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6"/>
  </p:notesMasterIdLst>
  <p:sldIdLst>
    <p:sldId id="256" r:id="rId2"/>
    <p:sldId id="263" r:id="rId3"/>
    <p:sldId id="261" r:id="rId4"/>
    <p:sldId id="264" r:id="rId5"/>
    <p:sldId id="257" r:id="rId6"/>
    <p:sldId id="266" r:id="rId7"/>
    <p:sldId id="265" r:id="rId8"/>
    <p:sldId id="267" r:id="rId9"/>
    <p:sldId id="268" r:id="rId10"/>
    <p:sldId id="270" r:id="rId11"/>
    <p:sldId id="269" r:id="rId12"/>
    <p:sldId id="271" r:id="rId13"/>
    <p:sldId id="272" r:id="rId14"/>
    <p:sldId id="274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9133357-0B99-FC4B-97EA-46767BA5A389}">
          <p14:sldIdLst>
            <p14:sldId id="256"/>
            <p14:sldId id="263"/>
            <p14:sldId id="261"/>
            <p14:sldId id="264"/>
            <p14:sldId id="257"/>
            <p14:sldId id="266"/>
            <p14:sldId id="265"/>
            <p14:sldId id="267"/>
            <p14:sldId id="268"/>
            <p14:sldId id="270"/>
            <p14:sldId id="269"/>
            <p14:sldId id="271"/>
            <p14:sldId id="272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7"/>
    <p:restoredTop sz="70000"/>
  </p:normalViewPr>
  <p:slideViewPr>
    <p:cSldViewPr snapToGrid="0">
      <p:cViewPr varScale="1">
        <p:scale>
          <a:sx n="107" d="100"/>
          <a:sy n="107" d="100"/>
        </p:scale>
        <p:origin x="2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45FE1-C5FB-DE47-8F0D-69233A10E622}" type="datetimeFigureOut">
              <a:rPr kumimoji="1" lang="ko-Kore-KR" altLang="en-US" smtClean="0"/>
              <a:t>2023. 3. 13.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36DE8-4BCE-4C40-9441-EE8F1870CA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083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안녕하세요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게임 제작 분기 계획 분석결과를 발표할 </a:t>
            </a:r>
            <a:r>
              <a:rPr lang="en" altLang="ko-Kore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 18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 김영석이라 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반갑습니다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36DE8-4BCE-4C40-9441-EE8F1870CA78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970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위의 분석결과를 토대로 우리는 현재 게임 트렌드는 장르가 </a:t>
            </a:r>
            <a:r>
              <a:rPr lang="en" altLang="ko-Kore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Action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이며 플랫폼이 </a:t>
            </a:r>
            <a:r>
              <a:rPr lang="en" altLang="ko-Kore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PS4 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 경우 게임 유저의 선호도가 높은 것을 확인 할 수 있었습니다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36DE8-4BCE-4C40-9441-EE8F1870CA78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928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그럼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엑션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게임 중 판매량을 기준으로 상위 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50 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게임은 어떤 것이 있으며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어느 지역에서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엑션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장르가 잘 팔리는지 확인한 결과 </a:t>
            </a:r>
          </a:p>
          <a:p>
            <a:r>
              <a:rPr lang="en" altLang="ko-Kore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GTA 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게임이 가장 많이 팔렸으며 유럽지역에서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엑션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게임이 잘 팔리는 것을 확인했습니다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36DE8-4BCE-4C40-9441-EE8F1870CA78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4834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GTA v 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게임의 특성을 확인해본 봐 오픈월드 기반으로 자유도가 높은 게임이며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자극적인 요소가 많아 게임유저에게 각광받고 있는 차세대 게임임을 확인했습니다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따라서 우리는 이와 같이 결론을 낼 수 있습니다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36DE8-4BCE-4C40-9441-EE8F1870CA78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9412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앞으로 우리가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출시해야할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게임은 </a:t>
            </a:r>
            <a:r>
              <a:rPr lang="en" altLang="ko-Kore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PS4 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엑션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게임 장르를 유럽에서 출시하면 수익을 창출할 수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있을거라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판단됩니다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36DE8-4BCE-4C40-9441-EE8F1870CA78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7056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그러나 도출된 결론으로는 가장 최적의 방법은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엑션게임을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만드는 것이 맞으나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 게임은 상당한 자본이 투자되는 게임이므로 규모가 크지 않는 경우 수행하기가 어려울 수도 있습니다</a:t>
            </a:r>
          </a:p>
          <a:p>
            <a:endParaRPr lang="ko-KR" altLang="en-US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두번째 대안으로는 역대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게임중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판매량이 가장 높았던 게임의 특성을 현재 트렌드인 플랫폼과 결함 시키면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어떨까라는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생각하여 추가적으로 확인해봤습니다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장르에 상관없이 가장 많이 판매된 게임을 확인한 결과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장르는 스포츠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기종은 </a:t>
            </a:r>
            <a:r>
              <a:rPr lang="en" altLang="ko-Kore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Wii, 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명칭은 </a:t>
            </a:r>
            <a:r>
              <a:rPr lang="en" altLang="ko-Kore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Wii sports 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입니다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 게임은 웨어러블 기기를 착용하여 실제 운동동작을 인식하여 게임을 즐기는 형식이고 대상층도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전연령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대상입니다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연도별 판매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출시 그래프를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확인했을때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스포츠 장르도 상위를 차지하고 있기에 </a:t>
            </a:r>
            <a:endParaRPr lang="en-US" altLang="ko-KR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두번째 대안으로 장르는 스포츠 </a:t>
            </a:r>
            <a:endParaRPr lang="en-US" altLang="ko-KR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기종은 </a:t>
            </a:r>
            <a:r>
              <a:rPr lang="en" altLang="ko-Kore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ps4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하여 </a:t>
            </a:r>
            <a:endParaRPr lang="en-US" altLang="ko-KR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유럽 시장을 노려보는 것도 나쁘지 않는 선택이라 생각합니다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이상으로 발표를 마치겠습니다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36DE8-4BCE-4C40-9441-EE8F1870CA78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503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저는 아래 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가지 과정을 통해 다음 분기에 제작하게 될 게임 방향에 대한 인사이트를 도출 했습니다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첫번째 과정으로는 데이터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사전분석입니다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우리는 사전에 어떤 데이터를 참고해야 할지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 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가져온 데이터에서 올바르지 못한 값이나 존재하지 않는 데이터에 대해서는 정제가 필요합니다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과정을 어떤 식으로 진행했는지 간략하게 설명 드릴 예정입니다</a:t>
            </a:r>
          </a:p>
          <a:p>
            <a:endParaRPr lang="ko-KR" altLang="en-US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두번째 과정으로는 다음분기 게임제작 계획 설정입니다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우리가 목표로 하는 것은 무엇인지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사전에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정의해야할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사항은 무엇인지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분석하기 전에 고려해야 할 사항은 무엇인지 확인할 것입니다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세번째 과정으로는 데이터 사전분석에서 정제가 끝난 데이터를 가지고 계획에 맞는 분석을 진행합니다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지역별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연도별로 선호하는 장르나 플랫폼은 무엇인지에 대해 확인하고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인기게임등은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어떤 것이 있는지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찾아나가는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과정을 확인 할 것입니다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b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endParaRPr lang="en-US" altLang="ko-KR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마지막 과정으로는 분석된 결과를 바탕으로 다음 분기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제작해야할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게임의 방향성을 확정 짓습니다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36DE8-4BCE-4C40-9441-EE8F1870CA7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3072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사전 분석 시 데이터는 아래와 같이 확인 하였으며 각 컬럼 값은 향후 계획에 맞게 수정 및 삭제 작업을 거쳤습니다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36DE8-4BCE-4C40-9441-EE8F1870CA7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1010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사전 분석이 끝난 후 우리는 다음 분기에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출시해야할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게임의 장르와 플랫폼은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어떤것으로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선택해야하는지에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대한 목표 설정을 진행했습니다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이러한 목표달성을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위해서필요한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분석 요소는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지역 및 연도별로 유저들이 선호하는 게임 장르 및 플랫폼을 파악하고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최신 유행 장르가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어느지역에서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가장 많이 팔렸는지 확인하는 과정을 진행할 예정입니다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이제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부터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데이터 분석 및 시각화 된 자료를 보며 말씀드리겠습니다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36DE8-4BCE-4C40-9441-EE8F1870CA7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8092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다음은 지역별로 출시된 장르의 숫자를 집계하여 지역에 따라 어느 게임 장르가 선호도가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높은지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확인했습니다</a:t>
            </a:r>
          </a:p>
          <a:p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시각화된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그래프를 통해 확인한 결과 일본을 제외한 전 지역에서 </a:t>
            </a:r>
            <a:r>
              <a:rPr lang="en" altLang="ko-Kore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action 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장르가 가장 많이 출시된 것을 확인 할 수 있었습니다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이러한 시각화를 통해 지역별로 선호하는 장르가 다르다는 것은 알 수 있었으나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그래프 상으로 선호하는 장르가 다르게 보이는 것일 뿐이고 실제 데이터는 선호하는 장르가 같을 수도 있기에 데이터 신뢰성을 위해 통계적 검증을 실시했습니다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36DE8-4BCE-4C40-9441-EE8F1870CA7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9051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사용된 검정은 카이 제곱 검정을 사용했으며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검증은 범주형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변수간의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연관성을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분석하는방법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중 하나입니다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관찰된 빈도와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기대빈도사이의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차이가 우연인지 아니면 연관성이 있는지 확인하는데 사용됩니다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경우 지역별 장르 선호도가 서로 연관이 있는지 없는지 확인합니다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사진과 같이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카이제곱검증을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실시한 결과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귀무가설로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설정한 지역마다 선호하는 장르가 같다는 가설은 기각되었으므로 지역마다 선호하는 장르는 다르다는 점을 입증했습니다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36DE8-4BCE-4C40-9441-EE8F1870CA7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178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다음은 연도별 장르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출시량을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확인한 결과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엑션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장르가 최신 트렌드임을 확인했습니다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36DE8-4BCE-4C40-9441-EE8F1870CA78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628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추가적으로 연도별 장르 판매량도 확인한 결과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엑션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장르가 최신 트랜드임을 확인했습니다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36DE8-4BCE-4C40-9441-EE8F1870CA78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4748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다음으로는 연도별 선호 하는 게임 지원 플랫폼입니다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lang="en" altLang="ko-Kore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DS2, PS2 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 다양한 기종이 있으나 구형 기종은 최신 게임을 지원하지 못하므로 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15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기준으로하여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봤을때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ore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PS4 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기종이 게임 지원 플랫폼에서 최신 트렌드임을 확인했습니다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36DE8-4BCE-4C40-9441-EE8F1870CA78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0259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14000"/>
              </a:lnSpc>
              <a:defRPr sz="6000" b="0" cap="none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3/13/23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3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3/13/23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4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3/13/23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03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3/13/23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4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3/13/23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8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3/13/23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9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3/13/23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2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4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3/13/23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0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3/13/23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3/13/23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4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3/13/23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6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8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None/>
        <a:defRPr sz="2100" b="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None/>
        <a:defRPr sz="180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i="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i="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9.sv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3.sv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비즈니스 아이콘이 있는 다채로운 색상의 전구">
            <a:extLst>
              <a:ext uri="{FF2B5EF4-FFF2-40B4-BE49-F238E27FC236}">
                <a16:creationId xmlns:a16="http://schemas.microsoft.com/office/drawing/2014/main" id="{FFF9AF3D-4D20-84AE-96A4-F4CBB0C8F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80" b="6963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7D64C4-B1E4-542C-2183-0F301D2F8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663" y="863600"/>
            <a:ext cx="6007100" cy="3366494"/>
          </a:xfrm>
        </p:spPr>
        <p:txBody>
          <a:bodyPr anchor="b">
            <a:norm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Game Production</a:t>
            </a:r>
            <a:br>
              <a:rPr kumimoji="1" lang="en-US" altLang="ko-Kore-KR" dirty="0">
                <a:solidFill>
                  <a:schemeClr val="bg1"/>
                </a:solidFill>
              </a:rPr>
            </a:br>
            <a:r>
              <a:rPr kumimoji="1" lang="en-US" altLang="ko-Kore-KR" dirty="0" err="1">
                <a:solidFill>
                  <a:schemeClr val="bg1"/>
                </a:solidFill>
              </a:rPr>
              <a:t>Quaterly</a:t>
            </a:r>
            <a:r>
              <a:rPr kumimoji="1" lang="en-US" altLang="ko-Kore-KR" dirty="0">
                <a:solidFill>
                  <a:schemeClr val="bg1"/>
                </a:solidFill>
              </a:rPr>
              <a:t> Plan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66A3EC-21B3-696C-E5AD-F8D4FCF8B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290191"/>
            <a:ext cx="6074001" cy="1345689"/>
          </a:xfrm>
        </p:spPr>
        <p:txBody>
          <a:bodyPr anchor="t">
            <a:normAutofit lnSpcReduction="10000"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게임</a:t>
            </a:r>
            <a:r>
              <a:rPr kumimoji="1" lang="ko-KR" altLang="en-US" dirty="0">
                <a:solidFill>
                  <a:schemeClr val="bg1"/>
                </a:solidFill>
              </a:rPr>
              <a:t> 제작 분기 계획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ore-KR" dirty="0">
                <a:solidFill>
                  <a:schemeClr val="bg1"/>
                </a:solidFill>
              </a:rPr>
              <a:t>AIB 18 </a:t>
            </a:r>
            <a:r>
              <a:rPr kumimoji="1" lang="ko-KR" altLang="en-US" dirty="0">
                <a:solidFill>
                  <a:schemeClr val="bg1"/>
                </a:solidFill>
              </a:rPr>
              <a:t>기 김영석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4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7B98E7-5D66-84CB-17EA-19BBBB3C32BD}"/>
              </a:ext>
            </a:extLst>
          </p:cNvPr>
          <p:cNvSpPr txBox="1"/>
          <p:nvPr/>
        </p:nvSpPr>
        <p:spPr>
          <a:xfrm>
            <a:off x="0" y="369332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연도별 장르 분석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b="0" dirty="0">
                <a:effectLst/>
                <a:latin typeface="+mn-ea"/>
              </a:rPr>
              <a:t>2003</a:t>
            </a:r>
            <a:r>
              <a:rPr lang="ko-KR" altLang="en-US" b="0" dirty="0">
                <a:effectLst/>
                <a:latin typeface="+mn-ea"/>
              </a:rPr>
              <a:t>년 이후부터 현재까지 </a:t>
            </a:r>
            <a:r>
              <a:rPr lang="en-US" altLang="ko-KR" dirty="0">
                <a:latin typeface="+mn-ea"/>
              </a:rPr>
              <a:t>Action </a:t>
            </a:r>
            <a:r>
              <a:rPr lang="ko-KR" altLang="en-US" dirty="0">
                <a:latin typeface="+mn-ea"/>
              </a:rPr>
              <a:t>장르가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순위로 보급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0" dirty="0">
                <a:effectLst/>
                <a:latin typeface="+mn-ea"/>
              </a:rPr>
              <a:t>판매량도 이와 비슷한 추세</a:t>
            </a:r>
            <a:endParaRPr lang="en-US" altLang="ko-KR" b="0" dirty="0">
              <a:effectLst/>
              <a:latin typeface="+mn-ea"/>
            </a:endParaRPr>
          </a:p>
          <a:p>
            <a:endParaRPr lang="en-US" altLang="ko-KR" b="0" dirty="0"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연도별 플랫폼 분석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b="0" dirty="0">
                <a:effectLst/>
                <a:latin typeface="+mn-ea"/>
              </a:rPr>
              <a:t>2010~2015</a:t>
            </a:r>
            <a:r>
              <a:rPr lang="ko-KR" altLang="en-US" b="0" dirty="0">
                <a:effectLst/>
                <a:latin typeface="+mn-ea"/>
              </a:rPr>
              <a:t>년을 기점으로 하여 </a:t>
            </a:r>
            <a:r>
              <a:rPr lang="en" altLang="ko-Kore-KR" b="0" dirty="0">
                <a:effectLst/>
                <a:latin typeface="+mn-ea"/>
              </a:rPr>
              <a:t>DS,Wii,X360</a:t>
            </a:r>
            <a:r>
              <a:rPr lang="ko-KR" altLang="en-US" b="0" dirty="0">
                <a:effectLst/>
                <a:latin typeface="+mn-ea"/>
              </a:rPr>
              <a:t>등 전통적인 강세였던 플랫폼들이 감소세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0" dirty="0">
                <a:effectLst/>
                <a:latin typeface="+mn-ea"/>
              </a:rPr>
              <a:t>급격한 성장 그래프를 보인 </a:t>
            </a:r>
            <a:r>
              <a:rPr lang="en" altLang="ko-Kore-KR" b="0" dirty="0">
                <a:effectLst/>
                <a:latin typeface="+mn-ea"/>
              </a:rPr>
              <a:t>ps4</a:t>
            </a:r>
            <a:r>
              <a:rPr lang="ko-KR" altLang="en-US" b="0" dirty="0">
                <a:effectLst/>
                <a:latin typeface="+mn-ea"/>
              </a:rPr>
              <a:t>의 수요가 늘어나고 있다</a:t>
            </a:r>
            <a:r>
              <a:rPr lang="en-US" altLang="ko-KR" b="0" dirty="0">
                <a:effectLst/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결론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장르가 </a:t>
            </a:r>
            <a:r>
              <a:rPr lang="en-US" altLang="ko-KR" dirty="0">
                <a:latin typeface="+mn-ea"/>
              </a:rPr>
              <a:t>Action</a:t>
            </a:r>
            <a:r>
              <a:rPr lang="ko-KR" altLang="en-US" dirty="0">
                <a:latin typeface="+mn-ea"/>
              </a:rPr>
              <a:t> 이며 플랫폼은 </a:t>
            </a:r>
            <a:r>
              <a:rPr lang="en-US" altLang="ko-KR" dirty="0">
                <a:latin typeface="+mn-ea"/>
              </a:rPr>
              <a:t>PS4</a:t>
            </a:r>
            <a:r>
              <a:rPr lang="ko-KR" altLang="en-US" dirty="0">
                <a:latin typeface="+mn-ea"/>
              </a:rPr>
              <a:t>의 선호도가 높아지고 있다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b="0" dirty="0">
              <a:effectLst/>
              <a:latin typeface="+mn-ea"/>
            </a:endParaRPr>
          </a:p>
          <a:p>
            <a:endParaRPr kumimoji="1" lang="en-US" altLang="ko-KR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DF07330-8A96-1457-857E-BB2CD1BD4B90}"/>
              </a:ext>
            </a:extLst>
          </p:cNvPr>
          <p:cNvGrpSpPr/>
          <p:nvPr/>
        </p:nvGrpSpPr>
        <p:grpSpPr>
          <a:xfrm>
            <a:off x="0" y="0"/>
            <a:ext cx="12192000" cy="369332"/>
            <a:chOff x="0" y="0"/>
            <a:chExt cx="12192000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14E165B-5661-16C4-2415-A368342BBC4F}"/>
                </a:ext>
              </a:extLst>
            </p:cNvPr>
            <p:cNvSpPr txBox="1"/>
            <p:nvPr/>
          </p:nvSpPr>
          <p:spPr>
            <a:xfrm>
              <a:off x="0" y="0"/>
              <a:ext cx="12192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데이터 분석</a:t>
              </a:r>
              <a:r>
                <a:rPr kumimoji="1" lang="en-US" altLang="ko-KR" dirty="0"/>
                <a:t>	-</a:t>
              </a:r>
              <a:r>
                <a:rPr kumimoji="1" lang="ko-KR" altLang="en-US" dirty="0"/>
                <a:t> 연도별 선호 분석 결과 </a:t>
              </a:r>
              <a:endParaRPr kumimoji="1" lang="en-US" altLang="ko-KR" dirty="0"/>
            </a:p>
          </p:txBody>
        </p:sp>
        <p:pic>
          <p:nvPicPr>
            <p:cNvPr id="5" name="그래픽 4" descr="막대 그래프 상향 추세 단색으로 채워진">
              <a:extLst>
                <a:ext uri="{FF2B5EF4-FFF2-40B4-BE49-F238E27FC236}">
                  <a16:creationId xmlns:a16="http://schemas.microsoft.com/office/drawing/2014/main" id="{E3368EC1-C25E-024B-8DF2-A15D614E9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42463" y="0"/>
              <a:ext cx="369332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667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>
            <a:extLst>
              <a:ext uri="{FF2B5EF4-FFF2-40B4-BE49-F238E27FC236}">
                <a16:creationId xmlns:a16="http://schemas.microsoft.com/office/drawing/2014/main" id="{39D68F5A-4822-A409-C62E-AC03B7429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369332"/>
            <a:ext cx="4419600" cy="361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5003A6-7949-8F01-6B32-28D113E5D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9332"/>
            <a:ext cx="7772400" cy="529994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B6874F1-9C23-42A6-0241-4A154C51999A}"/>
              </a:ext>
            </a:extLst>
          </p:cNvPr>
          <p:cNvGrpSpPr/>
          <p:nvPr/>
        </p:nvGrpSpPr>
        <p:grpSpPr>
          <a:xfrm>
            <a:off x="0" y="0"/>
            <a:ext cx="12192000" cy="369332"/>
            <a:chOff x="0" y="0"/>
            <a:chExt cx="1219200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EB0361-F8AB-AA77-A12B-0C2A4B5305AC}"/>
                </a:ext>
              </a:extLst>
            </p:cNvPr>
            <p:cNvSpPr txBox="1"/>
            <p:nvPr/>
          </p:nvSpPr>
          <p:spPr>
            <a:xfrm>
              <a:off x="0" y="0"/>
              <a:ext cx="12192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데이터 분석</a:t>
              </a:r>
              <a:r>
                <a:rPr kumimoji="1" lang="en-US" altLang="ko-KR" dirty="0"/>
                <a:t>	-</a:t>
              </a:r>
              <a:r>
                <a:rPr kumimoji="1" lang="ko-KR" altLang="en-US" dirty="0"/>
                <a:t> 인기 게임 분석</a:t>
              </a:r>
              <a:endParaRPr kumimoji="1" lang="en-US" altLang="ko-KR" dirty="0"/>
            </a:p>
          </p:txBody>
        </p:sp>
        <p:pic>
          <p:nvPicPr>
            <p:cNvPr id="7" name="그래픽 6" descr="막대 그래프 상향 추세 단색으로 채워진">
              <a:extLst>
                <a:ext uri="{FF2B5EF4-FFF2-40B4-BE49-F238E27FC236}">
                  <a16:creationId xmlns:a16="http://schemas.microsoft.com/office/drawing/2014/main" id="{51E471F3-D8C0-2472-FD2B-BD8CE3721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42463" y="0"/>
              <a:ext cx="369332" cy="36933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BC7E40-240C-CF45-7BC7-277EADE5FA5D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판매량 기준 상위 </a:t>
            </a:r>
            <a:r>
              <a:rPr kumimoji="1" lang="en-US" altLang="ko-KR" dirty="0"/>
              <a:t>50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Action</a:t>
            </a:r>
            <a:r>
              <a:rPr kumimoji="1" lang="ko-KR" altLang="en-US" dirty="0"/>
              <a:t>게임을 정렬하여 시각화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Action</a:t>
            </a:r>
            <a:r>
              <a:rPr kumimoji="1" lang="ko-KR" altLang="en-US" dirty="0"/>
              <a:t> 장르가 판매된 지역을 시각화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91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38E4E6-44FA-8A7D-148A-55E6A8DB3DA5}"/>
              </a:ext>
            </a:extLst>
          </p:cNvPr>
          <p:cNvGrpSpPr/>
          <p:nvPr/>
        </p:nvGrpSpPr>
        <p:grpSpPr>
          <a:xfrm>
            <a:off x="0" y="0"/>
            <a:ext cx="12192000" cy="369332"/>
            <a:chOff x="0" y="0"/>
            <a:chExt cx="12192000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69E7776-23CF-4672-C7A3-D8DF1CACF429}"/>
                </a:ext>
              </a:extLst>
            </p:cNvPr>
            <p:cNvSpPr txBox="1"/>
            <p:nvPr/>
          </p:nvSpPr>
          <p:spPr>
            <a:xfrm>
              <a:off x="0" y="0"/>
              <a:ext cx="12192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데이터 분석</a:t>
              </a:r>
              <a:r>
                <a:rPr kumimoji="1" lang="en-US" altLang="ko-KR" dirty="0"/>
                <a:t>	-</a:t>
              </a:r>
              <a:r>
                <a:rPr kumimoji="1" lang="ko-KR" altLang="en-US" dirty="0"/>
                <a:t> 인기 게임 분석 결과</a:t>
              </a:r>
              <a:endParaRPr kumimoji="1" lang="en-US" altLang="ko-KR" dirty="0"/>
            </a:p>
          </p:txBody>
        </p:sp>
        <p:pic>
          <p:nvPicPr>
            <p:cNvPr id="5" name="그래픽 4" descr="막대 그래프 상향 추세 단색으로 채워진">
              <a:extLst>
                <a:ext uri="{FF2B5EF4-FFF2-40B4-BE49-F238E27FC236}">
                  <a16:creationId xmlns:a16="http://schemas.microsoft.com/office/drawing/2014/main" id="{F719F125-ECC7-F3D0-6A3D-60BF422B0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42463" y="0"/>
              <a:ext cx="369332" cy="36933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C3EE35A-CB91-346C-6F97-1976B90A4B92}"/>
              </a:ext>
            </a:extLst>
          </p:cNvPr>
          <p:cNvSpPr txBox="1"/>
          <p:nvPr/>
        </p:nvSpPr>
        <p:spPr>
          <a:xfrm>
            <a:off x="0" y="36933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상위 </a:t>
            </a:r>
            <a:r>
              <a:rPr lang="en-US" altLang="ko-KR" dirty="0">
                <a:latin typeface="+mn-ea"/>
              </a:rPr>
              <a:t>50</a:t>
            </a:r>
            <a:r>
              <a:rPr lang="ko-KR" altLang="en-US" dirty="0">
                <a:latin typeface="+mn-ea"/>
              </a:rPr>
              <a:t>개 </a:t>
            </a:r>
            <a:r>
              <a:rPr lang="en-US" altLang="ko-KR" dirty="0">
                <a:latin typeface="+mn-ea"/>
              </a:rPr>
              <a:t>Action </a:t>
            </a:r>
            <a:r>
              <a:rPr lang="ko-KR" altLang="en-US" dirty="0">
                <a:latin typeface="+mn-ea"/>
              </a:rPr>
              <a:t>장르 게임 확인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+mn-ea"/>
              </a:rPr>
              <a:t>출시 연도는 전체로 하여 </a:t>
            </a:r>
            <a:r>
              <a:rPr lang="en-US" altLang="ko-KR" sz="1400" dirty="0">
                <a:latin typeface="+mn-ea"/>
              </a:rPr>
              <a:t>Action</a:t>
            </a:r>
            <a:r>
              <a:rPr lang="ko-KR" altLang="en-US" sz="1400" dirty="0">
                <a:latin typeface="+mn-ea"/>
              </a:rPr>
              <a:t> 장르 집계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+mn-ea"/>
              </a:rPr>
              <a:t>‘Grand Theft Auto V’ </a:t>
            </a:r>
            <a:r>
              <a:rPr lang="ko-KR" altLang="en-US" sz="1400" dirty="0">
                <a:latin typeface="+mn-ea"/>
              </a:rPr>
              <a:t>시리즈가 최신 </a:t>
            </a:r>
            <a:r>
              <a:rPr lang="en-US" altLang="ko-KR" sz="1400" dirty="0">
                <a:latin typeface="+mn-ea"/>
              </a:rPr>
              <a:t>Action</a:t>
            </a:r>
            <a:r>
              <a:rPr lang="ko-KR" altLang="en-US" sz="1400" dirty="0">
                <a:latin typeface="+mn-ea"/>
              </a:rPr>
              <a:t>장르에서 가장 많이 팔린 것을 확인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+mn-ea"/>
              </a:rPr>
              <a:t>해당 게임은 오픈 월드 기반으로 자유도 높은 게임이며 자극적인 요소가 많아 게임유저에게 각광받고 있는 차세대 게임임을 확인</a:t>
            </a:r>
            <a:endParaRPr lang="en-US" altLang="ko-KR" sz="1400" b="0" dirty="0">
              <a:effectLst/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2095A0-B72D-967C-BFCE-EA89B3490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63" y="1417083"/>
            <a:ext cx="7772400" cy="2539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3B6F20-624B-FF8A-A6C5-DA3ACA5A20AC}"/>
              </a:ext>
            </a:extLst>
          </p:cNvPr>
          <p:cNvSpPr txBox="1"/>
          <p:nvPr/>
        </p:nvSpPr>
        <p:spPr>
          <a:xfrm>
            <a:off x="0" y="417101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Action </a:t>
            </a:r>
            <a:r>
              <a:rPr lang="ko-KR" altLang="en-US" dirty="0">
                <a:latin typeface="+mn-ea"/>
              </a:rPr>
              <a:t>장르 판매 지역 비율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400" b="0" dirty="0">
                <a:effectLst/>
                <a:latin typeface="+mn-ea"/>
              </a:rPr>
              <a:t>Action </a:t>
            </a:r>
            <a:r>
              <a:rPr lang="ko-KR" altLang="en-US" sz="1400" b="0" dirty="0">
                <a:effectLst/>
                <a:latin typeface="+mn-ea"/>
              </a:rPr>
              <a:t>장르는 유럽 지역에서 많이 팔린 것을 확인</a:t>
            </a:r>
            <a:endParaRPr lang="en-US" altLang="ko-KR" sz="1400" b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424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9D8299-99B3-9EB5-5539-A2C3396CA46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ko-KR" altLang="en-US"/>
              <a:t>계획결정 </a:t>
            </a:r>
            <a:endParaRPr kumimoji="1" lang="en-US" altLang="ko-KR" dirty="0"/>
          </a:p>
        </p:txBody>
      </p:sp>
      <p:pic>
        <p:nvPicPr>
          <p:cNvPr id="3" name="그래픽 2" descr="체크리스트 단색으로 채워진">
            <a:extLst>
              <a:ext uri="{FF2B5EF4-FFF2-40B4-BE49-F238E27FC236}">
                <a16:creationId xmlns:a16="http://schemas.microsoft.com/office/drawing/2014/main" id="{42583DD6-4381-9B51-CFA9-3A78A2C7A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819" y="-23873"/>
            <a:ext cx="417077" cy="417077"/>
          </a:xfrm>
          <a:prstGeom prst="rect">
            <a:avLst/>
          </a:prstGeom>
        </p:spPr>
      </p:pic>
      <p:pic>
        <p:nvPicPr>
          <p:cNvPr id="6" name="그래픽 5" descr="지구본 - 아시아 단색으로 채워진">
            <a:extLst>
              <a:ext uri="{FF2B5EF4-FFF2-40B4-BE49-F238E27FC236}">
                <a16:creationId xmlns:a16="http://schemas.microsoft.com/office/drawing/2014/main" id="{EBE8D63F-F060-9CC7-46D0-40B779E79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496" y="4029259"/>
            <a:ext cx="914400" cy="914400"/>
          </a:xfrm>
          <a:prstGeom prst="rect">
            <a:avLst/>
          </a:prstGeom>
        </p:spPr>
      </p:pic>
      <p:pic>
        <p:nvPicPr>
          <p:cNvPr id="7" name="그래픽 6" descr="게임 컨트롤러 단색으로 채워진">
            <a:extLst>
              <a:ext uri="{FF2B5EF4-FFF2-40B4-BE49-F238E27FC236}">
                <a16:creationId xmlns:a16="http://schemas.microsoft.com/office/drawing/2014/main" id="{02EAF6F4-7901-AD34-B296-F935A22114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496" y="1136855"/>
            <a:ext cx="914400" cy="914400"/>
          </a:xfrm>
          <a:prstGeom prst="rect">
            <a:avLst/>
          </a:prstGeom>
        </p:spPr>
      </p:pic>
      <p:pic>
        <p:nvPicPr>
          <p:cNvPr id="8" name="Picture 2" descr="Cybersport, discipline, game, genre, strategy, tactics, video icon - Download on Iconfinder">
            <a:extLst>
              <a:ext uri="{FF2B5EF4-FFF2-40B4-BE49-F238E27FC236}">
                <a16:creationId xmlns:a16="http://schemas.microsoft.com/office/drawing/2014/main" id="{82BAC139-3874-5127-07A6-7A4B959F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6" y="258305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EDA2BB-3DC7-5BD3-FA48-DB56C080C8BD}"/>
              </a:ext>
            </a:extLst>
          </p:cNvPr>
          <p:cNvSpPr txBox="1"/>
          <p:nvPr/>
        </p:nvSpPr>
        <p:spPr>
          <a:xfrm>
            <a:off x="0" y="36933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이번</a:t>
            </a:r>
            <a:r>
              <a:rPr kumimoji="1" lang="ko-KR" altLang="en-US" dirty="0"/>
              <a:t> 분기에 우리 회사가 개발을 진행해야 할 게임의 방향은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A8E19E-4222-00E5-6B06-3046DE31AFBF}"/>
              </a:ext>
            </a:extLst>
          </p:cNvPr>
          <p:cNvSpPr txBox="1"/>
          <p:nvPr/>
        </p:nvSpPr>
        <p:spPr>
          <a:xfrm>
            <a:off x="1613140" y="1409389"/>
            <a:ext cx="681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게임</a:t>
            </a:r>
            <a:r>
              <a:rPr kumimoji="1" lang="ko-KR" altLang="en-US" dirty="0"/>
              <a:t> 플랫폼은 </a:t>
            </a:r>
            <a:r>
              <a:rPr kumimoji="1" lang="en-US" altLang="ko-KR" dirty="0"/>
              <a:t>‘PS4’ 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97C49-4B7F-2797-349B-F7A5733A2AD2}"/>
              </a:ext>
            </a:extLst>
          </p:cNvPr>
          <p:cNvSpPr txBox="1"/>
          <p:nvPr/>
        </p:nvSpPr>
        <p:spPr>
          <a:xfrm>
            <a:off x="1613140" y="2855591"/>
            <a:ext cx="681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장르는 </a:t>
            </a:r>
            <a:r>
              <a:rPr kumimoji="1" lang="en-US" altLang="ko-KR" dirty="0"/>
              <a:t>‘Action’ 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5D8687-A457-1C8B-A141-0C37BFFB0DC7}"/>
              </a:ext>
            </a:extLst>
          </p:cNvPr>
          <p:cNvSpPr txBox="1"/>
          <p:nvPr/>
        </p:nvSpPr>
        <p:spPr>
          <a:xfrm>
            <a:off x="1613140" y="4301793"/>
            <a:ext cx="681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출시 지역은 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유럽</a:t>
            </a:r>
            <a:r>
              <a:rPr kumimoji="1" lang="en-US" altLang="ko-KR" dirty="0"/>
              <a:t>’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88341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9D8299-99B3-9EB5-5539-A2C3396CA46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계획결정 </a:t>
            </a:r>
            <a:r>
              <a:rPr kumimoji="1" lang="en-US" altLang="ko-KR" dirty="0"/>
              <a:t>		-</a:t>
            </a:r>
            <a:r>
              <a:rPr kumimoji="1" lang="ko-KR" altLang="en-US" dirty="0"/>
              <a:t> 추가사항</a:t>
            </a:r>
            <a:endParaRPr kumimoji="1" lang="en-US" altLang="ko-KR" dirty="0"/>
          </a:p>
        </p:txBody>
      </p:sp>
      <p:pic>
        <p:nvPicPr>
          <p:cNvPr id="3" name="그래픽 2" descr="체크리스트 단색으로 채워진">
            <a:extLst>
              <a:ext uri="{FF2B5EF4-FFF2-40B4-BE49-F238E27FC236}">
                <a16:creationId xmlns:a16="http://schemas.microsoft.com/office/drawing/2014/main" id="{42583DD6-4381-9B51-CFA9-3A78A2C7A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819" y="-23873"/>
            <a:ext cx="417077" cy="417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EDA2BB-3DC7-5BD3-FA48-DB56C080C8BD}"/>
              </a:ext>
            </a:extLst>
          </p:cNvPr>
          <p:cNvSpPr txBox="1"/>
          <p:nvPr/>
        </p:nvSpPr>
        <p:spPr>
          <a:xfrm>
            <a:off x="0" y="36933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향</a:t>
            </a:r>
            <a:r>
              <a:rPr kumimoji="1" lang="ko-KR" altLang="en-US" dirty="0"/>
              <a:t>후 게임 트렌드를 봤을 때 </a:t>
            </a:r>
            <a:r>
              <a:rPr kumimoji="1" lang="en-US" altLang="ko-KR" dirty="0"/>
              <a:t>PS4 </a:t>
            </a:r>
            <a:r>
              <a:rPr kumimoji="1" lang="ko-KR" altLang="en-US" dirty="0"/>
              <a:t>기반의 </a:t>
            </a:r>
            <a:r>
              <a:rPr kumimoji="1" lang="en-US" altLang="ko-KR" dirty="0"/>
              <a:t>Action</a:t>
            </a:r>
            <a:r>
              <a:rPr kumimoji="1" lang="ko-KR" altLang="en-US" dirty="0"/>
              <a:t> 게임을 만들어야 하는 것이 맞으나</a:t>
            </a:r>
            <a:endParaRPr kumimoji="1" lang="en-US" altLang="ko-KR" dirty="0"/>
          </a:p>
          <a:p>
            <a:r>
              <a:rPr kumimoji="1" lang="ko-KR" altLang="en-US" dirty="0"/>
              <a:t>해당 게임은 상당한 자본이 투자된 게임이므로 규모가 크지 않는 게임 회사는 수행하기가 어려울 수 있음</a:t>
            </a:r>
            <a:endParaRPr kumimoji="1" lang="en-US" altLang="ko-KR" dirty="0"/>
          </a:p>
          <a:p>
            <a:r>
              <a:rPr kumimoji="1" lang="ko-KR" altLang="en-US" dirty="0"/>
              <a:t>역대 게임 중 판매량이 가장 높았던 게임의 특성을 확인하여 현재 트렌드 플랫폼과 결합시키면 어떨까 라는 생각에서 추가로 진행</a:t>
            </a: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980F67-6BF0-4108-112F-59941A878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77" y="1804299"/>
            <a:ext cx="7772400" cy="12392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EB5534-08D5-74CE-09B0-7E7E96D4317B}"/>
              </a:ext>
            </a:extLst>
          </p:cNvPr>
          <p:cNvSpPr txBox="1"/>
          <p:nvPr/>
        </p:nvSpPr>
        <p:spPr>
          <a:xfrm>
            <a:off x="0" y="387342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장르에 상관없이 가장 많이 판매된 게임을 확인한 결과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장르가 스포츠이면서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기종은 </a:t>
            </a:r>
            <a:r>
              <a:rPr kumimoji="1" lang="en-US" altLang="ko-KR" dirty="0"/>
              <a:t>Wii, </a:t>
            </a:r>
            <a:r>
              <a:rPr kumimoji="1" lang="ko-KR" altLang="en-US" dirty="0"/>
              <a:t> 명칭은 </a:t>
            </a:r>
            <a:r>
              <a:rPr kumimoji="1" lang="en-US" altLang="ko-KR" dirty="0"/>
              <a:t>Wii Sports</a:t>
            </a:r>
          </a:p>
          <a:p>
            <a:r>
              <a:rPr kumimoji="1" lang="ko-KR" altLang="en-US" dirty="0"/>
              <a:t>해당 게임은 웨어러블 기기를 착용하여 실제 운동 동작을 모션 인식하여 게임을 즐기는 형식이고 게임 대상층도 전연령대 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연도별 판매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출시 그래프를 보더라도 스포츠 장르도 상위를 차지하며 스포츠 장르의 지역별 판매 비율도 유럽에서 높은 것으로 보아 두번째 대안으로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기종은 </a:t>
            </a:r>
            <a:r>
              <a:rPr kumimoji="1" lang="en-US" altLang="ko-KR" dirty="0"/>
              <a:t>PS4, </a:t>
            </a:r>
            <a:r>
              <a:rPr kumimoji="1" lang="ko-KR" altLang="en-US" dirty="0"/>
              <a:t>장르는 스포츠로 하여 유럽 지역에 출시도 고려해볼 사항이라 생각합니다</a:t>
            </a:r>
            <a:r>
              <a:rPr kumimoji="1" lang="en-US" altLang="ko-KR" dirty="0"/>
              <a:t>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73B5DDB-9B31-7F45-1F8F-C29F52A6B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968" y="1233721"/>
            <a:ext cx="3263893" cy="263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97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0C7DB-0F13-ABA8-03FA-4E4BA41ACD3B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Table Of Contents</a:t>
            </a:r>
          </a:p>
        </p:txBody>
      </p:sp>
      <p:pic>
        <p:nvPicPr>
          <p:cNvPr id="3" name="그래픽 2" descr="클립보드 윤곽선">
            <a:extLst>
              <a:ext uri="{FF2B5EF4-FFF2-40B4-BE49-F238E27FC236}">
                <a16:creationId xmlns:a16="http://schemas.microsoft.com/office/drawing/2014/main" id="{D3B1955F-218F-C3FC-98C9-FA2443AD9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468" y="2241802"/>
            <a:ext cx="1260000" cy="126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82E14C-ABB5-0653-6EB5-B585AED9C9FB}"/>
              </a:ext>
            </a:extLst>
          </p:cNvPr>
          <p:cNvSpPr txBox="1"/>
          <p:nvPr/>
        </p:nvSpPr>
        <p:spPr>
          <a:xfrm>
            <a:off x="815460" y="3578476"/>
            <a:ext cx="1259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사전 분석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EDA </a:t>
            </a:r>
          </a:p>
          <a:p>
            <a:endParaRPr kumimoji="1"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데이터 정제</a:t>
            </a:r>
            <a:endParaRPr kumimoji="1" lang="en-US" altLang="ko-K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E6E1B-F20C-62E1-99A0-0441B31E7626}"/>
              </a:ext>
            </a:extLst>
          </p:cNvPr>
          <p:cNvSpPr txBox="1"/>
          <p:nvPr/>
        </p:nvSpPr>
        <p:spPr>
          <a:xfrm>
            <a:off x="3781953" y="3578476"/>
            <a:ext cx="1642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계획 설정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목표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200" dirty="0">
                <a:solidFill>
                  <a:srgbClr val="000000"/>
                </a:solidFill>
                <a:latin typeface="Microsoft GothicNeo"/>
              </a:rPr>
              <a:t>사전 정의</a:t>
            </a:r>
            <a:endParaRPr kumimoji="1" lang="en-US" altLang="ko-KR" sz="1200" dirty="0">
              <a:solidFill>
                <a:srgbClr val="000000"/>
              </a:solidFill>
              <a:latin typeface="Microsoft GothicNe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200" dirty="0">
              <a:solidFill>
                <a:srgbClr val="000000"/>
              </a:solidFill>
              <a:latin typeface="Microsoft GothicNe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200" dirty="0">
                <a:solidFill>
                  <a:srgbClr val="000000"/>
                </a:solidFill>
                <a:latin typeface="Microsoft GothicNeo"/>
              </a:rPr>
              <a:t>분석 전 고려 사항</a:t>
            </a:r>
            <a:endParaRPr kumimoji="1" lang="en-US" altLang="ko-KR" dirty="0"/>
          </a:p>
        </p:txBody>
      </p:sp>
      <p:pic>
        <p:nvPicPr>
          <p:cNvPr id="10" name="그래픽 9" descr="아이디어를 가진 사람 단색으로 채워진">
            <a:extLst>
              <a:ext uri="{FF2B5EF4-FFF2-40B4-BE49-F238E27FC236}">
                <a16:creationId xmlns:a16="http://schemas.microsoft.com/office/drawing/2014/main" id="{E511C850-56B6-837F-9A64-037E13E30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8961" y="2241802"/>
            <a:ext cx="1260000" cy="1260000"/>
          </a:xfrm>
          <a:prstGeom prst="rect">
            <a:avLst/>
          </a:prstGeom>
        </p:spPr>
      </p:pic>
      <p:pic>
        <p:nvPicPr>
          <p:cNvPr id="17" name="그래픽 16" descr="막대 그래프 상향 추세 단색으로 채워진">
            <a:extLst>
              <a:ext uri="{FF2B5EF4-FFF2-40B4-BE49-F238E27FC236}">
                <a16:creationId xmlns:a16="http://schemas.microsoft.com/office/drawing/2014/main" id="{E1724675-B3D6-8924-997F-D19F9A4DE3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5112" y="2241802"/>
            <a:ext cx="1260000" cy="126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701EB3-6200-CA72-7A59-CF227A1B0C74}"/>
              </a:ext>
            </a:extLst>
          </p:cNvPr>
          <p:cNvSpPr txBox="1"/>
          <p:nvPr/>
        </p:nvSpPr>
        <p:spPr>
          <a:xfrm>
            <a:off x="6748447" y="3578476"/>
            <a:ext cx="13733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데이터 분석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지역별 선호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연도별 트렌드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인기 게임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endParaRPr kumimoji="1" lang="en-US" altLang="ko-KR" dirty="0"/>
          </a:p>
        </p:txBody>
      </p:sp>
      <p:pic>
        <p:nvPicPr>
          <p:cNvPr id="20" name="그래픽 19" descr="체크리스트 단색으로 채워진">
            <a:extLst>
              <a:ext uri="{FF2B5EF4-FFF2-40B4-BE49-F238E27FC236}">
                <a16:creationId xmlns:a16="http://schemas.microsoft.com/office/drawing/2014/main" id="{EE418808-44C8-1C78-C72E-B364F721E7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47531" y="2241802"/>
            <a:ext cx="1260000" cy="126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311BAB-D3CA-62BC-FF24-8BEA06CB8D6E}"/>
              </a:ext>
            </a:extLst>
          </p:cNvPr>
          <p:cNvSpPr txBox="1"/>
          <p:nvPr/>
        </p:nvSpPr>
        <p:spPr>
          <a:xfrm>
            <a:off x="9876830" y="3578476"/>
            <a:ext cx="1601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계획 결정</a:t>
            </a:r>
            <a:endParaRPr kumimoji="1" lang="en-US" altLang="ko-KR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분석 데이터 기반 출시 계획 수립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pic>
        <p:nvPicPr>
          <p:cNvPr id="9" name="그래픽 8" descr="조금 굽은 화살표 단색으로 채워진">
            <a:extLst>
              <a:ext uri="{FF2B5EF4-FFF2-40B4-BE49-F238E27FC236}">
                <a16:creationId xmlns:a16="http://schemas.microsoft.com/office/drawing/2014/main" id="{5EDD7FDA-90FB-D984-8597-3F368D93F5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18686" y="2414602"/>
            <a:ext cx="914400" cy="914400"/>
          </a:xfrm>
          <a:prstGeom prst="rect">
            <a:avLst/>
          </a:prstGeom>
        </p:spPr>
      </p:pic>
      <p:pic>
        <p:nvPicPr>
          <p:cNvPr id="11" name="그래픽 10" descr="조금 굽은 화살표 단색으로 채워진">
            <a:extLst>
              <a:ext uri="{FF2B5EF4-FFF2-40B4-BE49-F238E27FC236}">
                <a16:creationId xmlns:a16="http://schemas.microsoft.com/office/drawing/2014/main" id="{0C077E40-176C-0261-8E5E-C89E776C86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24836" y="2414602"/>
            <a:ext cx="914400" cy="914400"/>
          </a:xfrm>
          <a:prstGeom prst="rect">
            <a:avLst/>
          </a:prstGeom>
        </p:spPr>
      </p:pic>
      <p:pic>
        <p:nvPicPr>
          <p:cNvPr id="12" name="그래픽 11" descr="조금 굽은 화살표 단색으로 채워진">
            <a:extLst>
              <a:ext uri="{FF2B5EF4-FFF2-40B4-BE49-F238E27FC236}">
                <a16:creationId xmlns:a16="http://schemas.microsoft.com/office/drawing/2014/main" id="{CCC3645D-E656-823A-8433-006B3B526A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67153" y="24146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6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 descr="컴퓨터 단색으로 채워진">
            <a:extLst>
              <a:ext uri="{FF2B5EF4-FFF2-40B4-BE49-F238E27FC236}">
                <a16:creationId xmlns:a16="http://schemas.microsoft.com/office/drawing/2014/main" id="{3AECD36B-B004-5BCD-CFB4-60F31BCC0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390" y="1543308"/>
            <a:ext cx="914400" cy="914400"/>
          </a:xfrm>
          <a:prstGeom prst="rect">
            <a:avLst/>
          </a:prstGeom>
        </p:spPr>
      </p:pic>
      <p:pic>
        <p:nvPicPr>
          <p:cNvPr id="10" name="그래픽 9" descr="일일 일정표 윤곽선">
            <a:extLst>
              <a:ext uri="{FF2B5EF4-FFF2-40B4-BE49-F238E27FC236}">
                <a16:creationId xmlns:a16="http://schemas.microsoft.com/office/drawing/2014/main" id="{7B7C7F5E-FE36-ACC4-0BFB-A6727E61A5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864" y="3324931"/>
            <a:ext cx="914400" cy="914400"/>
          </a:xfrm>
          <a:prstGeom prst="rect">
            <a:avLst/>
          </a:prstGeom>
        </p:spPr>
      </p:pic>
      <p:pic>
        <p:nvPicPr>
          <p:cNvPr id="12" name="그래픽 11" descr="상점 윤곽선">
            <a:extLst>
              <a:ext uri="{FF2B5EF4-FFF2-40B4-BE49-F238E27FC236}">
                <a16:creationId xmlns:a16="http://schemas.microsoft.com/office/drawing/2014/main" id="{3A7F918B-27BB-0527-44B3-F3E76F8F0B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151" y="5029186"/>
            <a:ext cx="914400" cy="914400"/>
          </a:xfrm>
          <a:prstGeom prst="rect">
            <a:avLst/>
          </a:prstGeom>
        </p:spPr>
      </p:pic>
      <p:pic>
        <p:nvPicPr>
          <p:cNvPr id="14" name="그래픽 13" descr="게임 컨트롤러 단색으로 채워진">
            <a:extLst>
              <a:ext uri="{FF2B5EF4-FFF2-40B4-BE49-F238E27FC236}">
                <a16:creationId xmlns:a16="http://schemas.microsoft.com/office/drawing/2014/main" id="{923CCCED-FE93-4E9B-CDC1-B5E5577C93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83086" y="1543308"/>
            <a:ext cx="914400" cy="914400"/>
          </a:xfrm>
          <a:prstGeom prst="rect">
            <a:avLst/>
          </a:prstGeom>
        </p:spPr>
      </p:pic>
      <p:pic>
        <p:nvPicPr>
          <p:cNvPr id="18" name="그래픽 17" descr="바퀴 달린 수레 단색으로 채워진">
            <a:extLst>
              <a:ext uri="{FF2B5EF4-FFF2-40B4-BE49-F238E27FC236}">
                <a16:creationId xmlns:a16="http://schemas.microsoft.com/office/drawing/2014/main" id="{CFDE63C5-0122-0397-C1D2-2E0622560D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83086" y="502918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27EE01-6727-AECF-AF8B-2148E6903E1B}"/>
              </a:ext>
            </a:extLst>
          </p:cNvPr>
          <p:cNvSpPr txBox="1"/>
          <p:nvPr/>
        </p:nvSpPr>
        <p:spPr>
          <a:xfrm>
            <a:off x="434296" y="1302198"/>
            <a:ext cx="206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Name : </a:t>
            </a:r>
            <a:r>
              <a:rPr kumimoji="1" lang="ko-Kore-KR" altLang="en-US" dirty="0"/>
              <a:t>게임의</a:t>
            </a:r>
            <a:r>
              <a:rPr kumimoji="1" lang="ko-KR" altLang="en-US" dirty="0"/>
              <a:t> 이름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1BB77F-3210-6394-2067-AC1B8C5B1505}"/>
              </a:ext>
            </a:extLst>
          </p:cNvPr>
          <p:cNvSpPr txBox="1"/>
          <p:nvPr/>
        </p:nvSpPr>
        <p:spPr>
          <a:xfrm>
            <a:off x="488575" y="3050108"/>
            <a:ext cx="242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Year : </a:t>
            </a:r>
            <a:r>
              <a:rPr kumimoji="1" lang="ko-KR" altLang="en-US" dirty="0"/>
              <a:t>게임의 </a:t>
            </a:r>
            <a:r>
              <a:rPr kumimoji="1" lang="ko-Kore-KR" altLang="en-US" dirty="0"/>
              <a:t>출시연도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DD9177-E4E9-1FCA-FB2A-A33E7DEE7472}"/>
              </a:ext>
            </a:extLst>
          </p:cNvPr>
          <p:cNvSpPr txBox="1"/>
          <p:nvPr/>
        </p:nvSpPr>
        <p:spPr>
          <a:xfrm>
            <a:off x="467677" y="4827268"/>
            <a:ext cx="345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Publisher : </a:t>
            </a:r>
            <a:r>
              <a:rPr kumimoji="1" lang="ko-KR" altLang="en-US" dirty="0"/>
              <a:t>게임을 배급한 회사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51FFA6-DE55-9E6E-638F-B1E52E186CAE}"/>
              </a:ext>
            </a:extLst>
          </p:cNvPr>
          <p:cNvSpPr txBox="1"/>
          <p:nvPr/>
        </p:nvSpPr>
        <p:spPr>
          <a:xfrm>
            <a:off x="6096000" y="1302198"/>
            <a:ext cx="373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Platform : </a:t>
            </a:r>
            <a:r>
              <a:rPr kumimoji="1" lang="ko-KR" altLang="en-US" dirty="0"/>
              <a:t>게임이 지원되는 </a:t>
            </a:r>
            <a:r>
              <a:rPr kumimoji="1" lang="ko-Kore-KR" altLang="en-US" dirty="0"/>
              <a:t>플랫폼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5A2A3D-B179-A0EB-F461-4D430D77F701}"/>
              </a:ext>
            </a:extLst>
          </p:cNvPr>
          <p:cNvSpPr txBox="1"/>
          <p:nvPr/>
        </p:nvSpPr>
        <p:spPr>
          <a:xfrm>
            <a:off x="6096000" y="2955599"/>
            <a:ext cx="277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Genre : 	</a:t>
            </a:r>
            <a:r>
              <a:rPr kumimoji="1" lang="ko-KR" altLang="en-US" dirty="0"/>
              <a:t>게임의 장르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18C211-8D53-F295-8036-B2859EF83375}"/>
              </a:ext>
            </a:extLst>
          </p:cNvPr>
          <p:cNvSpPr txBox="1"/>
          <p:nvPr/>
        </p:nvSpPr>
        <p:spPr>
          <a:xfrm>
            <a:off x="6183086" y="4721638"/>
            <a:ext cx="287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Sales : </a:t>
            </a:r>
            <a:r>
              <a:rPr kumimoji="1" lang="ko-KR" altLang="en-US" dirty="0"/>
              <a:t>지역별 출고량</a:t>
            </a:r>
            <a:endParaRPr kumimoji="1" lang="ko-Kore-KR" altLang="en-US" dirty="0"/>
          </a:p>
        </p:txBody>
      </p:sp>
      <p:pic>
        <p:nvPicPr>
          <p:cNvPr id="1026" name="Picture 2" descr="Cybersport, discipline, game, genre, strategy, tactics, video icon - Download on Iconfinder">
            <a:extLst>
              <a:ext uri="{FF2B5EF4-FFF2-40B4-BE49-F238E27FC236}">
                <a16:creationId xmlns:a16="http://schemas.microsoft.com/office/drawing/2014/main" id="{7B5BBB26-E48A-744B-535B-10E175551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086" y="332493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3B2DCE-3A4F-6772-BE9B-91A918B353B5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사전 분석</a:t>
            </a:r>
            <a:endParaRPr kumimoji="1" lang="en-US" altLang="ko-KR" dirty="0"/>
          </a:p>
        </p:txBody>
      </p:sp>
      <p:pic>
        <p:nvPicPr>
          <p:cNvPr id="5" name="그래픽 4" descr="클립보드 윤곽선">
            <a:extLst>
              <a:ext uri="{FF2B5EF4-FFF2-40B4-BE49-F238E27FC236}">
                <a16:creationId xmlns:a16="http://schemas.microsoft.com/office/drawing/2014/main" id="{19FF80A5-ACD4-19C0-1971-E849B9166A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5531" y="-10534"/>
            <a:ext cx="379866" cy="379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B96F3A-05AE-162D-73C1-FADC219DAC9A}"/>
              </a:ext>
            </a:extLst>
          </p:cNvPr>
          <p:cNvSpPr txBox="1"/>
          <p:nvPr/>
        </p:nvSpPr>
        <p:spPr>
          <a:xfrm>
            <a:off x="1777042" y="1671530"/>
            <a:ext cx="28725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sz="1100" dirty="0"/>
              <a:t>출시된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게임명</a:t>
            </a:r>
            <a:endParaRPr kumimoji="1" lang="en-US" altLang="ko-KR" sz="1100" dirty="0"/>
          </a:p>
          <a:p>
            <a:pPr marL="285750" indent="-285750">
              <a:buFontTx/>
              <a:buChar char="-"/>
            </a:pPr>
            <a:r>
              <a:rPr kumimoji="1" lang="ko-KR" altLang="en-US" sz="1100" dirty="0" err="1"/>
              <a:t>결측값은</a:t>
            </a:r>
            <a:r>
              <a:rPr kumimoji="1" lang="ko-KR" altLang="en-US" sz="1100" dirty="0"/>
              <a:t> 없습니다</a:t>
            </a:r>
            <a:r>
              <a:rPr kumimoji="1" lang="en-US" altLang="ko-KR" sz="1100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100" dirty="0" err="1"/>
              <a:t>결측값이</a:t>
            </a:r>
            <a:r>
              <a:rPr kumimoji="1" lang="ko-KR" altLang="en-US" sz="1100" dirty="0"/>
              <a:t> 없는 </a:t>
            </a:r>
            <a:r>
              <a:rPr kumimoji="1" lang="ko-KR" altLang="en-US" sz="1100" dirty="0" err="1"/>
              <a:t>고유값</a:t>
            </a:r>
            <a:r>
              <a:rPr kumimoji="1" lang="ko-KR" altLang="en-US" sz="1100" dirty="0"/>
              <a:t> 이어야 합니다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515463-874A-32D1-B03B-627DD51BBE97}"/>
              </a:ext>
            </a:extLst>
          </p:cNvPr>
          <p:cNvSpPr txBox="1"/>
          <p:nvPr/>
        </p:nvSpPr>
        <p:spPr>
          <a:xfrm>
            <a:off x="7433300" y="1687433"/>
            <a:ext cx="34791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sz="1100" dirty="0"/>
              <a:t>게임을</a:t>
            </a:r>
            <a:r>
              <a:rPr kumimoji="1" lang="ko-KR" altLang="en-US" sz="1100" dirty="0"/>
              <a:t> 지원하는 플랫폼 명칭</a:t>
            </a:r>
            <a:r>
              <a:rPr kumimoji="1" lang="en-US" altLang="ko-KR" sz="1100" dirty="0"/>
              <a:t>(PC,PS4,Nintendo </a:t>
            </a:r>
            <a:r>
              <a:rPr kumimoji="1" lang="ko-KR" altLang="en-US" sz="1100" dirty="0"/>
              <a:t>등</a:t>
            </a:r>
            <a:r>
              <a:rPr kumimoji="1" lang="en-US" altLang="ko-KR" sz="1100" dirty="0"/>
              <a:t>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100" dirty="0" err="1"/>
              <a:t>결측값은</a:t>
            </a:r>
            <a:r>
              <a:rPr kumimoji="1" lang="ko-KR" altLang="en-US" sz="1100" dirty="0"/>
              <a:t> 없습니다</a:t>
            </a:r>
            <a:r>
              <a:rPr kumimoji="1" lang="en-US" altLang="ko-KR" sz="1100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100" dirty="0" err="1"/>
              <a:t>결측값이</a:t>
            </a:r>
            <a:r>
              <a:rPr kumimoji="1" lang="ko-KR" altLang="en-US" sz="1100" dirty="0"/>
              <a:t> 없는 </a:t>
            </a:r>
            <a:r>
              <a:rPr kumimoji="1" lang="ko-KR" altLang="en-US" sz="1100" dirty="0" err="1"/>
              <a:t>고유값</a:t>
            </a:r>
            <a:r>
              <a:rPr kumimoji="1" lang="ko-KR" altLang="en-US" sz="1100" dirty="0"/>
              <a:t> 이어야 합니다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580C4-EBCE-A7F6-BFB1-6F2D66CD925B}"/>
              </a:ext>
            </a:extLst>
          </p:cNvPr>
          <p:cNvSpPr txBox="1"/>
          <p:nvPr/>
        </p:nvSpPr>
        <p:spPr>
          <a:xfrm>
            <a:off x="1777042" y="3494916"/>
            <a:ext cx="2872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sz="1100" dirty="0"/>
              <a:t>게임이</a:t>
            </a:r>
            <a:r>
              <a:rPr kumimoji="1" lang="ko-KR" altLang="en-US" sz="1100" dirty="0"/>
              <a:t> 출시된 년도</a:t>
            </a:r>
            <a:endParaRPr kumimoji="1" lang="en-US" altLang="ko-KR" sz="1100" dirty="0"/>
          </a:p>
          <a:p>
            <a:pPr marL="285750" indent="-285750">
              <a:buFontTx/>
              <a:buChar char="-"/>
            </a:pPr>
            <a:r>
              <a:rPr kumimoji="1" lang="ko-KR" altLang="en-US" sz="1100" dirty="0" err="1"/>
              <a:t>결측값이</a:t>
            </a:r>
            <a:r>
              <a:rPr kumimoji="1" lang="ko-KR" altLang="en-US" sz="1100" dirty="0"/>
              <a:t> 존재</a:t>
            </a:r>
            <a:endParaRPr kumimoji="1" lang="en-US" altLang="ko-KR" sz="1100" dirty="0"/>
          </a:p>
          <a:p>
            <a:pPr marL="285750" indent="-285750">
              <a:buFontTx/>
              <a:buChar char="-"/>
            </a:pPr>
            <a:r>
              <a:rPr kumimoji="1" lang="ko-KR" altLang="en-US" sz="1100" dirty="0"/>
              <a:t>대체 불가능한 값이기에 </a:t>
            </a:r>
            <a:r>
              <a:rPr kumimoji="1" lang="ko-KR" altLang="en-US" sz="1100" dirty="0" err="1"/>
              <a:t>결측은</a:t>
            </a:r>
            <a:r>
              <a:rPr kumimoji="1" lang="ko-KR" altLang="en-US" sz="1100" dirty="0"/>
              <a:t> 삭제</a:t>
            </a:r>
            <a:endParaRPr kumimoji="1" lang="en-US" altLang="ko-KR" sz="1100" dirty="0"/>
          </a:p>
          <a:p>
            <a:pPr marL="285750" indent="-285750">
              <a:buFontTx/>
              <a:buChar char="-"/>
            </a:pPr>
            <a:r>
              <a:rPr kumimoji="1" lang="ko-KR" altLang="en-US" sz="1100" dirty="0"/>
              <a:t>이상치</a:t>
            </a:r>
            <a:r>
              <a:rPr kumimoji="1" lang="en-US" altLang="ko-KR" sz="1100" dirty="0"/>
              <a:t>(0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98</a:t>
            </a:r>
            <a:r>
              <a:rPr kumimoji="1" lang="ko-KR" altLang="en-US" sz="1100" dirty="0"/>
              <a:t> 등</a:t>
            </a:r>
            <a:r>
              <a:rPr kumimoji="1" lang="en-US" altLang="ko-KR" sz="1100" dirty="0"/>
              <a:t>)</a:t>
            </a:r>
            <a:r>
              <a:rPr kumimoji="1" lang="ko-KR" altLang="en-US" sz="1100" dirty="0"/>
              <a:t>는 삭제</a:t>
            </a:r>
            <a:endParaRPr kumimoji="1" lang="ko-Kore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41B03A-D5F5-CD83-4586-4B783881C369}"/>
              </a:ext>
            </a:extLst>
          </p:cNvPr>
          <p:cNvSpPr txBox="1"/>
          <p:nvPr/>
        </p:nvSpPr>
        <p:spPr>
          <a:xfrm>
            <a:off x="7433300" y="3494916"/>
            <a:ext cx="28725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sz="1100" dirty="0"/>
              <a:t>출시된</a:t>
            </a:r>
            <a:r>
              <a:rPr kumimoji="1" lang="ko-KR" altLang="en-US" sz="1100" dirty="0"/>
              <a:t> 게임의 종류</a:t>
            </a:r>
            <a:endParaRPr kumimoji="1" lang="en-US" altLang="ko-KR" sz="1100" dirty="0"/>
          </a:p>
          <a:p>
            <a:pPr marL="285750" indent="-285750">
              <a:buFontTx/>
              <a:buChar char="-"/>
            </a:pPr>
            <a:r>
              <a:rPr kumimoji="1" lang="ko-KR" altLang="en-US" sz="1100" dirty="0" err="1"/>
              <a:t>결측값이</a:t>
            </a:r>
            <a:r>
              <a:rPr kumimoji="1" lang="ko-KR" altLang="en-US" sz="1100" dirty="0"/>
              <a:t> 존재</a:t>
            </a:r>
            <a:endParaRPr kumimoji="1" lang="en-US" altLang="ko-KR" sz="1100" dirty="0"/>
          </a:p>
          <a:p>
            <a:pPr marL="285750" indent="-285750">
              <a:buFontTx/>
              <a:buChar char="-"/>
            </a:pPr>
            <a:r>
              <a:rPr kumimoji="1" lang="ko-KR" altLang="en-US" sz="1100" dirty="0"/>
              <a:t>대체 불가능한 값이기에 </a:t>
            </a:r>
            <a:r>
              <a:rPr kumimoji="1" lang="ko-KR" altLang="en-US" sz="1100" dirty="0" err="1"/>
              <a:t>결측은</a:t>
            </a:r>
            <a:r>
              <a:rPr kumimoji="1" lang="ko-KR" altLang="en-US" sz="1100" dirty="0"/>
              <a:t> 삭제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E66C2-26EB-B8AA-0781-352CC07108CD}"/>
              </a:ext>
            </a:extLst>
          </p:cNvPr>
          <p:cNvSpPr txBox="1"/>
          <p:nvPr/>
        </p:nvSpPr>
        <p:spPr>
          <a:xfrm>
            <a:off x="1777041" y="5202826"/>
            <a:ext cx="3027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sz="1100" dirty="0"/>
              <a:t>게임을</a:t>
            </a:r>
            <a:r>
              <a:rPr kumimoji="1" lang="ko-KR" altLang="en-US" sz="1100" dirty="0"/>
              <a:t> 출시한 회사</a:t>
            </a:r>
            <a:endParaRPr kumimoji="1" lang="en-US" altLang="ko-KR" sz="1100" dirty="0"/>
          </a:p>
          <a:p>
            <a:pPr marL="285750" indent="-285750">
              <a:buFontTx/>
              <a:buChar char="-"/>
            </a:pPr>
            <a:r>
              <a:rPr kumimoji="1" lang="ko-KR" altLang="en-US" sz="1100" dirty="0" err="1"/>
              <a:t>결측값이</a:t>
            </a:r>
            <a:r>
              <a:rPr kumimoji="1" lang="ko-KR" altLang="en-US" sz="1100" dirty="0"/>
              <a:t> 존재</a:t>
            </a:r>
            <a:endParaRPr kumimoji="1" lang="en-US" altLang="ko-KR" sz="1100" dirty="0"/>
          </a:p>
          <a:p>
            <a:pPr marL="285750" indent="-285750">
              <a:buFontTx/>
              <a:buChar char="-"/>
            </a:pPr>
            <a:r>
              <a:rPr kumimoji="1" lang="ko-KR" altLang="en-US" sz="1100" dirty="0"/>
              <a:t>대체가 가능하며 인사이트 도출에 영향을 미치지 않는다고 판단하여 </a:t>
            </a:r>
            <a:r>
              <a:rPr kumimoji="1" lang="ko-KR" altLang="en-US" sz="1100" dirty="0" err="1"/>
              <a:t>특정값으로</a:t>
            </a:r>
            <a:r>
              <a:rPr kumimoji="1" lang="ko-KR" altLang="en-US" sz="1100" dirty="0"/>
              <a:t> 대체</a:t>
            </a:r>
            <a:endParaRPr kumimoji="1" lang="ko-Kore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1A9B36-CEAB-9B3A-EA8F-44507EE1988D}"/>
              </a:ext>
            </a:extLst>
          </p:cNvPr>
          <p:cNvSpPr txBox="1"/>
          <p:nvPr/>
        </p:nvSpPr>
        <p:spPr>
          <a:xfrm>
            <a:off x="7482799" y="5186304"/>
            <a:ext cx="3429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sz="1100" dirty="0"/>
              <a:t>북미</a:t>
            </a:r>
            <a:r>
              <a:rPr kumimoji="1" lang="en-US" altLang="ko-Kore-KR" sz="1100" dirty="0"/>
              <a:t>,</a:t>
            </a:r>
            <a:r>
              <a:rPr kumimoji="1" lang="ko-KR" altLang="en-US" sz="1100" dirty="0"/>
              <a:t> 유럽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일본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그 외 지역으로 구성</a:t>
            </a:r>
            <a:endParaRPr kumimoji="1" lang="en-US" altLang="ko-KR" sz="1100" dirty="0"/>
          </a:p>
          <a:p>
            <a:pPr marL="285750" indent="-285750">
              <a:buFontTx/>
              <a:buChar char="-"/>
            </a:pPr>
            <a:r>
              <a:rPr kumimoji="1" lang="ko-KR" altLang="en-US" sz="1100" dirty="0" err="1"/>
              <a:t>결측값은</a:t>
            </a:r>
            <a:r>
              <a:rPr kumimoji="1" lang="ko-KR" altLang="en-US" sz="1100" dirty="0"/>
              <a:t> 없으나 수치 데이터에 문자가 포함</a:t>
            </a:r>
            <a:endParaRPr kumimoji="1" lang="en-US" altLang="ko-KR" sz="1100" dirty="0"/>
          </a:p>
          <a:p>
            <a:pPr marL="285750" indent="-285750">
              <a:buFontTx/>
              <a:buChar char="-"/>
            </a:pPr>
            <a:r>
              <a:rPr kumimoji="1" lang="ko-KR" altLang="en-US" sz="1100" dirty="0"/>
              <a:t>출고 단위는 </a:t>
            </a:r>
            <a:r>
              <a:rPr kumimoji="1" lang="en-US" altLang="ko-KR" sz="1100" dirty="0"/>
              <a:t>m(</a:t>
            </a:r>
            <a:r>
              <a:rPr kumimoji="1" lang="ko-KR" altLang="en-US" sz="1100" dirty="0"/>
              <a:t>백만</a:t>
            </a:r>
            <a:r>
              <a:rPr kumimoji="1" lang="en-US" altLang="ko-KR" sz="1100" dirty="0"/>
              <a:t>)</a:t>
            </a:r>
            <a:r>
              <a:rPr kumimoji="1" lang="ko-KR" altLang="en-US" sz="1100" dirty="0"/>
              <a:t> 단위로 통일하여 모든 출고 데이터를 수치로 변환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70111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0C7DB-0F13-ABA8-03FA-4E4BA41ACD3B}"/>
              </a:ext>
            </a:extLst>
          </p:cNvPr>
          <p:cNvSpPr txBox="1"/>
          <p:nvPr/>
        </p:nvSpPr>
        <p:spPr>
          <a:xfrm>
            <a:off x="0" y="404360"/>
            <a:ext cx="121920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목표 </a:t>
            </a:r>
            <a:endParaRPr kumimoji="1" lang="en-US" altLang="ko-KR" dirty="0"/>
          </a:p>
          <a:p>
            <a:pPr algn="ctr"/>
            <a:r>
              <a:rPr kumimoji="1" lang="ko-KR" altLang="en-US" u="sng" dirty="0"/>
              <a:t>다음 분기에 출시해야 할 게임의 장르와 플랫폼은 어떤 것인가</a:t>
            </a:r>
            <a:endParaRPr kumimoji="1" lang="en-US" altLang="ko-KR" u="sng" dirty="0"/>
          </a:p>
          <a:p>
            <a:pPr algn="ctr"/>
            <a:endParaRPr kumimoji="1" lang="en-US" altLang="ko-KR" u="sng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사전 정의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아직 히트작이 없는 게임 회사 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2017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년에 새로운 게임 출시를 위해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15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년도에 게임 데이터를 분석하여 개발 방향을 정해야 하는 단계   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algn="ctr"/>
            <a:endParaRPr kumimoji="1" lang="en-US" altLang="ko-K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분석이 필요한 요소</a:t>
            </a:r>
            <a:endParaRPr kumimoji="1" lang="en-US" altLang="ko-KR" dirty="0"/>
          </a:p>
          <a:p>
            <a:endParaRPr kumimoji="1" lang="en-US" altLang="ko-KR" dirty="0"/>
          </a:p>
          <a:p>
            <a:pPr marL="342900" indent="-342900">
              <a:buAutoNum type="arabicParenBoth"/>
            </a:pPr>
            <a:r>
              <a:rPr kumimoji="1" lang="ko-KR" altLang="en-US" sz="1400" dirty="0"/>
              <a:t>지역별 선호하는 장르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200" dirty="0"/>
              <a:t>지역 구분 및 지역별 선호 장르 확인</a:t>
            </a:r>
            <a:endParaRPr kumimoji="1" lang="en-US" altLang="ko-KR" sz="1200" dirty="0"/>
          </a:p>
          <a:p>
            <a:pPr marL="285750" indent="-285750">
              <a:buFontTx/>
              <a:buChar char="-"/>
            </a:pPr>
            <a:r>
              <a:rPr kumimoji="1" lang="ko-KR" altLang="en-US" sz="1200" dirty="0"/>
              <a:t>지역별 선호하는 게임 장르의 유사성 확인</a:t>
            </a:r>
            <a:endParaRPr kumimoji="1" lang="en-US" altLang="ko-KR" sz="1200" dirty="0"/>
          </a:p>
          <a:p>
            <a:endParaRPr kumimoji="1" lang="en-US" altLang="ko-KR" sz="1600" dirty="0"/>
          </a:p>
          <a:p>
            <a:r>
              <a:rPr kumimoji="1" lang="en-US" altLang="ko-KR" sz="1400" dirty="0"/>
              <a:t>(2)</a:t>
            </a:r>
            <a:r>
              <a:rPr kumimoji="1" lang="ko-KR" altLang="en-US" sz="1400" dirty="0"/>
              <a:t> 연도별 게임 트렌드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200" dirty="0"/>
              <a:t>트렌드를 파악하는 기준</a:t>
            </a:r>
            <a:endParaRPr kumimoji="1" lang="en-US" altLang="ko-KR" sz="1200" dirty="0"/>
          </a:p>
          <a:p>
            <a:pPr marL="285750" indent="-285750">
              <a:buFontTx/>
              <a:buChar char="-"/>
            </a:pPr>
            <a:r>
              <a:rPr kumimoji="1" lang="ko-KR" altLang="en-US" sz="1200" dirty="0"/>
              <a:t>연도별 트렌드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장르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플랫폼</a:t>
            </a:r>
            <a:r>
              <a:rPr kumimoji="1" lang="en-US" altLang="ko-KR" sz="1200" dirty="0"/>
              <a:t>)</a:t>
            </a:r>
          </a:p>
          <a:p>
            <a:pPr marL="285750" indent="-285750">
              <a:buFontTx/>
              <a:buChar char="-"/>
            </a:pPr>
            <a:endParaRPr kumimoji="1" lang="en-US" altLang="ko-KR" sz="1600" dirty="0"/>
          </a:p>
          <a:p>
            <a:r>
              <a:rPr kumimoji="1" lang="en-US" altLang="ko-KR" sz="1400" dirty="0"/>
              <a:t>(3)</a:t>
            </a:r>
            <a:r>
              <a:rPr kumimoji="1" lang="ko-KR" altLang="en-US" sz="1400" dirty="0"/>
              <a:t> 지역별 판매량 순위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200" dirty="0"/>
              <a:t>유행 중인 장르가 어느 지역에서 가장 많이 팔렸는지 확인</a:t>
            </a:r>
            <a:endParaRPr kumimoji="1" lang="en-US" altLang="ko-KR" sz="1200" dirty="0"/>
          </a:p>
          <a:p>
            <a:pPr marL="285750" indent="-285750">
              <a:buFontTx/>
              <a:buChar char="-"/>
            </a:pPr>
            <a:endParaRPr kumimoji="1" lang="en-US" altLang="ko-KR" sz="1600" dirty="0"/>
          </a:p>
          <a:p>
            <a:r>
              <a:rPr kumimoji="1" lang="en-US" altLang="ko-KR" sz="1400" dirty="0"/>
              <a:t>(4)</a:t>
            </a:r>
            <a:r>
              <a:rPr kumimoji="1" lang="ko-KR" altLang="en-US" sz="1400" dirty="0"/>
              <a:t> 인기가 많은 게임에 대한 분석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200" dirty="0"/>
              <a:t>최근 </a:t>
            </a:r>
            <a:r>
              <a:rPr kumimoji="1" lang="en-US" altLang="ko-KR" sz="1200" dirty="0"/>
              <a:t>10</a:t>
            </a:r>
            <a:r>
              <a:rPr kumimoji="1" lang="ko-KR" altLang="en-US" sz="1200" dirty="0"/>
              <a:t>년간 트렌드인 게임 장르 중 가장 잘 팔린 게임 </a:t>
            </a:r>
            <a:r>
              <a:rPr kumimoji="1" lang="en-US" altLang="ko-KR" sz="1200" dirty="0"/>
              <a:t>50</a:t>
            </a:r>
            <a:r>
              <a:rPr kumimoji="1" lang="ko-KR" altLang="en-US" sz="1200" dirty="0"/>
              <a:t>개를 선정</a:t>
            </a:r>
            <a:endParaRPr kumimoji="1" lang="en-US" altLang="ko-KR" sz="1200" dirty="0"/>
          </a:p>
          <a:p>
            <a:pPr marL="285750" indent="-285750">
              <a:buFontTx/>
              <a:buChar char="-"/>
            </a:pPr>
            <a:r>
              <a:rPr kumimoji="1" lang="ko-KR" altLang="en-US" sz="1200" dirty="0"/>
              <a:t>위 유형의 게임이 어느 지역에서 파는게 유리한지 확인</a:t>
            </a:r>
            <a:endParaRPr kumimoji="1" lang="en-US" altLang="ko-KR" sz="1200" dirty="0"/>
          </a:p>
          <a:p>
            <a:endParaRPr kumimoji="1" lang="en-US" altLang="ko-KR" sz="2000" dirty="0"/>
          </a:p>
          <a:p>
            <a:r>
              <a:rPr kumimoji="1" lang="ko-KR" altLang="en-US" dirty="0"/>
              <a:t>위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가지 사항을 고려하여 데이터 분석을 시작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6E737D-E9A7-7578-E392-299F6CD5F2E4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계획 설정</a:t>
            </a:r>
            <a:endParaRPr kumimoji="1" lang="en-US" altLang="ko-KR" dirty="0"/>
          </a:p>
        </p:txBody>
      </p:sp>
      <p:pic>
        <p:nvPicPr>
          <p:cNvPr id="3" name="그래픽 2" descr="아이디어를 가진 사람 단색으로 채워진">
            <a:extLst>
              <a:ext uri="{FF2B5EF4-FFF2-40B4-BE49-F238E27FC236}">
                <a16:creationId xmlns:a16="http://schemas.microsoft.com/office/drawing/2014/main" id="{E38D0AEE-96F7-5C41-919E-37091CA71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87552" y="-35029"/>
            <a:ext cx="404361" cy="40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3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A08EBDC3-9A39-CA85-D437-BA8C15A50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332"/>
            <a:ext cx="5272166" cy="280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6EBDBD2-F932-2AB4-73D6-48A919E3D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834" y="369332"/>
            <a:ext cx="5272166" cy="280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A40D9B5-14D6-24FC-4150-1B1986661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3365"/>
            <a:ext cx="5272166" cy="280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5B31684-FB16-A3C3-D9F6-239C61B30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834" y="3173365"/>
            <a:ext cx="5272166" cy="280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548FB9DD-152D-3266-8831-B7762D4A55E9}"/>
              </a:ext>
            </a:extLst>
          </p:cNvPr>
          <p:cNvGrpSpPr/>
          <p:nvPr/>
        </p:nvGrpSpPr>
        <p:grpSpPr>
          <a:xfrm>
            <a:off x="0" y="0"/>
            <a:ext cx="12192000" cy="369332"/>
            <a:chOff x="0" y="0"/>
            <a:chExt cx="12192000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56F8F5A-B199-1C60-7EFD-7FE1823F28B5}"/>
                </a:ext>
              </a:extLst>
            </p:cNvPr>
            <p:cNvSpPr txBox="1"/>
            <p:nvPr/>
          </p:nvSpPr>
          <p:spPr>
            <a:xfrm>
              <a:off x="0" y="0"/>
              <a:ext cx="12192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데이터 분석</a:t>
              </a:r>
              <a:r>
                <a:rPr kumimoji="1" lang="en-US" altLang="ko-KR" dirty="0"/>
                <a:t>	-</a:t>
              </a:r>
              <a:r>
                <a:rPr kumimoji="1" lang="ko-KR" altLang="en-US" dirty="0"/>
                <a:t> 지역별 선호 장르 </a:t>
              </a:r>
              <a:endParaRPr kumimoji="1" lang="en-US" altLang="ko-KR" dirty="0"/>
            </a:p>
          </p:txBody>
        </p:sp>
        <p:pic>
          <p:nvPicPr>
            <p:cNvPr id="3" name="그래픽 2" descr="막대 그래프 상향 추세 단색으로 채워진">
              <a:extLst>
                <a:ext uri="{FF2B5EF4-FFF2-40B4-BE49-F238E27FC236}">
                  <a16:creationId xmlns:a16="http://schemas.microsoft.com/office/drawing/2014/main" id="{694A0CFC-E080-87EF-E686-D67F2BB55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42463" y="0"/>
              <a:ext cx="369332" cy="36933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645AFB4-2474-BB79-F704-215AA7F86FE7}"/>
              </a:ext>
            </a:extLst>
          </p:cNvPr>
          <p:cNvSpPr txBox="1"/>
          <p:nvPr/>
        </p:nvSpPr>
        <p:spPr>
          <a:xfrm>
            <a:off x="0" y="595010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지역별</a:t>
            </a:r>
            <a:r>
              <a:rPr kumimoji="1" lang="en-US" altLang="ko-Kore-KR" dirty="0"/>
              <a:t>(</a:t>
            </a:r>
            <a:r>
              <a:rPr kumimoji="1" lang="ko-KR" altLang="en-US" dirty="0"/>
              <a:t>미국</a:t>
            </a:r>
            <a:r>
              <a:rPr kumimoji="1" lang="en-US" altLang="ko-KR" dirty="0"/>
              <a:t>,</a:t>
            </a:r>
            <a:r>
              <a:rPr kumimoji="1" lang="ko-KR" altLang="en-US" dirty="0"/>
              <a:t>유럽</a:t>
            </a:r>
            <a:r>
              <a:rPr kumimoji="1" lang="en-US" altLang="ko-KR" dirty="0"/>
              <a:t>,</a:t>
            </a:r>
            <a:r>
              <a:rPr kumimoji="1" lang="ko-KR" altLang="en-US" dirty="0"/>
              <a:t>일본</a:t>
            </a:r>
            <a:r>
              <a:rPr kumimoji="1" lang="en-US" altLang="ko-KR" dirty="0"/>
              <a:t>,</a:t>
            </a:r>
            <a:r>
              <a:rPr kumimoji="1" lang="ko-KR" altLang="en-US" dirty="0" err="1"/>
              <a:t>그외</a:t>
            </a:r>
            <a:r>
              <a:rPr kumimoji="1" lang="en-US" altLang="ko-KR" dirty="0"/>
              <a:t>)</a:t>
            </a:r>
            <a:r>
              <a:rPr kumimoji="1" lang="ko-Kore-KR" altLang="en-US" dirty="0"/>
              <a:t>로</a:t>
            </a:r>
            <a:r>
              <a:rPr kumimoji="1" lang="ko-KR" altLang="en-US" dirty="0"/>
              <a:t> 어떤 장르가 가장 많이 나왔는지 장르 수를 집계하여 시각화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일본을 제외한 전 지역에서 </a:t>
            </a:r>
            <a:r>
              <a:rPr kumimoji="1" lang="en-US" altLang="ko-KR" dirty="0"/>
              <a:t>’Action’ </a:t>
            </a:r>
            <a:r>
              <a:rPr kumimoji="1" lang="ko-Kore-KR" altLang="en-US" dirty="0"/>
              <a:t>장르가</a:t>
            </a:r>
            <a:r>
              <a:rPr kumimoji="1" lang="ko-KR" altLang="en-US" dirty="0"/>
              <a:t> 가장 많이 출시된 것을 확인</a:t>
            </a:r>
            <a:endParaRPr kumimoji="1"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AA9AA4-789B-7511-A989-F9F9310F7BEF}"/>
              </a:ext>
            </a:extLst>
          </p:cNvPr>
          <p:cNvSpPr/>
          <p:nvPr/>
        </p:nvSpPr>
        <p:spPr>
          <a:xfrm>
            <a:off x="219456" y="3285871"/>
            <a:ext cx="677691" cy="2614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C45CA5-EF2A-7A3A-F961-2568F46B4C5C}"/>
              </a:ext>
            </a:extLst>
          </p:cNvPr>
          <p:cNvSpPr/>
          <p:nvPr/>
        </p:nvSpPr>
        <p:spPr>
          <a:xfrm>
            <a:off x="219455" y="464050"/>
            <a:ext cx="677691" cy="2614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D5DC0-38CE-19D0-9CF9-DAEA8882CFAC}"/>
              </a:ext>
            </a:extLst>
          </p:cNvPr>
          <p:cNvSpPr/>
          <p:nvPr/>
        </p:nvSpPr>
        <p:spPr>
          <a:xfrm>
            <a:off x="7120830" y="481838"/>
            <a:ext cx="677691" cy="2614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449E3F-4037-A1AE-50B6-546601837A0F}"/>
              </a:ext>
            </a:extLst>
          </p:cNvPr>
          <p:cNvSpPr/>
          <p:nvPr/>
        </p:nvSpPr>
        <p:spPr>
          <a:xfrm>
            <a:off x="7120830" y="3250295"/>
            <a:ext cx="677691" cy="2614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367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7B98E7-5D66-84CB-17EA-19BBBB3C32BD}"/>
              </a:ext>
            </a:extLst>
          </p:cNvPr>
          <p:cNvSpPr txBox="1"/>
          <p:nvPr/>
        </p:nvSpPr>
        <p:spPr>
          <a:xfrm>
            <a:off x="0" y="369332"/>
            <a:ext cx="12192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시각화를 통해 확인한 결과 지역별로 다르다는 결과를 도출해낼 수 있었다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  <a:endParaRPr lang="en-US" altLang="ko-KR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시각화로 지역마다 선호하는 장르가 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다르다는 것을 확인했지만 신뢰성을 위해 통계적 검증을 실시</a:t>
            </a:r>
            <a:endParaRPr lang="en-US" altLang="ko-KR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카이 제곱 검정을 실시하여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귀무가설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대립가설에 대한 검증을 시작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귀무가설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지역마다 선호하는 장르가 같다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285750" indent="-285750" algn="l">
              <a:buFontTx/>
              <a:buChar char="-"/>
            </a:pP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대립가설 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지역마다 선호하는 장르가 다르다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kumimoji="1" lang="en-US" altLang="ko-Kore-KR" sz="1400" dirty="0"/>
          </a:p>
          <a:p>
            <a:r>
              <a:rPr kumimoji="1" lang="ko-KR" altLang="en-US" sz="1400" dirty="0"/>
              <a:t>* 카이 제곱 검정이란</a:t>
            </a:r>
            <a:r>
              <a:rPr kumimoji="1" lang="en-US" altLang="ko-KR" sz="1400" dirty="0"/>
              <a:t>?</a:t>
            </a:r>
          </a:p>
          <a:p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범주형 변수 간의 연관성을 분석하는 검정 방법 중 하나입니다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이 검정은 관찰된 빈도와 기대 빈도 사이의 차이가 우연적인지 아니면 진짜 연관성이 있는지를 확인하는데 사용됩니다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kumimoji="1" lang="en-US" altLang="ko-Kore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25F0D-8C41-F80A-E046-45928CF991E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데이터 분석</a:t>
            </a:r>
            <a:r>
              <a:rPr kumimoji="1" lang="en-US" altLang="ko-KR" dirty="0"/>
              <a:t>	-</a:t>
            </a:r>
            <a:r>
              <a:rPr kumimoji="1" lang="ko-KR" altLang="en-US" dirty="0"/>
              <a:t> 지역별 선호 장르 분석 결과 </a:t>
            </a:r>
            <a:endParaRPr kumimoji="1" lang="en-US" altLang="ko-KR" dirty="0"/>
          </a:p>
        </p:txBody>
      </p:sp>
      <p:pic>
        <p:nvPicPr>
          <p:cNvPr id="8" name="그래픽 7" descr="막대 그래프 상향 추세 단색으로 채워진">
            <a:extLst>
              <a:ext uri="{FF2B5EF4-FFF2-40B4-BE49-F238E27FC236}">
                <a16:creationId xmlns:a16="http://schemas.microsoft.com/office/drawing/2014/main" id="{489CE822-B13C-AB1E-2CAE-C021CBF14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2463" y="0"/>
            <a:ext cx="369332" cy="3693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15121E-95EC-D484-3277-B757A9DA1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46" y="2980083"/>
            <a:ext cx="7772400" cy="25396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60A4E6-2490-65B6-F88F-A25B387B2699}"/>
              </a:ext>
            </a:extLst>
          </p:cNvPr>
          <p:cNvSpPr txBox="1"/>
          <p:nvPr/>
        </p:nvSpPr>
        <p:spPr>
          <a:xfrm>
            <a:off x="0" y="568055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u="sng" dirty="0"/>
              <a:t>위와 같이 </a:t>
            </a:r>
            <a:r>
              <a:rPr kumimoji="1" lang="ko-KR" altLang="en-US" u="sng" dirty="0" err="1"/>
              <a:t>귀무가설이</a:t>
            </a:r>
            <a:r>
              <a:rPr kumimoji="1" lang="ko-KR" altLang="en-US" u="sng" dirty="0"/>
              <a:t> 기각되었으므로</a:t>
            </a:r>
            <a:r>
              <a:rPr kumimoji="1" lang="en-US" altLang="ko-KR" u="sng" dirty="0"/>
              <a:t>,</a:t>
            </a:r>
            <a:r>
              <a:rPr kumimoji="1" lang="ko-KR" altLang="en-US" u="sng" dirty="0"/>
              <a:t> 지역마다 선호하는 장르가 다르다는 점이 입증되었다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98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F33C57A-8347-EAA5-B9D9-4E29E20D25C2}"/>
              </a:ext>
            </a:extLst>
          </p:cNvPr>
          <p:cNvGrpSpPr/>
          <p:nvPr/>
        </p:nvGrpSpPr>
        <p:grpSpPr>
          <a:xfrm>
            <a:off x="0" y="0"/>
            <a:ext cx="12192000" cy="369332"/>
            <a:chOff x="0" y="0"/>
            <a:chExt cx="12192000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9CD34A-FD88-2181-5CAC-F8A04F9D6E80}"/>
                </a:ext>
              </a:extLst>
            </p:cNvPr>
            <p:cNvSpPr txBox="1"/>
            <p:nvPr/>
          </p:nvSpPr>
          <p:spPr>
            <a:xfrm>
              <a:off x="0" y="0"/>
              <a:ext cx="12192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데이터 분석</a:t>
              </a:r>
              <a:r>
                <a:rPr kumimoji="1" lang="en-US" altLang="ko-KR" dirty="0"/>
                <a:t>	-</a:t>
              </a:r>
              <a:r>
                <a:rPr kumimoji="1" lang="ko-KR" altLang="en-US" dirty="0"/>
                <a:t> 연도별 선호 장르 </a:t>
              </a:r>
              <a:endParaRPr kumimoji="1" lang="en-US" altLang="ko-KR" dirty="0"/>
            </a:p>
          </p:txBody>
        </p:sp>
        <p:pic>
          <p:nvPicPr>
            <p:cNvPr id="6" name="그래픽 5" descr="막대 그래프 상향 추세 단색으로 채워진">
              <a:extLst>
                <a:ext uri="{FF2B5EF4-FFF2-40B4-BE49-F238E27FC236}">
                  <a16:creationId xmlns:a16="http://schemas.microsoft.com/office/drawing/2014/main" id="{E37D4E6B-1B83-6501-9376-C378A6ECC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42463" y="0"/>
              <a:ext cx="369332" cy="369332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8136AE7-D9A8-6989-9885-5DDB77142F77}"/>
              </a:ext>
            </a:extLst>
          </p:cNvPr>
          <p:cNvSpPr txBox="1"/>
          <p:nvPr/>
        </p:nvSpPr>
        <p:spPr>
          <a:xfrm>
            <a:off x="0" y="611933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연도별 장르 </a:t>
            </a:r>
            <a:r>
              <a:rPr kumimoji="1" lang="ko-KR" altLang="en-US" dirty="0" err="1"/>
              <a:t>출시량을</a:t>
            </a:r>
            <a:r>
              <a:rPr kumimoji="1" lang="ko-KR" altLang="en-US" dirty="0"/>
              <a:t> 확인</a:t>
            </a:r>
            <a:r>
              <a:rPr kumimoji="1" lang="en-US" altLang="ko-KR" dirty="0"/>
              <a:t>(</a:t>
            </a:r>
            <a:r>
              <a:rPr kumimoji="1" lang="ko-KR" altLang="en-US" dirty="0"/>
              <a:t>장르 수를 기준으로 집계</a:t>
            </a:r>
            <a:r>
              <a:rPr kumimoji="1"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최근 트렌드는 </a:t>
            </a:r>
            <a:r>
              <a:rPr kumimoji="1" lang="en-US" altLang="ko-KR" dirty="0"/>
              <a:t>Action</a:t>
            </a:r>
            <a:r>
              <a:rPr kumimoji="1" lang="ko-KR" altLang="en-US" dirty="0"/>
              <a:t> 장르임을 확인</a:t>
            </a:r>
            <a:endParaRPr kumimoji="1"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3316E8-EFB8-29AB-0134-826928801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333"/>
            <a:ext cx="12192000" cy="575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06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41DA30F-8A63-1471-3066-FCFC087F597B}"/>
              </a:ext>
            </a:extLst>
          </p:cNvPr>
          <p:cNvGrpSpPr/>
          <p:nvPr/>
        </p:nvGrpSpPr>
        <p:grpSpPr>
          <a:xfrm>
            <a:off x="0" y="0"/>
            <a:ext cx="12192000" cy="369332"/>
            <a:chOff x="0" y="0"/>
            <a:chExt cx="12192000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E13545-094D-74FA-5C97-57B9624822DD}"/>
                </a:ext>
              </a:extLst>
            </p:cNvPr>
            <p:cNvSpPr txBox="1"/>
            <p:nvPr/>
          </p:nvSpPr>
          <p:spPr>
            <a:xfrm>
              <a:off x="0" y="0"/>
              <a:ext cx="12192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데이터 분석</a:t>
              </a:r>
              <a:r>
                <a:rPr kumimoji="1" lang="en-US" altLang="ko-KR" dirty="0"/>
                <a:t>	-</a:t>
              </a:r>
              <a:r>
                <a:rPr kumimoji="1" lang="ko-KR" altLang="en-US" dirty="0"/>
                <a:t> 연도별 선호 장르 </a:t>
              </a:r>
              <a:endParaRPr kumimoji="1" lang="en-US" altLang="ko-KR" dirty="0"/>
            </a:p>
          </p:txBody>
        </p:sp>
        <p:pic>
          <p:nvPicPr>
            <p:cNvPr id="5" name="그래픽 4" descr="막대 그래프 상향 추세 단색으로 채워진">
              <a:extLst>
                <a:ext uri="{FF2B5EF4-FFF2-40B4-BE49-F238E27FC236}">
                  <a16:creationId xmlns:a16="http://schemas.microsoft.com/office/drawing/2014/main" id="{EE0458F1-9394-9338-062F-E9419EC5B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42463" y="0"/>
              <a:ext cx="369332" cy="369332"/>
            </a:xfrm>
            <a:prstGeom prst="rect">
              <a:avLst/>
            </a:prstGeom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C89F7D-B47F-2372-B93C-404C34B30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332"/>
            <a:ext cx="12192000" cy="585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3D1E86-A32E-084A-13B6-D79F92B938F8}"/>
              </a:ext>
            </a:extLst>
          </p:cNvPr>
          <p:cNvSpPr txBox="1"/>
          <p:nvPr/>
        </p:nvSpPr>
        <p:spPr>
          <a:xfrm>
            <a:off x="0" y="616550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연도별 장르 판매량을 확인</a:t>
            </a:r>
            <a:r>
              <a:rPr kumimoji="1" lang="en-US" altLang="ko-KR" dirty="0"/>
              <a:t>(Sales </a:t>
            </a:r>
            <a:r>
              <a:rPr kumimoji="1" lang="ko-KR" altLang="en-US" dirty="0"/>
              <a:t>기준으로 집계</a:t>
            </a:r>
            <a:r>
              <a:rPr kumimoji="1"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최근 트렌드는 </a:t>
            </a:r>
            <a:r>
              <a:rPr kumimoji="1" lang="en-US" altLang="ko-KR" dirty="0"/>
              <a:t>Action</a:t>
            </a:r>
            <a:r>
              <a:rPr kumimoji="1" lang="ko-KR" altLang="en-US" dirty="0"/>
              <a:t> 장르임을 확인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669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E7FBC8B8-80B9-7C20-F3C8-203F1B51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332"/>
            <a:ext cx="12192000" cy="584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7DA3F9C-E019-72A5-0899-AF9FD1216DD2}"/>
              </a:ext>
            </a:extLst>
          </p:cNvPr>
          <p:cNvGrpSpPr/>
          <p:nvPr/>
        </p:nvGrpSpPr>
        <p:grpSpPr>
          <a:xfrm>
            <a:off x="0" y="0"/>
            <a:ext cx="12192000" cy="369332"/>
            <a:chOff x="0" y="0"/>
            <a:chExt cx="12192000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E766949-E265-D433-EA54-37EF2FAF418B}"/>
                </a:ext>
              </a:extLst>
            </p:cNvPr>
            <p:cNvSpPr txBox="1"/>
            <p:nvPr/>
          </p:nvSpPr>
          <p:spPr>
            <a:xfrm>
              <a:off x="0" y="0"/>
              <a:ext cx="12192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데이터 분석</a:t>
              </a:r>
              <a:r>
                <a:rPr kumimoji="1" lang="en-US" altLang="ko-KR" dirty="0"/>
                <a:t>	-</a:t>
              </a:r>
              <a:r>
                <a:rPr kumimoji="1" lang="ko-KR" altLang="en-US" dirty="0"/>
                <a:t> 연도별 선호 플랫폼 </a:t>
              </a:r>
              <a:endParaRPr kumimoji="1" lang="en-US" altLang="ko-KR" dirty="0"/>
            </a:p>
          </p:txBody>
        </p:sp>
        <p:pic>
          <p:nvPicPr>
            <p:cNvPr id="5" name="그래픽 4" descr="막대 그래프 상향 추세 단색으로 채워진">
              <a:extLst>
                <a:ext uri="{FF2B5EF4-FFF2-40B4-BE49-F238E27FC236}">
                  <a16:creationId xmlns:a16="http://schemas.microsoft.com/office/drawing/2014/main" id="{D3FC488E-4287-AE70-23BA-EFB110404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2463" y="0"/>
              <a:ext cx="369332" cy="36933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E7D117F-D07F-C618-C4B0-5B384D696606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연도별 플랫폼 </a:t>
            </a:r>
            <a:r>
              <a:rPr kumimoji="1" lang="ko-KR" altLang="en-US" dirty="0" err="1"/>
              <a:t>출시량을</a:t>
            </a:r>
            <a:r>
              <a:rPr kumimoji="1" lang="ko-KR" altLang="en-US" dirty="0"/>
              <a:t> 확인</a:t>
            </a:r>
            <a:r>
              <a:rPr kumimoji="1" lang="en-US" altLang="ko-KR" dirty="0"/>
              <a:t>(Platform </a:t>
            </a:r>
            <a:r>
              <a:rPr kumimoji="1" lang="ko-KR" altLang="en-US" dirty="0"/>
              <a:t>기준으로 집계</a:t>
            </a:r>
            <a:r>
              <a:rPr kumimoji="1"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15</a:t>
            </a:r>
            <a:r>
              <a:rPr kumimoji="1" lang="ko-KR" altLang="en-US" dirty="0"/>
              <a:t>년도에는 </a:t>
            </a:r>
            <a:r>
              <a:rPr kumimoji="1" lang="en-US" altLang="ko-KR" dirty="0"/>
              <a:t>PS4	</a:t>
            </a:r>
            <a:r>
              <a:rPr kumimoji="1" lang="ko-KR" altLang="en-US" dirty="0"/>
              <a:t>가 많이 출시됨을 확인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8187215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7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1428</Words>
  <Application>Microsoft Macintosh PowerPoint</Application>
  <PresentationFormat>와이드스크린</PresentationFormat>
  <Paragraphs>204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Apple SD Gothic Neo</vt:lpstr>
      <vt:lpstr>Microsoft GothicNeo</vt:lpstr>
      <vt:lpstr>Söhne</vt:lpstr>
      <vt:lpstr>Arial</vt:lpstr>
      <vt:lpstr>Calibri</vt:lpstr>
      <vt:lpstr>Corbel</vt:lpstr>
      <vt:lpstr>Roboto</vt:lpstr>
      <vt:lpstr>ShojiVTI</vt:lpstr>
      <vt:lpstr>Game Production Quaterly Plan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Production Quaterly Plan</dc:title>
  <dc:creator>Young Seok Kim</dc:creator>
  <cp:lastModifiedBy>Young Seok Kim</cp:lastModifiedBy>
  <cp:revision>7</cp:revision>
  <dcterms:created xsi:type="dcterms:W3CDTF">2023-03-13T00:11:57Z</dcterms:created>
  <dcterms:modified xsi:type="dcterms:W3CDTF">2023-03-13T07:14:37Z</dcterms:modified>
</cp:coreProperties>
</file>