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48" r:id="rId2"/>
    <p:sldId id="392" r:id="rId3"/>
    <p:sldId id="393" r:id="rId4"/>
    <p:sldId id="394" r:id="rId5"/>
    <p:sldId id="396" r:id="rId6"/>
    <p:sldId id="683" r:id="rId7"/>
    <p:sldId id="399" r:id="rId8"/>
    <p:sldId id="685" r:id="rId9"/>
    <p:sldId id="400" r:id="rId10"/>
    <p:sldId id="402" r:id="rId11"/>
    <p:sldId id="403" r:id="rId12"/>
    <p:sldId id="684" r:id="rId13"/>
    <p:sldId id="686" r:id="rId14"/>
    <p:sldId id="404" r:id="rId15"/>
    <p:sldId id="667" r:id="rId16"/>
    <p:sldId id="405" r:id="rId17"/>
    <p:sldId id="668" r:id="rId18"/>
    <p:sldId id="687" r:id="rId19"/>
    <p:sldId id="406" r:id="rId20"/>
    <p:sldId id="407" r:id="rId21"/>
    <p:sldId id="669" r:id="rId22"/>
    <p:sldId id="408" r:id="rId23"/>
    <p:sldId id="409" r:id="rId24"/>
    <p:sldId id="410" r:id="rId25"/>
    <p:sldId id="68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172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2021. 1. 13.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111111111111111111111111111111111111111111111111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5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dirty="0"/>
              <a:t>while – </a:t>
            </a:r>
            <a:r>
              <a:rPr lang="ko-KR" altLang="en-US" sz="1400" dirty="0" err="1"/>
              <a:t>반복문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while </a:t>
            </a:r>
            <a:r>
              <a:rPr lang="ko-KR" altLang="en-US" sz="1400" dirty="0" err="1"/>
              <a:t>표현식</a:t>
            </a:r>
            <a:r>
              <a:rPr lang="en-US" altLang="ko-KR" sz="1400" dirty="0"/>
              <a:t>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코드블록</a:t>
            </a:r>
            <a:endParaRPr lang="en-US" altLang="ko-KR" sz="1400" dirty="0"/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=&gt;</a:t>
            </a:r>
            <a:r>
              <a:rPr lang="ko-KR" altLang="en-US" sz="1400" dirty="0"/>
              <a:t>표현식이 거짓이 아닌 동안 코드 블록을 수행</a:t>
            </a:r>
          </a:p>
          <a:p>
            <a:pPr marL="0" indent="0" latinLnBrk="0">
              <a:buNone/>
            </a:pPr>
            <a:endParaRPr lang="en-US" altLang="ko-KR" sz="1400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99552"/>
              </p:ext>
            </p:extLst>
          </p:nvPr>
        </p:nvGraphicFramePr>
        <p:xfrm>
          <a:off x="845894" y="2764539"/>
          <a:ext cx="3498038" cy="295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Visio" r:id="rId3" imgW="2914835" imgH="2952586" progId="">
                  <p:embed/>
                </p:oleObj>
              </mc:Choice>
              <mc:Fallback>
                <p:oleObj name="Visio" r:id="rId3" imgW="2914835" imgH="2952586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94" y="2764539"/>
                        <a:ext cx="3498038" cy="2958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4427984" y="3212976"/>
            <a:ext cx="4032448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limit =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(input('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몇 번 반복할까요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'))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count = 0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while count &lt; limit: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count = count + 1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print('%d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.'%(limit))   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print('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161183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b="1" dirty="0" err="1">
                <a:solidFill>
                  <a:srgbClr val="FF0000"/>
                </a:solidFill>
              </a:rPr>
              <a:t>반복문</a:t>
            </a:r>
            <a:r>
              <a:rPr lang="ko-KR" altLang="en-US" sz="1400" b="1" dirty="0">
                <a:solidFill>
                  <a:srgbClr val="FF0000"/>
                </a:solidFill>
              </a:rPr>
              <a:t> 사용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nn-NO" altLang="ko-KR" sz="1400" dirty="0"/>
              <a:t>#excel1.xls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</a:t>
            </a:r>
            <a:r>
              <a:rPr lang="nn-NO" altLang="ko-KR" sz="1400" dirty="0"/>
              <a:t>excel3.xls </a:t>
            </a:r>
            <a:r>
              <a:rPr lang="ko-KR" altLang="en-US" sz="1400" dirty="0"/>
              <a:t>파일을 읽기</a:t>
            </a:r>
          </a:p>
          <a:p>
            <a:pPr marL="400050" lvl="1" indent="0" latinLnBrk="0">
              <a:buNone/>
            </a:pPr>
            <a:endParaRPr lang="ko-KR" altLang="en-US" sz="1400" dirty="0"/>
          </a:p>
          <a:p>
            <a:pPr marL="400050" lvl="1" indent="0" latinLnBrk="0">
              <a:buNone/>
            </a:pPr>
            <a:r>
              <a:rPr lang="nn-NO" altLang="ko-KR" sz="1400" dirty="0"/>
              <a:t>print('--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사용하지 않는 경우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print('excel1.xls 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print('excel2.xls 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print('excel3.xls 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nn-NO" altLang="ko-KR" sz="1400" dirty="0"/>
              <a:t>print('--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사용하는 경우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i = 1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while i &lt;= 3: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    print('excel%d.xls 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'%(</a:t>
            </a:r>
            <a:r>
              <a:rPr lang="nn-NO" altLang="ko-KR" sz="1400" dirty="0"/>
              <a:t>i))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    i = i+1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513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구구단</a:t>
            </a:r>
            <a:r>
              <a:rPr lang="en-US" altLang="ko-KR" sz="1400" b="1" dirty="0">
                <a:solidFill>
                  <a:srgbClr val="FF0000"/>
                </a:solidFill>
              </a:rPr>
              <a:t> 2</a:t>
            </a:r>
            <a:r>
              <a:rPr lang="ko-KR" altLang="en-US" sz="1400" b="1" dirty="0">
                <a:solidFill>
                  <a:srgbClr val="FF0000"/>
                </a:solidFill>
              </a:rPr>
              <a:t>단 출력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nn-NO" altLang="ko-KR" sz="1400" dirty="0"/>
              <a:t>i = 0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while i &lt; 9: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    i = i + 1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    print('2 * %d = %d'%(i, 2*i))</a:t>
            </a:r>
            <a:endParaRPr lang="en-US" altLang="ko-KR" sz="1400" dirty="0"/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6377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하나의 단어를 </a:t>
            </a:r>
            <a:r>
              <a:rPr lang="ko-KR" altLang="en-US" sz="1400" b="1" dirty="0" err="1">
                <a:solidFill>
                  <a:srgbClr val="FF0000"/>
                </a:solidFill>
              </a:rPr>
              <a:t>입력받아서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입력받은</a:t>
            </a:r>
            <a:r>
              <a:rPr lang="ko-KR" altLang="en-US" sz="1400" b="1" dirty="0">
                <a:solidFill>
                  <a:srgbClr val="FF0000"/>
                </a:solidFill>
              </a:rPr>
              <a:t> 단어를 한겨레 신문사에서 검색해서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개 페이지 기사를 가져오기 위한 주소 만들기</a:t>
            </a:r>
          </a:p>
          <a:p>
            <a:pPr marL="400050" lvl="1" indent="0" latinLnBrk="0">
              <a:buNone/>
            </a:pPr>
            <a:r>
              <a:rPr lang="nn-NO" altLang="ko-KR" sz="1400" dirty="0"/>
              <a:t>=&gt;http://</a:t>
            </a:r>
            <a:r>
              <a:rPr lang="nn-NO" altLang="ko-KR" sz="1400" dirty="0" err="1"/>
              <a:t>search.hani.co.kr</a:t>
            </a:r>
            <a:r>
              <a:rPr lang="nn-NO" altLang="ko-KR" sz="1400" dirty="0"/>
              <a:t>/</a:t>
            </a:r>
            <a:r>
              <a:rPr lang="nn-NO" altLang="ko-KR" sz="1400" dirty="0" err="1"/>
              <a:t>Search?command</a:t>
            </a:r>
            <a:r>
              <a:rPr lang="nn-NO" altLang="ko-KR" sz="1400" dirty="0"/>
              <a:t>=</a:t>
            </a:r>
            <a:r>
              <a:rPr lang="nn-NO" altLang="ko-KR" sz="1400" dirty="0" err="1"/>
              <a:t>query&amp;keyword</a:t>
            </a:r>
            <a:r>
              <a:rPr lang="nn-NO" altLang="ko-KR" sz="1400" dirty="0"/>
              <a:t>=</a:t>
            </a:r>
            <a:r>
              <a:rPr lang="ko-KR" altLang="en-US" sz="1400" dirty="0" err="1">
                <a:solidFill>
                  <a:srgbClr val="FF0000"/>
                </a:solidFill>
              </a:rPr>
              <a:t>검색어</a:t>
            </a:r>
            <a:r>
              <a:rPr lang="nn-NO" altLang="ko-KR" sz="1400" dirty="0"/>
              <a:t>&amp;media=</a:t>
            </a:r>
            <a:r>
              <a:rPr lang="nn-NO" altLang="ko-KR" sz="1400" dirty="0" err="1"/>
              <a:t>news&amp;submedia</a:t>
            </a:r>
            <a:r>
              <a:rPr lang="nn-NO" altLang="ko-KR" sz="1400" dirty="0"/>
              <a:t>=&amp;sort=</a:t>
            </a:r>
            <a:r>
              <a:rPr lang="nn-NO" altLang="ko-KR" sz="1400" dirty="0" err="1"/>
              <a:t>d&amp;period</a:t>
            </a:r>
            <a:r>
              <a:rPr lang="nn-NO" altLang="ko-KR" sz="1400" dirty="0"/>
              <a:t>=</a:t>
            </a:r>
            <a:r>
              <a:rPr lang="nn-NO" altLang="ko-KR" sz="1400" dirty="0" err="1"/>
              <a:t>all&amp;datefrom</a:t>
            </a:r>
            <a:r>
              <a:rPr lang="nn-NO" altLang="ko-KR" sz="1400" dirty="0"/>
              <a:t>=2000.01.01&amp;dateto=2019.06.24&amp;pageseq=</a:t>
            </a:r>
            <a:r>
              <a:rPr lang="ko-KR" altLang="en-US" sz="1400" dirty="0" err="1">
                <a:solidFill>
                  <a:srgbClr val="FF0000"/>
                </a:solidFill>
              </a:rPr>
              <a:t>페이지번호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=&gt;</a:t>
            </a:r>
            <a:r>
              <a:rPr lang="ko-KR" altLang="en-US" sz="1400" dirty="0">
                <a:solidFill>
                  <a:srgbClr val="FF0000"/>
                </a:solidFill>
              </a:rPr>
              <a:t>페이지 번호는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 err="1">
                <a:solidFill>
                  <a:srgbClr val="FF0000"/>
                </a:solidFill>
              </a:rPr>
              <a:t>부터</a:t>
            </a:r>
            <a:r>
              <a:rPr lang="ko-KR" altLang="en-US" sz="1400" dirty="0">
                <a:solidFill>
                  <a:srgbClr val="FF0000"/>
                </a:solidFill>
              </a:rPr>
              <a:t> 시작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ko-KR" altLang="en-US" sz="1400" dirty="0">
                <a:solidFill>
                  <a:srgbClr val="FF0000"/>
                </a:solidFill>
              </a:rPr>
              <a:t>한겨레 주소 만들기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keyword = input("</a:t>
            </a:r>
            <a:r>
              <a:rPr lang="ko-KR" altLang="en-US" sz="1400" dirty="0" err="1"/>
              <a:t>검색어를</a:t>
            </a:r>
            <a:r>
              <a:rPr lang="ko-KR" altLang="en-US" sz="1400" dirty="0"/>
              <a:t> 입력하세요 </a:t>
            </a:r>
            <a:r>
              <a:rPr lang="en-US" altLang="ko-KR" sz="1400" dirty="0"/>
              <a:t>:")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pagenumber</a:t>
            </a:r>
            <a:r>
              <a:rPr lang="en-US" altLang="ko-KR" sz="1400" dirty="0"/>
              <a:t> = 0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while 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 &lt; 3: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"http://</a:t>
            </a:r>
            <a:r>
              <a:rPr lang="en-US" altLang="ko-KR" sz="1400" dirty="0" err="1"/>
              <a:t>search.hani.co.kr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Search?command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query&amp;keyword</a:t>
            </a:r>
            <a:r>
              <a:rPr lang="en-US" altLang="ko-KR" sz="1400" dirty="0"/>
              <a:t>="+ keyword + "&amp;media=</a:t>
            </a:r>
            <a:r>
              <a:rPr lang="en-US" altLang="ko-KR" sz="1400" dirty="0" err="1"/>
              <a:t>news&amp;submedia</a:t>
            </a:r>
            <a:r>
              <a:rPr lang="en-US" altLang="ko-KR" sz="1400" dirty="0"/>
              <a:t>=&amp;sort=</a:t>
            </a:r>
            <a:r>
              <a:rPr lang="en-US" altLang="ko-KR" sz="1400" dirty="0" err="1"/>
              <a:t>d&amp;period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all&amp;datefrom</a:t>
            </a:r>
            <a:r>
              <a:rPr lang="en-US" altLang="ko-KR" sz="1400" dirty="0"/>
              <a:t>=2000.01.01&amp;dateto=2019.06.24&amp;pageseq=" + str(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pagenumber</a:t>
            </a:r>
            <a:r>
              <a:rPr lang="en-US" altLang="ko-KR" sz="1400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34635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dirty="0"/>
              <a:t>while – else</a:t>
            </a:r>
          </a:p>
          <a:p>
            <a:pPr marL="0" indent="0" latinLnBrk="0"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 latinLnBrk="0"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 latinLnBrk="0"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 latinLnBrk="0">
              <a:buFont typeface="Wingdings" pitchFamily="2" charset="2"/>
              <a:buChar char="v"/>
            </a:pPr>
            <a:endParaRPr lang="en-US" altLang="ko-KR" sz="1400" dirty="0"/>
          </a:p>
          <a:p>
            <a:pPr marL="685800" lvl="1" latinLnBrk="0">
              <a:buFont typeface="Wingdings" pitchFamily="2" charset="2"/>
              <a:buChar char="ü"/>
            </a:pPr>
            <a:r>
              <a:rPr lang="ko-KR" altLang="en-US" sz="1400" dirty="0"/>
              <a:t>표현식이</a:t>
            </a:r>
            <a:r>
              <a:rPr lang="en-US" altLang="ko-KR" sz="1400" dirty="0"/>
              <a:t> </a:t>
            </a:r>
            <a:r>
              <a:rPr lang="ko-KR" altLang="en-US" sz="1400" dirty="0"/>
              <a:t>거짓이 아니면 코드블록 </a:t>
            </a:r>
            <a:r>
              <a:rPr lang="en-US" altLang="ko-KR" sz="1400" dirty="0"/>
              <a:t>1</a:t>
            </a:r>
            <a:r>
              <a:rPr lang="ko-KR" altLang="en-US" sz="1400" dirty="0"/>
              <a:t>을 수행하고 중간에 종료되지 않고 </a:t>
            </a:r>
            <a:r>
              <a:rPr lang="ko-KR" altLang="en-US" sz="1400" dirty="0" err="1"/>
              <a:t>반복문</a:t>
            </a:r>
            <a:r>
              <a:rPr lang="en-US" altLang="ko-KR" sz="1400" dirty="0"/>
              <a:t> </a:t>
            </a:r>
            <a:r>
              <a:rPr lang="ko-KR" altLang="en-US" sz="1400" dirty="0"/>
              <a:t>수행을 종료한 경우에 코드블록 </a:t>
            </a:r>
            <a:r>
              <a:rPr lang="en-US" altLang="ko-KR" sz="1400" dirty="0"/>
              <a:t>2</a:t>
            </a:r>
            <a:r>
              <a:rPr lang="ko-KR" altLang="en-US" sz="1400" dirty="0"/>
              <a:t>를 수행</a:t>
            </a:r>
            <a:endParaRPr lang="en-US" altLang="ko-KR" sz="1400" dirty="0"/>
          </a:p>
          <a:p>
            <a:pPr marL="0" indent="0" latinLnBrk="0">
              <a:buFont typeface="Symbol" pitchFamily="18" charset="2"/>
              <a:buChar char="Þ"/>
            </a:pPr>
            <a:endParaRPr lang="en-US" altLang="ko-KR" sz="1400" dirty="0"/>
          </a:p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dirty="0"/>
              <a:t>무한반복</a:t>
            </a:r>
            <a:endParaRPr lang="en-US" altLang="ko-KR" sz="1400" dirty="0"/>
          </a:p>
          <a:p>
            <a:pPr marL="685800" lvl="1" latinLnBrk="0">
              <a:buFont typeface="Wingdings" pitchFamily="2" charset="2"/>
              <a:buChar char="ü"/>
            </a:pPr>
            <a:r>
              <a:rPr lang="en-US" altLang="ko-KR" sz="1400" dirty="0"/>
              <a:t>while </a:t>
            </a:r>
            <a:r>
              <a:rPr lang="ko-KR" altLang="en-US" sz="1400" dirty="0"/>
              <a:t>문의 표현식이 절대</a:t>
            </a:r>
            <a:r>
              <a:rPr lang="en-US" altLang="ko-KR" sz="1400" dirty="0"/>
              <a:t> False</a:t>
            </a:r>
            <a:r>
              <a:rPr lang="ko-KR" altLang="en-US" sz="1400" dirty="0"/>
              <a:t>가 될 수 없는 루프</a:t>
            </a:r>
            <a:endParaRPr lang="en-US" altLang="ko-KR" sz="1400" dirty="0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899592" y="3876786"/>
            <a:ext cx="2952328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while True: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043608" y="1605543"/>
            <a:ext cx="2952328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코드블록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pPr latinLnBrk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코드블록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197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번 반복 수행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 = 0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while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3: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print('2 * {0} = {1}'. format(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2*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    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print("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정상적으로 종료하였습니다</a:t>
            </a:r>
            <a:r>
              <a:rPr lang="en-US" altLang="ko-KR" sz="1400" dirty="0"/>
              <a:t>.")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2 * 1 = 2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2 * 2 = 4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2 * 3 = 6</a:t>
            </a:r>
          </a:p>
          <a:p>
            <a:pPr marL="400050" lvl="1" indent="0" latinLnBrk="0"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반복문을</a:t>
            </a:r>
            <a:r>
              <a:rPr lang="ko-KR" altLang="en-US" sz="1400" b="1" dirty="0">
                <a:solidFill>
                  <a:srgbClr val="FF0000"/>
                </a:solidFill>
              </a:rPr>
              <a:t> 정상적으로 종료하였습니다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57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dirty="0"/>
              <a:t>for</a:t>
            </a:r>
          </a:p>
          <a:p>
            <a:pPr marL="685800"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for</a:t>
            </a:r>
            <a:r>
              <a:rPr lang="ko-KR" altLang="en-US" sz="1400" dirty="0"/>
              <a:t>문은 </a:t>
            </a:r>
            <a:r>
              <a:rPr lang="ko-KR" altLang="en-US" sz="1400" dirty="0" err="1"/>
              <a:t>순서열을</a:t>
            </a:r>
            <a:r>
              <a:rPr lang="ko-KR" altLang="en-US" sz="1400" dirty="0"/>
              <a:t> 순회하다가 순서열의 끝에 도달하면 반복을 종료함</a:t>
            </a:r>
            <a:r>
              <a:rPr lang="en-US" altLang="ko-KR" sz="1400" dirty="0"/>
              <a:t>.</a:t>
            </a:r>
          </a:p>
          <a:p>
            <a:pPr marL="685800"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while</a:t>
            </a:r>
            <a:r>
              <a:rPr lang="ko-KR" altLang="en-US" sz="1400" dirty="0"/>
              <a:t>과 마찬가지로 </a:t>
            </a:r>
            <a:r>
              <a:rPr lang="en-US" altLang="ko-KR" sz="1400" dirty="0"/>
              <a:t>else </a:t>
            </a:r>
            <a:r>
              <a:rPr lang="ko-KR" altLang="en-US" sz="1400" dirty="0"/>
              <a:t>사용 가능</a:t>
            </a:r>
            <a:endParaRPr lang="en-US" altLang="ko-KR" sz="1400" dirty="0"/>
          </a:p>
          <a:p>
            <a:pPr marL="685800"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__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__ </a:t>
            </a:r>
            <a:r>
              <a:rPr lang="ko-KR" altLang="en-US" sz="1400" dirty="0"/>
              <a:t>가 구현된 객체를 </a:t>
            </a:r>
            <a:r>
              <a:rPr lang="en-US" altLang="ko-KR" sz="1400" dirty="0"/>
              <a:t>for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순서열에</a:t>
            </a:r>
            <a:r>
              <a:rPr lang="ko-KR" altLang="en-US" sz="1400" dirty="0"/>
              <a:t> 사용</a:t>
            </a:r>
            <a:endParaRPr lang="en-US" altLang="ko-KR" sz="1400" dirty="0"/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1066800" y="2498522"/>
            <a:ext cx="468052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반복변수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lang="ko-KR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코드블록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014536" y="3356992"/>
            <a:ext cx="4732784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in (1, 2, 3)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14537" y="4742202"/>
            <a:ext cx="4732784" cy="7386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131840" y="3430438"/>
            <a:ext cx="5554960" cy="1171536"/>
          </a:xfrm>
          <a:prstGeom prst="wedgeRectCallout">
            <a:avLst>
              <a:gd name="adj1" fmla="val -59591"/>
              <a:gd name="adj2" fmla="val -39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매 반복마다 </a:t>
            </a:r>
            <a:r>
              <a:rPr lang="ko-KR" sz="1400" kern="1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(1, 2, 3)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요소들이 차례대로 복사</a:t>
            </a:r>
            <a:endParaRPr lang="en-US" sz="1400" kern="1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spcAft>
                <a:spcPts val="0"/>
              </a:spcAft>
            </a:pPr>
            <a:r>
              <a:rPr lang="ko-KR" sz="1400" kern="1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튜플의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길이는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이므로 이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문은</a:t>
            </a:r>
            <a:r>
              <a:rPr 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반복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2736" y="3379078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4736" y="3379078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en-US" altLang="ko-KR" sz="1400" dirty="0"/>
              <a:t>( ) </a:t>
            </a:r>
            <a:r>
              <a:rPr lang="ko-KR" altLang="en-US" sz="1400" dirty="0"/>
              <a:t>안의 내용을 순서대로 가져와서 출력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(1, 2, 3) 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	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print("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정상적으로 수행했습니다</a:t>
            </a:r>
            <a:r>
              <a:rPr lang="en-US" altLang="ko-KR" sz="1400" dirty="0"/>
              <a:t>.")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3</a:t>
            </a:r>
          </a:p>
          <a:p>
            <a:pPr marL="400050" lvl="1" indent="0" latinLnBrk="0">
              <a:buNone/>
            </a:pPr>
            <a:r>
              <a:rPr lang="ko-KR" altLang="en-US" sz="1400" dirty="0" err="1">
                <a:solidFill>
                  <a:srgbClr val="FF0000"/>
                </a:solidFill>
              </a:rPr>
              <a:t>반복문을</a:t>
            </a:r>
            <a:r>
              <a:rPr lang="ko-KR" altLang="en-US" sz="1400" dirty="0">
                <a:solidFill>
                  <a:srgbClr val="FF0000"/>
                </a:solidFill>
              </a:rPr>
              <a:t> 정상적으로 수행했습니다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13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49825"/>
          </a:xfrm>
        </p:spPr>
        <p:txBody>
          <a:bodyPr>
            <a:norm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range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range([</a:t>
            </a:r>
            <a:r>
              <a:rPr lang="ko-KR" altLang="en-US" sz="1400" dirty="0" err="1"/>
              <a:t>시작값</a:t>
            </a:r>
            <a:r>
              <a:rPr lang="en-US" altLang="ko-KR" sz="1400" dirty="0"/>
              <a:t>], </a:t>
            </a:r>
            <a:r>
              <a:rPr lang="ko-KR" altLang="en-US" sz="1400" dirty="0" err="1"/>
              <a:t>종료값</a:t>
            </a:r>
            <a:r>
              <a:rPr lang="en-US" altLang="ko-KR" sz="1400" dirty="0"/>
              <a:t>, [</a:t>
            </a:r>
            <a:r>
              <a:rPr lang="ko-KR" altLang="en-US" sz="1400" dirty="0"/>
              <a:t>간격</a:t>
            </a:r>
            <a:r>
              <a:rPr lang="en-US" altLang="ko-KR" sz="1400" dirty="0"/>
              <a:t>])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이용해서 일정한 패턴의 수열을 만들 수 있습니다</a:t>
            </a:r>
            <a:r>
              <a:rPr lang="en-US" altLang="ko-KR" sz="1400" dirty="0"/>
              <a:t>.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숫자를 하나만 대입하면 종료 값만 있는 것으로 간주하고 시작 값은 </a:t>
            </a:r>
            <a:r>
              <a:rPr lang="en-US" altLang="ko-KR" sz="1400" dirty="0"/>
              <a:t>0 </a:t>
            </a:r>
            <a:r>
              <a:rPr lang="ko-KR" altLang="en-US" sz="1400" dirty="0"/>
              <a:t>간격은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2</a:t>
            </a:r>
            <a:r>
              <a:rPr lang="ko-KR" altLang="en-US" sz="1400" dirty="0"/>
              <a:t>개의 숫자를 대입하면 시작 값과 종료 값만 있는 것으로 간주하고 간격은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종료 값은 포함되지 않음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857250" lvl="2" indent="0" latinLnBrk="0">
              <a:buNone/>
            </a:pPr>
            <a:r>
              <a:rPr lang="en-US" altLang="ko-KR" sz="1400" dirty="0"/>
              <a:t>print(list(range(10)))#</a:t>
            </a:r>
            <a:r>
              <a:rPr lang="ko-KR" altLang="en-US" sz="1400" dirty="0"/>
              <a:t>종료 값만 있는 경우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print(list(range(5, 10)))#</a:t>
            </a:r>
            <a:r>
              <a:rPr lang="ko-KR" altLang="en-US" sz="1400" dirty="0"/>
              <a:t>시작 값과 종료 값만 있는 경우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print(list(range(10, 0, -1)))#3</a:t>
            </a:r>
            <a:r>
              <a:rPr lang="ko-KR" altLang="en-US" sz="1400" dirty="0"/>
              <a:t>가지 값을 모두 대입한 경우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#10</a:t>
            </a:r>
            <a:r>
              <a:rPr lang="ko-KR" altLang="en-US" sz="1400" dirty="0"/>
              <a:t>에서 </a:t>
            </a:r>
            <a:r>
              <a:rPr lang="en-US" altLang="ko-KR" sz="1400" dirty="0"/>
              <a:t>20</a:t>
            </a:r>
            <a:r>
              <a:rPr lang="ko-KR" altLang="en-US" sz="1400" dirty="0"/>
              <a:t>까지의 짝수를 출력하는 경우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range(10,20,2):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end="\t")</a:t>
            </a:r>
          </a:p>
          <a:p>
            <a:pPr marL="857250" lvl="2" indent="0" latinLnBrk="0">
              <a:buNone/>
            </a:pPr>
            <a:endParaRPr lang="en-US" altLang="ko-KR" sz="1400" dirty="0"/>
          </a:p>
          <a:p>
            <a:pPr marL="857250" lvl="2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[0, 1, 2, 3, 4, 5, 6, 7, 8, 9]</a:t>
            </a:r>
          </a:p>
          <a:p>
            <a:pPr marL="857250" lvl="2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[5, 6, 7, 8, 9]</a:t>
            </a:r>
          </a:p>
          <a:p>
            <a:pPr marL="857250" lvl="2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[10, 9, 8, 7, 6, 5, 4, 3, 2, 1]</a:t>
            </a:r>
          </a:p>
          <a:p>
            <a:pPr marL="857250" lvl="2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10	12	14	16	18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7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/>
              <a:t>continue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실행하는 코드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블록의 나머지 부분을 실행하지 않고 다음 반복으로 건너가도록 흐름을 조정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사용되는 것이 일반적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870520" y="2570205"/>
            <a:ext cx="781628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in range(10):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% 2 == 1: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continue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879371" y="4021140"/>
            <a:ext cx="5852869" cy="1384995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&gt;continue.py</a:t>
            </a:r>
          </a:p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  <a:p>
            <a:pPr algn="just" latinLnBrk="1"/>
            <a:r>
              <a:rPr lang="fr-FR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110800" y="2492896"/>
            <a:ext cx="5402912" cy="533400"/>
          </a:xfrm>
          <a:prstGeom prst="wedgeRectCallout">
            <a:avLst>
              <a:gd name="adj1" fmla="val -64468"/>
              <a:gd name="adj2" fmla="val 36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b="1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홀수일 때 코드블록의 나머지 부분을 실행하지 않고 다음 반복으로 바로 건너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</a:t>
            </a:r>
            <a:endParaRPr lang="ko-KR" sz="1400" b="1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927920" y="3129166"/>
            <a:ext cx="4577680" cy="533400"/>
          </a:xfrm>
          <a:prstGeom prst="wedgeRectCallout">
            <a:avLst>
              <a:gd name="adj1" fmla="val -73878"/>
              <a:gd name="adj2" fmla="val 569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continue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실행되는 경우에는 이 코드는 실행되지 않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sz="1400" b="1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continue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67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Control Statement(</a:t>
            </a:r>
            <a:r>
              <a:rPr lang="ko-KR" altLang="en-US" sz="1400" dirty="0" err="1"/>
              <a:t>제어문</a:t>
            </a:r>
            <a:r>
              <a:rPr lang="en-US" altLang="ko-KR" sz="1400" dirty="0"/>
              <a:t>)</a:t>
            </a:r>
          </a:p>
          <a:p>
            <a:pPr marL="571500" lvl="1" indent="-1714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Expression(</a:t>
            </a:r>
            <a:r>
              <a:rPr lang="ko-KR" altLang="en-US" sz="1400" dirty="0" err="1"/>
              <a:t>표현식</a:t>
            </a:r>
            <a:r>
              <a:rPr lang="en-US" altLang="ko-KR" sz="1400" dirty="0"/>
              <a:t>): </a:t>
            </a:r>
            <a:r>
              <a:rPr lang="ko-KR" altLang="en-US" sz="1400" dirty="0"/>
              <a:t>한 번에 수행되는 문장으로 변수에 값이나 </a:t>
            </a:r>
            <a:r>
              <a:rPr lang="ko-KR" altLang="en-US" sz="1400" dirty="0" err="1"/>
              <a:t>연산식</a:t>
            </a:r>
            <a:r>
              <a:rPr lang="ko-KR" altLang="en-US" sz="1400" dirty="0"/>
              <a:t> 또는 함수의 실행결과를 저장하거나 함수를 호출하는 문장</a:t>
            </a:r>
            <a:endParaRPr lang="en-US" altLang="ko-KR" sz="1400" dirty="0"/>
          </a:p>
          <a:p>
            <a:pPr marL="571500" lvl="1" indent="-1714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프로그램은 위에서 아래로 한 문장씩 수행하는데 이러한 제어 흐름을 넘어가야 하는 경우도 있고 갈림길을 만나는 경우도 있으며 반복하기도 함</a:t>
            </a:r>
            <a:endParaRPr lang="en-US" altLang="ko-KR" sz="1400" dirty="0"/>
          </a:p>
          <a:p>
            <a:pPr marL="571500" lvl="1" indent="-1714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파이썬의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제어문은</a:t>
            </a:r>
            <a:r>
              <a:rPr lang="ko-KR" altLang="en-US" sz="1400" dirty="0"/>
              <a:t> </a:t>
            </a:r>
            <a:r>
              <a:rPr lang="en-US" altLang="ko-KR" sz="1400" dirty="0"/>
              <a:t>if, for, while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marL="571500" lvl="1" indent="-1714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파이썬의</a:t>
            </a:r>
            <a:r>
              <a:rPr lang="ko-KR" altLang="en-US" sz="1400" dirty="0"/>
              <a:t> 코드 블록 작성 규칙</a:t>
            </a:r>
            <a:endParaRPr lang="en-US" altLang="ko-KR" sz="1400" dirty="0"/>
          </a:p>
          <a:p>
            <a:pPr marL="108585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가장</a:t>
            </a:r>
            <a:r>
              <a:rPr lang="en-US" altLang="ko-KR" sz="1400" dirty="0"/>
              <a:t> </a:t>
            </a:r>
            <a:r>
              <a:rPr lang="ko-KR" altLang="en-US" sz="1400" dirty="0"/>
              <a:t>바깥쪽에 있는 블록의 코드는 반드시 </a:t>
            </a:r>
            <a:r>
              <a:rPr lang="en-US" altLang="ko-KR" sz="1400" dirty="0"/>
              <a:t>1</a:t>
            </a:r>
            <a:r>
              <a:rPr lang="ko-KR" altLang="en-US" sz="1400" dirty="0"/>
              <a:t>열부터 시작</a:t>
            </a:r>
            <a:endParaRPr lang="en-US" altLang="ko-KR" sz="1400" dirty="0"/>
          </a:p>
          <a:p>
            <a:pPr marL="108585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내부 블록은 같은 거리만큼 들여쓰기</a:t>
            </a:r>
            <a:r>
              <a:rPr lang="en-US" altLang="ko-KR" sz="1400" dirty="0"/>
              <a:t>(4</a:t>
            </a:r>
            <a:r>
              <a:rPr lang="ko-KR" altLang="en-US" sz="1400" dirty="0"/>
              <a:t>칸을 권장</a:t>
            </a:r>
            <a:r>
              <a:rPr lang="en-US" altLang="ko-KR" sz="1400" dirty="0"/>
              <a:t>)</a:t>
            </a:r>
          </a:p>
          <a:p>
            <a:pPr marL="108585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탭을 사용할 수 있지만 공백 과 탭을 함께 사용하는 것은 권장하지 않음</a:t>
            </a:r>
            <a:endParaRPr lang="en-US" altLang="ko-KR" sz="1400" dirty="0"/>
          </a:p>
          <a:p>
            <a:pPr marL="108585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들여쓰기 간격은 일정하기만 하면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4721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363787"/>
          </a:xfrm>
        </p:spPr>
        <p:txBody>
          <a:bodyPr/>
          <a:lstStyle/>
          <a:p>
            <a:r>
              <a:rPr lang="en-US" altLang="ko-KR" sz="1400" dirty="0"/>
              <a:t>break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중단시키는 기능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사용하는 것이 일반적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620650"/>
            <a:ext cx="5122912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0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while(True):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i+1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== 1000: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print('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%d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됐습니다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.'%(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))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break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65301" y="4436532"/>
            <a:ext cx="8058443" cy="2031325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&gt;break.py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997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998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999</a:t>
            </a:r>
          </a:p>
          <a:p>
            <a:pPr algn="just" latinLnBrk="1"/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1000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됐습니다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break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04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latinLnBrk="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400" b="1" dirty="0"/>
              <a:t>for - break - else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(1, 2, 3):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if(i%3 == 0):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    break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print("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정상적으로 종료한 경우에만 수행합니다</a:t>
            </a:r>
            <a:r>
              <a:rPr lang="en-US" altLang="ko-KR" sz="1400" dirty="0"/>
              <a:t>.")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print("</a:t>
            </a:r>
            <a:r>
              <a:rPr lang="ko-KR" altLang="en-US" sz="1400" dirty="0"/>
              <a:t>무조건 수행합니다</a:t>
            </a:r>
            <a:r>
              <a:rPr lang="en-US" altLang="ko-KR" sz="1400" dirty="0"/>
              <a:t>.") </a:t>
            </a:r>
          </a:p>
          <a:p>
            <a:pPr marL="400050" lvl="1" indent="0" latinLnBrk="0">
              <a:spcBef>
                <a:spcPts val="600"/>
              </a:spcBef>
              <a:buNone/>
            </a:pPr>
            <a:endParaRPr lang="en-US" altLang="ko-KR" sz="1400" dirty="0"/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무조건 수행합니다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97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r>
              <a:rPr lang="ko-KR" altLang="en-US" dirty="0"/>
              <a:t> 중첩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 err="1"/>
              <a:t>제어문</a:t>
            </a:r>
            <a:r>
              <a:rPr lang="ko-KR" altLang="en-US" sz="1400" dirty="0"/>
              <a:t> 중첩</a:t>
            </a:r>
            <a:endParaRPr lang="en-US" altLang="ko-KR" sz="1400" dirty="0"/>
          </a:p>
          <a:p>
            <a:pPr marL="685800"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 err="1"/>
              <a:t>제어문</a:t>
            </a:r>
            <a:r>
              <a:rPr lang="ko-KR" altLang="en-US" sz="1400" dirty="0"/>
              <a:t> 안에 다른 </a:t>
            </a:r>
            <a:r>
              <a:rPr lang="ko-KR" altLang="en-US" sz="1400" dirty="0" err="1"/>
              <a:t>제어문을</a:t>
            </a:r>
            <a:r>
              <a:rPr lang="ko-KR" altLang="en-US" sz="1400" dirty="0"/>
              <a:t> 사용 가능</a:t>
            </a:r>
            <a:endParaRPr lang="en-US" altLang="ko-KR" sz="1400" dirty="0"/>
          </a:p>
          <a:p>
            <a:pPr marL="685800"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바깥쪽 </a:t>
            </a:r>
            <a:r>
              <a:rPr lang="ko-KR" altLang="en-US" sz="1400" dirty="0" err="1"/>
              <a:t>제어문에서</a:t>
            </a:r>
            <a:r>
              <a:rPr lang="ko-KR" altLang="en-US" sz="1400" dirty="0"/>
              <a:t> 시작해서 안쪽 </a:t>
            </a:r>
            <a:r>
              <a:rPr lang="ko-KR" altLang="en-US" sz="1400" dirty="0" err="1"/>
              <a:t>제어문이</a:t>
            </a:r>
            <a:r>
              <a:rPr lang="ko-KR" altLang="en-US" sz="1400" dirty="0"/>
              <a:t> 전부 수행되고 나면 바깥쪽 제어문의 시작부분으로 이동해서 수행</a:t>
            </a:r>
            <a:endParaRPr lang="en-US" altLang="ko-KR" sz="1400" dirty="0"/>
          </a:p>
          <a:p>
            <a:pPr marL="0" indent="0" latinLnBrk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구구단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전체 출력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print("★ </a:t>
            </a:r>
            <a:r>
              <a:rPr lang="ko-KR" altLang="en-US" sz="1400" dirty="0"/>
              <a:t>구구단을 출력★</a:t>
            </a:r>
            <a:r>
              <a:rPr lang="en-US" altLang="ko-KR" sz="1400" dirty="0"/>
              <a:t>\n")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for x in range(1, 10):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for y in range(2, 10):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y,"X",x</a:t>
            </a:r>
            <a:r>
              <a:rPr lang="en-US" altLang="ko-KR" sz="1400" dirty="0"/>
              <a:t>,"=",format(x*y,'2d'),end=" ")</a:t>
            </a:r>
          </a:p>
          <a:p>
            <a:pPr marL="400050" lvl="1" indent="0" latinLnBrk="0">
              <a:spcBef>
                <a:spcPts val="600"/>
              </a:spcBef>
              <a:buNone/>
            </a:pPr>
            <a:r>
              <a:rPr lang="en-US" altLang="ko-KR" sz="1400" dirty="0"/>
              <a:t>    print('')</a:t>
            </a:r>
          </a:p>
          <a:p>
            <a:pPr marL="0" indent="0" latinLnBrk="0">
              <a:spcBef>
                <a:spcPts val="600"/>
              </a:spcBef>
              <a:buNone/>
            </a:pP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62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ko-KR" altLang="en-US" sz="1400" b="1" dirty="0">
                <a:solidFill>
                  <a:srgbClr val="FF0000"/>
                </a:solidFill>
              </a:rPr>
              <a:t>을</a:t>
            </a:r>
            <a:r>
              <a:rPr lang="en-US" altLang="ko-KR" sz="1400" b="1" dirty="0">
                <a:solidFill>
                  <a:srgbClr val="FF0000"/>
                </a:solidFill>
              </a:rPr>
              <a:t> 5</a:t>
            </a:r>
            <a:r>
              <a:rPr lang="ko-KR" altLang="en-US" sz="1400" b="1" dirty="0">
                <a:solidFill>
                  <a:srgbClr val="FF0000"/>
                </a:solidFill>
              </a:rPr>
              <a:t>개씩 </a:t>
            </a:r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r>
              <a:rPr lang="ko-KR" altLang="en-US" sz="1400" b="1" dirty="0">
                <a:solidFill>
                  <a:srgbClr val="FF0000"/>
                </a:solidFill>
              </a:rPr>
              <a:t>개 출력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for x in range(0, 5):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for y in range(0, 5):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    print('{0}'.format('*'), end='')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print('')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lvl="1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*****</a:t>
            </a:r>
          </a:p>
          <a:p>
            <a:pPr lvl="1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*****</a:t>
            </a:r>
          </a:p>
          <a:p>
            <a:pPr lvl="1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*****</a:t>
            </a:r>
          </a:p>
          <a:p>
            <a:pPr lvl="1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*****</a:t>
            </a:r>
          </a:p>
          <a:p>
            <a:pPr lvl="1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*****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EAABD0C-CC2B-6141-9925-B6B6F6F3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r>
              <a:rPr lang="ko-KR" altLang="en-US" dirty="0"/>
              <a:t> 중첩</a:t>
            </a:r>
          </a:p>
        </p:txBody>
      </p:sp>
    </p:spTree>
    <p:extLst>
      <p:ext uri="{BB962C8B-B14F-4D97-AF65-F5344CB8AC3E}">
        <p14:creationId xmlns:p14="http://schemas.microsoft.com/office/powerpoint/2010/main" val="231886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</a:rPr>
              <a:t>### </a:t>
            </a:r>
            <a:r>
              <a:rPr lang="ko-KR" altLang="en-US" sz="1400" b="1" dirty="0">
                <a:solidFill>
                  <a:srgbClr val="FF0000"/>
                </a:solidFill>
              </a:rPr>
              <a:t>삼각형 모양의 별 출력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for x in range(0, 5):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for y in range(0, x+1):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    print('{0}'.format('*'), end='')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print('')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*****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8161559-6D18-774E-8FA8-D5E217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r>
              <a:rPr lang="ko-KR" altLang="en-US" dirty="0"/>
              <a:t> 중첩</a:t>
            </a:r>
          </a:p>
        </p:txBody>
      </p:sp>
    </p:spTree>
    <p:extLst>
      <p:ext uri="{BB962C8B-B14F-4D97-AF65-F5344CB8AC3E}">
        <p14:creationId xmlns:p14="http://schemas.microsoft.com/office/powerpoint/2010/main" val="354642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</a:rPr>
              <a:t>### </a:t>
            </a:r>
            <a:r>
              <a:rPr lang="ko-KR" altLang="en-US" sz="1400" b="1" dirty="0">
                <a:solidFill>
                  <a:srgbClr val="FF0000"/>
                </a:solidFill>
              </a:rPr>
              <a:t>삼각형 모양의 별 출력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for x in range(0, 5):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for y in range(0, 5-x):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    print('{0}'.format(' '), end='')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    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for y in range(0, 2*x+1):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    print('{0}'.format('*'), end='')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print(’’)</a:t>
            </a:r>
          </a:p>
          <a:p>
            <a:pPr marL="400050" lvl="1" indent="0" latinLnBrk="0"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    </a:t>
            </a:r>
            <a:r>
              <a:rPr lang="en-US" altLang="ko-KR" sz="1400" b="1">
                <a:solidFill>
                  <a:srgbClr val="FF0000"/>
                </a:solidFill>
              </a:rPr>
              <a:t>*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***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*****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*******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*********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8161559-6D18-774E-8FA8-D5E217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제어문</a:t>
            </a:r>
            <a:r>
              <a:rPr lang="ko-KR" altLang="en-US" dirty="0"/>
              <a:t> 중첩</a:t>
            </a:r>
          </a:p>
        </p:txBody>
      </p:sp>
    </p:spTree>
    <p:extLst>
      <p:ext uri="{BB962C8B-B14F-4D97-AF65-F5344CB8AC3E}">
        <p14:creationId xmlns:p14="http://schemas.microsoft.com/office/powerpoint/2010/main" val="249902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5626968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dirty="0"/>
              <a:t>단순</a:t>
            </a:r>
            <a:r>
              <a:rPr lang="en-US" altLang="ko-KR" sz="1400" dirty="0"/>
              <a:t>if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expression 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code block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685800" lvl="1" latinLnBrk="0">
              <a:buFont typeface="Wingdings" pitchFamily="2" charset="2"/>
              <a:buChar char="ü"/>
            </a:pPr>
            <a:r>
              <a:rPr lang="en-US" altLang="ko-KR" sz="1400" dirty="0"/>
              <a:t>expression</a:t>
            </a:r>
          </a:p>
          <a:p>
            <a:pPr marL="1085850" lvl="2" indent="-285750" latinLnBrk="0">
              <a:buFont typeface="Wingdings" pitchFamily="2" charset="2"/>
              <a:buChar char="q"/>
            </a:pPr>
            <a:r>
              <a:rPr lang="en-US" altLang="ko-KR" sz="1400" dirty="0"/>
              <a:t>bool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경우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표현식</a:t>
            </a:r>
            <a:r>
              <a:rPr lang="en-US" altLang="ko-KR" sz="1400" dirty="0"/>
              <a:t>(expression)</a:t>
            </a:r>
            <a:r>
              <a:rPr lang="ko-KR" altLang="en-US" sz="1400" dirty="0"/>
              <a:t>이 사실이면 </a:t>
            </a:r>
            <a:r>
              <a:rPr lang="en-US" altLang="ko-KR" sz="1400" dirty="0"/>
              <a:t>True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리턴해서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안의 </a:t>
            </a:r>
            <a:r>
              <a:rPr lang="en-US" altLang="ko-KR" sz="1400" dirty="0"/>
              <a:t>code block</a:t>
            </a:r>
            <a:r>
              <a:rPr lang="ko-KR" altLang="en-US" sz="1400" dirty="0"/>
              <a:t>이 실행되고</a:t>
            </a:r>
            <a:r>
              <a:rPr lang="en-US" altLang="ko-KR" sz="1400" dirty="0"/>
              <a:t> </a:t>
            </a:r>
            <a:r>
              <a:rPr lang="ko-KR" altLang="en-US" sz="1400" dirty="0"/>
              <a:t>거짓이면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리턴해서</a:t>
            </a:r>
            <a:r>
              <a:rPr lang="ko-KR" altLang="en-US" sz="1400" dirty="0"/>
              <a:t> </a:t>
            </a:r>
            <a:r>
              <a:rPr lang="en-US" altLang="ko-KR" sz="1400" dirty="0"/>
              <a:t>code block</a:t>
            </a:r>
            <a:r>
              <a:rPr lang="ko-KR" altLang="en-US" sz="1400" dirty="0"/>
              <a:t>을 수행하지 않고 다음으로 진행</a:t>
            </a:r>
            <a:r>
              <a:rPr lang="en-US" altLang="ko-KR" sz="1400" dirty="0"/>
              <a:t> </a:t>
            </a:r>
          </a:p>
          <a:p>
            <a:pPr marL="1085850" lvl="2" indent="-285750" latinLnBrk="0">
              <a:buFont typeface="Wingdings" pitchFamily="2" charset="2"/>
              <a:buChar char="q"/>
            </a:pPr>
            <a:r>
              <a:rPr lang="ko-KR" altLang="en-US" sz="1400" dirty="0"/>
              <a:t>숫자 데이터는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False 0</a:t>
            </a:r>
            <a:r>
              <a:rPr lang="ko-KR" altLang="en-US" sz="1400" dirty="0"/>
              <a:t>이 아니면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간주</a:t>
            </a:r>
            <a:endParaRPr lang="en-US" altLang="ko-KR" sz="1400" dirty="0"/>
          </a:p>
          <a:p>
            <a:pPr marL="1085850" lvl="2" indent="-285750" latinLnBrk="0">
              <a:buFont typeface="Wingdings" pitchFamily="2" charset="2"/>
              <a:buChar char="q"/>
            </a:pPr>
            <a:r>
              <a:rPr lang="ko-KR" altLang="en-US" sz="1400" dirty="0"/>
              <a:t>데이터의 모임은 데이터가 존재하면 </a:t>
            </a:r>
            <a:r>
              <a:rPr lang="en-US" altLang="ko-KR" sz="1400" dirty="0"/>
              <a:t>True </a:t>
            </a:r>
            <a:r>
              <a:rPr lang="ko-KR" altLang="en-US" sz="1400" dirty="0"/>
              <a:t>그렇지 않으면 </a:t>
            </a:r>
            <a:r>
              <a:rPr lang="en-US" altLang="ko-KR" sz="1400" dirty="0"/>
              <a:t>False</a:t>
            </a:r>
          </a:p>
          <a:p>
            <a:pPr marL="1085850" lvl="2" indent="-285750" latinLnBrk="0">
              <a:buFont typeface="Wingdings" pitchFamily="2" charset="2"/>
              <a:buChar char="ü"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if </a:t>
            </a:r>
            <a:r>
              <a:rPr lang="ko-KR" altLang="en-US" sz="1400" dirty="0"/>
              <a:t>비가오면</a:t>
            </a:r>
            <a:r>
              <a:rPr lang="en-US" altLang="ko-KR" sz="1400" dirty="0"/>
              <a:t>:</a:t>
            </a:r>
          </a:p>
          <a:p>
            <a:pPr marL="857250" lvl="2" indent="0" latinLnBrk="0">
              <a:buNone/>
            </a:pPr>
            <a:r>
              <a:rPr lang="ko-KR" altLang="en-US" sz="1400" dirty="0"/>
              <a:t>우산을 쓴다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ko-KR" altLang="en-US" sz="1400" dirty="0"/>
              <a:t>외출을 한다</a:t>
            </a:r>
            <a:r>
              <a:rPr lang="en-US" altLang="ko-KR" sz="1400" dirty="0"/>
              <a:t>.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=&gt;</a:t>
            </a:r>
            <a:r>
              <a:rPr lang="ko-KR" altLang="en-US" sz="1400" dirty="0"/>
              <a:t>비가오면 우산을 쓰고 외출을 하고 비가 오지 않으면 외출을 한다</a:t>
            </a:r>
            <a:r>
              <a:rPr lang="en-US" altLang="ko-KR" sz="1400" dirty="0"/>
              <a:t>.</a:t>
            </a:r>
          </a:p>
        </p:txBody>
      </p:sp>
      <p:pic>
        <p:nvPicPr>
          <p:cNvPr id="2050" name="Picture 2" descr="흐름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2581275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51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dirty="0"/>
              <a:t>예제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var1 = True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var1: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print("1 - true </a:t>
            </a:r>
            <a:r>
              <a:rPr lang="ko-KR" altLang="en-US" sz="1400" dirty="0"/>
              <a:t>일 때 수행될 문장</a:t>
            </a:r>
            <a:r>
              <a:rPr lang="en-US" altLang="ko-KR" sz="1400" dirty="0"/>
              <a:t>")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print(var1)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var2 = 0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var2: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print("2 - true </a:t>
            </a:r>
            <a:r>
              <a:rPr lang="ko-KR" altLang="en-US" sz="1400" dirty="0"/>
              <a:t>일 때 수행될 문장</a:t>
            </a:r>
            <a:r>
              <a:rPr lang="en-US" altLang="ko-KR" sz="1400" dirty="0"/>
              <a:t>")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print(var2)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print("Good bye!")</a:t>
            </a:r>
          </a:p>
          <a:p>
            <a:pPr marL="0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1 - true </a:t>
            </a:r>
            <a:r>
              <a:rPr lang="ko-KR" altLang="en-US" sz="1400" dirty="0">
                <a:solidFill>
                  <a:srgbClr val="FF0000"/>
                </a:solidFill>
              </a:rPr>
              <a:t>일 때 수행될 문장</a:t>
            </a: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100</a:t>
            </a:r>
          </a:p>
          <a:p>
            <a:pPr marL="400050" lvl="1" indent="0" latinLnBrk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234604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4870031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dirty="0"/>
              <a:t>if-else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expression 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code block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code block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expression</a:t>
            </a:r>
            <a:r>
              <a:rPr lang="ko-KR" altLang="en-US" sz="1400" dirty="0"/>
              <a:t>이 </a:t>
            </a:r>
            <a:r>
              <a:rPr lang="en-US" altLang="ko-KR" sz="1400" dirty="0"/>
              <a:t>True </a:t>
            </a:r>
            <a:r>
              <a:rPr lang="ko-KR" altLang="en-US" sz="1400" dirty="0"/>
              <a:t>일 때와 </a:t>
            </a:r>
            <a:r>
              <a:rPr lang="en-US" altLang="ko-KR" sz="1400" dirty="0"/>
              <a:t>False</a:t>
            </a:r>
            <a:r>
              <a:rPr lang="ko-KR" altLang="en-US" sz="1400" dirty="0"/>
              <a:t>일 때를</a:t>
            </a:r>
            <a:r>
              <a:rPr lang="en-US" altLang="ko-KR" sz="1400" dirty="0"/>
              <a:t> </a:t>
            </a:r>
            <a:r>
              <a:rPr lang="ko-KR" altLang="en-US" sz="1400" dirty="0"/>
              <a:t>구분해서 수행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True</a:t>
            </a:r>
            <a:r>
              <a:rPr lang="ko-KR" altLang="en-US" sz="1400" dirty="0"/>
              <a:t>일 때는 </a:t>
            </a:r>
            <a:r>
              <a:rPr lang="en-US" altLang="ko-KR" sz="1400" dirty="0"/>
              <a:t>if </a:t>
            </a:r>
            <a:r>
              <a:rPr lang="ko-KR" altLang="en-US" sz="1400" dirty="0"/>
              <a:t>블록의 내용을 수행하고 </a:t>
            </a:r>
            <a:r>
              <a:rPr lang="en-US" altLang="ko-KR" sz="1400" dirty="0"/>
              <a:t>False</a:t>
            </a:r>
            <a:r>
              <a:rPr lang="ko-KR" altLang="en-US" sz="1400" dirty="0"/>
              <a:t>일 때는 </a:t>
            </a:r>
            <a:r>
              <a:rPr lang="en-US" altLang="ko-KR" sz="1400" dirty="0"/>
              <a:t>else </a:t>
            </a:r>
            <a:r>
              <a:rPr lang="ko-KR" altLang="en-US" sz="1400" dirty="0"/>
              <a:t>블록의 내용을 수행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if </a:t>
            </a:r>
            <a:r>
              <a:rPr lang="ko-KR" altLang="en-US" sz="1400" dirty="0"/>
              <a:t>아침 </a:t>
            </a:r>
            <a:r>
              <a:rPr lang="en-US" altLang="ko-KR" sz="1400" dirty="0"/>
              <a:t>7</a:t>
            </a:r>
            <a:r>
              <a:rPr lang="ko-KR" altLang="en-US" sz="1400" dirty="0"/>
              <a:t>시 이전에 도착하면</a:t>
            </a:r>
            <a:r>
              <a:rPr lang="en-US" altLang="ko-KR" sz="1400" dirty="0"/>
              <a:t>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	</a:t>
            </a:r>
            <a:r>
              <a:rPr lang="ko-KR" altLang="en-US" sz="1400" dirty="0" err="1"/>
              <a:t>스타벅스</a:t>
            </a:r>
            <a:r>
              <a:rPr lang="ko-KR" altLang="en-US" sz="1400" dirty="0"/>
              <a:t> 커피</a:t>
            </a: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else: 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	</a:t>
            </a:r>
            <a:r>
              <a:rPr lang="ko-KR" altLang="en-US" sz="1400" dirty="0" err="1"/>
              <a:t>할리스</a:t>
            </a:r>
            <a:r>
              <a:rPr lang="ko-KR" altLang="en-US" sz="1400" dirty="0"/>
              <a:t> 커피</a:t>
            </a:r>
            <a:endParaRPr lang="en-US" altLang="ko-KR" sz="1400" dirty="0"/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=&gt;</a:t>
            </a:r>
            <a:r>
              <a:rPr lang="ko-KR" altLang="en-US" sz="1400" dirty="0"/>
              <a:t>아침 </a:t>
            </a:r>
            <a:r>
              <a:rPr lang="en-US" altLang="ko-KR" sz="1400" dirty="0"/>
              <a:t>7</a:t>
            </a:r>
            <a:r>
              <a:rPr lang="ko-KR" altLang="en-US" sz="1400" dirty="0"/>
              <a:t>시 이전이면 </a:t>
            </a:r>
            <a:r>
              <a:rPr lang="ko-KR" altLang="en-US" sz="1400" dirty="0" err="1"/>
              <a:t>스타벅스</a:t>
            </a:r>
            <a:r>
              <a:rPr lang="ko-KR" altLang="en-US" sz="1400" dirty="0"/>
              <a:t> 커피 그렇지 않으면 </a:t>
            </a:r>
            <a:r>
              <a:rPr lang="ko-KR" altLang="en-US" sz="1400" dirty="0" err="1"/>
              <a:t>할리스</a:t>
            </a:r>
            <a:r>
              <a:rPr lang="ko-KR" altLang="en-US" sz="1400" dirty="0"/>
              <a:t> 커피</a:t>
            </a:r>
            <a:endParaRPr lang="en-US" altLang="ko-KR" sz="1400" dirty="0"/>
          </a:p>
        </p:txBody>
      </p:sp>
      <p:pic>
        <p:nvPicPr>
          <p:cNvPr id="44034" name="Picture 2" descr="흐름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628800"/>
            <a:ext cx="3384376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7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점수를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입력받아서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60</a:t>
            </a:r>
            <a:r>
              <a:rPr lang="ko-KR" altLang="en-US" sz="1400" b="1" dirty="0">
                <a:solidFill>
                  <a:srgbClr val="FF0000"/>
                </a:solidFill>
              </a:rPr>
              <a:t>점 이상이면 합격 아니면 불합격이라고 출력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score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:"))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score &gt;= 60: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점수를 입력하세요</a:t>
            </a:r>
            <a:r>
              <a:rPr lang="en-US" altLang="ko-KR" sz="1400" b="1" dirty="0">
                <a:solidFill>
                  <a:srgbClr val="FF0000"/>
                </a:solidFill>
              </a:rPr>
              <a:t>:54</a:t>
            </a:r>
          </a:p>
          <a:p>
            <a:pPr marL="400050" lvl="1" indent="0"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불합격입니다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dirty="0"/>
              <a:t>if-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-else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</a:t>
            </a:r>
            <a:r>
              <a:rPr lang="ko-KR" altLang="en-US" sz="1400" dirty="0"/>
              <a:t>와 함께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ko-KR" altLang="en-US" sz="1400" dirty="0"/>
              <a:t>절 사용 </a:t>
            </a:r>
            <a:endParaRPr lang="en-US" altLang="ko-KR" sz="1400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68499" y="1988840"/>
            <a:ext cx="1944216" cy="33239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if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조건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조건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조건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조건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4: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 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056731" y="2028042"/>
            <a:ext cx="3810000" cy="352425"/>
          </a:xfrm>
          <a:prstGeom prst="wedgeRectCallout">
            <a:avLst>
              <a:gd name="adj1" fmla="val -70727"/>
              <a:gd name="adj2" fmla="val -23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 번째 조건은 항상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시작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2840707" y="2748122"/>
            <a:ext cx="3810000" cy="779862"/>
          </a:xfrm>
          <a:prstGeom prst="wedgeRectCallout">
            <a:avLst>
              <a:gd name="adj1" fmla="val -64440"/>
              <a:gd name="adj2" fmla="val -341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번째 조건부터는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</a:t>
            </a:r>
            <a:r>
              <a:rPr lang="ko-KR" altLang="en-US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하며 여러 번 추가가 가능</a:t>
            </a:r>
            <a:endParaRPr lang="ko-KR" sz="14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066256" y="4692338"/>
            <a:ext cx="3810000" cy="352425"/>
          </a:xfrm>
          <a:prstGeom prst="wedgeRectCallout">
            <a:avLst>
              <a:gd name="adj1" fmla="val -78811"/>
              <a:gd name="adj2" fmla="val -36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마지막의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생략</a:t>
            </a:r>
            <a:r>
              <a:rPr lang="en-US" alt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endParaRPr lang="ko-KR" sz="14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번을 누르면 </a:t>
            </a:r>
            <a:r>
              <a:rPr lang="ko-KR" altLang="en-US" sz="1400" b="1" dirty="0" err="1">
                <a:solidFill>
                  <a:srgbClr val="FF0000"/>
                </a:solidFill>
              </a:rPr>
              <a:t>아메리카노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번을 누르면 </a:t>
            </a:r>
            <a:r>
              <a:rPr lang="ko-KR" altLang="en-US" sz="1400" b="1" dirty="0" err="1">
                <a:solidFill>
                  <a:srgbClr val="FF0000"/>
                </a:solidFill>
              </a:rPr>
              <a:t>카페라떼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번을 누르면 </a:t>
            </a:r>
            <a:r>
              <a:rPr lang="ko-KR" altLang="en-US" sz="1400" b="1" dirty="0" err="1">
                <a:solidFill>
                  <a:srgbClr val="FF0000"/>
                </a:solidFill>
              </a:rPr>
              <a:t>에스프레소를</a:t>
            </a:r>
            <a:r>
              <a:rPr lang="ko-KR" altLang="en-US" sz="1400" b="1" dirty="0">
                <a:solidFill>
                  <a:srgbClr val="FF0000"/>
                </a:solidFill>
              </a:rPr>
              <a:t> 나머지를 누르면 제공하지 않는 메뉴라고 출력하기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menu = input("</a:t>
            </a:r>
            <a:r>
              <a:rPr lang="ko-KR" altLang="en-US" sz="1400" dirty="0"/>
              <a:t>메뉴를 입력하세요</a:t>
            </a:r>
            <a:r>
              <a:rPr lang="en-US" altLang="ko-KR" sz="1400" dirty="0"/>
              <a:t>:")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menu == '1':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 err="1"/>
              <a:t>아메리카노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menu == '2':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카페 </a:t>
            </a:r>
            <a:r>
              <a:rPr lang="ko-KR" altLang="en-US" sz="1400" dirty="0" err="1"/>
              <a:t>라떼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menu == '3':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 err="1"/>
              <a:t>에스프레소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잘못된 메뉴를 입력</a:t>
            </a:r>
            <a:r>
              <a:rPr lang="en-US" altLang="ko-KR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0276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720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점수를 </a:t>
            </a:r>
            <a:r>
              <a:rPr lang="ko-KR" altLang="en-US" sz="1400" b="1" dirty="0" err="1">
                <a:solidFill>
                  <a:srgbClr val="FF0000"/>
                </a:solidFill>
              </a:rPr>
              <a:t>입력받아서</a:t>
            </a:r>
            <a:r>
              <a:rPr lang="ko-KR" altLang="en-US" sz="1400" b="1" dirty="0">
                <a:solidFill>
                  <a:srgbClr val="FF0000"/>
                </a:solidFill>
              </a:rPr>
              <a:t> 수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우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미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양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가 </a:t>
            </a:r>
            <a:r>
              <a:rPr lang="ko-KR" altLang="en-US" sz="1400" b="1" dirty="0" err="1">
                <a:solidFill>
                  <a:srgbClr val="FF0000"/>
                </a:solidFill>
              </a:rPr>
              <a:t>를</a:t>
            </a:r>
            <a:r>
              <a:rPr lang="ko-KR" altLang="en-US" sz="1400" b="1" dirty="0">
                <a:solidFill>
                  <a:srgbClr val="FF0000"/>
                </a:solidFill>
              </a:rPr>
              <a:t> 출력해주는 코드작성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score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:"))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if score &gt;= 90 and score &lt;= 100: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수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score &gt;= 80 and score &lt; 90: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우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score &gt;= 70 and score &lt; 80: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미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score &gt;= 60 and score &lt; 70: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양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 err="1"/>
              <a:t>elif</a:t>
            </a:r>
            <a:r>
              <a:rPr lang="en-US" altLang="ko-KR" sz="1400" dirty="0"/>
              <a:t> score &gt;= 0 and score &lt; 60: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가</a:t>
            </a:r>
            <a:r>
              <a:rPr lang="en-US" altLang="ko-KR" sz="1400" dirty="0"/>
              <a:t>')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print('</a:t>
            </a:r>
            <a:r>
              <a:rPr lang="ko-KR" altLang="en-US" sz="1400" dirty="0"/>
              <a:t>잘못 입력된 점수입니다</a:t>
            </a:r>
            <a:r>
              <a:rPr lang="en-US" altLang="ko-KR" sz="14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770340419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30499</TotalTime>
  <Words>1797</Words>
  <Application>Microsoft Macintosh PowerPoint</Application>
  <PresentationFormat>화면 슬라이드 쇼(4:3)</PresentationFormat>
  <Paragraphs>364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돋움</vt:lpstr>
      <vt:lpstr>돋움체</vt:lpstr>
      <vt:lpstr>HY견고딕</vt:lpstr>
      <vt:lpstr>맑은 고딕</vt:lpstr>
      <vt:lpstr>나눔고딕</vt:lpstr>
      <vt:lpstr>Arial</vt:lpstr>
      <vt:lpstr>Symbol</vt:lpstr>
      <vt:lpstr>Wingdings</vt:lpstr>
      <vt:lpstr>ms01_1</vt:lpstr>
      <vt:lpstr>Image</vt:lpstr>
      <vt:lpstr>Visio</vt:lpstr>
      <vt:lpstr>python 제어문</vt:lpstr>
      <vt:lpstr>제어문</vt:lpstr>
      <vt:lpstr>if</vt:lpstr>
      <vt:lpstr>if</vt:lpstr>
      <vt:lpstr>if</vt:lpstr>
      <vt:lpstr>if</vt:lpstr>
      <vt:lpstr>if</vt:lpstr>
      <vt:lpstr>if</vt:lpstr>
      <vt:lpstr>if</vt:lpstr>
      <vt:lpstr>while</vt:lpstr>
      <vt:lpstr>while</vt:lpstr>
      <vt:lpstr>while</vt:lpstr>
      <vt:lpstr>while</vt:lpstr>
      <vt:lpstr>while</vt:lpstr>
      <vt:lpstr>while</vt:lpstr>
      <vt:lpstr>for</vt:lpstr>
      <vt:lpstr>for</vt:lpstr>
      <vt:lpstr>range</vt:lpstr>
      <vt:lpstr>PowerPoint 프레젠테이션</vt:lpstr>
      <vt:lpstr>PowerPoint 프레젠테이션</vt:lpstr>
      <vt:lpstr>break</vt:lpstr>
      <vt:lpstr>제어문 중첩</vt:lpstr>
      <vt:lpstr>제어문 중첩</vt:lpstr>
      <vt:lpstr>제어문 중첩</vt:lpstr>
      <vt:lpstr>제어문 중첩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Mac</cp:lastModifiedBy>
  <cp:revision>824</cp:revision>
  <dcterms:created xsi:type="dcterms:W3CDTF">2010-03-14T12:09:21Z</dcterms:created>
  <dcterms:modified xsi:type="dcterms:W3CDTF">2021-01-14T06:42:25Z</dcterms:modified>
</cp:coreProperties>
</file>