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477" r:id="rId2"/>
    <p:sldId id="478" r:id="rId3"/>
    <p:sldId id="593" r:id="rId4"/>
    <p:sldId id="594" r:id="rId5"/>
    <p:sldId id="595" r:id="rId6"/>
    <p:sldId id="479" r:id="rId7"/>
    <p:sldId id="480" r:id="rId8"/>
    <p:sldId id="481" r:id="rId9"/>
    <p:sldId id="482" r:id="rId10"/>
    <p:sldId id="483" r:id="rId11"/>
    <p:sldId id="484" r:id="rId12"/>
    <p:sldId id="596" r:id="rId13"/>
    <p:sldId id="704" r:id="rId14"/>
    <p:sldId id="486" r:id="rId15"/>
    <p:sldId id="488" r:id="rId16"/>
    <p:sldId id="489" r:id="rId17"/>
    <p:sldId id="617" r:id="rId18"/>
    <p:sldId id="713" r:id="rId19"/>
    <p:sldId id="714" r:id="rId20"/>
    <p:sldId id="715" r:id="rId21"/>
    <p:sldId id="716" r:id="rId22"/>
    <p:sldId id="497" r:id="rId23"/>
    <p:sldId id="703" r:id="rId24"/>
    <p:sldId id="499" r:id="rId25"/>
    <p:sldId id="712" r:id="rId26"/>
    <p:sldId id="600" r:id="rId27"/>
    <p:sldId id="705" r:id="rId28"/>
    <p:sldId id="706" r:id="rId29"/>
    <p:sldId id="503" r:id="rId30"/>
    <p:sldId id="720" r:id="rId31"/>
    <p:sldId id="504" r:id="rId32"/>
    <p:sldId id="711" r:id="rId33"/>
    <p:sldId id="717" r:id="rId34"/>
    <p:sldId id="718" r:id="rId35"/>
    <p:sldId id="707" r:id="rId36"/>
    <p:sldId id="708" r:id="rId37"/>
    <p:sldId id="666" r:id="rId38"/>
    <p:sldId id="667" r:id="rId39"/>
    <p:sldId id="668" r:id="rId40"/>
    <p:sldId id="669" r:id="rId41"/>
    <p:sldId id="709" r:id="rId42"/>
    <p:sldId id="710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902" autoAdjust="0"/>
  </p:normalViewPr>
  <p:slideViewPr>
    <p:cSldViewPr>
      <p:cViewPr varScale="1">
        <p:scale>
          <a:sx n="98" d="100"/>
          <a:sy n="98" d="100"/>
        </p:scale>
        <p:origin x="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0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1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1725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Image" r:id="rId16" imgW="7949206" imgH="5320635" progId="">
                  <p:embed/>
                </p:oleObj>
              </mc:Choice>
              <mc:Fallback>
                <p:oleObj name="Image" r:id="rId16" imgW="7949206" imgH="5320635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2021. 1. 15.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2222222222211111111111111111111111111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4922912"/>
          </a:xfrm>
        </p:spPr>
        <p:txBody>
          <a:bodyPr/>
          <a:lstStyle/>
          <a:p>
            <a:r>
              <a:rPr lang="en-US" altLang="ko-KR" sz="1400" dirty="0"/>
              <a:t>argument(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)</a:t>
            </a:r>
            <a:endParaRPr lang="it-IT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-KR" sz="1400" dirty="0" err="1"/>
              <a:t>def</a:t>
            </a:r>
            <a:r>
              <a:rPr lang="it-IT" altLang="ko-KR" sz="1400" dirty="0"/>
              <a:t> f(t):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-KR" sz="1400" dirty="0"/>
              <a:t>    t[0] = 100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-KR" sz="1400" dirty="0"/>
              <a:t>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-KR" sz="1400" dirty="0"/>
              <a:t>li = [1,2,3]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-KR" sz="1400" dirty="0"/>
              <a:t>f(li)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ko-KR" sz="1400" dirty="0"/>
              <a:t>print(li[0])</a:t>
            </a:r>
          </a:p>
          <a:p>
            <a:pPr lvl="1">
              <a:buNone/>
            </a:pPr>
            <a:endParaRPr lang="it-IT" altLang="ko-KR" sz="1400" dirty="0"/>
          </a:p>
          <a:p>
            <a:pPr lvl="1">
              <a:buNone/>
            </a:pPr>
            <a:r>
              <a:rPr lang="fr-FR" altLang="ko-KR" sz="1400" dirty="0"/>
              <a:t>=&gt;</a:t>
            </a:r>
            <a:r>
              <a:rPr lang="en-US" altLang="ko-KR" sz="1400" dirty="0"/>
              <a:t>list</a:t>
            </a:r>
            <a:r>
              <a:rPr lang="ko-KR" altLang="en-US" sz="1400" dirty="0"/>
              <a:t>가 저장하고 있는 참조를 넘겨주었기 때문에 함수 내에서 리스트의 내용을 변경하면 원본의 데이터도 변경됨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=&gt;</a:t>
            </a:r>
            <a:r>
              <a:rPr lang="ko-KR" altLang="en-US" sz="1400" dirty="0"/>
              <a:t>따라서 </a:t>
            </a:r>
            <a:r>
              <a:rPr lang="en-US" altLang="ko-KR" sz="1400" dirty="0" err="1"/>
              <a:t>li</a:t>
            </a:r>
            <a:r>
              <a:rPr lang="en-US" altLang="ko-KR" sz="1400" dirty="0"/>
              <a:t>[0]</a:t>
            </a:r>
            <a:r>
              <a:rPr lang="ko-KR" altLang="en-US" sz="1400" dirty="0"/>
              <a:t>의 값은 </a:t>
            </a:r>
            <a:r>
              <a:rPr lang="en-US" altLang="ko-KR" sz="1400" dirty="0"/>
              <a:t>100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44450" y="227013"/>
            <a:ext cx="9099550" cy="762000"/>
          </a:xfrm>
        </p:spPr>
        <p:txBody>
          <a:bodyPr/>
          <a:lstStyle/>
          <a:p>
            <a:pPr algn="ctr"/>
            <a:r>
              <a:rPr lang="ko-KR" altLang="en-US" sz="3600" dirty="0"/>
              <a:t>매개변수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0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482453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매개변수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매개변수의 기본값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함수에 매개변수가 있는 경우 매개변수를 넘겨주지 않으면 에러가 발생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함수의 매개변수에 기본값을 할당할 수 있는데 </a:t>
            </a:r>
            <a:r>
              <a:rPr lang="ko-KR" altLang="en-US" sz="1400" dirty="0">
                <a:solidFill>
                  <a:srgbClr val="FF0000"/>
                </a:solidFill>
              </a:rPr>
              <a:t>매개변수이름</a:t>
            </a:r>
            <a:r>
              <a:rPr lang="en-US" altLang="ko-KR" sz="1400" dirty="0">
                <a:solidFill>
                  <a:srgbClr val="FF0000"/>
                </a:solidFill>
              </a:rPr>
              <a:t>=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r>
              <a:rPr lang="en-US" altLang="ko-KR" sz="1400" dirty="0"/>
              <a:t> </a:t>
            </a:r>
            <a:r>
              <a:rPr lang="ko-KR" altLang="en-US" sz="1400" dirty="0"/>
              <a:t>의 형식을 이용해서 매개변수를 정의하면 함수를 호출할 때 매개변수에 값을 대입하지 않는 경우 기본값을 사용하고 호출할 때 값을 대입하게 되면 대입한 값을 사용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기본값이 있는 매개변수 뒤에는 기본값이 없는 매개변수가 올 수 없음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함수를 호출할 때 매개변수의 이름과 함께 값을 대입해서 호출할 수 있는데 이렇게 되면 매개변수의 순서를 변경해서 호출하는 것이 가능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매개변수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2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68760"/>
            <a:ext cx="8686800" cy="4778896"/>
          </a:xfrm>
        </p:spPr>
        <p:txBody>
          <a:bodyPr/>
          <a:lstStyle/>
          <a:p>
            <a:pPr>
              <a:buNone/>
            </a:pPr>
            <a:r>
              <a:rPr lang="en-US" altLang="ko-KR" sz="1400" dirty="0"/>
              <a:t>def f(n, step=1):</a:t>
            </a:r>
          </a:p>
          <a:p>
            <a:pPr>
              <a:buNone/>
            </a:pPr>
            <a:r>
              <a:rPr lang="en-US" altLang="ko-KR" sz="1400" dirty="0"/>
              <a:t>    return </a:t>
            </a:r>
            <a:r>
              <a:rPr lang="en-US" altLang="ko-KR" sz="1400" dirty="0" err="1"/>
              <a:t>n+step</a:t>
            </a:r>
            <a:r>
              <a:rPr lang="en-US" altLang="ko-KR" sz="1400" dirty="0"/>
              <a:t>;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a = 1</a:t>
            </a:r>
          </a:p>
          <a:p>
            <a:pPr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순서대로 값을 대입해서 호출</a:t>
            </a:r>
          </a:p>
          <a:p>
            <a:pPr>
              <a:buNone/>
            </a:pPr>
            <a:r>
              <a:rPr lang="en-US" altLang="ko-KR" sz="1400" dirty="0"/>
              <a:t>result = f(a,10)</a:t>
            </a:r>
          </a:p>
          <a:p>
            <a:pPr>
              <a:buNone/>
            </a:pPr>
            <a:r>
              <a:rPr lang="en-US" altLang="ko-KR" sz="1400" dirty="0"/>
              <a:t>print(result)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b = 1</a:t>
            </a:r>
          </a:p>
          <a:p>
            <a:pPr>
              <a:buNone/>
            </a:pPr>
            <a:r>
              <a:rPr lang="en-US" altLang="ko-KR" sz="1400" dirty="0"/>
              <a:t>#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매개변수에만 값을 대입해서 호출</a:t>
            </a:r>
          </a:p>
          <a:p>
            <a:pPr>
              <a:buNone/>
            </a:pPr>
            <a:r>
              <a:rPr lang="en-US" altLang="ko-KR" sz="1400" dirty="0"/>
              <a:t>result = f(b)</a:t>
            </a:r>
          </a:p>
          <a:p>
            <a:pPr>
              <a:buNone/>
            </a:pPr>
            <a:r>
              <a:rPr lang="en-US" altLang="ko-KR" sz="1400" dirty="0"/>
              <a:t>print(result)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매개변수 이름을 이용해서 매개변수를 대입해서 호출</a:t>
            </a:r>
          </a:p>
          <a:p>
            <a:pPr>
              <a:buNone/>
            </a:pPr>
            <a:r>
              <a:rPr lang="en-US" altLang="ko-KR" sz="1400" dirty="0"/>
              <a:t>result = f(step=2, n=10)</a:t>
            </a:r>
          </a:p>
          <a:p>
            <a:pPr>
              <a:buNone/>
            </a:pPr>
            <a:r>
              <a:rPr lang="en-US" altLang="ko-KR" sz="1400" dirty="0"/>
              <a:t>print(result)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매개변수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2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268760"/>
            <a:ext cx="8686800" cy="4778896"/>
          </a:xfrm>
        </p:spPr>
        <p:txBody>
          <a:bodyPr/>
          <a:lstStyle/>
          <a:p>
            <a:r>
              <a:rPr lang="en-US" altLang="ko-KR" sz="1400" dirty="0"/>
              <a:t>sum </a:t>
            </a:r>
            <a:r>
              <a:rPr lang="ko-KR" altLang="en-US" sz="1400" dirty="0"/>
              <a:t>함수의 원형</a:t>
            </a:r>
            <a:endParaRPr lang="en-US" altLang="ko-KR" sz="1400" dirty="0"/>
          </a:p>
          <a:p>
            <a:pPr marL="196850" lvl="1" indent="-168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sum(</a:t>
            </a:r>
            <a:r>
              <a:rPr lang="en-US" altLang="ko-KR" sz="1400" dirty="0" err="1">
                <a:solidFill>
                  <a:srgbClr val="FF0000"/>
                </a:solidFill>
              </a:rPr>
              <a:t>iterable</a:t>
            </a:r>
            <a:r>
              <a:rPr lang="en-US" altLang="ko-KR" sz="1400" dirty="0">
                <a:solidFill>
                  <a:srgbClr val="FF0000"/>
                </a:solidFill>
              </a:rPr>
              <a:t>, start=0, /)</a:t>
            </a:r>
          </a:p>
          <a:p>
            <a:pPr marL="360000" lvl="1" indent="-168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solidFill>
                  <a:srgbClr val="FF0000"/>
                </a:solidFill>
              </a:rPr>
              <a:t>Iterable</a:t>
            </a:r>
            <a:r>
              <a:rPr lang="ko-KR" altLang="en-US" sz="1400" dirty="0">
                <a:solidFill>
                  <a:srgbClr val="FF0000"/>
                </a:solidFill>
              </a:rPr>
              <a:t>은 데이터의 모임이며 </a:t>
            </a:r>
            <a:r>
              <a:rPr lang="en-US" altLang="ko-KR" sz="1400" dirty="0">
                <a:solidFill>
                  <a:srgbClr val="FF0000"/>
                </a:solidFill>
              </a:rPr>
              <a:t>start</a:t>
            </a:r>
            <a:r>
              <a:rPr lang="ko-KR" altLang="en-US" sz="1400" dirty="0">
                <a:solidFill>
                  <a:srgbClr val="FF0000"/>
                </a:solidFill>
              </a:rPr>
              <a:t>는 처음 시작할 때 가지는 기본값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60000" lvl="2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360000"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#sum </a:t>
            </a:r>
            <a:r>
              <a:rPr lang="ko-KR" altLang="en-US" sz="1400" dirty="0"/>
              <a:t>함수의 도움말 확인</a:t>
            </a:r>
          </a:p>
          <a:p>
            <a:pPr marL="360000"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help(sum)</a:t>
            </a:r>
          </a:p>
          <a:p>
            <a:pPr marL="360000"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print(sum([100, 200, 300], 2))</a:t>
            </a:r>
          </a:p>
          <a:p>
            <a:pPr marL="360000" lvl="2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marL="360000"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#</a:t>
            </a:r>
            <a:r>
              <a:rPr lang="ko-KR" altLang="en-US" sz="1400" dirty="0" err="1"/>
              <a:t>두번째</a:t>
            </a:r>
            <a:r>
              <a:rPr lang="ko-KR" altLang="en-US" sz="1400" dirty="0"/>
              <a:t> 매개변수를 생략해서 실행</a:t>
            </a:r>
          </a:p>
          <a:p>
            <a:pPr marL="360000"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print(sum([100, 200, 300]))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매개변수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0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3940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sz="1400" dirty="0"/>
              <a:t>가변 매개변수</a:t>
            </a:r>
            <a:r>
              <a:rPr lang="en-US" altLang="ko-KR" sz="1400" dirty="0"/>
              <a:t>(Arbitrary Argument List)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입력 개수가 달라질 수 있는 매개변수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를 이용하여 정의된 가변 매개변수는 </a:t>
            </a:r>
            <a:r>
              <a:rPr lang="ko-KR" altLang="ko-KR" sz="1400" dirty="0" err="1">
                <a:latin typeface="맑은 고딕" pitchFamily="50" charset="-127"/>
                <a:ea typeface="맑은 고딕" pitchFamily="50" charset="-127"/>
              </a:rPr>
              <a:t>튜플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**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이용하여 정의된 매개변수는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dic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실습 </a:t>
            </a:r>
            <a:r>
              <a:rPr lang="en-US" altLang="ko-KR" sz="1400" dirty="0"/>
              <a:t>(</a:t>
            </a:r>
            <a:r>
              <a:rPr lang="ko-KR" altLang="en-US" sz="1400" dirty="0"/>
              <a:t>가변 매개변수</a:t>
            </a:r>
            <a:r>
              <a:rPr lang="en-US" altLang="ko-KR" sz="1400" dirty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매개변수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2"/>
          <p:cNvSpPr>
            <a:spLocks noChangeArrowheads="1"/>
          </p:cNvSpPr>
          <p:nvPr/>
        </p:nvSpPr>
        <p:spPr bwMode="auto">
          <a:xfrm>
            <a:off x="1050032" y="2257708"/>
            <a:ext cx="6834336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</a:p>
          <a:p>
            <a:pPr latinLnBrk="1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코드블록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4217759" y="2780928"/>
            <a:ext cx="3522593" cy="612457"/>
          </a:xfrm>
          <a:prstGeom prst="wedgeRectCallout">
            <a:avLst>
              <a:gd name="adj1" fmla="val -97958"/>
              <a:gd name="adj2" fmla="val -888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매개변수 앞에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</a:t>
            </a:r>
            <a:r>
              <a:rPr lang="ko-KR" sz="14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붙이면 해당매개변수는 가변으로 지정</a:t>
            </a:r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1050032" y="3501008"/>
            <a:ext cx="7266384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merge_string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(*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text_list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result = ''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for s in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text_list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    result = result + " " + s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return result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merge_string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('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', '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반갑습니다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'))</a:t>
            </a:r>
          </a:p>
          <a:p>
            <a:pPr algn="just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merge_string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('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오늘은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', '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날씨가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', '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매우 춥습니다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.'))</a:t>
            </a:r>
          </a:p>
        </p:txBody>
      </p:sp>
    </p:spTree>
    <p:extLst>
      <p:ext uri="{BB962C8B-B14F-4D97-AF65-F5344CB8AC3E}">
        <p14:creationId xmlns:p14="http://schemas.microsoft.com/office/powerpoint/2010/main" val="74893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4852392"/>
          </a:xfrm>
        </p:spPr>
        <p:txBody>
          <a:bodyPr/>
          <a:lstStyle/>
          <a:p>
            <a:r>
              <a:rPr lang="ko-KR" altLang="en-US" sz="1400" dirty="0"/>
              <a:t>일반 매개변수와 함께 사용하는 가변매개변수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매개변수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617181"/>
            <a:ext cx="8077200" cy="33239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print_args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argc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*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for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in range(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argc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    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    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print_args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(3, "argv1", "argv2", "argv3")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print_args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argc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=3, "argv1", "argv2", "argv3")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argv1</a:t>
            </a: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argv2</a:t>
            </a: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argv3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SyntaxError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non-keyword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after keyword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5148064" y="2196516"/>
            <a:ext cx="2885122" cy="864096"/>
          </a:xfrm>
          <a:prstGeom prst="wedgeRectCallout">
            <a:avLst>
              <a:gd name="adj1" fmla="val -153315"/>
              <a:gd name="adj2" fmla="val 575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가변 매개변수 앞에 정의된 일반 매개변수는 키워드 매개변수로 호출할 수 없습니다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67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5042120"/>
          </a:xfrm>
        </p:spPr>
        <p:txBody>
          <a:bodyPr/>
          <a:lstStyle/>
          <a:p>
            <a:r>
              <a:rPr lang="ko-KR" altLang="en-US" sz="1400" dirty="0"/>
              <a:t>가변 매개변수와 함께 사용하는 일반 매개변수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매개변수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772816"/>
            <a:ext cx="8077200" cy="33239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print_args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(*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argc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for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in range(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argc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    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print_args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("argv1", "argv2", "argv3",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argc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=3)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print_args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("argv1", "argv2", "argv3", 3)</a:t>
            </a:r>
          </a:p>
          <a:p>
            <a:pPr algn="just" latinLnBrk="1"/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argv1</a:t>
            </a: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argv2</a:t>
            </a: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argv3</a:t>
            </a:r>
          </a:p>
          <a:p>
            <a:pPr algn="just" latinLnBrk="1"/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Traceback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File "&lt;pyshell#15&gt;", line 1, in &lt;module&gt;</a:t>
            </a:r>
          </a:p>
          <a:p>
            <a:pPr algn="just" latinLnBrk="1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print_args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("argv1", "argv2", "argv3", 3)</a:t>
            </a:r>
          </a:p>
          <a:p>
            <a:pPr algn="just" latinLnBrk="1"/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TypeError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print_args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() missing 1 required keyword-only argument: '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argc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'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3923928" y="3284984"/>
            <a:ext cx="3723322" cy="831554"/>
          </a:xfrm>
          <a:prstGeom prst="wedgeRectCallout">
            <a:avLst>
              <a:gd name="adj1" fmla="val -36291"/>
              <a:gd name="adj2" fmla="val -1094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가변 매개변수 뒤에 정의된 일반 매개변수는 반드시 키워드 매개변수로 호출</a:t>
            </a:r>
          </a:p>
        </p:txBody>
      </p:sp>
    </p:spTree>
    <p:extLst>
      <p:ext uri="{BB962C8B-B14F-4D97-AF65-F5344CB8AC3E}">
        <p14:creationId xmlns:p14="http://schemas.microsoft.com/office/powerpoint/2010/main" val="91809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정의 되지 않은 매개변수 전달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매개변수의 이름 앞에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**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붙이면 매개변수를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형태로 전달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매개변수 이름과 값을 대입하면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로 변환해서 대입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 매개변수는 매개변수의 마지막에 위치해야 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실습 </a:t>
            </a:r>
            <a:r>
              <a:rPr lang="en-US" altLang="ko-KR" sz="1400" dirty="0"/>
              <a:t>(</a:t>
            </a:r>
            <a:r>
              <a:rPr lang="ko-KR" altLang="en-US" sz="1400" dirty="0"/>
              <a:t>가변 매개변수</a:t>
            </a:r>
            <a:r>
              <a:rPr lang="en-US" altLang="ko-KR" sz="1400" dirty="0"/>
              <a:t>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매개변수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943329" y="2780928"/>
            <a:ext cx="7373087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userURIBuilder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(server, port, **user):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uri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"http://" + server + ":" + "/"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for key in user: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uri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uri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+ key + "=" + user[key] + "&amp;"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return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uri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userURIBuilder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("test.com", "8080", id="ggangpae1", pw="1234"))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userURIBuilder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("test.com", "8080", id="ggangpae1", pw="1234", nick="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군계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"))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http://test.com:/id=ggangpae1&amp;pw=1234&amp;</a:t>
            </a: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http://test.com:/id=ggangpae1&amp;pw=1234&amp;nick=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군계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99890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3482752"/>
          </a:xfrm>
        </p:spPr>
        <p:txBody>
          <a:bodyPr/>
          <a:lstStyle/>
          <a:p>
            <a:r>
              <a:rPr lang="ko-KR" altLang="ko-KR" sz="1400" dirty="0"/>
              <a:t>재귀함수</a:t>
            </a:r>
            <a:r>
              <a:rPr lang="en-US" altLang="ko-KR" sz="1400" dirty="0"/>
              <a:t>(Recursive Function)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ko-KR" sz="1400" dirty="0"/>
              <a:t>자기 스스로를 호출하는 함수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ko-KR" sz="1400" dirty="0"/>
              <a:t>함수가 자기 자신을 </a:t>
            </a:r>
            <a:r>
              <a:rPr lang="ko-KR" altLang="en-US" sz="1400" dirty="0"/>
              <a:t>다시 호출하는</a:t>
            </a:r>
            <a:r>
              <a:rPr lang="ko-KR" altLang="ko-KR" sz="1400" dirty="0"/>
              <a:t> 것을 재귀호출</a:t>
            </a:r>
            <a:r>
              <a:rPr lang="en-US" altLang="ko-KR" sz="1400" dirty="0"/>
              <a:t>(Recursive Call)</a:t>
            </a:r>
            <a:r>
              <a:rPr lang="ko-KR" altLang="en-US" sz="1400" dirty="0"/>
              <a:t>이라 함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재귀 함수의 예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재귀함수</a:t>
            </a:r>
            <a:r>
              <a:rPr lang="en-US" altLang="ko-KR" sz="3600" dirty="0"/>
              <a:t>(recursion)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1043608" y="2636912"/>
            <a:ext cx="633028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some_func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(count):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 count &gt; 0: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some_func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(count-1)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else: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print(count)</a:t>
            </a:r>
          </a:p>
          <a:p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some_func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</a:t>
            </a:r>
            <a:endParaRPr lang="ko-KR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19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재귀함수</a:t>
            </a:r>
            <a:r>
              <a:rPr lang="en-US" altLang="ko-KR" sz="3600" dirty="0"/>
              <a:t>(recursion)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5186136"/>
          </a:xfrm>
        </p:spPr>
        <p:txBody>
          <a:bodyPr/>
          <a:lstStyle/>
          <a:p>
            <a:r>
              <a:rPr lang="ko-KR" altLang="en-US" sz="1400" dirty="0" err="1"/>
              <a:t>팩토리얼</a:t>
            </a:r>
            <a:endParaRPr lang="ko-KR" altLang="en-US" sz="1400" dirty="0"/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683568" y="1700808"/>
            <a:ext cx="8077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 factorial(n):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if n == 0: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return 1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elif n &gt; 0: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return factorial(n - 1) * n</a:t>
            </a:r>
          </a:p>
          <a:p>
            <a:pPr algn="just"/>
            <a:endParaRPr lang="pt-BR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print(factorial(5))</a:t>
            </a:r>
          </a:p>
          <a:p>
            <a:pPr algn="just"/>
            <a:endParaRPr lang="pt-BR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print(factorial(10))</a:t>
            </a:r>
          </a:p>
          <a:p>
            <a:pPr algn="just"/>
            <a:endParaRPr lang="pt-BR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print(factorial(100))</a:t>
            </a:r>
            <a:endParaRPr lang="pt-BR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D1B3CF-7F50-FF49-B4CB-DE8916FD5693}"/>
              </a:ext>
            </a:extLst>
          </p:cNvPr>
          <p:cNvSpPr/>
          <p:nvPr/>
        </p:nvSpPr>
        <p:spPr>
          <a:xfrm>
            <a:off x="683568" y="4554666"/>
            <a:ext cx="8003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solidFill>
                  <a:srgbClr val="FF0000"/>
                </a:solidFill>
              </a:rPr>
              <a:t>120 </a:t>
            </a:r>
          </a:p>
          <a:p>
            <a:r>
              <a:rPr lang="en-US" altLang="ko-Kore-KR" sz="1400" dirty="0">
                <a:solidFill>
                  <a:srgbClr val="FF0000"/>
                </a:solidFill>
              </a:rPr>
              <a:t>3628800 </a:t>
            </a:r>
          </a:p>
          <a:p>
            <a:r>
              <a:rPr lang="en-US" altLang="ko-Kore-KR" sz="1400" dirty="0">
                <a:solidFill>
                  <a:srgbClr val="FF0000"/>
                </a:solidFill>
              </a:rPr>
              <a:t>93326215443944152681699238856266700490715968264381621468592963895217599993229915608941463976156518286253697920827223758251185210916864000000000000000000000000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42748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함수</a:t>
            </a:r>
            <a:r>
              <a:rPr lang="en-US" altLang="ko-KR" sz="1400" dirty="0"/>
              <a:t>(Function)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 개의 문장들을 하나의 이름으로 묶어서 이름을 호출해서 사용할 수 있도록 해주는 것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 이름과 매개변수를 대입해서 호출하면 함수 안에 만들어진 코드가 실행되므로 동일한 코드를 여러 번 사용해야 하는 경우 코드의 중복을 제거할 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있어서유지보수를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할 때 편리함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코드의 일정 부분을 별도의 논리적인 개념으로 분리할 수 있기 때문에 코드의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가독성을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높여 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함수의 종류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Maker Function(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내장 함수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파이썬이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제공해주는 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User Define Function(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정의 함수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):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개발자가 만든 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파이썬에서는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함수는 일급 객체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함수도 하나의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변수에 대입할 수 있음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매개변수로 사용 가능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함수의 이름만 호출하면 함수의 참조가 되고 함수이름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은 함수의 호출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실행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Function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07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재귀함수</a:t>
            </a:r>
            <a:r>
              <a:rPr lang="en-US" altLang="ko-KR" sz="3600" dirty="0"/>
              <a:t>(recursion)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754088"/>
          </a:xfrm>
        </p:spPr>
        <p:txBody>
          <a:bodyPr/>
          <a:lstStyle/>
          <a:p>
            <a:r>
              <a:rPr lang="ko-KR" altLang="en-US" sz="1400" dirty="0"/>
              <a:t>피보나치 수열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(1,1,2,3,5,8,13…)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첫번째와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두번째</a:t>
            </a:r>
            <a:r>
              <a:rPr lang="ko-KR" altLang="en-US" sz="1400" dirty="0"/>
              <a:t> 항은 </a:t>
            </a:r>
            <a:r>
              <a:rPr lang="en-US" altLang="ko-KR" sz="1400" dirty="0"/>
              <a:t>1 </a:t>
            </a:r>
            <a:r>
              <a:rPr lang="ko-KR" altLang="en-US" sz="1400" dirty="0"/>
              <a:t>나머지 항은 이전 </a:t>
            </a:r>
            <a:r>
              <a:rPr lang="en-US" altLang="ko-KR" sz="1400" dirty="0"/>
              <a:t>2</a:t>
            </a:r>
            <a:r>
              <a:rPr lang="ko-KR" altLang="en-US" sz="1400" dirty="0"/>
              <a:t>개 항의 합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683568" y="2336100"/>
            <a:ext cx="6840760" cy="2893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#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피보나치 수열의 값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 fibonacci(n):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if n == 1 or n == 2: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    return 1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else: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    return fibonacci(n-1) + fibonacci(n-2)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print(fibonacci(5))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print(fibonacci(7))</a:t>
            </a:r>
          </a:p>
          <a:p>
            <a:pPr algn="just"/>
            <a:r>
              <a:rPr lang="pt-BR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print(fibonacci(10))</a:t>
            </a:r>
          </a:p>
          <a:p>
            <a:pPr algn="just"/>
            <a:endParaRPr lang="pt-BR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pt-B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5</a:t>
            </a:r>
          </a:p>
          <a:p>
            <a:pPr algn="just"/>
            <a:r>
              <a:rPr lang="pt-B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13</a:t>
            </a:r>
          </a:p>
          <a:p>
            <a:pPr algn="just"/>
            <a:r>
              <a:rPr lang="pt-B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25476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 err="1"/>
              <a:t>재귀함수</a:t>
            </a:r>
            <a:r>
              <a:rPr lang="en-US" altLang="ko-KR" sz="3600" dirty="0"/>
              <a:t>(recursion)</a:t>
            </a:r>
            <a:endParaRPr lang="ko-KR" altLang="en-US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5258144"/>
          </a:xfrm>
        </p:spPr>
        <p:txBody>
          <a:bodyPr/>
          <a:lstStyle/>
          <a:p>
            <a:r>
              <a:rPr lang="ko-KR" altLang="en-US" sz="1400" dirty="0"/>
              <a:t>하노이의 탑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683568" y="1700808"/>
            <a:ext cx="8077200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#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하노이의 탑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hanoi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ndisks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startPeg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=1,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endPeg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=3):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if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ndisks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hanoi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(ndisks-1,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startPeg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6-startPeg-endPeg)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startPeg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"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기둥의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",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ndisks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"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고리를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",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endPeg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"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기둥에 옮깁니다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.")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hanoi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(ndisks-1, 6-startPeg-endPeg,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endPeg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</a:t>
            </a: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hanoi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ndisks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=3)</a:t>
            </a:r>
            <a:endParaRPr lang="pt-BR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endParaRPr lang="pt-BR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기둥의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고리를 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기둥에 옮깁니다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기둥의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고리를 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기둥에 옮깁니다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기둥의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고리를 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기둥에 옮깁니다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기둥의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고리를 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기둥에 옮깁니다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기둥의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고리를 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기둥에 옮깁니다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기둥의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고리를 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기둥에 옮깁니다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기둥의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1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고리를 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번 기둥에 옮깁니다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pt-BR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092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-13063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함수를 변수에 담아 사용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325667"/>
            <a:ext cx="8077200" cy="160043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print_something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(a):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print(a)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 =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print_something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p(123) 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123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3352800" y="1497012"/>
            <a:ext cx="3962400" cy="631508"/>
          </a:xfrm>
          <a:prstGeom prst="wedgeRectCallout">
            <a:avLst>
              <a:gd name="adj1" fmla="val -75970"/>
              <a:gd name="adj2" fmla="val 251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없이 함수의 이름만을 변수에 저장합니다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3352800" y="2342622"/>
            <a:ext cx="4471273" cy="707771"/>
          </a:xfrm>
          <a:prstGeom prst="wedgeRectCallout">
            <a:avLst>
              <a:gd name="adj1" fmla="val -90615"/>
              <a:gd name="adj2" fmla="val -330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변수의 이름 뒤에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()</a:t>
            </a:r>
            <a:r>
              <a:rPr lang="ko-KR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붙여 함수처럼 호출하면 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84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1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함수를 변수에 담아 사용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23901" y="1432560"/>
            <a:ext cx="8077200" cy="267765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 plus(a, b):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return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a+b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 minus(a, b):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return a-b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flist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= [plus, minus]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flist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[0](1, 2))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flist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[1](1, 2))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3</a:t>
            </a: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-1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737822" y="1889760"/>
            <a:ext cx="4048152" cy="807232"/>
          </a:xfrm>
          <a:prstGeom prst="wedgeRectCallout">
            <a:avLst>
              <a:gd name="adj1" fmla="val -83813"/>
              <a:gd name="adj2" fmla="val 558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plus()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minus()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리스트의 요소로 </a:t>
            </a:r>
            <a:r>
              <a:rPr lang="ko-KR" alt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삽입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3729355" y="2876379"/>
            <a:ext cx="4461120" cy="896724"/>
          </a:xfrm>
          <a:prstGeom prst="wedgeRectCallout">
            <a:avLst>
              <a:gd name="adj1" fmla="val -82746"/>
              <a:gd name="adj2" fmla="val -214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[0]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plus()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</a:t>
            </a:r>
            <a:r>
              <a:rPr lang="ko-KR" alt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저장하고 있음</a:t>
            </a:r>
            <a:endParaRPr lang="en-US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따라서 이 요소 뒤에 괄호를 열고 매개변수를 입력하여 호출하면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plus() 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함수가 호출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1333502" y="3892550"/>
            <a:ext cx="6781800" cy="511810"/>
          </a:xfrm>
          <a:prstGeom prst="wedgeRectCallout">
            <a:avLst>
              <a:gd name="adj1" fmla="val -37214"/>
              <a:gd name="adj2" fmla="val -1492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flist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minus()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담고 있으므로 이 코드는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minus(1, 2)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ko-KR" alt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동일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9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42392"/>
            <a:ext cx="8280000" cy="4922912"/>
          </a:xfrm>
        </p:spPr>
        <p:txBody>
          <a:bodyPr/>
          <a:lstStyle/>
          <a:p>
            <a:r>
              <a:rPr lang="ko-KR" altLang="en-US" sz="1400" dirty="0"/>
              <a:t>함수를 결과로써 리턴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함수를 변수에 담아 사용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4041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041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1628800"/>
            <a:ext cx="8077200" cy="375487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hello_korean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print('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.')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hello_english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print('Hello.')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get_greeting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(where):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if where == 'K':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hello_korean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else: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    return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hello_english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hello =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get_greeting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('K')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hello()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hello =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get_greeting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('E')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hello()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832766" y="2204864"/>
            <a:ext cx="3162488" cy="1099281"/>
          </a:xfrm>
          <a:prstGeom prst="wedgeRectCallout">
            <a:avLst>
              <a:gd name="adj1" fmla="val -116468"/>
              <a:gd name="adj2" fmla="val 482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매개변수 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</a:t>
            </a: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‘K’</a:t>
            </a: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경우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hello_korean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</a:t>
            </a:r>
            <a:endParaRPr lang="ko-KR" sz="1400" b="1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716016" y="3515862"/>
            <a:ext cx="3656399" cy="668342"/>
          </a:xfrm>
          <a:prstGeom prst="wedgeRectCallout">
            <a:avLst>
              <a:gd name="adj1" fmla="val -86110"/>
              <a:gd name="adj2" fmla="val 161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외의 경우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hello_english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</a:t>
            </a:r>
            <a:endParaRPr lang="ko-KR" sz="1400" b="1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314159" y="4293096"/>
            <a:ext cx="3681095" cy="1174115"/>
          </a:xfrm>
          <a:prstGeom prst="wedgeRectCallout">
            <a:avLst>
              <a:gd name="adj1" fmla="val -87367"/>
              <a:gd name="adj2" fmla="val -414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get_greeting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함수가 </a:t>
            </a:r>
            <a:r>
              <a:rPr lang="ko-KR" altLang="en-US" sz="14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리턴하는</a:t>
            </a: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결과를 변수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hello </a:t>
            </a: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담아 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호출</a:t>
            </a:r>
            <a:r>
              <a:rPr lang="en-US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ko-KR" sz="1400" b="1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83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418856"/>
          </a:xfrm>
        </p:spPr>
        <p:txBody>
          <a:bodyPr/>
          <a:lstStyle/>
          <a:p>
            <a:r>
              <a:rPr lang="en-US" altLang="ko-KR" sz="1400" dirty="0"/>
              <a:t>pass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</a:t>
            </a:r>
            <a:r>
              <a:rPr lang="en-US" altLang="ko-KR" sz="1400" dirty="0"/>
              <a:t> </a:t>
            </a:r>
            <a:r>
              <a:rPr lang="ko-KR" altLang="en-US" sz="1400" dirty="0"/>
              <a:t>나 클래스가 아무런 동작도 수행하지 않아야 하는 경우에 사용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일단 이름만 만들어두고 나중에 내용을 작성해야 사용할 목적으로 사용</a:t>
            </a:r>
            <a:endParaRPr lang="en-US" altLang="ko-KR" sz="1400" dirty="0"/>
          </a:p>
          <a:p>
            <a:pPr lvl="2"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temp():</a:t>
            </a:r>
          </a:p>
          <a:p>
            <a:pPr lvl="2">
              <a:buNone/>
            </a:pPr>
            <a:r>
              <a:rPr lang="en-US" altLang="ko-KR" sz="1400" dirty="0"/>
              <a:t>	pass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pass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2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970112"/>
          </a:xfrm>
        </p:spPr>
        <p:txBody>
          <a:bodyPr/>
          <a:lstStyle/>
          <a:p>
            <a:r>
              <a:rPr lang="ko-KR" altLang="en-US" sz="1400" dirty="0"/>
              <a:t>함수의 도움말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파이썬에서는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help </a:t>
            </a:r>
            <a:r>
              <a:rPr lang="ko-KR" altLang="en-US" sz="1400" dirty="0"/>
              <a:t>함수를 이용해서 함수의 도움말을 확인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함수에 도움말을 추가하고자 하는 경우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함수를 만들고 함수의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__doc__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속성에 도움말로 표시될 부분을 추가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함수를 정의할 때 가장 상단에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“”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“””  “””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사이에 문자열 삽입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def plus(a, b):</a:t>
            </a:r>
          </a:p>
          <a:p>
            <a:pPr lvl="3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a+b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>
              <a:buNone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plus.__doc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__ = "2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개의 숫자 데이터를 받아서 덧셈한 결과를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리턴해주는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함수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def minus(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a,b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lvl="3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"""</a:t>
            </a:r>
          </a:p>
          <a:p>
            <a:pPr lvl="3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개의 숫자 데이터를 받아서 뺄셈한 결과를</a:t>
            </a:r>
          </a:p>
          <a:p>
            <a:pPr lvl="3"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리턴해주는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"""</a:t>
            </a:r>
          </a:p>
          <a:p>
            <a:pPr lvl="3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help(plus)</a:t>
            </a:r>
          </a:p>
          <a:p>
            <a:pPr lvl="3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help(minus)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sz="3600" dirty="0"/>
              <a:t>__doc__ &amp; help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95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1780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 err="1"/>
              <a:t>lamdba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이름이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없는 한 줄 짜리 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작성 방법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lambda &lt;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인수 나열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&gt;:&lt;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리턴할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인수가 없으면 생략 가능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항상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리턴하는 람다 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 = lambda:1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개의 인수를 받아서 합을 구해주는 람다 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 = lambda x , y :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x+y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람다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함수도 매개변수의 기본값을 가질 수 있으며 외부 변수 사용 가능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람다 안에서는 새로운 변수 선언은 안됨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함수형 프로그래밍</a:t>
            </a:r>
            <a:endParaRPr lang="en-US" altLang="ko-KR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46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5184576"/>
          </a:xfrm>
        </p:spPr>
        <p:txBody>
          <a:bodyPr/>
          <a:lstStyle/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g(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func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return [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func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(x) for x in range(-10, 10)]</a:t>
            </a: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print(g(lambda x:x * x + 3 * x -10))</a:t>
            </a: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print(g(lambda x:x*x*x))</a:t>
            </a: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y = 10</a:t>
            </a:r>
          </a:p>
          <a:p>
            <a:pPr marL="3571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print(g(lambda x: x + y))</a:t>
            </a:r>
          </a:p>
          <a:p>
            <a:pPr marL="357187" lvl="1" indent="0">
              <a:buNone/>
            </a:pP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7187" lvl="1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[60, 44, 30, 18, 8, 0, -6, -10, -12, -12, -10, -6, 0, 8, 18, 30, 44, 60, 78, 98]</a:t>
            </a:r>
          </a:p>
          <a:p>
            <a:pPr marL="357187" lvl="1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[-1000, -729, -512, -343, -216, -125, -64, -27, -8, -1, 0, 1, 8, 27, 64, 125, 216, 343, 512, 729]</a:t>
            </a:r>
          </a:p>
          <a:p>
            <a:pPr marL="357187" lvl="1" indent="0">
              <a:buNone/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[0, 1, 2, 3, 4, 5, 6, 7, 8, 9, 10, 11, 12, 13, 14, 15, 16, 17, 18, 19]</a:t>
            </a:r>
          </a:p>
          <a:p>
            <a:pPr marL="357187" lvl="1" indent="0">
              <a:buNone/>
            </a:pP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함수형 프로그래밍</a:t>
            </a:r>
            <a:endParaRPr lang="en-US" altLang="ko-KR" sz="36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3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199"/>
            <a:ext cx="8280000" cy="5363787"/>
          </a:xfrm>
        </p:spPr>
        <p:txBody>
          <a:bodyPr/>
          <a:lstStyle/>
          <a:p>
            <a:r>
              <a:rPr lang="en-US" altLang="ko-KR" sz="1400" dirty="0"/>
              <a:t>map  </a:t>
            </a:r>
            <a:r>
              <a:rPr lang="ko-KR" altLang="en-US" sz="1400" dirty="0"/>
              <a:t>내장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컬렉션과 함수를 매개변수로 받아서 컬렉션의 모든 데이터를 함수의 매개변수로 대입해서 결과를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iterator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인스턴스로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리턴하는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함수형 프로그래밍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내장함수</a:t>
            </a:r>
            <a:r>
              <a:rPr lang="en-US" altLang="ko-KR" dirty="0"/>
              <a:t>(Built-in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내장 함수</a:t>
            </a:r>
            <a:endParaRPr lang="en-US" altLang="ko-KR" sz="1400" dirty="0"/>
          </a:p>
          <a:p>
            <a:pPr marL="685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별도의 패키지나 모듈을 추가할 필요 없이 사용할</a:t>
            </a:r>
            <a:r>
              <a:rPr lang="en-US" altLang="ko-KR" sz="1400" dirty="0"/>
              <a:t> </a:t>
            </a:r>
            <a:r>
              <a:rPr lang="ko-KR" altLang="en-US" sz="1400" dirty="0"/>
              <a:t>수 있는 기본적으로 제공되는 함수들</a:t>
            </a:r>
            <a:endParaRPr lang="en-US" altLang="ko-KR" sz="1400" dirty="0"/>
          </a:p>
          <a:p>
            <a:pPr marL="685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내장 함수 종류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https://docs.python.org/2/library/functions.html</a:t>
            </a:r>
            <a:endParaRPr lang="en-US" altLang="ko-KR" sz="1400" dirty="0"/>
          </a:p>
          <a:p>
            <a:pPr marL="68580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 err="1"/>
              <a:t>dir</a:t>
            </a:r>
            <a:r>
              <a:rPr lang="en-US" altLang="ko-KR" sz="1400" dirty="0"/>
              <a:t>(__</a:t>
            </a:r>
            <a:r>
              <a:rPr lang="en-US" altLang="ko-KR" sz="1400" dirty="0" err="1"/>
              <a:t>builtins</a:t>
            </a:r>
            <a:r>
              <a:rPr lang="en-US" altLang="ko-KR" sz="1400" dirty="0"/>
              <a:t>__)</a:t>
            </a:r>
            <a:r>
              <a:rPr lang="ko-KR" altLang="en-US" sz="1400" dirty="0"/>
              <a:t>를 이용해서도 확인 가능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/>
          <a:srcRect l="46" t="8859" r="1"/>
          <a:stretch/>
        </p:blipFill>
        <p:spPr>
          <a:xfrm>
            <a:off x="1098182" y="2571747"/>
            <a:ext cx="6488349" cy="36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36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199"/>
            <a:ext cx="8280000" cy="5363787"/>
          </a:xfrm>
        </p:spPr>
        <p:txBody>
          <a:bodyPr/>
          <a:lstStyle/>
          <a:p>
            <a:r>
              <a:rPr lang="en-US" altLang="ko-KR" sz="1400" dirty="0"/>
              <a:t>map  </a:t>
            </a:r>
            <a:r>
              <a:rPr lang="ko-KR" altLang="en-US" sz="1400" dirty="0"/>
              <a:t>내장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import datetime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def f(x):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return x*x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li = [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for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in range(10000)]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print('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반복문을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이용한 실행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s1 =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datetime.datetime.now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imsi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in li: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print(f(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imsi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), end=" ")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s2 =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datetime.datetime.now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print('\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nmap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이용한 실행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s3 =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datetime.datetime.now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result = list(map(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f,li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s4 =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datetime.datetime.now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print("\n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작업 시작 시간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:", s1)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print("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반복문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작업 종료 시간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:", s2)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print("\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nmap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작업 시작 시간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:", s3)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print("map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작업 종료 시간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:", s4)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함수형 프로그래밍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58FE3-5910-F34C-9201-9E6691058E88}"/>
              </a:ext>
            </a:extLst>
          </p:cNvPr>
          <p:cNvSpPr/>
          <p:nvPr/>
        </p:nvSpPr>
        <p:spPr>
          <a:xfrm>
            <a:off x="3995936" y="148478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반복문</a:t>
            </a:r>
            <a:r>
              <a:rPr lang="ko-KR" altLang="en-US" sz="1400" dirty="0">
                <a:solidFill>
                  <a:srgbClr val="FF0000"/>
                </a:solidFill>
              </a:rPr>
              <a:t> 작업 시작 시간</a:t>
            </a:r>
            <a:r>
              <a:rPr lang="en-US" altLang="ko-KR" sz="1400" dirty="0">
                <a:solidFill>
                  <a:srgbClr val="FF0000"/>
                </a:solidFill>
              </a:rPr>
              <a:t>: 2021-01-15 17:22:45.338837 </a:t>
            </a: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반복문</a:t>
            </a:r>
            <a:r>
              <a:rPr lang="ko-KR" altLang="en-US" sz="1400" dirty="0">
                <a:solidFill>
                  <a:srgbClr val="FF0000"/>
                </a:solidFill>
              </a:rPr>
              <a:t> 작업 종료 시간</a:t>
            </a:r>
            <a:r>
              <a:rPr lang="en-US" altLang="ko-KR" sz="1400" dirty="0">
                <a:solidFill>
                  <a:srgbClr val="FF0000"/>
                </a:solidFill>
              </a:rPr>
              <a:t>: 2021-01-15 17:22:46.911658 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map </a:t>
            </a:r>
            <a:r>
              <a:rPr lang="ko-KR" altLang="en-US" sz="1400" dirty="0">
                <a:solidFill>
                  <a:srgbClr val="FF0000"/>
                </a:solidFill>
              </a:rPr>
              <a:t>작업 시작 시간</a:t>
            </a:r>
            <a:r>
              <a:rPr lang="en-US" altLang="ko-KR" sz="1400" dirty="0">
                <a:solidFill>
                  <a:srgbClr val="FF0000"/>
                </a:solidFill>
              </a:rPr>
              <a:t>: 2021-01-15 17:22:46.911758 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map </a:t>
            </a:r>
            <a:r>
              <a:rPr lang="ko-KR" altLang="en-US" sz="1400" dirty="0">
                <a:solidFill>
                  <a:srgbClr val="FF0000"/>
                </a:solidFill>
              </a:rPr>
              <a:t>작업 종료 시간</a:t>
            </a:r>
            <a:r>
              <a:rPr lang="en-US" altLang="ko-KR" sz="1400" dirty="0">
                <a:solidFill>
                  <a:srgbClr val="FF0000"/>
                </a:solidFill>
              </a:rPr>
              <a:t>: 2021-01-15 17:22:46.912736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68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3528392"/>
          </a:xfrm>
        </p:spPr>
        <p:txBody>
          <a:bodyPr/>
          <a:lstStyle/>
          <a:p>
            <a:r>
              <a:rPr lang="en-US" altLang="ko-KR" sz="1400" dirty="0"/>
              <a:t>filter  </a:t>
            </a:r>
            <a:r>
              <a:rPr lang="ko-KR" altLang="en-US" sz="1400" dirty="0"/>
              <a:t>내장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컬렉션과 리턴 타입이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 함수를 매개변수로 받아서 컬렉션의 모든 데이터를 함수의 매개변수로 대입해서 리턴되는 결과가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 경우만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iterator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인스턴스로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리턴하는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odd(x):</a:t>
            </a:r>
          </a:p>
          <a:p>
            <a:pPr lvl="1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return x % 2 == 1</a:t>
            </a:r>
          </a:p>
          <a:p>
            <a:pPr lvl="1"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li = [1,2,3,4,5]</a:t>
            </a:r>
          </a:p>
          <a:p>
            <a:pPr lvl="1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print('filter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이용한 홀수 골라내기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lvl="1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result = list(filter(odd, li))</a:t>
            </a:r>
          </a:p>
          <a:p>
            <a:pPr lvl="1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print(result)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함수형 프로그래밍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D0F29-4930-4049-B8ED-06DA316BB526}"/>
              </a:ext>
            </a:extLst>
          </p:cNvPr>
          <p:cNvSpPr/>
          <p:nvPr/>
        </p:nvSpPr>
        <p:spPr>
          <a:xfrm>
            <a:off x="4782271" y="2848290"/>
            <a:ext cx="246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FF0000"/>
                </a:solidFill>
              </a:rPr>
              <a:t>filter</a:t>
            </a:r>
            <a:r>
              <a:rPr lang="ko-KR" altLang="en-US" sz="1400" dirty="0" err="1">
                <a:solidFill>
                  <a:srgbClr val="FF0000"/>
                </a:solidFill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</a:rPr>
              <a:t> 이용한 홀수 골라내기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[1, 3, 5]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4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3528392"/>
          </a:xfrm>
        </p:spPr>
        <p:txBody>
          <a:bodyPr/>
          <a:lstStyle/>
          <a:p>
            <a:r>
              <a:rPr lang="en-US" altLang="ko-KR" sz="1400" dirty="0"/>
              <a:t>filter  </a:t>
            </a:r>
            <a:r>
              <a:rPr lang="ko-KR" altLang="en-US" sz="1400" dirty="0"/>
              <a:t>내장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lvl="1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li = [1,2,3,4,5]</a:t>
            </a:r>
          </a:p>
          <a:p>
            <a:pPr lvl="1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print('lambda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filter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을 이용한 실행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lvl="1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result = list(filter(lambda x : x%2==0,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1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print(result) </a:t>
            </a:r>
          </a:p>
          <a:p>
            <a:pPr lvl="1"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lambda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map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이용한 실행</a:t>
            </a:r>
          </a:p>
          <a:p>
            <a:pPr lvl="1"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[1, 4, 9, 16, 25]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함수형 프로그래밍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02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3528392"/>
          </a:xfrm>
        </p:spPr>
        <p:txBody>
          <a:bodyPr/>
          <a:lstStyle/>
          <a:p>
            <a:r>
              <a:rPr lang="en-US" altLang="ko-KR" sz="1400" dirty="0"/>
              <a:t>reduce  </a:t>
            </a:r>
            <a:r>
              <a:rPr lang="ko-KR" altLang="en-US" sz="1400" dirty="0"/>
              <a:t>내장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+mn-cs"/>
              </a:rPr>
              <a:t>python 3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+mn-cs"/>
              </a:rPr>
              <a:t>에서 내장 함수에서 제외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+mn-cs"/>
              </a:rPr>
              <a:t>functools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+mn-cs"/>
              </a:rPr>
              <a:t>패키지의 함수로 변경됨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+mn-cs"/>
              </a:rPr>
              <a:t>처음 데이터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+mn-cs"/>
              </a:rPr>
              <a:t>개의 값을 매개변수로 대입된 함수를 실행해서 결과를 만든 후 그 결과와 다음 데이터를 매개변수로 해서 연산을 수행하는 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2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functools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import reduce</a:t>
            </a:r>
          </a:p>
          <a:p>
            <a:pPr lvl="2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result = reduce(lambda x, y: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x+y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[1, 2, 3, 4, 5])</a:t>
            </a:r>
          </a:p>
          <a:p>
            <a:pPr lvl="2"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print(result)</a:t>
            </a:r>
          </a:p>
          <a:p>
            <a:pPr lvl="2"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함수형 프로그래밍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47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5112568"/>
          </a:xfrm>
        </p:spPr>
        <p:txBody>
          <a:bodyPr/>
          <a:lstStyle/>
          <a:p>
            <a:r>
              <a:rPr lang="en-US" altLang="ko-KR" sz="1400" dirty="0"/>
              <a:t>reduce  </a:t>
            </a:r>
            <a:r>
              <a:rPr lang="ko-KR" altLang="en-US" sz="1400" dirty="0"/>
              <a:t>내장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functools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import reduce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li = [70, 80, 98, 77, 95]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전통적으로 최대값 구하기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maximum(li):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default = 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for e in li: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    if default &lt; 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        default = 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  return default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print(maximum(li))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#reduce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활용하여 최대값 구하기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print(reduce(lambda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a,b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a if a &gt; b else b ,li))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98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98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함수형 프로그래밍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6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898104"/>
          </a:xfrm>
        </p:spPr>
        <p:txBody>
          <a:bodyPr/>
          <a:lstStyle/>
          <a:p>
            <a:r>
              <a:rPr lang="ko-KR" altLang="ko-KR" sz="1400" dirty="0"/>
              <a:t>중첩 함수</a:t>
            </a:r>
            <a:r>
              <a:rPr lang="en-US" altLang="ko-KR" sz="1400" dirty="0"/>
              <a:t>(Nested Function)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ko-KR" sz="1400" dirty="0"/>
              <a:t>함수 안에 정의된 함수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중첩 함수는 자신이 소속되어 있는 함수의 매개변수에 접근할 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ko-KR" sz="1400" dirty="0"/>
              <a:t>중첩</a:t>
            </a:r>
            <a:r>
              <a:rPr lang="ko-KR" altLang="en-US" sz="1400" dirty="0"/>
              <a:t> </a:t>
            </a:r>
            <a:r>
              <a:rPr lang="ko-KR" altLang="ko-KR" sz="1400" dirty="0"/>
              <a:t>함수</a:t>
            </a:r>
            <a:r>
              <a:rPr lang="ko-KR" altLang="en-US" sz="1400" dirty="0"/>
              <a:t>는</a:t>
            </a:r>
            <a:r>
              <a:rPr lang="ko-KR" altLang="ko-KR" sz="1400" dirty="0"/>
              <a:t> 자신이 소속되어 있는 함수 외부에서는 보이지 않</a:t>
            </a:r>
            <a:r>
              <a:rPr lang="ko-KR" altLang="en-US" sz="1400" dirty="0"/>
              <a:t>음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중첩 함수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62000" y="2625874"/>
            <a:ext cx="8077200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import math</a:t>
            </a:r>
          </a:p>
          <a:p>
            <a:pPr algn="just" latinLnBrk="1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stddev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(*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mean():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return sum(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)/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len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variance(m):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total = 0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for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in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	total += 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- m ) ** 2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	return total/(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len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)-1)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v = variance(mean())</a:t>
            </a:r>
          </a:p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	return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math.sqrt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(v)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stddev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(2.3, 1.7, 1.4, 0.7, 1.9))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0.6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85078" y="3060904"/>
            <a:ext cx="4870027" cy="518339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6705600" y="3132187"/>
            <a:ext cx="1522095" cy="473081"/>
          </a:xfrm>
          <a:prstGeom prst="wedgeRectCallout">
            <a:avLst>
              <a:gd name="adj1" fmla="val -134446"/>
              <a:gd name="adj2" fmla="val -1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중첩 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85078" y="3728805"/>
            <a:ext cx="4870027" cy="1564347"/>
          </a:xfrm>
          <a:prstGeom prst="rect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7109460" y="3918952"/>
            <a:ext cx="1522095" cy="473081"/>
          </a:xfrm>
          <a:prstGeom prst="wedgeRectCallout">
            <a:avLst>
              <a:gd name="adj1" fmla="val -145999"/>
              <a:gd name="adj2" fmla="val -350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중첩 함수</a:t>
            </a:r>
          </a:p>
        </p:txBody>
      </p:sp>
    </p:spTree>
    <p:extLst>
      <p:ext uri="{BB962C8B-B14F-4D97-AF65-F5344CB8AC3E}">
        <p14:creationId xmlns:p14="http://schemas.microsoft.com/office/powerpoint/2010/main" val="3596243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중첩 함수</a:t>
            </a:r>
            <a:endParaRPr lang="ko-KR" altLang="ko-KR" sz="3600" b="1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755576" y="1412776"/>
            <a:ext cx="80772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mean()</a:t>
            </a:r>
          </a:p>
          <a:p>
            <a:pPr algn="just" latinLnBrk="1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Traceback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File "&lt;pyshell#2&gt;", line 1, in &lt;module&gt;</a:t>
            </a:r>
          </a:p>
          <a:p>
            <a:pPr algn="just" latinLnBrk="1"/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mean()</a:t>
            </a:r>
          </a:p>
          <a:p>
            <a:pPr algn="just" latinLnBrk="1"/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NameError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name 'mean'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918063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5363787"/>
          </a:xfrm>
        </p:spPr>
        <p:txBody>
          <a:bodyPr/>
          <a:lstStyle/>
          <a:p>
            <a:r>
              <a:rPr lang="en-US" altLang="ko-KR" sz="1400" dirty="0"/>
              <a:t>“</a:t>
            </a:r>
            <a:r>
              <a:rPr lang="ko-KR" altLang="ko-KR" sz="1400" dirty="0"/>
              <a:t>함수 밖에서 변수 </a:t>
            </a:r>
            <a:r>
              <a:rPr lang="en-US" altLang="ko-KR" sz="1400" dirty="0"/>
              <a:t>a</a:t>
            </a:r>
            <a:r>
              <a:rPr lang="ko-KR" altLang="ko-KR" sz="1400" dirty="0"/>
              <a:t>를 정의하여 </a:t>
            </a:r>
            <a:r>
              <a:rPr lang="en-US" altLang="ko-KR" sz="1400" dirty="0"/>
              <a:t>0</a:t>
            </a:r>
            <a:r>
              <a:rPr lang="ko-KR" altLang="ko-KR" sz="1400" dirty="0"/>
              <a:t>을 대입하고</a:t>
            </a:r>
            <a:r>
              <a:rPr lang="en-US" altLang="ko-KR" sz="1400" dirty="0"/>
              <a:t>, </a:t>
            </a:r>
            <a:r>
              <a:rPr lang="ko-KR" altLang="ko-KR" sz="1400" dirty="0"/>
              <a:t>함수 안에서 변수 </a:t>
            </a:r>
            <a:r>
              <a:rPr lang="en-US" altLang="ko-KR" sz="1400" dirty="0"/>
              <a:t>a</a:t>
            </a:r>
            <a:r>
              <a:rPr lang="ko-KR" altLang="ko-KR" sz="1400" dirty="0"/>
              <a:t>를 또 정의하여 </a:t>
            </a:r>
            <a:r>
              <a:rPr lang="en-US" altLang="ko-KR" sz="1400" dirty="0"/>
              <a:t>1</a:t>
            </a:r>
            <a:r>
              <a:rPr lang="ko-KR" altLang="ko-KR" sz="1400" dirty="0"/>
              <a:t>을 대입</a:t>
            </a:r>
            <a:r>
              <a:rPr lang="ko-KR" altLang="en-US" sz="1400" dirty="0"/>
              <a:t>한 경우 </a:t>
            </a:r>
            <a:r>
              <a:rPr lang="ko-KR" altLang="ko-KR" sz="1400" dirty="0"/>
              <a:t>이 함수를 실행</a:t>
            </a:r>
            <a:r>
              <a:rPr lang="en-US" altLang="ko-KR" sz="1400" dirty="0"/>
              <a:t>(</a:t>
            </a:r>
            <a:r>
              <a:rPr lang="ko-KR" altLang="ko-KR" sz="1400" dirty="0"/>
              <a:t>호출</a:t>
            </a:r>
            <a:r>
              <a:rPr lang="en-US" altLang="ko-KR" sz="1400" dirty="0"/>
              <a:t>)</a:t>
            </a:r>
            <a:r>
              <a:rPr lang="ko-KR" altLang="ko-KR" sz="1400" dirty="0"/>
              <a:t>하고 나면 함수 밖에서 정의된 변수 </a:t>
            </a:r>
            <a:r>
              <a:rPr lang="en-US" altLang="ko-KR" sz="1400" dirty="0"/>
              <a:t>a</a:t>
            </a:r>
            <a:r>
              <a:rPr lang="ko-KR" altLang="ko-KR" sz="1400" dirty="0"/>
              <a:t>의 값은 얼마일까</a:t>
            </a:r>
            <a:r>
              <a:rPr lang="en-US" altLang="ko-KR" sz="1400" dirty="0"/>
              <a:t>?”</a:t>
            </a:r>
          </a:p>
          <a:p>
            <a:pPr lvl="1"/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답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0</a:t>
            </a:r>
          </a:p>
          <a:p>
            <a:pPr lvl="1"/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함수 밖에 있는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와 안에 있는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는 이름은 같지만 사실은 완전히 별개의 변수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4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실습 </a:t>
            </a:r>
            <a:r>
              <a:rPr lang="en-US" altLang="ko-KR" sz="1400" dirty="0">
                <a:sym typeface="Wingdings" panose="05000000000000000000" pitchFamily="2" charset="2"/>
              </a:rPr>
              <a:t>1</a:t>
            </a:r>
            <a:endParaRPr lang="ko-KR" altLang="ko-KR" sz="1400" dirty="0"/>
          </a:p>
          <a:p>
            <a:pPr lvl="1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유효 범위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3068960"/>
            <a:ext cx="80772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#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지역 변수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</a:p>
          <a:p>
            <a:pPr algn="just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 = 1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 print('a:{0}'.format(a)) 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 = 0</a:t>
            </a: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scope_test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print('a:{0}'.format(a))</a:t>
            </a:r>
          </a:p>
          <a:p>
            <a:pPr algn="just"/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a:1</a:t>
            </a: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a:0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4006850" y="3165002"/>
            <a:ext cx="4453582" cy="971721"/>
          </a:xfrm>
          <a:prstGeom prst="wedgeRectCallout">
            <a:avLst>
              <a:gd name="adj1" fmla="val -80672"/>
              <a:gd name="adj2" fmla="val 23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정의하는 시점에서는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메모리에 생성되지 않습니다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함수를 호출하면 그제서야 함수의 코드가 실행되면서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메모리에 생성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3963352" y="4228554"/>
            <a:ext cx="4785112" cy="302623"/>
          </a:xfrm>
          <a:prstGeom prst="wedgeRectCallout">
            <a:avLst>
              <a:gd name="adj1" fmla="val -92899"/>
              <a:gd name="adj2" fmla="val 283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밖에서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정의하고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초기화</a:t>
            </a:r>
          </a:p>
        </p:txBody>
      </p:sp>
      <p:sp>
        <p:nvSpPr>
          <p:cNvPr id="18" name="사각형 설명선 17"/>
          <p:cNvSpPr/>
          <p:nvPr/>
        </p:nvSpPr>
        <p:spPr>
          <a:xfrm>
            <a:off x="3901440" y="4860742"/>
            <a:ext cx="4703008" cy="508634"/>
          </a:xfrm>
          <a:prstGeom prst="wedgeRectCallout">
            <a:avLst>
              <a:gd name="adj1" fmla="val -80826"/>
              <a:gd name="adj2" fmla="val -469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scope_test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호출되면 함수 내부에서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정의하고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초기화</a:t>
            </a:r>
          </a:p>
        </p:txBody>
      </p:sp>
      <p:sp>
        <p:nvSpPr>
          <p:cNvPr id="19" name="사각형 설명선 18"/>
          <p:cNvSpPr/>
          <p:nvPr/>
        </p:nvSpPr>
        <p:spPr>
          <a:xfrm>
            <a:off x="3901440" y="5606113"/>
            <a:ext cx="4847024" cy="480028"/>
          </a:xfrm>
          <a:prstGeom prst="wedgeRectCallout">
            <a:avLst>
              <a:gd name="adj1" fmla="val -86671"/>
              <a:gd name="adj2" fmla="val -1593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하지만 함수 밖에서 정의한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출력해보면 여전히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갖고 있음</a:t>
            </a:r>
          </a:p>
        </p:txBody>
      </p:sp>
    </p:spTree>
    <p:extLst>
      <p:ext uri="{BB962C8B-B14F-4D97-AF65-F5344CB8AC3E}">
        <p14:creationId xmlns:p14="http://schemas.microsoft.com/office/powerpoint/2010/main" val="2738825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68207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유효 범위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ko-KR" sz="1400" dirty="0"/>
              <a:t>변수는 자신이 생성된 범위</a:t>
            </a:r>
            <a:r>
              <a:rPr lang="en-US" altLang="ko-KR" sz="1400" dirty="0"/>
              <a:t>(</a:t>
            </a:r>
            <a:r>
              <a:rPr lang="ko-KR" altLang="ko-KR" sz="1400" dirty="0"/>
              <a:t>코드블록</a:t>
            </a:r>
            <a:r>
              <a:rPr lang="en-US" altLang="ko-KR" sz="1400" dirty="0"/>
              <a:t>) </a:t>
            </a:r>
            <a:r>
              <a:rPr lang="ko-KR" altLang="ko-KR" sz="1400" dirty="0"/>
              <a:t>안에서만 유효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ko-KR" sz="1400" dirty="0"/>
              <a:t>함수 안에서 만든 변수는 함수 안에서만 살아있다가 함수 코드의 실행이 종료되면 그 생명</a:t>
            </a:r>
            <a:r>
              <a:rPr lang="ko-KR" altLang="en-US" sz="1400" dirty="0"/>
              <a:t>이 다함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이것을 </a:t>
            </a:r>
            <a:r>
              <a:rPr lang="ko-KR" altLang="ko-KR" sz="1400" dirty="0">
                <a:solidFill>
                  <a:srgbClr val="FF0000"/>
                </a:solidFill>
              </a:rPr>
              <a:t>지역변수</a:t>
            </a:r>
            <a:r>
              <a:rPr lang="en-US" altLang="ko-KR" sz="1400" dirty="0">
                <a:solidFill>
                  <a:srgbClr val="FF0000"/>
                </a:solidFill>
              </a:rPr>
              <a:t>(Local Variable)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ko-KR" sz="1400" dirty="0"/>
              <a:t>이와는 반대로 함수 외부에서 만든 변수는 프로그램이 살아있는 동안에는 함께 살아있다가 프로그램이 종료될 때 같이 소멸</a:t>
            </a:r>
            <a:r>
              <a:rPr lang="ko-KR" altLang="en-US" sz="1400" dirty="0"/>
              <a:t>됨</a:t>
            </a:r>
            <a:r>
              <a:rPr lang="en-US" altLang="ko-KR" sz="14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ko-KR" sz="1400" dirty="0" err="1"/>
              <a:t>파이썬은</a:t>
            </a:r>
            <a:r>
              <a:rPr lang="ko-KR" altLang="ko-KR" sz="1400" dirty="0"/>
              <a:t> 함수 안에서 사용되는 모든 변수를 </a:t>
            </a:r>
            <a:r>
              <a:rPr lang="ko-KR" altLang="ko-KR" sz="1400" dirty="0" err="1"/>
              <a:t>지역변수로</a:t>
            </a:r>
            <a:r>
              <a:rPr lang="ko-KR" altLang="ko-KR" sz="1400" dirty="0"/>
              <a:t> 간주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함수 내부에서 외부</a:t>
            </a:r>
            <a:r>
              <a:rPr lang="ko-KR" altLang="ko-KR" sz="1400" dirty="0"/>
              <a:t> 변수를 사용하기 위해서는 </a:t>
            </a:r>
            <a:r>
              <a:rPr lang="en-US" altLang="ko-KR" sz="1400" b="1" dirty="0">
                <a:solidFill>
                  <a:srgbClr val="FF0000"/>
                </a:solidFill>
              </a:rPr>
              <a:t>global</a:t>
            </a:r>
            <a:r>
              <a:rPr lang="en-US" altLang="ko-KR" sz="1400" dirty="0"/>
              <a:t> </a:t>
            </a:r>
            <a:r>
              <a:rPr lang="ko-KR" altLang="ko-KR" sz="1400" dirty="0"/>
              <a:t>키워드를 이용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함수 내에서 자신을 포함하는 함수의 변수를 사용할 때는 </a:t>
            </a:r>
            <a:r>
              <a:rPr lang="en-US" altLang="ko-KR" sz="1400" b="1" dirty="0">
                <a:solidFill>
                  <a:srgbClr val="FF0000"/>
                </a:solidFill>
              </a:rPr>
              <a:t>nonlocal</a:t>
            </a:r>
            <a:r>
              <a:rPr lang="en-US" altLang="ko-KR" sz="1400" dirty="0"/>
              <a:t> </a:t>
            </a:r>
            <a:r>
              <a:rPr lang="ko-KR" altLang="en-US" sz="1400" dirty="0"/>
              <a:t>키워드를 사용</a:t>
            </a: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global </a:t>
            </a:r>
            <a:r>
              <a:rPr lang="ko-KR" altLang="en-US" sz="1400" dirty="0"/>
              <a:t>이나 </a:t>
            </a:r>
            <a:r>
              <a:rPr lang="en-US" altLang="ko-KR" sz="1400" dirty="0"/>
              <a:t>nonlocal </a:t>
            </a:r>
            <a:r>
              <a:rPr lang="ko-KR" altLang="en-US" sz="1400" dirty="0"/>
              <a:t>변수를 사용할 때는 선언을 먼저 하고 사용</a:t>
            </a:r>
            <a:endParaRPr lang="en-US" altLang="ko-KR" sz="1400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유효 범위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86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314400"/>
            <a:ext cx="8280000" cy="4634880"/>
          </a:xfrm>
        </p:spPr>
        <p:txBody>
          <a:bodyPr/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유효범위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유효 범위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790133"/>
            <a:ext cx="80772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 outer():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a = 1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def inner():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    nonlocal a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    print("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함수의 외부 함수에 있는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a:{0}".format(a))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    a = 10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inner()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print("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내부함수에서 변경한 경우의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a:{0}".format(a))  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a = 0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outer()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print("a:{0}".format(a)) 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006850" y="1124745"/>
            <a:ext cx="3915410" cy="1080120"/>
          </a:xfrm>
          <a:prstGeom prst="wedgeRectCallout">
            <a:avLst>
              <a:gd name="adj1" fmla="val -86999"/>
              <a:gd name="adj2" fmla="val 785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nonlocal 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키워드는 지정한 변수의 유효범위가 </a:t>
            </a:r>
            <a:r>
              <a:rPr lang="ko-KR" altLang="en-US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함수를</a:t>
            </a:r>
            <a:r>
              <a:rPr lang="en-US" altLang="ko-KR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포함하고 있는 함수임을 알리고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지역변수의 생성을 막습니다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따라서 결과는 </a:t>
            </a:r>
            <a:r>
              <a:rPr lang="en-US" altLang="ko-KR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sz="1400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내장함수</a:t>
            </a:r>
            <a:r>
              <a:rPr lang="en-US" altLang="ko-KR" dirty="0"/>
              <a:t>(Built-in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4973163"/>
          </a:xfrm>
        </p:spPr>
        <p:txBody>
          <a:bodyPr>
            <a:normAutofit/>
          </a:bodyPr>
          <a:lstStyle/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ko-KR" sz="1400" dirty="0"/>
              <a:t>max(s): </a:t>
            </a:r>
            <a:r>
              <a:rPr lang="ko-KR" altLang="en-US" sz="1400" dirty="0"/>
              <a:t>시퀀스 </a:t>
            </a:r>
            <a:r>
              <a:rPr lang="ko-KR" altLang="en-US" sz="1400" dirty="0" err="1"/>
              <a:t>자료형</a:t>
            </a:r>
            <a:r>
              <a:rPr lang="en-US" altLang="ko-KR" sz="1400" dirty="0"/>
              <a:t>(</a:t>
            </a:r>
            <a:r>
              <a:rPr lang="ko-KR" altLang="en-US" sz="1400" dirty="0"/>
              <a:t>문자열</a:t>
            </a:r>
            <a:r>
              <a:rPr lang="en-US" altLang="ko-KR" sz="1400" dirty="0"/>
              <a:t>, </a:t>
            </a:r>
            <a:r>
              <a:rPr lang="ko-KR" altLang="en-US" sz="1400" dirty="0"/>
              <a:t>리스트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튜플</a:t>
            </a:r>
            <a:r>
              <a:rPr lang="en-US" altLang="ko-KR" sz="1400" dirty="0"/>
              <a:t>)</a:t>
            </a:r>
            <a:r>
              <a:rPr lang="ko-KR" altLang="en-US" sz="1400" dirty="0"/>
              <a:t>을 입력받아 그 자료가 지닌 원소 중 최대값을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</a:t>
            </a:r>
            <a:endParaRPr lang="en-US" altLang="ko-KR" sz="1400" dirty="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endParaRPr lang="en-US" altLang="ko-KR" sz="1400" dirty="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ko-KR" sz="1400" dirty="0"/>
              <a:t>help(max)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Help on built-in function max in module </a:t>
            </a:r>
            <a:r>
              <a:rPr lang="en-US" altLang="ko-KR" sz="1400" dirty="0" err="1"/>
              <a:t>builtins</a:t>
            </a:r>
            <a:r>
              <a:rPr lang="en-US" altLang="ko-KR" sz="1400" dirty="0"/>
              <a:t>: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max(...)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max(</a:t>
            </a:r>
            <a:r>
              <a:rPr lang="en-US" altLang="ko-KR" sz="1400" dirty="0" err="1"/>
              <a:t>iterable</a:t>
            </a:r>
            <a:r>
              <a:rPr lang="en-US" altLang="ko-KR" sz="1400" dirty="0"/>
              <a:t>, *[, default=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, key=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]) -&gt; value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max(arg1, arg2, *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, *[, key=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]) -&gt; value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With a single </a:t>
            </a:r>
            <a:r>
              <a:rPr lang="en-US" altLang="ko-KR" sz="1400" dirty="0" err="1"/>
              <a:t>iterable</a:t>
            </a:r>
            <a:r>
              <a:rPr lang="en-US" altLang="ko-KR" sz="1400" dirty="0"/>
              <a:t> argument, return its biggest item. The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default keyword-only argument specifies an object to return if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the provided </a:t>
            </a:r>
            <a:r>
              <a:rPr lang="en-US" altLang="ko-KR" sz="1400" dirty="0" err="1"/>
              <a:t>iterable</a:t>
            </a:r>
            <a:r>
              <a:rPr lang="en-US" altLang="ko-KR" sz="1400" dirty="0"/>
              <a:t> is empty.</a:t>
            </a: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With two or more arguments, return the largest argument.</a:t>
            </a:r>
          </a:p>
        </p:txBody>
      </p:sp>
    </p:spTree>
    <p:extLst>
      <p:ext uri="{BB962C8B-B14F-4D97-AF65-F5344CB8AC3E}">
        <p14:creationId xmlns:p14="http://schemas.microsoft.com/office/powerpoint/2010/main" val="3870247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250032"/>
          </a:xfrm>
        </p:spPr>
        <p:txBody>
          <a:bodyPr/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유효범위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유효 범위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2"/>
          <p:cNvSpPr>
            <a:spLocks noChangeArrowheads="1"/>
          </p:cNvSpPr>
          <p:nvPr/>
        </p:nvSpPr>
        <p:spPr bwMode="auto">
          <a:xfrm>
            <a:off x="762000" y="1790133"/>
            <a:ext cx="8077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def outer():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a = 1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def inner():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    global a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    print("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함수의 외부에 있는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a:{0}".format(a))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    a = 10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 inner()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       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a = 0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outer()</a:t>
            </a: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rPr>
              <a:t>print("a:{0}".format(a)) 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006850" y="1511946"/>
            <a:ext cx="3915410" cy="982493"/>
          </a:xfrm>
          <a:prstGeom prst="wedgeRectCallout">
            <a:avLst>
              <a:gd name="adj1" fmla="val -85427"/>
              <a:gd name="adj2" fmla="val 53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global 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키워드는 지정한 변수의 유효범위가 </a:t>
            </a:r>
            <a:r>
              <a:rPr lang="ko-KR" altLang="en-US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함수를</a:t>
            </a:r>
            <a:r>
              <a:rPr lang="en-US" altLang="ko-KR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포함하고 있는 외부임을 알리고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지역변수의 생성을 막습니다</a:t>
            </a:r>
            <a:r>
              <a:rPr lang="en-US" sz="14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따라서 결과는 </a:t>
            </a:r>
            <a:r>
              <a:rPr lang="en-US" altLang="ko-KR" sz="14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endParaRPr lang="ko-KR" sz="1400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29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826096"/>
          </a:xfrm>
        </p:spPr>
        <p:txBody>
          <a:bodyPr/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내에서 함수를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형태를 만들어서 지역 변수의 값을 계속 사용하기 위한 개념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7187" lvl="1" indent="0">
              <a:buNone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():</a:t>
            </a:r>
          </a:p>
          <a:p>
            <a:pPr marL="357187" lvl="1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 = 3</a:t>
            </a:r>
          </a:p>
          <a:p>
            <a:pPr marL="357187" lvl="1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 = 5</a:t>
            </a:r>
          </a:p>
          <a:p>
            <a:pPr marL="357187" lvl="1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mul_add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(x):</a:t>
            </a:r>
          </a:p>
          <a:p>
            <a:pPr marL="357187" lvl="1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 a * x + b    #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바깥의 지역 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계산</a:t>
            </a:r>
          </a:p>
          <a:p>
            <a:pPr marL="357187" lvl="1" indent="0"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mul_add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#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mul_add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반환</a:t>
            </a:r>
          </a:p>
          <a:p>
            <a:pPr marL="357187" lvl="1" indent="0"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57187" lvl="1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357187" lvl="1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print(c(1), c(2))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Closure</a:t>
            </a:r>
            <a:endParaRPr lang="ko-KR" altLang="en-US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68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7200"/>
            <a:ext cx="8280000" cy="4970112"/>
          </a:xfrm>
        </p:spPr>
        <p:txBody>
          <a:bodyPr/>
          <a:lstStyle/>
          <a:p>
            <a:pPr marL="357187" lvl="1" indent="0">
              <a:lnSpc>
                <a:spcPct val="100000"/>
              </a:lnSpc>
              <a:buNone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():</a:t>
            </a:r>
          </a:p>
          <a:p>
            <a:pPr marL="357187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a = 3</a:t>
            </a:r>
          </a:p>
          <a:p>
            <a:pPr marL="357187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b = 5</a:t>
            </a:r>
          </a:p>
          <a:p>
            <a:pPr marL="357187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lambda x: a * x + b    #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람다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표현식을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</a:p>
          <a:p>
            <a:pPr marL="357187" lvl="1" indent="0">
              <a:lnSpc>
                <a:spcPct val="100000"/>
              </a:lnSpc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57187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357187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print(c(1), c(2))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Closure</a:t>
            </a:r>
            <a:endParaRPr lang="ko-KR" altLang="en-US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내장함수</a:t>
            </a:r>
            <a:r>
              <a:rPr lang="en-US" altLang="ko-KR" dirty="0"/>
              <a:t>(Built-in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80000" cy="4973163"/>
          </a:xfrm>
        </p:spPr>
        <p:txBody>
          <a:bodyPr>
            <a:normAutofit/>
          </a:bodyPr>
          <a:lstStyle/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dirty="0"/>
              <a:t>###</a:t>
            </a:r>
            <a:r>
              <a:rPr lang="ko-KR" altLang="en-US" sz="1400" dirty="0"/>
              <a:t>내장 함수 사용</a:t>
            </a:r>
            <a:endParaRPr lang="en-US" altLang="ko-KR" sz="1400" dirty="0"/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dirty="0"/>
              <a:t>print(max(10,30, 50))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dirty="0"/>
              <a:t>print(max([100,300,200]))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dirty="0"/>
              <a:t>print(max('Hello World'))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dirty="0"/>
              <a:t>print(range(10))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dirty="0"/>
              <a:t>print(range(3, 10))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dirty="0"/>
              <a:t>print(range(3, 10, 2))</a:t>
            </a:r>
          </a:p>
          <a:p>
            <a:pPr marL="0" lvl="1" indent="0" latinLnBrk="0">
              <a:spcBef>
                <a:spcPts val="0"/>
              </a:spcBef>
              <a:buNone/>
            </a:pPr>
            <a:endParaRPr lang="en-US" altLang="ko-KR" sz="1400" dirty="0"/>
          </a:p>
          <a:p>
            <a:pPr marL="0" lvl="1" indent="0" latinLnBrk="0">
              <a:spcBef>
                <a:spcPts val="0"/>
              </a:spcBef>
              <a:buNone/>
            </a:pPr>
            <a:endParaRPr lang="en-US" altLang="ko-KR" sz="1400" dirty="0"/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50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300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range(0, 10)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range(3, 10)</a:t>
            </a:r>
          </a:p>
          <a:p>
            <a:pPr marL="0" lvl="1" indent="0" latinLnBrk="0">
              <a:spcBef>
                <a:spcPts val="0"/>
              </a:spcBef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range(3, 10, 2)</a:t>
            </a:r>
          </a:p>
          <a:p>
            <a:pPr marL="0" lvl="1" indent="0" latinLnBrk="0">
              <a:spcBef>
                <a:spcPts val="0"/>
              </a:spcBef>
              <a:buNone/>
            </a:pPr>
            <a:endParaRPr lang="en-US" altLang="ko-KR" sz="1400" dirty="0"/>
          </a:p>
          <a:p>
            <a:pPr marL="0" lvl="1" indent="0" latinLnBrk="0">
              <a:spcBef>
                <a:spcPts val="0"/>
              </a:spcBef>
              <a:buFont typeface="Wingdings" pitchFamily="2" charset="2"/>
              <a:buChar char="v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816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4464496"/>
          </a:xfrm>
        </p:spPr>
        <p:txBody>
          <a:bodyPr/>
          <a:lstStyle/>
          <a:p>
            <a:r>
              <a:rPr lang="ko-KR" altLang="en-US" sz="1400" dirty="0"/>
              <a:t>정의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ko-KR" sz="1400" dirty="0" err="1"/>
              <a:t>파이썬에서는</a:t>
            </a:r>
            <a:r>
              <a:rPr lang="ko-KR" altLang="ko-KR" sz="1400" dirty="0"/>
              <a:t> 함수나 </a:t>
            </a:r>
            <a:r>
              <a:rPr lang="ko-KR" altLang="en-US" sz="1400" dirty="0" err="1"/>
              <a:t>메소드를</a:t>
            </a:r>
            <a:r>
              <a:rPr lang="ko-KR" altLang="ko-KR" sz="1400" dirty="0"/>
              <a:t> 정의할 때 </a:t>
            </a:r>
            <a:r>
              <a:rPr lang="en-US" altLang="ko-KR" sz="1400" dirty="0"/>
              <a:t>definition(</a:t>
            </a:r>
            <a:r>
              <a:rPr lang="ko-KR" altLang="ko-KR" sz="1400" dirty="0"/>
              <a:t>정의</a:t>
            </a:r>
            <a:r>
              <a:rPr lang="en-US" altLang="ko-KR" sz="1400" dirty="0"/>
              <a:t>)</a:t>
            </a:r>
            <a:r>
              <a:rPr lang="ko-KR" altLang="ko-KR" sz="1400" dirty="0"/>
              <a:t>를 줄인 키워드인 </a:t>
            </a:r>
            <a:r>
              <a:rPr lang="en-US" altLang="ko-KR" sz="1400" b="1" dirty="0" err="1">
                <a:solidFill>
                  <a:srgbClr val="FF0000"/>
                </a:solidFill>
              </a:rPr>
              <a:t>def</a:t>
            </a:r>
            <a:r>
              <a:rPr lang="ko-KR" altLang="ko-KR" sz="1400" dirty="0"/>
              <a:t>를 사용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def </a:t>
            </a:r>
            <a:r>
              <a:rPr lang="ko-KR" altLang="en-US" sz="1400" dirty="0"/>
              <a:t>다음에 함수 이름과 인수들을 나열하고 </a:t>
            </a:r>
            <a:r>
              <a:rPr lang="en-US" altLang="ko-KR" sz="1400" dirty="0"/>
              <a:t>: </a:t>
            </a:r>
            <a:r>
              <a:rPr lang="ko-KR" altLang="en-US" sz="1400" dirty="0"/>
              <a:t>를 기재하고 몸체를 정의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/>
              <a:t>함수의 몸체는 </a:t>
            </a:r>
            <a:r>
              <a:rPr lang="en-US" altLang="ko-KR" sz="1400" dirty="0"/>
              <a:t>: </a:t>
            </a:r>
            <a:r>
              <a:rPr lang="ko-KR" altLang="en-US" sz="1400" dirty="0"/>
              <a:t>다음 줄에 들여쓰기를 하고 시작해야 하며 </a:t>
            </a:r>
            <a:r>
              <a:rPr lang="ko-KR" altLang="en-US" sz="1400" dirty="0" err="1"/>
              <a:t>파이썬은</a:t>
            </a:r>
            <a:r>
              <a:rPr lang="ko-KR" altLang="en-US" sz="1400" dirty="0"/>
              <a:t> 어떤 형식의 데이터도 변수에 대입할 수 있기 때문에 인수의 </a:t>
            </a:r>
            <a:r>
              <a:rPr lang="ko-KR" altLang="en-US" sz="1400" dirty="0" err="1"/>
              <a:t>자료형은</a:t>
            </a:r>
            <a:r>
              <a:rPr lang="ko-KR" altLang="en-US" sz="1400" dirty="0"/>
              <a:t> 기재하지 않음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return </a:t>
            </a:r>
            <a:r>
              <a:rPr lang="ko-KR" altLang="en-US" sz="1400" dirty="0"/>
              <a:t>은 함수의 수행을 종료하고 작업한 결과를 함수를 호출한 곳으로 돌려줄 때 사용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400" dirty="0"/>
              <a:t>def </a:t>
            </a:r>
            <a:r>
              <a:rPr lang="ko-KR" altLang="en-US" sz="1400" dirty="0"/>
              <a:t>키워드를 이용한 함수 정의</a:t>
            </a:r>
            <a:endParaRPr lang="en-US" altLang="ko-KR" sz="1400" dirty="0"/>
          </a:p>
          <a:p>
            <a:pPr marL="627062" lvl="2" indent="0">
              <a:buNone/>
            </a:pPr>
            <a:r>
              <a:rPr lang="en-US" altLang="ko-KR" sz="1400" dirty="0"/>
              <a:t>def </a:t>
            </a:r>
            <a:r>
              <a:rPr lang="ko-KR" altLang="en-US" sz="1400" dirty="0"/>
              <a:t>함수이름</a:t>
            </a:r>
            <a:r>
              <a:rPr lang="en-US" altLang="ko-KR" sz="1400" dirty="0"/>
              <a:t>(</a:t>
            </a:r>
            <a:r>
              <a:rPr lang="ko-KR" altLang="en-US" sz="1400" dirty="0"/>
              <a:t>인수들</a:t>
            </a:r>
            <a:r>
              <a:rPr lang="en-US" altLang="ko-KR" sz="1400" dirty="0"/>
              <a:t>):</a:t>
            </a:r>
          </a:p>
          <a:p>
            <a:pPr marL="627062" lvl="2" indent="0">
              <a:buNone/>
            </a:pPr>
            <a:r>
              <a:rPr lang="en-US" altLang="ko-KR" sz="1400" dirty="0"/>
              <a:t>  </a:t>
            </a:r>
            <a:r>
              <a:rPr lang="ko-KR" altLang="en-US" sz="1400" dirty="0"/>
              <a:t>문장을 나열</a:t>
            </a:r>
            <a:endParaRPr lang="en-US" altLang="ko-KR" sz="1400" dirty="0"/>
          </a:p>
          <a:p>
            <a:pPr marL="627062" lvl="2" indent="0">
              <a:buNone/>
            </a:pPr>
            <a:r>
              <a:rPr lang="en-US" altLang="ko-KR" sz="1400" dirty="0"/>
              <a:t>  return &lt;</a:t>
            </a:r>
            <a:r>
              <a:rPr lang="ko-KR" altLang="en-US" sz="1400" dirty="0"/>
              <a:t>값</a:t>
            </a:r>
            <a:r>
              <a:rPr lang="en-US" altLang="ko-KR" sz="1400" dirty="0"/>
              <a:t>&gt;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 정의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9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42392"/>
            <a:ext cx="8280000" cy="49949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호출</a:t>
            </a:r>
            <a:r>
              <a:rPr lang="en-US" altLang="ko-KR" sz="1400" dirty="0"/>
              <a:t>(call)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기본적으로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함수는 이름을 갖고 있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으며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이 이름을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호출하면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 err="1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그 이름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내부에 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정의되어 있는 코드를 실행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/>
              <a:t>리턴</a:t>
            </a:r>
            <a:r>
              <a:rPr lang="en-US" altLang="ko-KR" sz="1400" dirty="0"/>
              <a:t>(return)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함수가 자신의 코드를 실행하고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호출하는 곳으로 돌아가는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제어문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 때 함수가 수행한 결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과를 자신의 이름을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호출한</a:t>
            </a:r>
            <a:r>
              <a:rPr lang="ko-KR" altLang="ko-KR" sz="1400" dirty="0">
                <a:latin typeface="맑은 고딕" pitchFamily="50" charset="-127"/>
                <a:ea typeface="맑은 고딕" pitchFamily="50" charset="-127"/>
              </a:rPr>
              <a:t> 코드에게 돌려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주고자 하는 경우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이라는 명령어 뒤에 기재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 호출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762000" y="3429000"/>
          <a:ext cx="7484806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Visio" r:id="rId3" imgW="4124171" imgH="1476539" progId="">
                  <p:embed/>
                </p:oleObj>
              </mc:Choice>
              <mc:Fallback>
                <p:oleObj name="Visio" r:id="rId3" imgW="4124171" imgH="1476539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7484806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41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5362227"/>
          </a:xfrm>
        </p:spPr>
        <p:txBody>
          <a:bodyPr/>
          <a:lstStyle/>
          <a:p>
            <a:r>
              <a:rPr lang="ko-KR" altLang="en-US" sz="1400" dirty="0"/>
              <a:t>리턴</a:t>
            </a:r>
            <a:r>
              <a:rPr lang="en-US" altLang="ko-KR" sz="1400" dirty="0"/>
              <a:t>(return)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return </a:t>
            </a:r>
            <a:r>
              <a:rPr lang="ko-KR" altLang="en-US" sz="1400" dirty="0"/>
              <a:t>문장</a:t>
            </a:r>
            <a:r>
              <a:rPr lang="en-US" altLang="ko-KR" sz="1400" dirty="0"/>
              <a:t> </a:t>
            </a:r>
            <a:r>
              <a:rPr lang="ko-KR" altLang="en-US" sz="1400" dirty="0"/>
              <a:t>다음에 값이 없으면 </a:t>
            </a:r>
            <a:r>
              <a:rPr lang="en-US" altLang="ko-KR" sz="1400" dirty="0"/>
              <a:t>None</a:t>
            </a:r>
            <a:r>
              <a:rPr lang="ko-KR" altLang="en-US" sz="1400" dirty="0"/>
              <a:t>을 리턴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return</a:t>
            </a:r>
            <a:r>
              <a:rPr lang="ko-KR" altLang="en-US" sz="1400" dirty="0"/>
              <a:t>을 할 때 여러 개의 데이터를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하려면 </a:t>
            </a:r>
            <a:r>
              <a:rPr lang="ko-KR" altLang="en-US" sz="1400" dirty="0" err="1"/>
              <a:t>튜플이나</a:t>
            </a:r>
            <a:r>
              <a:rPr lang="ko-KR" altLang="en-US" sz="1400" dirty="0"/>
              <a:t> 리스트 또는 클래스의 객체 등을 만들어서 리턴</a:t>
            </a:r>
            <a:endParaRPr lang="en-US" altLang="ko-KR" sz="1400" dirty="0"/>
          </a:p>
          <a:p>
            <a:pPr lvl="2">
              <a:buNone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def nothing():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return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print(nothing())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swap(a, b):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return b, a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 = 10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b = 20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print(swap(</a:t>
            </a:r>
            <a:r>
              <a:rPr lang="en-US" altLang="ko-KR" sz="1400" dirty="0" err="1"/>
              <a:t>a,b</a:t>
            </a:r>
            <a:r>
              <a:rPr lang="en-US" altLang="ko-KR" sz="1400" dirty="0"/>
              <a:t>))</a:t>
            </a:r>
          </a:p>
          <a:p>
            <a:pPr>
              <a:buNone/>
            </a:pPr>
            <a:endParaRPr lang="en-US" altLang="ko-KR" sz="1400" dirty="0"/>
          </a:p>
          <a:p>
            <a:pPr lvl="1">
              <a:buNone/>
            </a:pPr>
            <a:r>
              <a:rPr lang="en-US" altLang="ko-KR" sz="1400" dirty="0"/>
              <a:t>=&gt;</a:t>
            </a:r>
            <a:r>
              <a:rPr lang="ko-KR" altLang="en-US" sz="1400" dirty="0" err="1"/>
              <a:t>첫번째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출력문은</a:t>
            </a:r>
            <a:r>
              <a:rPr lang="ko-KR" altLang="en-US" sz="1400" dirty="0"/>
              <a:t> </a:t>
            </a:r>
            <a:r>
              <a:rPr lang="en-US" altLang="ko-KR" sz="1400" dirty="0"/>
              <a:t>nothing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return </a:t>
            </a:r>
            <a:r>
              <a:rPr lang="ko-KR" altLang="en-US" sz="1400" dirty="0"/>
              <a:t>뒤에 데이터가 없으므로 </a:t>
            </a:r>
            <a:r>
              <a:rPr lang="en-US" altLang="ko-KR" sz="1400" dirty="0"/>
              <a:t>None</a:t>
            </a:r>
          </a:p>
          <a:p>
            <a:pPr lvl="1">
              <a:buNone/>
            </a:pPr>
            <a:r>
              <a:rPr lang="en-US" altLang="ko-KR" sz="1400" dirty="0"/>
              <a:t>=&gt;</a:t>
            </a:r>
            <a:r>
              <a:rPr lang="ko-KR" altLang="en-US" sz="1400" dirty="0" err="1"/>
              <a:t>두번째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출력문은</a:t>
            </a:r>
            <a:r>
              <a:rPr lang="ko-KR" altLang="en-US" sz="1400" dirty="0"/>
              <a:t> </a:t>
            </a:r>
            <a:r>
              <a:rPr lang="en-US" altLang="ko-KR" sz="1400" dirty="0"/>
              <a:t>swap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2</a:t>
            </a:r>
            <a:r>
              <a:rPr lang="ko-KR" altLang="en-US" sz="1400" dirty="0"/>
              <a:t>개의 값을 리턴 했으므로 </a:t>
            </a:r>
            <a:r>
              <a:rPr lang="ko-KR" altLang="en-US" sz="1400" dirty="0" err="1"/>
              <a:t>튜플로</a:t>
            </a:r>
            <a:r>
              <a:rPr lang="ko-KR" altLang="en-US" sz="1400" dirty="0"/>
              <a:t> 만들어져서 </a:t>
            </a:r>
            <a:r>
              <a:rPr lang="en-US" altLang="ko-KR" sz="1400" dirty="0"/>
              <a:t>(20, 10)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함수 호출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6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457200" y="1268760"/>
            <a:ext cx="8280000" cy="4706888"/>
          </a:xfrm>
        </p:spPr>
        <p:txBody>
          <a:bodyPr/>
          <a:lstStyle/>
          <a:p>
            <a:r>
              <a:rPr lang="en-US" altLang="ko-KR" sz="1400" dirty="0"/>
              <a:t>Argument(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Parameter)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함수를 호출하는 곳에서 함수에게 전달하는 데이터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매개변수가 있는 함수를 호출할 때 매개변수를 대입하지 않으면 에러 발생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파이썬에서는</a:t>
            </a:r>
            <a:r>
              <a:rPr lang="ko-KR" altLang="en-US" sz="1400" dirty="0"/>
              <a:t> 매개변수</a:t>
            </a:r>
            <a:r>
              <a:rPr lang="en-US" altLang="ko-KR" sz="1400" dirty="0"/>
              <a:t>(argument)</a:t>
            </a:r>
            <a:r>
              <a:rPr lang="ko-KR" altLang="en-US" sz="1400" dirty="0"/>
              <a:t>에 데이터를 넘겨주면 저장하고 있는 데이터를 넘김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Scala(1</a:t>
            </a:r>
            <a:r>
              <a:rPr lang="ko-KR" altLang="en-US" sz="1400" dirty="0"/>
              <a:t>개인 데이터</a:t>
            </a:r>
            <a:r>
              <a:rPr lang="en-US" altLang="ko-KR" sz="1400" dirty="0"/>
              <a:t>) Data</a:t>
            </a:r>
            <a:r>
              <a:rPr lang="ko-KR" altLang="en-US" sz="1400" dirty="0"/>
              <a:t>는 변수가 데이터 자체를 의미하고 </a:t>
            </a:r>
            <a:r>
              <a:rPr lang="en-US" altLang="ko-KR" sz="1400" dirty="0"/>
              <a:t>Vector(0</a:t>
            </a:r>
            <a:r>
              <a:rPr lang="ko-KR" altLang="en-US" sz="1400" dirty="0"/>
              <a:t>개 이상의 데이터</a:t>
            </a:r>
            <a:r>
              <a:rPr lang="en-US" altLang="ko-KR" sz="1400" dirty="0"/>
              <a:t>) Data</a:t>
            </a:r>
            <a:r>
              <a:rPr lang="ko-KR" altLang="en-US" sz="1400" dirty="0"/>
              <a:t>는 변수가 데이터의 시작위치</a:t>
            </a:r>
            <a:r>
              <a:rPr lang="en-US" altLang="ko-KR" sz="1400" dirty="0"/>
              <a:t>(</a:t>
            </a:r>
            <a:r>
              <a:rPr lang="ko-KR" altLang="en-US" sz="1400" dirty="0"/>
              <a:t>참조</a:t>
            </a:r>
            <a:r>
              <a:rPr lang="en-US" altLang="ko-KR" sz="1400" dirty="0"/>
              <a:t>)</a:t>
            </a:r>
            <a:r>
              <a:rPr lang="ko-KR" altLang="en-US" sz="1400" dirty="0"/>
              <a:t>를 의미 </a:t>
            </a:r>
            <a:endParaRPr lang="en-US" altLang="ko-KR" sz="1400" dirty="0"/>
          </a:p>
          <a:p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f(t):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t = 10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    print("t:", 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#a</a:t>
            </a:r>
            <a:r>
              <a:rPr lang="ko-KR" altLang="en-US" sz="1400" dirty="0">
                <a:solidFill>
                  <a:srgbClr val="FF0000"/>
                </a:solidFill>
              </a:rPr>
              <a:t>가 저장하고 있는 </a:t>
            </a:r>
            <a:r>
              <a:rPr lang="en-US" altLang="ko-KR" sz="1400" dirty="0">
                <a:solidFill>
                  <a:srgbClr val="FF0000"/>
                </a:solidFill>
              </a:rPr>
              <a:t>20</a:t>
            </a:r>
            <a:r>
              <a:rPr lang="ko-KR" altLang="en-US" sz="1400" dirty="0">
                <a:solidFill>
                  <a:srgbClr val="FF0000"/>
                </a:solidFill>
              </a:rPr>
              <a:t>이라는 데이터를 넘겼으므로 함수를 호출해도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ko-KR" altLang="en-US" sz="1400" dirty="0">
                <a:solidFill>
                  <a:srgbClr val="FF0000"/>
                </a:solidFill>
              </a:rPr>
              <a:t>가 가리키고 있는 데이터는 변경되지 않음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a = 20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f(a)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print("a:", a)</a:t>
            </a: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sz="3600" dirty="0"/>
              <a:t>매개변수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46145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28933</TotalTime>
  <Words>3619</Words>
  <Application>Microsoft Macintosh PowerPoint</Application>
  <PresentationFormat>화면 슬라이드 쇼(4:3)</PresentationFormat>
  <Paragraphs>582</Paragraphs>
  <Slides>42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돋움</vt:lpstr>
      <vt:lpstr>HY견고딕</vt:lpstr>
      <vt:lpstr>맑은 고딕</vt:lpstr>
      <vt:lpstr>나눔고딕</vt:lpstr>
      <vt:lpstr>Arial</vt:lpstr>
      <vt:lpstr>Wingdings</vt:lpstr>
      <vt:lpstr>ms01_1</vt:lpstr>
      <vt:lpstr>Image</vt:lpstr>
      <vt:lpstr>Visio</vt:lpstr>
      <vt:lpstr>Function</vt:lpstr>
      <vt:lpstr>Function</vt:lpstr>
      <vt:lpstr>내장함수(Built-in Function)</vt:lpstr>
      <vt:lpstr>내장함수(Built-in Function)</vt:lpstr>
      <vt:lpstr>내장함수(Built-in Function)</vt:lpstr>
      <vt:lpstr>함수 정의</vt:lpstr>
      <vt:lpstr>함수 호출</vt:lpstr>
      <vt:lpstr>함수 호출</vt:lpstr>
      <vt:lpstr>매개변수</vt:lpstr>
      <vt:lpstr>매개변수</vt:lpstr>
      <vt:lpstr>매개변수</vt:lpstr>
      <vt:lpstr>매개변수</vt:lpstr>
      <vt:lpstr>매개변수</vt:lpstr>
      <vt:lpstr>매개변수</vt:lpstr>
      <vt:lpstr>매개변수</vt:lpstr>
      <vt:lpstr>매개변수</vt:lpstr>
      <vt:lpstr>매개변수</vt:lpstr>
      <vt:lpstr>재귀함수(recursion)</vt:lpstr>
      <vt:lpstr>재귀함수(recursion)</vt:lpstr>
      <vt:lpstr>재귀함수(recursion)</vt:lpstr>
      <vt:lpstr>재귀함수(recursion)</vt:lpstr>
      <vt:lpstr>함수를 변수에 담아 사용</vt:lpstr>
      <vt:lpstr>함수를 변수에 담아 사용</vt:lpstr>
      <vt:lpstr>함수를 변수에 담아 사용</vt:lpstr>
      <vt:lpstr>pass</vt:lpstr>
      <vt:lpstr>__doc__ &amp; help</vt:lpstr>
      <vt:lpstr>함수형 프로그래밍</vt:lpstr>
      <vt:lpstr>함수형 프로그래밍</vt:lpstr>
      <vt:lpstr>함수형 프로그래밍</vt:lpstr>
      <vt:lpstr>함수형 프로그래밍</vt:lpstr>
      <vt:lpstr>함수형 프로그래밍</vt:lpstr>
      <vt:lpstr>함수형 프로그래밍</vt:lpstr>
      <vt:lpstr>함수형 프로그래밍</vt:lpstr>
      <vt:lpstr>함수형 프로그래밍</vt:lpstr>
      <vt:lpstr>중첩 함수</vt:lpstr>
      <vt:lpstr>중첩 함수</vt:lpstr>
      <vt:lpstr>유효 범위</vt:lpstr>
      <vt:lpstr>유효 범위</vt:lpstr>
      <vt:lpstr>유효 범위</vt:lpstr>
      <vt:lpstr>유효 범위</vt:lpstr>
      <vt:lpstr>Closure</vt:lpstr>
      <vt:lpstr>Closure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Mac</cp:lastModifiedBy>
  <cp:revision>919</cp:revision>
  <dcterms:created xsi:type="dcterms:W3CDTF">2010-03-14T12:09:21Z</dcterms:created>
  <dcterms:modified xsi:type="dcterms:W3CDTF">2021-01-15T09:07:10Z</dcterms:modified>
</cp:coreProperties>
</file>