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685" r:id="rId2"/>
    <p:sldId id="625" r:id="rId3"/>
    <p:sldId id="626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5" r:id="rId12"/>
    <p:sldId id="637" r:id="rId13"/>
    <p:sldId id="732" r:id="rId14"/>
    <p:sldId id="733" r:id="rId15"/>
    <p:sldId id="306" r:id="rId16"/>
    <p:sldId id="639" r:id="rId17"/>
    <p:sldId id="736" r:id="rId18"/>
    <p:sldId id="640" r:id="rId19"/>
    <p:sldId id="742" r:id="rId20"/>
    <p:sldId id="641" r:id="rId21"/>
    <p:sldId id="642" r:id="rId22"/>
    <p:sldId id="643" r:id="rId23"/>
    <p:sldId id="644" r:id="rId24"/>
    <p:sldId id="645" r:id="rId25"/>
    <p:sldId id="646" r:id="rId26"/>
    <p:sldId id="734" r:id="rId27"/>
    <p:sldId id="735" r:id="rId28"/>
    <p:sldId id="691" r:id="rId29"/>
    <p:sldId id="692" r:id="rId30"/>
    <p:sldId id="693" r:id="rId31"/>
    <p:sldId id="738" r:id="rId32"/>
    <p:sldId id="694" r:id="rId33"/>
    <p:sldId id="695" r:id="rId34"/>
    <p:sldId id="696" r:id="rId35"/>
    <p:sldId id="740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7" r:id="rId46"/>
    <p:sldId id="741" r:id="rId47"/>
    <p:sldId id="709" r:id="rId48"/>
    <p:sldId id="710" r:id="rId49"/>
    <p:sldId id="711" r:id="rId50"/>
    <p:sldId id="712" r:id="rId51"/>
    <p:sldId id="713" r:id="rId52"/>
    <p:sldId id="714" r:id="rId53"/>
    <p:sldId id="715" r:id="rId54"/>
    <p:sldId id="716" r:id="rId55"/>
    <p:sldId id="717" r:id="rId56"/>
    <p:sldId id="718" r:id="rId57"/>
    <p:sldId id="720" r:id="rId58"/>
    <p:sldId id="721" r:id="rId59"/>
    <p:sldId id="722" r:id="rId60"/>
    <p:sldId id="723" r:id="rId61"/>
    <p:sldId id="724" r:id="rId62"/>
    <p:sldId id="725" r:id="rId63"/>
    <p:sldId id="726" r:id="rId64"/>
    <p:sldId id="727" r:id="rId65"/>
    <p:sldId id="728" r:id="rId66"/>
    <p:sldId id="730" r:id="rId67"/>
    <p:sldId id="731" r:id="rId68"/>
    <p:sldId id="505" r:id="rId69"/>
    <p:sldId id="591" r:id="rId70"/>
    <p:sldId id="664" r:id="rId71"/>
    <p:sldId id="508" r:id="rId72"/>
    <p:sldId id="665" r:id="rId73"/>
    <p:sldId id="507" r:id="rId74"/>
    <p:sldId id="510" r:id="rId75"/>
    <p:sldId id="514" r:id="rId76"/>
    <p:sldId id="515" r:id="rId77"/>
    <p:sldId id="592" r:id="rId78"/>
    <p:sldId id="623" r:id="rId79"/>
    <p:sldId id="687" r:id="rId80"/>
    <p:sldId id="679" r:id="rId81"/>
    <p:sldId id="680" r:id="rId82"/>
    <p:sldId id="683" r:id="rId83"/>
    <p:sldId id="684" r:id="rId84"/>
    <p:sldId id="688" r:id="rId85"/>
    <p:sldId id="689" r:id="rId86"/>
    <p:sldId id="690" r:id="rId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87925" autoAdjust="0"/>
  </p:normalViewPr>
  <p:slideViewPr>
    <p:cSldViewPr>
      <p:cViewPr varScale="1">
        <p:scale>
          <a:sx n="113" d="100"/>
          <a:sy n="113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3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172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Image" r:id="rId16" imgW="7949206" imgH="5320635" progId="">
                  <p:embed/>
                </p:oleObj>
              </mc:Choice>
              <mc:Fallback>
                <p:oleObj name="Image" r:id="rId16" imgW="7949206" imgH="5320635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2021. 1. 23.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ggangpae/python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826096"/>
          </a:xfrm>
        </p:spPr>
        <p:txBody>
          <a:bodyPr/>
          <a:lstStyle/>
          <a:p>
            <a:r>
              <a:rPr lang="en-US" altLang="ko-KR" sz="1400" dirty="0"/>
              <a:t>Block: </a:t>
            </a:r>
            <a:r>
              <a:rPr lang="ko-KR" altLang="en-US" sz="1400" dirty="0"/>
              <a:t>들여쓰기를 이용해서 작성</a:t>
            </a:r>
            <a:endParaRPr lang="en-US" altLang="ko-KR" sz="1400" dirty="0"/>
          </a:p>
          <a:p>
            <a:r>
              <a:rPr lang="ko-KR" altLang="en-US" sz="1400" dirty="0"/>
              <a:t>종류</a:t>
            </a:r>
            <a:endParaRPr lang="en-US" altLang="ko-KR" sz="1400" dirty="0"/>
          </a:p>
          <a:p>
            <a:pPr lvl="1">
              <a:buFont typeface="Wingdings" pitchFamily="2" charset="2"/>
              <a:buChar char="q"/>
            </a:pPr>
            <a:r>
              <a:rPr lang="ko-KR" altLang="en-US" sz="1400" dirty="0" err="1"/>
              <a:t>제어문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제어문은</a:t>
            </a:r>
            <a:r>
              <a:rPr lang="ko-KR" altLang="en-US" sz="1400" dirty="0"/>
              <a:t> 하나의 </a:t>
            </a:r>
            <a:r>
              <a:rPr lang="ko-KR" altLang="en-US" sz="1400" dirty="0" err="1"/>
              <a:t>블럭이지만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제어문에서</a:t>
            </a:r>
            <a:r>
              <a:rPr lang="ko-KR" altLang="en-US" sz="1400" dirty="0"/>
              <a:t> 만든 변수를 </a:t>
            </a:r>
            <a:r>
              <a:rPr lang="ko-KR" altLang="en-US" sz="1400" dirty="0" err="1"/>
              <a:t>제어문</a:t>
            </a:r>
            <a:r>
              <a:rPr lang="ko-KR" altLang="en-US" sz="1400" dirty="0"/>
              <a:t> 이후에도 사용 가능</a:t>
            </a:r>
            <a:endParaRPr lang="en-US" altLang="ko-KR" sz="1400" dirty="0"/>
          </a:p>
          <a:p>
            <a:pPr lvl="1">
              <a:buFont typeface="Wingdings" pitchFamily="2" charset="2"/>
              <a:buChar char="q"/>
            </a:pPr>
            <a:r>
              <a:rPr lang="en-US" altLang="ko-KR" sz="1400" dirty="0"/>
              <a:t>Function: </a:t>
            </a:r>
            <a:r>
              <a:rPr lang="ko-KR" altLang="en-US" sz="1400" dirty="0"/>
              <a:t>독립적으로 메모리를 </a:t>
            </a:r>
            <a:r>
              <a:rPr lang="ko-KR" altLang="en-US" sz="1400" dirty="0" err="1"/>
              <a:t>할당받아</a:t>
            </a:r>
            <a:r>
              <a:rPr lang="ko-KR" altLang="en-US" sz="1400" dirty="0"/>
              <a:t> 실행되는 </a:t>
            </a:r>
            <a:r>
              <a:rPr lang="ko-KR" altLang="en-US" sz="1400" dirty="0" err="1"/>
              <a:t>블럭으로</a:t>
            </a:r>
            <a:r>
              <a:rPr lang="ko-KR" altLang="en-US" sz="1400" dirty="0"/>
              <a:t>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에서 만든 변수는 외부에서 사용할 수 없음</a:t>
            </a:r>
            <a:endParaRPr lang="en-US" altLang="ko-KR" sz="1400" dirty="0"/>
          </a:p>
          <a:p>
            <a:pPr lvl="1">
              <a:buFont typeface="Wingdings" pitchFamily="2" charset="2"/>
              <a:buChar char="q"/>
            </a:pPr>
            <a:r>
              <a:rPr lang="en-US" altLang="ko-KR" sz="1400" dirty="0"/>
              <a:t>class: </a:t>
            </a:r>
            <a:r>
              <a:rPr lang="ko-KR" altLang="en-US" sz="1400" dirty="0" err="1"/>
              <a:t>관련있는</a:t>
            </a:r>
            <a:r>
              <a:rPr lang="ko-KR" altLang="en-US" sz="1400" dirty="0"/>
              <a:t> 변수</a:t>
            </a:r>
            <a:r>
              <a:rPr lang="en-US" altLang="ko-KR" sz="1400" dirty="0"/>
              <a:t>(</a:t>
            </a:r>
            <a:r>
              <a:rPr lang="ko-KR" altLang="en-US" sz="1400" dirty="0"/>
              <a:t>속성</a:t>
            </a:r>
            <a:r>
              <a:rPr lang="en-US" altLang="ko-KR" sz="1400" dirty="0"/>
              <a:t>)</a:t>
            </a:r>
            <a:r>
              <a:rPr lang="ko-KR" altLang="en-US" sz="1400" dirty="0"/>
              <a:t>와 함수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)</a:t>
            </a:r>
            <a:r>
              <a:rPr lang="ko-KR" altLang="en-US" sz="1400" dirty="0"/>
              <a:t>의 집합으로 직접 사용하는 경우도 있고 </a:t>
            </a:r>
            <a:r>
              <a:rPr lang="en-US" altLang="ko-KR" sz="1400" dirty="0"/>
              <a:t>instance(object – </a:t>
            </a:r>
            <a:r>
              <a:rPr lang="ko-KR" altLang="en-US" sz="1400" dirty="0"/>
              <a:t>객체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만들어서 사용하기도 함</a:t>
            </a:r>
            <a:endParaRPr lang="en-US" altLang="ko-KR" sz="1400" dirty="0"/>
          </a:p>
          <a:p>
            <a:pPr lvl="1">
              <a:buFont typeface="Wingdings" pitchFamily="2" charset="2"/>
              <a:buChar char="q"/>
            </a:pPr>
            <a:r>
              <a:rPr lang="en-US" altLang="ko-KR" sz="1400" dirty="0"/>
              <a:t>module:  </a:t>
            </a:r>
            <a:r>
              <a:rPr lang="ko-KR" altLang="en-US" sz="1400" dirty="0"/>
              <a:t>하나의 파일로 </a:t>
            </a:r>
            <a:r>
              <a:rPr lang="en-US" altLang="ko-KR" sz="1400" dirty="0"/>
              <a:t>class </a:t>
            </a:r>
            <a:r>
              <a:rPr lang="ko-KR" altLang="en-US" sz="1400" dirty="0"/>
              <a:t>나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을 여러 개 만들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q"/>
            </a:pPr>
            <a:r>
              <a:rPr lang="en-US" altLang="ko-KR" sz="1400" dirty="0"/>
              <a:t>package: </a:t>
            </a:r>
            <a:r>
              <a:rPr lang="ko-KR" altLang="en-US" sz="1400" dirty="0" err="1"/>
              <a:t>관련있는</a:t>
            </a:r>
            <a:r>
              <a:rPr lang="ko-KR" altLang="en-US" sz="1400" dirty="0"/>
              <a:t> </a:t>
            </a:r>
            <a:r>
              <a:rPr lang="en-US" altLang="ko-KR" sz="1400" dirty="0"/>
              <a:t>class </a:t>
            </a:r>
            <a:r>
              <a:rPr lang="ko-KR" altLang="en-US" sz="1400" dirty="0"/>
              <a:t>와 </a:t>
            </a:r>
            <a:r>
              <a:rPr lang="en-US" altLang="ko-KR" sz="1400" dirty="0"/>
              <a:t>function(</a:t>
            </a:r>
            <a:r>
              <a:rPr lang="ko-KR" altLang="en-US" sz="1400" dirty="0"/>
              <a:t>함수</a:t>
            </a:r>
            <a:r>
              <a:rPr lang="en-US" altLang="ko-KR" sz="1400" dirty="0"/>
              <a:t>) </a:t>
            </a:r>
            <a:r>
              <a:rPr lang="ko-KR" altLang="en-US" sz="1400" dirty="0"/>
              <a:t>및 </a:t>
            </a:r>
            <a:r>
              <a:rPr lang="en-US" altLang="ko-KR" sz="1400" dirty="0"/>
              <a:t>variable(</a:t>
            </a:r>
            <a:r>
              <a:rPr lang="ko-KR" altLang="en-US" sz="1400" dirty="0"/>
              <a:t>변수</a:t>
            </a:r>
            <a:r>
              <a:rPr lang="en-US" altLang="ko-KR" sz="1400" dirty="0"/>
              <a:t>) </a:t>
            </a:r>
            <a:r>
              <a:rPr lang="ko-KR" altLang="en-US" sz="1400" dirty="0"/>
              <a:t>들의 집합으로 </a:t>
            </a:r>
            <a:r>
              <a:rPr lang="en-US" altLang="ko-KR" sz="1400" dirty="0"/>
              <a:t>zip </a:t>
            </a:r>
            <a:r>
              <a:rPr lang="ko-KR" altLang="en-US" sz="1400" dirty="0"/>
              <a:t>파일 형태로 압축된 형태로 만들며 배포의 단위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Block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5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680520"/>
          </a:xfrm>
        </p:spPr>
        <p:txBody>
          <a:bodyPr/>
          <a:lstStyle/>
          <a:p>
            <a:r>
              <a:rPr lang="en-US" altLang="ko-KR" sz="1400" dirty="0"/>
              <a:t>Student </a:t>
            </a:r>
            <a:r>
              <a:rPr lang="ko-KR" altLang="en-US" sz="1400" dirty="0"/>
              <a:t>클래스를 생성하고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만들고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클래스 선언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#</a:t>
            </a:r>
            <a:r>
              <a:rPr lang="ko-KR" altLang="en-US" sz="1400" dirty="0"/>
              <a:t>인스턴스가 있어야만 </a:t>
            </a:r>
            <a:r>
              <a:rPr lang="ko-KR" altLang="en-US" sz="1400" dirty="0" err="1"/>
              <a:t>호출가능한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생성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def </a:t>
            </a:r>
            <a:r>
              <a:rPr lang="en-US" altLang="ko-KR" sz="1400" dirty="0" err="1"/>
              <a:t>insa</a:t>
            </a:r>
            <a:r>
              <a:rPr lang="en-US" altLang="ko-KR" sz="1400" dirty="0"/>
              <a:t>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')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#</a:t>
            </a:r>
            <a:r>
              <a:rPr lang="ko-KR" altLang="en-US" sz="1400" dirty="0"/>
              <a:t>인스턴스가 있어야만 </a:t>
            </a:r>
            <a:r>
              <a:rPr lang="ko-KR" altLang="en-US" sz="1400" dirty="0" err="1"/>
              <a:t>호출가능한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생성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def </a:t>
            </a:r>
            <a:r>
              <a:rPr lang="en-US" altLang="ko-KR" sz="1400" dirty="0" err="1"/>
              <a:t>printName</a:t>
            </a:r>
            <a:r>
              <a:rPr lang="en-US" altLang="ko-KR" sz="1400" dirty="0"/>
              <a:t>(self, name):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#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내부에서 다른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self.insa</a:t>
            </a:r>
            <a:r>
              <a:rPr lang="en-US" altLang="ko-KR" sz="1400" dirty="0"/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이름은</a:t>
            </a:r>
            <a:r>
              <a:rPr lang="en-US" altLang="ko-KR" sz="1400" dirty="0"/>
              <a:t>',name)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인스턴스 생성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</a:t>
            </a:r>
            <a:r>
              <a:rPr lang="en-US" altLang="ko-KR" sz="1400" dirty="0"/>
              <a:t>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바운드 호출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stu.printName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사이버가수</a:t>
            </a:r>
            <a:r>
              <a:rPr lang="ko-KR" altLang="en-US" sz="1400" dirty="0"/>
              <a:t> 아담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 err="1"/>
              <a:t>언바운드</a:t>
            </a:r>
            <a:r>
              <a:rPr lang="ko-KR" altLang="en-US" sz="1400" dirty="0"/>
              <a:t> 호출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Student.printName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stu</a:t>
            </a:r>
            <a:r>
              <a:rPr lang="en-US" altLang="ko-KR" sz="1400" dirty="0"/>
              <a:t>, "</a:t>
            </a:r>
            <a:r>
              <a:rPr lang="ko-KR" altLang="en-US" sz="1400" dirty="0"/>
              <a:t>군계</a:t>
            </a:r>
            <a:r>
              <a:rPr lang="en-US" altLang="ko-KR" sz="1400" dirty="0"/>
              <a:t>")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메소드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580112" y="1772816"/>
            <a:ext cx="1800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안녕하세요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이름은 </a:t>
            </a:r>
            <a:r>
              <a:rPr lang="ko-KR" altLang="en-US" sz="1400" b="1" dirty="0" err="1">
                <a:solidFill>
                  <a:srgbClr val="FF0000"/>
                </a:solidFill>
              </a:rPr>
              <a:t>사이버가수</a:t>
            </a:r>
            <a:r>
              <a:rPr lang="ko-KR" altLang="en-US" sz="1400" b="1" dirty="0">
                <a:solidFill>
                  <a:srgbClr val="FF0000"/>
                </a:solidFill>
              </a:rPr>
              <a:t> 아담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안녕하세요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이름은 군계</a:t>
            </a:r>
          </a:p>
        </p:txBody>
      </p:sp>
    </p:spTree>
    <p:extLst>
      <p:ext uri="{BB962C8B-B14F-4D97-AF65-F5344CB8AC3E}">
        <p14:creationId xmlns:p14="http://schemas.microsoft.com/office/powerpoint/2010/main" val="125117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176464"/>
          </a:xfrm>
        </p:spPr>
        <p:txBody>
          <a:bodyPr/>
          <a:lstStyle/>
          <a:p>
            <a:r>
              <a:rPr lang="ko-KR" altLang="en-US" sz="1400" dirty="0"/>
              <a:t>클래스 내의 속성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외부에서 선언하면 클래스 속성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 내부에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개만 만들어지며 클래스 이름으로 접근할 수 있고 인스턴스 이름으로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읽는 것이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 속성은 클래스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이름을 이용해서 수정하면 클래스 변수가 수정되지만 인스턴스 이름으로 수정하면 인스턴스 각각에 별도로 속성이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생성되서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수정됨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인스턴스가 속성을 읽을 때는 인스턴스에서 찾아보고 없으면 클래스 속성을 가져옴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속성이 없을 때 만들어지는 이유는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속성을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하는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이용해서 저장하기 때문에 없으면 생성하고 있으면 읽거나 수정하기 때문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내부에서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self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와 함께 선언되면 인스턴스 속성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내부에 별도로 각각 사용할 수 있도록 만들어지며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이름으로 접근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내부에서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self.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과 함께 변수를 선언하지 않으면 그 변수는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지역변수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속성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7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112568"/>
          </a:xfrm>
        </p:spPr>
        <p:txBody>
          <a:bodyPr/>
          <a:lstStyle/>
          <a:p>
            <a:r>
              <a:rPr lang="ko-KR" altLang="en-US" sz="1400" dirty="0"/>
              <a:t>클래스 속성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200" dirty="0"/>
              <a:t>﻿</a:t>
            </a:r>
            <a:r>
              <a:rPr lang="ko-KR" altLang="en-US" sz="200" dirty="0"/>
              <a:t>﻿﻿</a:t>
            </a:r>
            <a:r>
              <a:rPr lang="en-US" altLang="ko-KR" sz="1400" dirty="0"/>
              <a:t>class Student:</a:t>
            </a:r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schoolName</a:t>
            </a:r>
            <a:r>
              <a:rPr lang="en-US" altLang="ko-KR" sz="1400" dirty="0"/>
              <a:t> = "Korea"</a:t>
            </a:r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stu1 = Student()</a:t>
            </a:r>
          </a:p>
          <a:p>
            <a:pPr lvl="1">
              <a:buNone/>
            </a:pPr>
            <a:r>
              <a:rPr lang="en-US" altLang="ko-KR" sz="1400" dirty="0"/>
              <a:t>stu2 = Student()</a:t>
            </a:r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print("stu1</a:t>
            </a:r>
            <a:r>
              <a:rPr lang="ko-KR" altLang="en-US" sz="1400" dirty="0"/>
              <a:t>의 참조</a:t>
            </a:r>
            <a:r>
              <a:rPr lang="en-US" altLang="ko-KR" sz="1400" dirty="0"/>
              <a:t>:",id(stu1))</a:t>
            </a:r>
          </a:p>
          <a:p>
            <a:pPr lvl="1">
              <a:buNone/>
            </a:pPr>
            <a:r>
              <a:rPr lang="en-US" altLang="ko-KR" sz="1400" dirty="0"/>
              <a:t>print("stu2</a:t>
            </a:r>
            <a:r>
              <a:rPr lang="ko-KR" altLang="en-US" sz="1400" dirty="0"/>
              <a:t>의 참조</a:t>
            </a:r>
            <a:r>
              <a:rPr lang="en-US" altLang="ko-KR" sz="1400" dirty="0"/>
              <a:t>:",id(stu2))</a:t>
            </a:r>
          </a:p>
          <a:p>
            <a:pPr lvl="1">
              <a:buNone/>
            </a:pPr>
            <a:r>
              <a:rPr lang="en-US" altLang="ko-KR" sz="1400" dirty="0"/>
              <a:t>print("===========================")</a:t>
            </a:r>
          </a:p>
          <a:p>
            <a:pPr lvl="1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위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인스턴스는 각각 </a:t>
            </a:r>
            <a:r>
              <a:rPr lang="ko-KR" altLang="en-US" sz="1400" dirty="0" err="1"/>
              <a:t>생성자를</a:t>
            </a:r>
            <a:r>
              <a:rPr lang="ko-KR" altLang="en-US" sz="1400" dirty="0"/>
              <a:t> 호출해서 만들어 진 것이므로 서로 다른 영역을 차지해서 생성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속성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69A9A-F83E-BD46-9D4E-6BC7555B7C58}"/>
              </a:ext>
            </a:extLst>
          </p:cNvPr>
          <p:cNvSpPr/>
          <p:nvPr/>
        </p:nvSpPr>
        <p:spPr>
          <a:xfrm>
            <a:off x="4283968" y="1124744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﻿</a:t>
            </a:r>
            <a:r>
              <a:rPr lang="en-US" altLang="ko-KR" sz="1400" b="1" dirty="0">
                <a:solidFill>
                  <a:srgbClr val="FF0000"/>
                </a:solidFill>
              </a:rPr>
              <a:t>stu1</a:t>
            </a:r>
            <a:r>
              <a:rPr lang="ko-KR" altLang="en-US" sz="1400" b="1" dirty="0">
                <a:solidFill>
                  <a:srgbClr val="FF0000"/>
                </a:solidFill>
              </a:rPr>
              <a:t>의 참조</a:t>
            </a:r>
            <a:r>
              <a:rPr lang="en-US" altLang="ko-KR" sz="1400" b="1" dirty="0">
                <a:solidFill>
                  <a:srgbClr val="FF0000"/>
                </a:solidFill>
              </a:rPr>
              <a:t>: 4851339920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stu2</a:t>
            </a:r>
            <a:r>
              <a:rPr lang="ko-KR" altLang="en-US" sz="1400" b="1" dirty="0">
                <a:solidFill>
                  <a:srgbClr val="FF0000"/>
                </a:solidFill>
              </a:rPr>
              <a:t>의 참조</a:t>
            </a:r>
            <a:r>
              <a:rPr lang="en-US" altLang="ko-KR" sz="1400" b="1" dirty="0">
                <a:solidFill>
                  <a:srgbClr val="FF0000"/>
                </a:solidFill>
              </a:rPr>
              <a:t>: 4850827856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===========================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Student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Korea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stu1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Korea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stu2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Korea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===========================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Student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Seoul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stu1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Seoul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stu2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Seoul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===========================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Student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Seoul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stu1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KAIST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stu2</a:t>
            </a:r>
            <a:r>
              <a:rPr lang="ko-KR" altLang="en-US" sz="1400" b="1" dirty="0">
                <a:solidFill>
                  <a:srgbClr val="FF0000"/>
                </a:solidFill>
              </a:rPr>
              <a:t>의 학교</a:t>
            </a:r>
            <a:r>
              <a:rPr lang="en-US" altLang="ko-KR" sz="1400" b="1" dirty="0">
                <a:solidFill>
                  <a:srgbClr val="FF0000"/>
                </a:solidFill>
              </a:rPr>
              <a:t>: Seoul</a:t>
            </a:r>
          </a:p>
        </p:txBody>
      </p:sp>
    </p:spTree>
    <p:extLst>
      <p:ext uri="{BB962C8B-B14F-4D97-AF65-F5344CB8AC3E}">
        <p14:creationId xmlns:p14="http://schemas.microsoft.com/office/powerpoint/2010/main" val="400056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112568"/>
          </a:xfrm>
        </p:spPr>
        <p:txBody>
          <a:bodyPr/>
          <a:lstStyle/>
          <a:p>
            <a:r>
              <a:rPr lang="ko-KR" altLang="en-US" sz="1400" dirty="0"/>
              <a:t>클래스 속성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" dirty="0"/>
              <a:t>﻿</a:t>
            </a:r>
            <a:r>
              <a:rPr lang="ko-KR" altLang="en-US" sz="200" dirty="0"/>
              <a:t>﻿﻿</a:t>
            </a:r>
            <a:r>
              <a:rPr lang="en-US" altLang="ko-KR" sz="1400" dirty="0"/>
              <a:t>#</a:t>
            </a:r>
            <a:r>
              <a:rPr lang="en-US" altLang="ko-KR" sz="1400" dirty="0" err="1"/>
              <a:t>schoolName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외부에 만들어진 것이므로 </a:t>
            </a:r>
            <a:r>
              <a:rPr lang="en-US" altLang="ko-KR" sz="1400" dirty="0"/>
              <a:t>class </a:t>
            </a:r>
            <a:r>
              <a:rPr lang="ko-KR" altLang="en-US" sz="1400" dirty="0"/>
              <a:t>변수가 되고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클래스 변수는 </a:t>
            </a:r>
            <a:r>
              <a:rPr lang="en-US" altLang="ko-KR" sz="1400" dirty="0"/>
              <a:t>1</a:t>
            </a:r>
            <a:r>
              <a:rPr lang="ko-KR" altLang="en-US" sz="1400" dirty="0"/>
              <a:t>개만 만들어서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클래스와 클래스로부터 만들어진 인스턴스 모두가 공유해서 사용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따라서 아래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출력문은</a:t>
            </a:r>
            <a:r>
              <a:rPr lang="ko-KR" altLang="en-US" sz="1400" dirty="0"/>
              <a:t> 모두 동일한 값을 출력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print("Student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</a:t>
            </a:r>
            <a:r>
              <a:rPr lang="en-US" altLang="ko-KR" sz="1400" dirty="0" err="1"/>
              <a:t>Student.schoolName</a:t>
            </a:r>
            <a:r>
              <a:rPr lang="en-US" altLang="ko-KR" sz="1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print("stu1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:",stu1.schoolName)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print("stu2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:",stu2.schoolName)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print("===========================")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클래스를 이용해서 속성을 변경하면 클래스 속성이 변경됨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Student.schoolName</a:t>
            </a:r>
            <a:r>
              <a:rPr lang="en-US" altLang="ko-KR" sz="1400" dirty="0"/>
              <a:t>="Seoul"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print("Student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</a:t>
            </a:r>
            <a:r>
              <a:rPr lang="en-US" altLang="ko-KR" sz="1400" dirty="0" err="1"/>
              <a:t>Student.schoolName</a:t>
            </a:r>
            <a:r>
              <a:rPr lang="en-US" altLang="ko-KR" sz="1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print("stu1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:",stu1.schoolName)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print("stu2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:",stu2.schoolName)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print("===========================")</a:t>
            </a:r>
          </a:p>
          <a:p>
            <a:pPr>
              <a:buNone/>
            </a:pPr>
            <a:endParaRPr lang="en-US" altLang="ko-KR" sz="14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4DA9E6-7A10-4C44-9FC8-8485824F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89744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112568"/>
          </a:xfrm>
        </p:spPr>
        <p:txBody>
          <a:bodyPr/>
          <a:lstStyle/>
          <a:p>
            <a:r>
              <a:rPr lang="ko-KR" altLang="en-US" sz="1400" dirty="0"/>
              <a:t>클래스 속성</a:t>
            </a:r>
            <a:r>
              <a:rPr lang="en-US" altLang="ko-KR" sz="1400" dirty="0"/>
              <a:t>﻿</a:t>
            </a:r>
            <a:r>
              <a:rPr lang="ko-KR" altLang="en-US" sz="1400" dirty="0"/>
              <a:t>﻿﻿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인스턴스를 이용해서 속성의 값을 수정하면 클래스 속성을 수정하는 것이 아니고</a:t>
            </a:r>
          </a:p>
          <a:p>
            <a:pPr lvl="1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자신에게 없는 속성이면 생성하고 없는 속성이면 수정 </a:t>
            </a:r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stu1.schoolName = "KAIST"</a:t>
            </a:r>
          </a:p>
          <a:p>
            <a:pPr lvl="1">
              <a:buNone/>
            </a:pPr>
            <a:r>
              <a:rPr lang="en-US" altLang="ko-KR" sz="1400" dirty="0"/>
              <a:t>print("Student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</a:t>
            </a:r>
            <a:r>
              <a:rPr lang="en-US" altLang="ko-KR" sz="1400" dirty="0" err="1"/>
              <a:t>Student.schoolName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print("stu1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:",stu1.schoolName)</a:t>
            </a:r>
          </a:p>
          <a:p>
            <a:pPr lvl="1">
              <a:buNone/>
            </a:pPr>
            <a:r>
              <a:rPr lang="en-US" altLang="ko-KR" sz="1400" dirty="0"/>
              <a:t>print("stu2</a:t>
            </a:r>
            <a:r>
              <a:rPr lang="ko-KR" altLang="en-US" sz="1400" dirty="0"/>
              <a:t>의 학교</a:t>
            </a:r>
            <a:r>
              <a:rPr lang="en-US" altLang="ko-KR" sz="1400" dirty="0"/>
              <a:t>:",stu2.schoolName)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ABBD9A-7239-4F42-AED8-23698AB5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95376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b="1" dirty="0" err="1"/>
              <a:t>접근자</a:t>
            </a:r>
            <a:r>
              <a:rPr lang="ko-KR" altLang="en-US" b="1" dirty="0"/>
              <a:t> </a:t>
            </a:r>
            <a:r>
              <a:rPr lang="ko-KR" altLang="en-US" b="1" dirty="0" err="1"/>
              <a:t>메소드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000" y="1268760"/>
            <a:ext cx="828092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 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 지향 언어에서는 멤버 필드에 직접 접근하는 것을 권장하지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멤버 필드는 인스턴스를 이용해서 직접 접근이 안되도록 하고 멤버 필드의 값을 리턴 해주는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getter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멤버 필드의 값을 설정해주는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setter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만들어서 멤버 필드를 사용하는 것을 권장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getter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멤버 필드의 값을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리턴해주는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하고 필드명의 첫 글자는 대문자로 하며 매개변수는 없고 메소드의 내용은 멤버 필드의 값을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리턴하기만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필드의 타입이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대신에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setter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멤버 필드의 값을 설정해주는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하고 필드명의 첫 글자는 대문자로 하고 매개변수는 필드의 타입과 동일한 타입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개로 하며 내용은 매개변수의 값을 멤버 필드에 대입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9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362227"/>
          </a:xfrm>
        </p:spPr>
        <p:txBody>
          <a:bodyPr/>
          <a:lstStyle/>
          <a:p>
            <a:r>
              <a:rPr lang="ko-KR" altLang="en-US" sz="1400" dirty="0" err="1"/>
              <a:t>메소드</a:t>
            </a:r>
            <a:r>
              <a:rPr lang="ko-KR" altLang="en-US" sz="1400" dirty="0"/>
              <a:t> 생성과 호출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#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만들 때 첫번째 매개변수는 인스턴스의 참조를 기억하는 </a:t>
            </a:r>
            <a:r>
              <a:rPr lang="en-US" altLang="ko-KR" sz="1400" dirty="0"/>
              <a:t>self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#</a:t>
            </a:r>
            <a:r>
              <a:rPr lang="ko-KR" altLang="en-US" sz="1400" dirty="0"/>
              <a:t>인스턴스가 각각 소유하는 </a:t>
            </a:r>
            <a:r>
              <a:rPr lang="en-US" altLang="ko-KR" sz="1400" dirty="0"/>
              <a:t>name</a:t>
            </a:r>
            <a:r>
              <a:rPr lang="ko-KR" altLang="en-US" sz="1400" dirty="0"/>
              <a:t>의 값을 리턴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self.name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#</a:t>
            </a:r>
            <a:r>
              <a:rPr lang="ko-KR" altLang="en-US" sz="1400" dirty="0"/>
              <a:t>매개변수가 </a:t>
            </a:r>
            <a:r>
              <a:rPr lang="en-US" altLang="ko-KR" sz="1400" dirty="0"/>
              <a:t>2</a:t>
            </a:r>
            <a:r>
              <a:rPr lang="ko-KR" altLang="en-US" sz="1400" dirty="0"/>
              <a:t>개인 함수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def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(self, name):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#</a:t>
            </a:r>
            <a:r>
              <a:rPr lang="ko-KR" altLang="en-US" sz="1400" dirty="0"/>
              <a:t>매개변수로 받은 내용을 인스턴스가 각각 소유하는 </a:t>
            </a:r>
            <a:r>
              <a:rPr lang="en-US" altLang="ko-KR" sz="1400" dirty="0"/>
              <a:t>name</a:t>
            </a:r>
            <a:r>
              <a:rPr lang="ko-KR" altLang="en-US" sz="1400" dirty="0"/>
              <a:t>에 대입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self.name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객체 자신의 </a:t>
            </a:r>
            <a:r>
              <a:rPr lang="en-US" altLang="ko-KR" sz="1400" dirty="0"/>
              <a:t>name</a:t>
            </a:r>
            <a:r>
              <a:rPr lang="ko-KR" altLang="en-US" sz="1400" dirty="0"/>
              <a:t>에 값을 설정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student1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student1.setName('</a:t>
            </a:r>
            <a:r>
              <a:rPr lang="ko-KR" altLang="en-US" sz="1400" dirty="0" err="1"/>
              <a:t>박문석</a:t>
            </a:r>
            <a:r>
              <a:rPr lang="en-US" altLang="ko-KR" sz="1400" dirty="0"/>
              <a:t>')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student2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student2.setName('</a:t>
            </a:r>
            <a:r>
              <a:rPr lang="ko-KR" altLang="en-US" sz="1400" dirty="0"/>
              <a:t>제시카</a:t>
            </a:r>
            <a:r>
              <a:rPr lang="en-US" altLang="ko-KR" sz="1400" dirty="0"/>
              <a:t>')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객체 자신의 값을 가져오기 때문에 내용이 다름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print(student1.getName())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print(student2.getName())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24328" y="1196752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﻿</a:t>
            </a:r>
            <a:r>
              <a:rPr lang="ko-KR" altLang="en-US" sz="1400" b="1" dirty="0" err="1">
                <a:solidFill>
                  <a:srgbClr val="FF0000"/>
                </a:solidFill>
              </a:rPr>
              <a:t>박문석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제시카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1E5D61A-F32E-8849-80B3-CECF9516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b="1" dirty="0" err="1"/>
              <a:t>접근자</a:t>
            </a:r>
            <a:r>
              <a:rPr lang="ko-KR" altLang="en-US" b="1" dirty="0"/>
              <a:t> </a:t>
            </a:r>
            <a:r>
              <a:rPr lang="ko-KR" altLang="en-US" b="1" dirty="0" err="1"/>
              <a:t>메소드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371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특수 속성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__</a:t>
            </a:r>
            <a:r>
              <a:rPr lang="ko-KR" altLang="en-US" sz="1400" dirty="0"/>
              <a:t>로 시작하는 속성으로 특별한 목적으로 사용할 수 있도록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제공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__doc__: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설명하는 문자열 또는 없는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클래스로 상속되지 않으며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__name__: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이름으로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qualname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정규화된 이름으로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__module__: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함수가 정의된 </a:t>
            </a:r>
            <a:r>
              <a:rPr lang="en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이름 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None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__defaults__: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인자의 기본값 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None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__code__: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바디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(body)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나타내는 코드 객체로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globals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전역 변수들을 가진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참조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정의된 </a:t>
            </a:r>
            <a:r>
              <a:rPr lang="en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전역 이름 공간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(namespace)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읽기 전용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함수나 객체에 만들어진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어트리뷰트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이름으로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__closure__: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함수의 자유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(free variable)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들에 대한 연결을 가진 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(cell)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읽기 전용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__annotations__: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dict.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키는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이름인데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있다면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'return'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키로 사용하며 쓰기 가능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kwdefaults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키워드 형태로만 전달 가능한 파라미터들의 기본값을 가진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쓰기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특수 속성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8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3622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초기화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: __init__()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생성하고 가장 먼저 호출되는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초기화하다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는 뜻의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initialize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를 줄여서 붙여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진 이름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만들지 않으면 매개변수가 없는 초기화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자동으로 생성됨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매개변수는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self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이며 이후에 매개변수 추가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self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이외의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매개변수가 있는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만들고 그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이용해서 인스턴스를 생성할 때는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생성자에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매개변수를 전달해야 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초기화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직접 생성하면 기본적으로 제공되는 초기화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만들어지지 않음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초기화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만드는 이유는 인스턴스 변수를 생성해서 초기화하거나 인스턴스를 생성할 때 기본적으로 수행할 작업을 하도록 하기 위해서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 err="1"/>
              <a:t>소멸자</a:t>
            </a:r>
            <a:r>
              <a:rPr lang="en-US" altLang="ko-KR" sz="1400" dirty="0"/>
              <a:t>:__del__()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소멸될 때 호출되는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외부 자원을 사용하는 경우 해제하는 코드를 주로 작성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self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이외의 매개변수를 받지 않음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생성자</a:t>
            </a:r>
            <a:r>
              <a:rPr lang="ko-KR" altLang="en-US" sz="3600" dirty="0"/>
              <a:t> 와 </a:t>
            </a:r>
            <a:r>
              <a:rPr lang="ko-KR" altLang="en-US" sz="3600" dirty="0" err="1"/>
              <a:t>소멸자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3622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메모리 관리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Garbage Collection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특별히 사용자가 메모리 관리를 할 필요는 없음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메모리는 자동으로 할당되고 자동으로 해제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모든 데이터는 객체로 관리되며 참조 횟수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(Reference Count – Retain Count)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가지고 있고 이 값이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 되면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파이썬이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자동으로 해제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참조 횟수는 데이터를 변수에 대입하게 되면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씩 증가하며 변수가 소멸되거나 변수에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None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대입하면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감소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참조 횟수를 확인하고자 하면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sys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getrefcount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함수에 객체를 대입하면 되는데 이 때 참조 횟수는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 증가해서 나오게 되는데 이유는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getrefcount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 자체가 데이터를 참조해서 참조 횟수를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증가 시켰기 때문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생성자</a:t>
            </a:r>
            <a:r>
              <a:rPr lang="ko-KR" altLang="en-US" sz="3600" dirty="0"/>
              <a:t> 와 </a:t>
            </a:r>
            <a:r>
              <a:rPr lang="ko-KR" altLang="en-US" sz="3600" dirty="0" err="1"/>
              <a:t>소멸자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5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4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59"/>
            <a:ext cx="8280000" cy="5362227"/>
          </a:xfrm>
        </p:spPr>
        <p:txBody>
          <a:bodyPr/>
          <a:lstStyle/>
          <a:p>
            <a:r>
              <a:rPr lang="ko-KR" altLang="en-US" sz="1400" dirty="0"/>
              <a:t>매개변수가 없는 초기화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이용해서 인스턴스를 생성하고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self.name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(self, name):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self.name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student1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student1.setName('</a:t>
            </a:r>
            <a:r>
              <a:rPr lang="ko-KR" altLang="en-US" sz="1400" dirty="0"/>
              <a:t>박문석</a:t>
            </a:r>
            <a:r>
              <a:rPr lang="en-US" altLang="ko-KR" sz="1400" dirty="0"/>
              <a:t>')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print(student1.getName())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student2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print(student2.getName())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위처럼 프로그램을 실행시키면 에러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호출하기 전에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호출해서 아직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만들어지지 않은 상태에서 사용했기 때문에 에러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solidFill>
                  <a:srgbClr val="FF0000"/>
                </a:solidFill>
              </a:rPr>
              <a:t>박문석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Traceback (most recent call last):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File "//Mac/Home/Documents/source/python/</a:t>
            </a:r>
            <a:r>
              <a:rPr lang="en-US" altLang="ko-KR" sz="1400" dirty="0" err="1">
                <a:solidFill>
                  <a:srgbClr val="FF0000"/>
                </a:solidFill>
              </a:rPr>
              <a:t>six.py</a:t>
            </a:r>
            <a:r>
              <a:rPr lang="en-US" altLang="ko-KR" sz="1400" dirty="0">
                <a:solidFill>
                  <a:srgbClr val="FF0000"/>
                </a:solidFill>
              </a:rPr>
              <a:t>", line 46, in &lt;module&gt;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print(student2.getName())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File "//Mac/Home/Documents/source/python/</a:t>
            </a:r>
            <a:r>
              <a:rPr lang="en-US" altLang="ko-KR" sz="1400" dirty="0" err="1">
                <a:solidFill>
                  <a:srgbClr val="FF0000"/>
                </a:solidFill>
              </a:rPr>
              <a:t>six.py</a:t>
            </a:r>
            <a:r>
              <a:rPr lang="en-US" altLang="ko-KR" sz="1400" dirty="0">
                <a:solidFill>
                  <a:srgbClr val="FF0000"/>
                </a:solidFill>
              </a:rPr>
              <a:t>", line 36, in </a:t>
            </a:r>
            <a:r>
              <a:rPr lang="en-US" altLang="ko-KR" sz="1400" dirty="0" err="1">
                <a:solidFill>
                  <a:srgbClr val="FF0000"/>
                </a:solidFill>
              </a:rPr>
              <a:t>getName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en-US" altLang="ko-KR" sz="1400" dirty="0" err="1">
                <a:solidFill>
                  <a:srgbClr val="FF0000"/>
                </a:solidFill>
              </a:rPr>
              <a:t>self.name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AttributeError</a:t>
            </a:r>
            <a:r>
              <a:rPr lang="en-US" altLang="ko-KR" sz="1400" dirty="0">
                <a:solidFill>
                  <a:srgbClr val="FF0000"/>
                </a:solidFill>
              </a:rPr>
              <a:t>: 'Student' object has no attribute 'name'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생성자와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소멸자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6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3204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/>
              <a:t>내용을 수정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time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#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name="</a:t>
            </a:r>
            <a:r>
              <a:rPr lang="en-US" altLang="ko-KR" sz="1400" dirty="0" err="1"/>
              <a:t>noname</a:t>
            </a:r>
            <a:r>
              <a:rPr lang="en-US" altLang="ko-KR" sz="1400" dirty="0"/>
              <a:t>"):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</a:t>
            </a:r>
            <a:r>
              <a:rPr lang="en-US" altLang="ko-KR" sz="1400" dirty="0" err="1"/>
              <a:t>time.ctime</a:t>
            </a:r>
            <a:r>
              <a:rPr lang="en-US" altLang="ko-KR" sz="1400" dirty="0"/>
              <a:t>(), "</a:t>
            </a:r>
            <a:r>
              <a:rPr lang="ko-KR" altLang="en-US" sz="1400" dirty="0"/>
              <a:t>에 인스턴스가 생성되었습니다</a:t>
            </a:r>
            <a:r>
              <a:rPr lang="en-US" altLang="ko-KR" sz="1400" dirty="0"/>
              <a:t>.")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self.name</a:t>
            </a:r>
            <a:r>
              <a:rPr lang="en-US" altLang="ko-KR" sz="1400" dirty="0"/>
              <a:t> = name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(self, name):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self.name</a:t>
            </a:r>
            <a:r>
              <a:rPr lang="en-US" altLang="ko-KR" sz="1400" dirty="0"/>
              <a:t> = name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(self):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self.name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# </a:t>
            </a:r>
            <a:r>
              <a:rPr lang="ko-KR" altLang="en-US" sz="1400" dirty="0" err="1"/>
              <a:t>소멸자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def __del__(self):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</a:t>
            </a:r>
            <a:r>
              <a:rPr lang="en-US" altLang="ko-KR" sz="1400" dirty="0" err="1"/>
              <a:t>time.ctime</a:t>
            </a:r>
            <a:r>
              <a:rPr lang="en-US" altLang="ko-KR" sz="1400" dirty="0"/>
              <a:t>(), "</a:t>
            </a:r>
            <a:r>
              <a:rPr lang="ko-KR" altLang="en-US" sz="1400" dirty="0"/>
              <a:t>에 인스턴스가 소멸되었습니다</a:t>
            </a:r>
            <a:r>
              <a:rPr lang="en-US" altLang="ko-KR" sz="1400" dirty="0"/>
              <a:t>.")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생성자</a:t>
            </a:r>
            <a:r>
              <a:rPr lang="ko-KR" altLang="en-US" sz="3600" dirty="0"/>
              <a:t> 와 </a:t>
            </a:r>
            <a:r>
              <a:rPr lang="ko-KR" altLang="en-US" sz="3600" dirty="0" err="1"/>
              <a:t>소멸자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79912" y="2852936"/>
            <a:ext cx="5104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Mon Sep  9 17:20:41 2019 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ko-KR" altLang="en-US" sz="1400" b="1" dirty="0" err="1">
                <a:solidFill>
                  <a:srgbClr val="FF0000"/>
                </a:solidFill>
              </a:rPr>
              <a:t>인스턴스가</a:t>
            </a:r>
            <a:r>
              <a:rPr lang="ko-KR" altLang="en-US" sz="1400" b="1" dirty="0">
                <a:solidFill>
                  <a:srgbClr val="FF0000"/>
                </a:solidFill>
              </a:rPr>
              <a:t> 생성되었습니다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박문석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Mon Sep  9 17:20:41 2019 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ko-KR" altLang="en-US" sz="1400" b="1" dirty="0" err="1">
                <a:solidFill>
                  <a:srgbClr val="FF0000"/>
                </a:solidFill>
              </a:rPr>
              <a:t>인스턴스가</a:t>
            </a:r>
            <a:r>
              <a:rPr lang="ko-KR" altLang="en-US" sz="1400" b="1" dirty="0">
                <a:solidFill>
                  <a:srgbClr val="FF0000"/>
                </a:solidFill>
              </a:rPr>
              <a:t> 생성되었습니다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b="1" dirty="0" err="1">
                <a:solidFill>
                  <a:srgbClr val="FF0000"/>
                </a:solidFill>
              </a:rPr>
              <a:t>noname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Mon Sep  9 17:20:41 2019 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ko-KR" altLang="en-US" sz="1400" b="1" dirty="0" err="1">
                <a:solidFill>
                  <a:srgbClr val="FF0000"/>
                </a:solidFill>
              </a:rPr>
              <a:t>인스턴스가</a:t>
            </a:r>
            <a:r>
              <a:rPr lang="ko-KR" altLang="en-US" sz="1400" b="1" dirty="0">
                <a:solidFill>
                  <a:srgbClr val="FF0000"/>
                </a:solidFill>
              </a:rPr>
              <a:t> 소멸되었습니다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Mon Sep  9 17:20:41 2019 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ko-KR" altLang="en-US" sz="1400" b="1" dirty="0" err="1">
                <a:solidFill>
                  <a:srgbClr val="FF0000"/>
                </a:solidFill>
              </a:rPr>
              <a:t>인스턴스가</a:t>
            </a:r>
            <a:r>
              <a:rPr lang="ko-KR" altLang="en-US" sz="1400" b="1" dirty="0">
                <a:solidFill>
                  <a:srgbClr val="FF0000"/>
                </a:solidFill>
              </a:rPr>
              <a:t> 소멸되었습니다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8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112568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student1 = Student()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student1.setName('</a:t>
            </a:r>
            <a:r>
              <a:rPr lang="ko-KR" altLang="en-US" sz="1400" dirty="0" err="1"/>
              <a:t>박문석</a:t>
            </a:r>
            <a:r>
              <a:rPr lang="en-US" altLang="ko-KR" sz="1400" dirty="0"/>
              <a:t>')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print(student1.getName())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student2 = Student()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print(student2.getName())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객체의 소멸은 </a:t>
            </a:r>
            <a:r>
              <a:rPr lang="en-US" altLang="ko-KR" sz="1400" dirty="0"/>
              <a:t>None</a:t>
            </a:r>
            <a:r>
              <a:rPr lang="ko-KR" altLang="en-US" sz="1400" dirty="0"/>
              <a:t>을 대입해서 </a:t>
            </a:r>
            <a:r>
              <a:rPr lang="en-US" altLang="ko-KR" sz="1400" dirty="0"/>
              <a:t>retain count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감소 시켜서 </a:t>
            </a:r>
            <a:r>
              <a:rPr lang="en-US" altLang="ko-KR" sz="1400" dirty="0"/>
              <a:t>0</a:t>
            </a:r>
            <a:r>
              <a:rPr lang="ko-KR" altLang="en-US" sz="1400" dirty="0"/>
              <a:t>을 만들어서 삭제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student1 = None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student2 = None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생성자</a:t>
            </a:r>
            <a:r>
              <a:rPr lang="ko-KR" altLang="en-US" sz="3600" dirty="0"/>
              <a:t> 와 </a:t>
            </a:r>
            <a:r>
              <a:rPr lang="ko-KR" altLang="en-US" sz="3600" dirty="0" err="1"/>
              <a:t>소멸자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05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394048"/>
          </a:xfrm>
        </p:spPr>
        <p:txBody>
          <a:bodyPr/>
          <a:lstStyle/>
          <a:p>
            <a:r>
              <a:rPr lang="ko-KR" altLang="en-US" sz="1400" dirty="0"/>
              <a:t>정적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생성하지 않고 클래스를 이용해서 직접 호출할 수 있는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내에서 인스턴스 변수를 생성하거나 호출할 수 없음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 변수는 호출할 수 있음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staticmethod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데코레이터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로 장식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매개변수는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self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없이 바로 정의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인스턴스를 이용해서 호출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ko-KR" sz="3600" dirty="0"/>
              <a:t>정적 </a:t>
            </a:r>
            <a:r>
              <a:rPr lang="ko-KR" altLang="en-US" sz="3600" dirty="0" err="1"/>
              <a:t>메소드</a:t>
            </a:r>
            <a:r>
              <a:rPr lang="ko-KR" altLang="en-US" sz="3600" dirty="0"/>
              <a:t> </a:t>
            </a:r>
            <a:r>
              <a:rPr lang="en-US" altLang="ko-KR" sz="3600" dirty="0"/>
              <a:t>&amp;</a:t>
            </a:r>
            <a:r>
              <a:rPr lang="ko-KR" altLang="en-US" sz="3600" dirty="0"/>
              <a:t> </a:t>
            </a:r>
            <a:r>
              <a:rPr lang="ko-KR" altLang="ko-KR" sz="3600" dirty="0"/>
              <a:t>클래스 </a:t>
            </a:r>
            <a:r>
              <a:rPr lang="ko-KR" altLang="en-US" sz="3600" dirty="0" err="1"/>
              <a:t>메소드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899592" y="3606675"/>
            <a:ext cx="6978352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@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staticmethod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매개변수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pass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3124978" y="3700019"/>
            <a:ext cx="3979540" cy="361950"/>
          </a:xfrm>
          <a:prstGeom prst="wedgeRectCallout">
            <a:avLst>
              <a:gd name="adj1" fmla="val -62528"/>
              <a:gd name="adj2" fmla="val 314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0" indent="-63500" algn="l" latinLnBrk="1">
              <a:spcAft>
                <a:spcPts val="0"/>
              </a:spcAft>
            </a:pP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@</a:t>
            </a:r>
            <a:r>
              <a:rPr lang="en-US" sz="1400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staticmethod</a:t>
            </a:r>
            <a:r>
              <a:rPr lang="ko-KR" alt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데코레이터로 수식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3810000" y="4394095"/>
            <a:ext cx="3157436" cy="333375"/>
          </a:xfrm>
          <a:prstGeom prst="wedgeRectCallout">
            <a:avLst>
              <a:gd name="adj1" fmla="val -90663"/>
              <a:gd name="adj2" fmla="val -870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0" indent="-63500" algn="l" latinLnBrk="1">
              <a:spcAft>
                <a:spcPts val="0"/>
              </a:spcAft>
            </a:pP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self 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매개변수는 사용하지 않</a:t>
            </a:r>
            <a:r>
              <a:rPr lang="ko-KR" alt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sz="1400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2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715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클래스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classmethod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데코레이터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수식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유사하지만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매개변수로 클래스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전달됨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 인스턴스 매개변수 이름은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cls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이름을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사용하는 것이 관례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인스턴스를 이용해서 호출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ko-KR" sz="3600" dirty="0"/>
              <a:t>정적 </a:t>
            </a:r>
            <a:r>
              <a:rPr lang="ko-KR" altLang="en-US" sz="3600" dirty="0" err="1"/>
              <a:t>메소드</a:t>
            </a:r>
            <a:r>
              <a:rPr lang="ko-KR" altLang="en-US" sz="3600" dirty="0"/>
              <a:t> </a:t>
            </a:r>
            <a:r>
              <a:rPr lang="en-US" altLang="ko-KR" sz="3600" dirty="0"/>
              <a:t>&amp;</a:t>
            </a:r>
            <a:r>
              <a:rPr lang="ko-KR" altLang="en-US" sz="3600" dirty="0"/>
              <a:t> </a:t>
            </a:r>
            <a:r>
              <a:rPr lang="ko-KR" altLang="ko-KR" sz="3600" dirty="0"/>
              <a:t>클래스 </a:t>
            </a:r>
            <a:r>
              <a:rPr lang="ko-KR" altLang="en-US" sz="3600" dirty="0" err="1"/>
              <a:t>메소드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3185412"/>
            <a:ext cx="807720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# ...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@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classmethod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pass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52775" y="2932682"/>
            <a:ext cx="4467225" cy="786765"/>
          </a:xfrm>
          <a:prstGeom prst="wedgeRoundRectCallout">
            <a:avLst>
              <a:gd name="adj1" fmla="val -68555"/>
              <a:gd name="adj2" fmla="val 788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</a:t>
            </a:r>
            <a:r>
              <a:rPr lang="ko-KR" altLang="en-US" sz="1400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메소드를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정의하기 위해서는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sz="1400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1.@classmethod </a:t>
            </a:r>
            <a:r>
              <a:rPr lang="ko-KR" sz="1400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데코레이터를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앞에 붙여</a:t>
            </a:r>
            <a:r>
              <a:rPr lang="ko-KR" alt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줌</a:t>
            </a:r>
            <a:endParaRPr lang="ko-KR" sz="1400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505200" y="4551784"/>
            <a:ext cx="3248025" cy="533400"/>
          </a:xfrm>
          <a:prstGeom prst="wedgeRoundRectCallout">
            <a:avLst>
              <a:gd name="adj1" fmla="val -81463"/>
              <a:gd name="adj2" fmla="val -967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ko-KR" altLang="en-US" sz="1400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메소드의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매개변수를 하나 이상</a:t>
            </a:r>
            <a:r>
              <a:rPr lang="en-US" alt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정의</a:t>
            </a:r>
            <a:endParaRPr lang="ko-KR" sz="1400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0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968552"/>
          </a:xfrm>
        </p:spPr>
        <p:txBody>
          <a:bodyPr/>
          <a:lstStyle/>
          <a:p>
            <a:r>
              <a:rPr lang="ko-KR" altLang="en-US" sz="1400" dirty="0"/>
              <a:t>정적 </a:t>
            </a:r>
            <a:r>
              <a:rPr lang="ko-KR" altLang="en-US" sz="1400" dirty="0" err="1"/>
              <a:t>메소드와</a:t>
            </a:r>
            <a:r>
              <a:rPr lang="ko-KR" altLang="en-US" sz="1400" dirty="0"/>
              <a:t> 클래스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classmethod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cmethod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cls</a:t>
            </a:r>
            <a:r>
              <a:rPr lang="en-US" altLang="ko-KR" sz="1400" dirty="0"/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</a:t>
            </a:r>
            <a:r>
              <a:rPr lang="ko-KR" altLang="en-US" sz="1400" dirty="0"/>
              <a:t>클래스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</a:t>
            </a:r>
            <a:r>
              <a:rPr lang="en-US" altLang="ko-KR" sz="1400" dirty="0" err="1"/>
              <a:t>cls</a:t>
            </a:r>
            <a:r>
              <a:rPr lang="en-US" altLang="ko-KR" sz="1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staticmethod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smethod</a:t>
            </a:r>
            <a:r>
              <a:rPr lang="en-US" altLang="ko-KR" sz="1400" dirty="0"/>
              <a:t>():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</a:t>
            </a:r>
            <a:r>
              <a:rPr lang="ko-KR" altLang="en-US" sz="1400" dirty="0"/>
              <a:t>정적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Student.cmethod</a:t>
            </a:r>
            <a:r>
              <a:rPr lang="en-US" altLang="ko-KR" sz="1400" dirty="0"/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Student.smethod</a:t>
            </a:r>
            <a:r>
              <a:rPr lang="en-US" altLang="ko-KR" sz="1400" dirty="0"/>
              <a:t>()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ko-KR" sz="3600" dirty="0"/>
              <a:t>정적 </a:t>
            </a:r>
            <a:r>
              <a:rPr lang="ko-KR" altLang="en-US" sz="3600" dirty="0" err="1"/>
              <a:t>메소드</a:t>
            </a:r>
            <a:r>
              <a:rPr lang="ko-KR" altLang="en-US" sz="3600" dirty="0"/>
              <a:t> </a:t>
            </a:r>
            <a:r>
              <a:rPr lang="en-US" altLang="ko-KR" sz="3600" dirty="0"/>
              <a:t>&amp;</a:t>
            </a:r>
            <a:r>
              <a:rPr lang="ko-KR" altLang="en-US" sz="3600" dirty="0"/>
              <a:t> </a:t>
            </a:r>
            <a:r>
              <a:rPr lang="ko-KR" altLang="ko-KR" sz="3600" dirty="0"/>
              <a:t>클래스 </a:t>
            </a:r>
            <a:r>
              <a:rPr lang="ko-KR" altLang="en-US" sz="3600" dirty="0" err="1"/>
              <a:t>메소드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347864" y="20243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클래스 </a:t>
            </a:r>
            <a:r>
              <a:rPr lang="ko-KR" altLang="en-US" sz="1400" dirty="0" err="1">
                <a:solidFill>
                  <a:srgbClr val="FF0000"/>
                </a:solidFill>
              </a:rPr>
              <a:t>메소드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&lt;class '__</a:t>
            </a:r>
            <a:r>
              <a:rPr lang="en-US" altLang="ko-KR" sz="1400" dirty="0" err="1">
                <a:solidFill>
                  <a:srgbClr val="FF0000"/>
                </a:solidFill>
              </a:rPr>
              <a:t>main__.Student</a:t>
            </a:r>
            <a:r>
              <a:rPr lang="en-US" altLang="ko-KR" sz="1400" dirty="0">
                <a:solidFill>
                  <a:srgbClr val="FF0000"/>
                </a:solidFill>
              </a:rPr>
              <a:t>'&gt;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정적 </a:t>
            </a:r>
            <a:r>
              <a:rPr lang="ko-KR" altLang="en-US" sz="1400" dirty="0" err="1">
                <a:solidFill>
                  <a:srgbClr val="FF0000"/>
                </a:solidFill>
              </a:rPr>
              <a:t>메소드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210942"/>
          </a:xfrm>
        </p:spPr>
        <p:txBody>
          <a:bodyPr/>
          <a:lstStyle/>
          <a:p>
            <a:r>
              <a:rPr lang="en-US" altLang="ko-KR" sz="1400" dirty="0"/>
              <a:t>__slots__ </a:t>
            </a:r>
            <a:r>
              <a:rPr lang="ko-KR" altLang="en-US" sz="1400" dirty="0"/>
              <a:t>속성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 정의 안에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__slots__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속성을 이용하면 </a:t>
            </a:r>
            <a:r>
              <a:rPr lang="ko-KR" altLang="en-US" sz="1400" dirty="0"/>
              <a:t>인스턴스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새로운 속성을 정의하는 것을 제한할 수 있음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__slots__ </a:t>
            </a:r>
            <a:r>
              <a:rPr lang="ko-KR" altLang="en-US" sz="1400" dirty="0"/>
              <a:t>속성에 </a:t>
            </a:r>
            <a:r>
              <a:rPr lang="en-US" altLang="ko-KR" sz="1400" dirty="0"/>
              <a:t>list</a:t>
            </a:r>
            <a:r>
              <a:rPr lang="ko-KR" altLang="en-US" sz="1400" dirty="0"/>
              <a:t>로 속성을 나열하면 나열한 속성만 사용이 가능하고 새로운 속성은 생성할 수 없음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__slots__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속성을 정의하면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속성을 사용할 수 없음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﻿class Student: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name = ""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score = 0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student = Student()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student.name</a:t>
            </a:r>
            <a:r>
              <a:rPr lang="en" altLang="ko-KR" sz="1400" dirty="0"/>
              <a:t> = "</a:t>
            </a:r>
            <a:r>
              <a:rPr lang="ko-KR" altLang="en-US" sz="1400" dirty="0"/>
              <a:t>제시카</a:t>
            </a:r>
            <a:r>
              <a:rPr lang="en-US" altLang="ko-KR" sz="1400" dirty="0"/>
              <a:t>"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student.score</a:t>
            </a:r>
            <a:r>
              <a:rPr lang="en" altLang="ko-KR" sz="1400" dirty="0"/>
              <a:t> = 90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student.tel</a:t>
            </a:r>
            <a:r>
              <a:rPr lang="en" altLang="ko-KR" sz="1400" dirty="0"/>
              <a:t> = "01031391997"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print(</a:t>
            </a:r>
            <a:r>
              <a:rPr lang="en" altLang="ko-KR" sz="1400" dirty="0" err="1"/>
              <a:t>student.tel</a:t>
            </a:r>
            <a:r>
              <a:rPr lang="en" altLang="ko-KR" sz="1400" dirty="0"/>
              <a:t>)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__slots__ 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9CEEB9-DE65-8D4B-A0E4-4C9C401149E6}"/>
              </a:ext>
            </a:extLst>
          </p:cNvPr>
          <p:cNvSpPr/>
          <p:nvPr/>
        </p:nvSpPr>
        <p:spPr>
          <a:xfrm>
            <a:off x="3282950" y="34290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01031391997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210942"/>
          </a:xfrm>
        </p:spPr>
        <p:txBody>
          <a:bodyPr/>
          <a:lstStyle/>
          <a:p>
            <a:r>
              <a:rPr lang="en-US" altLang="ko-KR" sz="1400" dirty="0"/>
              <a:t>__slots__ </a:t>
            </a:r>
            <a:r>
              <a:rPr lang="ko-KR" altLang="en-US" sz="1400" dirty="0"/>
              <a:t>속성</a:t>
            </a: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00" dirty="0"/>
              <a:t>﻿</a:t>
            </a:r>
            <a:r>
              <a:rPr lang="en" altLang="ko-KR" sz="1400" dirty="0"/>
              <a:t>class Student: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__slots__ = ["name", "score"]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student = Student()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student.name</a:t>
            </a:r>
            <a:r>
              <a:rPr lang="en" altLang="ko-KR" sz="1400" dirty="0"/>
              <a:t> = "</a:t>
            </a:r>
            <a:r>
              <a:rPr lang="ko-KR" altLang="en-US" sz="1400" dirty="0"/>
              <a:t>제시카</a:t>
            </a:r>
            <a:r>
              <a:rPr lang="en-US" altLang="ko-KR" sz="1400" dirty="0"/>
              <a:t>"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student.score</a:t>
            </a:r>
            <a:r>
              <a:rPr lang="en" altLang="ko-KR" sz="1400" dirty="0"/>
              <a:t> = 90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 err="1"/>
              <a:t>student.tel</a:t>
            </a:r>
            <a:r>
              <a:rPr lang="en" altLang="ko-KR" sz="1400" dirty="0"/>
              <a:t> = "01031391997"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print(</a:t>
            </a:r>
            <a:r>
              <a:rPr lang="en" altLang="ko-KR" sz="1400" dirty="0" err="1"/>
              <a:t>student.tel</a:t>
            </a:r>
            <a:r>
              <a:rPr lang="en" altLang="ko-KR" sz="1400" dirty="0"/>
              <a:t>)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__slots__ 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050F0B-6F65-C041-A50D-DC206548A647}"/>
              </a:ext>
            </a:extLst>
          </p:cNvPr>
          <p:cNvSpPr/>
          <p:nvPr/>
        </p:nvSpPr>
        <p:spPr>
          <a:xfrm>
            <a:off x="3491880" y="1628800"/>
            <a:ext cx="540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﻿</a:t>
            </a:r>
            <a:r>
              <a:rPr lang="ko-KR" altLang="en-US" sz="1400" dirty="0" err="1">
                <a:solidFill>
                  <a:srgbClr val="FF0000"/>
                </a:solidFill>
              </a:rPr>
              <a:t>Traceback</a:t>
            </a:r>
            <a:r>
              <a:rPr lang="ko-KR" altLang="en-US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 err="1">
                <a:solidFill>
                  <a:srgbClr val="FF0000"/>
                </a:solidFill>
              </a:rPr>
              <a:t>most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recent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call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last</a:t>
            </a:r>
            <a:r>
              <a:rPr lang="ko-KR" altLang="en-US" sz="1400" dirty="0">
                <a:solidFill>
                  <a:srgbClr val="FF0000"/>
                </a:solidFill>
              </a:rPr>
              <a:t>):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 err="1">
                <a:solidFill>
                  <a:srgbClr val="FF0000"/>
                </a:solidFill>
              </a:rPr>
              <a:t>File</a:t>
            </a:r>
            <a:r>
              <a:rPr lang="ko-KR" altLang="en-US" sz="1400" dirty="0">
                <a:solidFill>
                  <a:srgbClr val="FF0000"/>
                </a:solidFill>
              </a:rPr>
              <a:t> "&lt;ipython-input-21-63c0ad90247d&gt;", </a:t>
            </a:r>
            <a:r>
              <a:rPr lang="ko-KR" altLang="en-US" sz="1400" dirty="0" err="1">
                <a:solidFill>
                  <a:srgbClr val="FF0000"/>
                </a:solidFill>
              </a:rPr>
              <a:t>line</a:t>
            </a:r>
            <a:r>
              <a:rPr lang="ko-KR" altLang="en-US" sz="1400" dirty="0">
                <a:solidFill>
                  <a:srgbClr val="FF0000"/>
                </a:solidFill>
              </a:rPr>
              <a:t> 8, </a:t>
            </a:r>
            <a:r>
              <a:rPr lang="ko-KR" altLang="en-US" sz="1400" dirty="0" err="1">
                <a:solidFill>
                  <a:srgbClr val="FF0000"/>
                </a:solidFill>
              </a:rPr>
              <a:t>in</a:t>
            </a:r>
            <a:r>
              <a:rPr lang="ko-KR" altLang="en-US" sz="1400" dirty="0">
                <a:solidFill>
                  <a:srgbClr val="FF0000"/>
                </a:solidFill>
              </a:rPr>
              <a:t> &lt;</a:t>
            </a:r>
            <a:r>
              <a:rPr lang="ko-KR" altLang="en-US" sz="1400" dirty="0" err="1">
                <a:solidFill>
                  <a:srgbClr val="FF0000"/>
                </a:solidFill>
              </a:rPr>
              <a:t>module</a:t>
            </a:r>
            <a:r>
              <a:rPr lang="ko-KR" altLang="en-US" sz="1400" dirty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</a:rPr>
              <a:t>student.tel</a:t>
            </a:r>
            <a:r>
              <a:rPr lang="ko-KR" altLang="en-US" sz="1400" dirty="0">
                <a:solidFill>
                  <a:srgbClr val="FF0000"/>
                </a:solidFill>
              </a:rPr>
              <a:t> = "01031391997"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AttributeError</a:t>
            </a:r>
            <a:r>
              <a:rPr lang="ko-KR" altLang="en-US" sz="1400" dirty="0">
                <a:solidFill>
                  <a:srgbClr val="FF0000"/>
                </a:solidFill>
              </a:rPr>
              <a:t>: '</a:t>
            </a:r>
            <a:r>
              <a:rPr lang="ko-KR" altLang="en-US" sz="1400" dirty="0" err="1">
                <a:solidFill>
                  <a:srgbClr val="FF0000"/>
                </a:solidFill>
              </a:rPr>
              <a:t>Student</a:t>
            </a:r>
            <a:r>
              <a:rPr lang="ko-KR" altLang="en-US" sz="1400" dirty="0">
                <a:solidFill>
                  <a:srgbClr val="FF0000"/>
                </a:solidFill>
              </a:rPr>
              <a:t>' </a:t>
            </a:r>
            <a:r>
              <a:rPr lang="ko-KR" altLang="en-US" sz="1400" dirty="0" err="1">
                <a:solidFill>
                  <a:srgbClr val="FF0000"/>
                </a:solidFill>
              </a:rPr>
              <a:t>object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has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no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attribute</a:t>
            </a:r>
            <a:r>
              <a:rPr lang="ko-KR" altLang="en-US" sz="1400" dirty="0">
                <a:solidFill>
                  <a:srgbClr val="FF0000"/>
                </a:solidFill>
              </a:rPr>
              <a:t> '</a:t>
            </a:r>
            <a:r>
              <a:rPr lang="ko-KR" altLang="en-US" sz="1400" dirty="0" err="1">
                <a:solidFill>
                  <a:srgbClr val="FF0000"/>
                </a:solidFill>
              </a:rPr>
              <a:t>tel</a:t>
            </a:r>
            <a:r>
              <a:rPr lang="ko-KR" altLang="en-US" sz="1400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47506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398680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private </a:t>
            </a:r>
            <a:r>
              <a:rPr lang="ko-KR" altLang="en-US" sz="1400" dirty="0"/>
              <a:t> 멤버 명명 규칙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멤버는 클래스 내부에서는 접근이 가능하지만 클래스 외부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 접근이 되지 않는 멤버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이와 반대되는 개념으로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 있는데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public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멤버는 클래스 외부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 접근이 가능한 멤버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모든 멤버는 기본적으로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public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문법적으로 지원하지는 않고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프로퍼티를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이용해서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생성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변수를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생성할 때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두 개의 밑줄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(__)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추가하고 이름을 설정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변수를 호출하는 것처럼 사용하지만 실제로는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getter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setter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호출하는 것으로 처리되는 속성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 property(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fget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=None,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fset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=None,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fdel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=None, doc=None)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fget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getter,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fset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setter,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fdel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은 삭제할 때 사용할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Property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6348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property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age):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self.name = name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self.__age</a:t>
            </a:r>
            <a:r>
              <a:rPr lang="en-US" altLang="ko-KR" sz="1400" dirty="0"/>
              <a:t> = age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maria</a:t>
            </a:r>
            <a:r>
              <a:rPr lang="en-US" altLang="ko-KR" sz="1400" dirty="0"/>
              <a:t> = Student('</a:t>
            </a:r>
            <a:r>
              <a:rPr lang="ko-KR" altLang="en-US" sz="1400" dirty="0"/>
              <a:t>마리아</a:t>
            </a:r>
            <a:r>
              <a:rPr lang="en-US" altLang="ko-KR" sz="1400" dirty="0"/>
              <a:t>', 20)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maria.name = "Maria"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maria</a:t>
            </a:r>
            <a:r>
              <a:rPr lang="en-US" altLang="ko-KR" sz="1400" dirty="0"/>
              <a:t>.__age -= 1  # </a:t>
            </a:r>
            <a:r>
              <a:rPr lang="ko-KR" altLang="en-US" sz="1400" dirty="0"/>
              <a:t>클래스 바깥에서 비공개 속성에 접근하면 에러가 발생함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Property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8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2377824"/>
          </a:xfrm>
        </p:spPr>
        <p:txBody>
          <a:bodyPr/>
          <a:lstStyle/>
          <a:p>
            <a:r>
              <a:rPr lang="ko-KR" altLang="en-US" sz="1400" dirty="0"/>
              <a:t>자주 사용되는 용어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Object(</a:t>
            </a:r>
            <a:r>
              <a:rPr lang="ko-KR" altLang="en-US" sz="1400" dirty="0"/>
              <a:t>객체</a:t>
            </a:r>
            <a:r>
              <a:rPr lang="en-US" altLang="ko-KR" sz="1400" dirty="0"/>
              <a:t>):</a:t>
            </a:r>
            <a:r>
              <a:rPr lang="ko-KR" altLang="en-US" sz="1400" dirty="0"/>
              <a:t> 프로그램에서 사용되는 모든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Class: </a:t>
            </a:r>
            <a:r>
              <a:rPr lang="ko-KR" altLang="en-US" sz="1400" dirty="0"/>
              <a:t>동일한 목적을 달성하기 위해 속성과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하나로 묶은 것 </a:t>
            </a:r>
            <a:r>
              <a:rPr lang="en-US" altLang="ko-KR" sz="1400" dirty="0"/>
              <a:t>- Encapsulation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Class Object: </a:t>
            </a:r>
            <a:r>
              <a:rPr lang="ko-KR" altLang="en-US" sz="1400" dirty="0"/>
              <a:t>클래스와 동일한 의미로 사용하는데 특정 클래스를 구체적으로 지정하기 위해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Instance: </a:t>
            </a:r>
            <a:r>
              <a:rPr lang="ko-KR" altLang="en-US" sz="1400" dirty="0"/>
              <a:t>클래스를 </a:t>
            </a:r>
            <a:r>
              <a:rPr lang="ko-KR" altLang="en-US" sz="1400" dirty="0" err="1"/>
              <a:t>자료형으로</a:t>
            </a:r>
            <a:r>
              <a:rPr lang="ko-KR" altLang="en-US" sz="1400" dirty="0"/>
              <a:t> 해서 만들어진 객체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Method: 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 </a:t>
            </a:r>
            <a:r>
              <a:rPr lang="ko-KR" altLang="en-US" sz="1400" dirty="0"/>
              <a:t>안에 정의된 함수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Class</a:t>
            </a:r>
            <a:r>
              <a:rPr lang="ko-KR" altLang="en-US" sz="1400" dirty="0"/>
              <a:t>는 일종의 모델 하우스나 전시품 같은 것이고 </a:t>
            </a:r>
            <a:r>
              <a:rPr lang="en-US" altLang="ko-KR" sz="1400" dirty="0"/>
              <a:t>Instance</a:t>
            </a:r>
            <a:r>
              <a:rPr lang="ko-KR" altLang="en-US" sz="1400" dirty="0"/>
              <a:t>는 실제 사는 집이나 제품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76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824536"/>
          </a:xfrm>
        </p:spPr>
        <p:txBody>
          <a:bodyPr/>
          <a:lstStyle/>
          <a:p>
            <a:r>
              <a:rPr lang="en-US" altLang="ko-KR" sz="1400" dirty="0"/>
              <a:t>property</a:t>
            </a:r>
            <a:r>
              <a:rPr lang="ko-KR" altLang="en-US" sz="1400" dirty="0"/>
              <a:t> 이용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name="</a:t>
            </a:r>
            <a:r>
              <a:rPr lang="en-US" altLang="ko-KR" sz="1400" dirty="0" err="1"/>
              <a:t>noname</a:t>
            </a:r>
            <a:r>
              <a:rPr lang="en-US" altLang="ko-KR" sz="1400" dirty="0"/>
              <a:t>"):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(self, name):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print("setter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print("getter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self.__name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name = property(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</a:t>
            </a:r>
            <a:r>
              <a:rPr lang="en-US" altLang="ko-KR" sz="1400" dirty="0"/>
              <a:t>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아래 문장은 변수를 호출한 것이 아니고 </a:t>
            </a:r>
            <a:r>
              <a:rPr lang="ko-KR" altLang="en-US" sz="1400" dirty="0" err="1"/>
              <a:t>접근자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호출한 것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stu.name = "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"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print(stu.name)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Property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98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184572"/>
          </a:xfrm>
        </p:spPr>
        <p:txBody>
          <a:bodyPr/>
          <a:lstStyle/>
          <a:p>
            <a:r>
              <a:rPr lang="ko-KR" altLang="en-US" sz="1400" dirty="0" err="1"/>
              <a:t>장식자</a:t>
            </a:r>
            <a:r>
              <a:rPr lang="ko-KR" altLang="en-US" sz="1400" dirty="0"/>
              <a:t> 이용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﻿class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name="</a:t>
            </a:r>
            <a:r>
              <a:rPr lang="en-US" altLang="ko-KR" sz="1400" dirty="0" err="1"/>
              <a:t>noname</a:t>
            </a:r>
            <a:r>
              <a:rPr lang="en-US" altLang="ko-KR" sz="1400" dirty="0"/>
              <a:t>"):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name(self):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print("getter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self.__name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name.setter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name(self, name):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print("setter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</a:t>
            </a:r>
            <a:r>
              <a:rPr lang="en-US" altLang="ko-KR" sz="1400" dirty="0"/>
              <a:t>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stu.name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"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stu.name</a:t>
            </a:r>
            <a:r>
              <a:rPr lang="en-US" altLang="ko-KR" sz="1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Property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6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60"/>
            <a:ext cx="8686800" cy="5715000"/>
          </a:xfrm>
        </p:spPr>
        <p:txBody>
          <a:bodyPr/>
          <a:lstStyle/>
          <a:p>
            <a:r>
              <a:rPr lang="en-US" altLang="ko-KR" sz="1400" dirty="0"/>
              <a:t>Operator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Overloadin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연산자의 기능을 수정해서 사용하는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연산자 오버로딩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중복정의</a:t>
            </a:r>
            <a:r>
              <a:rPr lang="en-US" altLang="ko-KR" sz="1400" dirty="0"/>
              <a:t>)</a:t>
            </a:r>
            <a:r>
              <a:rPr lang="ko-KR" altLang="en-US" sz="1400" dirty="0"/>
              <a:t>이란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인스턴스끼리</a:t>
            </a:r>
            <a:r>
              <a:rPr lang="ko-KR" altLang="en-US" sz="1400" dirty="0"/>
              <a:t> 서로 연산을 할 수 있게끔 기존에 있는 연산자의 기능을 바꾸어 중복으로 정의하는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+ </a:t>
            </a:r>
            <a:r>
              <a:rPr lang="ko-KR" altLang="en-US" sz="1400" dirty="0"/>
              <a:t>는 수치 데이터를 더하는 기능을 가진 연산자인데 문자열 데이터에 </a:t>
            </a:r>
            <a:r>
              <a:rPr lang="en-US" altLang="ko-KR" sz="1400" dirty="0"/>
              <a:t>+</a:t>
            </a:r>
            <a:r>
              <a:rPr lang="ko-KR" altLang="en-US" sz="1400" dirty="0"/>
              <a:t>를 하면 더하는 기능을 수행하는 것이 아니고 문자열 데이터를 연결하는 기능을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파이썬에서는</a:t>
            </a:r>
            <a:r>
              <a:rPr lang="ko-KR" altLang="en-US" sz="1400" dirty="0"/>
              <a:t> 특정 이름의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(__</a:t>
            </a:r>
            <a:r>
              <a:rPr lang="ko-KR" altLang="en-US" sz="1400" dirty="0" err="1"/>
              <a:t>연산자이름</a:t>
            </a:r>
            <a:r>
              <a:rPr lang="en-US" altLang="ko-KR" sz="1400" dirty="0"/>
              <a:t>__)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재정의하면 연산자 중복정의가 구현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연산자 중복정의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76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연산자 중복정의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l="12600" t="22548" r="40151" b="21748"/>
          <a:stretch/>
        </p:blipFill>
        <p:spPr>
          <a:xfrm>
            <a:off x="611560" y="1268760"/>
            <a:ext cx="77768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59"/>
            <a:ext cx="8686800" cy="5362227"/>
          </a:xfrm>
        </p:spPr>
        <p:txBody>
          <a:bodyPr/>
          <a:lstStyle/>
          <a:p>
            <a:r>
              <a:rPr lang="en-US" altLang="ko-KR" sz="1400" dirty="0"/>
              <a:t>Student </a:t>
            </a:r>
            <a:r>
              <a:rPr lang="ko-KR" altLang="en-US" sz="1400" dirty="0"/>
              <a:t>클래스에 </a:t>
            </a:r>
            <a:r>
              <a:rPr lang="en-US" altLang="ko-KR" sz="1400" dirty="0"/>
              <a:t>+ </a:t>
            </a:r>
            <a:r>
              <a:rPr lang="ko-KR" altLang="en-US" sz="1400" dirty="0"/>
              <a:t>연산자 </a:t>
            </a:r>
            <a:r>
              <a:rPr lang="ko-KR" altLang="en-US" sz="1400" dirty="0" err="1"/>
              <a:t>중복정의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﻿class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name="</a:t>
            </a:r>
            <a:r>
              <a:rPr lang="en-US" altLang="ko-KR" sz="1400" dirty="0" err="1"/>
              <a:t>noname</a:t>
            </a:r>
            <a:r>
              <a:rPr lang="en-US" altLang="ko-KR" sz="1400" dirty="0"/>
              <a:t>"):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(self, name):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print("setter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print("getter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self.__name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__add__(self, other):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self.name</a:t>
            </a:r>
            <a:r>
              <a:rPr lang="en-US" altLang="ko-KR" sz="1400" dirty="0"/>
              <a:t> + "," +  </a:t>
            </a:r>
            <a:r>
              <a:rPr lang="en-US" altLang="ko-KR" sz="1400" dirty="0" err="1"/>
              <a:t>other.name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stu1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stu1.name = "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"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stu2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stu2.name = "park"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print(stu1 + stu2)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연산자 중복정의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41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60"/>
            <a:ext cx="8686800" cy="4824536"/>
          </a:xfrm>
        </p:spPr>
        <p:txBody>
          <a:bodyPr/>
          <a:lstStyle/>
          <a:p>
            <a:r>
              <a:rPr lang="en-US" altLang="ko-KR" sz="1400" dirty="0"/>
              <a:t>Student </a:t>
            </a:r>
            <a:r>
              <a:rPr lang="ko-KR" altLang="en-US" sz="1400" dirty="0"/>
              <a:t>클래스에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__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중복정의</a:t>
            </a:r>
            <a:r>
              <a:rPr lang="en-US" altLang="ko-KR" sz="1400" dirty="0"/>
              <a:t>: print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메소드에</a:t>
            </a:r>
            <a:r>
              <a:rPr lang="ko-KR" altLang="en-US" sz="1400" dirty="0"/>
              <a:t> 객체를 대입할 때 호출되는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" dirty="0"/>
              <a:t>﻿ </a:t>
            </a:r>
            <a:r>
              <a:rPr lang="en-US" altLang="ko-KR" sz="1400" dirty="0"/>
              <a:t>﻿class Student: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name="</a:t>
            </a:r>
            <a:r>
              <a:rPr lang="en-US" altLang="ko-KR" sz="1400" dirty="0" err="1"/>
              <a:t>noname</a:t>
            </a:r>
            <a:r>
              <a:rPr lang="en-US" altLang="ko-KR" sz="1400" dirty="0"/>
              <a:t>"):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(self, name):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print("setter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self.__name</a:t>
            </a:r>
            <a:r>
              <a:rPr lang="en-US" altLang="ko-KR" sz="1400" dirty="0"/>
              <a:t> =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print("getter 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self.__name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__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__(self):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self.name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</a:t>
            </a:r>
            <a:r>
              <a:rPr lang="en-US" altLang="ko-KR" sz="1400" dirty="0"/>
              <a:t> = Student()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stu.name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"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stu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연산자 중복정의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6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53650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Inheritance(</a:t>
            </a:r>
            <a:r>
              <a:rPr lang="ko-KR" altLang="en-US" sz="1400" dirty="0"/>
              <a:t>상속</a:t>
            </a:r>
            <a:r>
              <a:rPr lang="en-US" altLang="ko-KR" sz="1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ore-KR" altLang="en-US" sz="1400" dirty="0"/>
              <a:t>하위 클래스가 상위 클래스의 모든 것을 물려 받는 것</a:t>
            </a:r>
            <a:endParaRPr lang="en-US" altLang="ko-Kore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용어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상속하는 클래스를 기반 클래스</a:t>
            </a:r>
            <a:r>
              <a:rPr lang="en-US" altLang="ko-KR" sz="1400" dirty="0"/>
              <a:t>(base class), </a:t>
            </a:r>
            <a:r>
              <a:rPr lang="ko-KR" altLang="en-US" sz="1400" dirty="0"/>
              <a:t>상속을 받아 새롭게 만드는 클래스를 파생 클래스</a:t>
            </a:r>
            <a:r>
              <a:rPr lang="en-US" altLang="ko-KR" sz="1400" dirty="0"/>
              <a:t>(derived class)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하는데 기반 클래스는 슈퍼 클래스</a:t>
            </a:r>
            <a:r>
              <a:rPr lang="en-US" altLang="ko-KR" sz="1400" dirty="0"/>
              <a:t>(superclass)</a:t>
            </a:r>
            <a:r>
              <a:rPr lang="ko-KR" altLang="en-US" sz="1400" dirty="0"/>
              <a:t>라고 부르기도 하고</a:t>
            </a:r>
            <a:r>
              <a:rPr lang="en-US" altLang="ko-KR" sz="1400" dirty="0"/>
              <a:t> </a:t>
            </a:r>
            <a:r>
              <a:rPr lang="ko-KR" altLang="en-US" sz="1400" dirty="0"/>
              <a:t>파생 클래스는 서브 클래스</a:t>
            </a:r>
            <a:r>
              <a:rPr lang="en-US" altLang="ko-KR" sz="1400" dirty="0"/>
              <a:t>(subclass)</a:t>
            </a:r>
            <a:r>
              <a:rPr lang="ko-KR" altLang="en-US" sz="1400" dirty="0"/>
              <a:t>라고도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하나의 클래스로부터 상속받는 것을 단일 상속이라 하고 여러 개의 클래스로부터 상속받는 것을 다중 상속이라고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상속의 목적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여러 클래스에 공통으로 존재하는 코드를 상위 클래스로 묶어서 중복을 제거하기 위해서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제공되는 클래스의 기능이 부족해서 기능 확장을 위해서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클래스 상속은 다음과 같이 클래스를 만들 때 </a:t>
            </a:r>
            <a:r>
              <a:rPr lang="en-US" altLang="ko-KR" sz="1400" dirty="0"/>
              <a:t>( )(</a:t>
            </a:r>
            <a:r>
              <a:rPr lang="ko-KR" altLang="en-US" sz="1400" dirty="0"/>
              <a:t>괄호</a:t>
            </a:r>
            <a:r>
              <a:rPr lang="en-US" altLang="ko-KR" sz="1400" dirty="0"/>
              <a:t>)</a:t>
            </a:r>
            <a:r>
              <a:rPr lang="ko-KR" altLang="en-US" sz="1400" dirty="0"/>
              <a:t>를 붙이고 안에 기반 클래스 이름을 작성</a:t>
            </a:r>
            <a:endParaRPr lang="en-US" altLang="ko-KR" sz="1400" dirty="0"/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class </a:t>
            </a:r>
            <a:r>
              <a:rPr lang="ko-KR" altLang="en-US" sz="1400" dirty="0"/>
              <a:t>기반클래스이름</a:t>
            </a:r>
            <a:r>
              <a:rPr lang="en-US" altLang="ko-KR" sz="1400" dirty="0"/>
              <a:t>: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코드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class </a:t>
            </a:r>
            <a:r>
              <a:rPr lang="ko-KR" altLang="en-US" sz="1400" dirty="0"/>
              <a:t>파생클래스이름</a:t>
            </a:r>
            <a:r>
              <a:rPr lang="en-US" altLang="ko-KR" sz="1400" dirty="0"/>
              <a:t>(</a:t>
            </a:r>
            <a:r>
              <a:rPr lang="ko-KR" altLang="en-US" sz="1400" dirty="0"/>
              <a:t>기반클래스이름</a:t>
            </a:r>
            <a:r>
              <a:rPr lang="en-US" altLang="ko-KR" sz="1400" dirty="0"/>
              <a:t>):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코드</a:t>
            </a:r>
            <a:endParaRPr lang="en-US" altLang="ko-KR" sz="1400" dirty="0"/>
          </a:p>
          <a:p>
            <a:pPr marL="1968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0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60"/>
            <a:ext cx="8686800" cy="4608512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Person: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greeting(self):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.')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Student(Person):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study(self):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공부하기</a:t>
            </a:r>
            <a:r>
              <a:rPr lang="en-US" altLang="ko-KR" sz="1400" dirty="0"/>
              <a:t>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james</a:t>
            </a:r>
            <a:r>
              <a:rPr lang="en-US" altLang="ko-KR" sz="1400" dirty="0"/>
              <a:t> = Student()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james.greeting</a:t>
            </a:r>
            <a:r>
              <a:rPr lang="en-US" altLang="ko-KR" sz="1400" dirty="0"/>
              <a:t>()    # </a:t>
            </a:r>
            <a:r>
              <a:rPr lang="ko-KR" altLang="en-US" sz="1400" dirty="0"/>
              <a:t>기반 클래스 </a:t>
            </a:r>
            <a:r>
              <a:rPr lang="en-US" altLang="ko-KR" sz="1400" dirty="0"/>
              <a:t>Person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james.study</a:t>
            </a:r>
            <a:r>
              <a:rPr lang="en-US" altLang="ko-KR" sz="1400" dirty="0"/>
              <a:t>()       # </a:t>
            </a:r>
            <a:r>
              <a:rPr lang="ko-KR" altLang="en-US" sz="1400" dirty="0"/>
              <a:t>파생 클래스 </a:t>
            </a:r>
            <a:r>
              <a:rPr lang="en-US" altLang="ko-KR" sz="1400" dirty="0"/>
              <a:t>Student</a:t>
            </a:r>
            <a:r>
              <a:rPr lang="ko-KR" altLang="en-US" sz="1400" dirty="0"/>
              <a:t>에 추가한 </a:t>
            </a:r>
            <a:r>
              <a:rPr lang="en-US" altLang="ko-KR" sz="1400" dirty="0"/>
              <a:t>study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안녕하세요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공부하기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7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392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상속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현재 클래스가 특정 클래스의 파생 클래스인지 확인할 때는 </a:t>
            </a:r>
            <a:r>
              <a:rPr lang="en-US" altLang="ko-KR" sz="1400" dirty="0" err="1"/>
              <a:t>issubclass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사용하는데 파생 클래스가 맞으면 </a:t>
            </a:r>
            <a:r>
              <a:rPr lang="en-US" altLang="ko-KR" sz="1400" dirty="0"/>
              <a:t>True, </a:t>
            </a:r>
            <a:r>
              <a:rPr lang="ko-KR" altLang="en-US" sz="1400" dirty="0"/>
              <a:t>아니면 </a:t>
            </a:r>
            <a:r>
              <a:rPr lang="en-US" altLang="ko-KR" sz="1400" dirty="0"/>
              <a:t>False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반환</a:t>
            </a:r>
            <a:endParaRPr lang="en-US" altLang="ko-KR" sz="1400" dirty="0"/>
          </a:p>
          <a:p>
            <a:pPr marL="46672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 err="1"/>
              <a:t>issubclass</a:t>
            </a:r>
            <a:r>
              <a:rPr lang="en-US" altLang="ko-KR" sz="1400" dirty="0"/>
              <a:t>(Student, Person)</a:t>
            </a:r>
          </a:p>
          <a:p>
            <a:pPr marL="46672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__bases__ </a:t>
            </a:r>
            <a:r>
              <a:rPr lang="ko-KR" altLang="en-US" sz="1400" dirty="0"/>
              <a:t>속성을 이용하면 상위 클래스 목록을 가져옴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하위 클래스의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상위 클래스의 초기화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en-US" altLang="ko-KR" sz="1400" dirty="0"/>
              <a:t>super().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()</a:t>
            </a:r>
            <a:r>
              <a:rPr lang="ko-KR" altLang="en-US" sz="1400" dirty="0"/>
              <a:t>을 이용해서 호출해야 상위 클래스의 속성이나 함수 사용 가능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상위 클래스의 </a:t>
            </a:r>
            <a:r>
              <a:rPr lang="en-US" altLang="ko-KR" sz="1400" dirty="0" err="1"/>
              <a:t>init</a:t>
            </a:r>
            <a:r>
              <a:rPr lang="ko-KR" altLang="en-US" sz="1400" dirty="0"/>
              <a:t>을 호출하지 않고 상위 클래스의 속성에 바로 접근하면 에러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b="1" dirty="0"/>
              <a:t>Method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Overriding</a:t>
            </a:r>
            <a:r>
              <a:rPr lang="en-US" altLang="ko-KR" sz="1400" dirty="0"/>
              <a:t>: </a:t>
            </a:r>
            <a:r>
              <a:rPr lang="ko-KR" altLang="en-US" sz="1400" dirty="0"/>
              <a:t>상위 클래스에 존재하는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하위 클래스에서 재정의해서 사용하는 것으로 상위 클래스의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호출하지 않으면 상위 클래스의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대치하게 되고 상위 클래스의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호출한 후 내용을 작성하면 기능을 확장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sz="1400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84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59"/>
            <a:ext cx="8280000" cy="53622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#</a:t>
            </a:r>
            <a:r>
              <a:rPr lang="ko-KR" altLang="en-US" sz="1400" b="1" dirty="0">
                <a:solidFill>
                  <a:srgbClr val="0070C0"/>
                </a:solidFill>
              </a:rPr>
              <a:t>상위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클래스의 </a:t>
            </a:r>
            <a:r>
              <a:rPr lang="ko-KR" altLang="en-US" sz="1400" b="1" dirty="0" err="1">
                <a:solidFill>
                  <a:srgbClr val="0070C0"/>
                </a:solidFill>
              </a:rPr>
              <a:t>메소드</a:t>
            </a:r>
            <a:r>
              <a:rPr lang="ko-KR" altLang="en-US" sz="1400" b="1" dirty="0">
                <a:solidFill>
                  <a:srgbClr val="0070C0"/>
                </a:solidFill>
              </a:rPr>
              <a:t> 호출하기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Person: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print('Person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self.hello</a:t>
            </a:r>
            <a:r>
              <a:rPr lang="en-US" altLang="ko-KR" sz="1400" dirty="0"/>
              <a:t> = '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.'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Student(Person):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print('Student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self.school</a:t>
            </a:r>
            <a:r>
              <a:rPr lang="en-US" altLang="ko-KR" sz="1400" dirty="0"/>
              <a:t> = '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학교</a:t>
            </a:r>
            <a:r>
              <a:rPr lang="en-US" altLang="ko-KR" sz="1400" dirty="0"/>
              <a:t>'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james</a:t>
            </a:r>
            <a:r>
              <a:rPr lang="en-US" altLang="ko-KR" sz="1400" dirty="0"/>
              <a:t> = Student()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james.school</a:t>
            </a:r>
            <a:r>
              <a:rPr lang="en-US" altLang="ko-KR" sz="1400" dirty="0"/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james.hello</a:t>
            </a:r>
            <a:r>
              <a:rPr lang="en-US" altLang="ko-KR" sz="1400" dirty="0"/>
              <a:t>)    # </a:t>
            </a:r>
            <a:r>
              <a:rPr lang="ko-KR" altLang="en-US" sz="1400" dirty="0"/>
              <a:t>기반 클래스의 속성을 출력하려고 하면 에러가 발생함</a:t>
            </a: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Student __</a:t>
            </a:r>
            <a:r>
              <a:rPr lang="en-US" altLang="ko-KR" sz="1400" b="1" dirty="0" err="1">
                <a:solidFill>
                  <a:srgbClr val="FF0000"/>
                </a:solidFill>
              </a:rPr>
              <a:t>init</a:t>
            </a:r>
            <a:r>
              <a:rPr lang="en-US" altLang="ko-KR" sz="1400" b="1" dirty="0">
                <a:solidFill>
                  <a:srgbClr val="FF0000"/>
                </a:solidFill>
              </a:rPr>
              <a:t>__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1400" b="1" dirty="0">
                <a:solidFill>
                  <a:srgbClr val="FF0000"/>
                </a:solidFill>
              </a:rPr>
              <a:t> 학교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---------------------------------------------------------------------------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 err="1">
                <a:solidFill>
                  <a:srgbClr val="FF0000"/>
                </a:solidFill>
              </a:rPr>
              <a:t>AttributeError</a:t>
            </a:r>
            <a:r>
              <a:rPr lang="en-US" altLang="ko-KR" sz="1400" b="1" dirty="0">
                <a:solidFill>
                  <a:srgbClr val="FF0000"/>
                </a:solidFill>
              </a:rPr>
              <a:t>                            Traceback (most recent call last)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&lt;ipython-input-5-18ad596c4386&gt; in &lt;module&gt;()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 11 </a:t>
            </a:r>
            <a:r>
              <a:rPr lang="en-US" altLang="ko-KR" sz="1400" b="1" dirty="0" err="1">
                <a:solidFill>
                  <a:srgbClr val="FF0000"/>
                </a:solidFill>
              </a:rPr>
              <a:t>james</a:t>
            </a:r>
            <a:r>
              <a:rPr lang="en-US" altLang="ko-KR" sz="1400" b="1" dirty="0">
                <a:solidFill>
                  <a:srgbClr val="FF0000"/>
                </a:solidFill>
              </a:rPr>
              <a:t> = Student()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 12 print(</a:t>
            </a:r>
            <a:r>
              <a:rPr lang="en-US" altLang="ko-KR" sz="1400" b="1" dirty="0" err="1">
                <a:solidFill>
                  <a:srgbClr val="FF0000"/>
                </a:solidFill>
              </a:rPr>
              <a:t>james.school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---&gt; 13 print(</a:t>
            </a:r>
            <a:r>
              <a:rPr lang="en-US" altLang="ko-KR" sz="1400" b="1" dirty="0" err="1">
                <a:solidFill>
                  <a:srgbClr val="FF0000"/>
                </a:solidFill>
              </a:rPr>
              <a:t>james.hello</a:t>
            </a:r>
            <a:r>
              <a:rPr lang="en-US" altLang="ko-KR" sz="1400" b="1" dirty="0">
                <a:solidFill>
                  <a:srgbClr val="FF0000"/>
                </a:solidFill>
              </a:rPr>
              <a:t>)    # </a:t>
            </a:r>
            <a:r>
              <a:rPr lang="ko-KR" altLang="en-US" sz="1400" b="1" dirty="0">
                <a:solidFill>
                  <a:srgbClr val="FF0000"/>
                </a:solidFill>
              </a:rPr>
              <a:t>기반 클래스의 속성을 출력하려고 하면 에러가 발생함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 err="1">
                <a:solidFill>
                  <a:srgbClr val="FF0000"/>
                </a:solidFill>
              </a:rPr>
              <a:t>AttributeError</a:t>
            </a:r>
            <a:r>
              <a:rPr lang="en-US" altLang="ko-KR" sz="1400" b="1" dirty="0">
                <a:solidFill>
                  <a:srgbClr val="FF0000"/>
                </a:solidFill>
              </a:rPr>
              <a:t>: 'Student' object has no attribute 'hello'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2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35299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클래스의 구성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Attribute:</a:t>
            </a:r>
            <a:r>
              <a:rPr lang="ko-KR" altLang="ko-KR" sz="1400" dirty="0"/>
              <a:t> 사물의 특징</a:t>
            </a:r>
            <a:r>
              <a:rPr lang="en-US" altLang="ko-KR" sz="1400" dirty="0"/>
              <a:t>, Field</a:t>
            </a:r>
            <a:r>
              <a:rPr lang="ko-KR" altLang="en-US" sz="1400" dirty="0"/>
              <a:t> 라고도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자동차의 속성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바디의 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바퀴의 크기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엔진의 배기량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Method:</a:t>
            </a:r>
            <a:r>
              <a:rPr lang="ko-KR" altLang="ko-KR" sz="1400" dirty="0"/>
              <a:t> 어떤 것의 특징적인 동작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자동차의 기능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좌회전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우회전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속성과 기능을 들어 자동차를 묘사하면</a:t>
            </a:r>
            <a:r>
              <a:rPr lang="en-US" altLang="ko-KR" sz="1400" dirty="0"/>
              <a:t>?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“18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인치의 바퀴를 가진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2,000cc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의 빨간 차는 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좌회전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우회전의 기능이 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.”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49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60"/>
            <a:ext cx="8686800" cy="4608512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Person: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print('Person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self.hello</a:t>
            </a:r>
            <a:r>
              <a:rPr lang="en-US" altLang="ko-KR" sz="1400" dirty="0"/>
              <a:t> = '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.'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Student(Person):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print('Student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400" b="1" dirty="0" err="1">
                <a:solidFill>
                  <a:srgbClr val="FF0000"/>
                </a:solidFill>
              </a:rPr>
              <a:t>init</a:t>
            </a:r>
            <a:r>
              <a:rPr lang="en-US" altLang="ko-KR" sz="1400" b="1" dirty="0">
                <a:solidFill>
                  <a:srgbClr val="FF0000"/>
                </a:solidFill>
              </a:rPr>
              <a:t>__()                </a:t>
            </a:r>
            <a:r>
              <a:rPr lang="en-US" altLang="ko-KR" sz="1400" dirty="0"/>
              <a:t># super()</a:t>
            </a:r>
            <a:r>
              <a:rPr lang="ko-KR" altLang="en-US" sz="1400" dirty="0"/>
              <a:t>로 기반 클래스의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self.school</a:t>
            </a:r>
            <a:r>
              <a:rPr lang="en-US" altLang="ko-KR" sz="1400" dirty="0"/>
              <a:t> = '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학교</a:t>
            </a:r>
            <a:r>
              <a:rPr lang="en-US" altLang="ko-KR" sz="1400" dirty="0"/>
              <a:t>'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james</a:t>
            </a:r>
            <a:r>
              <a:rPr lang="en-US" altLang="ko-KR" sz="1400" dirty="0"/>
              <a:t> = Student()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james.school</a:t>
            </a:r>
            <a:r>
              <a:rPr lang="en-US" altLang="ko-KR" sz="1400" dirty="0"/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james.hello</a:t>
            </a:r>
            <a:r>
              <a:rPr lang="en-US" altLang="ko-KR" sz="1400" dirty="0"/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Student __</a:t>
            </a:r>
            <a:r>
              <a:rPr lang="en-US" altLang="ko-KR" sz="1400" b="1" dirty="0" err="1">
                <a:solidFill>
                  <a:srgbClr val="FF0000"/>
                </a:solidFill>
              </a:rPr>
              <a:t>init</a:t>
            </a:r>
            <a:r>
              <a:rPr lang="en-US" altLang="ko-KR" sz="1400" b="1" dirty="0">
                <a:solidFill>
                  <a:srgbClr val="FF0000"/>
                </a:solidFill>
              </a:rPr>
              <a:t>__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Person __</a:t>
            </a:r>
            <a:r>
              <a:rPr lang="en-US" altLang="ko-KR" sz="1400" b="1" dirty="0" err="1">
                <a:solidFill>
                  <a:srgbClr val="FF0000"/>
                </a:solidFill>
              </a:rPr>
              <a:t>init</a:t>
            </a:r>
            <a:r>
              <a:rPr lang="en-US" altLang="ko-KR" sz="1400" b="1" dirty="0">
                <a:solidFill>
                  <a:srgbClr val="FF0000"/>
                </a:solidFill>
              </a:rPr>
              <a:t>__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1400" b="1" dirty="0">
                <a:solidFill>
                  <a:srgbClr val="FF0000"/>
                </a:solidFill>
              </a:rPr>
              <a:t> 학교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안녕하세요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-1" y="227013"/>
            <a:ext cx="9177867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8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#</a:t>
            </a:r>
            <a:r>
              <a:rPr lang="ko-KR" altLang="en-US" sz="1400" b="1" dirty="0" err="1">
                <a:solidFill>
                  <a:srgbClr val="0070C0"/>
                </a:solidFill>
              </a:rPr>
              <a:t>메소드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 err="1">
                <a:solidFill>
                  <a:srgbClr val="0070C0"/>
                </a:solidFill>
              </a:rPr>
              <a:t>오버라이딩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﻿class Person: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greeting(self):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.')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class Student(Person):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greeting(self):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super().greeting()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반갑습니다</a:t>
            </a:r>
            <a:r>
              <a:rPr lang="en-US" altLang="ko-KR" sz="1400" dirty="0"/>
              <a:t>.')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james</a:t>
            </a:r>
            <a:r>
              <a:rPr lang="en-US" altLang="ko-KR" sz="1400" dirty="0"/>
              <a:t> = Student()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james.greeting</a:t>
            </a:r>
            <a:r>
              <a:rPr lang="en-US" altLang="ko-KR" sz="1400" dirty="0"/>
              <a:t>()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22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184576"/>
          </a:xfrm>
        </p:spPr>
        <p:txBody>
          <a:bodyPr/>
          <a:lstStyle/>
          <a:p>
            <a:r>
              <a:rPr lang="ko-KR" altLang="en-US" sz="1400" dirty="0"/>
              <a:t>다중 상속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여러 개의 클래스로부터 상속받는 경우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파이썬은</a:t>
            </a:r>
            <a:r>
              <a:rPr lang="ko-KR" altLang="en-US" sz="1400" dirty="0"/>
              <a:t> 다중 상속을 지원하고 부모 클래스에 동일한 </a:t>
            </a:r>
            <a:r>
              <a:rPr lang="ko-KR" altLang="en-US" sz="1400" dirty="0" err="1"/>
              <a:t>메소드나</a:t>
            </a:r>
            <a:r>
              <a:rPr lang="ko-KR" altLang="en-US" sz="1400" dirty="0"/>
              <a:t> 속성이 있을 때는 왼쪽에서부터 우선권을 부여</a:t>
            </a:r>
            <a:endParaRPr lang="en-US" altLang="ko-KR" sz="1400" dirty="0"/>
          </a:p>
          <a:p>
            <a:pPr marL="1257300" lvl="3" indent="0">
              <a:buNone/>
            </a:pPr>
            <a:r>
              <a:rPr lang="en-US" altLang="ko-KR" sz="1400" dirty="0"/>
              <a:t>class </a:t>
            </a:r>
            <a:r>
              <a:rPr lang="ko-KR" altLang="en-US" sz="1400" dirty="0"/>
              <a:t>기반클래스이름</a:t>
            </a:r>
            <a:r>
              <a:rPr lang="en-US" altLang="ko-KR" sz="1400" dirty="0"/>
              <a:t>1:</a:t>
            </a:r>
          </a:p>
          <a:p>
            <a:pPr marL="1257300" lvl="3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코드</a:t>
            </a:r>
          </a:p>
          <a:p>
            <a:pPr marL="1257300" lvl="3" indent="0">
              <a:buNone/>
            </a:pPr>
            <a:r>
              <a:rPr lang="ko-KR" altLang="en-US" sz="1400" dirty="0"/>
              <a:t> </a:t>
            </a:r>
          </a:p>
          <a:p>
            <a:pPr marL="1257300" lvl="3" indent="0">
              <a:buNone/>
            </a:pPr>
            <a:r>
              <a:rPr lang="en-US" altLang="ko-KR" sz="1400" dirty="0"/>
              <a:t>class </a:t>
            </a:r>
            <a:r>
              <a:rPr lang="ko-KR" altLang="en-US" sz="1400" dirty="0"/>
              <a:t>기반클래스이름</a:t>
            </a:r>
            <a:r>
              <a:rPr lang="en-US" altLang="ko-KR" sz="1400" dirty="0"/>
              <a:t>2:</a:t>
            </a:r>
          </a:p>
          <a:p>
            <a:pPr marL="1257300" lvl="3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코드</a:t>
            </a:r>
          </a:p>
          <a:p>
            <a:pPr marL="1257300" lvl="3" indent="0">
              <a:buNone/>
            </a:pPr>
            <a:r>
              <a:rPr lang="ko-KR" altLang="en-US" sz="1400" dirty="0"/>
              <a:t> </a:t>
            </a:r>
          </a:p>
          <a:p>
            <a:pPr marL="1257300" lvl="3" indent="0">
              <a:buNone/>
            </a:pPr>
            <a:r>
              <a:rPr lang="en-US" altLang="ko-KR" sz="1400" dirty="0"/>
              <a:t>class </a:t>
            </a:r>
            <a:r>
              <a:rPr lang="ko-KR" altLang="en-US" sz="1400" dirty="0"/>
              <a:t>파생클래스이름</a:t>
            </a:r>
            <a:r>
              <a:rPr lang="en-US" altLang="ko-KR" sz="1400" dirty="0"/>
              <a:t>(</a:t>
            </a:r>
            <a:r>
              <a:rPr lang="ko-KR" altLang="en-US" sz="1400" dirty="0"/>
              <a:t>기반클래스이름</a:t>
            </a:r>
            <a:r>
              <a:rPr lang="en-US" altLang="ko-KR" sz="1400" dirty="0"/>
              <a:t>1, </a:t>
            </a:r>
            <a:r>
              <a:rPr lang="ko-KR" altLang="en-US" sz="1400" dirty="0"/>
              <a:t>기반클래스이름</a:t>
            </a:r>
            <a:r>
              <a:rPr lang="en-US" altLang="ko-KR" sz="1400" dirty="0"/>
              <a:t>2):</a:t>
            </a:r>
          </a:p>
          <a:p>
            <a:pPr marL="1257300" lvl="3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코드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06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8245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Abstract(</a:t>
            </a:r>
            <a:r>
              <a:rPr lang="ko-KR" altLang="en-US" sz="1400" dirty="0"/>
              <a:t>추상</a:t>
            </a:r>
            <a:r>
              <a:rPr lang="en-US" altLang="ko-KR" sz="1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Abstract</a:t>
            </a:r>
            <a:r>
              <a:rPr lang="ko-KR" altLang="en-US" sz="1400" dirty="0"/>
              <a:t> </a:t>
            </a:r>
            <a:r>
              <a:rPr lang="en-US" altLang="ko-KR" sz="1400" dirty="0"/>
              <a:t>Method:</a:t>
            </a:r>
            <a:r>
              <a:rPr lang="ko-KR" altLang="en-US" sz="1400" dirty="0"/>
              <a:t> 내용이 없는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하위 클래스에서 재정의해서 사용해야 하는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</a:t>
            </a:r>
            <a:r>
              <a:rPr lang="en-US" altLang="ko-KR" sz="1400" dirty="0"/>
              <a:t>Abstract</a:t>
            </a:r>
            <a:r>
              <a:rPr lang="ko-KR" altLang="en-US" sz="1400" dirty="0"/>
              <a:t> </a:t>
            </a:r>
            <a:r>
              <a:rPr lang="en-US" altLang="ko-KR" sz="1400" dirty="0"/>
              <a:t>Class</a:t>
            </a:r>
            <a:r>
              <a:rPr lang="ko-KR" altLang="en-US" sz="1400" dirty="0"/>
              <a:t>에 존재해야 함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Abstract</a:t>
            </a:r>
            <a:r>
              <a:rPr lang="ko-KR" altLang="en-US" sz="1400" dirty="0"/>
              <a:t> </a:t>
            </a:r>
            <a:r>
              <a:rPr lang="en-US" altLang="ko-KR" sz="1400" dirty="0"/>
              <a:t>Method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자신의 인스턴스를 생성할 수 없는 클래스로 </a:t>
            </a:r>
            <a:r>
              <a:rPr lang="en-US" altLang="ko-KR" sz="1400" dirty="0"/>
              <a:t>Abstract</a:t>
            </a:r>
            <a:r>
              <a:rPr lang="ko-KR" altLang="en-US" sz="1400" dirty="0"/>
              <a:t> </a:t>
            </a:r>
            <a:r>
              <a:rPr lang="en-US" altLang="ko-KR" sz="1400" dirty="0"/>
              <a:t>Method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소유하고 있는 클래스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생성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abc</a:t>
            </a:r>
            <a:r>
              <a:rPr lang="en-US" altLang="ko-KR" sz="1400" dirty="0"/>
              <a:t> </a:t>
            </a:r>
            <a:r>
              <a:rPr lang="en" altLang="ko-KR" sz="1400" dirty="0"/>
              <a:t>Module</a:t>
            </a:r>
            <a:r>
              <a:rPr lang="ko-KR" altLang="en-US" sz="1400" dirty="0"/>
              <a:t>을 가져 온 후 클래스의 </a:t>
            </a:r>
            <a:r>
              <a:rPr lang="en-US" altLang="ko-KR" sz="1400" dirty="0"/>
              <a:t>( )(</a:t>
            </a:r>
            <a:r>
              <a:rPr lang="ko-KR" altLang="en-US" sz="1400" dirty="0"/>
              <a:t>괄호</a:t>
            </a:r>
            <a:r>
              <a:rPr lang="en-US" altLang="ko-KR" sz="1400" dirty="0"/>
              <a:t>) </a:t>
            </a:r>
            <a:r>
              <a:rPr lang="ko-KR" altLang="en-US" sz="1400" dirty="0"/>
              <a:t>안에 </a:t>
            </a:r>
            <a:r>
              <a:rPr lang="en-US" altLang="ko-KR" sz="1400" dirty="0" err="1"/>
              <a:t>metaclass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ABCMeta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abc</a:t>
            </a:r>
            <a:r>
              <a:rPr lang="ko-KR" altLang="en-US" sz="1400" dirty="0"/>
              <a:t>는 </a:t>
            </a:r>
            <a:r>
              <a:rPr lang="en-US" altLang="ko-KR" sz="1400" dirty="0"/>
              <a:t>abstract base class</a:t>
            </a:r>
            <a:r>
              <a:rPr lang="ko-KR" altLang="en-US" sz="1400" dirty="0"/>
              <a:t>의 약자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지정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추상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만들 때 위에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abstractmethod</a:t>
            </a:r>
            <a:r>
              <a:rPr lang="ko-KR" altLang="en-US" sz="1400" dirty="0"/>
              <a:t>를 붙여서 추상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지정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Polymorphism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템플릿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패턴 구현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0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abstractmethod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ABCMeta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StudentBase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metaclass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ABCMeta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abstractmethod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study(self):</a:t>
            </a:r>
          </a:p>
          <a:p>
            <a:pPr marL="0" indent="0">
              <a:buNone/>
            </a:pPr>
            <a:r>
              <a:rPr lang="en-US" altLang="ko-KR" sz="1400" dirty="0"/>
              <a:t>        pass</a:t>
            </a:r>
          </a:p>
          <a:p>
            <a:pPr marL="0" indent="0">
              <a:buNone/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abstractmethod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go_to_school</a:t>
            </a:r>
            <a:r>
              <a:rPr lang="en-US" altLang="ko-KR" sz="1400" dirty="0"/>
              <a:t>(self):</a:t>
            </a:r>
          </a:p>
          <a:p>
            <a:pPr marL="0" indent="0">
              <a:buNone/>
            </a:pPr>
            <a:r>
              <a:rPr lang="en-US" altLang="ko-KR" sz="1400" dirty="0"/>
              <a:t>        pass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greeting(self):</a:t>
            </a:r>
          </a:p>
          <a:p>
            <a:pPr marL="0" indent="0">
              <a:buNone/>
            </a:pPr>
            <a:r>
              <a:rPr lang="en-US" altLang="ko-KR" sz="1400" dirty="0"/>
              <a:t>        print("Hello")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61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class Student(</a:t>
            </a:r>
            <a:r>
              <a:rPr lang="en-US" altLang="ko-KR" sz="1400" dirty="0" err="1"/>
              <a:t>StudentBase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study(self):</a:t>
            </a:r>
          </a:p>
          <a:p>
            <a:pPr marL="0" indent="0"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공부하기</a:t>
            </a:r>
            <a:r>
              <a:rPr lang="en-US" altLang="ko-KR" sz="1400" dirty="0"/>
              <a:t>')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go_to_school</a:t>
            </a:r>
            <a:r>
              <a:rPr lang="en-US" altLang="ko-KR" sz="1400" dirty="0"/>
              <a:t>(self):</a:t>
            </a:r>
          </a:p>
          <a:p>
            <a:pPr marL="0" indent="0">
              <a:buNone/>
            </a:pPr>
            <a:r>
              <a:rPr lang="en-US" altLang="ko-KR" sz="1400" dirty="0"/>
              <a:t>        print("</a:t>
            </a:r>
            <a:r>
              <a:rPr lang="ko-KR" altLang="en-US" sz="1400" dirty="0" err="1"/>
              <a:t>학교가기</a:t>
            </a:r>
            <a:r>
              <a:rPr lang="en-US" altLang="ko-KR" sz="1400" dirty="0"/>
              <a:t>")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 err="1"/>
              <a:t>james</a:t>
            </a:r>
            <a:r>
              <a:rPr lang="en-US" altLang="ko-KR" sz="1400" dirty="0"/>
              <a:t> = Student()</a:t>
            </a:r>
          </a:p>
          <a:p>
            <a:pPr marL="0" indent="0">
              <a:buNone/>
            </a:pPr>
            <a:r>
              <a:rPr lang="en-US" altLang="ko-KR" sz="1400" dirty="0" err="1"/>
              <a:t>james.study</a:t>
            </a:r>
            <a:r>
              <a:rPr lang="en-US" altLang="ko-KR" sz="1400" dirty="0"/>
              <a:t>()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55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248472"/>
          </a:xfrm>
        </p:spPr>
        <p:txBody>
          <a:bodyPr/>
          <a:lstStyle/>
          <a:p>
            <a:r>
              <a:rPr lang="en-US" altLang="ko-KR" sz="1400" dirty="0"/>
              <a:t>Delegation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존재하지 않는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호출한 경우 </a:t>
            </a:r>
            <a:r>
              <a:rPr lang="ko-KR" altLang="en-US" sz="1400" dirty="0" err="1"/>
              <a:t>파이썬은</a:t>
            </a:r>
            <a:r>
              <a:rPr lang="ko-KR" altLang="en-US" sz="1400" dirty="0"/>
              <a:t> 에러 발생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존재하지 않는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호출했을 때 에러를 발생시키지 않고자 하는 경우에는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getattr</a:t>
            </a:r>
            <a:r>
              <a:rPr lang="en-US" altLang="ko-KR" sz="1400" dirty="0"/>
              <a:t>__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구현해서 처리를 위임할 수 있음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</a:t>
            </a:r>
            <a:r>
              <a:rPr lang="en-US" altLang="ko-KR" sz="1400" dirty="0"/>
              <a:t>self</a:t>
            </a:r>
            <a:r>
              <a:rPr lang="ko-KR" altLang="en-US" sz="1400" dirty="0"/>
              <a:t> 이외에 문자열로 된 매개변수를 </a:t>
            </a:r>
            <a:r>
              <a:rPr lang="en-US" altLang="ko-KR" sz="1400" dirty="0"/>
              <a:t>1</a:t>
            </a:r>
            <a:r>
              <a:rPr lang="ko-KR" altLang="en-US" sz="1400" dirty="0"/>
              <a:t>개 소유하는데 이 매개변수가 호출된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이름</a:t>
            </a:r>
            <a:endParaRPr lang="en-US" altLang="ko-KR" sz="1400" dirty="0"/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﻿class Delegation: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data):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self.data</a:t>
            </a:r>
            <a:r>
              <a:rPr lang="en-US" altLang="ko-KR" sz="1400" dirty="0"/>
              <a:t> = data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def __</a:t>
            </a:r>
            <a:r>
              <a:rPr lang="en-US" altLang="ko-KR" sz="1400" dirty="0" err="1"/>
              <a:t>getattr</a:t>
            </a:r>
            <a:r>
              <a:rPr lang="en-US" altLang="ko-KR" sz="1400" dirty="0"/>
              <a:t>__(self, name):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print(name + "</a:t>
            </a:r>
            <a:r>
              <a:rPr lang="ko-KR" altLang="en-US" sz="1400" dirty="0"/>
              <a:t>호출</a:t>
            </a:r>
            <a:r>
              <a:rPr lang="en-US" altLang="ko-KR" sz="1400" dirty="0"/>
              <a:t>")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#</a:t>
            </a:r>
            <a:r>
              <a:rPr lang="en-US" altLang="ko-KR" sz="1400" dirty="0" err="1"/>
              <a:t>self.data</a:t>
            </a:r>
            <a:r>
              <a:rPr lang="en-US" altLang="ko-KR" sz="1400" dirty="0"/>
              <a:t> </a:t>
            </a:r>
            <a:r>
              <a:rPr lang="ko-KR" altLang="en-US" sz="1400" dirty="0"/>
              <a:t>의 </a:t>
            </a:r>
            <a:r>
              <a:rPr lang="en-US" altLang="ko-KR" sz="1400" dirty="0"/>
              <a:t>count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getattr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self.data</a:t>
            </a:r>
            <a:r>
              <a:rPr lang="en-US" altLang="ko-KR" sz="1400" dirty="0"/>
              <a:t>, name)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instance = Delegation([100,200,300,200,200])</a:t>
            </a:r>
          </a:p>
          <a:p>
            <a:pPr marL="466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instance.count</a:t>
            </a:r>
            <a:r>
              <a:rPr lang="en-US" altLang="ko-KR" sz="1400" dirty="0"/>
              <a:t>(200))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위임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21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042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Iterator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(iterator)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값을 차례대로 꺼낼 수 있는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번을 반복한다면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range(100):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만들어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값을 차례대로 꺼낼 수 있는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낸 후 반복할 때마다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숫자를 하나씩 꺼내서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연속된 숫자를 미리 만들면 숫자가 적을 때는 상관없지만 숫자가 아주 많을 때는 메모리를 많이 사용하므로 성능에 불리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생성하고 값이 필요한 시점이 되었을 때 값을 만드는 방식을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생성을 뒤로 미루는 것인데 이런 방식이 지연 평가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(lazy evaluation)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반복자라고도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가능한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 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여러 개 들어있고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하나씩 꺼낼 수 있는 인스턴스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가능한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인스턴스인지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알아보는 방법은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들어있는지 확인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Iterator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0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18613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Iterator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살펴보면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__next__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호출할 때마다 리스트에 들어있는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리턴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__next__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StopIteration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발생하는데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번만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__next__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요소를 계속 꺼내다가 꺼낼 요소가 없으면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StopIteration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예외를 발생시켜서 반복을 종료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70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이터레이터이름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6270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__(self):</a:t>
            </a:r>
          </a:p>
          <a:p>
            <a:pPr marL="6270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  <a:p>
            <a:pPr marL="6270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6270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__next__(self):</a:t>
            </a:r>
          </a:p>
          <a:p>
            <a:pPr marL="6270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Iterator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28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826096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li = [1, 2, 3]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it = li.__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__()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#iterator </a:t>
            </a:r>
            <a:r>
              <a:rPr lang="ko-KR" altLang="en-US" sz="1400" dirty="0"/>
              <a:t>출력하기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print(it)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it.__next</a:t>
            </a:r>
            <a:r>
              <a:rPr lang="en-US" altLang="ko-KR" sz="1400" dirty="0"/>
              <a:t>__())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it.__next</a:t>
            </a:r>
            <a:r>
              <a:rPr lang="en-US" altLang="ko-KR" sz="1400" dirty="0"/>
              <a:t>__())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it.__next</a:t>
            </a:r>
            <a:r>
              <a:rPr lang="en-US" altLang="ko-KR" sz="1400" dirty="0"/>
              <a:t>__())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it.__next</a:t>
            </a:r>
            <a:r>
              <a:rPr lang="en-US" altLang="ko-KR" sz="1400" dirty="0"/>
              <a:t>__())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list_iterator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object at 0x7fd93a4833a0&gt;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StopIteration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Traceback (most recent call last)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&lt;ipython-input-1-1ef04a89f7f8&gt; in &lt;module&gt;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6 print(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it.__next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__())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7 print(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it.__next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__())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----&gt; 8 print(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it.__next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__())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StopIteration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Iterator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610072"/>
          </a:xfrm>
        </p:spPr>
        <p:txBody>
          <a:bodyPr/>
          <a:lstStyle/>
          <a:p>
            <a:r>
              <a:rPr lang="ko-KR" altLang="en-US" sz="1400" dirty="0"/>
              <a:t>다음과 같이 묘사한 자동차를 코드로 표현</a:t>
            </a:r>
            <a:r>
              <a:rPr lang="en-US" altLang="ko-KR" sz="1400" dirty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“18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인치의 바퀴를 가진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2,000cc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의 빨간 차는 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좌회전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우회전의 기능이 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.”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57948"/>
            <a:ext cx="7950000" cy="33239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color = 0xFF0000   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wheel_size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displacement = 2000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endParaRPr lang="ko-KR" altLang="en-US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forward():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backward():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():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():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</p:txBody>
      </p:sp>
      <p:sp>
        <p:nvSpPr>
          <p:cNvPr id="8" name="폭발 2 7"/>
          <p:cNvSpPr/>
          <p:nvPr/>
        </p:nvSpPr>
        <p:spPr>
          <a:xfrm>
            <a:off x="3403818" y="3032803"/>
            <a:ext cx="5023338" cy="202809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아직 속성과 기능이 흩어져있음</a:t>
            </a:r>
            <a:r>
              <a:rPr lang="en-US" altLang="ko-KR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.</a:t>
            </a:r>
            <a:endParaRPr lang="ko-KR" altLang="en-US" b="1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373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92291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class Counter: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stop):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self.current</a:t>
            </a:r>
            <a:r>
              <a:rPr lang="en-US" altLang="ko-KR" sz="1400" dirty="0"/>
              <a:t> = 0    # </a:t>
            </a:r>
            <a:r>
              <a:rPr lang="ko-KR" altLang="en-US" sz="1400" dirty="0"/>
              <a:t>현재 숫자 유지</a:t>
            </a:r>
            <a:r>
              <a:rPr lang="en-US" altLang="ko-KR" sz="1400" dirty="0"/>
              <a:t>, 0</a:t>
            </a:r>
            <a:r>
              <a:rPr lang="ko-KR" altLang="en-US" sz="1400" dirty="0"/>
              <a:t>부터 지정된 숫자 직전까지 반복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self.stop</a:t>
            </a:r>
            <a:r>
              <a:rPr lang="en-US" altLang="ko-KR" sz="1400" dirty="0"/>
              <a:t> = stop    # </a:t>
            </a:r>
            <a:r>
              <a:rPr lang="ko-KR" altLang="en-US" sz="1400" dirty="0"/>
              <a:t>반복을 끝낼 숫자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return self         # 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반환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__next__(self):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self.current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self.stop</a:t>
            </a:r>
            <a:r>
              <a:rPr lang="en-US" altLang="ko-KR" sz="1400" dirty="0"/>
              <a:t>:    # </a:t>
            </a:r>
            <a:r>
              <a:rPr lang="ko-KR" altLang="en-US" sz="1400" dirty="0"/>
              <a:t>현재 숫자가 반복을 끝낼 숫자보다 작을 때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r = </a:t>
            </a:r>
            <a:r>
              <a:rPr lang="en-US" altLang="ko-KR" sz="1400" dirty="0" err="1"/>
              <a:t>self.current</a:t>
            </a:r>
            <a:r>
              <a:rPr lang="en-US" altLang="ko-KR" sz="1400" dirty="0"/>
              <a:t>            # </a:t>
            </a:r>
            <a:r>
              <a:rPr lang="ko-KR" altLang="en-US" sz="1400" dirty="0"/>
              <a:t>반환할 숫자를 변수에 저장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 err="1"/>
              <a:t>self.current</a:t>
            </a:r>
            <a:r>
              <a:rPr lang="en-US" altLang="ko-KR" sz="1400" dirty="0"/>
              <a:t> += 1           # </a:t>
            </a:r>
            <a:r>
              <a:rPr lang="ko-KR" altLang="en-US" sz="1400" dirty="0"/>
              <a:t>현재 숫자를 </a:t>
            </a:r>
            <a:r>
              <a:rPr lang="en-US" altLang="ko-KR" sz="1400" dirty="0"/>
              <a:t>1 </a:t>
            </a:r>
            <a:r>
              <a:rPr lang="ko-KR" altLang="en-US" sz="1400" dirty="0"/>
              <a:t>증가시킴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return r                    # </a:t>
            </a:r>
            <a:r>
              <a:rPr lang="ko-KR" altLang="en-US" sz="1400" dirty="0"/>
              <a:t>숫자를 반환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else:                           # </a:t>
            </a:r>
            <a:r>
              <a:rPr lang="ko-KR" altLang="en-US" sz="1400" dirty="0"/>
              <a:t>현재 숫자가 반복을 끝낼 숫자보다 크거나 같을 때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raise </a:t>
            </a:r>
            <a:r>
              <a:rPr lang="en-US" altLang="ko-KR" sz="1400" dirty="0" err="1"/>
              <a:t>StopIteration</a:t>
            </a:r>
            <a:r>
              <a:rPr lang="en-US" altLang="ko-KR" sz="1400" dirty="0"/>
              <a:t>         # </a:t>
            </a:r>
            <a:r>
              <a:rPr lang="ko-KR" altLang="en-US" sz="1400" dirty="0"/>
              <a:t>예외 발생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Counter(3):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print(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end=' ‘)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0 1 2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Iterator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99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8260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Generator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특수한 한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(Generator function)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함수 안에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yield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데이터를 하나씩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처음 호출되면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함수 실행 중 처음으로 만나는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yield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값을 리턴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다시 호출되면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직전에 실행되었던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yield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다음부터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yield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만날 때까지 문장들을 실행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변수에 할당하면 그 변수는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generator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Generator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7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754088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 Generator </a:t>
            </a:r>
            <a:r>
              <a:rPr lang="ko-KR" altLang="en-US" sz="1400" dirty="0"/>
              <a:t>함수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gen():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yield 1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yield 2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yield 3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 Generator </a:t>
            </a:r>
            <a:r>
              <a:rPr lang="ko-KR" altLang="en-US" sz="1400" dirty="0" err="1"/>
              <a:t>인스턴스</a:t>
            </a:r>
            <a:endParaRPr lang="ko-KR" altLang="en-US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g = gen()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print(type(g))  # &lt;class 'generator'&gt;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 for </a:t>
            </a:r>
            <a:r>
              <a:rPr lang="ko-KR" altLang="en-US" sz="1400" dirty="0"/>
              <a:t>루프 사용 가능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for x in g: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print(x)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&lt;class 'generator'&gt;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Generator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72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610072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reverse(data):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for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(data)-1, -1, -1):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yield data[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in reverse('Teacher'):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print(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b="1" dirty="0">
                <a:solidFill>
                  <a:srgbClr val="FF0000"/>
                </a:solidFill>
              </a:rPr>
              <a:t>r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b="1" dirty="0">
                <a:solidFill>
                  <a:srgbClr val="FF0000"/>
                </a:solidFill>
              </a:rPr>
              <a:t>e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b="1" dirty="0">
                <a:solidFill>
                  <a:srgbClr val="FF0000"/>
                </a:solidFill>
              </a:rPr>
              <a:t>h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b="1" dirty="0">
                <a:solidFill>
                  <a:srgbClr val="FF0000"/>
                </a:solidFill>
              </a:rPr>
              <a:t>c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b="1" dirty="0">
                <a:solidFill>
                  <a:srgbClr val="FF0000"/>
                </a:solidFill>
              </a:rPr>
              <a:t>a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b="1" dirty="0">
                <a:solidFill>
                  <a:srgbClr val="FF0000"/>
                </a:solidFill>
              </a:rPr>
              <a:t>e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b="1" dirty="0">
                <a:solidFill>
                  <a:srgbClr val="FF0000"/>
                </a:solidFill>
              </a:rPr>
              <a:t>T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Generator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43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922912"/>
          </a:xfrm>
        </p:spPr>
        <p:txBody>
          <a:bodyPr/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함수 호출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add(a, b):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c = a + b    # add </a:t>
            </a:r>
            <a:r>
              <a:rPr lang="ko-KR" altLang="en-US" sz="1400" dirty="0"/>
              <a:t>함수가 끝나면 변수와 계산식은 사라짐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print(c)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print('add </a:t>
            </a:r>
            <a:r>
              <a:rPr lang="ko-KR" altLang="en-US" sz="1400" dirty="0"/>
              <a:t>함수</a:t>
            </a:r>
            <a:r>
              <a:rPr lang="en-US" altLang="ko-KR" sz="1400" dirty="0"/>
              <a:t>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():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add(1, 2)    # add </a:t>
            </a:r>
            <a:r>
              <a:rPr lang="ko-KR" altLang="en-US" sz="1400" dirty="0"/>
              <a:t>함수가 끝나면 다시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</a:t>
            </a:r>
            <a:r>
              <a:rPr lang="ko-KR" altLang="en-US" sz="1400" dirty="0"/>
              <a:t>함수로 돌아옴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print('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r>
              <a:rPr lang="en-US" altLang="ko-KR" sz="1400" dirty="0"/>
              <a:t>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calc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위의 코드와 같은 경우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()</a:t>
            </a:r>
            <a:r>
              <a:rPr lang="ko-KR" altLang="en-US" sz="1400" dirty="0"/>
              <a:t>가 메인 루틴이 되고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add()</a:t>
            </a:r>
            <a:r>
              <a:rPr lang="ko-KR" altLang="en-US" sz="1400" dirty="0"/>
              <a:t>가 서브 루틴</a:t>
            </a:r>
            <a:endParaRPr lang="en-US" altLang="ko-KR" sz="1400" dirty="0"/>
          </a:p>
          <a:p>
            <a:r>
              <a:rPr lang="ko-KR" altLang="en-US" sz="1400" dirty="0"/>
              <a:t>메인 루틴이 먼저 시작하고 서브 루틴이 수행을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완료하고 종료되면 메인 루틴의 나머지 부분이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수행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coroutine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 descr="그림 43 1 메인 루틴과 서브 루틴의 동작 과정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r="4806"/>
          <a:stretch/>
        </p:blipFill>
        <p:spPr bwMode="auto">
          <a:xfrm>
            <a:off x="5364088" y="3573016"/>
            <a:ext cx="3600400" cy="28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19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25224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coroutine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(coroutine)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cooperative routine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의미하는데 서로 협력하는 루틴이라는 의미로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메인 루틴과 서브 루틴처럼 종속된 관계가 아니라 서로 대등한 관계이며 특정 시점에 상대방의 코드를 실행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coroutine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함수가 종료되지 않은 상태에서 메인 루틴의 코드를 실행한 뒤 다시 돌아와서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coroutine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코드를 실행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 함수는 호출을 하면 코드를 한 번만 실행할 수 있지만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coroutine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코드를 여러 번 실행 가능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coroutine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Picture 2" descr="그림 43 2 코루틴의 동작 과정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r="5113"/>
          <a:stretch/>
        </p:blipFill>
        <p:spPr bwMode="auto">
          <a:xfrm>
            <a:off x="791580" y="3501008"/>
            <a:ext cx="7560840" cy="301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86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25814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coroutine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coroutine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제네레이터의</a:t>
            </a:r>
            <a:r>
              <a:rPr lang="ko-KR" altLang="en-US" sz="1400" dirty="0"/>
              <a:t> 특별한 형태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제네레이터는</a:t>
            </a:r>
            <a:r>
              <a:rPr lang="ko-KR" altLang="en-US" sz="1400" dirty="0"/>
              <a:t> </a:t>
            </a:r>
            <a:r>
              <a:rPr lang="en-US" altLang="ko-KR" sz="1400" dirty="0"/>
              <a:t>yield</a:t>
            </a:r>
            <a:r>
              <a:rPr lang="ko-KR" altLang="en-US" sz="1400" dirty="0"/>
              <a:t>로 값을 발생시켰지만 </a:t>
            </a:r>
            <a:r>
              <a:rPr lang="en" altLang="ko-KR" sz="1400" dirty="0"/>
              <a:t>coroutine</a:t>
            </a:r>
            <a:r>
              <a:rPr lang="ko-KR" altLang="en-US" sz="1400" dirty="0"/>
              <a:t>은 </a:t>
            </a:r>
            <a:r>
              <a:rPr lang="en-US" altLang="ko-KR" sz="1400" dirty="0"/>
              <a:t>yield</a:t>
            </a:r>
            <a:r>
              <a:rPr lang="ko-KR" altLang="en-US" sz="1400" dirty="0"/>
              <a:t>로 값을 받아올 수 있음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coroutine</a:t>
            </a:r>
            <a:r>
              <a:rPr lang="ko-KR" altLang="en-US" sz="1400" dirty="0"/>
              <a:t>에 값을 보내면서 코드를 실행할 때는 </a:t>
            </a:r>
            <a:r>
              <a:rPr lang="en-US" altLang="ko-KR" sz="1400" dirty="0"/>
              <a:t>send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send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보낸 값을 받아오려면 </a:t>
            </a:r>
            <a:r>
              <a:rPr lang="en-US" altLang="ko-KR" sz="1400" dirty="0"/>
              <a:t>yield</a:t>
            </a:r>
            <a:r>
              <a:rPr lang="ko-KR" altLang="en-US" sz="1400" dirty="0"/>
              <a:t>를 괄호로 묶어준 뒤 변수에 저장</a:t>
            </a:r>
            <a:endParaRPr lang="en-US" altLang="ko-KR" sz="1400" dirty="0"/>
          </a:p>
          <a:p>
            <a:pPr marL="196850" lvl="1" indent="0"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tot_coroutine</a:t>
            </a:r>
            <a:r>
              <a:rPr lang="en-US" altLang="ko-KR" sz="1400" dirty="0"/>
              <a:t>():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tot = 0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while True:    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을 계속 유지하기 위해 무한 루프 사용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x = (yield)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 바깥에서 값을 받아옴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tot = tot + x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ko-KR" altLang="en-US" sz="1400" dirty="0"/>
              <a:t>현재까지의 합</a:t>
            </a:r>
            <a:r>
              <a:rPr lang="en-US" altLang="ko-KR" sz="1400" dirty="0"/>
              <a:t>:', tot)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co = </a:t>
            </a:r>
            <a:r>
              <a:rPr lang="en-US" altLang="ko-KR" sz="1400" dirty="0" err="1"/>
              <a:t>tot_coroutine</a:t>
            </a:r>
            <a:r>
              <a:rPr lang="en-US" altLang="ko-KR" sz="1400" dirty="0"/>
              <a:t>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next(co)  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 안의 </a:t>
            </a:r>
            <a:r>
              <a:rPr lang="en-US" altLang="ko-KR" sz="1400" dirty="0"/>
              <a:t>yield</a:t>
            </a:r>
            <a:r>
              <a:rPr lang="ko-KR" altLang="en-US" sz="1400" dirty="0"/>
              <a:t>까지 코드 실행</a:t>
            </a:r>
            <a:r>
              <a:rPr lang="en-US" altLang="ko-KR" sz="1400" dirty="0"/>
              <a:t>(</a:t>
            </a:r>
            <a:r>
              <a:rPr lang="ko-KR" altLang="en-US" sz="1400" dirty="0"/>
              <a:t>최초 실행</a:t>
            </a:r>
            <a:r>
              <a:rPr lang="en-US" altLang="ko-KR" sz="1400" dirty="0"/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co.send</a:t>
            </a:r>
            <a:r>
              <a:rPr lang="en-US" altLang="ko-KR" sz="1400" dirty="0"/>
              <a:t>(1)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 숫자 </a:t>
            </a:r>
            <a:r>
              <a:rPr lang="en-US" altLang="ko-KR" sz="1400" dirty="0"/>
              <a:t>1</a:t>
            </a:r>
            <a:r>
              <a:rPr lang="ko-KR" altLang="en-US" sz="1400" dirty="0"/>
              <a:t>을 보냄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co.send</a:t>
            </a:r>
            <a:r>
              <a:rPr lang="en-US" altLang="ko-KR" sz="1400" dirty="0"/>
              <a:t>(2)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 숫자 </a:t>
            </a:r>
            <a:r>
              <a:rPr lang="en-US" altLang="ko-KR" sz="1400" dirty="0"/>
              <a:t>2</a:t>
            </a:r>
            <a:r>
              <a:rPr lang="ko-KR" altLang="en-US" sz="1400" dirty="0"/>
              <a:t>을 보냄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co.send</a:t>
            </a:r>
            <a:r>
              <a:rPr lang="en-US" altLang="ko-KR" sz="1400" dirty="0"/>
              <a:t>(3)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 숫자 </a:t>
            </a:r>
            <a:r>
              <a:rPr lang="en-US" altLang="ko-KR" sz="1400" dirty="0"/>
              <a:t>3</a:t>
            </a:r>
            <a:r>
              <a:rPr lang="ko-KR" altLang="en-US" sz="1400" dirty="0"/>
              <a:t>을 보냄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coroutine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84844F-DE5B-CB43-A825-E18ABBDB53E2}"/>
              </a:ext>
            </a:extLst>
          </p:cNvPr>
          <p:cNvSpPr/>
          <p:nvPr/>
        </p:nvSpPr>
        <p:spPr>
          <a:xfrm>
            <a:off x="5619718" y="4365104"/>
            <a:ext cx="30963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현재까지의 합</a:t>
            </a:r>
            <a:r>
              <a:rPr lang="en-US" altLang="ko-KR" sz="1400" dirty="0">
                <a:solidFill>
                  <a:srgbClr val="FF0000"/>
                </a:solidFill>
              </a:rPr>
              <a:t>: 1 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현재까지의 합</a:t>
            </a:r>
            <a:r>
              <a:rPr lang="en-US" altLang="ko-KR" sz="1400" dirty="0">
                <a:solidFill>
                  <a:srgbClr val="FF0000"/>
                </a:solidFill>
              </a:rPr>
              <a:t>: 3 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현재까지의 합</a:t>
            </a:r>
            <a:r>
              <a:rPr lang="en-US" altLang="ko-KR" sz="1400" dirty="0">
                <a:solidFill>
                  <a:srgbClr val="FF0000"/>
                </a:solidFill>
              </a:rPr>
              <a:t>: 6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9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394048"/>
          </a:xfrm>
        </p:spPr>
        <p:txBody>
          <a:bodyPr/>
          <a:lstStyle/>
          <a:p>
            <a:r>
              <a:rPr lang="en-US" altLang="ko-KR" sz="1400" dirty="0"/>
              <a:t>coroutine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yield </a:t>
            </a:r>
            <a:r>
              <a:rPr lang="ko-KR" altLang="en-US" sz="1400" dirty="0"/>
              <a:t>뒤에 값</a:t>
            </a:r>
            <a:r>
              <a:rPr lang="en-US" altLang="ko-KR" sz="1400" dirty="0"/>
              <a:t>(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  <a:r>
              <a:rPr lang="ko-KR" altLang="en-US" sz="1400" dirty="0"/>
              <a:t>을 지정한 뒤 괄호로 묶어주면 값을 받아오면서 바깥으로 값을 전달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yield</a:t>
            </a:r>
            <a:r>
              <a:rPr lang="ko-KR" altLang="en-US" sz="1400" dirty="0"/>
              <a:t>를 사용하여 바깥으로 전달한 값은 </a:t>
            </a:r>
            <a:r>
              <a:rPr lang="en-US" altLang="ko-KR" sz="1400" dirty="0"/>
              <a:t>next </a:t>
            </a:r>
            <a:r>
              <a:rPr lang="ko-KR" altLang="en-US" sz="1400" dirty="0"/>
              <a:t>함수</a:t>
            </a:r>
            <a:r>
              <a:rPr lang="en-US" altLang="ko-KR" sz="1400" dirty="0"/>
              <a:t>(__next__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en-US" altLang="ko-KR" sz="1400" dirty="0"/>
              <a:t>send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반환값으로</a:t>
            </a:r>
            <a:r>
              <a:rPr lang="ko-KR" altLang="en-US" sz="1400" dirty="0"/>
              <a:t> 리턴</a:t>
            </a: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 marL="627062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(yield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27062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next(</a:t>
            </a:r>
            <a:r>
              <a:rPr lang="en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coroutine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27062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coroutine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.send(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coroutine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25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314400"/>
            <a:ext cx="8280000" cy="4850904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tot_coroutine</a:t>
            </a:r>
            <a:r>
              <a:rPr lang="en-US" altLang="ko-KR" sz="1400" dirty="0"/>
              <a:t>():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total = 0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while True: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x = (yield total)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 바깥에서 값을 받아오면서 바깥으로 값을 전달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total += x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co = </a:t>
            </a:r>
            <a:r>
              <a:rPr lang="en-US" altLang="ko-KR" sz="1400" dirty="0" err="1"/>
              <a:t>tot_coroutine</a:t>
            </a:r>
            <a:r>
              <a:rPr lang="en-US" altLang="ko-KR" sz="1400" dirty="0"/>
              <a:t>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print(next(co))      # 0: </a:t>
            </a:r>
            <a:r>
              <a:rPr lang="en" altLang="ko-KR" sz="1400" dirty="0"/>
              <a:t>coroutine</a:t>
            </a:r>
            <a:r>
              <a:rPr lang="ko-KR" altLang="en-US" sz="1400" dirty="0"/>
              <a:t> 안의 </a:t>
            </a:r>
            <a:r>
              <a:rPr lang="en-US" altLang="ko-KR" sz="1400" dirty="0"/>
              <a:t>yield</a:t>
            </a:r>
            <a:r>
              <a:rPr lang="ko-KR" altLang="en-US" sz="1400" dirty="0"/>
              <a:t>까지 코드를 실행하고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에서 나온 값 출력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co.send</a:t>
            </a:r>
            <a:r>
              <a:rPr lang="en-US" altLang="ko-KR" sz="1400" dirty="0"/>
              <a:t>(1))    # 1: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 숫자 </a:t>
            </a:r>
            <a:r>
              <a:rPr lang="en-US" altLang="ko-KR" sz="1400" dirty="0"/>
              <a:t>1</a:t>
            </a:r>
            <a:r>
              <a:rPr lang="ko-KR" altLang="en-US" sz="1400" dirty="0"/>
              <a:t>을 보내고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에서 나온 값 출력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co.send</a:t>
            </a:r>
            <a:r>
              <a:rPr lang="en-US" altLang="ko-KR" sz="1400" dirty="0"/>
              <a:t>(2))    # 3: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 숫자 </a:t>
            </a:r>
            <a:r>
              <a:rPr lang="en-US" altLang="ko-KR" sz="1400" dirty="0"/>
              <a:t>2</a:t>
            </a:r>
            <a:r>
              <a:rPr lang="ko-KR" altLang="en-US" sz="1400" dirty="0"/>
              <a:t>를 보내고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에서 나온 값 출력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co.send</a:t>
            </a:r>
            <a:r>
              <a:rPr lang="en-US" altLang="ko-KR" sz="1400" dirty="0"/>
              <a:t>(3))    # 6: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 숫자 </a:t>
            </a:r>
            <a:r>
              <a:rPr lang="en-US" altLang="ko-KR" sz="1400" dirty="0"/>
              <a:t>3</a:t>
            </a:r>
            <a:r>
              <a:rPr lang="ko-KR" altLang="en-US" sz="1400" dirty="0"/>
              <a:t>을 보내고 </a:t>
            </a:r>
            <a:r>
              <a:rPr lang="en" altLang="ko-KR" sz="1400" dirty="0"/>
              <a:t>coroutine</a:t>
            </a:r>
            <a:r>
              <a:rPr lang="ko-KR" altLang="en-US" sz="1400" dirty="0"/>
              <a:t>에서 나온 값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coroutine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EA9231-2E25-1644-9319-5DAB0ADEA5E7}"/>
              </a:ext>
            </a:extLst>
          </p:cNvPr>
          <p:cNvSpPr/>
          <p:nvPr/>
        </p:nvSpPr>
        <p:spPr>
          <a:xfrm>
            <a:off x="683568" y="4365104"/>
            <a:ext cx="3337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dirty="0">
                <a:solidFill>
                  <a:srgbClr val="FF0000"/>
                </a:solidFill>
              </a:rPr>
              <a:t>0 </a:t>
            </a:r>
          </a:p>
          <a:p>
            <a:r>
              <a:rPr lang="en-US" altLang="ko-Kore-KR" sz="1400" dirty="0">
                <a:solidFill>
                  <a:srgbClr val="FF0000"/>
                </a:solidFill>
              </a:rPr>
              <a:t>1 </a:t>
            </a:r>
          </a:p>
          <a:p>
            <a:r>
              <a:rPr lang="en-US" altLang="ko-Kore-KR" sz="1400" dirty="0">
                <a:solidFill>
                  <a:srgbClr val="FF0000"/>
                </a:solidFill>
              </a:rPr>
              <a:t>3 </a:t>
            </a:r>
          </a:p>
          <a:p>
            <a:r>
              <a:rPr lang="en-US" altLang="ko-Kore-KR" sz="1400" dirty="0">
                <a:solidFill>
                  <a:srgbClr val="FF0000"/>
                </a:solidFill>
              </a:rPr>
              <a:t>6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548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8260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coroutine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coroutine</a:t>
            </a:r>
            <a:r>
              <a:rPr lang="ko-KR" altLang="en-US" sz="1400" dirty="0"/>
              <a:t>은 실행 상태를 유지하기 위해 </a:t>
            </a:r>
            <a:r>
              <a:rPr lang="en-US" altLang="ko-KR" sz="1400" dirty="0"/>
              <a:t>while True:</a:t>
            </a:r>
            <a:r>
              <a:rPr lang="ko-KR" altLang="en-US" sz="1400" dirty="0"/>
              <a:t>를 사용해서 끝나지 않는 무한 루프로 동작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coroutine</a:t>
            </a:r>
            <a:r>
              <a:rPr lang="ko-KR" altLang="en-US" sz="1400" dirty="0"/>
              <a:t>을 강제로 종료하고 싶다면 </a:t>
            </a:r>
            <a:r>
              <a:rPr lang="en-US" altLang="ko-KR" sz="1400" dirty="0"/>
              <a:t>close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coroutine</a:t>
            </a:r>
            <a:r>
              <a:rPr lang="ko-KR" altLang="en-US" sz="1400" dirty="0"/>
              <a:t> 인스턴스에서 </a:t>
            </a:r>
            <a:r>
              <a:rPr lang="en-US" altLang="ko-KR" sz="1400" dirty="0"/>
              <a:t>close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호출하면 </a:t>
            </a:r>
            <a:r>
              <a:rPr lang="en" altLang="ko-KR" sz="1400" dirty="0"/>
              <a:t>coroutine</a:t>
            </a:r>
            <a:r>
              <a:rPr lang="ko-KR" altLang="en-US" sz="1400" dirty="0"/>
              <a:t>이 종료될 때 </a:t>
            </a:r>
            <a:r>
              <a:rPr lang="en-US" altLang="ko-KR" sz="1400" dirty="0" err="1"/>
              <a:t>GeneratorExit</a:t>
            </a:r>
            <a:r>
              <a:rPr lang="en-US" altLang="ko-KR" sz="1400" dirty="0"/>
              <a:t> </a:t>
            </a:r>
            <a:r>
              <a:rPr lang="ko-KR" altLang="en-US" sz="1400" dirty="0"/>
              <a:t>예외가 발생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 예외를 처리하면 </a:t>
            </a:r>
            <a:r>
              <a:rPr lang="en" altLang="ko-KR" sz="1400" dirty="0"/>
              <a:t>coroutine</a:t>
            </a:r>
            <a:r>
              <a:rPr lang="ko-KR" altLang="en-US" sz="1400" dirty="0"/>
              <a:t>의 종료 시점을 알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coroutine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715000"/>
          </a:xfrm>
        </p:spPr>
        <p:txBody>
          <a:bodyPr/>
          <a:lstStyle/>
          <a:p>
            <a:r>
              <a:rPr lang="ko-KR" altLang="en-US" sz="1400" dirty="0"/>
              <a:t>다음과 같이 묘사한 자동차를 코드로 표현하면</a:t>
            </a:r>
            <a:r>
              <a:rPr lang="en-US" altLang="ko-KR" sz="1400" dirty="0"/>
              <a:t>...(2)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“18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인치의 바퀴를 가진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2,000cc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의 빨간 차는 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후진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좌회전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우회전의 기능이 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.”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57948"/>
            <a:ext cx="8077200" cy="37548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class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Car: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self.color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= 0xFF0000   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self.wheel_size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self.displacement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= 2000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forward(self):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backward(self):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4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pass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6362491" y="2531921"/>
            <a:ext cx="2433638" cy="828675"/>
          </a:xfrm>
          <a:prstGeom prst="wedgeRectCallout">
            <a:avLst>
              <a:gd name="adj1" fmla="val -89395"/>
              <a:gd name="adj2" fmla="val 81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안에 차의 색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바퀴 크기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배기량을 나타내는 </a:t>
            </a:r>
            <a:r>
              <a:rPr lang="ko-KR" altLang="en-US" sz="1400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속성을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정의</a:t>
            </a:r>
          </a:p>
        </p:txBody>
      </p:sp>
      <p:sp>
        <p:nvSpPr>
          <p:cNvPr id="18" name="사각형 설명선 17"/>
          <p:cNvSpPr/>
          <p:nvPr/>
        </p:nvSpPr>
        <p:spPr>
          <a:xfrm>
            <a:off x="2429827" y="2029067"/>
            <a:ext cx="3154045" cy="323850"/>
          </a:xfrm>
          <a:prstGeom prst="wedgeRectCallout">
            <a:avLst>
              <a:gd name="adj1" fmla="val -74173"/>
              <a:gd name="adj2" fmla="val 457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클래스의 정의 시작을 알</a:t>
            </a:r>
            <a:r>
              <a:rPr lang="ko-KR" alt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림</a:t>
            </a:r>
            <a:endParaRPr lang="ko-KR" sz="1400" kern="1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187305" y="2766878"/>
            <a:ext cx="248791" cy="590113"/>
          </a:xfrm>
          <a:prstGeom prst="rightBrac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5298989" y="4020470"/>
            <a:ext cx="2162175" cy="666750"/>
          </a:xfrm>
          <a:prstGeom prst="wedgeRectCallout">
            <a:avLst>
              <a:gd name="adj1" fmla="val -68039"/>
              <a:gd name="adj2" fmla="val -191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안에 전진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후진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좌회전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우회전 </a:t>
            </a:r>
            <a:r>
              <a:rPr lang="ko-KR" altLang="en-US" sz="1400" kern="100" dirty="0" err="1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메소드를</a:t>
            </a:r>
            <a:r>
              <a:rPr lang="ko-KR" altLang="en-US" sz="1400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정의</a:t>
            </a:r>
            <a:endParaRPr lang="ko-KR" sz="1400" kern="1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419600" y="3360596"/>
            <a:ext cx="361950" cy="2372661"/>
          </a:xfrm>
          <a:prstGeom prst="rightBrace">
            <a:avLst>
              <a:gd name="adj1" fmla="val 8333"/>
              <a:gd name="adj2" fmla="val 233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48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754088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number_coroutine</a:t>
            </a:r>
            <a:r>
              <a:rPr lang="en-US" altLang="ko-KR" sz="1400" dirty="0"/>
              <a:t>():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try: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while True: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x = (yield)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print(x, end=' 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except </a:t>
            </a:r>
            <a:r>
              <a:rPr lang="en-US" altLang="ko-KR" sz="1400" dirty="0" err="1"/>
              <a:t>GeneratorExit</a:t>
            </a:r>
            <a:r>
              <a:rPr lang="en-US" altLang="ko-KR" sz="1400" dirty="0"/>
              <a:t>:    # </a:t>
            </a:r>
            <a:r>
              <a:rPr lang="en" altLang="ko-KR" sz="1400" dirty="0"/>
              <a:t>coroutine</a:t>
            </a:r>
            <a:r>
              <a:rPr lang="ko-KR" altLang="en-US" sz="1400" dirty="0"/>
              <a:t>이 종료 될 때 </a:t>
            </a:r>
            <a:r>
              <a:rPr lang="en-US" altLang="ko-KR" sz="1400" dirty="0" err="1"/>
              <a:t>GeneratorExit</a:t>
            </a:r>
            <a:r>
              <a:rPr lang="en-US" altLang="ko-KR" sz="1400" dirty="0"/>
              <a:t> </a:t>
            </a:r>
            <a:r>
              <a:rPr lang="ko-KR" altLang="en-US" sz="1400" dirty="0"/>
              <a:t>예외 발생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print()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print('</a:t>
            </a:r>
            <a:r>
              <a:rPr lang="en" altLang="ko-KR" sz="1400" dirty="0"/>
              <a:t>coroutine</a:t>
            </a:r>
            <a:r>
              <a:rPr lang="ko-KR" altLang="en-US" sz="1400" dirty="0"/>
              <a:t> 종료</a:t>
            </a:r>
            <a:r>
              <a:rPr lang="en-US" altLang="ko-KR" sz="1400" dirty="0"/>
              <a:t>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co = </a:t>
            </a:r>
            <a:r>
              <a:rPr lang="en-US" altLang="ko-KR" sz="1400" dirty="0" err="1"/>
              <a:t>number_coroutine</a:t>
            </a:r>
            <a:r>
              <a:rPr lang="en-US" altLang="ko-KR" sz="1400" dirty="0"/>
              <a:t>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next(co)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range(20):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co.send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co.close</a:t>
            </a:r>
            <a:r>
              <a:rPr lang="en-US" altLang="ko-KR" sz="1400" dirty="0"/>
              <a:t>()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coroutine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263C79-2E4F-4D48-BB7A-A85E292B3CC3}"/>
              </a:ext>
            </a:extLst>
          </p:cNvPr>
          <p:cNvSpPr/>
          <p:nvPr/>
        </p:nvSpPr>
        <p:spPr>
          <a:xfrm>
            <a:off x="539552" y="50851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</a:rPr>
              <a:t>0 1 2 3 4 5 6 7 8 9 10 11 12 13 14 15 16 17 18 19 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coroutine </a:t>
            </a:r>
            <a:r>
              <a:rPr lang="ko-KR" altLang="en-US" sz="1400" dirty="0">
                <a:solidFill>
                  <a:srgbClr val="FF0000"/>
                </a:solidFill>
              </a:rPr>
              <a:t>종료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13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2500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 err="1"/>
              <a:t>데코레이터</a:t>
            </a:r>
            <a:r>
              <a:rPr lang="en-US" altLang="ko-KR" sz="1400" dirty="0"/>
              <a:t>(decorator)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클래스를 만들 때 함수 위에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staticmethod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classmethod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abstractmethod</a:t>
            </a:r>
            <a:r>
              <a:rPr lang="en-US" altLang="ko-KR" sz="1400" dirty="0"/>
              <a:t> </a:t>
            </a:r>
            <a:r>
              <a:rPr lang="ko-KR" altLang="en-US" sz="1400" dirty="0"/>
              <a:t>등을 붙였는데 이렇게 </a:t>
            </a:r>
            <a:r>
              <a:rPr lang="en-US" altLang="ko-KR" sz="1400" dirty="0"/>
              <a:t>@</a:t>
            </a:r>
            <a:r>
              <a:rPr lang="ko-KR" altLang="en-US" sz="1400" dirty="0"/>
              <a:t>로 시작하는 것들이 </a:t>
            </a:r>
            <a:r>
              <a:rPr lang="ko-KR" altLang="en-US" sz="1400" dirty="0" err="1"/>
              <a:t>데코레이터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함수를 장식한다고 해서 이런 이름이 붙음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데코레이터는 함수를 수정하지 않은 상태에서 추가 기능을 구현할 때 사용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함수의 시작과 끝을 출력하고 싶다면 다음과 같이 함수 시작</a:t>
            </a:r>
            <a:r>
              <a:rPr lang="en-US" altLang="ko-KR" sz="1400" dirty="0"/>
              <a:t>, </a:t>
            </a:r>
            <a:r>
              <a:rPr lang="ko-KR" altLang="en-US" sz="1400" dirty="0"/>
              <a:t>끝 부분에 </a:t>
            </a:r>
            <a:r>
              <a:rPr lang="en-US" altLang="ko-KR" sz="1400" dirty="0"/>
              <a:t>print</a:t>
            </a:r>
            <a:r>
              <a:rPr lang="ko-KR" altLang="en-US" sz="1400" dirty="0"/>
              <a:t>를 넣어주어야 함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데코레이터를 이용하면 이럴 필요가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decorator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83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114128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aop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):                             # </a:t>
            </a:r>
            <a:r>
              <a:rPr lang="ko-KR" altLang="en-US" sz="1400" dirty="0"/>
              <a:t>호출할 함수를 매개변수로 받음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wrapper():                           # </a:t>
            </a:r>
            <a:r>
              <a:rPr lang="ko-KR" altLang="en-US" sz="1400" dirty="0"/>
              <a:t>호출할 함수를 감싸는 함수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print(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.__name__, '</a:t>
            </a:r>
            <a:r>
              <a:rPr lang="ko-KR" altLang="en-US" sz="1400" dirty="0"/>
              <a:t>함수 시작</a:t>
            </a:r>
            <a:r>
              <a:rPr lang="en-US" altLang="ko-KR" sz="1400" dirty="0"/>
              <a:t>')    # __name__</a:t>
            </a:r>
            <a:r>
              <a:rPr lang="ko-KR" altLang="en-US" sz="1400" dirty="0"/>
              <a:t>으로 함수 이름 출력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()                               # </a:t>
            </a:r>
            <a:r>
              <a:rPr lang="ko-KR" altLang="en-US" sz="1400" dirty="0"/>
              <a:t>매개변수로 받은 함수를 호출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print(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.__name__, '</a:t>
            </a:r>
            <a:r>
              <a:rPr lang="ko-KR" altLang="en-US" sz="1400" dirty="0"/>
              <a:t>함수 끝</a:t>
            </a:r>
            <a:r>
              <a:rPr lang="en-US" altLang="ko-KR" sz="1400" dirty="0"/>
              <a:t>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return wrapper                           # wrapper </a:t>
            </a:r>
            <a:r>
              <a:rPr lang="ko-KR" altLang="en-US" sz="1400" dirty="0"/>
              <a:t>함수 반환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aop</a:t>
            </a: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hello():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print('hello')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hello()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시작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끝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decorator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73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61007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decorator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먼저 데코레이터로</a:t>
            </a:r>
            <a:r>
              <a:rPr lang="en-US" altLang="ko-KR" sz="1400" dirty="0"/>
              <a:t> </a:t>
            </a:r>
            <a:r>
              <a:rPr lang="ko-KR" altLang="en-US" sz="1400" dirty="0"/>
              <a:t>사용할 </a:t>
            </a:r>
            <a:r>
              <a:rPr lang="en-US" altLang="ko-KR" sz="1400" dirty="0" err="1"/>
              <a:t>aop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호출할 함수를 매개변수로 받음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trace </a:t>
            </a:r>
            <a:r>
              <a:rPr lang="ko-KR" altLang="en-US" sz="1400" dirty="0"/>
              <a:t>함수 안에서는 호출할 함수를 감싸는 함수 </a:t>
            </a:r>
            <a:r>
              <a:rPr lang="en-US" altLang="ko-KR" sz="1400" dirty="0"/>
              <a:t>wrapper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만듬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이름은 사용자가 마음대로 설정 가능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wrapper </a:t>
            </a:r>
            <a:r>
              <a:rPr lang="ko-KR" altLang="en-US" sz="1400" dirty="0"/>
              <a:t>함수에서는 함수가 실행되기 전에 수행할 내용을 만들고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aop</a:t>
            </a:r>
            <a:r>
              <a:rPr lang="ko-KR" altLang="en-US" sz="1400" dirty="0"/>
              <a:t>에서 매개변수로 받은 </a:t>
            </a:r>
            <a:r>
              <a:rPr lang="en-US" altLang="ko-KR" sz="1400" dirty="0" err="1"/>
              <a:t>func</a:t>
            </a:r>
            <a:r>
              <a:rPr lang="ko-KR" altLang="en-US" sz="1400" dirty="0"/>
              <a:t>을 호출하고</a:t>
            </a:r>
            <a:r>
              <a:rPr lang="en-US" altLang="ko-KR" sz="1400" dirty="0"/>
              <a:t> </a:t>
            </a:r>
            <a:r>
              <a:rPr lang="ko-KR" altLang="en-US" sz="1400" dirty="0"/>
              <a:t>함수의 실행 된 후의 내용을 </a:t>
            </a:r>
            <a:r>
              <a:rPr lang="ko-KR" altLang="en-US" sz="1400" dirty="0" err="1"/>
              <a:t>만듬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매개변수로 받은 함수의 원래 이름을 출력할 때는 </a:t>
            </a:r>
            <a:r>
              <a:rPr lang="en-US" altLang="ko-KR" sz="1400" dirty="0"/>
              <a:t>__name__ </a:t>
            </a:r>
            <a:r>
              <a:rPr lang="ko-KR" altLang="en-US" sz="1400" dirty="0"/>
              <a:t>속성을 활용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wrapper </a:t>
            </a:r>
            <a:r>
              <a:rPr lang="ko-KR" altLang="en-US" sz="1400" dirty="0"/>
              <a:t>함수를 다 만들었으면 </a:t>
            </a:r>
            <a:r>
              <a:rPr lang="en-US" altLang="ko-KR" sz="1400" dirty="0"/>
              <a:t>return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wrapper </a:t>
            </a:r>
            <a:r>
              <a:rPr lang="ko-KR" altLang="en-US" sz="1400" dirty="0"/>
              <a:t>함수 자체를 반환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데코레이터는 여러 개 지정할 수 있는데 그런 경우에는 위에서 아래로 수행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경우에는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매개변수를 받으면 되고 함수가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경우라면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함수를 호출해서 결과를 저장 한 후 리턴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decorator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22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258144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aop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):          # </a:t>
            </a:r>
            <a:r>
              <a:rPr lang="ko-KR" altLang="en-US" sz="1400" dirty="0"/>
              <a:t>호출할 함수를 매개변수로 받음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wrapper(a):    # </a:t>
            </a:r>
            <a:r>
              <a:rPr lang="ko-KR" altLang="en-US" sz="1400" dirty="0"/>
              <a:t>호출할 함수의 매개변수와 똑같이 지정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r =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(a)    # </a:t>
            </a:r>
            <a:r>
              <a:rPr lang="en-US" altLang="ko-KR" sz="1400" dirty="0" err="1"/>
              <a:t>func</a:t>
            </a:r>
            <a:r>
              <a:rPr lang="ko-KR" altLang="en-US" sz="1400" dirty="0"/>
              <a:t>에 매개변수를 저장해서 호출하고 </a:t>
            </a:r>
            <a:r>
              <a:rPr lang="ko-KR" altLang="en-US" sz="1400" dirty="0" err="1"/>
              <a:t>반환값을</a:t>
            </a:r>
            <a:r>
              <a:rPr lang="ko-KR" altLang="en-US" sz="1400" dirty="0"/>
              <a:t> 변수에 저장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print('</a:t>
            </a:r>
            <a:r>
              <a:rPr lang="ko-KR" altLang="en-US" sz="1400" dirty="0"/>
              <a:t>결과를 </a:t>
            </a:r>
            <a:r>
              <a:rPr lang="ko-KR" altLang="en-US" sz="1400" dirty="0" err="1"/>
              <a:t>리턴하기</a:t>
            </a:r>
            <a:r>
              <a:rPr lang="ko-KR" altLang="en-US" sz="1400" dirty="0"/>
              <a:t> 전에 작성했으므로 먼저 수행됩니다</a:t>
            </a:r>
            <a:r>
              <a:rPr lang="en-US" altLang="ko-KR" sz="1400" dirty="0"/>
              <a:t>.')    # </a:t>
            </a:r>
            <a:r>
              <a:rPr lang="ko-KR" altLang="en-US" sz="1400" dirty="0"/>
              <a:t>매개변수와 </a:t>
            </a:r>
            <a:r>
              <a:rPr lang="ko-KR" altLang="en-US" sz="1400" dirty="0" err="1"/>
              <a:t>반환값</a:t>
            </a:r>
            <a:r>
              <a:rPr lang="ko-KR" altLang="en-US" sz="1400" dirty="0"/>
              <a:t> 출력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return r          # </a:t>
            </a:r>
            <a:r>
              <a:rPr lang="en-US" altLang="ko-KR" sz="1400" dirty="0" err="1"/>
              <a:t>func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반환값을</a:t>
            </a:r>
            <a:r>
              <a:rPr lang="ko-KR" altLang="en-US" sz="1400" dirty="0"/>
              <a:t> 반환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return wrapper        # wrapper </a:t>
            </a:r>
            <a:r>
              <a:rPr lang="ko-KR" altLang="en-US" sz="1400" dirty="0"/>
              <a:t>함수 반환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aop</a:t>
            </a:r>
            <a:r>
              <a:rPr lang="en-US" altLang="ko-KR" sz="1400" dirty="0"/>
              <a:t>             # @</a:t>
            </a:r>
            <a:r>
              <a:rPr lang="ko-KR" altLang="en-US" sz="1400" dirty="0" err="1"/>
              <a:t>데코레이터</a:t>
            </a:r>
            <a:endParaRPr lang="ko-KR" altLang="en-US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summary(n):     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s = 0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range(n+1):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s = s +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return s    #</a:t>
            </a:r>
            <a:r>
              <a:rPr lang="ko-KR" altLang="en-US" sz="1400" dirty="0"/>
              <a:t>반환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print(summary(20))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리턴하기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전에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작성했으므로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먼저 수행됩니다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decorator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64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3220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decorator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클래스를 만들면서 </a:t>
            </a:r>
            <a:r>
              <a:rPr lang="ko-KR" altLang="en-US" sz="1400" dirty="0" err="1"/>
              <a:t>메소드에</a:t>
            </a:r>
            <a:r>
              <a:rPr lang="ko-KR" altLang="en-US" sz="1400" dirty="0"/>
              <a:t> 데코레이터를 지정할 때는 </a:t>
            </a:r>
            <a:r>
              <a:rPr lang="en-US" altLang="ko-KR" sz="1400" dirty="0"/>
              <a:t>self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주의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인스턴스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항상 </a:t>
            </a:r>
            <a:r>
              <a:rPr lang="en-US" altLang="ko-KR" sz="1400" dirty="0"/>
              <a:t>self</a:t>
            </a:r>
            <a:r>
              <a:rPr lang="ko-KR" altLang="en-US" sz="1400" dirty="0"/>
              <a:t>를 받으므로 </a:t>
            </a:r>
            <a:r>
              <a:rPr lang="ko-KR" altLang="en-US" sz="1400" dirty="0" err="1"/>
              <a:t>데코레이터를</a:t>
            </a:r>
            <a:r>
              <a:rPr lang="ko-KR" altLang="en-US" sz="1400" dirty="0"/>
              <a:t> 만들 때도 </a:t>
            </a:r>
            <a:r>
              <a:rPr lang="en-US" altLang="ko-KR" sz="1400" dirty="0"/>
              <a:t>wrapper </a:t>
            </a:r>
            <a:r>
              <a:rPr lang="ko-KR" altLang="en-US" sz="1400" dirty="0"/>
              <a:t>함수의 첫 번째 매개변수는 </a:t>
            </a:r>
            <a:r>
              <a:rPr lang="en-US" altLang="ko-KR" sz="1400" dirty="0"/>
              <a:t>self</a:t>
            </a:r>
            <a:r>
              <a:rPr lang="ko-KR" altLang="en-US" sz="1400" dirty="0"/>
              <a:t>로 지정</a:t>
            </a:r>
            <a:r>
              <a:rPr lang="en-US" altLang="ko-KR" sz="1400" dirty="0"/>
              <a:t>(</a:t>
            </a:r>
            <a:r>
              <a:rPr lang="ko-KR" altLang="en-US" sz="1400" dirty="0"/>
              <a:t>클래스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cls</a:t>
            </a:r>
            <a:r>
              <a:rPr lang="en-US" altLang="ko-KR" sz="14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func</a:t>
            </a:r>
            <a:r>
              <a:rPr lang="ko-KR" altLang="en-US" sz="1400" dirty="0"/>
              <a:t>을 호출할 때도 </a:t>
            </a:r>
            <a:r>
              <a:rPr lang="en-US" altLang="ko-KR" sz="1400" dirty="0"/>
              <a:t>self</a:t>
            </a:r>
            <a:r>
              <a:rPr lang="ko-KR" altLang="en-US" sz="1400" dirty="0"/>
              <a:t>와 매개변수를 그대로 대입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decorator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096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10601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decorator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매개변수가 있는 </a:t>
            </a:r>
            <a:r>
              <a:rPr lang="ko-KR" altLang="en-US" sz="1400" dirty="0" err="1"/>
              <a:t>데코레이터</a:t>
            </a:r>
            <a:r>
              <a:rPr lang="en-US" altLang="ko-KR" sz="1400" dirty="0"/>
              <a:t>: </a:t>
            </a:r>
            <a:r>
              <a:rPr lang="ko-KR" altLang="en-US" sz="1400" dirty="0"/>
              <a:t>데코레이터를 호출할 때 매개변수를 대입할 수 있도록 하는 방법으로 </a:t>
            </a:r>
            <a:r>
              <a:rPr lang="en-US" altLang="ko-KR" sz="1400" dirty="0"/>
              <a:t>Flask</a:t>
            </a:r>
            <a:r>
              <a:rPr lang="ko-KR" altLang="en-US" sz="1400" dirty="0"/>
              <a:t>에서 </a:t>
            </a:r>
            <a:r>
              <a:rPr lang="en-US" altLang="ko-KR" sz="1400" dirty="0"/>
              <a:t>URL </a:t>
            </a:r>
            <a:r>
              <a:rPr lang="ko-KR" altLang="en-US" sz="1400" dirty="0"/>
              <a:t>매핑을 할 때 이런 방식을 사용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경우에는 데코레이터의 매개변수를 처리하는 함수로 감싸고 함수를 매개변수로 처리하는 함수를 만든 후 실제 수행되는 함수를 </a:t>
            </a:r>
            <a:r>
              <a:rPr lang="ko-KR" altLang="en-US" sz="1400" dirty="0"/>
              <a:t>생성해야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decorator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46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5426968"/>
          </a:xfrm>
        </p:spPr>
        <p:txBody>
          <a:bodyPr/>
          <a:lstStyle/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is_multiple</a:t>
            </a:r>
            <a:r>
              <a:rPr lang="en-US" altLang="ko-KR" sz="1400" dirty="0"/>
              <a:t>(x):              # </a:t>
            </a:r>
            <a:r>
              <a:rPr lang="ko-KR" altLang="en-US" sz="1400" dirty="0" err="1"/>
              <a:t>데코레이터가</a:t>
            </a:r>
            <a:r>
              <a:rPr lang="ko-KR" altLang="en-US" sz="1400" dirty="0"/>
              <a:t> 사용할 매개변수를 지정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real_decorator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):    # </a:t>
            </a:r>
            <a:r>
              <a:rPr lang="ko-KR" altLang="en-US" sz="1400" dirty="0"/>
              <a:t>호출할 함수를 매개변수로 받음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wrapper(a, b):       # </a:t>
            </a:r>
            <a:r>
              <a:rPr lang="ko-KR" altLang="en-US" sz="1400" dirty="0"/>
              <a:t>호출할 함수의 매개변수와 똑같이 지정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r =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(a, b)       # </a:t>
            </a:r>
            <a:r>
              <a:rPr lang="en-US" altLang="ko-KR" sz="1400" dirty="0" err="1"/>
              <a:t>func</a:t>
            </a:r>
            <a:r>
              <a:rPr lang="ko-KR" altLang="en-US" sz="1400" dirty="0"/>
              <a:t>을 호출하고 </a:t>
            </a:r>
            <a:r>
              <a:rPr lang="ko-KR" altLang="en-US" sz="1400" dirty="0" err="1"/>
              <a:t>반환값을</a:t>
            </a:r>
            <a:r>
              <a:rPr lang="ko-KR" altLang="en-US" sz="1400" dirty="0"/>
              <a:t> 변수에 저장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if r % x == 0:       # </a:t>
            </a:r>
            <a:r>
              <a:rPr lang="en-US" altLang="ko-KR" sz="1400" dirty="0" err="1"/>
              <a:t>func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반환값이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의 배수인지 확인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        </a:t>
            </a:r>
            <a:r>
              <a:rPr lang="en-US" altLang="ko-KR" sz="1400" dirty="0"/>
              <a:t>print('{0}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반환값은</a:t>
            </a:r>
            <a:r>
              <a:rPr lang="ko-KR" altLang="en-US" sz="1400" dirty="0"/>
              <a:t> </a:t>
            </a:r>
            <a:r>
              <a:rPr lang="en-US" altLang="ko-KR" sz="1400" dirty="0"/>
              <a:t>{1}</a:t>
            </a:r>
            <a:r>
              <a:rPr lang="ko-KR" altLang="en-US" sz="1400" dirty="0"/>
              <a:t>의 배수입니다</a:t>
            </a:r>
            <a:r>
              <a:rPr lang="en-US" altLang="ko-KR" sz="1400" dirty="0"/>
              <a:t>.'.format(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.__name__, x))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else: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    print('{0}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반환값은</a:t>
            </a:r>
            <a:r>
              <a:rPr lang="ko-KR" altLang="en-US" sz="1400" dirty="0"/>
              <a:t> </a:t>
            </a:r>
            <a:r>
              <a:rPr lang="en-US" altLang="ko-KR" sz="1400" dirty="0"/>
              <a:t>{1}</a:t>
            </a:r>
            <a:r>
              <a:rPr lang="ko-KR" altLang="en-US" sz="1400" dirty="0"/>
              <a:t>의 배수가 아닙니다</a:t>
            </a:r>
            <a:r>
              <a:rPr lang="en-US" altLang="ko-KR" sz="1400" dirty="0"/>
              <a:t>.'.format(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.__name__, x))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        return r             # </a:t>
            </a:r>
            <a:r>
              <a:rPr lang="en-US" altLang="ko-KR" sz="1400" dirty="0" err="1"/>
              <a:t>func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반환값을</a:t>
            </a:r>
            <a:r>
              <a:rPr lang="ko-KR" altLang="en-US" sz="1400" dirty="0"/>
              <a:t> 반환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return wrapper           # wrapper </a:t>
            </a:r>
            <a:r>
              <a:rPr lang="ko-KR" altLang="en-US" sz="1400" dirty="0"/>
              <a:t>함수 반환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real_decorator</a:t>
            </a:r>
            <a:r>
              <a:rPr lang="en-US" altLang="ko-KR" sz="1400" dirty="0"/>
              <a:t>        # </a:t>
            </a:r>
            <a:r>
              <a:rPr lang="en-US" altLang="ko-KR" sz="1400" dirty="0" err="1"/>
              <a:t>real_decorator</a:t>
            </a:r>
            <a:r>
              <a:rPr lang="en-US" altLang="ko-KR" sz="1400" dirty="0"/>
              <a:t> </a:t>
            </a:r>
            <a:r>
              <a:rPr lang="ko-KR" altLang="en-US" sz="1400" dirty="0"/>
              <a:t>함수 반환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is_multiple</a:t>
            </a:r>
            <a:r>
              <a:rPr lang="en-US" altLang="ko-KR" sz="1400" dirty="0"/>
              <a:t>(3)     # @</a:t>
            </a:r>
            <a:r>
              <a:rPr lang="ko-KR" altLang="en-US" sz="1400" dirty="0" err="1"/>
              <a:t>데코레이터</a:t>
            </a:r>
            <a:r>
              <a:rPr lang="en-US" altLang="ko-KR" sz="1400" dirty="0"/>
              <a:t>(</a:t>
            </a:r>
            <a:r>
              <a:rPr lang="ko-KR" altLang="en-US" sz="1400" dirty="0"/>
              <a:t>인수</a:t>
            </a:r>
            <a:r>
              <a:rPr lang="en-US" altLang="ko-KR" sz="1400" dirty="0"/>
              <a:t>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add(a, b):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return a + b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print(add(10, 20))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print(add(2, 5))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배수입니다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배수가 아닙니다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968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decorator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26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" altLang="ko-KR" dirty="0"/>
              <a:t>package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17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3285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독자적인 기능을 갖는 구성 요소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의미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서로 연관된 작업을 하는 코드들의 모임으로 작성 중인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크기가 어느 정도 커지게 되면 관리 가능한 작은 단위로 다시 분할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파이썬에서는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개별 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파일을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일컫는 말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프로그램으로 작성된 파일도 가능하고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Fortran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등으로 만든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확장 파일도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될 수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종류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표준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lang="ko-KR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파이썬과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함께 따라오는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작성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프로그래머가 직접 작성한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서드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파티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(3</a:t>
            </a:r>
            <a:r>
              <a:rPr lang="en-US" altLang="ko-KR" sz="1400" baseline="30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Party)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lang="ko-KR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재단도 프로그래머도 아닌 다른 프로그래머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또는 업체에서 제공한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외부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외부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Module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사용할 수 있도록 추가하는 방법은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import 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aheb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확장자는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생략 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파일에 있는 변수나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메소드는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파일명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변수 또는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호출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" altLang="ko-KR" sz="3600" dirty="0"/>
              <a:t>Module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9701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인스턴스 생성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클래스는 </a:t>
            </a:r>
            <a:r>
              <a:rPr lang="ko-KR" altLang="en-US" sz="1400" u="sng" dirty="0" err="1"/>
              <a:t>자료형</a:t>
            </a:r>
            <a:endParaRPr lang="en-US" altLang="ko-KR" sz="1400" u="sng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Car </a:t>
            </a:r>
            <a:r>
              <a:rPr lang="ko-KR" altLang="en-US" sz="1400" dirty="0"/>
              <a:t>클래스의 </a:t>
            </a:r>
            <a:r>
              <a:rPr lang="ko-KR" altLang="en-US" sz="1400" dirty="0" err="1"/>
              <a:t>인스턴스는</a:t>
            </a:r>
            <a:r>
              <a:rPr lang="ko-KR" altLang="en-US" sz="1400" dirty="0"/>
              <a:t> 다음과 같이 생성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marL="357187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인스턴스 대신 객체</a:t>
            </a:r>
            <a:r>
              <a:rPr lang="en-US" altLang="ko-KR" sz="1400" dirty="0"/>
              <a:t>(Object)</a:t>
            </a:r>
            <a:r>
              <a:rPr lang="ko-KR" altLang="en-US" sz="1400" dirty="0"/>
              <a:t>라는 용어를 사용하기도 함</a:t>
            </a:r>
            <a:r>
              <a:rPr lang="en-US" altLang="ko-KR" sz="1400" dirty="0"/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259632" y="2276872"/>
            <a:ext cx="5970240" cy="6001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spcAft>
                <a:spcPts val="60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123      # </a:t>
            </a:r>
            <a:r>
              <a:rPr lang="ko-K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num</a:t>
            </a:r>
            <a:endParaRPr lang="ko-KR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spcAft>
                <a:spcPts val="60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my_car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Car() # </a:t>
            </a:r>
            <a:r>
              <a:rPr lang="ko-K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Car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my_car</a:t>
            </a:r>
            <a:endParaRPr lang="ko-KR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7472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60"/>
            <a:ext cx="8686800" cy="54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" altLang="ko-KR" sz="1400" dirty="0"/>
              <a:t>Module</a:t>
            </a:r>
            <a:r>
              <a:rPr lang="ko-KR" altLang="en-US" sz="1400" dirty="0"/>
              <a:t> 가져오기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import math: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이름을 이용해서 가져온 경우로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math.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해서 구성 요소를 사용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from math import sin, cos, pi: math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sin, cos, pi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만 가져온 경우로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sin, cos, pi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만 현재 모듈에 포함시키는 것으로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math.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생략하고 사용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from math import * : math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모든 구성 요소를 현재 모듈에 포함시킴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import math as ma: math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이름 대신에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라는 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from math import pi as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pi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대신에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이름이 문자열로 되어 있는 경우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__import__(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으로 가져오는 것이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은 한 번 가져오면 메모리에 적재된 상태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" altLang="ko-KR" sz="3600" dirty="0"/>
              <a:t>Module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0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모듈을 가져오는 순서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파이썬은</a:t>
            </a:r>
            <a:r>
              <a:rPr lang="ko-KR" altLang="en-US" sz="1400" dirty="0"/>
              <a:t> </a:t>
            </a:r>
            <a:r>
              <a:rPr lang="en" altLang="ko-KR" sz="1400" dirty="0"/>
              <a:t>Module</a:t>
            </a:r>
            <a:r>
              <a:rPr lang="ko-KR" altLang="en-US" sz="1400" dirty="0"/>
              <a:t> 가져오기를 수행하면 지정한 디렉토리에서 찾아가기 시작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sys.path</a:t>
            </a:r>
            <a:r>
              <a:rPr lang="en-US" altLang="ko-KR" sz="1400" dirty="0"/>
              <a:t> </a:t>
            </a:r>
            <a:r>
              <a:rPr lang="ko-KR" altLang="en-US" sz="1400" dirty="0"/>
              <a:t>변수에 그 순서가 기재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﻿import sys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for path in </a:t>
            </a:r>
            <a:r>
              <a:rPr lang="en" altLang="ko-KR" sz="1400" dirty="0" err="1"/>
              <a:t>sys.path</a:t>
            </a:r>
            <a:r>
              <a:rPr lang="en" altLang="ko-KR" sz="1400" dirty="0"/>
              <a:t>: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400" dirty="0"/>
              <a:t>    print(path)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﻿/Users/</a:t>
            </a:r>
            <a:r>
              <a:rPr lang="en-US" altLang="ko-KR" sz="1400" dirty="0" err="1">
                <a:solidFill>
                  <a:srgbClr val="FF0000"/>
                </a:solidFill>
              </a:rPr>
              <a:t>munseokpark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/opt/anaconda3/lib/python37.zip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/opt/anaconda3/lib/python3.7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/opt/anaconda3/lib/python3.7/lib-</a:t>
            </a:r>
            <a:r>
              <a:rPr lang="en-US" altLang="ko-KR" sz="1400" dirty="0" err="1">
                <a:solidFill>
                  <a:srgbClr val="FF0000"/>
                </a:solidFill>
              </a:rPr>
              <a:t>dynload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/opt/anaconda3/lib/python3.7/site-packages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/opt/anaconda3/lib/python3.7/site-packages/</a:t>
            </a:r>
            <a:r>
              <a:rPr lang="en-US" altLang="ko-KR" sz="1400" dirty="0" err="1">
                <a:solidFill>
                  <a:srgbClr val="FF0000"/>
                </a:solidFill>
              </a:rPr>
              <a:t>aeosa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/opt/anaconda3/lib/python3.7/site-packages/</a:t>
            </a:r>
            <a:r>
              <a:rPr lang="en-US" altLang="ko-KR" sz="1400" dirty="0" err="1">
                <a:solidFill>
                  <a:srgbClr val="FF0000"/>
                </a:solidFill>
              </a:rPr>
              <a:t>IPython</a:t>
            </a:r>
            <a:r>
              <a:rPr lang="en-US" altLang="ko-KR" sz="1400" dirty="0">
                <a:solidFill>
                  <a:srgbClr val="FF0000"/>
                </a:solidFill>
              </a:rPr>
              <a:t>/extensions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/Users/</a:t>
            </a:r>
            <a:r>
              <a:rPr lang="en-US" altLang="ko-KR" sz="1400" dirty="0" err="1">
                <a:solidFill>
                  <a:srgbClr val="FF0000"/>
                </a:solidFill>
              </a:rPr>
              <a:t>munseokpark</a:t>
            </a:r>
            <a:r>
              <a:rPr lang="en-US" altLang="ko-KR" sz="1400" dirty="0">
                <a:solidFill>
                  <a:srgbClr val="FF0000"/>
                </a:solidFill>
              </a:rPr>
              <a:t>/.</a:t>
            </a:r>
            <a:r>
              <a:rPr lang="en-US" altLang="ko-KR" sz="1400" dirty="0" err="1">
                <a:solidFill>
                  <a:srgbClr val="FF0000"/>
                </a:solidFill>
              </a:rPr>
              <a:t>ipython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" altLang="ko-KR" sz="3600" dirty="0"/>
              <a:t>Module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55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54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프로그램 내에서 직접 검색할 위치를 추가</a:t>
            </a:r>
            <a:endParaRPr lang="en-US" altLang="ko-KR" sz="1400" dirty="0"/>
          </a:p>
          <a:p>
            <a:pPr marL="3571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 err="1"/>
              <a:t>sys.path.append</a:t>
            </a:r>
            <a:r>
              <a:rPr lang="en-US" altLang="ko-KR" sz="1400" dirty="0"/>
              <a:t>(“</a:t>
            </a:r>
            <a:r>
              <a:rPr lang="ko-KR" altLang="en-US" sz="1400" dirty="0"/>
              <a:t>검색할 경로</a:t>
            </a:r>
            <a:r>
              <a:rPr lang="en-US" altLang="ko-KR" sz="1400" dirty="0"/>
              <a:t>”)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윈도우의 환경 변수에 추가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PYTHONPATH = </a:t>
            </a:r>
            <a:r>
              <a:rPr lang="ko-KR" altLang="en-US" sz="1400" dirty="0"/>
              <a:t>검색경로</a:t>
            </a:r>
            <a:r>
              <a:rPr lang="en-US" altLang="ko-KR" sz="1400" dirty="0"/>
              <a:t>;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리눅스의</a:t>
            </a:r>
            <a:r>
              <a:rPr lang="ko-KR" altLang="en-US" sz="1400" dirty="0"/>
              <a:t> 환경 변수에 추가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C Shell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setenv</a:t>
            </a:r>
            <a:r>
              <a:rPr lang="en-US" altLang="ko-KR" sz="1400" dirty="0"/>
              <a:t> PYTHONPATH </a:t>
            </a:r>
            <a:r>
              <a:rPr lang="ko-KR" altLang="en-US" sz="1400" dirty="0"/>
              <a:t>검색경로 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bash Shell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: export PYTHONPATH =</a:t>
            </a:r>
            <a:r>
              <a:rPr lang="ko-KR" altLang="en-US" sz="1400" dirty="0" err="1"/>
              <a:t>검색경로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" altLang="ko-KR" sz="3600" dirty="0"/>
              <a:t>Module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38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6085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/>
              <a:t>mymath.py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dirty="0"/>
              <a:t>mypi = 3.14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dirty="0"/>
              <a:t>def area(r):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-KR" sz="1400" dirty="0"/>
              <a:t>	return mypi * r * r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pt-BR" altLang="ko-KR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ko-KR" sz="1400" dirty="0"/>
              <a:t>test.py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﻿import sys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mymath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앞에서 만든 파일 경로 추가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sys.path.append</a:t>
            </a:r>
            <a:r>
              <a:rPr lang="en-US" altLang="ko-KR" sz="1400" dirty="0"/>
              <a:t>("/Users/</a:t>
            </a:r>
            <a:r>
              <a:rPr lang="en-US" altLang="ko-KR" sz="1400" dirty="0" err="1"/>
              <a:t>munseokpark</a:t>
            </a:r>
            <a:r>
              <a:rPr lang="en-US" altLang="ko-KR" sz="1400" dirty="0"/>
              <a:t>/Documents/python/source/basic")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mymath.mypi</a:t>
            </a:r>
            <a:r>
              <a:rPr lang="en-US" altLang="ko-KR" sz="1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mymath.area</a:t>
            </a:r>
            <a:r>
              <a:rPr lang="en-US" altLang="ko-KR" sz="1400" dirty="0"/>
              <a:t>(5))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" altLang="ko-KR" sz="3600" dirty="0"/>
              <a:t>Module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443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89810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" altLang="ko-KR" sz="1400" dirty="0"/>
              <a:t>package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을 모아놓는 디렉토리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꾸러미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로 해석하면 이해하기 편함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디렉토리가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로 인정받으려면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__init__.py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파일을 그 경로에 갖고 있어야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init__.py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파일에는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초기화하는 어떠한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코드도 포함할 수 있음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 특정한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가져올 때는 아래 그림과 같은 경우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my_package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calculator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" altLang="ko-KR" dirty="0"/>
              <a:t>package</a:t>
            </a:r>
            <a:endParaRPr lang="ko-KR" altLang="en-US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104" y="3518324"/>
            <a:ext cx="3657600" cy="1828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77298" y="3518540"/>
            <a:ext cx="35052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63249"/>
              </p:ext>
            </p:extLst>
          </p:nvPr>
        </p:nvGraphicFramePr>
        <p:xfrm>
          <a:off x="5048250" y="3766190"/>
          <a:ext cx="3048000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2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calc_tester6.py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my_package</a:t>
                      </a:r>
                      <a:r>
                        <a:rPr lang="en-US" sz="1000" kern="100" dirty="0">
                          <a:effectLst/>
                        </a:rPr>
                        <a:t>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__init__.py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calculator.py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그림 25" descr="https://encrypted-tbn3.gstatic.com/images?q=tbn:ANd9GcQWrVhz23wje7kG4SNDadmb1djTJYiQHbU0t6O7xLpcNU3Loc5w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02" y="4861259"/>
            <a:ext cx="161925" cy="171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9370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5032709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242870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4" name="꺾인 연결선 7"/>
          <p:cNvCxnSpPr>
            <a:stCxn id="10" idx="2"/>
            <a:endCxn id="12" idx="1"/>
          </p:cNvCxnSpPr>
          <p:nvPr/>
        </p:nvCxnSpPr>
        <p:spPr>
          <a:xfrm rot="16200000" flipH="1">
            <a:off x="5621813" y="4363260"/>
            <a:ext cx="95250" cy="1434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"/>
          <p:cNvCxnSpPr>
            <a:stCxn id="10" idx="2"/>
            <a:endCxn id="13" idx="1"/>
          </p:cNvCxnSpPr>
          <p:nvPr/>
        </p:nvCxnSpPr>
        <p:spPr>
          <a:xfrm rot="16200000" flipH="1">
            <a:off x="5514352" y="4470721"/>
            <a:ext cx="305411" cy="1429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91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49701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site-packages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기본 라이브러리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외에 추가적인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설치하는 디렉토리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각종 </a:t>
            </a: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서드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파티 </a:t>
            </a:r>
            <a:r>
              <a:rPr lang="en" altLang="ko-KR" sz="1400" dirty="0"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이 곳에 설치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site-packages </a:t>
            </a:r>
            <a:r>
              <a:rPr lang="ko-KR" altLang="en-US" sz="1400" dirty="0"/>
              <a:t>확인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" altLang="ko-KR" sz="3600" dirty="0"/>
              <a:t>package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직사각형 2"/>
          <p:cNvSpPr>
            <a:spLocks noChangeArrowheads="1"/>
          </p:cNvSpPr>
          <p:nvPr/>
        </p:nvSpPr>
        <p:spPr bwMode="auto">
          <a:xfrm>
            <a:off x="755576" y="2708920"/>
            <a:ext cx="8077200" cy="15081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sys</a:t>
            </a:r>
          </a:p>
          <a:p>
            <a:pPr latinLnBrk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sys.path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['', 'C:\\python34\\Lib\\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idlelib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'C:\\WINDOWS\\SYSTEM32\\python34.zip', 'C:\\python34\\DLLs', 'C:\\python34\\lib', 'C:\\python34', </a:t>
            </a:r>
          </a:p>
          <a:p>
            <a:pPr latinLnBrk="1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'C:\\python34\\lib\\site-packages'] </a:t>
            </a:r>
          </a:p>
        </p:txBody>
      </p:sp>
      <p:sp>
        <p:nvSpPr>
          <p:cNvPr id="41" name="타원 40"/>
          <p:cNvSpPr/>
          <p:nvPr/>
        </p:nvSpPr>
        <p:spPr>
          <a:xfrm>
            <a:off x="633046" y="3621861"/>
            <a:ext cx="4396154" cy="51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42" name="사각형 설명선 41"/>
          <p:cNvSpPr/>
          <p:nvPr/>
        </p:nvSpPr>
        <p:spPr>
          <a:xfrm>
            <a:off x="5557837" y="3858397"/>
            <a:ext cx="3355209" cy="794739"/>
          </a:xfrm>
          <a:prstGeom prst="wedgeRectCallout">
            <a:avLst>
              <a:gd name="adj1" fmla="val -67874"/>
              <a:gd name="adj2" fmla="val -415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site-package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파이썬이 기본적으로 </a:t>
            </a:r>
            <a:r>
              <a:rPr lang="en" alt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Module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탐색하는 경로에 포함되어 있습니다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17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7200"/>
            <a:ext cx="8280000" cy="3962000"/>
          </a:xfrm>
        </p:spPr>
        <p:txBody>
          <a:bodyPr/>
          <a:lstStyle/>
          <a:p>
            <a:r>
              <a:rPr lang="ko-KR" altLang="en-US" sz="1400" dirty="0" err="1"/>
              <a:t>디렉토리에</a:t>
            </a:r>
            <a:r>
              <a:rPr lang="ko-KR" altLang="en-US" sz="1400" dirty="0"/>
              <a:t>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main__.py</a:t>
            </a:r>
            <a:r>
              <a:rPr lang="en-US" altLang="ko-KR" sz="1400" dirty="0"/>
              <a:t> </a:t>
            </a:r>
            <a:r>
              <a:rPr lang="ko-KR" altLang="en-US" sz="1400" dirty="0"/>
              <a:t>파일이</a:t>
            </a:r>
            <a:r>
              <a:rPr lang="en-US" altLang="ko-KR" sz="1400" dirty="0"/>
              <a:t> </a:t>
            </a:r>
            <a:r>
              <a:rPr lang="ko-KR" altLang="en-US" sz="1400" dirty="0"/>
              <a:t>존재하는</a:t>
            </a:r>
            <a:r>
              <a:rPr lang="en-US" altLang="ko-KR" sz="1400" dirty="0"/>
              <a:t> </a:t>
            </a:r>
            <a:r>
              <a:rPr lang="ko-KR" altLang="en-US" sz="1400" dirty="0"/>
              <a:t>경우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프로그램 실행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python </a:t>
            </a:r>
            <a:r>
              <a:rPr lang="ko-KR" altLang="en-US" sz="1400" dirty="0" err="1"/>
              <a:t>디렉토리이름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r>
              <a:rPr lang="en-US" altLang="ko-KR" sz="1400" dirty="0"/>
              <a:t>zip </a:t>
            </a:r>
            <a:r>
              <a:rPr lang="ko-KR" altLang="en-US" sz="1400" dirty="0"/>
              <a:t>파일로 압축되어 있는 경우에도 가능</a:t>
            </a:r>
            <a:r>
              <a:rPr lang="en-US" altLang="ko-KR" sz="1400" dirty="0"/>
              <a:t> </a:t>
            </a:r>
          </a:p>
          <a:p>
            <a:pPr lvl="1">
              <a:buNone/>
            </a:pPr>
            <a:r>
              <a:rPr lang="en-US" altLang="ko-KR" sz="1400" dirty="0"/>
              <a:t>python zip</a:t>
            </a:r>
            <a:r>
              <a:rPr lang="ko-KR" altLang="en-US" sz="1400" dirty="0"/>
              <a:t>파일이름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파이썬</a:t>
            </a:r>
            <a:r>
              <a:rPr lang="ko-KR" altLang="en-US" dirty="0"/>
              <a:t> 실행파일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87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00" y="1267200"/>
            <a:ext cx="8280000" cy="530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외부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Module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설치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 command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창에서 가능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관리자 기능으로 실행해야만 설치되는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도 있음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install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외부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Module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install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외부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Module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–upgrade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install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외부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Module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버전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install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외부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Module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&gt;=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처럼 부등호 사용 가능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위와 같은 경고가 발생하는 경우에는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python -m pip install --upgrade pip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입력하셔서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업그레이드하면 설치가 가능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설치된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검색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list --format=columns :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목록 출력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list --outdated --format=columns: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목록과 마지막 업데이트 버전 출력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pip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68728"/>
            <a:ext cx="7560840" cy="10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961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00" y="1267200"/>
            <a:ext cx="8280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검색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search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삭제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uninstall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-y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가상 환경의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설정 저장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freeze &gt;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파일명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설정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복원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install –r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파일명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961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00" y="1267200"/>
            <a:ext cx="8280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다운로드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인터넷이 안 되는 환경에서 설치하기 위해서 다운로드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download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직접 다운로드 받아서 설치하는 경우 의존되는 라이브러리를 자동으로 설치해 주지 않기 때문에 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pip install 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파일명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명령으로 순서대로 설치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64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클래스 선언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클래스는 다음과 같이 </a:t>
            </a:r>
            <a:r>
              <a:rPr lang="en-US" altLang="ko-KR" sz="1400" dirty="0"/>
              <a:t>class  </a:t>
            </a:r>
            <a:r>
              <a:rPr lang="ko-KR" altLang="en-US" sz="1400" dirty="0"/>
              <a:t>키워드를 이용하여 정의</a:t>
            </a:r>
            <a:r>
              <a:rPr lang="en-US" altLang="ko-KR" sz="14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/>
              <a:t>클래스의 코드블록은 변수와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(Method)</a:t>
            </a:r>
            <a:r>
              <a:rPr lang="ko-KR" altLang="ko-KR" sz="1400" dirty="0"/>
              <a:t>로 </a:t>
            </a:r>
            <a:r>
              <a:rPr lang="ko-KR" altLang="en-US" sz="1400" dirty="0"/>
              <a:t>구성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(Method) :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funtion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대응하는 객체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지향 프로그래밍의 용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함수와 거의 동일한 의미이지만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클래스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멤버라는 점이 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름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(Function) :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일련의 코드를 하나의 이름 아래 묶은 코드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집합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인스턴스나</a:t>
            </a:r>
            <a:r>
              <a:rPr lang="ko-KR" altLang="en-US" sz="1400" dirty="0"/>
              <a:t> 클래스의 멤버 접근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메소드와</a:t>
            </a:r>
            <a:r>
              <a:rPr lang="ko-KR" altLang="en-US" sz="1400" dirty="0"/>
              <a:t> 데이터 속성에 접근</a:t>
            </a:r>
            <a:r>
              <a:rPr lang="en-US" altLang="ko-KR" sz="1400" dirty="0"/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멤버에 접근할 때는 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(.)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이용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043608" y="1897668"/>
            <a:ext cx="489012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코드블록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461601" y="4345940"/>
            <a:ext cx="3398431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my_car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Car()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print(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my_car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)</a:t>
            </a:r>
            <a:endParaRPr lang="ko-KR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1079376" y="5301208"/>
            <a:ext cx="3276600" cy="333375"/>
          </a:xfrm>
          <a:prstGeom prst="wedgeRectCallout">
            <a:avLst>
              <a:gd name="adj1" fmla="val -24792"/>
              <a:gd name="adj2" fmla="val -1963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 err="1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my_car</a:t>
            </a:r>
            <a:r>
              <a:rPr lang="ko-KR" sz="1400" kern="1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의 멤버에 접근</a:t>
            </a:r>
          </a:p>
        </p:txBody>
      </p:sp>
    </p:spTree>
    <p:extLst>
      <p:ext uri="{BB962C8B-B14F-4D97-AF65-F5344CB8AC3E}">
        <p14:creationId xmlns:p14="http://schemas.microsoft.com/office/powerpoint/2010/main" val="2377210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11560" y="1268760"/>
            <a:ext cx="78488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matplotlib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패키지 사용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matplotlib 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pyplot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이라는 클래스의 정적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메소드인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boxplot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이라는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이용하면 상자 그래프를 그릴 수 있음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matplotlib 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python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설치한 경우에는 제공되지 않기 때문에 설치해야 하고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anaconda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설치한 경우에는 이미 설치되어 있음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그래프를 그리는 순서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pyplot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정적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메소드인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figure(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figsize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가로크기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세로크기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이용해서 그래프 그릴 영역을 생성하고 변수에 저장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그래프를 그리는 함수 호출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옵션 설정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pyplot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show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라는 정적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호출해서 화면에 그래프 출력 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첫번째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생성된 변수의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savefig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이용해서 그림 파일로 저장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5679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23259"/>
            <a:ext cx="7956376" cy="49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31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00" y="1267200"/>
            <a:ext cx="8280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matplotlib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설치 확인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1644964"/>
            <a:ext cx="7524328" cy="39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9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00" y="1267200"/>
            <a:ext cx="8280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matplotlib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matplotlib.pyplot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plt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fig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plt.figure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figsize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=(10,6))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plt.boxplot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(([100, 87, 97, 65, 88], [87,88,86,87,88]))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plt.grid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plt.show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fig.savefig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("graph.png")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766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11560" y="1268760"/>
            <a:ext cx="78488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이라는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package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지도를 출력하고 그 위에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마커나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도형을 그려서 지역별로 데이터를 표시하는 것이 가능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anaconda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설치해도 기본적으로 설치되어 있지 않으므로 직접 설치해서 사용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설치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pip install folium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다운로드가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안되는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경우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  <a:hlinkClick r:id="rId2"/>
              </a:rPr>
              <a:t>https://github.com/itggangpae/python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다운로드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3011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5" b="4425"/>
          <a:stretch/>
        </p:blipFill>
        <p:spPr bwMode="auto">
          <a:xfrm>
            <a:off x="790607" y="1556792"/>
            <a:ext cx="7381793" cy="438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405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11560" y="1268760"/>
            <a:ext cx="78488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현재 작업 디렉토리에서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map.html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크롬에서 열어서 확인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folium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folium.Map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(location=[37.572656, 126.973304],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zoom_start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=15)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folium.Marker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(location=[37.572656, 126.973304], popup="KB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국민카드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icon=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folium.Icon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(icon='cloud')).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add_to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(m)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folium.Marker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(location=[37.569027, 126.987279], popup="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IT",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icon=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folium.Icon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(color='red')).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add_to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(m)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m.save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("map.html")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0" y="26064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pip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58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32000" y="1268760"/>
            <a:ext cx="8280000" cy="49229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인스턴스가 있어야 만 호출되는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인스턴스가 있어야 만 호출되는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클래스에 선언할 때 첫번째 매개변수는 현재 클래스의 인스턴스가 되어야 하는데 관습적으로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self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라는 단어를 이용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두번째 매개변수부터는 사용자가 원하는 이름으로 정의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호출하는 방법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 이름을 이용한 호출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언 바운드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호출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이름을 이용한 호출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바운드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호출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클래스 내부에서 자신의 클래스에 속한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호출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self.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매개변수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메소드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2836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s01_1 3">
    <a:dk1>
      <a:srgbClr val="808080"/>
    </a:dk1>
    <a:lt1>
      <a:srgbClr val="FFFFFF"/>
    </a:lt1>
    <a:dk2>
      <a:srgbClr val="FFFFFF"/>
    </a:dk2>
    <a:lt2>
      <a:srgbClr val="B2B2B2"/>
    </a:lt2>
    <a:accent1>
      <a:srgbClr val="058089"/>
    </a:accent1>
    <a:accent2>
      <a:srgbClr val="66BE0E"/>
    </a:accent2>
    <a:accent3>
      <a:srgbClr val="FFFFFF"/>
    </a:accent3>
    <a:accent4>
      <a:srgbClr val="6C6C6C"/>
    </a:accent4>
    <a:accent5>
      <a:srgbClr val="AAC0C4"/>
    </a:accent5>
    <a:accent6>
      <a:srgbClr val="5CAC0C"/>
    </a:accent6>
    <a:hlink>
      <a:srgbClr val="2CA9D0"/>
    </a:hlink>
    <a:folHlink>
      <a:srgbClr val="4841D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36579</TotalTime>
  <Words>7177</Words>
  <Application>Microsoft Macintosh PowerPoint</Application>
  <PresentationFormat>화면 슬라이드 쇼(4:3)</PresentationFormat>
  <Paragraphs>1163</Paragraphs>
  <Slides>86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8" baseType="lpstr">
      <vt:lpstr>나눔바른고딕</vt:lpstr>
      <vt:lpstr>돋움</vt:lpstr>
      <vt:lpstr>Gulim</vt:lpstr>
      <vt:lpstr>HY견고딕</vt:lpstr>
      <vt:lpstr>Malgun Gothic</vt:lpstr>
      <vt:lpstr>Malgun Gothic</vt:lpstr>
      <vt:lpstr>나눔고딕</vt:lpstr>
      <vt:lpstr>Arial</vt:lpstr>
      <vt:lpstr>Courier New</vt:lpstr>
      <vt:lpstr>Wingdings</vt:lpstr>
      <vt:lpstr>ms01_1</vt:lpstr>
      <vt:lpstr>Image</vt:lpstr>
      <vt:lpstr>Block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메소드</vt:lpstr>
      <vt:lpstr>메소드</vt:lpstr>
      <vt:lpstr>속성</vt:lpstr>
      <vt:lpstr>속성</vt:lpstr>
      <vt:lpstr>속성</vt:lpstr>
      <vt:lpstr>속성</vt:lpstr>
      <vt:lpstr>접근자 메소드</vt:lpstr>
      <vt:lpstr>접근자 메소드</vt:lpstr>
      <vt:lpstr>특수 속성</vt:lpstr>
      <vt:lpstr>생성자 와 소멸자</vt:lpstr>
      <vt:lpstr>생성자 와 소멸자</vt:lpstr>
      <vt:lpstr>생성자와 소멸자</vt:lpstr>
      <vt:lpstr>생성자 와 소멸자</vt:lpstr>
      <vt:lpstr>생성자 와 소멸자</vt:lpstr>
      <vt:lpstr>정적 메소드 &amp; 클래스 메소드</vt:lpstr>
      <vt:lpstr>정적 메소드 &amp; 클래스 메소드</vt:lpstr>
      <vt:lpstr>정적 메소드 &amp; 클래스 메소드</vt:lpstr>
      <vt:lpstr>__slots__ </vt:lpstr>
      <vt:lpstr>__slots__ </vt:lpstr>
      <vt:lpstr>Property</vt:lpstr>
      <vt:lpstr>Property</vt:lpstr>
      <vt:lpstr>Property</vt:lpstr>
      <vt:lpstr>Property</vt:lpstr>
      <vt:lpstr>연산자 중복정의</vt:lpstr>
      <vt:lpstr>연산자 중복정의</vt:lpstr>
      <vt:lpstr>연산자 중복정의</vt:lpstr>
      <vt:lpstr>연산자 중복정의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위임</vt:lpstr>
      <vt:lpstr>Iterator</vt:lpstr>
      <vt:lpstr>Iterator</vt:lpstr>
      <vt:lpstr>Iterator</vt:lpstr>
      <vt:lpstr>Iterator</vt:lpstr>
      <vt:lpstr>Generator</vt:lpstr>
      <vt:lpstr>Generator</vt:lpstr>
      <vt:lpstr>Generator</vt:lpstr>
      <vt:lpstr>coroutine</vt:lpstr>
      <vt:lpstr>coroutine</vt:lpstr>
      <vt:lpstr>coroutine</vt:lpstr>
      <vt:lpstr>coroutine</vt:lpstr>
      <vt:lpstr>coroutine</vt:lpstr>
      <vt:lpstr>coroutine</vt:lpstr>
      <vt:lpstr>coroutine</vt:lpstr>
      <vt:lpstr>decorator</vt:lpstr>
      <vt:lpstr>decorator</vt:lpstr>
      <vt:lpstr>decorator</vt:lpstr>
      <vt:lpstr>decorator</vt:lpstr>
      <vt:lpstr>decorator</vt:lpstr>
      <vt:lpstr>decorator</vt:lpstr>
      <vt:lpstr>decorator</vt:lpstr>
      <vt:lpstr>package</vt:lpstr>
      <vt:lpstr>Module</vt:lpstr>
      <vt:lpstr>Module</vt:lpstr>
      <vt:lpstr>Module</vt:lpstr>
      <vt:lpstr>Module</vt:lpstr>
      <vt:lpstr>Module</vt:lpstr>
      <vt:lpstr>package</vt:lpstr>
      <vt:lpstr>package</vt:lpstr>
      <vt:lpstr>파이썬 실행파일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Mac</cp:lastModifiedBy>
  <cp:revision>993</cp:revision>
  <dcterms:created xsi:type="dcterms:W3CDTF">2010-03-14T12:09:21Z</dcterms:created>
  <dcterms:modified xsi:type="dcterms:W3CDTF">2021-01-23T23:45:36Z</dcterms:modified>
</cp:coreProperties>
</file>