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348" r:id="rId2"/>
    <p:sldId id="689" r:id="rId3"/>
    <p:sldId id="690" r:id="rId4"/>
    <p:sldId id="693" r:id="rId5"/>
    <p:sldId id="694" r:id="rId6"/>
    <p:sldId id="695" r:id="rId7"/>
    <p:sldId id="696" r:id="rId8"/>
    <p:sldId id="704" r:id="rId9"/>
    <p:sldId id="698" r:id="rId10"/>
    <p:sldId id="697" r:id="rId11"/>
    <p:sldId id="351" r:id="rId12"/>
    <p:sldId id="699" r:id="rId13"/>
    <p:sldId id="349" r:id="rId14"/>
    <p:sldId id="352" r:id="rId15"/>
    <p:sldId id="353" r:id="rId16"/>
    <p:sldId id="655" r:id="rId17"/>
    <p:sldId id="661" r:id="rId18"/>
    <p:sldId id="662" r:id="rId19"/>
    <p:sldId id="356" r:id="rId20"/>
    <p:sldId id="663" r:id="rId21"/>
    <p:sldId id="656" r:id="rId22"/>
    <p:sldId id="703" r:id="rId23"/>
    <p:sldId id="664" r:id="rId24"/>
    <p:sldId id="357" r:id="rId25"/>
    <p:sldId id="665" r:id="rId26"/>
    <p:sldId id="708" r:id="rId27"/>
    <p:sldId id="707" r:id="rId28"/>
    <p:sldId id="358" r:id="rId29"/>
    <p:sldId id="666" r:id="rId30"/>
    <p:sldId id="709" r:id="rId31"/>
    <p:sldId id="710" r:id="rId32"/>
    <p:sldId id="706" r:id="rId33"/>
    <p:sldId id="711" r:id="rId34"/>
    <p:sldId id="364" r:id="rId35"/>
    <p:sldId id="712" r:id="rId36"/>
    <p:sldId id="390" r:id="rId37"/>
    <p:sldId id="682" r:id="rId38"/>
    <p:sldId id="391" r:id="rId39"/>
    <p:sldId id="701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>
      <p:cViewPr varScale="1">
        <p:scale>
          <a:sx n="107" d="100"/>
          <a:sy n="107" d="100"/>
        </p:scale>
        <p:origin x="56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E55A8-D5CF-4CB6-A127-D1933B95FA4A}" type="datetimeFigureOut">
              <a:rPr lang="ko-KR" altLang="en-US" smtClean="0"/>
              <a:pPr/>
              <a:t>2021. 1. 9.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Hello World!</a:t>
            </a:r>
          </a:p>
          <a:p>
            <a:r>
              <a:rPr lang="en-US" altLang="ko-KR" dirty="0"/>
              <a:t>Hello World!</a:t>
            </a:r>
          </a:p>
          <a:p>
            <a:r>
              <a:rPr lang="en-US" altLang="ko-KR" dirty="0"/>
              <a:t>Hello World!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48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70" y="2285992"/>
            <a:ext cx="6715140" cy="685800"/>
          </a:xfrm>
        </p:spPr>
        <p:txBody>
          <a:bodyPr/>
          <a:lstStyle>
            <a:lvl1pPr algn="ctr">
              <a:defRPr sz="4400"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2021. 1. 9.</a:t>
            </a:fld>
            <a:endParaRPr lang="ko-KR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2021. 1. 9.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2021. 1. 9.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2021. 1. 9.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2021. 1. 9.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2021. 1. 9.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2021. 1. 9.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2021. 1. 9.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2021. 1. 9.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2021. 1. 9.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2021. 1. 9.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2021. 1. 9.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/>
        </p:nvGraphicFramePr>
        <p:xfrm>
          <a:off x="2987675" y="2736850"/>
          <a:ext cx="6156325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" name="Image" r:id="rId15" imgW="7949206" imgH="5320635" progId="">
                  <p:embed/>
                </p:oleObj>
              </mc:Choice>
              <mc:Fallback>
                <p:oleObj name="Image" r:id="rId15" imgW="7949206" imgH="5320635" progId="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736850"/>
                        <a:ext cx="6156325" cy="412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5808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06650" y="227013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2021. 1. 9.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i="0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85992"/>
            <a:ext cx="9144000" cy="685800"/>
          </a:xfrm>
        </p:spPr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기본문법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15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22049" y="1268760"/>
            <a:ext cx="8229600" cy="4973163"/>
          </a:xfrm>
        </p:spPr>
        <p:txBody>
          <a:bodyPr>
            <a:normAutofit/>
          </a:bodyPr>
          <a:lstStyle/>
          <a:p>
            <a:pPr latinLnBrk="0"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rgbClr val="FF0000"/>
                </a:solidFill>
              </a:rPr>
              <a:t>모듈을 찾는 순서 확인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400050" lvl="1" indent="0" latinLnBrk="0">
              <a:buNone/>
            </a:pPr>
            <a:r>
              <a:rPr lang="en-US" altLang="ko-KR" sz="1400" dirty="0"/>
              <a:t>#</a:t>
            </a:r>
            <a:r>
              <a:rPr lang="ko-KR" altLang="en-US" sz="1400" dirty="0"/>
              <a:t>현재 사용 중인 </a:t>
            </a:r>
            <a:r>
              <a:rPr lang="ko-KR" altLang="en-US" sz="1400" dirty="0" err="1"/>
              <a:t>파이썬에서</a:t>
            </a:r>
            <a:r>
              <a:rPr lang="ko-KR" altLang="en-US" sz="1400" dirty="0"/>
              <a:t> 모듈을 찾는 순서 확인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import sys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print(</a:t>
            </a:r>
            <a:r>
              <a:rPr lang="en-US" altLang="ko-KR" sz="1400" dirty="0" err="1"/>
              <a:t>sys.path</a:t>
            </a:r>
            <a:r>
              <a:rPr lang="en-US" altLang="ko-KR" sz="1400" dirty="0"/>
              <a:t>)</a:t>
            </a:r>
          </a:p>
          <a:p>
            <a:pPr marL="400050" lvl="1" indent="0" latinLnBrk="0">
              <a:buNone/>
            </a:pPr>
            <a:endParaRPr lang="en-US" altLang="ko-KR" sz="1400" dirty="0"/>
          </a:p>
          <a:p>
            <a:pPr marL="400050" lvl="1" indent="0" latinLnBrk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=========== RESTART: //Mac/Home/Documents/source/python/second.py ===========</a:t>
            </a:r>
          </a:p>
          <a:p>
            <a:pPr marL="400050" lvl="1" indent="0" latinLnBrk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['//Mac/Home/Documents/source/python', 'C:\\Users\\</a:t>
            </a:r>
            <a:r>
              <a:rPr lang="en-US" altLang="ko-KR" sz="1400" b="1" dirty="0" err="1">
                <a:solidFill>
                  <a:srgbClr val="FF0000"/>
                </a:solidFill>
              </a:rPr>
              <a:t>munseokpark</a:t>
            </a:r>
            <a:r>
              <a:rPr lang="en-US" altLang="ko-KR" sz="1400" b="1" dirty="0">
                <a:solidFill>
                  <a:srgbClr val="FF0000"/>
                </a:solidFill>
              </a:rPr>
              <a:t>\\</a:t>
            </a:r>
            <a:r>
              <a:rPr lang="en-US" altLang="ko-KR" sz="1400" b="1" dirty="0" err="1">
                <a:solidFill>
                  <a:srgbClr val="FF0000"/>
                </a:solidFill>
              </a:rPr>
              <a:t>AppData</a:t>
            </a:r>
            <a:r>
              <a:rPr lang="en-US" altLang="ko-KR" sz="1400" b="1" dirty="0">
                <a:solidFill>
                  <a:srgbClr val="FF0000"/>
                </a:solidFill>
              </a:rPr>
              <a:t>\\Local\\Programs\\Python\\Python37\\Lib\\</a:t>
            </a:r>
            <a:r>
              <a:rPr lang="en-US" altLang="ko-KR" sz="1400" b="1" dirty="0" err="1">
                <a:solidFill>
                  <a:srgbClr val="FF0000"/>
                </a:solidFill>
              </a:rPr>
              <a:t>idlelib</a:t>
            </a:r>
            <a:r>
              <a:rPr lang="en-US" altLang="ko-KR" sz="1400" b="1" dirty="0">
                <a:solidFill>
                  <a:srgbClr val="FF0000"/>
                </a:solidFill>
              </a:rPr>
              <a:t>', 'C:\\Users\\</a:t>
            </a:r>
            <a:r>
              <a:rPr lang="en-US" altLang="ko-KR" sz="1400" b="1" dirty="0" err="1">
                <a:solidFill>
                  <a:srgbClr val="FF0000"/>
                </a:solidFill>
              </a:rPr>
              <a:t>munseokpark</a:t>
            </a:r>
            <a:r>
              <a:rPr lang="en-US" altLang="ko-KR" sz="1400" b="1" dirty="0">
                <a:solidFill>
                  <a:srgbClr val="FF0000"/>
                </a:solidFill>
              </a:rPr>
              <a:t>\\</a:t>
            </a:r>
            <a:r>
              <a:rPr lang="en-US" altLang="ko-KR" sz="1400" b="1" dirty="0" err="1">
                <a:solidFill>
                  <a:srgbClr val="FF0000"/>
                </a:solidFill>
              </a:rPr>
              <a:t>AppData</a:t>
            </a:r>
            <a:r>
              <a:rPr lang="en-US" altLang="ko-KR" sz="1400" b="1" dirty="0">
                <a:solidFill>
                  <a:srgbClr val="FF0000"/>
                </a:solidFill>
              </a:rPr>
              <a:t>\\Local\\Programs\\Python\\Python37\\python37.zip', 'C:\\Users\\</a:t>
            </a:r>
            <a:r>
              <a:rPr lang="en-US" altLang="ko-KR" sz="1400" b="1" dirty="0" err="1">
                <a:solidFill>
                  <a:srgbClr val="FF0000"/>
                </a:solidFill>
              </a:rPr>
              <a:t>munseokpark</a:t>
            </a:r>
            <a:r>
              <a:rPr lang="en-US" altLang="ko-KR" sz="1400" b="1" dirty="0">
                <a:solidFill>
                  <a:srgbClr val="FF0000"/>
                </a:solidFill>
              </a:rPr>
              <a:t>\\</a:t>
            </a:r>
            <a:r>
              <a:rPr lang="en-US" altLang="ko-KR" sz="1400" b="1" dirty="0" err="1">
                <a:solidFill>
                  <a:srgbClr val="FF0000"/>
                </a:solidFill>
              </a:rPr>
              <a:t>AppData</a:t>
            </a:r>
            <a:r>
              <a:rPr lang="en-US" altLang="ko-KR" sz="1400" b="1" dirty="0">
                <a:solidFill>
                  <a:srgbClr val="FF0000"/>
                </a:solidFill>
              </a:rPr>
              <a:t>\\Local\\Programs\\Python\\Python37\\DLLs', 'C:\\Users\\</a:t>
            </a:r>
            <a:r>
              <a:rPr lang="en-US" altLang="ko-KR" sz="1400" b="1" dirty="0" err="1">
                <a:solidFill>
                  <a:srgbClr val="FF0000"/>
                </a:solidFill>
              </a:rPr>
              <a:t>munseokpark</a:t>
            </a:r>
            <a:r>
              <a:rPr lang="en-US" altLang="ko-KR" sz="1400" b="1" dirty="0">
                <a:solidFill>
                  <a:srgbClr val="FF0000"/>
                </a:solidFill>
              </a:rPr>
              <a:t>\\</a:t>
            </a:r>
            <a:r>
              <a:rPr lang="en-US" altLang="ko-KR" sz="1400" b="1" dirty="0" err="1">
                <a:solidFill>
                  <a:srgbClr val="FF0000"/>
                </a:solidFill>
              </a:rPr>
              <a:t>AppData</a:t>
            </a:r>
            <a:r>
              <a:rPr lang="en-US" altLang="ko-KR" sz="1400" b="1" dirty="0">
                <a:solidFill>
                  <a:srgbClr val="FF0000"/>
                </a:solidFill>
              </a:rPr>
              <a:t>\\Local\\Programs\\Python\\Python37\\lib', 'C:\\Users\\</a:t>
            </a:r>
            <a:r>
              <a:rPr lang="en-US" altLang="ko-KR" sz="1400" b="1" dirty="0" err="1">
                <a:solidFill>
                  <a:srgbClr val="FF0000"/>
                </a:solidFill>
              </a:rPr>
              <a:t>munseokpark</a:t>
            </a:r>
            <a:r>
              <a:rPr lang="en-US" altLang="ko-KR" sz="1400" b="1" dirty="0">
                <a:solidFill>
                  <a:srgbClr val="FF0000"/>
                </a:solidFill>
              </a:rPr>
              <a:t>\\</a:t>
            </a:r>
            <a:r>
              <a:rPr lang="en-US" altLang="ko-KR" sz="1400" b="1" dirty="0" err="1">
                <a:solidFill>
                  <a:srgbClr val="FF0000"/>
                </a:solidFill>
              </a:rPr>
              <a:t>AppData</a:t>
            </a:r>
            <a:r>
              <a:rPr lang="en-US" altLang="ko-KR" sz="1400" b="1" dirty="0">
                <a:solidFill>
                  <a:srgbClr val="FF0000"/>
                </a:solidFill>
              </a:rPr>
              <a:t>\\Local\\Programs\\Python\\Python37', 'C:\\Users\\</a:t>
            </a:r>
            <a:r>
              <a:rPr lang="en-US" altLang="ko-KR" sz="1400" b="1" dirty="0" err="1">
                <a:solidFill>
                  <a:srgbClr val="FF0000"/>
                </a:solidFill>
              </a:rPr>
              <a:t>munseokpark</a:t>
            </a:r>
            <a:r>
              <a:rPr lang="en-US" altLang="ko-KR" sz="1400" b="1" dirty="0">
                <a:solidFill>
                  <a:srgbClr val="FF0000"/>
                </a:solidFill>
              </a:rPr>
              <a:t>\\</a:t>
            </a:r>
            <a:r>
              <a:rPr lang="en-US" altLang="ko-KR" sz="1400" b="1" dirty="0" err="1">
                <a:solidFill>
                  <a:srgbClr val="FF0000"/>
                </a:solidFill>
              </a:rPr>
              <a:t>AppData</a:t>
            </a:r>
            <a:r>
              <a:rPr lang="en-US" altLang="ko-KR" sz="1400" b="1" dirty="0">
                <a:solidFill>
                  <a:srgbClr val="FF0000"/>
                </a:solidFill>
              </a:rPr>
              <a:t>\\Local\\Programs\\Python\\Python37\\lib\\site-packages']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7FC5FF7-85F8-7F43-95ED-357DB97F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Python Basic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126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22049" y="1268760"/>
            <a:ext cx="8229600" cy="4973163"/>
          </a:xfrm>
        </p:spPr>
        <p:txBody>
          <a:bodyPr>
            <a:normAutofit/>
          </a:bodyPr>
          <a:lstStyle/>
          <a:p>
            <a:pPr latinLnBrk="0">
              <a:buFont typeface="Wingdings" pitchFamily="2" charset="2"/>
              <a:buChar char="v"/>
            </a:pPr>
            <a:r>
              <a:rPr lang="en-US" altLang="ko-KR" sz="1400" dirty="0"/>
              <a:t>Literal: </a:t>
            </a:r>
            <a:r>
              <a:rPr lang="ko-KR" altLang="en-US" sz="1400" dirty="0"/>
              <a:t>사용자가 직접 입력하는 데이터</a:t>
            </a:r>
            <a:endParaRPr lang="en-US" altLang="ko-KR" sz="1400" dirty="0"/>
          </a:p>
          <a:p>
            <a:pPr lvl="1" latinLnBrk="0">
              <a:buFont typeface="Wingdings" pitchFamily="2" charset="2"/>
              <a:buChar char="ü"/>
            </a:pPr>
            <a:r>
              <a:rPr lang="en-US" altLang="ko-KR" sz="1400" dirty="0"/>
              <a:t>Scala</a:t>
            </a:r>
            <a:r>
              <a:rPr lang="ko-KR" altLang="en-US" sz="1400" dirty="0"/>
              <a:t> </a:t>
            </a:r>
            <a:r>
              <a:rPr lang="en-US" altLang="ko-KR" sz="1400" dirty="0"/>
              <a:t>Data</a:t>
            </a:r>
          </a:p>
          <a:p>
            <a:pPr lvl="2" latinLnBrk="0">
              <a:buFont typeface="Wingdings" pitchFamily="2" charset="2"/>
              <a:buChar char="q"/>
            </a:pPr>
            <a:r>
              <a:rPr lang="ko-KR" altLang="en-US" sz="1400" dirty="0"/>
              <a:t>숫자</a:t>
            </a:r>
            <a:endParaRPr lang="en-US" altLang="ko-KR" sz="1400" dirty="0"/>
          </a:p>
          <a:p>
            <a:pPr lvl="3" latinLnBrk="0">
              <a:buFont typeface="Courier New" panose="02070309020205020404" pitchFamily="49" charset="0"/>
              <a:buChar char="o"/>
            </a:pPr>
            <a:r>
              <a:rPr lang="ko-KR" altLang="en-US" sz="1400" dirty="0"/>
              <a:t>정수</a:t>
            </a:r>
            <a:r>
              <a:rPr lang="en-US" altLang="ko-KR" sz="1400" dirty="0"/>
              <a:t>(int): 10</a:t>
            </a:r>
            <a:r>
              <a:rPr lang="ko-KR" altLang="en-US" sz="1400" dirty="0"/>
              <a:t>진수</a:t>
            </a:r>
            <a:r>
              <a:rPr lang="en-US" altLang="ko-KR" sz="1400" dirty="0"/>
              <a:t>(107), 8</a:t>
            </a:r>
            <a:r>
              <a:rPr lang="ko-KR" altLang="en-US" sz="1400" dirty="0"/>
              <a:t>진수</a:t>
            </a:r>
            <a:r>
              <a:rPr lang="en-US" altLang="ko-KR" sz="1400" dirty="0"/>
              <a:t>(0o107), 16</a:t>
            </a:r>
            <a:r>
              <a:rPr lang="ko-KR" altLang="en-US" sz="1400" dirty="0"/>
              <a:t>진수</a:t>
            </a:r>
            <a:r>
              <a:rPr lang="en-US" altLang="ko-KR" sz="1400" dirty="0"/>
              <a:t>(0x107, 0X107), 2</a:t>
            </a:r>
            <a:r>
              <a:rPr lang="ko-KR" altLang="en-US" sz="1400" dirty="0"/>
              <a:t>진수</a:t>
            </a:r>
            <a:r>
              <a:rPr lang="en-US" altLang="ko-KR" sz="1400" dirty="0"/>
              <a:t>(0b101), long(107L)</a:t>
            </a:r>
          </a:p>
          <a:p>
            <a:pPr lvl="3" latinLnBrk="0">
              <a:buFont typeface="Courier New" panose="02070309020205020404" pitchFamily="49" charset="0"/>
              <a:buChar char="o"/>
            </a:pPr>
            <a:r>
              <a:rPr lang="ko-KR" altLang="en-US" sz="1400" dirty="0"/>
              <a:t>실수</a:t>
            </a:r>
            <a:r>
              <a:rPr lang="en-US" altLang="ko-KR" sz="1400" dirty="0"/>
              <a:t>(float): 1.2, 0.12e1, 0.12E1 -&gt;</a:t>
            </a:r>
            <a:r>
              <a:rPr lang="ko-KR" altLang="en-US" sz="1400" dirty="0"/>
              <a:t>지수 부분은 정수일 수 있으나 실수 일 수 없음</a:t>
            </a:r>
            <a:endParaRPr lang="en-US" altLang="ko-KR" sz="1400" dirty="0"/>
          </a:p>
          <a:p>
            <a:pPr lvl="3" latinLnBrk="0">
              <a:buFont typeface="Courier New" panose="02070309020205020404" pitchFamily="49" charset="0"/>
              <a:buChar char="o"/>
            </a:pPr>
            <a:r>
              <a:rPr lang="ko-KR" altLang="en-US" sz="1400" dirty="0"/>
              <a:t>복소수</a:t>
            </a:r>
            <a:r>
              <a:rPr lang="en-US" altLang="ko-KR" sz="1400" dirty="0"/>
              <a:t>(complex): </a:t>
            </a:r>
            <a:r>
              <a:rPr lang="ko-KR" altLang="en-US" sz="1400" dirty="0"/>
              <a:t>허수 부분 뒤에 </a:t>
            </a:r>
            <a:r>
              <a:rPr lang="en-US" altLang="ko-KR" sz="1400" dirty="0"/>
              <a:t>j </a:t>
            </a:r>
            <a:r>
              <a:rPr lang="ko-KR" altLang="en-US" sz="1400" dirty="0"/>
              <a:t>나 </a:t>
            </a:r>
            <a:r>
              <a:rPr lang="en-US" altLang="ko-KR" sz="1400" dirty="0"/>
              <a:t>J </a:t>
            </a:r>
            <a:r>
              <a:rPr lang="ko-KR" altLang="en-US" sz="1400" dirty="0"/>
              <a:t>사용 </a:t>
            </a:r>
            <a:r>
              <a:rPr lang="en-US" altLang="ko-KR" sz="1400" dirty="0"/>
              <a:t>4+5j, 7-2J</a:t>
            </a:r>
          </a:p>
          <a:p>
            <a:pPr lvl="2" latinLnBrk="0">
              <a:buFont typeface="Wingdings" pitchFamily="2" charset="2"/>
              <a:buChar char="q"/>
            </a:pPr>
            <a:r>
              <a:rPr lang="en-US" altLang="ko-KR" sz="1400" dirty="0"/>
              <a:t>bool: True(1), False(0)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01EC13A-B63E-4046-AF49-00DB9A55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Literal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0423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22049" y="1268760"/>
            <a:ext cx="8229600" cy="4973163"/>
          </a:xfrm>
        </p:spPr>
        <p:txBody>
          <a:bodyPr>
            <a:normAutofit/>
          </a:bodyPr>
          <a:lstStyle/>
          <a:p>
            <a:pPr latinLnBrk="0">
              <a:spcBef>
                <a:spcPts val="600"/>
              </a:spcBef>
              <a:buFont typeface="Wingdings" pitchFamily="2" charset="2"/>
              <a:buChar char="v"/>
            </a:pPr>
            <a:r>
              <a:rPr lang="en-US" altLang="ko-KR" sz="1400" dirty="0"/>
              <a:t>Literal</a:t>
            </a:r>
          </a:p>
          <a:p>
            <a:pPr lvl="1" latinLnBrk="0">
              <a:spcBef>
                <a:spcPts val="600"/>
              </a:spcBef>
              <a:buFont typeface="Wingdings" pitchFamily="2" charset="2"/>
              <a:buChar char="ü"/>
            </a:pPr>
            <a:r>
              <a:rPr lang="ko-KR" altLang="en-US" sz="1400" dirty="0"/>
              <a:t>데이터 집합</a:t>
            </a:r>
            <a:endParaRPr lang="en-US" altLang="ko-KR" sz="1400" dirty="0"/>
          </a:p>
          <a:p>
            <a:pPr lvl="2" latinLnBrk="0">
              <a:spcBef>
                <a:spcPts val="600"/>
              </a:spcBef>
              <a:buFont typeface="Wingdings" pitchFamily="2" charset="2"/>
              <a:buChar char="q"/>
            </a:pPr>
            <a:r>
              <a:rPr lang="en-US" altLang="ko-KR" sz="1400" dirty="0"/>
              <a:t>str: 0</a:t>
            </a:r>
            <a:r>
              <a:rPr lang="ko-KR" altLang="en-US" sz="1400" dirty="0"/>
              <a:t>개 이상의 문자 집합으로 </a:t>
            </a:r>
            <a:r>
              <a:rPr lang="en-US" altLang="ko-KR" sz="1400" dirty="0"/>
              <a:t> ‘</a:t>
            </a:r>
            <a:r>
              <a:rPr lang="ko-KR" altLang="en-US" sz="1400" dirty="0"/>
              <a:t>문자열</a:t>
            </a:r>
            <a:r>
              <a:rPr lang="en-US" altLang="ko-KR" sz="1400" dirty="0"/>
              <a:t>‘ </a:t>
            </a:r>
            <a:r>
              <a:rPr lang="ko-KR" altLang="en-US" sz="1400" dirty="0"/>
              <a:t>또는 </a:t>
            </a:r>
            <a:r>
              <a:rPr lang="en-US" altLang="ko-KR" sz="1400" dirty="0"/>
              <a:t>“</a:t>
            </a:r>
            <a:r>
              <a:rPr lang="ko-KR" altLang="en-US" sz="1400" dirty="0"/>
              <a:t>문자열</a:t>
            </a:r>
            <a:r>
              <a:rPr lang="en-US" altLang="ko-KR" sz="1400" dirty="0"/>
              <a:t>” </a:t>
            </a:r>
            <a:r>
              <a:rPr lang="ko-KR" altLang="en-US" sz="1400" dirty="0"/>
              <a:t>의</a:t>
            </a:r>
            <a:r>
              <a:rPr lang="en-US" altLang="ko-KR" sz="1400" dirty="0"/>
              <a:t> </a:t>
            </a:r>
            <a:r>
              <a:rPr lang="ko-KR" altLang="en-US" sz="1400" dirty="0"/>
              <a:t>형태로 기재하며 여러 줄의 문자열을 하나의 문자열로 만들 때는 </a:t>
            </a:r>
            <a:r>
              <a:rPr lang="en-US" altLang="ko-KR" sz="1400" dirty="0"/>
              <a:t>‘’’ </a:t>
            </a:r>
            <a:r>
              <a:rPr lang="ko-KR" altLang="en-US" sz="1400" dirty="0"/>
              <a:t>문자열</a:t>
            </a:r>
            <a:r>
              <a:rPr lang="en-US" altLang="ko-KR" sz="1400" dirty="0"/>
              <a:t>’’’ </a:t>
            </a:r>
            <a:r>
              <a:rPr lang="ko-KR" altLang="en-US" sz="1400" dirty="0"/>
              <a:t>또는</a:t>
            </a:r>
            <a:r>
              <a:rPr lang="en-US" altLang="ko-KR" sz="1400" dirty="0"/>
              <a:t> “””</a:t>
            </a:r>
            <a:r>
              <a:rPr lang="ko-KR" altLang="en-US" sz="1400" dirty="0"/>
              <a:t>문자열</a:t>
            </a:r>
            <a:r>
              <a:rPr lang="en-US" altLang="ko-KR" sz="1400" dirty="0"/>
              <a:t>””” </a:t>
            </a:r>
          </a:p>
          <a:p>
            <a:pPr lvl="2" latinLnBrk="0">
              <a:spcBef>
                <a:spcPts val="600"/>
              </a:spcBef>
              <a:buFont typeface="Wingdings" pitchFamily="2" charset="2"/>
              <a:buChar char="q"/>
            </a:pPr>
            <a:r>
              <a:rPr lang="en-US" altLang="ko-KR" sz="1400" dirty="0"/>
              <a:t>bytes:</a:t>
            </a:r>
            <a:r>
              <a:rPr lang="ko-KR" altLang="en-US" sz="1400" dirty="0"/>
              <a:t> </a:t>
            </a:r>
            <a:r>
              <a:rPr lang="en-US" altLang="ko-KR" sz="1400" dirty="0"/>
              <a:t>byte</a:t>
            </a:r>
            <a:r>
              <a:rPr lang="ko-KR" altLang="en-US" sz="1400" dirty="0"/>
              <a:t>의 집합으로 </a:t>
            </a:r>
            <a:r>
              <a:rPr lang="en-US" altLang="ko-KR" sz="1400" dirty="0"/>
              <a:t>b’</a:t>
            </a:r>
            <a:r>
              <a:rPr lang="ko-KR" altLang="en-US" sz="1400" dirty="0"/>
              <a:t>문자열</a:t>
            </a:r>
            <a:r>
              <a:rPr lang="en-US" altLang="ko-KR" sz="1400" dirty="0"/>
              <a:t>’</a:t>
            </a:r>
            <a:r>
              <a:rPr lang="ko-KR" altLang="en-US" sz="1400" dirty="0"/>
              <a:t> 또는 </a:t>
            </a:r>
            <a:r>
              <a:rPr lang="en-US" altLang="ko-KR" sz="1400" dirty="0"/>
              <a:t>b’\</a:t>
            </a:r>
            <a:r>
              <a:rPr lang="ko-KR" altLang="en-US" sz="1400" dirty="0"/>
              <a:t>코드</a:t>
            </a:r>
            <a:r>
              <a:rPr lang="en-US" altLang="ko-KR" sz="1400" dirty="0"/>
              <a:t>\</a:t>
            </a:r>
            <a:r>
              <a:rPr lang="ko-KR" altLang="en-US" sz="1400" dirty="0"/>
              <a:t>코드</a:t>
            </a:r>
            <a:r>
              <a:rPr lang="en-US" altLang="ko-KR" sz="1400" dirty="0"/>
              <a:t>…’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생성</a:t>
            </a:r>
            <a:endParaRPr lang="en-US" altLang="ko-KR" sz="1400" dirty="0"/>
          </a:p>
          <a:p>
            <a:pPr lvl="2" latinLnBrk="0">
              <a:spcBef>
                <a:spcPts val="600"/>
              </a:spcBef>
              <a:buFont typeface="Wingdings" pitchFamily="2" charset="2"/>
              <a:buChar char="q"/>
            </a:pPr>
            <a:r>
              <a:rPr lang="en-US" altLang="ko-KR" sz="1400" dirty="0"/>
              <a:t>list: </a:t>
            </a:r>
            <a:r>
              <a:rPr lang="ko-KR" altLang="en-US" sz="1400" dirty="0"/>
              <a:t>비교 가능한 데이터의 모임으로 </a:t>
            </a:r>
            <a:r>
              <a:rPr lang="en-US" altLang="ko-KR" sz="1400" dirty="0"/>
              <a:t>[</a:t>
            </a:r>
            <a:r>
              <a:rPr lang="ko-KR" altLang="en-US" sz="1400" dirty="0"/>
              <a:t>데이터 나열</a:t>
            </a:r>
            <a:r>
              <a:rPr lang="en-US" altLang="ko-KR" sz="1400" dirty="0"/>
              <a:t>]</a:t>
            </a:r>
            <a:r>
              <a:rPr lang="ko-KR" altLang="en-US" sz="1400" dirty="0"/>
              <a:t>의 형태로 표현</a:t>
            </a:r>
            <a:endParaRPr lang="en-US" altLang="ko-KR" sz="1400" dirty="0"/>
          </a:p>
          <a:p>
            <a:pPr lvl="2" latinLnBrk="0">
              <a:spcBef>
                <a:spcPts val="600"/>
              </a:spcBef>
              <a:buFont typeface="Wingdings" pitchFamily="2" charset="2"/>
              <a:buChar char="q"/>
            </a:pPr>
            <a:r>
              <a:rPr lang="en-US" altLang="ko-KR" sz="1400" dirty="0"/>
              <a:t>tuple</a:t>
            </a:r>
            <a:r>
              <a:rPr lang="en-US" altLang="ko-KR" sz="1400" dirty="0"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sym typeface="Wingdings" panose="05000000000000000000" pitchFamily="2" charset="2"/>
              </a:rPr>
              <a:t>비교 불가능한 여러 데이터의 모임으로 </a:t>
            </a:r>
            <a:r>
              <a:rPr lang="en-US" altLang="ko-KR" sz="1400" dirty="0"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sym typeface="Wingdings" pitchFamily="2" charset="2"/>
              </a:rPr>
              <a:t>데이터 나열</a:t>
            </a:r>
            <a:r>
              <a:rPr lang="en-US" altLang="ko-KR" sz="1400" dirty="0">
                <a:sym typeface="Wingdings" pitchFamily="2" charset="2"/>
              </a:rPr>
              <a:t>)</a:t>
            </a:r>
            <a:r>
              <a:rPr lang="ko-KR" altLang="en-US" sz="1400" dirty="0">
                <a:sym typeface="Wingdings" pitchFamily="2" charset="2"/>
              </a:rPr>
              <a:t>의 형태로 표현</a:t>
            </a:r>
            <a:endParaRPr lang="en-US" altLang="ko-KR" sz="1400" dirty="0">
              <a:sym typeface="Wingdings" pitchFamily="2" charset="2"/>
            </a:endParaRPr>
          </a:p>
          <a:p>
            <a:pPr lvl="2" latinLnBrk="0">
              <a:spcBef>
                <a:spcPts val="600"/>
              </a:spcBef>
              <a:buFont typeface="Wingdings" pitchFamily="2" charset="2"/>
              <a:buChar char="q"/>
            </a:pPr>
            <a:r>
              <a:rPr lang="en-US" altLang="ko-KR" sz="1400" dirty="0">
                <a:sym typeface="Wingdings" pitchFamily="2" charset="2"/>
              </a:rPr>
              <a:t>set: </a:t>
            </a:r>
            <a:r>
              <a:rPr lang="ko-KR" altLang="en-US" sz="1400" dirty="0" err="1">
                <a:sym typeface="Wingdings" pitchFamily="2" charset="2"/>
              </a:rPr>
              <a:t>중복없는</a:t>
            </a:r>
            <a:r>
              <a:rPr lang="ko-KR" altLang="en-US" sz="1400" dirty="0">
                <a:sym typeface="Wingdings" pitchFamily="2" charset="2"/>
              </a:rPr>
              <a:t> 데이터의 모임으로 </a:t>
            </a:r>
            <a:r>
              <a:rPr lang="en-US" altLang="ko-KR" sz="1400" dirty="0">
                <a:sym typeface="Wingdings" pitchFamily="2" charset="2"/>
              </a:rPr>
              <a:t>{</a:t>
            </a:r>
            <a:r>
              <a:rPr lang="ko-KR" altLang="en-US" sz="1400" dirty="0">
                <a:sym typeface="Wingdings" pitchFamily="2" charset="2"/>
              </a:rPr>
              <a:t>데이터 나열</a:t>
            </a:r>
            <a:r>
              <a:rPr lang="en-US" altLang="ko-KR" sz="1400" dirty="0">
                <a:sym typeface="Wingdings" pitchFamily="2" charset="2"/>
              </a:rPr>
              <a:t>}</a:t>
            </a:r>
            <a:r>
              <a:rPr lang="ko-KR" altLang="en-US" sz="1400" dirty="0">
                <a:sym typeface="Wingdings" pitchFamily="2" charset="2"/>
              </a:rPr>
              <a:t>의 형태로 표현</a:t>
            </a:r>
            <a:endParaRPr lang="en-US" altLang="ko-KR" sz="1400" dirty="0">
              <a:sym typeface="Wingdings" pitchFamily="2" charset="2"/>
            </a:endParaRPr>
          </a:p>
          <a:p>
            <a:pPr lvl="2" latinLnBrk="0">
              <a:spcBef>
                <a:spcPts val="600"/>
              </a:spcBef>
              <a:buFont typeface="Wingdings" pitchFamily="2" charset="2"/>
              <a:buChar char="q"/>
            </a:pPr>
            <a:r>
              <a:rPr lang="en-US" altLang="ko-KR" sz="1400" dirty="0" err="1">
                <a:sym typeface="Wingdings" pitchFamily="2" charset="2"/>
              </a:rPr>
              <a:t>dict</a:t>
            </a:r>
            <a:r>
              <a:rPr lang="en-US" altLang="ko-KR" sz="1400" dirty="0">
                <a:sym typeface="Wingdings" pitchFamily="2" charset="2"/>
              </a:rPr>
              <a:t>: </a:t>
            </a:r>
            <a:r>
              <a:rPr lang="ko-KR" altLang="en-US" sz="1400" dirty="0">
                <a:sym typeface="Wingdings" pitchFamily="2" charset="2"/>
              </a:rPr>
              <a:t>데이터에 이름을 부여한 모임으로 </a:t>
            </a:r>
            <a:r>
              <a:rPr lang="en-US" altLang="ko-KR" sz="1400" dirty="0">
                <a:sym typeface="Wingdings" pitchFamily="2" charset="2"/>
              </a:rPr>
              <a:t>{</a:t>
            </a:r>
            <a:r>
              <a:rPr lang="ko-KR" altLang="en-US" sz="1400" dirty="0">
                <a:sym typeface="Wingdings" pitchFamily="2" charset="2"/>
              </a:rPr>
              <a:t>키</a:t>
            </a:r>
            <a:r>
              <a:rPr lang="en-US" altLang="ko-KR" sz="1400" dirty="0">
                <a:sym typeface="Wingdings" pitchFamily="2" charset="2"/>
              </a:rPr>
              <a:t>:</a:t>
            </a:r>
            <a:r>
              <a:rPr lang="ko-KR" altLang="en-US" sz="1400" dirty="0">
                <a:sym typeface="Wingdings" pitchFamily="2" charset="2"/>
              </a:rPr>
              <a:t>값</a:t>
            </a:r>
            <a:r>
              <a:rPr lang="en-US" altLang="ko-KR" sz="1400" dirty="0">
                <a:sym typeface="Wingdings" pitchFamily="2" charset="2"/>
              </a:rPr>
              <a:t>…}</a:t>
            </a:r>
            <a:r>
              <a:rPr lang="ko-KR" altLang="en-US" sz="1400" dirty="0">
                <a:sym typeface="Wingdings" pitchFamily="2" charset="2"/>
              </a:rPr>
              <a:t>의 형태로 표현</a:t>
            </a:r>
            <a:endParaRPr lang="en-US" altLang="ko-KR" sz="1400" dirty="0">
              <a:sym typeface="Wingdings" pitchFamily="2" charset="2"/>
            </a:endParaRPr>
          </a:p>
          <a:p>
            <a:pPr lvl="2" latinLnBrk="0">
              <a:spcBef>
                <a:spcPts val="600"/>
              </a:spcBef>
              <a:buFont typeface="Wingdings" pitchFamily="2" charset="2"/>
              <a:buChar char="q"/>
            </a:pPr>
            <a:r>
              <a:rPr lang="en-US" altLang="ko-KR" sz="1400" dirty="0">
                <a:sym typeface="Wingdings" pitchFamily="2" charset="2"/>
              </a:rPr>
              <a:t>list, tuple, set,</a:t>
            </a:r>
            <a:r>
              <a:rPr lang="ko-KR" altLang="en-US" sz="1400" dirty="0">
                <a:sym typeface="Wingdings" pitchFamily="2" charset="2"/>
              </a:rPr>
              <a:t> </a:t>
            </a:r>
            <a:r>
              <a:rPr lang="en-US" altLang="ko-KR" sz="1400" dirty="0">
                <a:sym typeface="Wingdings" pitchFamily="2" charset="2"/>
              </a:rPr>
              <a:t>str, </a:t>
            </a:r>
            <a:r>
              <a:rPr lang="en-US" altLang="ko-KR" sz="1400" dirty="0" err="1">
                <a:sym typeface="Wingdings" pitchFamily="2" charset="2"/>
              </a:rPr>
              <a:t>dict</a:t>
            </a:r>
            <a:r>
              <a:rPr lang="ko-KR" altLang="en-US" sz="1400" dirty="0">
                <a:sym typeface="Wingdings" pitchFamily="2" charset="2"/>
              </a:rPr>
              <a:t> 등의 데이터 집합을 </a:t>
            </a:r>
            <a:r>
              <a:rPr lang="en-US" altLang="ko-KR" sz="1400" dirty="0">
                <a:sym typeface="Wingdings" pitchFamily="2" charset="2"/>
              </a:rPr>
              <a:t>for</a:t>
            </a:r>
            <a:r>
              <a:rPr lang="ko-KR" altLang="en-US" sz="1400" dirty="0" err="1">
                <a:sym typeface="Wingdings" pitchFamily="2" charset="2"/>
              </a:rPr>
              <a:t>를</a:t>
            </a:r>
            <a:r>
              <a:rPr lang="ko-KR" altLang="en-US" sz="1400" dirty="0">
                <a:sym typeface="Wingdings" pitchFamily="2" charset="2"/>
              </a:rPr>
              <a:t> 이용해서 순차적으로 접근할 수 있다고 해서 </a:t>
            </a:r>
            <a:r>
              <a:rPr lang="en-US" altLang="ko-KR" sz="1400" dirty="0" err="1">
                <a:sym typeface="Wingdings" pitchFamily="2" charset="2"/>
              </a:rPr>
              <a:t>iterable</a:t>
            </a:r>
            <a:r>
              <a:rPr lang="en-US" altLang="ko-KR" sz="1400" dirty="0">
                <a:sym typeface="Wingdings" pitchFamily="2" charset="2"/>
              </a:rPr>
              <a:t> </a:t>
            </a:r>
            <a:r>
              <a:rPr lang="ko-KR" altLang="en-US" sz="1400" dirty="0">
                <a:sym typeface="Wingdings" pitchFamily="2" charset="2"/>
              </a:rPr>
              <a:t>이라고도 함</a:t>
            </a:r>
            <a:endParaRPr lang="en-US" altLang="ko-KR" sz="1400" dirty="0"/>
          </a:p>
          <a:p>
            <a:pPr lvl="1" latinLnBrk="0">
              <a:spcBef>
                <a:spcPts val="600"/>
              </a:spcBef>
              <a:buFont typeface="Wingdings" pitchFamily="2" charset="2"/>
              <a:buChar char="ü"/>
            </a:pPr>
            <a:r>
              <a:rPr lang="ko-KR" altLang="en-US" sz="1400" dirty="0"/>
              <a:t>제어문자</a:t>
            </a:r>
            <a:r>
              <a:rPr lang="en-US" altLang="ko-KR" sz="1400" dirty="0"/>
              <a:t>: </a:t>
            </a:r>
            <a:r>
              <a:rPr lang="ko-KR" altLang="en-US" sz="1400" dirty="0"/>
              <a:t>하나의 문자가 의미를 갖는 명령어가 되는 것으로 앞에 </a:t>
            </a:r>
            <a:r>
              <a:rPr lang="en-US" altLang="ko-KR" sz="1400" dirty="0"/>
              <a:t>\</a:t>
            </a:r>
            <a:r>
              <a:rPr lang="ko-KR" altLang="en-US" sz="1400" dirty="0"/>
              <a:t>를 붙여서 </a:t>
            </a:r>
            <a:r>
              <a:rPr lang="en-US" altLang="ko-KR" sz="1400" dirty="0"/>
              <a:t>\n(</a:t>
            </a:r>
            <a:r>
              <a:rPr lang="ko-KR" altLang="en-US" sz="1400" dirty="0" err="1"/>
              <a:t>줄바꿈</a:t>
            </a:r>
            <a:r>
              <a:rPr lang="en-US" altLang="ko-KR" sz="1400" dirty="0"/>
              <a:t>), \t(</a:t>
            </a:r>
            <a:r>
              <a:rPr lang="ko-KR" altLang="en-US" sz="1400" dirty="0"/>
              <a:t>탭</a:t>
            </a:r>
            <a:r>
              <a:rPr lang="en-US" altLang="ko-KR" sz="1400" dirty="0"/>
              <a:t>)</a:t>
            </a:r>
            <a:r>
              <a:rPr lang="ko-KR" altLang="en-US" sz="1400" dirty="0"/>
              <a:t>의 형태로 표현</a:t>
            </a:r>
            <a:endParaRPr lang="en-US" altLang="ko-KR" sz="1400" dirty="0"/>
          </a:p>
          <a:p>
            <a:pPr lvl="1" latinLnBrk="0"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ko-KR" sz="1400" dirty="0"/>
              <a:t>None: </a:t>
            </a:r>
            <a:r>
              <a:rPr lang="ko-KR" altLang="en-US" sz="1400" dirty="0"/>
              <a:t>존재하지 않는 변수에 대입하여 이 변수에 아무런 값이 없다는 것을 나타내기 위한 목적으로 활용하는데 </a:t>
            </a:r>
            <a:r>
              <a:rPr lang="en-US" altLang="ko-KR" sz="1400" dirty="0" err="1"/>
              <a:t>NaN</a:t>
            </a:r>
            <a:r>
              <a:rPr lang="ko-KR" altLang="en-US" sz="1400" dirty="0"/>
              <a:t>이라고도 하고 </a:t>
            </a:r>
            <a:r>
              <a:rPr lang="en-US" altLang="ko-KR" sz="1400" dirty="0"/>
              <a:t>null </a:t>
            </a:r>
            <a:r>
              <a:rPr lang="ko-KR" altLang="en-US" sz="1400" dirty="0"/>
              <a:t>이라고도 함</a:t>
            </a:r>
            <a:endParaRPr lang="en-US" altLang="ko-KR" sz="14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99354C9-12FF-4F48-8F92-E3F2CB14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Literal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744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Identifier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22049" y="1268760"/>
            <a:ext cx="8229600" cy="4973163"/>
          </a:xfrm>
        </p:spPr>
        <p:txBody>
          <a:bodyPr>
            <a:norm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/>
              <a:t>identifier(</a:t>
            </a:r>
            <a:r>
              <a:rPr lang="ko-KR" altLang="en-US" sz="1400" dirty="0" err="1"/>
              <a:t>식별자</a:t>
            </a:r>
            <a:r>
              <a:rPr lang="en-US" altLang="ko-KR" sz="1400" dirty="0"/>
              <a:t>): </a:t>
            </a:r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/>
              <a:t>프로그래머가 기능을 정하는 명령어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 err="1"/>
              <a:t>식별자는</a:t>
            </a:r>
            <a:r>
              <a:rPr lang="ko-KR" altLang="en-US" sz="1400" dirty="0"/>
              <a:t> 변수</a:t>
            </a:r>
            <a:r>
              <a:rPr lang="en-US" altLang="ko-KR" sz="1400" dirty="0"/>
              <a:t>, </a:t>
            </a:r>
            <a:r>
              <a:rPr lang="ko-KR" altLang="en-US" sz="1400" dirty="0"/>
              <a:t>함수</a:t>
            </a:r>
            <a:r>
              <a:rPr lang="en-US" altLang="ko-KR" sz="1400" dirty="0"/>
              <a:t>, </a:t>
            </a:r>
            <a:r>
              <a:rPr lang="ko-KR" altLang="en-US" sz="1400" dirty="0"/>
              <a:t>클래스</a:t>
            </a:r>
            <a:r>
              <a:rPr lang="en-US" altLang="ko-KR" sz="1400" dirty="0"/>
              <a:t>,</a:t>
            </a:r>
            <a:r>
              <a:rPr lang="ko-KR" altLang="en-US" sz="1400" dirty="0"/>
              <a:t> 객체</a:t>
            </a:r>
            <a:r>
              <a:rPr lang="en-US" altLang="ko-KR" sz="1400" dirty="0"/>
              <a:t>, </a:t>
            </a:r>
            <a:r>
              <a:rPr lang="ko-KR" altLang="en-US" sz="1400" dirty="0"/>
              <a:t>모듈</a:t>
            </a:r>
            <a:r>
              <a:rPr lang="en-US" altLang="ko-KR" sz="1400" dirty="0"/>
              <a:t>, </a:t>
            </a:r>
            <a:r>
              <a:rPr lang="ko-KR" altLang="en-US" sz="1400" dirty="0"/>
              <a:t>패키지를 식별하는데 사용되는 이름</a:t>
            </a: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대소문자 구별</a:t>
            </a:r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 err="1"/>
              <a:t>식별자는</a:t>
            </a:r>
            <a:r>
              <a:rPr lang="ko-KR" altLang="en-US" sz="1400" dirty="0"/>
              <a:t> 문자 </a:t>
            </a:r>
            <a:r>
              <a:rPr lang="en-US" altLang="ko-KR" sz="1400" dirty="0"/>
              <a:t>A~Z </a:t>
            </a:r>
            <a:r>
              <a:rPr lang="ko-KR" altLang="en-US" sz="1400" dirty="0"/>
              <a:t>또는 </a:t>
            </a:r>
            <a:r>
              <a:rPr lang="en-US" altLang="ko-KR" sz="1400" dirty="0" err="1"/>
              <a:t>a~z</a:t>
            </a:r>
            <a:r>
              <a:rPr lang="ko-KR" altLang="en-US" sz="1400" dirty="0"/>
              <a:t>과 </a:t>
            </a:r>
            <a:r>
              <a:rPr lang="ko-KR" altLang="en-US" sz="1400" dirty="0" err="1"/>
              <a:t>언더바</a:t>
            </a:r>
            <a:r>
              <a:rPr lang="en-US" altLang="ko-KR" sz="1400" dirty="0"/>
              <a:t>(_)</a:t>
            </a:r>
            <a:r>
              <a:rPr lang="ko-KR" altLang="en-US" sz="1400" dirty="0"/>
              <a:t>로 시작</a:t>
            </a: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식별자의 시작 문자를 제외하고 </a:t>
            </a:r>
            <a:r>
              <a:rPr lang="ko-KR" altLang="en-US" sz="1400" dirty="0" err="1"/>
              <a:t>식별자</a:t>
            </a:r>
            <a:r>
              <a:rPr lang="ko-KR" altLang="en-US" sz="1400" dirty="0"/>
              <a:t> 내에 숫자</a:t>
            </a:r>
            <a:r>
              <a:rPr lang="en-US" altLang="ko-KR" sz="1400" dirty="0"/>
              <a:t>(0~9)</a:t>
            </a:r>
            <a:r>
              <a:rPr lang="ko-KR" altLang="en-US" sz="1400" dirty="0"/>
              <a:t> 사용 가능</a:t>
            </a: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특수문자 </a:t>
            </a:r>
            <a:r>
              <a:rPr lang="en-US" altLang="ko-KR" sz="1400" dirty="0"/>
              <a:t>@, $, % </a:t>
            </a:r>
            <a:r>
              <a:rPr lang="ko-KR" altLang="en-US" sz="1400" dirty="0"/>
              <a:t>등 은 </a:t>
            </a:r>
            <a:r>
              <a:rPr lang="ko-KR" altLang="en-US" sz="1400" dirty="0" err="1"/>
              <a:t>식별자로</a:t>
            </a:r>
            <a:r>
              <a:rPr lang="ko-KR" altLang="en-US" sz="1400" dirty="0"/>
              <a:t> 사용할 수 없음</a:t>
            </a: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다음과 같은 것은 식별자가 될 수 없음 </a:t>
            </a:r>
            <a:r>
              <a:rPr lang="en-US" altLang="ko-KR" sz="1400" dirty="0"/>
              <a:t>: 1abc, @file, %x</a:t>
            </a:r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 err="1"/>
              <a:t>파이썬의</a:t>
            </a:r>
            <a:r>
              <a:rPr lang="ko-KR" altLang="en-US" sz="1400" dirty="0"/>
              <a:t> 키워드는 </a:t>
            </a:r>
            <a:r>
              <a:rPr lang="ko-KR" altLang="en-US" sz="1400" dirty="0" err="1"/>
              <a:t>식별자로</a:t>
            </a:r>
            <a:r>
              <a:rPr lang="ko-KR" altLang="en-US" sz="1400" dirty="0"/>
              <a:t> 사용할 수 없음</a:t>
            </a:r>
            <a:endParaRPr lang="en-US" altLang="ko-KR" sz="1400" dirty="0"/>
          </a:p>
          <a:p>
            <a:pPr marL="1314450" lvl="3" indent="0" latinLnBrk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1400" dirty="0" err="1">
                <a:solidFill>
                  <a:srgbClr val="FF0000"/>
                </a:solidFill>
              </a:rPr>
              <a:t>SyntaxError</a:t>
            </a:r>
            <a:r>
              <a:rPr lang="en-US" altLang="ko-KR" sz="1400" dirty="0">
                <a:solidFill>
                  <a:srgbClr val="FF0000"/>
                </a:solidFill>
              </a:rPr>
              <a:t>: invalid syntax</a:t>
            </a:r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기존에 존재하는 이름들과 동일한 이름의 </a:t>
            </a:r>
            <a:r>
              <a:rPr lang="ko-KR" altLang="en-US" sz="1400" dirty="0" err="1"/>
              <a:t>식별자를</a:t>
            </a:r>
            <a:r>
              <a:rPr lang="ko-KR" altLang="en-US" sz="1400" dirty="0"/>
              <a:t> 사용하면 식별자의 기능이 변경됨</a:t>
            </a:r>
            <a:endParaRPr lang="en-US" altLang="ko-KR" sz="1400" dirty="0"/>
          </a:p>
          <a:p>
            <a:pPr lvl="2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 err="1"/>
              <a:t>블럭이</a:t>
            </a:r>
            <a:r>
              <a:rPr lang="ko-KR" altLang="en-US" sz="1400" dirty="0"/>
              <a:t> 다르면 동일한 이름으로 다른 기능을 수행할 수 있도록 할 수 있음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27807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Variable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22049" y="1268760"/>
            <a:ext cx="8229600" cy="4973163"/>
          </a:xfrm>
        </p:spPr>
        <p:txBody>
          <a:bodyPr>
            <a:normAutofit/>
          </a:bodyPr>
          <a:lstStyle/>
          <a:p>
            <a:pPr latinLnBrk="0">
              <a:spcBef>
                <a:spcPts val="600"/>
              </a:spcBef>
              <a:buFont typeface="Wingdings" pitchFamily="2" charset="2"/>
              <a:buChar char="v"/>
            </a:pPr>
            <a:r>
              <a:rPr lang="en-US" altLang="ko-KR" sz="1400" dirty="0"/>
              <a:t>Variable</a:t>
            </a:r>
          </a:p>
          <a:p>
            <a:pPr lvl="1" latinLnBrk="0">
              <a:spcBef>
                <a:spcPts val="600"/>
              </a:spcBef>
              <a:buFont typeface="Wingdings" pitchFamily="2" charset="2"/>
              <a:buChar char="ü"/>
            </a:pPr>
            <a:r>
              <a:rPr lang="ko-KR" altLang="en-US" sz="1400" dirty="0"/>
              <a:t>데이터를 저장해두고 다시 사용할 수 있도록 저장 공간에 붙여놓는 이름</a:t>
            </a:r>
            <a:endParaRPr lang="en-US" altLang="ko-KR" sz="1400" dirty="0"/>
          </a:p>
          <a:p>
            <a:pPr lvl="1" latinLnBrk="0"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ko-KR" sz="1400" dirty="0"/>
              <a:t>python</a:t>
            </a:r>
            <a:r>
              <a:rPr lang="ko-KR" altLang="en-US" sz="1400" dirty="0"/>
              <a:t>은 변수를 생성할 때 </a:t>
            </a:r>
            <a:r>
              <a:rPr lang="en-US" altLang="ko-KR" sz="1400" dirty="0"/>
              <a:t>Data Type</a:t>
            </a:r>
            <a:r>
              <a:rPr lang="ko-KR" altLang="en-US" sz="1400" dirty="0"/>
              <a:t>을 기재하지 않고 이름에 값을 대입해서 생성</a:t>
            </a:r>
            <a:endParaRPr lang="en-US" altLang="ko-KR" sz="1400" dirty="0"/>
          </a:p>
          <a:p>
            <a:pPr lvl="1" latinLnBrk="0">
              <a:spcBef>
                <a:spcPts val="600"/>
              </a:spcBef>
              <a:buFont typeface="Wingdings" pitchFamily="2" charset="2"/>
              <a:buChar char="ü"/>
            </a:pPr>
            <a:r>
              <a:rPr lang="ko-KR" altLang="en-US" sz="1400" dirty="0"/>
              <a:t>영역 내에 동일한 변수 이름이 없을 때는 변수를 생성하고 동일한 영역에 동일한 이름의 변수가 존재한다면 변수의 값을 수정</a:t>
            </a:r>
            <a:endParaRPr lang="en-US" altLang="ko-KR" sz="1400" dirty="0"/>
          </a:p>
          <a:p>
            <a:pPr lvl="1" latinLnBrk="0">
              <a:spcBef>
                <a:spcPts val="600"/>
              </a:spcBef>
              <a:buFont typeface="Wingdings" pitchFamily="2" charset="2"/>
              <a:buChar char="ü"/>
            </a:pPr>
            <a:r>
              <a:rPr lang="ko-KR" altLang="en-US" sz="1400" dirty="0"/>
              <a:t>변수에 값을 할당 할 때 </a:t>
            </a:r>
            <a:r>
              <a:rPr lang="en-US" altLang="ko-KR" sz="1400" dirty="0"/>
              <a:t>Data Type</a:t>
            </a:r>
            <a:r>
              <a:rPr lang="ko-KR" altLang="en-US" sz="1400" dirty="0"/>
              <a:t>을 자동으로 설정</a:t>
            </a:r>
            <a:endParaRPr lang="en-US" altLang="ko-KR" sz="1400" dirty="0"/>
          </a:p>
          <a:p>
            <a:pPr lvl="1" latinLnBrk="0">
              <a:spcBef>
                <a:spcPts val="600"/>
              </a:spcBef>
              <a:buFont typeface="Wingdings" pitchFamily="2" charset="2"/>
              <a:buChar char="ü"/>
            </a:pPr>
            <a:r>
              <a:rPr lang="ko-KR" altLang="en-US" sz="1400" dirty="0"/>
              <a:t>등호 </a:t>
            </a:r>
            <a:r>
              <a:rPr lang="en-US" altLang="ko-KR" sz="1400" dirty="0"/>
              <a:t>(=)</a:t>
            </a:r>
            <a:r>
              <a:rPr lang="ko-KR" altLang="en-US" sz="1400" dirty="0"/>
              <a:t>는 데이터에 변수 이름을 설정하는 데 사용</a:t>
            </a:r>
            <a:endParaRPr lang="en-US" altLang="ko-KR" sz="1400" dirty="0"/>
          </a:p>
          <a:p>
            <a:pPr lvl="1" latinLnBrk="0">
              <a:spcBef>
                <a:spcPts val="600"/>
              </a:spcBef>
              <a:buFont typeface="Wingdings" pitchFamily="2" charset="2"/>
              <a:buChar char="ü"/>
            </a:pPr>
            <a:r>
              <a:rPr lang="ko-KR" altLang="en-US" sz="1400" dirty="0"/>
              <a:t>변수가 </a:t>
            </a:r>
            <a:r>
              <a:rPr lang="en-US" altLang="ko-KR" sz="1400" dirty="0"/>
              <a:t>= </a:t>
            </a:r>
            <a:r>
              <a:rPr lang="ko-KR" altLang="en-US" sz="1400" dirty="0"/>
              <a:t>의 왼쪽에 사용된 경우에는 변수의 의미를 갖지만 그 이외의 경우는 변수가 저장하고 있는 참조에 저장된 데이터를 의미</a:t>
            </a:r>
            <a:endParaRPr lang="en-US" altLang="ko-KR" sz="1400" dirty="0"/>
          </a:p>
          <a:p>
            <a:pPr lvl="1" latinLnBrk="0">
              <a:spcBef>
                <a:spcPts val="600"/>
              </a:spcBef>
              <a:buFont typeface="Wingdings" pitchFamily="2" charset="2"/>
              <a:buChar char="ü"/>
            </a:pPr>
            <a:r>
              <a:rPr lang="ko-KR" altLang="en-US" sz="1400" dirty="0" err="1"/>
              <a:t>파이썬에서</a:t>
            </a:r>
            <a:r>
              <a:rPr lang="ko-KR" altLang="en-US" sz="1400" dirty="0"/>
              <a:t> 대입</a:t>
            </a:r>
            <a:endParaRPr lang="en-US" altLang="ko-KR" sz="1400" dirty="0"/>
          </a:p>
          <a:p>
            <a:pPr marL="914400" lvl="2" indent="0" latinLnBrk="0">
              <a:spcBef>
                <a:spcPts val="600"/>
              </a:spcBef>
              <a:buNone/>
            </a:pPr>
            <a:r>
              <a:rPr lang="en-US" altLang="ko-KR" sz="1400" dirty="0"/>
              <a:t>a = 1 </a:t>
            </a:r>
            <a:r>
              <a:rPr lang="en-US" altLang="ko-KR" sz="1400" dirty="0">
                <a:solidFill>
                  <a:srgbClr val="FF0000"/>
                </a:solidFill>
              </a:rPr>
              <a:t>#1</a:t>
            </a:r>
            <a:r>
              <a:rPr lang="ko-KR" altLang="en-US" sz="1400" dirty="0">
                <a:solidFill>
                  <a:srgbClr val="FF0000"/>
                </a:solidFill>
              </a:rPr>
              <a:t>이라는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값을 저장한 공간의 주소를 </a:t>
            </a:r>
            <a:r>
              <a:rPr lang="en-US" altLang="ko-KR" sz="1400" dirty="0">
                <a:solidFill>
                  <a:srgbClr val="FF0000"/>
                </a:solidFill>
              </a:rPr>
              <a:t>a</a:t>
            </a:r>
            <a:r>
              <a:rPr lang="ko-KR" altLang="en-US" sz="1400" dirty="0">
                <a:solidFill>
                  <a:srgbClr val="FF0000"/>
                </a:solidFill>
              </a:rPr>
              <a:t>에 대입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 latinLnBrk="0">
              <a:spcBef>
                <a:spcPts val="600"/>
              </a:spcBef>
              <a:buFont typeface="Wingdings" pitchFamily="2" charset="2"/>
              <a:buChar char="ü"/>
            </a:pPr>
            <a:r>
              <a:rPr lang="ko-KR" altLang="en-US" sz="1400" dirty="0"/>
              <a:t>변수 명명 규칙</a:t>
            </a:r>
            <a:endParaRPr lang="en-US" altLang="ko-KR" sz="1400" dirty="0"/>
          </a:p>
          <a:p>
            <a:pPr lvl="2" latinLnBrk="0">
              <a:spcBef>
                <a:spcPts val="600"/>
              </a:spcBef>
              <a:buFont typeface="Wingdings" pitchFamily="2" charset="2"/>
              <a:buChar char="ü"/>
            </a:pPr>
            <a:r>
              <a:rPr lang="ko-KR" altLang="en-US" sz="1400" dirty="0" err="1"/>
              <a:t>식별자</a:t>
            </a:r>
            <a:r>
              <a:rPr lang="ko-KR" altLang="en-US" sz="1400" dirty="0"/>
              <a:t> 규칙을 적용</a:t>
            </a:r>
            <a:endParaRPr lang="en-US" altLang="ko-KR" sz="1400" dirty="0"/>
          </a:p>
          <a:p>
            <a:pPr lvl="1" latinLnBrk="0">
              <a:spcBef>
                <a:spcPts val="600"/>
              </a:spcBef>
              <a:buFont typeface="Wingdings" pitchFamily="2" charset="2"/>
              <a:buChar char="ü"/>
            </a:pPr>
            <a:r>
              <a:rPr lang="ko-KR" altLang="en-US" sz="1400" dirty="0"/>
              <a:t>변수의</a:t>
            </a:r>
            <a:r>
              <a:rPr lang="en-US" altLang="ko-KR" sz="1400" dirty="0"/>
              <a:t> </a:t>
            </a:r>
            <a:r>
              <a:rPr lang="ko-KR" altLang="en-US" sz="1400" dirty="0"/>
              <a:t>삭제는 </a:t>
            </a:r>
            <a:r>
              <a:rPr lang="en-US" altLang="ko-KR" sz="1400" b="1" dirty="0">
                <a:solidFill>
                  <a:srgbClr val="FF0000"/>
                </a:solidFill>
              </a:rPr>
              <a:t>del </a:t>
            </a:r>
            <a:r>
              <a:rPr lang="ko-KR" altLang="en-US" sz="1400" b="1" dirty="0" err="1">
                <a:solidFill>
                  <a:srgbClr val="FF0000"/>
                </a:solidFill>
              </a:rPr>
              <a:t>변수명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데이터가 삭제되는 것이 아니고 변수의 이름이 </a:t>
            </a:r>
            <a:r>
              <a:rPr lang="ko-KR" altLang="en-US" sz="1400" dirty="0" err="1"/>
              <a:t>삭제되서</a:t>
            </a:r>
            <a:r>
              <a:rPr lang="ko-KR" altLang="en-US" sz="1400" dirty="0"/>
              <a:t> 변수를 사용할 수 없는 상태가 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21157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22049" y="1268760"/>
            <a:ext cx="8229600" cy="4973163"/>
          </a:xfrm>
        </p:spPr>
        <p:txBody>
          <a:bodyPr>
            <a:normAutofit/>
          </a:bodyPr>
          <a:lstStyle/>
          <a:p>
            <a:pPr latinLnBrk="0"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rgbClr val="FF0000"/>
                </a:solidFill>
              </a:rPr>
              <a:t>변수를 생성하고 값을 대입하고 수정한 후 출력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 latinLnBrk="0">
              <a:buNone/>
            </a:pPr>
            <a:r>
              <a:rPr lang="en-US" altLang="ko-KR" sz="1400" dirty="0"/>
              <a:t>#</a:t>
            </a:r>
            <a:r>
              <a:rPr lang="ko-KR" altLang="en-US" sz="1400" dirty="0"/>
              <a:t>변수를 생성해서 값을 대입</a:t>
            </a:r>
          </a:p>
          <a:p>
            <a:pPr lvl="1" latinLnBrk="0">
              <a:buNone/>
            </a:pPr>
            <a:r>
              <a:rPr lang="en-US" altLang="ko-KR" sz="1400" dirty="0"/>
              <a:t>counter = 100          # </a:t>
            </a:r>
            <a:r>
              <a:rPr lang="ko-KR" altLang="en-US" sz="1400" dirty="0"/>
              <a:t>정수 할당 </a:t>
            </a:r>
          </a:p>
          <a:p>
            <a:pPr lvl="1" latinLnBrk="0">
              <a:buNone/>
            </a:pPr>
            <a:r>
              <a:rPr lang="en-US" altLang="ko-KR" sz="1400" dirty="0"/>
              <a:t>miles   = 1000.0       # </a:t>
            </a:r>
            <a:r>
              <a:rPr lang="ko-KR" altLang="en-US" sz="1400" dirty="0"/>
              <a:t>부동 소수점 </a:t>
            </a:r>
          </a:p>
          <a:p>
            <a:pPr lvl="1" latinLnBrk="0">
              <a:buNone/>
            </a:pPr>
            <a:r>
              <a:rPr lang="en-US" altLang="ko-KR" sz="1400" dirty="0"/>
              <a:t>name    = "</a:t>
            </a:r>
            <a:r>
              <a:rPr lang="ko-KR" altLang="en-US" sz="1400" dirty="0"/>
              <a:t>홍길동</a:t>
            </a:r>
            <a:r>
              <a:rPr lang="en-US" altLang="ko-KR" sz="1400" dirty="0"/>
              <a:t>"     # </a:t>
            </a:r>
            <a:r>
              <a:rPr lang="ko-KR" altLang="en-US" sz="1400" dirty="0"/>
              <a:t>문자열</a:t>
            </a:r>
          </a:p>
          <a:p>
            <a:pPr lvl="1" latinLnBrk="0">
              <a:buNone/>
            </a:pPr>
            <a:endParaRPr lang="ko-KR" altLang="en-US" sz="1400" dirty="0"/>
          </a:p>
          <a:p>
            <a:pPr lvl="1" latinLnBrk="0">
              <a:buNone/>
            </a:pPr>
            <a:r>
              <a:rPr lang="en-US" altLang="ko-KR" sz="1400" dirty="0"/>
              <a:t>#</a:t>
            </a:r>
            <a:r>
              <a:rPr lang="ko-KR" altLang="en-US" sz="1400" dirty="0"/>
              <a:t>변수의 값을 콘솔에 출력</a:t>
            </a:r>
          </a:p>
          <a:p>
            <a:pPr lvl="1" latinLnBrk="0">
              <a:buNone/>
            </a:pPr>
            <a:r>
              <a:rPr lang="en-US" altLang="ko-KR" sz="1400" dirty="0"/>
              <a:t>print(counter)</a:t>
            </a:r>
          </a:p>
          <a:p>
            <a:pPr lvl="1" latinLnBrk="0">
              <a:buNone/>
            </a:pPr>
            <a:r>
              <a:rPr lang="en-US" altLang="ko-KR" sz="1400" dirty="0"/>
              <a:t>print(miles)</a:t>
            </a:r>
          </a:p>
          <a:p>
            <a:pPr lvl="1" latinLnBrk="0">
              <a:buNone/>
            </a:pPr>
            <a:r>
              <a:rPr lang="en-US" altLang="ko-KR" sz="1400" dirty="0"/>
              <a:t>print(name)</a:t>
            </a:r>
          </a:p>
          <a:p>
            <a:pPr lvl="1" latinLnBrk="0">
              <a:buNone/>
            </a:pPr>
            <a:endParaRPr lang="en-US" altLang="ko-KR" sz="1400" dirty="0"/>
          </a:p>
          <a:p>
            <a:pPr lvl="1" latinLnBrk="0">
              <a:buNone/>
            </a:pPr>
            <a:r>
              <a:rPr lang="en-US" altLang="ko-KR" sz="1400" dirty="0"/>
              <a:t>#</a:t>
            </a:r>
            <a:r>
              <a:rPr lang="ko-KR" altLang="en-US" sz="1400" dirty="0" err="1"/>
              <a:t>반복문을</a:t>
            </a:r>
            <a:r>
              <a:rPr lang="ko-KR" altLang="en-US" sz="1400" dirty="0"/>
              <a:t> 이용해서 </a:t>
            </a:r>
            <a:r>
              <a:rPr lang="en-US" altLang="ko-KR" sz="1400" dirty="0"/>
              <a:t>counter </a:t>
            </a:r>
            <a:r>
              <a:rPr lang="ko-KR" altLang="en-US" sz="1400" dirty="0"/>
              <a:t>변수에 새로운 값을 대입</a:t>
            </a:r>
          </a:p>
          <a:p>
            <a:pPr lvl="1" latinLnBrk="0">
              <a:buNone/>
            </a:pPr>
            <a:r>
              <a:rPr lang="en-US" altLang="ko-KR" sz="1400" dirty="0"/>
              <a:t>for counter in [1,2,3]:</a:t>
            </a:r>
          </a:p>
          <a:p>
            <a:pPr lvl="1" latinLnBrk="0">
              <a:buNone/>
            </a:pPr>
            <a:r>
              <a:rPr lang="en-US" altLang="ko-KR" sz="1400" dirty="0"/>
              <a:t>    print(counter)</a:t>
            </a:r>
          </a:p>
          <a:p>
            <a:pPr lvl="1" latinLnBrk="0">
              <a:buNone/>
            </a:pPr>
            <a:endParaRPr lang="en-US" altLang="ko-KR" sz="1400" dirty="0"/>
          </a:p>
          <a:p>
            <a:pPr lvl="1" latinLnBrk="0">
              <a:buNone/>
            </a:pPr>
            <a:r>
              <a:rPr lang="en-US" altLang="ko-KR" sz="1400" dirty="0"/>
              <a:t>#</a:t>
            </a:r>
            <a:r>
              <a:rPr lang="ko-KR" altLang="en-US" sz="1400" dirty="0"/>
              <a:t>기존에 저장된 값 대신에 마지막에 저장한 값을 출력</a:t>
            </a:r>
          </a:p>
          <a:p>
            <a:pPr lvl="1" latinLnBrk="0">
              <a:buNone/>
            </a:pPr>
            <a:r>
              <a:rPr lang="en-US" altLang="ko-KR" sz="1400" dirty="0"/>
              <a:t>print(counter)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6C1513B-9CAC-7641-922B-9B525825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Variable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3515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Operator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22049" y="1268760"/>
            <a:ext cx="8229600" cy="4973163"/>
          </a:xfrm>
        </p:spPr>
        <p:txBody>
          <a:bodyPr>
            <a:normAutofit/>
          </a:bodyPr>
          <a:lstStyle/>
          <a:p>
            <a:pPr latinLnBrk="0">
              <a:buFont typeface="Wingdings" pitchFamily="2" charset="2"/>
              <a:buChar char="v"/>
            </a:pPr>
            <a:r>
              <a:rPr lang="en-US" altLang="ko-KR" sz="1400" dirty="0"/>
              <a:t>Operator(</a:t>
            </a:r>
            <a:r>
              <a:rPr lang="ko-KR" altLang="en-US" sz="1400" dirty="0"/>
              <a:t>연산자</a:t>
            </a:r>
            <a:r>
              <a:rPr lang="en-US" altLang="ko-KR" sz="1400" dirty="0"/>
              <a:t>): </a:t>
            </a:r>
            <a:r>
              <a:rPr lang="ko-KR" altLang="en-US" sz="1400" dirty="0"/>
              <a:t>계산을 수행해주는 부호나 기호</a:t>
            </a:r>
            <a:endParaRPr lang="en-US" altLang="ko-KR" sz="1400" dirty="0"/>
          </a:p>
          <a:p>
            <a:pPr latinLnBrk="0">
              <a:buFont typeface="Wingdings" pitchFamily="2" charset="2"/>
              <a:buChar char="v"/>
            </a:pPr>
            <a:r>
              <a:rPr lang="ko-KR" altLang="en-US" sz="1400" dirty="0"/>
              <a:t>할당 연산자</a:t>
            </a:r>
            <a:endParaRPr lang="en-US" altLang="ko-KR" sz="1400" dirty="0"/>
          </a:p>
          <a:p>
            <a:pPr lvl="1" latinLnBrk="0">
              <a:buFont typeface="Wingdings" pitchFamily="2" charset="2"/>
              <a:buChar char="ü"/>
            </a:pPr>
            <a:r>
              <a:rPr lang="en-US" altLang="ko-KR" sz="1400" dirty="0"/>
              <a:t>=:</a:t>
            </a:r>
            <a:r>
              <a:rPr lang="ko-KR" altLang="en-US" sz="1400" dirty="0"/>
              <a:t> 오른쪽의 데이터를 저장하고 그 공간에 왼쪽의 이름을 설정</a:t>
            </a:r>
            <a:endParaRPr lang="en-US" altLang="ko-KR" sz="1400" dirty="0"/>
          </a:p>
          <a:p>
            <a:pPr latinLnBrk="0">
              <a:buFont typeface="Wingdings" pitchFamily="2" charset="2"/>
              <a:buChar char="v"/>
            </a:pPr>
            <a:r>
              <a:rPr lang="ko-KR" altLang="en-US" sz="1400" dirty="0"/>
              <a:t>산술 연산자</a:t>
            </a:r>
            <a:endParaRPr lang="en-US" altLang="ko-KR" sz="1400" dirty="0"/>
          </a:p>
          <a:p>
            <a:pPr lvl="1" latinLnBrk="0"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</a:rPr>
              <a:t>+</a:t>
            </a:r>
            <a:endParaRPr lang="en-US" altLang="ko-KR" sz="1400" dirty="0"/>
          </a:p>
          <a:p>
            <a:pPr lvl="2" latinLnBrk="0"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ko-KR" altLang="en-US" sz="1400" dirty="0"/>
              <a:t>동일한 종류의 데이터에만 사용할 수 있는 기호로 숫자의 경우는 덧셈을 하고 데이터의 모임은 결합을 수행 </a:t>
            </a:r>
            <a:endParaRPr lang="en-US" altLang="ko-KR" sz="1400" dirty="0"/>
          </a:p>
          <a:p>
            <a:pPr lvl="2" latinLnBrk="0"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ko-KR" altLang="en-US" sz="1400" dirty="0"/>
              <a:t>서로 다른 종류의 데이터 연산은 불가능</a:t>
            </a:r>
            <a:endParaRPr lang="en-US" altLang="ko-KR" sz="1400" dirty="0"/>
          </a:p>
          <a:p>
            <a:pPr lvl="1" latinLnBrk="0"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</a:rPr>
              <a:t>-:</a:t>
            </a:r>
            <a:r>
              <a:rPr lang="ko-KR" altLang="en-US" sz="1400" dirty="0"/>
              <a:t> 뺄셈</a:t>
            </a:r>
            <a:endParaRPr lang="en-US" altLang="ko-KR" sz="1400" dirty="0"/>
          </a:p>
          <a:p>
            <a:pPr lvl="1" latinLnBrk="0"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</a:rPr>
              <a:t>*</a:t>
            </a:r>
            <a:r>
              <a:rPr lang="en-US" altLang="ko-KR" sz="1400" dirty="0"/>
              <a:t>: </a:t>
            </a:r>
            <a:r>
              <a:rPr lang="ko-KR" altLang="en-US" sz="1400" dirty="0"/>
              <a:t>숫자 데이터끼리는 곱셈이고 데이터의 모임과 정수의 정수 개수만큼 반복</a:t>
            </a:r>
            <a:endParaRPr lang="en-US" altLang="ko-KR" sz="1400" dirty="0"/>
          </a:p>
          <a:p>
            <a:pPr lvl="1" latinLnBrk="0"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</a:rPr>
              <a:t>**</a:t>
            </a:r>
            <a:r>
              <a:rPr lang="en-US" altLang="ko-KR" sz="1400" dirty="0"/>
              <a:t>: </a:t>
            </a:r>
            <a:r>
              <a:rPr lang="ko-KR" altLang="en-US" sz="1400" dirty="0"/>
              <a:t>거듭제곱</a:t>
            </a:r>
            <a:r>
              <a:rPr lang="en-US" altLang="ko-KR" sz="1400" dirty="0"/>
              <a:t>(4**3 </a:t>
            </a:r>
            <a:r>
              <a:rPr lang="ko-KR" altLang="en-US" sz="1400" dirty="0"/>
              <a:t>은</a:t>
            </a:r>
            <a:r>
              <a:rPr lang="en-US" altLang="ko-KR" sz="1400" dirty="0"/>
              <a:t> 4</a:t>
            </a:r>
            <a:r>
              <a:rPr lang="ko-KR" altLang="en-US" sz="1400" dirty="0"/>
              <a:t>의</a:t>
            </a:r>
            <a:r>
              <a:rPr lang="en-US" altLang="ko-KR" sz="1400" dirty="0"/>
              <a:t> 3</a:t>
            </a:r>
            <a:r>
              <a:rPr lang="ko-KR" altLang="en-US" sz="1400" dirty="0"/>
              <a:t>제곱</a:t>
            </a:r>
            <a:r>
              <a:rPr lang="en-US" altLang="ko-KR" sz="1400" dirty="0"/>
              <a:t>)</a:t>
            </a:r>
          </a:p>
          <a:p>
            <a:pPr lvl="1" latinLnBrk="0"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</a:rPr>
              <a:t>/</a:t>
            </a:r>
            <a:r>
              <a:rPr lang="en-US" altLang="ko-KR" sz="1400" dirty="0"/>
              <a:t>: </a:t>
            </a:r>
            <a:r>
              <a:rPr lang="ko-KR" altLang="en-US" sz="1400" dirty="0"/>
              <a:t>나눗셈을 한 결과 </a:t>
            </a:r>
            <a:r>
              <a:rPr lang="en-US" altLang="ko-KR" sz="1400" dirty="0"/>
              <a:t>– </a:t>
            </a:r>
            <a:r>
              <a:rPr lang="ko-KR" altLang="en-US" sz="1400" dirty="0"/>
              <a:t>결과는 실수로</a:t>
            </a:r>
            <a:r>
              <a:rPr lang="en-US" altLang="ko-KR" sz="1400" dirty="0"/>
              <a:t> </a:t>
            </a:r>
            <a:r>
              <a:rPr lang="ko-KR" altLang="en-US" sz="1400" dirty="0"/>
              <a:t>리턴</a:t>
            </a:r>
            <a:endParaRPr lang="en-US" altLang="ko-KR" sz="1400" dirty="0"/>
          </a:p>
          <a:p>
            <a:pPr lvl="1" latinLnBrk="0"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</a:rPr>
              <a:t>//</a:t>
            </a:r>
            <a:r>
              <a:rPr lang="en-US" altLang="ko-KR" sz="1400" dirty="0"/>
              <a:t>: </a:t>
            </a:r>
            <a:r>
              <a:rPr lang="ko-KR" altLang="en-US" sz="1400" dirty="0"/>
              <a:t>나눗셈을 한 후 소수를 버리고 몫을 정수로 리턴</a:t>
            </a:r>
            <a:endParaRPr lang="en-US" altLang="ko-KR" sz="1400" dirty="0"/>
          </a:p>
          <a:p>
            <a:pPr lvl="1" latinLnBrk="0"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</a:rPr>
              <a:t>%</a:t>
            </a:r>
            <a:r>
              <a:rPr lang="en-US" altLang="ko-KR" sz="1400" dirty="0"/>
              <a:t>: </a:t>
            </a:r>
            <a:r>
              <a:rPr lang="ko-KR" altLang="en-US" sz="1400" dirty="0"/>
              <a:t>나머지를 구해주는 연산자로</a:t>
            </a:r>
            <a:r>
              <a:rPr lang="en-US" altLang="ko-KR" sz="1400" dirty="0"/>
              <a:t> </a:t>
            </a:r>
            <a:r>
              <a:rPr lang="ko-KR" altLang="en-US" sz="1400" dirty="0"/>
              <a:t>주기적으로 일정한 패턴 작업을 반복해야 하는 작업을 만들 때 이용</a:t>
            </a:r>
            <a:endParaRPr lang="en-US" altLang="ko-KR" sz="1400" dirty="0"/>
          </a:p>
          <a:p>
            <a:pPr marL="0" indent="0" latinLnBrk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517164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22049" y="1268760"/>
            <a:ext cx="8229600" cy="4973163"/>
          </a:xfrm>
        </p:spPr>
        <p:txBody>
          <a:bodyPr>
            <a:normAutofit/>
          </a:bodyPr>
          <a:lstStyle/>
          <a:p>
            <a:pPr latinLnBrk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#</a:t>
            </a:r>
            <a:r>
              <a:rPr lang="ko-KR" altLang="en-US" sz="1400" b="1" dirty="0">
                <a:solidFill>
                  <a:srgbClr val="FF0000"/>
                </a:solidFill>
              </a:rPr>
              <a:t>산술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</a:rPr>
              <a:t>연산자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lvl="1" latinLnBrk="0">
              <a:buNone/>
            </a:pPr>
            <a:r>
              <a:rPr lang="en-US" altLang="ko-KR" sz="1400" dirty="0"/>
              <a:t>a = 11</a:t>
            </a:r>
          </a:p>
          <a:p>
            <a:pPr lvl="1" latinLnBrk="0">
              <a:buNone/>
            </a:pPr>
            <a:r>
              <a:rPr lang="en-US" altLang="ko-KR" sz="1400" dirty="0"/>
              <a:t>b = 2;</a:t>
            </a:r>
          </a:p>
          <a:p>
            <a:pPr lvl="1" latinLnBrk="0">
              <a:buNone/>
            </a:pPr>
            <a:r>
              <a:rPr lang="en-US" altLang="ko-KR" sz="1400" dirty="0"/>
              <a:t>add = a + b;</a:t>
            </a:r>
          </a:p>
          <a:p>
            <a:pPr lvl="1" latinLnBrk="0">
              <a:buNone/>
            </a:pPr>
            <a:r>
              <a:rPr lang="en-US" altLang="ko-KR" sz="1400" dirty="0"/>
              <a:t>sub = a - b;</a:t>
            </a:r>
          </a:p>
          <a:p>
            <a:pPr lvl="1" latinLnBrk="0">
              <a:buNone/>
            </a:pPr>
            <a:r>
              <a:rPr lang="en-US" altLang="ko-KR" sz="1400" dirty="0" err="1"/>
              <a:t>mul</a:t>
            </a:r>
            <a:r>
              <a:rPr lang="en-US" altLang="ko-KR" sz="1400" dirty="0"/>
              <a:t> = a * b;</a:t>
            </a:r>
          </a:p>
          <a:p>
            <a:pPr lvl="1" latinLnBrk="0">
              <a:buNone/>
            </a:pPr>
            <a:r>
              <a:rPr lang="en-US" altLang="ko-KR" sz="1400" dirty="0"/>
              <a:t>div = a / b;</a:t>
            </a:r>
          </a:p>
          <a:p>
            <a:pPr lvl="1" latinLnBrk="0">
              <a:buNone/>
            </a:pPr>
            <a:r>
              <a:rPr lang="en-US" altLang="ko-KR" sz="1400" dirty="0" err="1"/>
              <a:t>mok</a:t>
            </a:r>
            <a:r>
              <a:rPr lang="en-US" altLang="ko-KR" sz="1400" dirty="0"/>
              <a:t> = a //b</a:t>
            </a:r>
          </a:p>
          <a:p>
            <a:pPr lvl="1" latinLnBrk="0">
              <a:buNone/>
            </a:pPr>
            <a:r>
              <a:rPr lang="en-US" altLang="ko-KR" sz="1400" dirty="0"/>
              <a:t>mod = a % b;</a:t>
            </a:r>
          </a:p>
          <a:p>
            <a:pPr lvl="1" latinLnBrk="0">
              <a:buNone/>
            </a:pPr>
            <a:r>
              <a:rPr lang="en-US" altLang="ko-KR" sz="1400" dirty="0"/>
              <a:t>print("</a:t>
            </a:r>
            <a:r>
              <a:rPr lang="en-US" altLang="ko-KR" sz="1400" dirty="0" err="1"/>
              <a:t>a+b</a:t>
            </a:r>
            <a:r>
              <a:rPr lang="en-US" altLang="ko-KR" sz="1400" dirty="0"/>
              <a:t>=",add)</a:t>
            </a:r>
          </a:p>
          <a:p>
            <a:pPr lvl="1" latinLnBrk="0">
              <a:buNone/>
            </a:pPr>
            <a:r>
              <a:rPr lang="en-US" altLang="ko-KR" sz="1400" dirty="0"/>
              <a:t>print("a-b=",sub);</a:t>
            </a:r>
          </a:p>
          <a:p>
            <a:pPr lvl="1" latinLnBrk="0">
              <a:buNone/>
            </a:pPr>
            <a:r>
              <a:rPr lang="en-US" altLang="ko-KR" sz="1400" dirty="0"/>
              <a:t>print("a*b=",</a:t>
            </a:r>
            <a:r>
              <a:rPr lang="en-US" altLang="ko-KR" sz="1400" dirty="0" err="1"/>
              <a:t>mul</a:t>
            </a:r>
            <a:r>
              <a:rPr lang="en-US" altLang="ko-KR" sz="1400" dirty="0"/>
              <a:t>);</a:t>
            </a:r>
          </a:p>
          <a:p>
            <a:pPr lvl="1" latinLnBrk="0">
              <a:buNone/>
            </a:pPr>
            <a:r>
              <a:rPr lang="en-US" altLang="ko-KR" sz="1400" dirty="0"/>
              <a:t>print("a/b=",div);</a:t>
            </a:r>
          </a:p>
          <a:p>
            <a:pPr lvl="1" latinLnBrk="0">
              <a:buNone/>
            </a:pPr>
            <a:r>
              <a:rPr lang="en-US" altLang="ko-KR" sz="1400" dirty="0"/>
              <a:t>print("a//b=" ,</a:t>
            </a:r>
            <a:r>
              <a:rPr lang="en-US" altLang="ko-KR" sz="1400" dirty="0" err="1"/>
              <a:t>mok</a:t>
            </a:r>
            <a:r>
              <a:rPr lang="en-US" altLang="ko-KR" sz="1400" dirty="0"/>
              <a:t>);</a:t>
            </a:r>
          </a:p>
          <a:p>
            <a:pPr lvl="1" latinLnBrk="0">
              <a:buNone/>
            </a:pPr>
            <a:r>
              <a:rPr lang="en-US" altLang="ko-KR" sz="1400" dirty="0"/>
              <a:t>print("</a:t>
            </a:r>
            <a:r>
              <a:rPr lang="en-US" altLang="ko-KR" sz="1400" dirty="0" err="1"/>
              <a:t>a%b</a:t>
            </a:r>
            <a:r>
              <a:rPr lang="en-US" altLang="ko-KR" sz="1400" dirty="0"/>
              <a:t>=" ,mod);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95936" y="1124744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sz="1400" b="1" dirty="0">
                <a:solidFill>
                  <a:srgbClr val="FF0000"/>
                </a:solidFill>
              </a:rPr>
              <a:t>a+b= 13</a:t>
            </a:r>
          </a:p>
          <a:p>
            <a:r>
              <a:rPr lang="pt-BR" altLang="ko-KR" sz="1400" b="1" dirty="0">
                <a:solidFill>
                  <a:srgbClr val="FF0000"/>
                </a:solidFill>
              </a:rPr>
              <a:t>a-b= 9</a:t>
            </a:r>
          </a:p>
          <a:p>
            <a:r>
              <a:rPr lang="pt-BR" altLang="ko-KR" sz="1400" b="1" dirty="0">
                <a:solidFill>
                  <a:srgbClr val="FF0000"/>
                </a:solidFill>
              </a:rPr>
              <a:t>a*b= 22</a:t>
            </a:r>
          </a:p>
          <a:p>
            <a:r>
              <a:rPr lang="pt-BR" altLang="ko-KR" sz="1400" b="1" dirty="0">
                <a:solidFill>
                  <a:srgbClr val="FF0000"/>
                </a:solidFill>
              </a:rPr>
              <a:t>a/b= 5.5</a:t>
            </a:r>
          </a:p>
          <a:p>
            <a:r>
              <a:rPr lang="pt-BR" altLang="ko-KR" sz="1400" b="1" dirty="0">
                <a:solidFill>
                  <a:srgbClr val="FF0000"/>
                </a:solidFill>
              </a:rPr>
              <a:t>a//b= 5</a:t>
            </a:r>
          </a:p>
          <a:p>
            <a:r>
              <a:rPr lang="pt-BR" altLang="ko-KR" sz="1400" b="1" dirty="0">
                <a:solidFill>
                  <a:srgbClr val="FF0000"/>
                </a:solidFill>
              </a:rPr>
              <a:t>a%b= 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83C6510-E57A-2C49-9A75-BABAAA39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Operator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848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22049" y="1268760"/>
            <a:ext cx="8229600" cy="4973163"/>
          </a:xfrm>
        </p:spPr>
        <p:txBody>
          <a:bodyPr>
            <a:normAutofit/>
          </a:bodyPr>
          <a:lstStyle/>
          <a:p>
            <a:pPr latinLnBrk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#</a:t>
            </a:r>
            <a:r>
              <a:rPr lang="ko-KR" altLang="en-US" sz="1400" b="1" dirty="0">
                <a:solidFill>
                  <a:srgbClr val="FF0000"/>
                </a:solidFill>
              </a:rPr>
              <a:t>나머지 연산자</a:t>
            </a:r>
          </a:p>
          <a:p>
            <a:pPr lvl="1" latinLnBrk="0">
              <a:buNone/>
            </a:pPr>
            <a:r>
              <a:rPr lang="ko-KR" altLang="en-US" sz="1400" dirty="0"/>
              <a:t>﻿</a:t>
            </a:r>
            <a:r>
              <a:rPr lang="en-US" altLang="ko-KR" sz="1400" dirty="0"/>
              <a:t>#</a:t>
            </a:r>
            <a:r>
              <a:rPr lang="ko-KR" altLang="en-US" sz="1400" dirty="0"/>
              <a:t>소녀시대 </a:t>
            </a:r>
            <a:r>
              <a:rPr lang="ko-KR" altLang="en-US" sz="1400" dirty="0" err="1"/>
              <a:t>레드벨벳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블랙핑크</a:t>
            </a:r>
            <a:r>
              <a:rPr lang="ko-KR" altLang="en-US" sz="1400" dirty="0"/>
              <a:t> </a:t>
            </a:r>
            <a:r>
              <a:rPr lang="en-US" altLang="ko-KR" sz="1400" dirty="0"/>
              <a:t>ITZY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번갈아 보여주기</a:t>
            </a:r>
          </a:p>
          <a:p>
            <a:pPr lvl="1" latinLnBrk="0">
              <a:buNone/>
            </a:pPr>
            <a:r>
              <a:rPr lang="en-US" altLang="ko-KR" sz="1400" dirty="0"/>
              <a:t>import time</a:t>
            </a:r>
          </a:p>
          <a:p>
            <a:pPr lvl="1" latinLnBrk="0">
              <a:buNone/>
            </a:pPr>
            <a:r>
              <a:rPr lang="en-US" altLang="ko-KR" sz="1400" dirty="0" err="1"/>
              <a:t>i</a:t>
            </a:r>
            <a:r>
              <a:rPr lang="en-US" altLang="ko-KR" sz="1400" dirty="0"/>
              <a:t> = 0</a:t>
            </a:r>
          </a:p>
          <a:p>
            <a:pPr lvl="1" latinLnBrk="0">
              <a:buNone/>
            </a:pPr>
            <a:r>
              <a:rPr lang="en-US" altLang="ko-KR" sz="1400" dirty="0"/>
              <a:t>while True:</a:t>
            </a:r>
          </a:p>
          <a:p>
            <a:pPr lvl="1" latinLnBrk="0">
              <a:buNone/>
            </a:pPr>
            <a:r>
              <a:rPr lang="en-US" altLang="ko-KR" sz="1400" dirty="0"/>
              <a:t>    result 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% 4</a:t>
            </a:r>
          </a:p>
          <a:p>
            <a:pPr lvl="1" latinLnBrk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+ 1</a:t>
            </a:r>
          </a:p>
          <a:p>
            <a:pPr lvl="1" latinLnBrk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time.sleep</a:t>
            </a:r>
            <a:r>
              <a:rPr lang="en-US" altLang="ko-KR" sz="1400" dirty="0"/>
              <a:t>(1)</a:t>
            </a:r>
          </a:p>
          <a:p>
            <a:pPr lvl="1" latinLnBrk="0">
              <a:buNone/>
            </a:pPr>
            <a:endParaRPr lang="en-US" altLang="ko-KR" sz="1400" dirty="0"/>
          </a:p>
          <a:p>
            <a:pPr lvl="1" latinLnBrk="0">
              <a:buNone/>
            </a:pPr>
            <a:r>
              <a:rPr lang="en-US" altLang="ko-KR" sz="1400" dirty="0"/>
              <a:t>    if result == 0:</a:t>
            </a:r>
          </a:p>
          <a:p>
            <a:pPr lvl="1" latinLnBrk="0">
              <a:buNone/>
            </a:pPr>
            <a:r>
              <a:rPr lang="en-US" altLang="ko-KR" sz="1400" dirty="0"/>
              <a:t>        print("</a:t>
            </a:r>
            <a:r>
              <a:rPr lang="ko-KR" altLang="en-US" sz="1400" dirty="0"/>
              <a:t>소녀시대</a:t>
            </a:r>
            <a:r>
              <a:rPr lang="en-US" altLang="ko-KR" sz="1400" dirty="0"/>
              <a:t>")</a:t>
            </a:r>
          </a:p>
          <a:p>
            <a:pPr lvl="1" latinLnBrk="0">
              <a:buNone/>
            </a:pPr>
            <a:r>
              <a:rPr lang="en-US" altLang="ko-KR" sz="1400" dirty="0"/>
              <a:t>    if result == 1:</a:t>
            </a:r>
          </a:p>
          <a:p>
            <a:pPr lvl="1" latinLnBrk="0">
              <a:buNone/>
            </a:pPr>
            <a:r>
              <a:rPr lang="en-US" altLang="ko-KR" sz="1400" dirty="0"/>
              <a:t>        print("</a:t>
            </a:r>
            <a:r>
              <a:rPr lang="ko-KR" altLang="en-US" sz="1400" dirty="0" err="1"/>
              <a:t>레드벨벳</a:t>
            </a:r>
            <a:r>
              <a:rPr lang="en-US" altLang="ko-KR" sz="1400" dirty="0"/>
              <a:t>")</a:t>
            </a:r>
          </a:p>
          <a:p>
            <a:pPr lvl="1" latinLnBrk="0">
              <a:buNone/>
            </a:pPr>
            <a:r>
              <a:rPr lang="en-US" altLang="ko-KR" sz="1400" dirty="0"/>
              <a:t>    if result == 2:</a:t>
            </a:r>
          </a:p>
          <a:p>
            <a:pPr lvl="1" latinLnBrk="0">
              <a:buNone/>
            </a:pPr>
            <a:r>
              <a:rPr lang="en-US" altLang="ko-KR" sz="1400" dirty="0"/>
              <a:t>        print("</a:t>
            </a:r>
            <a:r>
              <a:rPr lang="ko-KR" altLang="en-US" sz="1400" dirty="0" err="1"/>
              <a:t>블랙핑크</a:t>
            </a:r>
            <a:r>
              <a:rPr lang="en-US" altLang="ko-KR" sz="1400" dirty="0"/>
              <a:t>")</a:t>
            </a:r>
          </a:p>
          <a:p>
            <a:pPr lvl="1" latinLnBrk="0">
              <a:buNone/>
            </a:pPr>
            <a:r>
              <a:rPr lang="en-US" altLang="ko-KR" sz="1400" dirty="0"/>
              <a:t>    if result == 3:</a:t>
            </a:r>
          </a:p>
          <a:p>
            <a:pPr lvl="1" latinLnBrk="0">
              <a:buNone/>
            </a:pPr>
            <a:r>
              <a:rPr lang="en-US" altLang="ko-KR" sz="1400" dirty="0"/>
              <a:t>        print("ITZY")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292080" y="1772816"/>
            <a:ext cx="31683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﻿소녀시대</a:t>
            </a:r>
          </a:p>
          <a:p>
            <a:r>
              <a:rPr lang="ko-KR" altLang="en-US" sz="1400" b="1" dirty="0" err="1">
                <a:solidFill>
                  <a:srgbClr val="FF0000"/>
                </a:solidFill>
              </a:rPr>
              <a:t>레드벨벳</a:t>
            </a:r>
            <a:endParaRPr lang="ko-KR" altLang="en-US" sz="1400" b="1" dirty="0">
              <a:solidFill>
                <a:srgbClr val="FF0000"/>
              </a:solidFill>
            </a:endParaRPr>
          </a:p>
          <a:p>
            <a:r>
              <a:rPr lang="ko-KR" altLang="en-US" sz="1400" b="1" dirty="0" err="1">
                <a:solidFill>
                  <a:srgbClr val="FF0000"/>
                </a:solidFill>
              </a:rPr>
              <a:t>블랙핑크</a:t>
            </a:r>
            <a:endParaRPr lang="ko-KR" altLang="en-US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ITZY</a:t>
            </a:r>
          </a:p>
          <a:p>
            <a:r>
              <a:rPr lang="ko-KR" altLang="en-US" sz="1400" b="1" dirty="0">
                <a:solidFill>
                  <a:srgbClr val="FF0000"/>
                </a:solidFill>
              </a:rPr>
              <a:t>소녀시대</a:t>
            </a:r>
          </a:p>
          <a:p>
            <a:r>
              <a:rPr lang="ko-KR" altLang="en-US" sz="1400" b="1" dirty="0" err="1">
                <a:solidFill>
                  <a:srgbClr val="FF0000"/>
                </a:solidFill>
              </a:rPr>
              <a:t>레드벨벳</a:t>
            </a:r>
            <a:endParaRPr lang="ko-KR" altLang="en-US" sz="1400" b="1" dirty="0">
              <a:solidFill>
                <a:srgbClr val="FF0000"/>
              </a:solidFill>
            </a:endParaRPr>
          </a:p>
          <a:p>
            <a:r>
              <a:rPr lang="ko-KR" altLang="en-US" sz="1400" b="1" dirty="0" err="1">
                <a:solidFill>
                  <a:srgbClr val="FF0000"/>
                </a:solidFill>
              </a:rPr>
              <a:t>블랙핑크</a:t>
            </a:r>
            <a:endParaRPr lang="ko-KR" altLang="en-US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ITZY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0246EB6-7220-AF4C-9491-654E5DA96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Operator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5257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22049" y="1268760"/>
            <a:ext cx="8229600" cy="4973163"/>
          </a:xfrm>
        </p:spPr>
        <p:txBody>
          <a:bodyPr>
            <a:normAutofit/>
          </a:bodyPr>
          <a:lstStyle/>
          <a:p>
            <a:pPr latinLnBrk="0">
              <a:buFont typeface="Wingdings" pitchFamily="2" charset="2"/>
              <a:buChar char="v"/>
            </a:pPr>
            <a:r>
              <a:rPr lang="ko-KR" altLang="en-US" sz="1400" dirty="0"/>
              <a:t>비교 연산자</a:t>
            </a:r>
            <a:r>
              <a:rPr lang="en-US" altLang="ko-KR" sz="1400" dirty="0"/>
              <a:t>: </a:t>
            </a:r>
            <a:r>
              <a:rPr lang="ko-KR" altLang="en-US" sz="1400" dirty="0"/>
              <a:t>소유하고 있는 데이터의 크기나 동일성 여부를 판단하는 연산자로 결과가 </a:t>
            </a:r>
            <a:r>
              <a:rPr lang="en-US" altLang="ko-KR" sz="1400" dirty="0"/>
              <a:t>True </a:t>
            </a:r>
            <a:r>
              <a:rPr lang="ko-KR" altLang="en-US" sz="1400" dirty="0"/>
              <a:t>또는</a:t>
            </a:r>
            <a:r>
              <a:rPr lang="en-US" altLang="ko-KR" sz="1400" dirty="0"/>
              <a:t> False</a:t>
            </a:r>
          </a:p>
          <a:p>
            <a:pPr lvl="1" latinLnBrk="0"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US" altLang="ko-KR" sz="1400" dirty="0"/>
              <a:t>a = 10, b = 20 </a:t>
            </a:r>
            <a:r>
              <a:rPr lang="ko-KR" altLang="en-US" sz="1400" dirty="0"/>
              <a:t>이라 가정</a:t>
            </a:r>
            <a:endParaRPr lang="en-US" altLang="ko-KR" sz="1400" dirty="0"/>
          </a:p>
          <a:p>
            <a:pPr lvl="1" latinLnBrk="0"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ko-KR" altLang="en-US" sz="1400" dirty="0"/>
              <a:t>숫자 데이터와 </a:t>
            </a:r>
            <a:r>
              <a:rPr lang="en-US" altLang="ko-KR" sz="1400" dirty="0"/>
              <a:t>bool </a:t>
            </a:r>
            <a:r>
              <a:rPr lang="ko-KR" altLang="en-US" sz="1400" dirty="0"/>
              <a:t>데이터</a:t>
            </a:r>
            <a:r>
              <a:rPr lang="en-US" altLang="ko-KR" sz="1400" dirty="0"/>
              <a:t>,</a:t>
            </a:r>
            <a:r>
              <a:rPr lang="ko-KR" altLang="en-US" sz="1400" dirty="0"/>
              <a:t> 문자열 데이터</a:t>
            </a:r>
            <a:endParaRPr lang="en-US" altLang="ko-KR" sz="1400" dirty="0"/>
          </a:p>
          <a:p>
            <a:pPr lvl="2" latinLnBrk="0">
              <a:buClr>
                <a:srgbClr val="000000"/>
              </a:buClr>
              <a:buFont typeface="Wingdings" pitchFamily="2" charset="2"/>
              <a:buChar char="q"/>
            </a:pPr>
            <a:r>
              <a:rPr lang="en-US" altLang="ko-KR" sz="1400" dirty="0">
                <a:solidFill>
                  <a:srgbClr val="FF0000"/>
                </a:solidFill>
              </a:rPr>
              <a:t>&gt;</a:t>
            </a:r>
            <a:r>
              <a:rPr lang="en-US" altLang="ko-KR" sz="1400" dirty="0"/>
              <a:t>: </a:t>
            </a:r>
            <a:r>
              <a:rPr lang="ko-KR" altLang="en-US" sz="1400" dirty="0"/>
              <a:t>왼쪽 값이 오른쪽 값보다 크다 </a:t>
            </a:r>
            <a:r>
              <a:rPr lang="en-US" altLang="ko-KR" sz="1400" dirty="0"/>
              <a:t>(a &gt; b) → False </a:t>
            </a:r>
          </a:p>
          <a:p>
            <a:pPr lvl="2" latinLnBrk="0">
              <a:buClr>
                <a:srgbClr val="000000"/>
              </a:buClr>
              <a:buFont typeface="Wingdings" pitchFamily="2" charset="2"/>
              <a:buChar char="q"/>
            </a:pPr>
            <a:r>
              <a:rPr lang="en-US" altLang="ko-KR" sz="1400" dirty="0">
                <a:solidFill>
                  <a:srgbClr val="FF0000"/>
                </a:solidFill>
              </a:rPr>
              <a:t>&lt;</a:t>
            </a:r>
            <a:r>
              <a:rPr lang="en-US" altLang="ko-KR" sz="1400" dirty="0"/>
              <a:t>: </a:t>
            </a:r>
            <a:r>
              <a:rPr lang="ko-KR" altLang="en-US" sz="1400" dirty="0"/>
              <a:t>왼쪽 값이 오른쪽 값보다 작다 </a:t>
            </a:r>
            <a:r>
              <a:rPr lang="en-US" altLang="ko-KR" sz="1400" dirty="0"/>
              <a:t>(a &lt; b) → True </a:t>
            </a:r>
          </a:p>
          <a:p>
            <a:pPr lvl="2" latinLnBrk="0">
              <a:buClr>
                <a:srgbClr val="000000"/>
              </a:buClr>
              <a:buFont typeface="Wingdings" pitchFamily="2" charset="2"/>
              <a:buChar char="q"/>
            </a:pPr>
            <a:r>
              <a:rPr lang="en-US" altLang="ko-KR" sz="1400" dirty="0">
                <a:solidFill>
                  <a:srgbClr val="FF0000"/>
                </a:solidFill>
              </a:rPr>
              <a:t>&gt;=</a:t>
            </a:r>
            <a:r>
              <a:rPr lang="en-US" altLang="ko-KR" sz="1400" dirty="0"/>
              <a:t>: </a:t>
            </a:r>
            <a:r>
              <a:rPr lang="ko-KR" altLang="en-US" sz="1400" dirty="0"/>
              <a:t>왼쪽 값이 오른쪽 값보다 크거나 동일하다 </a:t>
            </a:r>
            <a:r>
              <a:rPr lang="en-US" altLang="ko-KR" sz="1400" dirty="0"/>
              <a:t>(a &gt;= b) → False </a:t>
            </a:r>
          </a:p>
          <a:p>
            <a:pPr lvl="2" latinLnBrk="0">
              <a:buClr>
                <a:srgbClr val="000000"/>
              </a:buClr>
              <a:buFont typeface="Wingdings" pitchFamily="2" charset="2"/>
              <a:buChar char="q"/>
            </a:pPr>
            <a:r>
              <a:rPr lang="en-US" altLang="ko-KR" sz="1400" dirty="0">
                <a:solidFill>
                  <a:srgbClr val="FF0000"/>
                </a:solidFill>
              </a:rPr>
              <a:t>&lt;=</a:t>
            </a:r>
            <a:r>
              <a:rPr lang="en-US" altLang="ko-KR" sz="1400" dirty="0"/>
              <a:t>“ </a:t>
            </a:r>
            <a:r>
              <a:rPr lang="ko-KR" altLang="en-US" sz="1400" dirty="0"/>
              <a:t>왼쪽 값이 오른쪽 값보다 작거나 동일하다 </a:t>
            </a:r>
            <a:r>
              <a:rPr lang="en-US" altLang="ko-KR" sz="1400" dirty="0"/>
              <a:t>(a &lt;= b) → True</a:t>
            </a:r>
          </a:p>
          <a:p>
            <a:pPr lvl="1" latinLnBrk="0">
              <a:buClr>
                <a:srgbClr val="000000"/>
              </a:buClr>
              <a:buFont typeface="Wingdings" pitchFamily="2" charset="2"/>
              <a:buChar char="ü"/>
            </a:pPr>
            <a:r>
              <a:rPr lang="ko-KR" altLang="en-US" sz="1400" dirty="0"/>
              <a:t>모든 종류의 데이터에서 가능</a:t>
            </a:r>
            <a:endParaRPr lang="en-US" altLang="ko-KR" sz="1400" dirty="0"/>
          </a:p>
          <a:p>
            <a:pPr lvl="2" latinLnBrk="0">
              <a:buClr>
                <a:srgbClr val="000000"/>
              </a:buClr>
              <a:buFont typeface="Wingdings" pitchFamily="2" charset="2"/>
              <a:buChar char="q"/>
            </a:pPr>
            <a:r>
              <a:rPr lang="en-US" altLang="ko-KR" sz="1400" dirty="0">
                <a:solidFill>
                  <a:srgbClr val="FF0000"/>
                </a:solidFill>
              </a:rPr>
              <a:t>==</a:t>
            </a:r>
            <a:r>
              <a:rPr lang="en-US" altLang="ko-KR" sz="1400" dirty="0"/>
              <a:t>: </a:t>
            </a:r>
            <a:r>
              <a:rPr lang="ko-KR" altLang="en-US" sz="1400" dirty="0"/>
              <a:t>값이 동일함 </a:t>
            </a:r>
            <a:r>
              <a:rPr lang="en-US" altLang="ko-KR" sz="1400" dirty="0"/>
              <a:t>(a == b) → False </a:t>
            </a:r>
          </a:p>
          <a:p>
            <a:pPr lvl="2" latinLnBrk="0">
              <a:buClr>
                <a:srgbClr val="000000"/>
              </a:buClr>
              <a:buFont typeface="Wingdings" pitchFamily="2" charset="2"/>
              <a:buChar char="q"/>
            </a:pPr>
            <a:r>
              <a:rPr lang="en-US" altLang="ko-KR" sz="1400" dirty="0">
                <a:solidFill>
                  <a:srgbClr val="FF0000"/>
                </a:solidFill>
              </a:rPr>
              <a:t>!=</a:t>
            </a:r>
            <a:r>
              <a:rPr lang="en-US" altLang="ko-KR" sz="1400" dirty="0"/>
              <a:t>: </a:t>
            </a:r>
            <a:r>
              <a:rPr lang="ko-KR" altLang="en-US" sz="1400" dirty="0"/>
              <a:t>값이 동일하지 않음 </a:t>
            </a:r>
            <a:r>
              <a:rPr lang="en-US" altLang="ko-KR" sz="1400" dirty="0"/>
              <a:t>(a != b) → True </a:t>
            </a:r>
          </a:p>
          <a:p>
            <a:pPr lvl="1" latinLnBrk="0"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US" altLang="ko-KR" sz="1400" dirty="0"/>
              <a:t>bool </a:t>
            </a:r>
            <a:r>
              <a:rPr lang="ko-KR" altLang="en-US" sz="1400" dirty="0"/>
              <a:t>데이터를 숫자 데이터와 비교하면 </a:t>
            </a:r>
            <a:r>
              <a:rPr lang="en-US" altLang="ko-KR" sz="1400" dirty="0"/>
              <a:t>True</a:t>
            </a:r>
            <a:r>
              <a:rPr lang="ko-KR" altLang="en-US" sz="1400" dirty="0"/>
              <a:t>는 </a:t>
            </a:r>
            <a:r>
              <a:rPr lang="en-US" altLang="ko-KR" sz="1400" dirty="0"/>
              <a:t>1</a:t>
            </a:r>
            <a:r>
              <a:rPr lang="ko-KR" altLang="en-US" sz="1400" dirty="0"/>
              <a:t>로 간주하고 </a:t>
            </a:r>
            <a:r>
              <a:rPr lang="en-US" altLang="ko-KR" sz="1400" dirty="0"/>
              <a:t>False</a:t>
            </a:r>
            <a:r>
              <a:rPr lang="ko-KR" altLang="en-US" sz="1400" dirty="0"/>
              <a:t>는 </a:t>
            </a:r>
            <a:r>
              <a:rPr lang="en-US" altLang="ko-KR" sz="1400" dirty="0"/>
              <a:t>0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간주</a:t>
            </a:r>
            <a:endParaRPr lang="en-US" altLang="ko-KR" sz="1400" dirty="0"/>
          </a:p>
          <a:p>
            <a:pPr lvl="1" latinLnBrk="0"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ko-KR" altLang="en-US" sz="1400" dirty="0"/>
              <a:t>산술 연산자와 같이 사용하면 산술 연산자를 먼저 수행</a:t>
            </a:r>
            <a:endParaRPr lang="en-US" altLang="ko-KR" sz="14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B870CF0-B7B7-BC42-A6B8-955A678A0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Operator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93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Python Basic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22049" y="1260000"/>
            <a:ext cx="8229600" cy="4973163"/>
          </a:xfrm>
        </p:spPr>
        <p:txBody>
          <a:bodyPr>
            <a:norm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 err="1"/>
              <a:t>파이썬의</a:t>
            </a:r>
            <a:r>
              <a:rPr lang="ko-KR" altLang="en-US" sz="1400" dirty="0"/>
              <a:t> 구성 요소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/>
              <a:t>Literal: </a:t>
            </a:r>
            <a:r>
              <a:rPr lang="ko-KR" altLang="en-US" sz="1400" dirty="0"/>
              <a:t>개발자가 직접 입력한 데이터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/>
              <a:t>Variable(</a:t>
            </a:r>
            <a:r>
              <a:rPr lang="ko-KR" altLang="en-US" sz="1400" dirty="0"/>
              <a:t>변수</a:t>
            </a:r>
            <a:r>
              <a:rPr lang="en-US" altLang="ko-KR" sz="1400" dirty="0"/>
              <a:t>): </a:t>
            </a:r>
            <a:r>
              <a:rPr lang="ko-KR" altLang="en-US" sz="1400" dirty="0"/>
              <a:t>데이터를</a:t>
            </a:r>
            <a:r>
              <a:rPr lang="en-US" altLang="ko-KR" sz="1400" dirty="0"/>
              <a:t> </a:t>
            </a:r>
            <a:r>
              <a:rPr lang="ko-KR" altLang="en-US" sz="1400" dirty="0"/>
              <a:t>재사용하기 위해서 데이터를 저장한 공간에 붙인 이름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/>
              <a:t>Function(</a:t>
            </a:r>
            <a:r>
              <a:rPr lang="ko-KR" altLang="en-US" sz="1400" dirty="0"/>
              <a:t>함수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/>
              <a:t>Method): </a:t>
            </a:r>
            <a:r>
              <a:rPr lang="ko-KR" altLang="en-US" sz="1400" dirty="0"/>
              <a:t>자주</a:t>
            </a:r>
            <a:r>
              <a:rPr lang="en-US" altLang="ko-KR" sz="1400" dirty="0"/>
              <a:t> </a:t>
            </a:r>
            <a:r>
              <a:rPr lang="ko-KR" altLang="en-US" sz="1400" dirty="0"/>
              <a:t>사용하는 코드를 이름만으로 사용할 수 있도록 묶어 놓은 것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/>
              <a:t>Class(</a:t>
            </a:r>
            <a:r>
              <a:rPr lang="ko-KR" altLang="en-US" sz="1400" dirty="0"/>
              <a:t>클래스</a:t>
            </a:r>
            <a:r>
              <a:rPr lang="en-US" altLang="ko-KR" sz="1400" dirty="0"/>
              <a:t>)</a:t>
            </a:r>
            <a:r>
              <a:rPr lang="ko-KR" altLang="en-US" sz="1400" dirty="0"/>
              <a:t>와 </a:t>
            </a:r>
            <a:r>
              <a:rPr lang="en-US" altLang="ko-KR" sz="1400" dirty="0"/>
              <a:t>Instance(</a:t>
            </a:r>
            <a:r>
              <a:rPr lang="ko-KR" altLang="en-US" sz="1400" dirty="0"/>
              <a:t>객체</a:t>
            </a:r>
            <a:r>
              <a:rPr lang="en-US" altLang="ko-KR" sz="1400" dirty="0"/>
              <a:t> – Object): </a:t>
            </a:r>
            <a:r>
              <a:rPr lang="ko-KR" altLang="en-US" sz="1400" dirty="0"/>
              <a:t>같이 자주 사용되는 변수와 함수를 묶어 놓은 것으로 이</a:t>
            </a:r>
            <a:r>
              <a:rPr lang="en-US" altLang="ko-KR" sz="1400" dirty="0"/>
              <a:t> </a:t>
            </a:r>
            <a:r>
              <a:rPr lang="ko-KR" altLang="en-US" sz="1400" dirty="0"/>
              <a:t>안에 선언된 변수와 함수는 클래스와 객체를 통해서만 사용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/>
              <a:t>Module(</a:t>
            </a:r>
            <a:r>
              <a:rPr lang="ko-KR" altLang="en-US" sz="1400" dirty="0"/>
              <a:t>모듈</a:t>
            </a:r>
            <a:r>
              <a:rPr lang="en-US" altLang="ko-KR" sz="1400" dirty="0"/>
              <a:t>): </a:t>
            </a:r>
            <a:r>
              <a:rPr lang="ko-KR" altLang="en-US" sz="1400" dirty="0"/>
              <a:t>앞의 구성 요소들을 묶어 놓을 수 있는 것으로 하나의 파일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/>
              <a:t>Package(</a:t>
            </a:r>
            <a:r>
              <a:rPr lang="ko-KR" altLang="en-US" sz="1400" dirty="0"/>
              <a:t>패키지</a:t>
            </a:r>
            <a:r>
              <a:rPr lang="en-US" altLang="ko-KR" sz="1400" dirty="0"/>
              <a:t>): </a:t>
            </a:r>
            <a:r>
              <a:rPr lang="ko-KR" altLang="en-US" sz="1400" dirty="0" err="1"/>
              <a:t>관련있는</a:t>
            </a:r>
            <a:r>
              <a:rPr lang="ko-KR" altLang="en-US" sz="1400" dirty="0"/>
              <a:t> 모듈의 모임으로 압축된 형태나 디렉토리 형태로 제공되는데 </a:t>
            </a:r>
            <a:r>
              <a:rPr lang="ko-KR" altLang="en-US" sz="1400" dirty="0" err="1"/>
              <a:t>파이썬의</a:t>
            </a:r>
            <a:r>
              <a:rPr lang="ko-KR" altLang="en-US" sz="1400" dirty="0"/>
              <a:t> 배포 및 설치 단위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/>
              <a:t>주석</a:t>
            </a:r>
            <a:r>
              <a:rPr lang="en-US" altLang="ko-KR" sz="1400" dirty="0"/>
              <a:t>: </a:t>
            </a:r>
            <a:r>
              <a:rPr lang="ko-KR" altLang="en-US" sz="1400" dirty="0"/>
              <a:t>번역하지 않는 문장으로 </a:t>
            </a:r>
            <a:r>
              <a:rPr lang="en-US" altLang="ko-KR" sz="1400" dirty="0"/>
              <a:t># </a:t>
            </a:r>
            <a:r>
              <a:rPr lang="ko-KR" altLang="en-US" sz="1400" dirty="0"/>
              <a:t>다음에 입력하면 되는데 대부분의 용도는 코드에 대한 설명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41795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22049" y="1268760"/>
            <a:ext cx="8229600" cy="4973163"/>
          </a:xfrm>
        </p:spPr>
        <p:txBody>
          <a:bodyPr>
            <a:noAutofit/>
          </a:bodyPr>
          <a:lstStyle/>
          <a:p>
            <a:pPr latinLnBrk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#</a:t>
            </a:r>
            <a:r>
              <a:rPr lang="ko-KR" altLang="en-US" sz="1400" b="1" dirty="0">
                <a:solidFill>
                  <a:srgbClr val="FF0000"/>
                </a:solidFill>
              </a:rPr>
              <a:t>비교 연산자</a:t>
            </a:r>
          </a:p>
          <a:p>
            <a:pPr lvl="1" latinLnBrk="0">
              <a:buNone/>
            </a:pPr>
            <a:r>
              <a:rPr lang="ko-KR" altLang="en-US" sz="1400" dirty="0"/>
              <a:t>﻿</a:t>
            </a:r>
            <a:r>
              <a:rPr lang="en-US" altLang="ko-KR" sz="1400" dirty="0"/>
              <a:t>#</a:t>
            </a:r>
            <a:r>
              <a:rPr lang="ko-KR" altLang="en-US" sz="1400" dirty="0"/>
              <a:t>크기 확인</a:t>
            </a:r>
          </a:p>
          <a:p>
            <a:pPr lvl="1" latinLnBrk="0">
              <a:buNone/>
            </a:pPr>
            <a:r>
              <a:rPr lang="en-US" altLang="ko-KR" sz="1400" dirty="0"/>
              <a:t>pan = 10 &gt; 3;</a:t>
            </a:r>
          </a:p>
          <a:p>
            <a:pPr lvl="1" latinLnBrk="0">
              <a:buNone/>
            </a:pPr>
            <a:r>
              <a:rPr lang="en-US" altLang="ko-KR" sz="1400" dirty="0"/>
              <a:t>print("</a:t>
            </a:r>
            <a:r>
              <a:rPr lang="en-US" altLang="ko-KR" sz="1400" dirty="0" err="1"/>
              <a:t>pan:",pan</a:t>
            </a:r>
            <a:r>
              <a:rPr lang="en-US" altLang="ko-KR" sz="1400" dirty="0"/>
              <a:t>);</a:t>
            </a:r>
          </a:p>
          <a:p>
            <a:pPr lvl="1" latinLnBrk="0">
              <a:buNone/>
            </a:pPr>
            <a:r>
              <a:rPr lang="en-US" altLang="ko-KR" sz="1400" dirty="0"/>
              <a:t>pan = 10 == 3;</a:t>
            </a:r>
          </a:p>
          <a:p>
            <a:pPr lvl="1" latinLnBrk="0">
              <a:buNone/>
            </a:pPr>
            <a:r>
              <a:rPr lang="en-US" altLang="ko-KR" sz="1400" dirty="0"/>
              <a:t>print("</a:t>
            </a:r>
            <a:r>
              <a:rPr lang="en-US" altLang="ko-KR" sz="1400" dirty="0" err="1"/>
              <a:t>pan:",pan</a:t>
            </a:r>
            <a:r>
              <a:rPr lang="en-US" altLang="ko-KR" sz="1400" dirty="0"/>
              <a:t>);</a:t>
            </a:r>
          </a:p>
          <a:p>
            <a:pPr lvl="1" latinLnBrk="0">
              <a:buNone/>
            </a:pPr>
            <a:endParaRPr lang="en-US" altLang="ko-KR" sz="1400" dirty="0"/>
          </a:p>
          <a:p>
            <a:pPr lvl="1" latinLnBrk="0">
              <a:buNone/>
            </a:pPr>
            <a:r>
              <a:rPr lang="en-US" altLang="ko-KR" sz="1400" dirty="0"/>
              <a:t>#</a:t>
            </a:r>
            <a:r>
              <a:rPr lang="ko-KR" altLang="en-US" sz="1400" dirty="0"/>
              <a:t>문자열의 동일성 확인</a:t>
            </a:r>
          </a:p>
          <a:p>
            <a:pPr lvl="1" latinLnBrk="0">
              <a:buNone/>
            </a:pPr>
            <a:r>
              <a:rPr lang="en-US" altLang="ko-KR" sz="1400" dirty="0"/>
              <a:t>date = '2019-01-01'</a:t>
            </a:r>
          </a:p>
          <a:p>
            <a:pPr lvl="1" latinLnBrk="0">
              <a:buNone/>
            </a:pPr>
            <a:r>
              <a:rPr lang="en-US" altLang="ko-KR" sz="1400" dirty="0"/>
              <a:t>print(date == '2019-01-01')</a:t>
            </a:r>
          </a:p>
          <a:p>
            <a:pPr lvl="1" latinLnBrk="0">
              <a:buNone/>
            </a:pPr>
            <a:r>
              <a:rPr lang="en-US" altLang="ko-KR" sz="1400" dirty="0"/>
              <a:t>print(date == '2018-12-31')</a:t>
            </a:r>
          </a:p>
          <a:p>
            <a:pPr lvl="1" latinLnBrk="0">
              <a:buNone/>
            </a:pPr>
            <a:r>
              <a:rPr lang="en-US" altLang="ko-KR" sz="1400" dirty="0"/>
              <a:t>#</a:t>
            </a:r>
            <a:r>
              <a:rPr lang="ko-KR" altLang="en-US" sz="1400" dirty="0"/>
              <a:t>문자의 크기는 비교는 </a:t>
            </a:r>
            <a:r>
              <a:rPr lang="ko-KR" altLang="en-US" sz="1400" dirty="0" err="1"/>
              <a:t>첫글자부터</a:t>
            </a:r>
            <a:r>
              <a:rPr lang="ko-KR" altLang="en-US" sz="1400" dirty="0"/>
              <a:t> 순서대로 비교</a:t>
            </a:r>
          </a:p>
          <a:p>
            <a:pPr lvl="1" latinLnBrk="0">
              <a:buNone/>
            </a:pPr>
            <a:r>
              <a:rPr lang="en-US" altLang="ko-KR" sz="1400" dirty="0"/>
              <a:t>#</a:t>
            </a:r>
            <a:r>
              <a:rPr lang="ko-KR" altLang="en-US" sz="1400" dirty="0"/>
              <a:t>알파벳은 대문자와 소문자를 구분하며 소문자가 대문자보다 큼</a:t>
            </a:r>
          </a:p>
          <a:p>
            <a:pPr lvl="1" latinLnBrk="0">
              <a:buNone/>
            </a:pPr>
            <a:r>
              <a:rPr lang="en-US" altLang="ko-KR" sz="1400" dirty="0"/>
              <a:t>print("</a:t>
            </a:r>
            <a:r>
              <a:rPr lang="ko-KR" altLang="en-US" sz="1400" dirty="0" err="1"/>
              <a:t>레드벨벳</a:t>
            </a:r>
            <a:r>
              <a:rPr lang="en-US" altLang="ko-KR" sz="1400" dirty="0"/>
              <a:t>" &gt; "</a:t>
            </a:r>
            <a:r>
              <a:rPr lang="ko-KR" altLang="en-US" sz="1400" dirty="0" err="1"/>
              <a:t>블랙핑크</a:t>
            </a:r>
            <a:r>
              <a:rPr lang="en-US" altLang="ko-KR" sz="1400" dirty="0"/>
              <a:t>")</a:t>
            </a:r>
          </a:p>
          <a:p>
            <a:pPr lvl="1" latinLnBrk="0">
              <a:buNone/>
            </a:pPr>
            <a:r>
              <a:rPr lang="en-US" altLang="ko-KR" sz="1400" dirty="0"/>
              <a:t>print("</a:t>
            </a:r>
            <a:r>
              <a:rPr lang="en-US" altLang="ko-KR" sz="1400" dirty="0" err="1"/>
              <a:t>BlackPink</a:t>
            </a:r>
            <a:r>
              <a:rPr lang="en-US" altLang="ko-KR" sz="1400" dirty="0"/>
              <a:t>" &gt; "</a:t>
            </a:r>
            <a:r>
              <a:rPr lang="en-US" altLang="ko-KR" sz="1400" dirty="0" err="1"/>
              <a:t>blackpink</a:t>
            </a:r>
            <a:r>
              <a:rPr lang="en-US" altLang="ko-KR" sz="1400" dirty="0"/>
              <a:t>")</a:t>
            </a:r>
          </a:p>
          <a:p>
            <a:pPr lvl="1" latinLnBrk="0">
              <a:buNone/>
            </a:pPr>
            <a:endParaRPr lang="en-US" altLang="ko-KR" sz="1400" dirty="0"/>
          </a:p>
          <a:p>
            <a:pPr lvl="1" latinLnBrk="0">
              <a:buNone/>
            </a:pPr>
            <a:r>
              <a:rPr lang="en-US" altLang="ko-KR" sz="1400" dirty="0"/>
              <a:t>#</a:t>
            </a:r>
            <a:r>
              <a:rPr lang="ko-KR" altLang="en-US" sz="1400" dirty="0"/>
              <a:t>연산 순서</a:t>
            </a:r>
          </a:p>
          <a:p>
            <a:pPr lvl="1" latinLnBrk="0">
              <a:buNone/>
            </a:pPr>
            <a:r>
              <a:rPr lang="en-US" altLang="ko-KR" sz="1400" dirty="0"/>
              <a:t>print(10 == 10 + 1)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796136" y="1412776"/>
            <a:ext cx="194421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﻿</a:t>
            </a:r>
            <a:r>
              <a:rPr lang="da-DK" altLang="ko-KR" sz="14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pan</a:t>
            </a:r>
            <a:r>
              <a:rPr lang="da-DK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True</a:t>
            </a:r>
          </a:p>
          <a:p>
            <a:r>
              <a:rPr lang="da-DK" altLang="ko-KR" sz="14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pan</a:t>
            </a:r>
            <a:r>
              <a:rPr lang="da-DK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False</a:t>
            </a:r>
          </a:p>
          <a:p>
            <a:r>
              <a:rPr lang="da-DK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</a:p>
          <a:p>
            <a:r>
              <a:rPr lang="da-DK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</a:p>
          <a:p>
            <a:r>
              <a:rPr lang="da-DK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</a:p>
          <a:p>
            <a:r>
              <a:rPr lang="da-DK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</a:p>
          <a:p>
            <a:r>
              <a:rPr lang="da-DK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endParaRPr lang="ko-KR" altLang="en-US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C0A99F1-2FCF-5A41-A88F-7DF25061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Operator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242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22049" y="1268760"/>
            <a:ext cx="8229600" cy="4973163"/>
          </a:xfrm>
        </p:spPr>
        <p:txBody>
          <a:bodyPr>
            <a:normAutofit/>
          </a:bodyPr>
          <a:lstStyle/>
          <a:p>
            <a:pPr latinLnBrk="0">
              <a:buFont typeface="Wingdings" pitchFamily="2" charset="2"/>
              <a:buChar char="v"/>
            </a:pPr>
            <a:r>
              <a:rPr lang="ko-KR" altLang="en-US" sz="1400" dirty="0"/>
              <a:t>산술 비트</a:t>
            </a:r>
            <a:r>
              <a:rPr lang="en-US" altLang="ko-KR" sz="1400" dirty="0"/>
              <a:t> </a:t>
            </a:r>
            <a:r>
              <a:rPr lang="ko-KR" altLang="en-US" sz="1400" dirty="0"/>
              <a:t>연산자</a:t>
            </a:r>
            <a:r>
              <a:rPr lang="en-US" altLang="ko-KR" sz="1400" dirty="0"/>
              <a:t>: </a:t>
            </a:r>
            <a:r>
              <a:rPr lang="ko-KR" altLang="en-US" sz="1400" dirty="0"/>
              <a:t>정수 데이터를 </a:t>
            </a:r>
            <a:r>
              <a:rPr lang="en-US" altLang="ko-KR" sz="1400" dirty="0"/>
              <a:t>2</a:t>
            </a:r>
            <a:r>
              <a:rPr lang="ko-KR" altLang="en-US" sz="1400" dirty="0"/>
              <a:t>진수로 변환해서 비트 단위로 연산을 수행 한 후 결과를 </a:t>
            </a:r>
            <a:r>
              <a:rPr lang="en-US" altLang="ko-KR" sz="1400" dirty="0"/>
              <a:t>10</a:t>
            </a:r>
            <a:r>
              <a:rPr lang="ko-KR" altLang="en-US" sz="1400" dirty="0"/>
              <a:t>진 정수로 </a:t>
            </a:r>
            <a:r>
              <a:rPr lang="ko-KR" altLang="en-US" sz="1400" dirty="0" err="1"/>
              <a:t>리턴하는</a:t>
            </a:r>
            <a:r>
              <a:rPr lang="ko-KR" altLang="en-US" sz="1400" dirty="0"/>
              <a:t> 연산자로 시스템 프로그래밍이나 데이터 분석 분야에서 많이 이용</a:t>
            </a:r>
            <a:endParaRPr lang="en-US" altLang="ko-KR" sz="1400" dirty="0"/>
          </a:p>
          <a:p>
            <a:pPr lvl="1" latinLnBrk="0"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</a:rPr>
              <a:t>&amp;</a:t>
            </a:r>
            <a:r>
              <a:rPr lang="en-US" altLang="ko-KR" sz="1400" dirty="0"/>
              <a:t>: AND </a:t>
            </a:r>
            <a:r>
              <a:rPr lang="ko-KR" altLang="en-US" sz="1400" dirty="0"/>
              <a:t>연산으로</a:t>
            </a:r>
            <a:r>
              <a:rPr lang="en-US" altLang="ko-KR" sz="1400" dirty="0"/>
              <a:t> </a:t>
            </a:r>
            <a:r>
              <a:rPr lang="ko-KR" altLang="en-US" sz="1400" dirty="0"/>
              <a:t>둘 다 </a:t>
            </a:r>
            <a:r>
              <a:rPr lang="en-US" altLang="ko-KR" sz="1400" dirty="0"/>
              <a:t>1</a:t>
            </a:r>
            <a:r>
              <a:rPr lang="ko-KR" altLang="en-US" sz="1400" dirty="0"/>
              <a:t>일 때만 </a:t>
            </a:r>
            <a:r>
              <a:rPr lang="en-US" altLang="ko-KR" sz="1400" dirty="0"/>
              <a:t>1</a:t>
            </a:r>
          </a:p>
          <a:p>
            <a:pPr lvl="1" latinLnBrk="0"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</a:rPr>
              <a:t>|</a:t>
            </a:r>
            <a:r>
              <a:rPr lang="en-US" altLang="ko-KR" sz="1400" dirty="0"/>
              <a:t>: OR </a:t>
            </a:r>
            <a:r>
              <a:rPr lang="ko-KR" altLang="en-US" sz="1400" dirty="0"/>
              <a:t>연산</a:t>
            </a:r>
            <a:r>
              <a:rPr lang="en-US" altLang="ko-KR" sz="1400" dirty="0"/>
              <a:t>. </a:t>
            </a:r>
            <a:r>
              <a:rPr lang="ko-KR" altLang="en-US" sz="1400" dirty="0"/>
              <a:t>둘 중 하나만 </a:t>
            </a:r>
            <a:r>
              <a:rPr lang="en-US" altLang="ko-KR" sz="1400" dirty="0"/>
              <a:t>1</a:t>
            </a:r>
            <a:r>
              <a:rPr lang="ko-KR" altLang="en-US" sz="1400" dirty="0"/>
              <a:t>이여도 </a:t>
            </a:r>
            <a:r>
              <a:rPr lang="en-US" altLang="ko-KR" sz="1400" dirty="0"/>
              <a:t>1</a:t>
            </a:r>
          </a:p>
          <a:p>
            <a:pPr lvl="1" latinLnBrk="0"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</a:rPr>
              <a:t>^</a:t>
            </a:r>
            <a:r>
              <a:rPr lang="en-US" altLang="ko-KR" sz="1400" dirty="0"/>
              <a:t>: XOR </a:t>
            </a:r>
            <a:r>
              <a:rPr lang="ko-KR" altLang="en-US" sz="1400" dirty="0"/>
              <a:t>연산</a:t>
            </a:r>
            <a:r>
              <a:rPr lang="en-US" altLang="ko-KR" sz="1400" dirty="0"/>
              <a:t>. </a:t>
            </a:r>
            <a:r>
              <a:rPr lang="ko-KR" altLang="en-US" sz="1400" dirty="0"/>
              <a:t>두 개의 데이터가 다르면 </a:t>
            </a:r>
            <a:r>
              <a:rPr lang="en-US" altLang="ko-KR" sz="1400" dirty="0"/>
              <a:t>1</a:t>
            </a:r>
          </a:p>
          <a:p>
            <a:pPr lvl="1" latinLnBrk="0"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</a:rPr>
              <a:t>~</a:t>
            </a:r>
            <a:r>
              <a:rPr lang="en-US" altLang="ko-KR" sz="1400" dirty="0"/>
              <a:t>: 1</a:t>
            </a:r>
            <a:r>
              <a:rPr lang="ko-KR" altLang="en-US" sz="1400" dirty="0"/>
              <a:t>의</a:t>
            </a:r>
            <a:r>
              <a:rPr lang="en-US" altLang="ko-KR" sz="1400" dirty="0"/>
              <a:t> </a:t>
            </a:r>
            <a:r>
              <a:rPr lang="ko-KR" altLang="en-US" sz="1400" dirty="0"/>
              <a:t>보수 연산</a:t>
            </a:r>
            <a:r>
              <a:rPr lang="en-US" altLang="ko-KR" sz="1400" dirty="0"/>
              <a:t>. (~a) = -61 → 1100 0011 </a:t>
            </a:r>
          </a:p>
          <a:p>
            <a:pPr lvl="1" latinLnBrk="0"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</a:rPr>
              <a:t>&lt;&lt;</a:t>
            </a:r>
            <a:r>
              <a:rPr lang="en-US" altLang="ko-KR" sz="1400" dirty="0"/>
              <a:t>: </a:t>
            </a:r>
            <a:r>
              <a:rPr lang="ko-KR" altLang="en-US" sz="1400" dirty="0"/>
              <a:t>왼쪽 시프트 연산자</a:t>
            </a:r>
            <a:r>
              <a:rPr lang="en-US" altLang="ko-KR" sz="1400" dirty="0"/>
              <a:t>. </a:t>
            </a:r>
            <a:r>
              <a:rPr lang="ko-KR" altLang="en-US" sz="1400" dirty="0"/>
              <a:t>변수의 값을 왼쪽으로 지정된 비트 수 만큼 이동해주는 연산자로 한 번 이동할 때 마다 곱하기 </a:t>
            </a:r>
            <a:r>
              <a:rPr lang="en-US" altLang="ko-KR" sz="1400" dirty="0"/>
              <a:t>2</a:t>
            </a:r>
            <a:r>
              <a:rPr lang="ko-KR" altLang="en-US" sz="1400" dirty="0"/>
              <a:t> 한 효과</a:t>
            </a:r>
            <a:endParaRPr lang="en-US" altLang="ko-KR" sz="1400" dirty="0"/>
          </a:p>
          <a:p>
            <a:pPr lvl="1" latinLnBrk="0"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</a:rPr>
              <a:t>&gt;&gt;</a:t>
            </a:r>
            <a:r>
              <a:rPr lang="en-US" altLang="ko-KR" sz="1400" dirty="0"/>
              <a:t>: </a:t>
            </a:r>
            <a:r>
              <a:rPr lang="ko-KR" altLang="en-US" sz="1400" dirty="0"/>
              <a:t>오른쪽 시프트 연산자</a:t>
            </a:r>
            <a:r>
              <a:rPr lang="en-US" altLang="ko-KR" sz="1400" dirty="0"/>
              <a:t>. </a:t>
            </a:r>
            <a:r>
              <a:rPr lang="ko-KR" altLang="en-US" sz="1400" dirty="0"/>
              <a:t>변수의 값을 오른쪽으로 지정된 비트 수 만큼 이동해주는 연산자로 한 번 이동할 때마다 나누기 </a:t>
            </a:r>
            <a:r>
              <a:rPr lang="en-US" altLang="ko-KR" sz="1400" dirty="0"/>
              <a:t>2</a:t>
            </a:r>
            <a:r>
              <a:rPr lang="ko-KR" altLang="en-US" sz="1400" dirty="0"/>
              <a:t>한 효과</a:t>
            </a:r>
            <a:endParaRPr lang="en-US" altLang="ko-KR" sz="14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B35E1E9-FBA4-C641-9AE9-FC997E62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Operator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6633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22049" y="1268760"/>
            <a:ext cx="8229600" cy="4973163"/>
          </a:xfrm>
        </p:spPr>
        <p:txBody>
          <a:bodyPr>
            <a:noAutofit/>
          </a:bodyPr>
          <a:lstStyle/>
          <a:p>
            <a:pPr marL="457200" lvl="1" indent="0" latinLnBrk="0">
              <a:buNone/>
            </a:pPr>
            <a:r>
              <a:rPr lang="en-US" altLang="ko-KR" sz="1400" dirty="0"/>
              <a:t>a = 20; </a:t>
            </a:r>
            <a:r>
              <a:rPr lang="ko-KR" altLang="en-US" sz="1400" dirty="0"/>
              <a:t>라고 변수를 초기화하게 되면 실제로 컴퓨터에 저장된 형태는 다음과 같음</a:t>
            </a:r>
            <a:endParaRPr lang="en-US" altLang="ko-KR" sz="1400" dirty="0"/>
          </a:p>
          <a:p>
            <a:pPr marL="457200" lvl="1" indent="0" latinLnBrk="0">
              <a:buNone/>
            </a:pPr>
            <a:r>
              <a:rPr lang="en-US" altLang="ko-KR" sz="1400" dirty="0"/>
              <a:t>00000000 00010100</a:t>
            </a:r>
          </a:p>
          <a:p>
            <a:pPr marL="457200" lvl="1" indent="0" latinLnBrk="0">
              <a:buNone/>
            </a:pPr>
            <a:endParaRPr lang="en-US" altLang="ko-KR" sz="1400" dirty="0"/>
          </a:p>
          <a:p>
            <a:pPr marL="457200" lvl="1" indent="0" latinLnBrk="0">
              <a:buNone/>
            </a:pPr>
            <a:r>
              <a:rPr lang="en-US" altLang="ko-KR" sz="1400" dirty="0"/>
              <a:t>b = 12; </a:t>
            </a:r>
            <a:r>
              <a:rPr lang="ko-KR" altLang="en-US" sz="1400" dirty="0"/>
              <a:t>이렇게 초기화하면 변수 </a:t>
            </a:r>
            <a:r>
              <a:rPr lang="en-US" altLang="ko-KR" sz="1400" dirty="0"/>
              <a:t>b </a:t>
            </a:r>
            <a:r>
              <a:rPr lang="ko-KR" altLang="en-US" sz="1400" dirty="0"/>
              <a:t>는 다음과 같이 저장</a:t>
            </a:r>
            <a:endParaRPr lang="en-US" altLang="ko-KR" sz="1400" dirty="0"/>
          </a:p>
          <a:p>
            <a:pPr marL="457200" lvl="1" indent="0" latinLnBrk="0">
              <a:buNone/>
            </a:pPr>
            <a:r>
              <a:rPr lang="en-US" altLang="ko-KR" sz="1400" dirty="0"/>
              <a:t>00000000 00001100</a:t>
            </a:r>
          </a:p>
          <a:p>
            <a:pPr marL="457200" lvl="1" indent="0" latinLnBrk="0">
              <a:buNone/>
            </a:pPr>
            <a:endParaRPr lang="en-US" altLang="ko-KR" sz="1400" dirty="0"/>
          </a:p>
          <a:p>
            <a:pPr marL="457200" lvl="1" indent="0" latinLnBrk="0">
              <a:buNone/>
            </a:pPr>
            <a:r>
              <a:rPr lang="en-US" altLang="ko-KR" sz="1400" dirty="0"/>
              <a:t>a &amp; b</a:t>
            </a:r>
            <a:r>
              <a:rPr lang="ko-KR" altLang="en-US" sz="1400" dirty="0"/>
              <a:t>의 결과</a:t>
            </a:r>
            <a:endParaRPr lang="en-US" altLang="ko-KR" sz="1400" dirty="0"/>
          </a:p>
          <a:p>
            <a:pPr marL="457200" lvl="1" indent="0" latinLnBrk="0">
              <a:buNone/>
            </a:pPr>
            <a:r>
              <a:rPr lang="en-US" altLang="ko-KR" sz="1400" dirty="0"/>
              <a:t>00000000 00000100 </a:t>
            </a:r>
            <a:r>
              <a:rPr lang="ko-KR" altLang="en-US" sz="1400" dirty="0"/>
              <a:t>연산의 결과는 </a:t>
            </a:r>
            <a:r>
              <a:rPr lang="en-US" altLang="ko-KR" sz="1400" dirty="0"/>
              <a:t>10</a:t>
            </a:r>
            <a:r>
              <a:rPr lang="ko-KR" altLang="en-US" sz="1400" dirty="0"/>
              <a:t>진수 </a:t>
            </a:r>
            <a:r>
              <a:rPr lang="en-US" altLang="ko-KR" sz="1400" dirty="0"/>
              <a:t>4</a:t>
            </a:r>
          </a:p>
          <a:p>
            <a:pPr marL="457200" lvl="1" indent="0" latinLnBrk="0">
              <a:buNone/>
            </a:pPr>
            <a:endParaRPr lang="en-US" altLang="ko-KR" sz="1400" dirty="0"/>
          </a:p>
          <a:p>
            <a:pPr marL="457200" lvl="1" indent="0" latinLnBrk="0">
              <a:buNone/>
            </a:pPr>
            <a:r>
              <a:rPr lang="en-US" altLang="ko-KR" sz="1400" dirty="0"/>
              <a:t>a | b</a:t>
            </a:r>
            <a:r>
              <a:rPr lang="ko-KR" altLang="en-US" sz="1400" dirty="0"/>
              <a:t>의 결과</a:t>
            </a:r>
            <a:endParaRPr lang="en-US" altLang="ko-KR" sz="1400" dirty="0"/>
          </a:p>
          <a:p>
            <a:pPr marL="457200" lvl="1" indent="0" latinLnBrk="0">
              <a:buNone/>
            </a:pPr>
            <a:r>
              <a:rPr lang="en-US" altLang="ko-KR" sz="1400" dirty="0"/>
              <a:t>00000000 00011100 </a:t>
            </a:r>
            <a:r>
              <a:rPr lang="ko-KR" altLang="en-US" sz="1400" dirty="0"/>
              <a:t>따라서 연산의 결과는 </a:t>
            </a:r>
            <a:r>
              <a:rPr lang="en-US" altLang="ko-KR" sz="1400" dirty="0"/>
              <a:t>10</a:t>
            </a:r>
            <a:r>
              <a:rPr lang="ko-KR" altLang="en-US" sz="1400" dirty="0"/>
              <a:t>진수 </a:t>
            </a:r>
            <a:r>
              <a:rPr lang="en-US" altLang="ko-KR" sz="1400" dirty="0"/>
              <a:t>28</a:t>
            </a:r>
          </a:p>
          <a:p>
            <a:pPr marL="457200" lvl="1" indent="0" latinLnBrk="0">
              <a:buNone/>
            </a:pPr>
            <a:endParaRPr lang="en-US" altLang="ko-KR" sz="1400" dirty="0"/>
          </a:p>
          <a:p>
            <a:pPr marL="457200" lvl="1" indent="0" latinLnBrk="0">
              <a:buNone/>
            </a:pPr>
            <a:r>
              <a:rPr lang="en-US" altLang="ko-KR" sz="1400" dirty="0"/>
              <a:t>a ^ b</a:t>
            </a:r>
            <a:r>
              <a:rPr lang="ko-KR" altLang="en-US" sz="1400" dirty="0"/>
              <a:t>의 결과</a:t>
            </a:r>
            <a:endParaRPr lang="en-US" altLang="ko-KR" sz="1400" dirty="0"/>
          </a:p>
          <a:p>
            <a:pPr marL="457200" lvl="1" indent="0" latinLnBrk="0">
              <a:buNone/>
            </a:pPr>
            <a:r>
              <a:rPr lang="en-US" altLang="ko-KR" sz="1400" dirty="0"/>
              <a:t>00000000 00011000 </a:t>
            </a:r>
            <a:r>
              <a:rPr lang="ko-KR" altLang="en-US" sz="1400" dirty="0"/>
              <a:t>따라서 연산의 결과는 </a:t>
            </a:r>
            <a:r>
              <a:rPr lang="en-US" altLang="ko-KR" sz="1400" dirty="0"/>
              <a:t>10</a:t>
            </a:r>
            <a:r>
              <a:rPr lang="ko-KR" altLang="en-US" sz="1400" dirty="0"/>
              <a:t>진수 </a:t>
            </a:r>
            <a:r>
              <a:rPr lang="en-US" altLang="ko-KR" sz="1400" dirty="0"/>
              <a:t>24</a:t>
            </a:r>
          </a:p>
          <a:p>
            <a:pPr marL="457200" lvl="1" indent="0" latinLnBrk="0">
              <a:buNone/>
            </a:pPr>
            <a:endParaRPr lang="en-US" altLang="ko-KR" sz="1400" dirty="0"/>
          </a:p>
          <a:p>
            <a:pPr marL="457200" lvl="1" indent="0" latinLnBrk="0">
              <a:buNone/>
            </a:pPr>
            <a:r>
              <a:rPr lang="en-US" altLang="ko-KR" sz="1400" dirty="0"/>
              <a:t>a&lt;&lt;2</a:t>
            </a:r>
            <a:r>
              <a:rPr lang="ko-KR" altLang="en-US" sz="1400" dirty="0"/>
              <a:t> 의 결과</a:t>
            </a:r>
            <a:endParaRPr lang="en-US" altLang="ko-KR" sz="1400" dirty="0"/>
          </a:p>
          <a:p>
            <a:pPr marL="457200" lvl="1" indent="0" latinLnBrk="0">
              <a:buNone/>
            </a:pPr>
            <a:r>
              <a:rPr lang="en-US" altLang="ko-KR" sz="1400" dirty="0"/>
              <a:t>00000000 01010000 </a:t>
            </a:r>
            <a:r>
              <a:rPr lang="ko-KR" altLang="en-US" sz="1400" dirty="0"/>
              <a:t>따라서 연산의 결과는 </a:t>
            </a:r>
            <a:r>
              <a:rPr lang="en-US" altLang="ko-KR" sz="1400" dirty="0"/>
              <a:t>10</a:t>
            </a:r>
            <a:r>
              <a:rPr lang="ko-KR" altLang="en-US" sz="1400" dirty="0"/>
              <a:t>진수 </a:t>
            </a:r>
            <a:r>
              <a:rPr lang="en-US" altLang="ko-KR" sz="1400" dirty="0"/>
              <a:t>80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08511B1-C6EE-3D42-94D5-A72E2AA18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Operator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783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22049" y="1268760"/>
            <a:ext cx="8229600" cy="4973163"/>
          </a:xfrm>
        </p:spPr>
        <p:txBody>
          <a:bodyPr>
            <a:normAutofit/>
          </a:bodyPr>
          <a:lstStyle/>
          <a:p>
            <a:pPr latinLnBrk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#</a:t>
            </a:r>
            <a:r>
              <a:rPr lang="ko-KR" altLang="en-US" sz="1400" b="1" dirty="0">
                <a:solidFill>
                  <a:srgbClr val="FF0000"/>
                </a:solidFill>
              </a:rPr>
              <a:t>비트 연산자</a:t>
            </a:r>
          </a:p>
          <a:p>
            <a:pPr lvl="1" latinLnBrk="0">
              <a:buNone/>
            </a:pPr>
            <a:r>
              <a:rPr lang="en-US" altLang="ko-KR" sz="1400" dirty="0"/>
              <a:t>a = 20 #00000000 00000000 00000000 00010100</a:t>
            </a:r>
          </a:p>
          <a:p>
            <a:pPr lvl="1" latinLnBrk="0">
              <a:buNone/>
            </a:pPr>
            <a:r>
              <a:rPr lang="en-US" altLang="ko-KR" sz="1400" dirty="0"/>
              <a:t>b = 12 #00000000 00000000 00000000 00001100</a:t>
            </a:r>
          </a:p>
          <a:p>
            <a:pPr lvl="1" latinLnBrk="0">
              <a:buNone/>
            </a:pPr>
            <a:r>
              <a:rPr lang="en-US" altLang="ko-KR" sz="1400" dirty="0"/>
              <a:t>print("</a:t>
            </a:r>
            <a:r>
              <a:rPr lang="en-US" altLang="ko-KR" sz="1400" dirty="0" err="1"/>
              <a:t>a&amp;b</a:t>
            </a:r>
            <a:r>
              <a:rPr lang="en-US" altLang="ko-KR" sz="1400" dirty="0"/>
              <a:t>=",</a:t>
            </a:r>
            <a:r>
              <a:rPr lang="en-US" altLang="ko-KR" sz="1400" dirty="0" err="1"/>
              <a:t>a&amp;b</a:t>
            </a:r>
            <a:r>
              <a:rPr lang="en-US" altLang="ko-KR" sz="1400" dirty="0"/>
              <a:t>)</a:t>
            </a:r>
          </a:p>
          <a:p>
            <a:pPr lvl="1" latinLnBrk="0">
              <a:buNone/>
            </a:pPr>
            <a:r>
              <a:rPr lang="en-US" altLang="ko-KR" sz="1400" dirty="0"/>
              <a:t>print("</a:t>
            </a:r>
            <a:r>
              <a:rPr lang="en-US" altLang="ko-KR" sz="1400" dirty="0" err="1"/>
              <a:t>a|b</a:t>
            </a:r>
            <a:r>
              <a:rPr lang="en-US" altLang="ko-KR" sz="1400" dirty="0"/>
              <a:t>=",</a:t>
            </a:r>
            <a:r>
              <a:rPr lang="en-US" altLang="ko-KR" sz="1400" dirty="0" err="1"/>
              <a:t>a|b</a:t>
            </a:r>
            <a:r>
              <a:rPr lang="en-US" altLang="ko-KR" sz="1400" dirty="0"/>
              <a:t>)</a:t>
            </a:r>
          </a:p>
          <a:p>
            <a:pPr lvl="1" latinLnBrk="0">
              <a:buNone/>
            </a:pPr>
            <a:r>
              <a:rPr lang="en-US" altLang="ko-KR" sz="1400" dirty="0"/>
              <a:t>print("</a:t>
            </a:r>
            <a:r>
              <a:rPr lang="en-US" altLang="ko-KR" sz="1400" dirty="0" err="1"/>
              <a:t>a^b</a:t>
            </a:r>
            <a:r>
              <a:rPr lang="en-US" altLang="ko-KR" sz="1400" dirty="0"/>
              <a:t>=",</a:t>
            </a:r>
            <a:r>
              <a:rPr lang="en-US" altLang="ko-KR" sz="1400" dirty="0" err="1"/>
              <a:t>a^b</a:t>
            </a:r>
            <a:r>
              <a:rPr lang="en-US" altLang="ko-KR" sz="1400" dirty="0"/>
              <a:t>)</a:t>
            </a:r>
          </a:p>
          <a:p>
            <a:pPr lvl="1" latinLnBrk="0">
              <a:buNone/>
            </a:pPr>
            <a:r>
              <a:rPr lang="en-US" altLang="ko-KR" sz="1400" dirty="0"/>
              <a:t>print("a&lt;&lt;2=", a&lt;&lt;2)</a:t>
            </a:r>
          </a:p>
          <a:p>
            <a:pPr lvl="1" latinLnBrk="0">
              <a:buNone/>
            </a:pPr>
            <a:r>
              <a:rPr lang="en-US" altLang="ko-KR" sz="1400" dirty="0"/>
              <a:t>print("a&gt;&gt;2=", a&gt;&gt;2)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2EDA827-483E-0946-A008-EBB3D07A2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Operator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15F94D-BAA2-F14C-BDFB-10FC49F1DA48}"/>
              </a:ext>
            </a:extLst>
          </p:cNvPr>
          <p:cNvSpPr/>
          <p:nvPr/>
        </p:nvSpPr>
        <p:spPr>
          <a:xfrm>
            <a:off x="4267200" y="2279359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sz="1400" b="1" dirty="0">
                <a:solidFill>
                  <a:srgbClr val="FF0000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﻿a&amp;b= 4</a:t>
            </a:r>
          </a:p>
          <a:p>
            <a:r>
              <a:rPr lang="ko-Kore-KR" altLang="en-US" sz="1400" b="1" dirty="0">
                <a:solidFill>
                  <a:srgbClr val="FF0000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a|b= 28</a:t>
            </a:r>
          </a:p>
          <a:p>
            <a:r>
              <a:rPr lang="ko-Kore-KR" altLang="en-US" sz="1400" b="1" dirty="0">
                <a:solidFill>
                  <a:srgbClr val="FF0000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a^b= 24</a:t>
            </a:r>
          </a:p>
          <a:p>
            <a:r>
              <a:rPr lang="ko-Kore-KR" altLang="en-US" sz="1400" b="1" dirty="0">
                <a:solidFill>
                  <a:srgbClr val="FF0000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a&lt;&lt;2= 80</a:t>
            </a:r>
          </a:p>
          <a:p>
            <a:r>
              <a:rPr lang="ko-Kore-KR" altLang="en-US" sz="1400" b="1" dirty="0">
                <a:solidFill>
                  <a:srgbClr val="FF0000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a&gt;&gt;2= 5</a:t>
            </a:r>
          </a:p>
        </p:txBody>
      </p:sp>
    </p:spTree>
    <p:extLst>
      <p:ext uri="{BB962C8B-B14F-4D97-AF65-F5344CB8AC3E}">
        <p14:creationId xmlns:p14="http://schemas.microsoft.com/office/powerpoint/2010/main" val="1626523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22049" y="1268760"/>
            <a:ext cx="8229600" cy="4973163"/>
          </a:xfrm>
        </p:spPr>
        <p:txBody>
          <a:bodyPr>
            <a:normAutofit/>
          </a:bodyPr>
          <a:lstStyle/>
          <a:p>
            <a:pPr latinLnBrk="0">
              <a:buFont typeface="Wingdings" pitchFamily="2" charset="2"/>
              <a:buChar char="v"/>
            </a:pPr>
            <a:r>
              <a:rPr lang="ko-KR" altLang="en-US" sz="1400" dirty="0"/>
              <a:t>논리 비트 연산자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bool</a:t>
            </a:r>
            <a:r>
              <a:rPr lang="en-US" altLang="ko-KR" sz="1400" dirty="0"/>
              <a:t> </a:t>
            </a:r>
            <a:r>
              <a:rPr lang="ko-KR" altLang="en-US" sz="1400" dirty="0"/>
              <a:t>식을 연산해서 결과를 </a:t>
            </a:r>
            <a:r>
              <a:rPr lang="en-US" altLang="ko-KR" sz="1400" dirty="0" err="1"/>
              <a:t>bool</a:t>
            </a:r>
            <a:r>
              <a:rPr lang="en-US" altLang="ko-KR" sz="1400" dirty="0"/>
              <a:t> </a:t>
            </a:r>
            <a:r>
              <a:rPr lang="ko-KR" altLang="en-US" sz="1400" dirty="0"/>
              <a:t>타입으로 </a:t>
            </a:r>
            <a:r>
              <a:rPr lang="ko-KR" altLang="en-US" sz="1400" dirty="0" err="1"/>
              <a:t>리턴하는</a:t>
            </a:r>
            <a:r>
              <a:rPr lang="ko-KR" altLang="en-US" sz="1400" dirty="0"/>
              <a:t> 연산자</a:t>
            </a:r>
            <a:endParaRPr lang="en-US" altLang="ko-KR" sz="1400" dirty="0"/>
          </a:p>
          <a:p>
            <a:pPr lvl="1" latinLnBrk="0">
              <a:buFont typeface="Wingdings" pitchFamily="2" charset="2"/>
              <a:buChar char="ü"/>
            </a:pPr>
            <a:r>
              <a:rPr lang="en-US" altLang="ko-KR" sz="1400" dirty="0"/>
              <a:t>a = True, b = False</a:t>
            </a:r>
          </a:p>
          <a:p>
            <a:pPr lvl="1" latinLnBrk="0">
              <a:buFont typeface="Wingdings" pitchFamily="2" charset="2"/>
              <a:buChar char="ü"/>
            </a:pPr>
            <a:r>
              <a:rPr lang="en-US" altLang="ko-KR" sz="1400" dirty="0"/>
              <a:t>and: </a:t>
            </a:r>
            <a:r>
              <a:rPr lang="ko-KR" altLang="en-US" sz="1400" dirty="0"/>
              <a:t>논리 </a:t>
            </a:r>
            <a:r>
              <a:rPr lang="en-US" altLang="ko-KR" sz="1400" dirty="0"/>
              <a:t>AND </a:t>
            </a:r>
            <a:r>
              <a:rPr lang="ko-KR" altLang="en-US" sz="1400" dirty="0"/>
              <a:t>연산</a:t>
            </a:r>
            <a:r>
              <a:rPr lang="en-US" altLang="ko-KR" sz="1400" dirty="0"/>
              <a:t>. </a:t>
            </a:r>
            <a:r>
              <a:rPr lang="ko-KR" altLang="en-US" sz="1400" dirty="0"/>
              <a:t>둘 다 참 일 때 만 참 </a:t>
            </a:r>
            <a:r>
              <a:rPr lang="en-US" altLang="ko-KR" sz="1400" dirty="0"/>
              <a:t>(a and b) = False </a:t>
            </a:r>
          </a:p>
          <a:p>
            <a:pPr lvl="1" latinLnBrk="0">
              <a:buFont typeface="Wingdings" pitchFamily="2" charset="2"/>
              <a:buChar char="ü"/>
            </a:pPr>
            <a:r>
              <a:rPr lang="en-US" altLang="ko-KR" sz="1400" dirty="0"/>
              <a:t>or: </a:t>
            </a:r>
            <a:r>
              <a:rPr lang="ko-KR" altLang="en-US" sz="1400" dirty="0"/>
              <a:t>논리 </a:t>
            </a:r>
            <a:r>
              <a:rPr lang="en-US" altLang="ko-KR" sz="1400" dirty="0"/>
              <a:t>OR </a:t>
            </a:r>
            <a:r>
              <a:rPr lang="ko-KR" altLang="en-US" sz="1400" dirty="0"/>
              <a:t>연산</a:t>
            </a:r>
            <a:r>
              <a:rPr lang="en-US" altLang="ko-KR" sz="1400" dirty="0"/>
              <a:t>. </a:t>
            </a:r>
            <a:r>
              <a:rPr lang="ko-KR" altLang="en-US" sz="1400" dirty="0"/>
              <a:t>둘 중 하나만 참 이여도 참 </a:t>
            </a:r>
            <a:r>
              <a:rPr lang="en-US" altLang="ko-KR" sz="1400" dirty="0"/>
              <a:t>(a or b) = True </a:t>
            </a:r>
          </a:p>
          <a:p>
            <a:pPr lvl="1" latinLnBrk="0">
              <a:buFont typeface="Wingdings" pitchFamily="2" charset="2"/>
              <a:buChar char="ü"/>
            </a:pPr>
            <a:r>
              <a:rPr lang="en-US" altLang="ko-KR" sz="1400" dirty="0"/>
              <a:t>not: </a:t>
            </a:r>
            <a:r>
              <a:rPr lang="ko-KR" altLang="en-US" sz="1400" dirty="0"/>
              <a:t>논리 </a:t>
            </a:r>
            <a:r>
              <a:rPr lang="en-US" altLang="ko-KR" sz="1400" dirty="0"/>
              <a:t>NOT </a:t>
            </a:r>
            <a:r>
              <a:rPr lang="ko-KR" altLang="en-US" sz="1400" dirty="0"/>
              <a:t>연산</a:t>
            </a:r>
            <a:r>
              <a:rPr lang="en-US" altLang="ko-KR" sz="1400" dirty="0"/>
              <a:t>. </a:t>
            </a:r>
            <a:r>
              <a:rPr lang="ko-KR" altLang="en-US" sz="1400" dirty="0"/>
              <a:t>논리 상태를 반전 </a:t>
            </a:r>
            <a:r>
              <a:rPr lang="en-US" altLang="ko-KR" sz="1400" dirty="0"/>
              <a:t>not(a and b) = True </a:t>
            </a:r>
          </a:p>
          <a:p>
            <a:pPr lvl="1" latinLnBrk="0">
              <a:buFont typeface="Wingdings" pitchFamily="2" charset="2"/>
              <a:buChar char="ü"/>
            </a:pPr>
            <a:r>
              <a:rPr lang="en-US" altLang="ko-KR" sz="1400" dirty="0"/>
              <a:t>and</a:t>
            </a:r>
            <a:r>
              <a:rPr lang="ko-KR" altLang="en-US" sz="1400" dirty="0"/>
              <a:t>는 앞의 결과가 </a:t>
            </a:r>
            <a:r>
              <a:rPr lang="en-US" altLang="ko-KR" sz="1400" dirty="0"/>
              <a:t>False</a:t>
            </a:r>
            <a:r>
              <a:rPr lang="ko-KR" altLang="en-US" sz="1400" dirty="0"/>
              <a:t> 이면 뒤의 결과가 무엇이든 간에</a:t>
            </a:r>
            <a:r>
              <a:rPr lang="en-US" altLang="ko-KR" sz="1400" dirty="0"/>
              <a:t> False </a:t>
            </a:r>
            <a:r>
              <a:rPr lang="ko-KR" altLang="en-US" sz="1400" dirty="0"/>
              <a:t>가 되므로 뒤의 결과를 확인하지 않으며 </a:t>
            </a:r>
            <a:r>
              <a:rPr lang="en-US" altLang="ko-KR" sz="1400" dirty="0"/>
              <a:t>or</a:t>
            </a:r>
            <a:r>
              <a:rPr lang="ko-KR" altLang="en-US" sz="1400" dirty="0"/>
              <a:t>는 앞의 결과가 </a:t>
            </a:r>
            <a:r>
              <a:rPr lang="en-US" altLang="ko-KR" sz="1400" dirty="0"/>
              <a:t>True</a:t>
            </a:r>
            <a:r>
              <a:rPr lang="ko-KR" altLang="en-US" sz="1400" dirty="0"/>
              <a:t> 이면 뒤의 결과가 무엇이든 간에 </a:t>
            </a:r>
            <a:r>
              <a:rPr lang="en-US" altLang="ko-KR" sz="1400" dirty="0"/>
              <a:t>True</a:t>
            </a:r>
            <a:r>
              <a:rPr lang="ko-KR" altLang="en-US" sz="1400" dirty="0"/>
              <a:t>가 되므로 뒤의 결과를 확인하지 않음 </a:t>
            </a:r>
            <a:endParaRPr lang="en-US" altLang="ko-KR" sz="1400" dirty="0"/>
          </a:p>
          <a:p>
            <a:pPr lvl="1" latinLnBrk="0">
              <a:buFont typeface="Wingdings" pitchFamily="2" charset="2"/>
              <a:buChar char="ü"/>
            </a:pPr>
            <a:r>
              <a:rPr lang="ko-KR" altLang="en-US" sz="1400" dirty="0"/>
              <a:t>조건의 순서를 변경해도 결과는 변하지 않지만 조건을 확인하는 횟수는 다름</a:t>
            </a:r>
            <a:endParaRPr lang="en-US" altLang="ko-KR" sz="1400" dirty="0"/>
          </a:p>
          <a:p>
            <a:pPr latinLnBrk="0">
              <a:buFont typeface="Wingdings" pitchFamily="2" charset="2"/>
              <a:buChar char="v"/>
            </a:pPr>
            <a:endParaRPr lang="en-US" altLang="ko-KR" sz="14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1E34217-46A8-C646-A008-1AD2FF0B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Operator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764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22049" y="1268760"/>
            <a:ext cx="8229600" cy="4973163"/>
          </a:xfrm>
        </p:spPr>
        <p:txBody>
          <a:bodyPr>
            <a:normAutofit/>
          </a:bodyPr>
          <a:lstStyle/>
          <a:p>
            <a:pPr latinLnBrk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#</a:t>
            </a:r>
            <a:r>
              <a:rPr lang="ko-KR" altLang="en-US" sz="1400" b="1" dirty="0">
                <a:solidFill>
                  <a:srgbClr val="FF0000"/>
                </a:solidFill>
              </a:rPr>
              <a:t>윤년 판별</a:t>
            </a:r>
          </a:p>
          <a:p>
            <a:pPr latinLnBrk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#</a:t>
            </a:r>
            <a:r>
              <a:rPr lang="ko-KR" altLang="en-US" sz="1400" b="1" dirty="0">
                <a:solidFill>
                  <a:srgbClr val="FF0000"/>
                </a:solidFill>
              </a:rPr>
              <a:t>윤년은 </a:t>
            </a:r>
            <a:r>
              <a:rPr lang="en-US" altLang="ko-KR" sz="1400" b="1" dirty="0">
                <a:solidFill>
                  <a:srgbClr val="FF0000"/>
                </a:solidFill>
              </a:rPr>
              <a:t>2</a:t>
            </a:r>
            <a:r>
              <a:rPr lang="ko-KR" altLang="en-US" sz="1400" b="1" dirty="0">
                <a:solidFill>
                  <a:srgbClr val="FF0000"/>
                </a:solidFill>
              </a:rPr>
              <a:t>개의 조건 중 하나를 만족하면 됩니다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</a:p>
          <a:p>
            <a:pPr latinLnBrk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#1. 4</a:t>
            </a:r>
            <a:r>
              <a:rPr lang="ko-KR" altLang="en-US" sz="1400" b="1" dirty="0">
                <a:solidFill>
                  <a:srgbClr val="FF0000"/>
                </a:solidFill>
              </a:rPr>
              <a:t>의 배수이고 </a:t>
            </a:r>
            <a:r>
              <a:rPr lang="en-US" altLang="ko-KR" sz="1400" b="1" dirty="0">
                <a:solidFill>
                  <a:srgbClr val="FF0000"/>
                </a:solidFill>
              </a:rPr>
              <a:t>100</a:t>
            </a:r>
            <a:r>
              <a:rPr lang="ko-KR" altLang="en-US" sz="1400" b="1" dirty="0">
                <a:solidFill>
                  <a:srgbClr val="FF0000"/>
                </a:solidFill>
              </a:rPr>
              <a:t>의 배수는 아닌 경우</a:t>
            </a:r>
          </a:p>
          <a:p>
            <a:pPr latinLnBrk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#2. 400</a:t>
            </a:r>
            <a:r>
              <a:rPr lang="ko-KR" altLang="en-US" sz="1400" b="1" dirty="0">
                <a:solidFill>
                  <a:srgbClr val="FF0000"/>
                </a:solidFill>
              </a:rPr>
              <a:t>의 배수인 경우</a:t>
            </a:r>
          </a:p>
          <a:p>
            <a:pPr latinLnBrk="0">
              <a:buNone/>
            </a:pPr>
            <a:r>
              <a:rPr lang="en-US" altLang="ko-KR" sz="1400" dirty="0"/>
              <a:t>year = 2019</a:t>
            </a:r>
          </a:p>
          <a:p>
            <a:pPr latinLnBrk="0">
              <a:buNone/>
            </a:pPr>
            <a:r>
              <a:rPr lang="en-US" altLang="ko-KR" sz="1400" dirty="0" err="1"/>
              <a:t>leafcheck</a:t>
            </a:r>
            <a:r>
              <a:rPr lang="en-US" altLang="ko-KR" sz="1400" dirty="0"/>
              <a:t> = year % 4 == 0 and year % 100 != 0 or year % 400 == 0</a:t>
            </a:r>
          </a:p>
          <a:p>
            <a:pPr latinLnBrk="0">
              <a:buNone/>
            </a:pPr>
            <a:r>
              <a:rPr lang="en-US" altLang="ko-KR" sz="1400" dirty="0"/>
              <a:t>print(year, "</a:t>
            </a:r>
            <a:r>
              <a:rPr lang="ko-KR" altLang="en-US" sz="1400" dirty="0"/>
              <a:t>의 윤년 여부</a:t>
            </a:r>
            <a:r>
              <a:rPr lang="en-US" altLang="ko-KR" sz="1400" dirty="0"/>
              <a:t>:", </a:t>
            </a:r>
            <a:r>
              <a:rPr lang="en-US" altLang="ko-KR" sz="1400" dirty="0" err="1"/>
              <a:t>leafcheck</a:t>
            </a:r>
            <a:r>
              <a:rPr lang="en-US" altLang="ko-KR" sz="1400" dirty="0"/>
              <a:t>)</a:t>
            </a:r>
          </a:p>
          <a:p>
            <a:pPr latinLnBrk="0">
              <a:buNone/>
            </a:pPr>
            <a:endParaRPr lang="en-US" altLang="ko-KR" sz="1400" dirty="0"/>
          </a:p>
          <a:p>
            <a:pPr latinLnBrk="0">
              <a:buNone/>
            </a:pPr>
            <a:r>
              <a:rPr lang="en-US" altLang="ko-KR" sz="1400" dirty="0"/>
              <a:t>year = 2020</a:t>
            </a:r>
          </a:p>
          <a:p>
            <a:pPr latinLnBrk="0">
              <a:buNone/>
            </a:pPr>
            <a:r>
              <a:rPr lang="en-US" altLang="ko-KR" sz="1400" dirty="0" err="1"/>
              <a:t>leafcheck</a:t>
            </a:r>
            <a:r>
              <a:rPr lang="en-US" altLang="ko-KR" sz="1400" dirty="0"/>
              <a:t> = year % 4 == 0 and year % 100 != 0 or year % 400 == 0</a:t>
            </a:r>
          </a:p>
          <a:p>
            <a:pPr latinLnBrk="0">
              <a:buNone/>
            </a:pPr>
            <a:r>
              <a:rPr lang="en-US" altLang="ko-KR" sz="1400" dirty="0"/>
              <a:t>print(year, "</a:t>
            </a:r>
            <a:r>
              <a:rPr lang="ko-KR" altLang="en-US" sz="1400" dirty="0"/>
              <a:t>의 윤년 여부</a:t>
            </a:r>
            <a:r>
              <a:rPr lang="en-US" altLang="ko-KR" sz="1400" dirty="0"/>
              <a:t>:", </a:t>
            </a:r>
            <a:r>
              <a:rPr lang="en-US" altLang="ko-KR" sz="1400" dirty="0" err="1"/>
              <a:t>leafcheck</a:t>
            </a:r>
            <a:r>
              <a:rPr lang="en-US" altLang="ko-KR" sz="1400" dirty="0"/>
              <a:t>)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AE727FA-437B-EA46-B3B3-64760A24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Operator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627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22049" y="1268760"/>
            <a:ext cx="8229600" cy="4973163"/>
          </a:xfrm>
        </p:spPr>
        <p:txBody>
          <a:bodyPr>
            <a:normAutofit/>
          </a:bodyPr>
          <a:lstStyle/>
          <a:p>
            <a:pPr latinLnBrk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#12</a:t>
            </a:r>
            <a:r>
              <a:rPr lang="ko-KR" altLang="en-US" sz="1400" b="1" dirty="0">
                <a:solidFill>
                  <a:srgbClr val="FF0000"/>
                </a:solidFill>
              </a:rPr>
              <a:t>의 배수 구하기</a:t>
            </a:r>
          </a:p>
          <a:p>
            <a:pPr latinLnBrk="0">
              <a:buNone/>
            </a:pPr>
            <a:r>
              <a:rPr lang="en-US" altLang="ko-KR" sz="1400" dirty="0"/>
              <a:t>#1-100</a:t>
            </a:r>
            <a:r>
              <a:rPr lang="ko-KR" altLang="en-US" sz="1400" dirty="0" err="1"/>
              <a:t>까지에서</a:t>
            </a:r>
            <a:r>
              <a:rPr lang="ko-KR" altLang="en-US" sz="1400" dirty="0"/>
              <a:t> </a:t>
            </a:r>
            <a:r>
              <a:rPr lang="en-US" altLang="ko-KR" sz="1400" dirty="0"/>
              <a:t>3</a:t>
            </a:r>
            <a:r>
              <a:rPr lang="ko-KR" altLang="en-US" sz="1400" dirty="0"/>
              <a:t>의 배수이고 </a:t>
            </a:r>
            <a:r>
              <a:rPr lang="en-US" altLang="ko-KR" sz="1400" dirty="0"/>
              <a:t>4</a:t>
            </a:r>
            <a:r>
              <a:rPr lang="ko-KR" altLang="en-US" sz="1400" dirty="0"/>
              <a:t>의 배수 개수 구하기</a:t>
            </a:r>
          </a:p>
          <a:p>
            <a:pPr latinLnBrk="0">
              <a:buNone/>
            </a:pPr>
            <a:r>
              <a:rPr lang="en-US" altLang="ko-KR" sz="1400" dirty="0"/>
              <a:t>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in range(1,101):</a:t>
            </a:r>
          </a:p>
          <a:p>
            <a:pPr latinLnBrk="0">
              <a:buNone/>
            </a:pPr>
            <a:r>
              <a:rPr lang="en-US" altLang="ko-KR" sz="1400" dirty="0"/>
              <a:t>    if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% 3 == 0 and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% 4 == 0:</a:t>
            </a:r>
          </a:p>
          <a:p>
            <a:pPr latinLnBrk="0">
              <a:buNone/>
            </a:pPr>
            <a:r>
              <a:rPr lang="en-US" altLang="ko-KR" sz="1400" dirty="0"/>
              <a:t>        print(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, "</a:t>
            </a:r>
            <a:r>
              <a:rPr lang="ko-KR" altLang="en-US" sz="1400" dirty="0"/>
              <a:t>는 </a:t>
            </a:r>
            <a:r>
              <a:rPr lang="en-US" altLang="ko-KR" sz="1400" dirty="0"/>
              <a:t>12</a:t>
            </a:r>
            <a:r>
              <a:rPr lang="ko-KR" altLang="en-US" sz="1400" dirty="0"/>
              <a:t>의 배수</a:t>
            </a:r>
            <a:r>
              <a:rPr lang="en-US" altLang="ko-KR" sz="1400" dirty="0"/>
              <a:t>")</a:t>
            </a:r>
          </a:p>
          <a:p>
            <a:pPr latinLnBrk="0">
              <a:buNone/>
            </a:pPr>
            <a:r>
              <a:rPr lang="en-US" altLang="ko-KR" sz="1400" dirty="0"/>
              <a:t>        </a:t>
            </a:r>
          </a:p>
          <a:p>
            <a:pPr latinLnBrk="0">
              <a:buNone/>
            </a:pPr>
            <a:r>
              <a:rPr lang="en-US" altLang="ko-KR" sz="1400" dirty="0"/>
              <a:t>print("=================")</a:t>
            </a:r>
          </a:p>
          <a:p>
            <a:pPr latinLnBrk="0">
              <a:buNone/>
            </a:pPr>
            <a:endParaRPr lang="en-US" altLang="ko-KR" sz="1400" dirty="0"/>
          </a:p>
          <a:p>
            <a:pPr latinLnBrk="0">
              <a:buNone/>
            </a:pPr>
            <a:r>
              <a:rPr lang="en-US" altLang="ko-KR" sz="1400" dirty="0"/>
              <a:t>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in range(1,101):</a:t>
            </a:r>
          </a:p>
          <a:p>
            <a:pPr latinLnBrk="0">
              <a:buNone/>
            </a:pPr>
            <a:r>
              <a:rPr lang="en-US" altLang="ko-KR" sz="1400" dirty="0"/>
              <a:t>    if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% 4 == 0 and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% 3 == 0:</a:t>
            </a:r>
          </a:p>
          <a:p>
            <a:pPr latinLnBrk="0">
              <a:buNone/>
            </a:pPr>
            <a:r>
              <a:rPr lang="en-US" altLang="ko-KR" sz="1400" dirty="0"/>
              <a:t>        print(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, "</a:t>
            </a:r>
            <a:r>
              <a:rPr lang="ko-KR" altLang="en-US" sz="1400" dirty="0"/>
              <a:t>는 </a:t>
            </a:r>
            <a:r>
              <a:rPr lang="en-US" altLang="ko-KR" sz="1400" dirty="0"/>
              <a:t>12</a:t>
            </a:r>
            <a:r>
              <a:rPr lang="ko-KR" altLang="en-US" sz="1400" dirty="0"/>
              <a:t>의 배수</a:t>
            </a:r>
            <a:r>
              <a:rPr lang="en-US" altLang="ko-KR" sz="1400" dirty="0"/>
              <a:t>")</a:t>
            </a:r>
          </a:p>
          <a:p>
            <a:pPr latinLnBrk="0">
              <a:buNone/>
            </a:pPr>
            <a:r>
              <a:rPr lang="en-US" altLang="ko-KR" sz="1400" dirty="0"/>
              <a:t>                </a:t>
            </a:r>
          </a:p>
          <a:p>
            <a:pPr latinLnBrk="0">
              <a:buNone/>
            </a:pPr>
            <a:r>
              <a:rPr lang="en-US" altLang="ko-KR" sz="1400" dirty="0"/>
              <a:t>print("=================")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AE727FA-437B-EA46-B3B3-64760A24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Operator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6DFBEB-441A-8040-B8C5-860E95D61B8A}"/>
              </a:ext>
            </a:extLst>
          </p:cNvPr>
          <p:cNvSpPr/>
          <p:nvPr/>
        </p:nvSpPr>
        <p:spPr>
          <a:xfrm>
            <a:off x="3707905" y="1815675"/>
            <a:ext cx="543609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12 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</a:rPr>
              <a:t>12</a:t>
            </a:r>
            <a:r>
              <a:rPr lang="ko-KR" altLang="en-US" sz="1400" dirty="0">
                <a:solidFill>
                  <a:srgbClr val="FF0000"/>
                </a:solidFill>
              </a:rPr>
              <a:t>의 배수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24 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</a:rPr>
              <a:t>12</a:t>
            </a:r>
            <a:r>
              <a:rPr lang="ko-KR" altLang="en-US" sz="1400" dirty="0">
                <a:solidFill>
                  <a:srgbClr val="FF0000"/>
                </a:solidFill>
              </a:rPr>
              <a:t>의 배수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36 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</a:rPr>
              <a:t>12</a:t>
            </a:r>
            <a:r>
              <a:rPr lang="ko-KR" altLang="en-US" sz="1400" dirty="0">
                <a:solidFill>
                  <a:srgbClr val="FF0000"/>
                </a:solidFill>
              </a:rPr>
              <a:t>의 배수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48 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</a:rPr>
              <a:t>12</a:t>
            </a:r>
            <a:r>
              <a:rPr lang="ko-KR" altLang="en-US" sz="1400" dirty="0">
                <a:solidFill>
                  <a:srgbClr val="FF0000"/>
                </a:solidFill>
              </a:rPr>
              <a:t>의 배수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60 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</a:rPr>
              <a:t>12</a:t>
            </a:r>
            <a:r>
              <a:rPr lang="ko-KR" altLang="en-US" sz="1400" dirty="0">
                <a:solidFill>
                  <a:srgbClr val="FF0000"/>
                </a:solidFill>
              </a:rPr>
              <a:t>의 배수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72 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</a:rPr>
              <a:t>12</a:t>
            </a:r>
            <a:r>
              <a:rPr lang="ko-KR" altLang="en-US" sz="1400" dirty="0">
                <a:solidFill>
                  <a:srgbClr val="FF0000"/>
                </a:solidFill>
              </a:rPr>
              <a:t>의 배수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84 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</a:rPr>
              <a:t>12</a:t>
            </a:r>
            <a:r>
              <a:rPr lang="ko-KR" altLang="en-US" sz="1400" dirty="0">
                <a:solidFill>
                  <a:srgbClr val="FF0000"/>
                </a:solidFill>
              </a:rPr>
              <a:t>의 배수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96 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</a:rPr>
              <a:t>12</a:t>
            </a:r>
            <a:r>
              <a:rPr lang="ko-KR" altLang="en-US" sz="1400" dirty="0">
                <a:solidFill>
                  <a:srgbClr val="FF0000"/>
                </a:solidFill>
              </a:rPr>
              <a:t>의 배수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================= 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12 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</a:rPr>
              <a:t>12</a:t>
            </a:r>
            <a:r>
              <a:rPr lang="ko-KR" altLang="en-US" sz="1400" dirty="0">
                <a:solidFill>
                  <a:srgbClr val="FF0000"/>
                </a:solidFill>
              </a:rPr>
              <a:t>의 배수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24 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</a:rPr>
              <a:t>12</a:t>
            </a:r>
            <a:r>
              <a:rPr lang="ko-KR" altLang="en-US" sz="1400" dirty="0">
                <a:solidFill>
                  <a:srgbClr val="FF0000"/>
                </a:solidFill>
              </a:rPr>
              <a:t>의 배수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36 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</a:rPr>
              <a:t>12</a:t>
            </a:r>
            <a:r>
              <a:rPr lang="ko-KR" altLang="en-US" sz="1400" dirty="0">
                <a:solidFill>
                  <a:srgbClr val="FF0000"/>
                </a:solidFill>
              </a:rPr>
              <a:t>의 배수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48 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</a:rPr>
              <a:t>12</a:t>
            </a:r>
            <a:r>
              <a:rPr lang="ko-KR" altLang="en-US" sz="1400" dirty="0">
                <a:solidFill>
                  <a:srgbClr val="FF0000"/>
                </a:solidFill>
              </a:rPr>
              <a:t>의 배수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60 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</a:rPr>
              <a:t>12</a:t>
            </a:r>
            <a:r>
              <a:rPr lang="ko-KR" altLang="en-US" sz="1400" dirty="0">
                <a:solidFill>
                  <a:srgbClr val="FF0000"/>
                </a:solidFill>
              </a:rPr>
              <a:t>의 배수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72 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</a:rPr>
              <a:t>12</a:t>
            </a:r>
            <a:r>
              <a:rPr lang="ko-KR" altLang="en-US" sz="1400" dirty="0">
                <a:solidFill>
                  <a:srgbClr val="FF0000"/>
                </a:solidFill>
              </a:rPr>
              <a:t>의 배수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84 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</a:rPr>
              <a:t>12</a:t>
            </a:r>
            <a:r>
              <a:rPr lang="ko-KR" altLang="en-US" sz="1400" dirty="0">
                <a:solidFill>
                  <a:srgbClr val="FF0000"/>
                </a:solidFill>
              </a:rPr>
              <a:t>의 배수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96 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</a:rPr>
              <a:t>12</a:t>
            </a:r>
            <a:r>
              <a:rPr lang="ko-KR" altLang="en-US" sz="1400" dirty="0">
                <a:solidFill>
                  <a:srgbClr val="FF0000"/>
                </a:solidFill>
              </a:rPr>
              <a:t>의 배수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================= 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r>
              <a:rPr lang="ko-KR" altLang="en-US" sz="1400" dirty="0">
                <a:solidFill>
                  <a:srgbClr val="FF0000"/>
                </a:solidFill>
              </a:rPr>
              <a:t>의 배수를 확인하고 </a:t>
            </a:r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r>
              <a:rPr lang="ko-KR" altLang="en-US" sz="1400" dirty="0">
                <a:solidFill>
                  <a:srgbClr val="FF0000"/>
                </a:solidFill>
              </a:rPr>
              <a:t>의 배수를 확인하는 경우의 비교 횟수</a:t>
            </a:r>
            <a:r>
              <a:rPr lang="en-US" altLang="ko-KR" sz="1400" dirty="0">
                <a:solidFill>
                  <a:srgbClr val="FF0000"/>
                </a:solidFill>
              </a:rPr>
              <a:t>: 133 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r>
              <a:rPr lang="ko-KR" altLang="en-US" sz="1400" dirty="0">
                <a:solidFill>
                  <a:srgbClr val="FF0000"/>
                </a:solidFill>
              </a:rPr>
              <a:t>의 배수를 확인하고 </a:t>
            </a:r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r>
              <a:rPr lang="ko-KR" altLang="en-US" sz="1400" dirty="0">
                <a:solidFill>
                  <a:srgbClr val="FF0000"/>
                </a:solidFill>
              </a:rPr>
              <a:t>의 배수를 확인하는 경우의 비교 횟수</a:t>
            </a:r>
            <a:r>
              <a:rPr lang="en-US" altLang="ko-KR" sz="1400" dirty="0">
                <a:solidFill>
                  <a:srgbClr val="FF0000"/>
                </a:solidFill>
              </a:rPr>
              <a:t>: 125</a:t>
            </a:r>
            <a:endParaRPr lang="ko-Kore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534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22049" y="1268760"/>
            <a:ext cx="8229600" cy="4973163"/>
          </a:xfrm>
        </p:spPr>
        <p:txBody>
          <a:bodyPr>
            <a:normAutofit/>
          </a:bodyPr>
          <a:lstStyle/>
          <a:p>
            <a:pPr latinLnBrk="0">
              <a:buNone/>
            </a:pPr>
            <a:r>
              <a:rPr lang="en-US" altLang="ko-KR" sz="1400" dirty="0"/>
              <a:t>count = 0</a:t>
            </a:r>
          </a:p>
          <a:p>
            <a:pPr latinLnBrk="0">
              <a:buNone/>
            </a:pPr>
            <a:r>
              <a:rPr lang="en-US" altLang="ko-KR" sz="1400" dirty="0"/>
              <a:t>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in range(1,101):</a:t>
            </a:r>
          </a:p>
          <a:p>
            <a:pPr latinLnBrk="0">
              <a:buNone/>
            </a:pPr>
            <a:r>
              <a:rPr lang="en-US" altLang="ko-KR" sz="1400" dirty="0"/>
              <a:t>    count = count + 1 </a:t>
            </a:r>
          </a:p>
          <a:p>
            <a:pPr latinLnBrk="0">
              <a:buNone/>
            </a:pPr>
            <a:r>
              <a:rPr lang="en-US" altLang="ko-KR" sz="1400" dirty="0"/>
              <a:t>    if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% 3 == 0:</a:t>
            </a:r>
          </a:p>
          <a:p>
            <a:pPr latinLnBrk="0">
              <a:buNone/>
            </a:pPr>
            <a:r>
              <a:rPr lang="en-US" altLang="ko-KR" sz="1400" dirty="0"/>
              <a:t>        count = count + 1</a:t>
            </a:r>
          </a:p>
          <a:p>
            <a:pPr latinLnBrk="0">
              <a:buNone/>
            </a:pPr>
            <a:r>
              <a:rPr lang="en-US" altLang="ko-KR" sz="1400" dirty="0"/>
              <a:t>print("3</a:t>
            </a:r>
            <a:r>
              <a:rPr lang="ko-KR" altLang="en-US" sz="1400" dirty="0"/>
              <a:t>의 배수를 확인하고 </a:t>
            </a:r>
            <a:r>
              <a:rPr lang="en-US" altLang="ko-KR" sz="1400" dirty="0"/>
              <a:t>4</a:t>
            </a:r>
            <a:r>
              <a:rPr lang="ko-KR" altLang="en-US" sz="1400" dirty="0"/>
              <a:t>의 배수를 확인하는 경우의 비교 횟수</a:t>
            </a:r>
            <a:r>
              <a:rPr lang="en-US" altLang="ko-KR" sz="1400" dirty="0"/>
              <a:t>:" , count)</a:t>
            </a:r>
          </a:p>
          <a:p>
            <a:pPr latinLnBrk="0">
              <a:buNone/>
            </a:pPr>
            <a:endParaRPr lang="en-US" altLang="ko-KR" sz="1400" dirty="0"/>
          </a:p>
          <a:p>
            <a:pPr latinLnBrk="0">
              <a:buNone/>
            </a:pPr>
            <a:r>
              <a:rPr lang="en-US" altLang="ko-KR" sz="1400" dirty="0"/>
              <a:t>count = 0</a:t>
            </a:r>
          </a:p>
          <a:p>
            <a:pPr latinLnBrk="0">
              <a:buNone/>
            </a:pPr>
            <a:r>
              <a:rPr lang="en-US" altLang="ko-KR" sz="1400" dirty="0"/>
              <a:t>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in range(1,101):</a:t>
            </a:r>
          </a:p>
          <a:p>
            <a:pPr latinLnBrk="0">
              <a:buNone/>
            </a:pPr>
            <a:r>
              <a:rPr lang="en-US" altLang="ko-KR" sz="1400" dirty="0"/>
              <a:t>    count = count + 1</a:t>
            </a:r>
          </a:p>
          <a:p>
            <a:pPr latinLnBrk="0">
              <a:buNone/>
            </a:pPr>
            <a:r>
              <a:rPr lang="en-US" altLang="ko-KR" sz="1400" dirty="0"/>
              <a:t>    if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% 4 == 0:</a:t>
            </a:r>
          </a:p>
          <a:p>
            <a:pPr latinLnBrk="0">
              <a:buNone/>
            </a:pPr>
            <a:r>
              <a:rPr lang="en-US" altLang="ko-KR" sz="1400" dirty="0"/>
              <a:t>        count = count + 1</a:t>
            </a:r>
          </a:p>
          <a:p>
            <a:pPr latinLnBrk="0">
              <a:buNone/>
            </a:pPr>
            <a:r>
              <a:rPr lang="en-US" altLang="ko-KR" sz="1400" dirty="0"/>
              <a:t>print("4</a:t>
            </a:r>
            <a:r>
              <a:rPr lang="ko-KR" altLang="en-US" sz="1400" dirty="0"/>
              <a:t>의 배수를 확인하고 </a:t>
            </a:r>
            <a:r>
              <a:rPr lang="en-US" altLang="ko-KR" sz="1400" dirty="0"/>
              <a:t>3</a:t>
            </a:r>
            <a:r>
              <a:rPr lang="ko-KR" altLang="en-US" sz="1400" dirty="0"/>
              <a:t>의 배수를 확인하는 경우의 비교 횟수</a:t>
            </a:r>
            <a:r>
              <a:rPr lang="en-US" altLang="ko-KR" sz="1400" dirty="0"/>
              <a:t>:" , count)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AE727FA-437B-EA46-B3B3-64760A24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Operator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699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22049" y="1268760"/>
            <a:ext cx="8229600" cy="4973163"/>
          </a:xfrm>
        </p:spPr>
        <p:txBody>
          <a:bodyPr>
            <a:normAutofit/>
          </a:bodyPr>
          <a:lstStyle/>
          <a:p>
            <a:pPr latinLnBrk="0">
              <a:buFont typeface="Wingdings" pitchFamily="2" charset="2"/>
              <a:buChar char="v"/>
            </a:pPr>
            <a:r>
              <a:rPr lang="ko-KR" altLang="en-US" sz="1400" dirty="0"/>
              <a:t>복합 할당 연산자</a:t>
            </a:r>
            <a:endParaRPr lang="en-US" altLang="ko-KR" sz="1400" dirty="0"/>
          </a:p>
          <a:p>
            <a:pPr lvl="1" latinLnBrk="0">
              <a:buFont typeface="Wingdings" pitchFamily="2" charset="2"/>
              <a:buChar char="ü"/>
            </a:pPr>
            <a:r>
              <a:rPr lang="ko-KR" altLang="en-US" sz="1400" dirty="0" err="1">
                <a:solidFill>
                  <a:srgbClr val="FF0000"/>
                </a:solidFill>
              </a:rPr>
              <a:t>변수명</a:t>
            </a:r>
            <a:r>
              <a:rPr lang="ko-KR" altLang="en-US" sz="1400" dirty="0">
                <a:solidFill>
                  <a:srgbClr val="FF0000"/>
                </a:solidFill>
              </a:rPr>
              <a:t> 연산자</a:t>
            </a:r>
            <a:r>
              <a:rPr lang="en-US" altLang="ko-KR" sz="1400" dirty="0">
                <a:solidFill>
                  <a:srgbClr val="FF0000"/>
                </a:solidFill>
              </a:rPr>
              <a:t>=</a:t>
            </a:r>
            <a:r>
              <a:rPr lang="ko-KR" altLang="en-US" sz="1400" dirty="0">
                <a:solidFill>
                  <a:srgbClr val="FF0000"/>
                </a:solidFill>
              </a:rPr>
              <a:t> 데이터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왼쪽의 변수에 저장된 데이터와 오른쪽의 데이터를 연산한 후 다시 왼쪽의 변수에 저장하는 연산자</a:t>
            </a:r>
            <a:endParaRPr lang="en-US" altLang="ko-KR" sz="1400" dirty="0"/>
          </a:p>
          <a:p>
            <a:pPr lvl="1" latinLnBrk="0">
              <a:buFont typeface="Wingdings" pitchFamily="2" charset="2"/>
              <a:buChar char="ü"/>
            </a:pPr>
            <a:r>
              <a:rPr lang="en-US" altLang="ko-KR" sz="1400" dirty="0"/>
              <a:t>+= </a:t>
            </a:r>
            <a:r>
              <a:rPr lang="ko-KR" altLang="en-US" sz="1400" dirty="0"/>
              <a:t>왼쪽 변수의 데이터에 오른쪽 값을 더하고 결과를 왼쪽변수에 할당 </a:t>
            </a:r>
            <a:r>
              <a:rPr lang="en-US" altLang="ko-KR" sz="1400" dirty="0"/>
              <a:t>c += a → c = c + a </a:t>
            </a:r>
          </a:p>
          <a:p>
            <a:pPr lvl="1" latinLnBrk="0">
              <a:buFont typeface="Wingdings" pitchFamily="2" charset="2"/>
              <a:buChar char="ü"/>
            </a:pPr>
            <a:r>
              <a:rPr lang="en-US" altLang="ko-KR" sz="1400" dirty="0"/>
              <a:t>-= </a:t>
            </a:r>
            <a:r>
              <a:rPr lang="ko-KR" altLang="en-US" sz="1400" dirty="0"/>
              <a:t>왼쪽 변수의 데이터에서 오른쪽 값을 빼고 결과를 왼쪽변수에 할당 </a:t>
            </a:r>
            <a:r>
              <a:rPr lang="en-US" altLang="ko-KR" sz="1400" dirty="0"/>
              <a:t>c -= a → c = c - a </a:t>
            </a:r>
          </a:p>
          <a:p>
            <a:pPr lvl="1" latinLnBrk="0">
              <a:buFont typeface="Wingdings" pitchFamily="2" charset="2"/>
              <a:buChar char="ü"/>
            </a:pPr>
            <a:r>
              <a:rPr lang="en-US" altLang="ko-KR" sz="1400" dirty="0"/>
              <a:t>*= </a:t>
            </a:r>
            <a:r>
              <a:rPr lang="ko-KR" altLang="en-US" sz="1400" dirty="0"/>
              <a:t>왼쪽 변수의 데이터에 오른쪽 값을 곱하고 결과를 왼쪽변수에 할당 </a:t>
            </a:r>
            <a:r>
              <a:rPr lang="en-US" altLang="ko-KR" sz="1400" dirty="0"/>
              <a:t>c *= a → c = c * a </a:t>
            </a:r>
          </a:p>
          <a:p>
            <a:pPr lvl="1" latinLnBrk="0">
              <a:buFont typeface="Wingdings" pitchFamily="2" charset="2"/>
              <a:buChar char="ü"/>
            </a:pPr>
            <a:r>
              <a:rPr lang="en-US" altLang="ko-KR" sz="1400" dirty="0"/>
              <a:t>/= </a:t>
            </a:r>
            <a:r>
              <a:rPr lang="ko-KR" altLang="en-US" sz="1400" dirty="0"/>
              <a:t>왼쪽 변수의 데이터에서 오른쪽 값을 나누고 결과를 왼쪽변수에 할당 </a:t>
            </a:r>
            <a:r>
              <a:rPr lang="en-US" altLang="ko-KR" sz="1400" dirty="0"/>
              <a:t>c /= a → c = c / a </a:t>
            </a:r>
          </a:p>
          <a:p>
            <a:pPr lvl="1" latinLnBrk="0">
              <a:buFont typeface="Wingdings" pitchFamily="2" charset="2"/>
              <a:buChar char="ü"/>
            </a:pPr>
            <a:r>
              <a:rPr lang="en-US" altLang="ko-KR" sz="1400" dirty="0"/>
              <a:t>%= </a:t>
            </a:r>
            <a:r>
              <a:rPr lang="ko-KR" altLang="en-US" sz="1400" dirty="0"/>
              <a:t>왼쪽 변수의 데이터에서 오른쪽 값을 나눈 나머지의 결과를 왼쪽변수에 할당 </a:t>
            </a:r>
            <a:r>
              <a:rPr lang="en-US" altLang="ko-KR" sz="1400" dirty="0"/>
              <a:t>c %= a → c = c % a </a:t>
            </a:r>
          </a:p>
          <a:p>
            <a:pPr lvl="1" latinLnBrk="0">
              <a:buFont typeface="Wingdings" pitchFamily="2" charset="2"/>
              <a:buChar char="ü"/>
            </a:pPr>
            <a:r>
              <a:rPr lang="en-US" altLang="ko-KR" sz="1400" dirty="0"/>
              <a:t>**= </a:t>
            </a:r>
            <a:r>
              <a:rPr lang="ko-KR" altLang="en-US" sz="1400" dirty="0"/>
              <a:t>왼쪽 변수의 데이터에 오른쪽 값만큼 제곱을 하고 결과를 왼쪽변수에 할당 </a:t>
            </a:r>
            <a:r>
              <a:rPr lang="en-US" altLang="ko-KR" sz="1400" dirty="0"/>
              <a:t>c **= a → c = c ** a </a:t>
            </a:r>
          </a:p>
          <a:p>
            <a:pPr lvl="1" latinLnBrk="0">
              <a:buFont typeface="Wingdings" pitchFamily="2" charset="2"/>
              <a:buChar char="ü"/>
            </a:pPr>
            <a:r>
              <a:rPr lang="en-US" altLang="ko-KR" sz="1400" dirty="0"/>
              <a:t>//= </a:t>
            </a:r>
            <a:r>
              <a:rPr lang="ko-KR" altLang="en-US" sz="1400" dirty="0"/>
              <a:t>왼쪽 변수의 데이터에서 오른쪽 값을 나눈 몫의 결과를 왼쪽변수에 할당 </a:t>
            </a:r>
            <a:r>
              <a:rPr lang="en-US" altLang="ko-KR" sz="1400" dirty="0"/>
              <a:t>c //= a → c = c // a </a:t>
            </a:r>
          </a:p>
          <a:p>
            <a:pPr latinLnBrk="0">
              <a:buNone/>
            </a:pPr>
            <a:endParaRPr lang="en-US" altLang="ko-KR" sz="1400" dirty="0"/>
          </a:p>
          <a:p>
            <a:pPr latinLnBrk="0">
              <a:buFont typeface="Wingdings" pitchFamily="2" charset="2"/>
              <a:buChar char="v"/>
            </a:pPr>
            <a:r>
              <a:rPr lang="en-US" altLang="ko-KR" sz="1400" dirty="0"/>
              <a:t>type(</a:t>
            </a:r>
            <a:r>
              <a:rPr lang="ko-KR" altLang="en-US" sz="1400" dirty="0"/>
              <a:t>데이터</a:t>
            </a:r>
            <a:r>
              <a:rPr lang="en-US" altLang="ko-KR" sz="1400" dirty="0"/>
              <a:t>): </a:t>
            </a:r>
            <a:r>
              <a:rPr lang="ko-KR" altLang="en-US" sz="1400" dirty="0"/>
              <a:t>데이터의 </a:t>
            </a:r>
            <a:r>
              <a:rPr lang="ko-KR" altLang="en-US" sz="1400" dirty="0" err="1"/>
              <a:t>자료형을</a:t>
            </a:r>
            <a:r>
              <a:rPr lang="ko-KR" altLang="en-US" sz="1400" dirty="0"/>
              <a:t> 문자열로 리턴</a:t>
            </a:r>
            <a:endParaRPr lang="en-US" altLang="ko-KR" sz="1400" dirty="0"/>
          </a:p>
          <a:p>
            <a:pPr latinLnBrk="0">
              <a:buFont typeface="Wingdings" pitchFamily="2" charset="2"/>
              <a:buChar char="v"/>
            </a:pPr>
            <a:endParaRPr lang="en-US" altLang="ko-KR" sz="1400" dirty="0"/>
          </a:p>
          <a:p>
            <a:pPr latinLnBrk="0">
              <a:buFont typeface="Wingdings" pitchFamily="2" charset="2"/>
              <a:buChar char="v"/>
            </a:pPr>
            <a:r>
              <a:rPr lang="en-US" altLang="ko-KR" sz="1400" dirty="0"/>
              <a:t>id(</a:t>
            </a:r>
            <a:r>
              <a:rPr lang="ko-KR" altLang="en-US" sz="1400" dirty="0"/>
              <a:t>데이터</a:t>
            </a:r>
            <a:r>
              <a:rPr lang="en-US" altLang="ko-KR" sz="1400" dirty="0"/>
              <a:t>): </a:t>
            </a:r>
            <a:r>
              <a:rPr lang="ko-KR" altLang="en-US" sz="1400" dirty="0"/>
              <a:t>저장 위치를 구분하기 위한 코드 리턴</a:t>
            </a:r>
            <a:endParaRPr lang="en-US" altLang="ko-KR" sz="1400" dirty="0"/>
          </a:p>
          <a:p>
            <a:pPr latinLnBrk="0">
              <a:buNone/>
            </a:pPr>
            <a:endParaRPr lang="en-US" altLang="ko-KR" sz="14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A802F75-29A8-F14D-8824-F073F87D0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Operator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6080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22049" y="1268760"/>
            <a:ext cx="8229600" cy="4973163"/>
          </a:xfrm>
        </p:spPr>
        <p:txBody>
          <a:bodyPr>
            <a:noAutofit/>
          </a:bodyPr>
          <a:lstStyle/>
          <a:p>
            <a:pPr latinLnBrk="0">
              <a:buNone/>
            </a:pPr>
            <a:r>
              <a:rPr lang="en-US" altLang="ko-KR" sz="1400" dirty="0"/>
              <a:t>a = 10</a:t>
            </a:r>
          </a:p>
          <a:p>
            <a:pPr latinLnBrk="0">
              <a:buNone/>
            </a:pPr>
            <a:r>
              <a:rPr lang="en-US" altLang="ko-KR" sz="1400" dirty="0"/>
              <a:t>a += 5 # a = 10 + 5</a:t>
            </a:r>
          </a:p>
          <a:p>
            <a:pPr latinLnBrk="0">
              <a:buNone/>
            </a:pPr>
            <a:r>
              <a:rPr lang="en-US" altLang="ko-KR" sz="1400" dirty="0"/>
              <a:t>print("a:", a)</a:t>
            </a:r>
          </a:p>
          <a:p>
            <a:pPr latinLnBrk="0">
              <a:buNone/>
            </a:pPr>
            <a:r>
              <a:rPr lang="en-US" altLang="ko-KR" sz="1400" dirty="0"/>
              <a:t>a *= 2 # a = 15 * 2</a:t>
            </a:r>
          </a:p>
          <a:p>
            <a:pPr latinLnBrk="0">
              <a:buNone/>
            </a:pPr>
            <a:r>
              <a:rPr lang="en-US" altLang="ko-KR" sz="1400" dirty="0"/>
              <a:t>print("a:", a)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2818B26-B9CF-8444-9B71-CAD535E58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Operator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0D02C3-6303-834C-A96D-34D39DA76202}"/>
              </a:ext>
            </a:extLst>
          </p:cNvPr>
          <p:cNvSpPr/>
          <p:nvPr/>
        </p:nvSpPr>
        <p:spPr>
          <a:xfrm>
            <a:off x="3048000" y="129839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a: 15</a:t>
            </a:r>
          </a:p>
          <a:p>
            <a:pPr latinLnBrk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a: 30</a:t>
            </a:r>
          </a:p>
        </p:txBody>
      </p:sp>
    </p:spTree>
    <p:extLst>
      <p:ext uri="{BB962C8B-B14F-4D97-AF65-F5344CB8AC3E}">
        <p14:creationId xmlns:p14="http://schemas.microsoft.com/office/powerpoint/2010/main" val="296489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22049" y="1260000"/>
            <a:ext cx="8229600" cy="4973163"/>
          </a:xfrm>
        </p:spPr>
        <p:txBody>
          <a:bodyPr>
            <a:norm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 err="1"/>
              <a:t>파이썬</a:t>
            </a:r>
            <a:r>
              <a:rPr lang="ko-KR" altLang="en-US" sz="1400" dirty="0"/>
              <a:t> 코딩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코드의 구조</a:t>
            </a:r>
            <a:r>
              <a:rPr lang="en-US" altLang="ko-KR" sz="1400" dirty="0"/>
              <a:t>(Block)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정의하기 위해 들여쓰기를 사용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코드의 정렬과 구성이 엄격하게 제한되는데</a:t>
            </a:r>
            <a:r>
              <a:rPr lang="en-US" altLang="ko-KR" sz="1400" dirty="0"/>
              <a:t> </a:t>
            </a:r>
            <a:r>
              <a:rPr lang="ko-KR" altLang="en-US" sz="1400" dirty="0"/>
              <a:t>네 칸를 </a:t>
            </a:r>
            <a:r>
              <a:rPr lang="ko-KR" altLang="en-US" sz="1400" dirty="0" err="1"/>
              <a:t>들여쓰는</a:t>
            </a:r>
            <a:r>
              <a:rPr lang="ko-KR" altLang="en-US" sz="1400" dirty="0"/>
              <a:t> 것이 표준이지만 프로그래머가 들여쓰기의 규칙을 정할 수 있음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하위 레벨에 코드를 작성할 때는 반드시 앞 절의 마지막에 </a:t>
            </a:r>
            <a:r>
              <a:rPr lang="en-US" altLang="ko-KR" sz="1400" dirty="0"/>
              <a:t>:</a:t>
            </a:r>
            <a:r>
              <a:rPr lang="ko-KR" altLang="en-US" sz="1400" dirty="0"/>
              <a:t>을 추가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하나의 라인에 </a:t>
            </a:r>
            <a:r>
              <a:rPr lang="en-US" altLang="ko-KR" sz="1400" dirty="0"/>
              <a:t>2</a:t>
            </a:r>
            <a:r>
              <a:rPr lang="ko-KR" altLang="en-US" sz="1400" dirty="0"/>
              <a:t>개 이상의 실행 문장을 사용할 때 문장을 구분하기 위한 용도로 </a:t>
            </a:r>
            <a:r>
              <a:rPr lang="en-US" altLang="ko-KR" sz="1400" dirty="0"/>
              <a:t>;</a:t>
            </a:r>
            <a:r>
              <a:rPr lang="ko-KR" altLang="en-US" sz="1400" dirty="0"/>
              <a:t>을</a:t>
            </a:r>
            <a:r>
              <a:rPr lang="en-US" altLang="ko-KR" sz="1400" dirty="0"/>
              <a:t> </a:t>
            </a:r>
            <a:r>
              <a:rPr lang="ko-KR" altLang="en-US" sz="1400" dirty="0"/>
              <a:t>사용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console</a:t>
            </a:r>
            <a:r>
              <a:rPr lang="ko-KR" altLang="en-US" sz="1400" dirty="0"/>
              <a:t>에 내용을 출력하고자 하는 경우는 </a:t>
            </a:r>
            <a:r>
              <a:rPr lang="en-US" altLang="ko-KR" sz="1400" dirty="0"/>
              <a:t>print(</a:t>
            </a:r>
            <a:r>
              <a:rPr lang="ko-KR" altLang="en-US" sz="1400" dirty="0"/>
              <a:t>내용</a:t>
            </a:r>
            <a:r>
              <a:rPr lang="en-US" altLang="ko-KR" sz="1400" dirty="0"/>
              <a:t>)</a:t>
            </a:r>
            <a:r>
              <a:rPr lang="ko-KR" altLang="en-US" sz="1400" dirty="0"/>
              <a:t>의 형태로 출력할 수 있으며 여러 내용을 출력할 때는 </a:t>
            </a:r>
            <a:r>
              <a:rPr lang="en-US" altLang="ko-KR" sz="1400" dirty="0"/>
              <a:t>,</a:t>
            </a:r>
            <a:r>
              <a:rPr lang="ko-KR" altLang="en-US" sz="1400" dirty="0"/>
              <a:t>로 구분해서 출력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print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사용하지 않아도 가장 마지막 문장에 </a:t>
            </a:r>
            <a:r>
              <a:rPr lang="ko-KR" altLang="en-US" sz="1400" dirty="0" err="1"/>
              <a:t>리턴하는</a:t>
            </a:r>
            <a:r>
              <a:rPr lang="ko-KR" altLang="en-US" sz="1400" dirty="0"/>
              <a:t> 표현식이나 변수를 써도 출력이 됨</a:t>
            </a:r>
            <a:endParaRPr lang="en-US" altLang="ko-KR" sz="14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674E60C-FBAB-FA47-B416-06A56039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Python Basic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755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22049" y="1268760"/>
            <a:ext cx="8229600" cy="4973163"/>
          </a:xfrm>
        </p:spPr>
        <p:txBody>
          <a:bodyPr>
            <a:normAutofit/>
          </a:bodyPr>
          <a:lstStyle/>
          <a:p>
            <a:pPr latinLnBrk="0">
              <a:buFont typeface="Wingdings" pitchFamily="2" charset="2"/>
              <a:buChar char="v"/>
            </a:pPr>
            <a:r>
              <a:rPr lang="en-US" altLang="ko-KR" sz="1400" dirty="0"/>
              <a:t>type(</a:t>
            </a:r>
            <a:r>
              <a:rPr lang="ko-KR" altLang="en-US" sz="1400" dirty="0"/>
              <a:t>데이터</a:t>
            </a:r>
            <a:r>
              <a:rPr lang="en-US" altLang="ko-KR" sz="1400" dirty="0"/>
              <a:t>): </a:t>
            </a:r>
            <a:r>
              <a:rPr lang="ko-KR" altLang="en-US" sz="1400" dirty="0"/>
              <a:t>데이터의 </a:t>
            </a:r>
            <a:r>
              <a:rPr lang="ko-KR" altLang="en-US" sz="1400" dirty="0" err="1"/>
              <a:t>자료형을</a:t>
            </a:r>
            <a:r>
              <a:rPr lang="ko-KR" altLang="en-US" sz="1400" dirty="0"/>
              <a:t> 문자열로 리턴</a:t>
            </a:r>
            <a:endParaRPr lang="en-US" altLang="ko-KR" sz="1400" dirty="0"/>
          </a:p>
          <a:p>
            <a:pPr latinLnBrk="0">
              <a:buFont typeface="Wingdings" pitchFamily="2" charset="2"/>
              <a:buChar char="v"/>
            </a:pPr>
            <a:endParaRPr lang="en-US" altLang="ko-KR" sz="1400" dirty="0"/>
          </a:p>
          <a:p>
            <a:pPr latinLnBrk="0">
              <a:buFont typeface="Wingdings" pitchFamily="2" charset="2"/>
              <a:buChar char="v"/>
            </a:pPr>
            <a:r>
              <a:rPr lang="en-US" altLang="ko-KR" sz="1400" dirty="0"/>
              <a:t>id(</a:t>
            </a:r>
            <a:r>
              <a:rPr lang="ko-KR" altLang="en-US" sz="1400" dirty="0"/>
              <a:t>데이터</a:t>
            </a:r>
            <a:r>
              <a:rPr lang="en-US" altLang="ko-KR" sz="1400" dirty="0"/>
              <a:t>): </a:t>
            </a:r>
            <a:r>
              <a:rPr lang="ko-KR" altLang="en-US" sz="1400" dirty="0"/>
              <a:t>저장 위치를 구분하기 위한 코드 리턴</a:t>
            </a:r>
            <a:endParaRPr lang="en-US" altLang="ko-KR" sz="1400" dirty="0"/>
          </a:p>
          <a:p>
            <a:pPr latinLnBrk="0">
              <a:buNone/>
            </a:pPr>
            <a:endParaRPr lang="en-US" altLang="ko-KR" sz="14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A802F75-29A8-F14D-8824-F073F87D0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Operator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349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22049" y="1268760"/>
            <a:ext cx="8229600" cy="4973163"/>
          </a:xfrm>
        </p:spPr>
        <p:txBody>
          <a:bodyPr>
            <a:noAutofit/>
          </a:bodyPr>
          <a:lstStyle/>
          <a:p>
            <a:pPr latinLnBrk="0">
              <a:buNone/>
            </a:pPr>
            <a:r>
              <a:rPr lang="en-US" altLang="ko-KR" sz="1400" dirty="0"/>
              <a:t>a = 20</a:t>
            </a:r>
          </a:p>
          <a:p>
            <a:pPr latinLnBrk="0">
              <a:buNone/>
            </a:pPr>
            <a:r>
              <a:rPr lang="en-US" altLang="ko-KR" sz="1400" dirty="0"/>
              <a:t>print("a</a:t>
            </a:r>
            <a:r>
              <a:rPr lang="ko-KR" altLang="en-US" sz="1400" dirty="0"/>
              <a:t>가 가리키고 있는 곳의 </a:t>
            </a:r>
            <a:r>
              <a:rPr lang="en-US" altLang="ko-KR" sz="1400" dirty="0"/>
              <a:t>id:", id(a))</a:t>
            </a:r>
          </a:p>
          <a:p>
            <a:pPr latinLnBrk="0">
              <a:buNone/>
            </a:pPr>
            <a:r>
              <a:rPr lang="en-US" altLang="ko-KR" sz="1400" dirty="0"/>
              <a:t>print("a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자료형</a:t>
            </a:r>
            <a:r>
              <a:rPr lang="en-US" altLang="ko-KR" sz="1400" dirty="0"/>
              <a:t>:", type(a))</a:t>
            </a:r>
          </a:p>
          <a:p>
            <a:pPr latinLnBrk="0">
              <a:buNone/>
            </a:pPr>
            <a:endParaRPr lang="en-US" altLang="ko-KR" sz="1400" dirty="0"/>
          </a:p>
          <a:p>
            <a:pPr latinLnBrk="0">
              <a:buNone/>
            </a:pPr>
            <a:r>
              <a:rPr lang="en-US" altLang="ko-KR" sz="1400" dirty="0"/>
              <a:t>a = 10 + 20</a:t>
            </a:r>
          </a:p>
          <a:p>
            <a:pPr latinLnBrk="0">
              <a:buNone/>
            </a:pPr>
            <a:r>
              <a:rPr lang="en-US" altLang="ko-KR" sz="1400" dirty="0"/>
              <a:t>print("a</a:t>
            </a:r>
            <a:r>
              <a:rPr lang="ko-KR" altLang="en-US" sz="1400" dirty="0"/>
              <a:t>가 가리키고 있는 곳의 </a:t>
            </a:r>
            <a:r>
              <a:rPr lang="en-US" altLang="ko-KR" sz="1400" dirty="0"/>
              <a:t>id:", id(a))</a:t>
            </a:r>
          </a:p>
          <a:p>
            <a:pPr latinLnBrk="0">
              <a:buNone/>
            </a:pPr>
            <a:endParaRPr lang="en-US" altLang="ko-KR" sz="1400" dirty="0"/>
          </a:p>
          <a:p>
            <a:pPr latinLnBrk="0">
              <a:buNone/>
            </a:pPr>
            <a:r>
              <a:rPr lang="en-US" altLang="ko-KR" sz="1400" dirty="0"/>
              <a:t>a = 30 + 40</a:t>
            </a:r>
          </a:p>
          <a:p>
            <a:pPr latinLnBrk="0">
              <a:buNone/>
            </a:pPr>
            <a:r>
              <a:rPr lang="en-US" altLang="ko-KR" sz="1400" dirty="0"/>
              <a:t>print("a</a:t>
            </a:r>
            <a:r>
              <a:rPr lang="ko-KR" altLang="en-US" sz="1400" dirty="0"/>
              <a:t>가 가리키고 있는 곳의 </a:t>
            </a:r>
            <a:r>
              <a:rPr lang="en-US" altLang="ko-KR" sz="1400" dirty="0"/>
              <a:t>id:", id(a))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827038-B468-0D44-BBEC-7D42FACA0EF8}"/>
              </a:ext>
            </a:extLst>
          </p:cNvPr>
          <p:cNvSpPr/>
          <p:nvPr/>
        </p:nvSpPr>
        <p:spPr>
          <a:xfrm>
            <a:off x="3995936" y="1484784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1400" dirty="0">
                <a:solidFill>
                  <a:srgbClr val="FF0000"/>
                </a:solidFill>
              </a:rPr>
              <a:t>a</a:t>
            </a:r>
            <a:r>
              <a:rPr lang="ko-KR" altLang="en-US" sz="1400" dirty="0">
                <a:solidFill>
                  <a:srgbClr val="FF0000"/>
                </a:solidFill>
              </a:rPr>
              <a:t>가 가리키고 있는 곳의 </a:t>
            </a:r>
            <a:r>
              <a:rPr lang="en" altLang="ko-Kore-KR" sz="1400" dirty="0">
                <a:solidFill>
                  <a:srgbClr val="FF0000"/>
                </a:solidFill>
              </a:rPr>
              <a:t>id: 4328401856 </a:t>
            </a:r>
          </a:p>
          <a:p>
            <a:r>
              <a:rPr lang="en" altLang="ko-Kore-KR" sz="1400" dirty="0">
                <a:solidFill>
                  <a:srgbClr val="FF0000"/>
                </a:solidFill>
              </a:rPr>
              <a:t>a</a:t>
            </a:r>
            <a:r>
              <a:rPr lang="ko-KR" altLang="en-US" sz="1400" dirty="0">
                <a:solidFill>
                  <a:srgbClr val="FF0000"/>
                </a:solidFill>
              </a:rPr>
              <a:t>의 </a:t>
            </a:r>
            <a:r>
              <a:rPr lang="ko-KR" altLang="en-US" sz="1400" dirty="0" err="1">
                <a:solidFill>
                  <a:srgbClr val="FF0000"/>
                </a:solidFill>
              </a:rPr>
              <a:t>자료형</a:t>
            </a:r>
            <a:r>
              <a:rPr lang="en-US" altLang="ko-KR" sz="1400" dirty="0">
                <a:solidFill>
                  <a:srgbClr val="FF0000"/>
                </a:solidFill>
              </a:rPr>
              <a:t>: &lt;</a:t>
            </a:r>
            <a:r>
              <a:rPr lang="en" altLang="ko-Kore-KR" sz="1400" dirty="0">
                <a:solidFill>
                  <a:srgbClr val="FF0000"/>
                </a:solidFill>
              </a:rPr>
              <a:t>class 'int’&gt; </a:t>
            </a:r>
          </a:p>
          <a:p>
            <a:r>
              <a:rPr lang="en" altLang="ko-Kore-KR" sz="1400" dirty="0">
                <a:solidFill>
                  <a:srgbClr val="FF0000"/>
                </a:solidFill>
              </a:rPr>
              <a:t>a</a:t>
            </a:r>
            <a:r>
              <a:rPr lang="ko-KR" altLang="en-US" sz="1400" dirty="0">
                <a:solidFill>
                  <a:srgbClr val="FF0000"/>
                </a:solidFill>
              </a:rPr>
              <a:t>가 가리키고 있는 곳의 </a:t>
            </a:r>
            <a:r>
              <a:rPr lang="en" altLang="ko-Kore-KR" sz="1400" dirty="0">
                <a:solidFill>
                  <a:srgbClr val="FF0000"/>
                </a:solidFill>
              </a:rPr>
              <a:t>id: 4328402176 </a:t>
            </a:r>
          </a:p>
          <a:p>
            <a:r>
              <a:rPr lang="en" altLang="ko-Kore-KR" sz="1400" dirty="0">
                <a:solidFill>
                  <a:srgbClr val="FF0000"/>
                </a:solidFill>
              </a:rPr>
              <a:t>a</a:t>
            </a:r>
            <a:r>
              <a:rPr lang="ko-KR" altLang="en-US" sz="1400" dirty="0">
                <a:solidFill>
                  <a:srgbClr val="FF0000"/>
                </a:solidFill>
              </a:rPr>
              <a:t>가 가리키고 있는 곳의 </a:t>
            </a:r>
            <a:r>
              <a:rPr lang="en" altLang="ko-Kore-KR" sz="1400" dirty="0">
                <a:solidFill>
                  <a:srgbClr val="FF0000"/>
                </a:solidFill>
              </a:rPr>
              <a:t>id: 4328403456</a:t>
            </a:r>
            <a:endParaRPr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15072AB-463C-C74A-BE9F-8A607682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Operator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258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22049" y="1268760"/>
            <a:ext cx="8229600" cy="4973163"/>
          </a:xfrm>
        </p:spPr>
        <p:txBody>
          <a:bodyPr>
            <a:noAutofit/>
          </a:bodyPr>
          <a:lstStyle/>
          <a:p>
            <a:pPr latinLnBrk="0">
              <a:buFont typeface="Wingdings" panose="05000000000000000000" pitchFamily="2" charset="2"/>
              <a:buChar char="v"/>
            </a:pPr>
            <a:r>
              <a:rPr lang="ko-KR" altLang="en-US" sz="1400" dirty="0"/>
              <a:t>정수 변환</a:t>
            </a:r>
            <a:endParaRPr lang="en-US" altLang="ko-KR" sz="1400" dirty="0"/>
          </a:p>
          <a:p>
            <a:pPr lvl="1" latinLnBrk="0">
              <a:buFont typeface="Wingdings" panose="05000000000000000000" pitchFamily="2" charset="2"/>
              <a:buChar char="ü"/>
            </a:pPr>
            <a:r>
              <a:rPr lang="en-US" altLang="ko-KR" sz="1400" dirty="0" err="1"/>
              <a:t>int</a:t>
            </a:r>
            <a:r>
              <a:rPr lang="en-US" altLang="ko-KR" sz="1400" dirty="0"/>
              <a:t>(</a:t>
            </a:r>
            <a:r>
              <a:rPr lang="ko-KR" altLang="en-US" sz="1400" dirty="0"/>
              <a:t>숫자 데이터</a:t>
            </a:r>
            <a:r>
              <a:rPr lang="en-US" altLang="ko-KR" sz="1400" dirty="0"/>
              <a:t>): </a:t>
            </a:r>
            <a:r>
              <a:rPr lang="ko-KR" altLang="en-US" sz="1400" dirty="0"/>
              <a:t>실수의 경우 소수는 버림</a:t>
            </a:r>
            <a:endParaRPr lang="en-US" altLang="ko-KR" sz="1400" dirty="0"/>
          </a:p>
          <a:p>
            <a:pPr lvl="1" latinLnBrk="0">
              <a:buFont typeface="Wingdings" panose="05000000000000000000" pitchFamily="2" charset="2"/>
              <a:buChar char="ü"/>
            </a:pPr>
            <a:r>
              <a:rPr lang="en-US" altLang="ko-KR" sz="1400" dirty="0"/>
              <a:t>int(</a:t>
            </a:r>
            <a:r>
              <a:rPr lang="ko-KR" altLang="en-US" sz="1400" dirty="0"/>
              <a:t>정수로 변환이 가능한 문자열</a:t>
            </a:r>
            <a:r>
              <a:rPr lang="en-US" altLang="ko-KR" sz="1400" dirty="0"/>
              <a:t>): </a:t>
            </a:r>
            <a:r>
              <a:rPr lang="ko-KR" altLang="en-US" sz="1400" dirty="0"/>
              <a:t>실수 문자열은 안됨</a:t>
            </a:r>
            <a:endParaRPr lang="en-US" altLang="ko-KR" sz="1400" dirty="0"/>
          </a:p>
          <a:p>
            <a:pPr lvl="1" latinLnBrk="0">
              <a:buFont typeface="Wingdings" panose="05000000000000000000" pitchFamily="2" charset="2"/>
              <a:buChar char="ü"/>
            </a:pPr>
            <a:r>
              <a:rPr lang="en-US" altLang="ko-KR" sz="1400" dirty="0"/>
              <a:t>int(bool </a:t>
            </a:r>
            <a:r>
              <a:rPr lang="ko-KR" altLang="en-US" sz="1400" dirty="0"/>
              <a:t>데이터</a:t>
            </a:r>
            <a:r>
              <a:rPr lang="en-US" altLang="ko-KR" sz="1400" dirty="0"/>
              <a:t>)</a:t>
            </a:r>
          </a:p>
          <a:p>
            <a:pPr lvl="1" latinLnBrk="0">
              <a:buFont typeface="Wingdings" panose="05000000000000000000" pitchFamily="2" charset="2"/>
              <a:buChar char="v"/>
            </a:pPr>
            <a:endParaRPr lang="en-US" altLang="ko-KR" sz="1400" dirty="0"/>
          </a:p>
          <a:p>
            <a:pPr latinLnBrk="0">
              <a:buFont typeface="Wingdings" panose="05000000000000000000" pitchFamily="2" charset="2"/>
              <a:buChar char="v"/>
            </a:pPr>
            <a:r>
              <a:rPr lang="ko-KR" altLang="en-US" sz="1400" dirty="0"/>
              <a:t>실수 변환</a:t>
            </a:r>
            <a:endParaRPr lang="en-US" altLang="ko-KR" sz="1400" dirty="0"/>
          </a:p>
          <a:p>
            <a:pPr lvl="1" latinLnBrk="0">
              <a:buFont typeface="Wingdings" panose="05000000000000000000" pitchFamily="2" charset="2"/>
              <a:buChar char="ü"/>
            </a:pPr>
            <a:r>
              <a:rPr lang="en-US" altLang="ko-KR" sz="1400" dirty="0"/>
              <a:t>float(</a:t>
            </a:r>
            <a:r>
              <a:rPr lang="ko-KR" altLang="en-US" sz="1400" dirty="0"/>
              <a:t>숫자 데이터</a:t>
            </a:r>
            <a:r>
              <a:rPr lang="en-US" altLang="ko-KR" sz="1400" dirty="0"/>
              <a:t>)</a:t>
            </a:r>
          </a:p>
          <a:p>
            <a:pPr lvl="1" latinLnBrk="0">
              <a:buFont typeface="Wingdings" panose="05000000000000000000" pitchFamily="2" charset="2"/>
              <a:buChar char="ü"/>
            </a:pPr>
            <a:r>
              <a:rPr lang="en-US" altLang="ko-KR" sz="1400" dirty="0"/>
              <a:t>float(</a:t>
            </a:r>
            <a:r>
              <a:rPr lang="ko-KR" altLang="en-US" sz="1400" dirty="0"/>
              <a:t>숫자로 변환이 가능한 문자열</a:t>
            </a:r>
            <a:r>
              <a:rPr lang="en-US" altLang="ko-KR" sz="1400" dirty="0"/>
              <a:t>)</a:t>
            </a:r>
          </a:p>
          <a:p>
            <a:pPr lvl="1" latinLnBrk="0">
              <a:buFont typeface="Wingdings" panose="05000000000000000000" pitchFamily="2" charset="2"/>
              <a:buChar char="ü"/>
            </a:pPr>
            <a:r>
              <a:rPr lang="en-US" altLang="ko-KR" sz="1400" dirty="0"/>
              <a:t>float(bool </a:t>
            </a:r>
            <a:r>
              <a:rPr lang="ko-KR" altLang="en-US" sz="1400" dirty="0"/>
              <a:t>데이터</a:t>
            </a:r>
            <a:r>
              <a:rPr lang="en-US" altLang="ko-KR" sz="1400" dirty="0"/>
              <a:t>)</a:t>
            </a:r>
          </a:p>
          <a:p>
            <a:pPr lvl="1" latinLnBrk="0">
              <a:buFont typeface="Wingdings" panose="05000000000000000000" pitchFamily="2" charset="2"/>
              <a:buChar char="v"/>
            </a:pPr>
            <a:endParaRPr lang="en-US" altLang="ko-KR" sz="1400" dirty="0"/>
          </a:p>
          <a:p>
            <a:pPr latinLnBrk="0">
              <a:buFont typeface="Wingdings" panose="05000000000000000000" pitchFamily="2" charset="2"/>
              <a:buChar char="v"/>
            </a:pPr>
            <a:r>
              <a:rPr lang="en-US" altLang="ko-KR" sz="1400" dirty="0"/>
              <a:t>bool</a:t>
            </a:r>
            <a:r>
              <a:rPr lang="ko-KR" altLang="en-US" sz="1400" dirty="0"/>
              <a:t> 변환</a:t>
            </a:r>
            <a:endParaRPr lang="en-US" altLang="ko-KR" sz="1400" dirty="0"/>
          </a:p>
          <a:p>
            <a:pPr lvl="1" latinLnBrk="0">
              <a:buFont typeface="Wingdings" panose="05000000000000000000" pitchFamily="2" charset="2"/>
              <a:buChar char="ü"/>
            </a:pPr>
            <a:r>
              <a:rPr lang="en-US" altLang="ko-KR" sz="1400" dirty="0"/>
              <a:t>bool(</a:t>
            </a:r>
            <a:r>
              <a:rPr lang="ko-KR" altLang="en-US" sz="1400" dirty="0"/>
              <a:t>숫자 데이터</a:t>
            </a:r>
            <a:r>
              <a:rPr lang="en-US" altLang="ko-KR" sz="1400" dirty="0"/>
              <a:t>)</a:t>
            </a:r>
          </a:p>
          <a:p>
            <a:pPr lvl="1" latinLnBrk="0">
              <a:buFont typeface="Wingdings" panose="05000000000000000000" pitchFamily="2" charset="2"/>
              <a:buChar char="ü"/>
            </a:pPr>
            <a:r>
              <a:rPr lang="en-US" altLang="ko-KR" sz="1400" dirty="0"/>
              <a:t>bool(</a:t>
            </a:r>
            <a:r>
              <a:rPr lang="ko-KR" altLang="en-US" sz="1400" dirty="0"/>
              <a:t>변환이 가능한 문자열</a:t>
            </a:r>
            <a:r>
              <a:rPr lang="en-US" altLang="ko-KR" sz="1400" dirty="0"/>
              <a:t>)</a:t>
            </a:r>
          </a:p>
          <a:p>
            <a:pPr lvl="1" latinLnBrk="0"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latinLnBrk="0">
              <a:buFont typeface="Wingdings" pitchFamily="2" charset="2"/>
              <a:buChar char="v"/>
            </a:pPr>
            <a:r>
              <a:rPr lang="ko-KR" altLang="en-US" sz="1400" dirty="0"/>
              <a:t>문자열 변환은 </a:t>
            </a:r>
            <a:r>
              <a:rPr lang="en-US" altLang="ko-KR" sz="1400" dirty="0"/>
              <a:t>str(</a:t>
            </a:r>
            <a:r>
              <a:rPr lang="ko-KR" altLang="en-US" sz="1400" dirty="0"/>
              <a:t>숫자나 </a:t>
            </a:r>
            <a:r>
              <a:rPr lang="en-US" altLang="ko-KR" sz="1400" dirty="0"/>
              <a:t>bool </a:t>
            </a:r>
            <a:r>
              <a:rPr lang="ko-KR" altLang="en-US" sz="1400" dirty="0"/>
              <a:t>데이터</a:t>
            </a:r>
            <a:r>
              <a:rPr lang="en-US" altLang="ko-KR" sz="1400" dirty="0"/>
              <a:t>)</a:t>
            </a:r>
          </a:p>
          <a:p>
            <a:pPr lvl="1" latinLnBrk="0">
              <a:buFont typeface="Wingdings" panose="05000000000000000000" pitchFamily="2" charset="2"/>
              <a:buChar char="v"/>
            </a:pPr>
            <a:endParaRPr lang="en-US" altLang="ko-KR" sz="14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FE5B244-A4B1-8945-848E-E3A4D767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</a:p>
        </p:txBody>
      </p:sp>
    </p:spTree>
    <p:extLst>
      <p:ext uri="{BB962C8B-B14F-4D97-AF65-F5344CB8AC3E}">
        <p14:creationId xmlns:p14="http://schemas.microsoft.com/office/powerpoint/2010/main" val="2299868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22049" y="1268760"/>
            <a:ext cx="8229600" cy="4973163"/>
          </a:xfrm>
        </p:spPr>
        <p:txBody>
          <a:bodyPr>
            <a:noAutofit/>
          </a:bodyPr>
          <a:lstStyle/>
          <a:p>
            <a:pPr latinLnBrk="0">
              <a:buNone/>
            </a:pPr>
            <a:r>
              <a:rPr lang="en-US" altLang="ko-KR" sz="1400" dirty="0"/>
              <a:t>print(int(10.7))</a:t>
            </a:r>
          </a:p>
          <a:p>
            <a:pPr latinLnBrk="0">
              <a:buNone/>
            </a:pPr>
            <a:r>
              <a:rPr lang="en-US" altLang="ko-KR" sz="1400" dirty="0"/>
              <a:t>print(int("10"))</a:t>
            </a:r>
          </a:p>
          <a:p>
            <a:pPr latinLnBrk="0">
              <a:buNone/>
            </a:pPr>
            <a:r>
              <a:rPr lang="en-US" altLang="ko-KR" sz="1400" dirty="0"/>
              <a:t>#print(int("10.7"))</a:t>
            </a:r>
          </a:p>
          <a:p>
            <a:pPr latinLnBrk="0">
              <a:buNone/>
            </a:pPr>
            <a:r>
              <a:rPr lang="en-US" altLang="ko-KR" sz="1400" dirty="0"/>
              <a:t>print(int(True))</a:t>
            </a:r>
          </a:p>
          <a:p>
            <a:pPr latinLnBrk="0">
              <a:buNone/>
            </a:pPr>
            <a:r>
              <a:rPr lang="en-US" altLang="ko-KR" sz="1400" dirty="0"/>
              <a:t>print("==========")</a:t>
            </a:r>
          </a:p>
          <a:p>
            <a:pPr latinLnBrk="0">
              <a:buNone/>
            </a:pPr>
            <a:endParaRPr lang="en-US" altLang="ko-KR" sz="1400" dirty="0"/>
          </a:p>
          <a:p>
            <a:pPr latinLnBrk="0">
              <a:buNone/>
            </a:pPr>
            <a:r>
              <a:rPr lang="en-US" altLang="ko-KR" sz="1400" dirty="0"/>
              <a:t>print(float("10.7"))</a:t>
            </a:r>
          </a:p>
          <a:p>
            <a:pPr latinLnBrk="0">
              <a:buNone/>
            </a:pPr>
            <a:r>
              <a:rPr lang="en-US" altLang="ko-KR" sz="1400" dirty="0"/>
              <a:t>print(float(True))</a:t>
            </a:r>
          </a:p>
          <a:p>
            <a:pPr latinLnBrk="0">
              <a:buNone/>
            </a:pPr>
            <a:r>
              <a:rPr lang="en-US" altLang="ko-KR" sz="1400" dirty="0"/>
              <a:t>print("==========")</a:t>
            </a:r>
          </a:p>
          <a:p>
            <a:pPr latinLnBrk="0">
              <a:buNone/>
            </a:pPr>
            <a:endParaRPr lang="en-US" altLang="ko-KR" sz="1400" dirty="0"/>
          </a:p>
          <a:p>
            <a:pPr latinLnBrk="0">
              <a:buNone/>
            </a:pPr>
            <a:r>
              <a:rPr lang="en-US" altLang="ko-KR" sz="1400" dirty="0"/>
              <a:t>print(bool(20))</a:t>
            </a:r>
          </a:p>
          <a:p>
            <a:pPr latinLnBrk="0">
              <a:buNone/>
            </a:pPr>
            <a:r>
              <a:rPr lang="en-US" altLang="ko-KR" sz="1400" dirty="0"/>
              <a:t>print(bool(0.0))</a:t>
            </a:r>
          </a:p>
          <a:p>
            <a:pPr latinLnBrk="0">
              <a:buNone/>
            </a:pPr>
            <a:r>
              <a:rPr lang="en-US" altLang="ko-KR" sz="1400" dirty="0"/>
              <a:t>print(bool(True))</a:t>
            </a:r>
          </a:p>
          <a:p>
            <a:pPr latinLnBrk="0">
              <a:buNone/>
            </a:pPr>
            <a:r>
              <a:rPr lang="en-US" altLang="ko-KR" sz="1400" dirty="0"/>
              <a:t>print("==========")</a:t>
            </a:r>
          </a:p>
          <a:p>
            <a:pPr latinLnBrk="0">
              <a:buNone/>
            </a:pPr>
            <a:endParaRPr lang="en-US" altLang="ko-KR" sz="1400" dirty="0"/>
          </a:p>
          <a:p>
            <a:pPr latinLnBrk="0">
              <a:buNone/>
            </a:pPr>
            <a:r>
              <a:rPr lang="en-US" altLang="ko-KR" sz="1400" dirty="0"/>
              <a:t>print(str(10.7))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827038-B468-0D44-BBEC-7D42FACA0EF8}"/>
              </a:ext>
            </a:extLst>
          </p:cNvPr>
          <p:cNvSpPr/>
          <p:nvPr/>
        </p:nvSpPr>
        <p:spPr>
          <a:xfrm>
            <a:off x="3995936" y="1484784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1400" dirty="0">
                <a:solidFill>
                  <a:srgbClr val="FF0000"/>
                </a:solidFill>
              </a:rPr>
              <a:t>10</a:t>
            </a:r>
          </a:p>
          <a:p>
            <a:r>
              <a:rPr lang="en" altLang="ko-Kore-KR" sz="1400" dirty="0">
                <a:solidFill>
                  <a:srgbClr val="FF0000"/>
                </a:solidFill>
              </a:rPr>
              <a:t>10</a:t>
            </a:r>
          </a:p>
          <a:p>
            <a:r>
              <a:rPr lang="en" altLang="ko-Kore-KR" sz="1400" dirty="0">
                <a:solidFill>
                  <a:srgbClr val="FF0000"/>
                </a:solidFill>
              </a:rPr>
              <a:t>1</a:t>
            </a:r>
          </a:p>
          <a:p>
            <a:r>
              <a:rPr lang="en" altLang="ko-Kore-KR" sz="1400" dirty="0">
                <a:solidFill>
                  <a:srgbClr val="FF0000"/>
                </a:solidFill>
              </a:rPr>
              <a:t>==========</a:t>
            </a:r>
          </a:p>
          <a:p>
            <a:r>
              <a:rPr lang="en" altLang="ko-Kore-KR" sz="1400" dirty="0">
                <a:solidFill>
                  <a:srgbClr val="FF0000"/>
                </a:solidFill>
              </a:rPr>
              <a:t>10.7</a:t>
            </a:r>
          </a:p>
          <a:p>
            <a:r>
              <a:rPr lang="en" altLang="ko-Kore-KR" sz="1400" dirty="0">
                <a:solidFill>
                  <a:srgbClr val="FF0000"/>
                </a:solidFill>
              </a:rPr>
              <a:t>1.0</a:t>
            </a:r>
          </a:p>
          <a:p>
            <a:r>
              <a:rPr lang="en" altLang="ko-Kore-KR" sz="1400" dirty="0">
                <a:solidFill>
                  <a:srgbClr val="FF0000"/>
                </a:solidFill>
              </a:rPr>
              <a:t>==========</a:t>
            </a:r>
          </a:p>
          <a:p>
            <a:r>
              <a:rPr lang="en" altLang="ko-Kore-KR" sz="1400" dirty="0">
                <a:solidFill>
                  <a:srgbClr val="FF0000"/>
                </a:solidFill>
              </a:rPr>
              <a:t>True</a:t>
            </a:r>
          </a:p>
          <a:p>
            <a:r>
              <a:rPr lang="en" altLang="ko-Kore-KR" sz="1400" dirty="0">
                <a:solidFill>
                  <a:srgbClr val="FF0000"/>
                </a:solidFill>
              </a:rPr>
              <a:t>False</a:t>
            </a:r>
          </a:p>
          <a:p>
            <a:r>
              <a:rPr lang="en" altLang="ko-Kore-KR" sz="1400" dirty="0">
                <a:solidFill>
                  <a:srgbClr val="FF0000"/>
                </a:solidFill>
              </a:rPr>
              <a:t>True</a:t>
            </a:r>
          </a:p>
          <a:p>
            <a:r>
              <a:rPr lang="en" altLang="ko-Kore-KR" sz="1400" dirty="0">
                <a:solidFill>
                  <a:srgbClr val="FF0000"/>
                </a:solidFill>
              </a:rPr>
              <a:t>==========</a:t>
            </a:r>
          </a:p>
          <a:p>
            <a:r>
              <a:rPr lang="en" altLang="ko-Kore-KR" sz="1400" dirty="0">
                <a:solidFill>
                  <a:srgbClr val="FF0000"/>
                </a:solidFill>
              </a:rPr>
              <a:t>10.7</a:t>
            </a:r>
            <a:endParaRPr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15072AB-463C-C74A-BE9F-8A607682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데이터의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</a:p>
        </p:txBody>
      </p:sp>
    </p:spTree>
    <p:extLst>
      <p:ext uri="{BB962C8B-B14F-4D97-AF65-F5344CB8AC3E}">
        <p14:creationId xmlns:p14="http://schemas.microsoft.com/office/powerpoint/2010/main" val="4168135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콘솔 입출력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22049" y="1268760"/>
            <a:ext cx="8229600" cy="4973163"/>
          </a:xfrm>
        </p:spPr>
        <p:txBody>
          <a:bodyPr>
            <a:normAutofit/>
          </a:bodyPr>
          <a:lstStyle/>
          <a:p>
            <a:pPr latinLnBrk="0">
              <a:buFont typeface="Wingdings" pitchFamily="2" charset="2"/>
              <a:buChar char="v"/>
            </a:pPr>
            <a:r>
              <a:rPr lang="en-US" altLang="ko-KR" sz="1400" dirty="0"/>
              <a:t>Console </a:t>
            </a:r>
            <a:r>
              <a:rPr lang="ko-KR" altLang="en-US" sz="1400" dirty="0"/>
              <a:t>입출력</a:t>
            </a:r>
            <a:endParaRPr lang="en-US" altLang="ko-KR" sz="1400" dirty="0"/>
          </a:p>
          <a:p>
            <a:pPr lvl="1" latinLnBrk="0">
              <a:buFont typeface="Wingdings" pitchFamily="2" charset="2"/>
              <a:buChar char="ü"/>
            </a:pPr>
            <a:r>
              <a:rPr lang="ko-KR" altLang="en-US" sz="1400" dirty="0"/>
              <a:t>콘솔 </a:t>
            </a:r>
            <a:r>
              <a:rPr lang="en-US" altLang="ko-KR" sz="1400" dirty="0"/>
              <a:t>(Console): Windows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Command</a:t>
            </a:r>
            <a:r>
              <a:rPr lang="ko-KR" altLang="en-US" sz="1400" dirty="0"/>
              <a:t>창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/</a:t>
            </a:r>
            <a:r>
              <a:rPr lang="ko-KR" altLang="en-US" sz="1400" dirty="0"/>
              <a:t>맥에서는 </a:t>
            </a:r>
            <a:r>
              <a:rPr lang="en-US" altLang="ko-KR" sz="1400" dirty="0"/>
              <a:t>Terminal</a:t>
            </a:r>
            <a:r>
              <a:rPr lang="ko-KR" altLang="en-US" sz="1400" dirty="0"/>
              <a:t>창이며 각 </a:t>
            </a:r>
            <a:r>
              <a:rPr lang="en-US" altLang="ko-KR" sz="1400" dirty="0"/>
              <a:t>IDE</a:t>
            </a:r>
            <a:r>
              <a:rPr lang="ko-KR" altLang="en-US" sz="1400" dirty="0"/>
              <a:t>에서는 별도의 콘솔 창을 제공</a:t>
            </a:r>
            <a:endParaRPr lang="en-US" altLang="ko-KR" sz="1400" dirty="0"/>
          </a:p>
          <a:p>
            <a:pPr lvl="1" latinLnBrk="0">
              <a:buFont typeface="Wingdings" pitchFamily="2" charset="2"/>
              <a:buChar char="ü"/>
            </a:pPr>
            <a:r>
              <a:rPr lang="en-US" altLang="ko-KR" sz="1400" dirty="0"/>
              <a:t>print(</a:t>
            </a:r>
            <a:r>
              <a:rPr lang="ko-KR" altLang="en-US" sz="1400" dirty="0"/>
              <a:t>데이터 나열</a:t>
            </a:r>
            <a:r>
              <a:rPr lang="en-US" altLang="ko-KR" sz="1400" dirty="0"/>
              <a:t>): </a:t>
            </a:r>
            <a:r>
              <a:rPr lang="ko-KR" altLang="en-US" sz="1400" dirty="0"/>
              <a:t>화면으로 데이터를 출력할 때 가장 보편적으로 사용되는 함수로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데이터를 출력하고 줄 바꿈을 수행</a:t>
            </a:r>
            <a:endParaRPr lang="en-US" altLang="ko-KR" sz="1400" dirty="0"/>
          </a:p>
          <a:p>
            <a:pPr lvl="1" latinLnBrk="0">
              <a:buFont typeface="Wingdings" pitchFamily="2" charset="2"/>
              <a:buChar char="ü"/>
            </a:pPr>
            <a:r>
              <a:rPr lang="ko-KR" altLang="en-US" sz="1400" dirty="0"/>
              <a:t>여러 개의 데이터를 </a:t>
            </a:r>
            <a:r>
              <a:rPr lang="en-US" altLang="ko-KR" sz="1400" dirty="0"/>
              <a:t>,</a:t>
            </a:r>
            <a:r>
              <a:rPr lang="ko-KR" altLang="en-US" sz="1400" dirty="0"/>
              <a:t>로</a:t>
            </a:r>
            <a:r>
              <a:rPr lang="en-US" altLang="ko-KR" sz="1400" dirty="0"/>
              <a:t> </a:t>
            </a:r>
            <a:r>
              <a:rPr lang="ko-KR" altLang="en-US" sz="1400" dirty="0"/>
              <a:t>구분해서 출력</a:t>
            </a:r>
            <a:endParaRPr lang="en-US" altLang="ko-KR" sz="1400" dirty="0"/>
          </a:p>
          <a:p>
            <a:pPr lvl="1" latinLnBrk="0">
              <a:buFont typeface="Wingdings" pitchFamily="2" charset="2"/>
              <a:buChar char="ü"/>
            </a:pPr>
            <a:r>
              <a:rPr lang="en-US" altLang="ko-KR" sz="1400" dirty="0"/>
              <a:t>end</a:t>
            </a:r>
            <a:r>
              <a:rPr lang="ko-KR" altLang="en-US" sz="1400" dirty="0"/>
              <a:t>라는 매개변수를 이용해서 줄 바꿈을 대신할 문자열을 설정</a:t>
            </a:r>
            <a:endParaRPr lang="en-US" altLang="ko-KR" sz="1400" dirty="0"/>
          </a:p>
          <a:p>
            <a:pPr lvl="1" latinLnBrk="0">
              <a:buFont typeface="Wingdings" pitchFamily="2" charset="2"/>
              <a:buChar char="ü"/>
            </a:pPr>
            <a:r>
              <a:rPr lang="en-US" altLang="ko-KR" sz="1400" dirty="0" err="1"/>
              <a:t>sep</a:t>
            </a:r>
            <a:r>
              <a:rPr lang="en-US" altLang="ko-KR" sz="1400" dirty="0"/>
              <a:t> </a:t>
            </a:r>
            <a:r>
              <a:rPr lang="ko-KR" altLang="en-US" sz="1400" dirty="0"/>
              <a:t>매개변수를 이용해서 여러 개의 데이터를 한꺼번에 출력할 때 각 데이터를 구분하는 문자열을 설정</a:t>
            </a:r>
            <a:endParaRPr lang="en-US" altLang="ko-KR" sz="1400" dirty="0"/>
          </a:p>
          <a:p>
            <a:pPr latinLnBrk="0">
              <a:buNone/>
            </a:pPr>
            <a:endParaRPr lang="en-US" altLang="ko-KR" sz="1400" dirty="0"/>
          </a:p>
          <a:p>
            <a:pPr lvl="1" latinLnBrk="0">
              <a:buFont typeface="Wingdings" pitchFamily="2" charset="2"/>
              <a:buChar char="ü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84907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22049" y="1268760"/>
            <a:ext cx="8229600" cy="4973163"/>
          </a:xfrm>
        </p:spPr>
        <p:txBody>
          <a:bodyPr>
            <a:noAutofit/>
          </a:bodyPr>
          <a:lstStyle/>
          <a:p>
            <a:pPr latinLnBrk="0">
              <a:buNone/>
            </a:pPr>
            <a:r>
              <a:rPr lang="en-US" altLang="ko-KR" sz="1400" dirty="0"/>
              <a:t>print (1,2)</a:t>
            </a:r>
          </a:p>
          <a:p>
            <a:pPr latinLnBrk="0">
              <a:buNone/>
            </a:pPr>
            <a:r>
              <a:rPr lang="en-US" altLang="ko-KR" sz="1400" dirty="0"/>
              <a:t>print (3,4)</a:t>
            </a:r>
          </a:p>
          <a:p>
            <a:pPr latinLnBrk="0">
              <a:buNone/>
            </a:pPr>
            <a:endParaRPr lang="en-US" altLang="ko-KR" sz="1400" dirty="0"/>
          </a:p>
          <a:p>
            <a:pPr latinLnBrk="0">
              <a:buNone/>
            </a:pPr>
            <a:r>
              <a:rPr lang="en-US" altLang="ko-KR" sz="1400" dirty="0"/>
              <a:t>print(1,2, end= ' ')</a:t>
            </a:r>
          </a:p>
          <a:p>
            <a:pPr latinLnBrk="0">
              <a:buNone/>
            </a:pPr>
            <a:r>
              <a:rPr lang="en-US" altLang="ko-KR" sz="1400" dirty="0"/>
              <a:t>print(3,4)</a:t>
            </a:r>
          </a:p>
          <a:p>
            <a:pPr latinLnBrk="0">
              <a:buNone/>
            </a:pPr>
            <a:endParaRPr lang="en-US" altLang="ko-KR" sz="1400" dirty="0"/>
          </a:p>
          <a:p>
            <a:pPr latinLnBrk="0">
              <a:buNone/>
            </a:pPr>
            <a:r>
              <a:rPr lang="en-US" altLang="ko-KR" sz="1400" dirty="0"/>
              <a:t>print(1,2,3,4, </a:t>
            </a:r>
            <a:r>
              <a:rPr lang="en-US" altLang="ko-KR" sz="1400" dirty="0" err="1"/>
              <a:t>sep</a:t>
            </a:r>
            <a:r>
              <a:rPr lang="en-US" altLang="ko-KR" sz="1400" dirty="0"/>
              <a:t>='\t')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827038-B468-0D44-BBEC-7D42FACA0EF8}"/>
              </a:ext>
            </a:extLst>
          </p:cNvPr>
          <p:cNvSpPr/>
          <p:nvPr/>
        </p:nvSpPr>
        <p:spPr>
          <a:xfrm>
            <a:off x="3419872" y="126912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1400" dirty="0">
                <a:solidFill>
                  <a:srgbClr val="FF0000"/>
                </a:solidFill>
              </a:rPr>
              <a:t>1 2</a:t>
            </a:r>
          </a:p>
          <a:p>
            <a:r>
              <a:rPr lang="en" altLang="ko-Kore-KR" sz="1400" dirty="0">
                <a:solidFill>
                  <a:srgbClr val="FF0000"/>
                </a:solidFill>
              </a:rPr>
              <a:t>3 4</a:t>
            </a:r>
          </a:p>
          <a:p>
            <a:r>
              <a:rPr lang="en" altLang="ko-Kore-KR" sz="1400" dirty="0">
                <a:solidFill>
                  <a:srgbClr val="FF0000"/>
                </a:solidFill>
              </a:rPr>
              <a:t>1 2 3 4</a:t>
            </a:r>
          </a:p>
          <a:p>
            <a:r>
              <a:rPr lang="en" altLang="ko-Kore-KR" sz="1400" dirty="0">
                <a:solidFill>
                  <a:srgbClr val="FF0000"/>
                </a:solidFill>
              </a:rPr>
              <a:t>1	2	3	4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15072AB-463C-C74A-BE9F-8A607682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콘솔 입출력</a:t>
            </a:r>
          </a:p>
        </p:txBody>
      </p:sp>
    </p:spTree>
    <p:extLst>
      <p:ext uri="{BB962C8B-B14F-4D97-AF65-F5344CB8AC3E}">
        <p14:creationId xmlns:p14="http://schemas.microsoft.com/office/powerpoint/2010/main" val="1491351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콘솔 입출력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22049" y="1268760"/>
            <a:ext cx="8229600" cy="4973163"/>
          </a:xfrm>
        </p:spPr>
        <p:txBody>
          <a:bodyPr>
            <a:normAutofit/>
          </a:bodyPr>
          <a:lstStyle/>
          <a:p>
            <a:pPr latinLnBrk="0">
              <a:buFont typeface="Wingdings" pitchFamily="2" charset="2"/>
              <a:buChar char="v"/>
            </a:pPr>
            <a:r>
              <a:rPr lang="ko-KR" altLang="en-US" sz="1400" dirty="0"/>
              <a:t>콘솔 입출력</a:t>
            </a:r>
            <a:endParaRPr lang="en-US" altLang="ko-KR" sz="1400" dirty="0"/>
          </a:p>
          <a:p>
            <a:pPr lvl="1" latinLnBrk="0">
              <a:buFont typeface="Wingdings" pitchFamily="2" charset="2"/>
              <a:buChar char="ü"/>
            </a:pPr>
            <a:r>
              <a:rPr lang="ko-KR" altLang="en-US" sz="1400" dirty="0"/>
              <a:t>출력할 때 서식을 설정하고 뒤에 포맷 서식을 붙여서 출력이 가능</a:t>
            </a:r>
            <a:endParaRPr lang="en-US" altLang="ko-KR" sz="1400" dirty="0"/>
          </a:p>
          <a:p>
            <a:pPr lvl="1" latinLnBrk="0">
              <a:buFont typeface="Wingdings" pitchFamily="2" charset="2"/>
              <a:buChar char="ü"/>
            </a:pPr>
            <a:r>
              <a:rPr lang="ko-KR" altLang="en-US" sz="1400" dirty="0"/>
              <a:t>서식을</a:t>
            </a:r>
            <a:r>
              <a:rPr lang="en-US" altLang="ko-KR" sz="1400" dirty="0"/>
              <a:t> </a:t>
            </a:r>
            <a:r>
              <a:rPr lang="ko-KR" altLang="en-US" sz="1400" dirty="0"/>
              <a:t>설정하고 이어서 </a:t>
            </a:r>
            <a:r>
              <a:rPr lang="en-US" altLang="ko-KR" sz="1400" dirty="0"/>
              <a:t>%(</a:t>
            </a:r>
            <a:r>
              <a:rPr lang="ko-KR" altLang="en-US" sz="1400" dirty="0"/>
              <a:t>데이터 나열</a:t>
            </a:r>
            <a:r>
              <a:rPr lang="en-US" altLang="ko-KR" sz="1400" dirty="0"/>
              <a:t>)</a:t>
            </a:r>
            <a:r>
              <a:rPr lang="ko-KR" altLang="en-US" sz="1400" dirty="0"/>
              <a:t>를 추가 설정</a:t>
            </a:r>
            <a:endParaRPr lang="en-US" altLang="ko-KR" sz="1400" dirty="0"/>
          </a:p>
          <a:p>
            <a:pPr marL="800100" lvl="2" indent="0" latinLnBrk="0">
              <a:buNone/>
            </a:pPr>
            <a:r>
              <a:rPr lang="ko-KR" altLang="en-US" sz="1400" dirty="0"/>
              <a:t>서식	설명</a:t>
            </a:r>
          </a:p>
          <a:p>
            <a:pPr marL="800100" lvl="2" indent="0" latinLnBrk="0">
              <a:buNone/>
            </a:pPr>
            <a:r>
              <a:rPr lang="en-US" altLang="ko-KR" sz="1400" dirty="0"/>
              <a:t>%s	</a:t>
            </a:r>
            <a:r>
              <a:rPr lang="ko-KR" altLang="en-US" sz="1400" dirty="0"/>
              <a:t>문자열 </a:t>
            </a:r>
            <a:r>
              <a:rPr lang="en-US" altLang="ko-KR" sz="1400" dirty="0"/>
              <a:t>(String)</a:t>
            </a:r>
          </a:p>
          <a:p>
            <a:pPr marL="800100" lvl="2" indent="0" latinLnBrk="0">
              <a:buNone/>
            </a:pPr>
            <a:r>
              <a:rPr lang="en-US" altLang="ko-KR" sz="1400" dirty="0"/>
              <a:t>%c	</a:t>
            </a:r>
            <a:r>
              <a:rPr lang="ko-KR" altLang="en-US" sz="1400" dirty="0"/>
              <a:t>문자 </a:t>
            </a:r>
            <a:r>
              <a:rPr lang="en-US" altLang="ko-KR" sz="1400" dirty="0"/>
              <a:t>1</a:t>
            </a:r>
            <a:r>
              <a:rPr lang="ko-KR" altLang="en-US" sz="1400" dirty="0"/>
              <a:t>개</a:t>
            </a:r>
            <a:r>
              <a:rPr lang="en-US" altLang="ko-KR" sz="1400" dirty="0"/>
              <a:t>(character)</a:t>
            </a:r>
          </a:p>
          <a:p>
            <a:pPr marL="800100" lvl="2" indent="0" latinLnBrk="0">
              <a:buNone/>
            </a:pPr>
            <a:r>
              <a:rPr lang="en-US" altLang="ko-KR" sz="1400" dirty="0"/>
              <a:t>%d	</a:t>
            </a:r>
            <a:r>
              <a:rPr lang="ko-KR" altLang="en-US" sz="1400" dirty="0"/>
              <a:t>정수 </a:t>
            </a:r>
            <a:r>
              <a:rPr lang="en-US" altLang="ko-KR" sz="1400" dirty="0"/>
              <a:t>(Integer)</a:t>
            </a:r>
          </a:p>
          <a:p>
            <a:pPr marL="800100" lvl="2" indent="0" latinLnBrk="0">
              <a:buNone/>
            </a:pPr>
            <a:r>
              <a:rPr lang="en-US" altLang="ko-KR" sz="1400" dirty="0"/>
              <a:t>%f	</a:t>
            </a:r>
            <a:r>
              <a:rPr lang="ko-KR" altLang="en-US" sz="1400" dirty="0"/>
              <a:t>부동소수 </a:t>
            </a:r>
            <a:r>
              <a:rPr lang="en-US" altLang="ko-KR" sz="1400" dirty="0"/>
              <a:t>(Floating-point)</a:t>
            </a:r>
          </a:p>
          <a:p>
            <a:pPr marL="800100" lvl="2" indent="0" latinLnBrk="0">
              <a:buNone/>
            </a:pPr>
            <a:r>
              <a:rPr lang="en-US" altLang="ko-KR" sz="1400" dirty="0"/>
              <a:t>%o	8</a:t>
            </a:r>
            <a:r>
              <a:rPr lang="ko-KR" altLang="en-US" sz="1400" dirty="0"/>
              <a:t>진수</a:t>
            </a:r>
          </a:p>
          <a:p>
            <a:pPr marL="800100" lvl="2" indent="0" latinLnBrk="0">
              <a:buNone/>
            </a:pPr>
            <a:r>
              <a:rPr lang="en-US" altLang="ko-KR" sz="1400" dirty="0"/>
              <a:t>%x	16</a:t>
            </a:r>
            <a:r>
              <a:rPr lang="ko-KR" altLang="en-US" sz="1400" dirty="0"/>
              <a:t>진수</a:t>
            </a:r>
          </a:p>
          <a:p>
            <a:pPr marL="800100" lvl="2" indent="0" latinLnBrk="0">
              <a:buNone/>
            </a:pPr>
            <a:r>
              <a:rPr lang="en-US" altLang="ko-KR" sz="1400" dirty="0"/>
              <a:t>%%	Literal % (</a:t>
            </a:r>
            <a:r>
              <a:rPr lang="ko-KR" altLang="en-US" sz="1400" dirty="0"/>
              <a:t>문자 </a:t>
            </a:r>
            <a:r>
              <a:rPr lang="en-US" altLang="ko-KR" sz="1400" dirty="0"/>
              <a:t>% </a:t>
            </a:r>
            <a:r>
              <a:rPr lang="ko-KR" altLang="en-US" sz="1400" dirty="0"/>
              <a:t>자체</a:t>
            </a:r>
            <a:r>
              <a:rPr lang="en-US" altLang="ko-KR" sz="1400" dirty="0"/>
              <a:t>)</a:t>
            </a:r>
          </a:p>
          <a:p>
            <a:pPr marL="400050" lvl="1" indent="0" latinLnBrk="0">
              <a:buNone/>
            </a:pPr>
            <a:endParaRPr lang="en-US" altLang="ko-KR" sz="1400" dirty="0"/>
          </a:p>
          <a:p>
            <a:pPr lvl="2" latinLnBrk="0">
              <a:buFont typeface="Wingdings" pitchFamily="2" charset="2"/>
              <a:buChar char="q"/>
            </a:pPr>
            <a:r>
              <a:rPr lang="ko-KR" altLang="en-US" sz="1400" dirty="0"/>
              <a:t>서식은 </a:t>
            </a:r>
            <a:r>
              <a:rPr lang="en-US" altLang="ko-KR" sz="1400" dirty="0"/>
              <a:t>%</a:t>
            </a:r>
            <a:r>
              <a:rPr lang="ko-KR" altLang="en-US" sz="1400" dirty="0"/>
              <a:t> 다음에</a:t>
            </a:r>
            <a:r>
              <a:rPr lang="en-US" altLang="ko-KR" sz="1400" dirty="0"/>
              <a:t> </a:t>
            </a:r>
            <a:r>
              <a:rPr lang="ko-KR" altLang="en-US" sz="1400" dirty="0"/>
              <a:t>정수를 추가해서 전체 자릿수를 확보해서 생성할 수 있는데 데이터의 길이보다 작은 숫자를 설정하면 데이터 전체를 출력</a:t>
            </a:r>
            <a:endParaRPr lang="en-US" altLang="ko-KR" sz="1400" dirty="0"/>
          </a:p>
          <a:p>
            <a:pPr lvl="2" latinLnBrk="0">
              <a:buFont typeface="Wingdings" pitchFamily="2" charset="2"/>
              <a:buChar char="q"/>
            </a:pPr>
            <a:r>
              <a:rPr lang="ko-KR" altLang="en-US" sz="1400" dirty="0"/>
              <a:t>실수의 경우는 전체 자릿수와 소수 자릿수를 </a:t>
            </a:r>
            <a:r>
              <a:rPr lang="en-US" altLang="ko-KR" sz="1400" dirty="0"/>
              <a:t>.</a:t>
            </a:r>
            <a:r>
              <a:rPr lang="ko-KR" altLang="en-US" sz="1400" dirty="0"/>
              <a:t>으로 구분해서 설정할 수 있는데 소수는 그 이하 자리에서 반올림한 결과를 출력하는데 전체 자릿수는 생략 가능</a:t>
            </a:r>
            <a:endParaRPr lang="en-US" altLang="ko-KR" sz="1400" dirty="0"/>
          </a:p>
          <a:p>
            <a:pPr lvl="2" latinLnBrk="0">
              <a:buFont typeface="Wingdings" pitchFamily="2" charset="2"/>
              <a:buChar char="q"/>
            </a:pPr>
            <a:r>
              <a:rPr lang="ko-KR" altLang="en-US" sz="1400" dirty="0"/>
              <a:t>모든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데이터는 </a:t>
            </a:r>
            <a:r>
              <a:rPr lang="en-US" altLang="ko-KR" sz="1400" dirty="0"/>
              <a:t>%s</a:t>
            </a:r>
            <a:r>
              <a:rPr lang="ko-KR" altLang="en-US" sz="1400" dirty="0"/>
              <a:t>로 서식 설정 가능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95746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콘솔 입출력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22049" y="1268760"/>
            <a:ext cx="8229600" cy="4973163"/>
          </a:xfrm>
        </p:spPr>
        <p:txBody>
          <a:bodyPr>
            <a:normAutofit/>
          </a:bodyPr>
          <a:lstStyle/>
          <a:p>
            <a:pPr latinLnBrk="0">
              <a:buNone/>
            </a:pPr>
            <a:r>
              <a:rPr lang="en-US" altLang="ko-KR" sz="1400" dirty="0"/>
              <a:t>txt1 = '</a:t>
            </a:r>
            <a:r>
              <a:rPr lang="ko-KR" altLang="en-US" sz="1400" dirty="0"/>
              <a:t>자바</a:t>
            </a:r>
            <a:r>
              <a:rPr lang="en-US" altLang="ko-KR" sz="1400" dirty="0"/>
              <a:t>'</a:t>
            </a:r>
          </a:p>
          <a:p>
            <a:pPr latinLnBrk="0">
              <a:buNone/>
            </a:pPr>
            <a:r>
              <a:rPr lang="en-US" altLang="ko-KR" sz="1400" dirty="0"/>
              <a:t>txt2='</a:t>
            </a:r>
            <a:r>
              <a:rPr lang="ko-KR" altLang="en-US" sz="1400" dirty="0" err="1"/>
              <a:t>파이썬</a:t>
            </a:r>
            <a:r>
              <a:rPr lang="en-US" altLang="ko-KR" sz="1400" dirty="0"/>
              <a:t>'</a:t>
            </a:r>
          </a:p>
          <a:p>
            <a:pPr latinLnBrk="0">
              <a:buNone/>
            </a:pPr>
            <a:r>
              <a:rPr lang="en-US" altLang="ko-KR" sz="1400" dirty="0"/>
              <a:t>num1= 5 </a:t>
            </a:r>
          </a:p>
          <a:p>
            <a:pPr latinLnBrk="0">
              <a:buNone/>
            </a:pPr>
            <a:r>
              <a:rPr lang="en-US" altLang="ko-KR" sz="1400" dirty="0"/>
              <a:t>num2=10</a:t>
            </a:r>
          </a:p>
          <a:p>
            <a:pPr latinLnBrk="0">
              <a:buNone/>
            </a:pPr>
            <a:r>
              <a:rPr lang="en-US" altLang="ko-KR" sz="1400" dirty="0"/>
              <a:t>num3=3.141569</a:t>
            </a:r>
          </a:p>
          <a:p>
            <a:pPr latinLnBrk="0">
              <a:buNone/>
            </a:pPr>
            <a:r>
              <a:rPr lang="en-US" altLang="ko-KR" sz="1400" dirty="0"/>
              <a:t>print('</a:t>
            </a:r>
            <a:r>
              <a:rPr lang="ko-KR" altLang="en-US" sz="1400" dirty="0"/>
              <a:t>나는 </a:t>
            </a:r>
            <a:r>
              <a:rPr lang="en-US" altLang="ko-KR" sz="1400" dirty="0"/>
              <a:t>%s</a:t>
            </a:r>
            <a:r>
              <a:rPr lang="ko-KR" altLang="en-US" sz="1400" dirty="0"/>
              <a:t>보다 </a:t>
            </a:r>
            <a:r>
              <a:rPr lang="en-US" altLang="ko-KR" sz="1400" dirty="0"/>
              <a:t>%s</a:t>
            </a:r>
            <a:r>
              <a:rPr lang="ko-KR" altLang="en-US" sz="1400" dirty="0"/>
              <a:t>에 더 익숙합니다</a:t>
            </a:r>
            <a:r>
              <a:rPr lang="en-US" altLang="ko-KR" sz="1400" dirty="0"/>
              <a:t>.' %(txt1, txt2))</a:t>
            </a:r>
          </a:p>
          <a:p>
            <a:pPr latinLnBrk="0">
              <a:buNone/>
            </a:pPr>
            <a:r>
              <a:rPr lang="en-US" altLang="ko-KR" sz="1400" dirty="0"/>
              <a:t>print('%d + %d = %d' %(num1, num2, num1+num2))</a:t>
            </a:r>
          </a:p>
          <a:p>
            <a:pPr latinLnBrk="0">
              <a:buNone/>
            </a:pPr>
            <a:r>
              <a:rPr lang="en-US" altLang="ko-KR" sz="1400" dirty="0"/>
              <a:t>print('</a:t>
            </a:r>
            <a:r>
              <a:rPr lang="ko-KR" altLang="en-US" sz="1400" dirty="0"/>
              <a:t>작년 세계 경제 성장률은 전년에 비해 </a:t>
            </a:r>
            <a:r>
              <a:rPr lang="en-US" altLang="ko-KR" sz="1400" dirty="0"/>
              <a:t>%d%% </a:t>
            </a:r>
            <a:r>
              <a:rPr lang="ko-KR" altLang="en-US" sz="1400" dirty="0"/>
              <a:t>포인트 증가했다</a:t>
            </a:r>
            <a:r>
              <a:rPr lang="en-US" altLang="ko-KR" sz="1400" dirty="0"/>
              <a:t>.' %num1)</a:t>
            </a:r>
          </a:p>
          <a:p>
            <a:pPr latinLnBrk="0">
              <a:buNone/>
            </a:pPr>
            <a:r>
              <a:rPr lang="en-US" altLang="ko-KR" sz="1400" dirty="0"/>
              <a:t>print('</a:t>
            </a:r>
            <a:r>
              <a:rPr lang="ko-KR" altLang="en-US" sz="1400" dirty="0"/>
              <a:t>파이는 소수 </a:t>
            </a:r>
            <a:r>
              <a:rPr lang="ko-KR" altLang="en-US" sz="1400" dirty="0" err="1"/>
              <a:t>세째</a:t>
            </a:r>
            <a:r>
              <a:rPr lang="ko-KR" altLang="en-US" sz="1400" dirty="0"/>
              <a:t> 자리에서 반올림 하면 </a:t>
            </a:r>
            <a:r>
              <a:rPr lang="en-US" altLang="ko-KR" sz="1400" dirty="0"/>
              <a:t>%.2f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.' %num3)</a:t>
            </a:r>
          </a:p>
          <a:p>
            <a:pPr latinLnBrk="0">
              <a:buNone/>
            </a:pPr>
            <a:endParaRPr lang="en-US" altLang="ko-KR" sz="1400" dirty="0"/>
          </a:p>
          <a:p>
            <a:pPr latinLnBrk="0">
              <a:buNone/>
            </a:pPr>
            <a:r>
              <a:rPr lang="ko-KR" altLang="en-US" sz="1400" b="1" dirty="0">
                <a:solidFill>
                  <a:srgbClr val="FF0000"/>
                </a:solidFill>
              </a:rPr>
              <a:t>나는 자바보다 </a:t>
            </a:r>
            <a:r>
              <a:rPr lang="ko-KR" altLang="en-US" sz="1400" b="1" dirty="0" err="1">
                <a:solidFill>
                  <a:srgbClr val="FF0000"/>
                </a:solidFill>
              </a:rPr>
              <a:t>파이썬에</a:t>
            </a:r>
            <a:r>
              <a:rPr lang="ko-KR" altLang="en-US" sz="1400" b="1" dirty="0">
                <a:solidFill>
                  <a:srgbClr val="FF0000"/>
                </a:solidFill>
              </a:rPr>
              <a:t> 더 익숙합니다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</a:p>
          <a:p>
            <a:pPr latinLnBrk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5 + 10 = 15</a:t>
            </a:r>
          </a:p>
          <a:p>
            <a:pPr latinLnBrk="0">
              <a:buNone/>
            </a:pPr>
            <a:r>
              <a:rPr lang="ko-KR" altLang="en-US" sz="1400" b="1" dirty="0">
                <a:solidFill>
                  <a:srgbClr val="FF0000"/>
                </a:solidFill>
              </a:rPr>
              <a:t>작년 세계 경제 성장률은 전년에 비해 </a:t>
            </a:r>
            <a:r>
              <a:rPr lang="en-US" altLang="ko-KR" sz="1400" b="1" dirty="0">
                <a:solidFill>
                  <a:srgbClr val="FF0000"/>
                </a:solidFill>
              </a:rPr>
              <a:t>5% </a:t>
            </a:r>
            <a:r>
              <a:rPr lang="ko-KR" altLang="en-US" sz="1400" b="1" dirty="0">
                <a:solidFill>
                  <a:srgbClr val="FF0000"/>
                </a:solidFill>
              </a:rPr>
              <a:t>포인트 증가했다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</a:p>
          <a:p>
            <a:pPr latinLnBrk="0">
              <a:buNone/>
            </a:pPr>
            <a:r>
              <a:rPr lang="ko-KR" altLang="en-US" sz="1400" b="1" dirty="0">
                <a:solidFill>
                  <a:srgbClr val="FF0000"/>
                </a:solidFill>
              </a:rPr>
              <a:t>파이는 소수 </a:t>
            </a:r>
            <a:r>
              <a:rPr lang="ko-KR" altLang="en-US" sz="1400" b="1" dirty="0" err="1">
                <a:solidFill>
                  <a:srgbClr val="FF0000"/>
                </a:solidFill>
              </a:rPr>
              <a:t>세째</a:t>
            </a:r>
            <a:r>
              <a:rPr lang="ko-KR" altLang="en-US" sz="1400" b="1" dirty="0">
                <a:solidFill>
                  <a:srgbClr val="FF0000"/>
                </a:solidFill>
              </a:rPr>
              <a:t> 자리에서 반올림 하면 </a:t>
            </a:r>
            <a:r>
              <a:rPr lang="en-US" altLang="ko-KR" sz="1400" b="1" dirty="0">
                <a:solidFill>
                  <a:srgbClr val="FF0000"/>
                </a:solidFill>
              </a:rPr>
              <a:t>3.14 </a:t>
            </a:r>
            <a:r>
              <a:rPr lang="ko-KR" altLang="en-US" sz="1400" b="1" dirty="0">
                <a:solidFill>
                  <a:srgbClr val="FF0000"/>
                </a:solidFill>
              </a:rPr>
              <a:t>입니다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1024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콘솔 입출력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22049" y="1268760"/>
            <a:ext cx="8229600" cy="4973163"/>
          </a:xfrm>
        </p:spPr>
        <p:txBody>
          <a:bodyPr>
            <a:normAutofit/>
          </a:bodyPr>
          <a:lstStyle/>
          <a:p>
            <a:pPr latinLnBrk="0">
              <a:buFont typeface="Wingdings" pitchFamily="2" charset="2"/>
              <a:buChar char="v"/>
            </a:pPr>
            <a:r>
              <a:rPr lang="ko-KR" altLang="en-US" sz="1400" dirty="0"/>
              <a:t>콘솔 입출력</a:t>
            </a:r>
            <a:endParaRPr lang="en-US" altLang="ko-KR" sz="1400" dirty="0"/>
          </a:p>
          <a:p>
            <a:pPr lvl="1" latinLnBrk="0">
              <a:buFont typeface="Wingdings" pitchFamily="2" charset="2"/>
              <a:buChar char="ü"/>
            </a:pPr>
            <a:r>
              <a:rPr lang="en-US" altLang="ko-KR" sz="1400" dirty="0"/>
              <a:t>input(‘</a:t>
            </a:r>
            <a:r>
              <a:rPr lang="ko-KR" altLang="en-US" sz="1400" dirty="0"/>
              <a:t>메시지</a:t>
            </a:r>
            <a:r>
              <a:rPr lang="en-US" altLang="ko-KR" sz="1400" dirty="0"/>
              <a:t>’)</a:t>
            </a:r>
          </a:p>
          <a:p>
            <a:pPr lvl="2" latinLnBrk="0">
              <a:buFont typeface="Wingdings" pitchFamily="2" charset="2"/>
              <a:buChar char="q"/>
            </a:pPr>
            <a:r>
              <a:rPr lang="ko-KR" altLang="en-US" sz="1400" dirty="0"/>
              <a:t>문자열을 </a:t>
            </a:r>
            <a:r>
              <a:rPr lang="ko-KR" altLang="en-US" sz="1400" dirty="0" err="1"/>
              <a:t>입력받는</a:t>
            </a:r>
            <a:r>
              <a:rPr lang="ko-KR" altLang="en-US" sz="1400" dirty="0"/>
              <a:t> 내장함수</a:t>
            </a:r>
            <a:endParaRPr lang="en-US" altLang="ko-KR" sz="1400" dirty="0"/>
          </a:p>
          <a:p>
            <a:pPr lvl="2" latinLnBrk="0">
              <a:buFont typeface="Wingdings" pitchFamily="2" charset="2"/>
              <a:buChar char="q"/>
            </a:pPr>
            <a:r>
              <a:rPr lang="ko-KR" altLang="en-US" sz="1400" dirty="0"/>
              <a:t>매개변수로 하나의 문자열을 받는데 매개변수로 입력된 내용은 키보드의 입력을 알려주는 프롬프트</a:t>
            </a:r>
            <a:endParaRPr lang="en-US" altLang="ko-KR" sz="1400" dirty="0"/>
          </a:p>
          <a:p>
            <a:pPr lvl="2" latinLnBrk="0">
              <a:buFont typeface="Wingdings" pitchFamily="2" charset="2"/>
              <a:buChar char="q"/>
            </a:pPr>
            <a:r>
              <a:rPr lang="en-US" altLang="ko-KR" sz="1400" dirty="0"/>
              <a:t>Enter</a:t>
            </a:r>
            <a:r>
              <a:rPr lang="ko-KR" altLang="en-US" sz="1400" dirty="0"/>
              <a:t>를 누를 때까지 입력을 받아서 하나의 문자열로 리턴</a:t>
            </a:r>
            <a:endParaRPr lang="en-US" altLang="ko-KR" sz="1400" dirty="0"/>
          </a:p>
          <a:p>
            <a:pPr lvl="2" latinLnBrk="0">
              <a:buFont typeface="Wingdings" pitchFamily="2" charset="2"/>
              <a:buChar char="q"/>
            </a:pPr>
            <a:r>
              <a:rPr lang="ko-KR" altLang="en-US" sz="1400" dirty="0"/>
              <a:t>정수나 실수를 </a:t>
            </a:r>
            <a:r>
              <a:rPr lang="ko-KR" altLang="en-US" sz="1400" dirty="0" err="1"/>
              <a:t>입력받고자</a:t>
            </a:r>
            <a:r>
              <a:rPr lang="ko-KR" altLang="en-US" sz="1400" dirty="0"/>
              <a:t> 할 때는 문자열을 </a:t>
            </a:r>
            <a:r>
              <a:rPr lang="ko-KR" altLang="en-US" sz="1400" dirty="0" err="1"/>
              <a:t>입력받고</a:t>
            </a:r>
            <a:r>
              <a:rPr lang="ko-KR" altLang="en-US" sz="1400" dirty="0"/>
              <a:t> 난 후 </a:t>
            </a:r>
            <a:r>
              <a:rPr lang="ko-KR" altLang="en-US" sz="1400" dirty="0" err="1"/>
              <a:t>수치형으로</a:t>
            </a:r>
            <a:r>
              <a:rPr lang="ko-KR" altLang="en-US" sz="1400" dirty="0"/>
              <a:t> 변환</a:t>
            </a:r>
            <a:endParaRPr lang="en-US" altLang="ko-KR" sz="1400" dirty="0"/>
          </a:p>
          <a:p>
            <a:pPr lvl="1" latinLnBrk="0">
              <a:buFont typeface="Wingdings" pitchFamily="2" charset="2"/>
              <a:buChar char="q"/>
            </a:pPr>
            <a:endParaRPr lang="en-US" altLang="ko-KR" sz="1400" dirty="0"/>
          </a:p>
          <a:p>
            <a:pPr lvl="2" latinLnBrk="0">
              <a:buNone/>
            </a:pPr>
            <a:r>
              <a:rPr lang="en-US" altLang="ko-KR" sz="1400" dirty="0"/>
              <a:t>name = input('</a:t>
            </a:r>
            <a:r>
              <a:rPr lang="ko-KR" altLang="en-US" sz="1400" dirty="0"/>
              <a:t>이름</a:t>
            </a:r>
            <a:r>
              <a:rPr lang="en-US" altLang="ko-KR" sz="1400" dirty="0"/>
              <a:t>:')</a:t>
            </a:r>
          </a:p>
          <a:p>
            <a:pPr lvl="2" latinLnBrk="0">
              <a:buNone/>
            </a:pPr>
            <a:r>
              <a:rPr lang="en-US" altLang="ko-KR" sz="1400" dirty="0"/>
              <a:t>print(name)</a:t>
            </a:r>
          </a:p>
          <a:p>
            <a:pPr lvl="2" latinLnBrk="0">
              <a:buNone/>
            </a:pPr>
            <a:r>
              <a:rPr lang="en-US" altLang="ko-KR" sz="1400" dirty="0"/>
              <a:t>age =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(input('</a:t>
            </a:r>
            <a:r>
              <a:rPr lang="ko-KR" altLang="en-US" sz="1400" dirty="0"/>
              <a:t>나이</a:t>
            </a:r>
            <a:r>
              <a:rPr lang="en-US" altLang="ko-KR" sz="1400" dirty="0"/>
              <a:t>:'))</a:t>
            </a:r>
          </a:p>
          <a:p>
            <a:pPr lvl="2" latinLnBrk="0">
              <a:buNone/>
            </a:pPr>
            <a:r>
              <a:rPr lang="en-US" altLang="ko-KR" sz="1400" dirty="0"/>
              <a:t>print(age)</a:t>
            </a:r>
          </a:p>
          <a:p>
            <a:pPr lvl="2" latinLnBrk="0">
              <a:buNone/>
            </a:pPr>
            <a:r>
              <a:rPr lang="en-US" altLang="ko-KR" sz="1400" dirty="0"/>
              <a:t>print(type(age))</a:t>
            </a:r>
          </a:p>
          <a:p>
            <a:pPr lvl="2" latinLnBrk="0">
              <a:buNone/>
            </a:pPr>
            <a:endParaRPr lang="en-US" altLang="ko-KR" sz="1400" dirty="0"/>
          </a:p>
          <a:p>
            <a:pPr lvl="2" latinLnBrk="0">
              <a:buNone/>
            </a:pPr>
            <a:r>
              <a:rPr lang="ko-KR" altLang="en-US" sz="1400" b="1" dirty="0">
                <a:solidFill>
                  <a:srgbClr val="FF0000"/>
                </a:solidFill>
              </a:rPr>
              <a:t>이름</a:t>
            </a:r>
            <a:r>
              <a:rPr lang="en-US" altLang="ko-KR" sz="1400" b="1" dirty="0">
                <a:solidFill>
                  <a:srgbClr val="FF0000"/>
                </a:solidFill>
              </a:rPr>
              <a:t>:</a:t>
            </a:r>
            <a:r>
              <a:rPr lang="ko-KR" altLang="en-US" sz="1400" b="1" dirty="0">
                <a:solidFill>
                  <a:srgbClr val="FF0000"/>
                </a:solidFill>
              </a:rPr>
              <a:t>박문석</a:t>
            </a:r>
          </a:p>
          <a:p>
            <a:pPr lvl="2" latinLnBrk="0">
              <a:buNone/>
            </a:pPr>
            <a:r>
              <a:rPr lang="ko-KR" altLang="en-US" sz="1400" b="1" dirty="0">
                <a:solidFill>
                  <a:srgbClr val="FF0000"/>
                </a:solidFill>
              </a:rPr>
              <a:t>박문석</a:t>
            </a:r>
          </a:p>
          <a:p>
            <a:pPr lvl="2" latinLnBrk="0">
              <a:buNone/>
            </a:pPr>
            <a:r>
              <a:rPr lang="ko-KR" altLang="en-US" sz="1400" b="1" dirty="0">
                <a:solidFill>
                  <a:srgbClr val="FF0000"/>
                </a:solidFill>
              </a:rPr>
              <a:t>나이</a:t>
            </a:r>
            <a:r>
              <a:rPr lang="en-US" altLang="ko-KR" sz="1400" b="1" dirty="0">
                <a:solidFill>
                  <a:srgbClr val="FF0000"/>
                </a:solidFill>
              </a:rPr>
              <a:t>:34</a:t>
            </a:r>
          </a:p>
          <a:p>
            <a:pPr lvl="2" latinLnBrk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38960233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콘솔 입출력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22049" y="1268760"/>
            <a:ext cx="8229600" cy="4973163"/>
          </a:xfrm>
        </p:spPr>
        <p:txBody>
          <a:bodyPr>
            <a:normAutofit/>
          </a:bodyPr>
          <a:lstStyle/>
          <a:p>
            <a:pPr latinLnBrk="0">
              <a:buFont typeface="Wingdings" pitchFamily="2" charset="2"/>
              <a:buChar char="v"/>
            </a:pPr>
            <a:r>
              <a:rPr lang="ko-KR" altLang="en-US" sz="1400" dirty="0"/>
              <a:t>콘솔 입출력</a:t>
            </a:r>
            <a:endParaRPr lang="en-US" altLang="ko-KR" sz="1400" dirty="0"/>
          </a:p>
          <a:p>
            <a:pPr lvl="1" latinLnBrk="0">
              <a:buFont typeface="Wingdings" pitchFamily="2" charset="2"/>
              <a:buChar char="ü"/>
            </a:pPr>
            <a:r>
              <a:rPr lang="ko-KR" altLang="en-US" sz="1400" dirty="0"/>
              <a:t>한겨레 신문사에서 </a:t>
            </a:r>
            <a:r>
              <a:rPr lang="en-US" altLang="ko-KR" sz="1400" dirty="0"/>
              <a:t>kb</a:t>
            </a:r>
            <a:r>
              <a:rPr lang="ko-KR" altLang="en-US" sz="1400" dirty="0"/>
              <a:t>라는 </a:t>
            </a:r>
            <a:r>
              <a:rPr lang="ko-KR" altLang="en-US" sz="1400" dirty="0" err="1"/>
              <a:t>검색어를</a:t>
            </a:r>
            <a:r>
              <a:rPr lang="ko-KR" altLang="en-US" sz="1400" dirty="0"/>
              <a:t> 입력해서 뉴스 검색을 하면 아래와 같은 </a:t>
            </a:r>
            <a:r>
              <a:rPr lang="en-US" altLang="ko-KR" sz="1400" dirty="0"/>
              <a:t>URL</a:t>
            </a:r>
            <a:r>
              <a:rPr lang="ko-KR" altLang="en-US" sz="1400" dirty="0"/>
              <a:t>을 생성</a:t>
            </a:r>
            <a:endParaRPr lang="en-US" altLang="ko-KR" sz="1400" dirty="0"/>
          </a:p>
          <a:p>
            <a:pPr lvl="1" latinLnBrk="0">
              <a:buFont typeface="Wingdings" pitchFamily="2" charset="2"/>
              <a:buChar char="ü"/>
            </a:pPr>
            <a:r>
              <a:rPr lang="en-US" altLang="ko-KR" sz="1400" dirty="0"/>
              <a:t>http://search.hani.co.kr/Search?command=query&amp;keyword=</a:t>
            </a:r>
            <a:r>
              <a:rPr lang="en-US" altLang="ko-KR" sz="1400" dirty="0">
                <a:solidFill>
                  <a:srgbClr val="FF0000"/>
                </a:solidFill>
              </a:rPr>
              <a:t>kb</a:t>
            </a:r>
            <a:r>
              <a:rPr lang="en-US" altLang="ko-KR" sz="1400" dirty="0"/>
              <a:t>&amp;media=news&amp;submedia=&amp;sort=d&amp;period=all&amp;datefrom=2000.01.01&amp;dateto=2019.06.22&amp;pageseq=0</a:t>
            </a:r>
          </a:p>
          <a:p>
            <a:pPr lvl="1" latinLnBrk="0">
              <a:buFont typeface="Wingdings" pitchFamily="2" charset="2"/>
              <a:buChar char="ü"/>
            </a:pPr>
            <a:endParaRPr lang="en-US" altLang="ko-KR" sz="1400" b="1" dirty="0">
              <a:solidFill>
                <a:srgbClr val="FF0000"/>
              </a:solidFill>
            </a:endParaRPr>
          </a:p>
          <a:p>
            <a:pPr lvl="1" latinLnBrk="0">
              <a:buFont typeface="Wingdings" pitchFamily="2" charset="2"/>
              <a:buChar char="ü"/>
            </a:pPr>
            <a:r>
              <a:rPr lang="ko-KR" altLang="en-US" sz="1400" b="1" dirty="0" err="1">
                <a:solidFill>
                  <a:srgbClr val="FF0000"/>
                </a:solidFill>
              </a:rPr>
              <a:t>검색어</a:t>
            </a:r>
            <a:r>
              <a:rPr lang="ko-KR" altLang="en-US" sz="1400" b="1" dirty="0">
                <a:solidFill>
                  <a:srgbClr val="FF0000"/>
                </a:solidFill>
              </a:rPr>
              <a:t> 부분을 입력해서 </a:t>
            </a:r>
            <a:r>
              <a:rPr lang="en-US" altLang="ko-KR" sz="1400" b="1" dirty="0">
                <a:solidFill>
                  <a:srgbClr val="FF0000"/>
                </a:solidFill>
              </a:rPr>
              <a:t>URL</a:t>
            </a:r>
            <a:r>
              <a:rPr lang="ko-KR" altLang="en-US" sz="1400" b="1" dirty="0">
                <a:solidFill>
                  <a:srgbClr val="FF0000"/>
                </a:solidFill>
              </a:rPr>
              <a:t>을 완성하기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marL="857250" lvl="2" indent="0" latinLnBrk="0">
              <a:buNone/>
            </a:pPr>
            <a:r>
              <a:rPr lang="en-US" altLang="ko-KR" sz="1400" dirty="0" err="1"/>
              <a:t>url</a:t>
            </a:r>
            <a:r>
              <a:rPr lang="en-US" altLang="ko-KR" sz="1400" dirty="0"/>
              <a:t> = 'http://search.hani.co.kr/</a:t>
            </a:r>
            <a:r>
              <a:rPr lang="en-US" altLang="ko-KR" sz="1400" dirty="0" err="1"/>
              <a:t>Search?command</a:t>
            </a:r>
            <a:r>
              <a:rPr lang="en-US" altLang="ko-KR" sz="1400" dirty="0"/>
              <a:t>=</a:t>
            </a:r>
            <a:r>
              <a:rPr lang="en-US" altLang="ko-KR" sz="1400" dirty="0" err="1"/>
              <a:t>query&amp;keyword</a:t>
            </a:r>
            <a:r>
              <a:rPr lang="en-US" altLang="ko-KR" sz="1400" dirty="0"/>
              <a:t>='</a:t>
            </a:r>
          </a:p>
          <a:p>
            <a:pPr marL="857250" lvl="2" indent="0" latinLnBrk="0">
              <a:buNone/>
            </a:pPr>
            <a:r>
              <a:rPr lang="en-US" altLang="ko-KR" sz="1400" dirty="0"/>
              <a:t>keyword = input('</a:t>
            </a:r>
            <a:r>
              <a:rPr lang="ko-KR" altLang="en-US" sz="1400" dirty="0" err="1"/>
              <a:t>검색어를</a:t>
            </a:r>
            <a:r>
              <a:rPr lang="ko-KR" altLang="en-US" sz="1400" dirty="0"/>
              <a:t> 입력하세요</a:t>
            </a:r>
            <a:r>
              <a:rPr lang="en-US" altLang="ko-KR" sz="1400" dirty="0"/>
              <a:t>:')</a:t>
            </a:r>
          </a:p>
          <a:p>
            <a:pPr marL="857250" lvl="2" indent="0" latinLnBrk="0">
              <a:buNone/>
            </a:pPr>
            <a:r>
              <a:rPr lang="en-US" altLang="ko-KR" sz="1400" dirty="0" err="1"/>
              <a:t>url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 + keyword</a:t>
            </a:r>
          </a:p>
          <a:p>
            <a:pPr marL="857250" lvl="2" indent="0" latinLnBrk="0">
              <a:buNone/>
            </a:pPr>
            <a:r>
              <a:rPr lang="en-US" altLang="ko-KR" sz="1400" dirty="0" err="1"/>
              <a:t>url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 + '&amp;media=</a:t>
            </a:r>
            <a:r>
              <a:rPr lang="en-US" altLang="ko-KR" sz="1400" dirty="0" err="1"/>
              <a:t>news&amp;submedia</a:t>
            </a:r>
            <a:r>
              <a:rPr lang="en-US" altLang="ko-KR" sz="1400" dirty="0"/>
              <a:t>=&amp;sort=</a:t>
            </a:r>
            <a:r>
              <a:rPr lang="en-US" altLang="ko-KR" sz="1400" dirty="0" err="1"/>
              <a:t>d&amp;period</a:t>
            </a:r>
            <a:r>
              <a:rPr lang="en-US" altLang="ko-KR" sz="1400" dirty="0"/>
              <a:t>=</a:t>
            </a:r>
            <a:r>
              <a:rPr lang="en-US" altLang="ko-KR" sz="1400" dirty="0" err="1"/>
              <a:t>all&amp;datefrom</a:t>
            </a:r>
            <a:r>
              <a:rPr lang="en-US" altLang="ko-KR" sz="1400" dirty="0"/>
              <a:t>=2000.01.01&amp;dateto=2019.06.22&amp;pageseq=0'</a:t>
            </a:r>
          </a:p>
          <a:p>
            <a:pPr marL="857250" lvl="2" indent="0" latinLnBrk="0">
              <a:buNone/>
            </a:pPr>
            <a:r>
              <a:rPr lang="en-US" altLang="ko-KR" sz="1400" dirty="0"/>
              <a:t>print(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)</a:t>
            </a:r>
          </a:p>
          <a:p>
            <a:pPr lvl="1" latinLnBrk="0">
              <a:buFont typeface="Wingdings" pitchFamily="2" charset="2"/>
              <a:buChar char="ü"/>
            </a:pPr>
            <a:endParaRPr lang="en-US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3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22049" y="1260000"/>
            <a:ext cx="8229600" cy="4973163"/>
          </a:xfrm>
        </p:spPr>
        <p:txBody>
          <a:bodyPr>
            <a:normAutofit/>
          </a:bodyPr>
          <a:lstStyle/>
          <a:p>
            <a:pPr latinLnBrk="0">
              <a:buFont typeface="Wingdings" pitchFamily="2" charset="2"/>
              <a:buChar char="v"/>
            </a:pPr>
            <a:r>
              <a:rPr lang="ko-KR" altLang="en-US" sz="1400" b="1" dirty="0">
                <a:solidFill>
                  <a:srgbClr val="FF0000"/>
                </a:solidFill>
              </a:rPr>
              <a:t>들여쓰기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marL="400050" lvl="1" indent="0" latinLnBrk="0">
              <a:buNone/>
            </a:pPr>
            <a:r>
              <a:rPr lang="en-US" altLang="ko-KR" sz="1400" dirty="0"/>
              <a:t> ﻿num = 20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#</a:t>
            </a:r>
            <a:r>
              <a:rPr lang="ko-KR" altLang="en-US" sz="1400" dirty="0"/>
              <a:t>블록마다 들여쓰기를 다르게 설정해도 되지만 권장하지 않음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if num &gt;= 10: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    print("10</a:t>
            </a:r>
            <a:r>
              <a:rPr lang="ko-KR" altLang="en-US" sz="1400" dirty="0"/>
              <a:t>보다 크다</a:t>
            </a:r>
            <a:r>
              <a:rPr lang="en-US" altLang="ko-KR" sz="1400" dirty="0"/>
              <a:t>")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else: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  print("10</a:t>
            </a:r>
            <a:r>
              <a:rPr lang="ko-KR" altLang="en-US" sz="1400" dirty="0"/>
              <a:t>보다 작다</a:t>
            </a:r>
            <a:r>
              <a:rPr lang="en-US" altLang="ko-KR" sz="1400" dirty="0"/>
              <a:t>")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660232" y="1484784"/>
            <a:ext cx="1138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10</a:t>
            </a:r>
            <a:r>
              <a:rPr lang="ko-KR" altLang="en-US" sz="1400" b="1" dirty="0">
                <a:solidFill>
                  <a:srgbClr val="FF0000"/>
                </a:solidFill>
              </a:rPr>
              <a:t>보다 크다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7D48A5D-0B55-454F-A0CD-2EE203EED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Python Basic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31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22049" y="1260000"/>
            <a:ext cx="8229600" cy="4973163"/>
          </a:xfrm>
        </p:spPr>
        <p:txBody>
          <a:bodyPr>
            <a:normAutofit/>
          </a:bodyPr>
          <a:lstStyle/>
          <a:p>
            <a:pPr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주석</a:t>
            </a:r>
            <a:r>
              <a:rPr lang="en-US" altLang="ko-KR" sz="1400" dirty="0"/>
              <a:t>(Comment)</a:t>
            </a:r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/>
              <a:t>컴파일러나 인터프리터가 해석하지 않는 문장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 err="1"/>
              <a:t>파이썬에서</a:t>
            </a:r>
            <a:r>
              <a:rPr lang="ko-KR" altLang="en-US" sz="1400" dirty="0"/>
              <a:t> 한 줄 주석은 </a:t>
            </a:r>
            <a:r>
              <a:rPr lang="en-US" altLang="ko-KR" sz="1400" dirty="0"/>
              <a:t># </a:t>
            </a:r>
            <a:r>
              <a:rPr lang="ko-KR" altLang="en-US" sz="1400" dirty="0"/>
              <a:t>기호 뒤에 작성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/>
              <a:t># </a:t>
            </a:r>
            <a:r>
              <a:rPr lang="ko-KR" altLang="en-US" sz="1400" dirty="0"/>
              <a:t>기호 뒤에 있는 문자열은 실행을 할 때 무시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/>
              <a:t>어떤 특정 구역을 문자열로 만들어서 실행되지 않도록 하려면 </a:t>
            </a:r>
            <a:r>
              <a:rPr lang="en-US" altLang="ko-KR" sz="1400" dirty="0"/>
              <a:t>＂＂＂ </a:t>
            </a:r>
            <a:r>
              <a:rPr lang="ko-KR" altLang="en-US" sz="1400" dirty="0"/>
              <a:t>에서 </a:t>
            </a:r>
            <a:r>
              <a:rPr lang="en-US" altLang="ko-KR" sz="1400" dirty="0"/>
              <a:t>＂＂＂ </a:t>
            </a:r>
            <a:r>
              <a:rPr lang="ko-KR" altLang="en-US" sz="1400" dirty="0"/>
              <a:t>까지 큰 따옴표</a:t>
            </a:r>
            <a:r>
              <a:rPr lang="en-US" altLang="ko-KR" sz="1400" dirty="0"/>
              <a:t>(</a:t>
            </a:r>
            <a:r>
              <a:rPr lang="ko-KR" altLang="en-US" sz="1400" dirty="0"/>
              <a:t>쌍 따옴표</a:t>
            </a:r>
            <a:r>
              <a:rPr lang="en-US" altLang="ko-KR" sz="1400" dirty="0"/>
              <a:t>) 3</a:t>
            </a:r>
            <a:r>
              <a:rPr lang="ko-KR" altLang="en-US" sz="1400" dirty="0"/>
              <a:t>개를 사용해서 묶으면 됨</a:t>
            </a:r>
            <a:r>
              <a:rPr lang="en-US" altLang="ko-KR" sz="1400" dirty="0"/>
              <a:t> – </a:t>
            </a:r>
            <a:r>
              <a:rPr lang="ko-KR" altLang="en-US" sz="1400" dirty="0"/>
              <a:t>작은 따옴표도 가능한데 이 구문은 주석을 만드는 것이 아니고 문자열 상수를 만들어서 아무 일도 하지 않는 것처럼 보이도록 함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/>
              <a:t>#! </a:t>
            </a:r>
            <a:r>
              <a:rPr lang="ko-KR" altLang="en-US" sz="1400" dirty="0"/>
              <a:t>기호는 주석이 아니고</a:t>
            </a:r>
            <a:r>
              <a:rPr lang="en-US" altLang="ko-KR" sz="1400" dirty="0"/>
              <a:t> "</a:t>
            </a:r>
            <a:r>
              <a:rPr lang="ko-KR" altLang="en-US" sz="1400" dirty="0"/>
              <a:t>유닉스 </a:t>
            </a:r>
            <a:r>
              <a:rPr lang="en-US" altLang="ko-KR" sz="1400" dirty="0"/>
              <a:t>Shebang”(</a:t>
            </a:r>
            <a:r>
              <a:rPr lang="ko-KR" altLang="en-US" sz="1400" dirty="0"/>
              <a:t>프로그램으로서 실행</a:t>
            </a:r>
            <a:r>
              <a:rPr lang="en-US" altLang="ko-KR" sz="1400" dirty="0"/>
              <a:t>) </a:t>
            </a:r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/>
              <a:t># -*- coding: cp949 -*- </a:t>
            </a:r>
            <a:r>
              <a:rPr lang="ko-KR" altLang="en-US" sz="1400" dirty="0"/>
              <a:t>는 </a:t>
            </a:r>
            <a:r>
              <a:rPr lang="en-US" altLang="ko-KR" sz="1400" dirty="0"/>
              <a:t>Encoding</a:t>
            </a:r>
            <a:r>
              <a:rPr lang="ko-KR" altLang="en-US" sz="1400" dirty="0"/>
              <a:t> 지정문</a:t>
            </a:r>
            <a:r>
              <a:rPr lang="en-US" altLang="ko-KR" sz="1400" dirty="0"/>
              <a:t>(</a:t>
            </a:r>
            <a:r>
              <a:rPr lang="ko-KR" altLang="en-US" sz="1400" dirty="0"/>
              <a:t>윈도우에서는 </a:t>
            </a:r>
            <a:r>
              <a:rPr lang="en-US" altLang="ko-KR" sz="1400" dirty="0"/>
              <a:t>cp949</a:t>
            </a:r>
            <a:r>
              <a:rPr lang="ko-KR" altLang="en-US" sz="1400" dirty="0"/>
              <a:t>나 </a:t>
            </a:r>
            <a:r>
              <a:rPr lang="en-US" altLang="ko-KR" sz="1400" dirty="0" err="1"/>
              <a:t>euc-kr</a:t>
            </a:r>
            <a:r>
              <a:rPr lang="en-US" altLang="ko-KR" sz="1400" dirty="0"/>
              <a:t> </a:t>
            </a:r>
            <a:r>
              <a:rPr lang="ko-KR" altLang="en-US" sz="1400" dirty="0"/>
              <a:t>그 이외의 운영체제에서는 </a:t>
            </a:r>
            <a:r>
              <a:rPr lang="en-US" altLang="ko-KR" sz="1400" dirty="0"/>
              <a:t>utf-8</a:t>
            </a:r>
            <a:r>
              <a:rPr lang="ko-KR" altLang="en-US" sz="1400" dirty="0"/>
              <a:t>로 지정</a:t>
            </a:r>
            <a:r>
              <a:rPr lang="en-US" altLang="ko-KR" sz="1400" dirty="0"/>
              <a:t>)</a:t>
            </a:r>
          </a:p>
          <a:p>
            <a:pPr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/>
              <a:t>Encoding &amp; Decoding</a:t>
            </a:r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/>
              <a:t>Encoding: </a:t>
            </a:r>
            <a:r>
              <a:rPr lang="ko-KR" altLang="en-US" sz="1400" dirty="0"/>
              <a:t>문자를 컴퓨터에 저장할 수 있는 코드로 변경하는 작업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/>
              <a:t>Decoding: </a:t>
            </a:r>
            <a:r>
              <a:rPr lang="ko-KR" altLang="en-US" sz="1400" dirty="0"/>
              <a:t>컴퓨터에 저장된 코드를 출력하기 위해서 문자로 변경하는 작업</a:t>
            </a:r>
            <a:endParaRPr lang="en-US" altLang="ko-KR" sz="1400" dirty="0"/>
          </a:p>
          <a:p>
            <a:pPr lvl="1" latinLnBrk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altLang="ko-KR" sz="14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3C1EC89-7178-A345-A63A-17AEC05D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Python Basic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79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22049" y="1260000"/>
            <a:ext cx="8229600" cy="4973163"/>
          </a:xfrm>
        </p:spPr>
        <p:txBody>
          <a:bodyPr>
            <a:normAutofit/>
          </a:bodyPr>
          <a:lstStyle/>
          <a:p>
            <a:pPr latinLnBrk="0">
              <a:buFont typeface="Wingdings" pitchFamily="2" charset="2"/>
              <a:buChar char="v"/>
            </a:pPr>
            <a:r>
              <a:rPr lang="ko-KR" altLang="en-US" sz="1400" b="1" dirty="0" err="1">
                <a:solidFill>
                  <a:srgbClr val="FF0000"/>
                </a:solidFill>
              </a:rPr>
              <a:t>파이썬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</a:rPr>
              <a:t>주석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lvl="1" latinLnBrk="0">
              <a:buNone/>
            </a:pPr>
            <a:r>
              <a:rPr lang="en-US" altLang="ko-KR" sz="1400" dirty="0"/>
              <a:t># </a:t>
            </a:r>
            <a:r>
              <a:rPr lang="ko-KR" altLang="en-US" sz="1400" dirty="0"/>
              <a:t>이 줄은 라인 코멘트입니다</a:t>
            </a:r>
          </a:p>
          <a:p>
            <a:pPr lvl="1" latinLnBrk="0">
              <a:buNone/>
            </a:pPr>
            <a:r>
              <a:rPr lang="en-US" altLang="ko-KR" sz="1400" dirty="0"/>
              <a:t>print("Hello World!")</a:t>
            </a:r>
          </a:p>
          <a:p>
            <a:pPr lvl="1" latinLnBrk="0">
              <a:buNone/>
            </a:pPr>
            <a:endParaRPr lang="en-US" altLang="ko-KR" sz="1400" dirty="0"/>
          </a:p>
          <a:p>
            <a:pPr lvl="1" latinLnBrk="0">
              <a:buNone/>
            </a:pPr>
            <a:r>
              <a:rPr lang="en-US" altLang="ko-KR" sz="1400" dirty="0"/>
              <a:t>print("Hello World!")   # </a:t>
            </a:r>
            <a:r>
              <a:rPr lang="ko-KR" altLang="en-US" sz="1400" dirty="0"/>
              <a:t>이것도 라인 코멘트입니다</a:t>
            </a:r>
          </a:p>
          <a:p>
            <a:pPr lvl="1" latinLnBrk="0">
              <a:buNone/>
            </a:pPr>
            <a:endParaRPr lang="ko-KR" altLang="en-US" sz="1400" dirty="0"/>
          </a:p>
          <a:p>
            <a:pPr lvl="1" latinLnBrk="0">
              <a:buNone/>
            </a:pPr>
            <a:endParaRPr lang="ko-KR" altLang="en-US" sz="1400" dirty="0"/>
          </a:p>
          <a:p>
            <a:pPr lvl="1" latinLnBrk="0">
              <a:buNone/>
            </a:pPr>
            <a:r>
              <a:rPr lang="en-US" altLang="ko-KR" sz="1400" dirty="0"/>
              <a:t>"""</a:t>
            </a:r>
          </a:p>
          <a:p>
            <a:pPr lvl="1" latinLnBrk="0">
              <a:buNone/>
            </a:pPr>
            <a:r>
              <a:rPr lang="ko-KR" altLang="en-US" sz="1400" dirty="0"/>
              <a:t>이것은 </a:t>
            </a:r>
            <a:r>
              <a:rPr lang="ko-KR" altLang="en-US" sz="1400" dirty="0" err="1"/>
              <a:t>블럭</a:t>
            </a:r>
            <a:r>
              <a:rPr lang="ko-KR" altLang="en-US" sz="1400" dirty="0"/>
              <a:t> 주석처럼 사용할 수 있음</a:t>
            </a:r>
          </a:p>
          <a:p>
            <a:pPr lvl="1" latinLnBrk="0">
              <a:buNone/>
            </a:pPr>
            <a:r>
              <a:rPr lang="ko-KR" altLang="en-US" sz="1400" dirty="0"/>
              <a:t>큰따옴표 나 작은 따옴표 </a:t>
            </a:r>
            <a:r>
              <a:rPr lang="en-US" altLang="ko-KR" sz="1400" dirty="0"/>
              <a:t>3</a:t>
            </a:r>
            <a:r>
              <a:rPr lang="ko-KR" altLang="en-US" sz="1400" dirty="0"/>
              <a:t>개를 연속으로 적으면 주석이 아니고 여러 줄 문자열</a:t>
            </a:r>
          </a:p>
          <a:p>
            <a:pPr lvl="1" latinLnBrk="0">
              <a:buNone/>
            </a:pPr>
            <a:r>
              <a:rPr lang="en-US" altLang="ko-KR" sz="1400" dirty="0"/>
              <a:t>"""</a:t>
            </a:r>
          </a:p>
          <a:p>
            <a:pPr lvl="1" latinLnBrk="0">
              <a:buNone/>
            </a:pPr>
            <a:r>
              <a:rPr lang="en-US" altLang="ko-KR" sz="1400" dirty="0"/>
              <a:t>print("Hello World!")   # </a:t>
            </a:r>
            <a:r>
              <a:rPr lang="ko-KR" altLang="en-US" sz="1400" dirty="0"/>
              <a:t>라인 코멘트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D8EA1A9-41A7-6B4B-B0AC-9F3A14488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Python Basic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56BE8C-054B-BA44-948A-AEA012EE1738}"/>
              </a:ext>
            </a:extLst>
          </p:cNvPr>
          <p:cNvSpPr/>
          <p:nvPr/>
        </p:nvSpPr>
        <p:spPr>
          <a:xfrm>
            <a:off x="6568191" y="1264813"/>
            <a:ext cx="14939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Hello World!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Hello World!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Hello World!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114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22049" y="1268760"/>
            <a:ext cx="8229600" cy="4973163"/>
          </a:xfrm>
        </p:spPr>
        <p:txBody>
          <a:bodyPr>
            <a:normAutofit/>
          </a:bodyPr>
          <a:lstStyle/>
          <a:p>
            <a:pPr latinLnBrk="0">
              <a:buFont typeface="Wingdings" pitchFamily="2" charset="2"/>
              <a:buChar char="v"/>
            </a:pPr>
            <a:r>
              <a:rPr lang="en-US" altLang="ko-KR" sz="1400" dirty="0"/>
              <a:t>print(</a:t>
            </a:r>
            <a:r>
              <a:rPr lang="en-US" altLang="ko-KR" sz="1400" dirty="0" err="1"/>
              <a:t>dir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자료형</a:t>
            </a:r>
            <a:r>
              <a:rPr lang="en-US" altLang="ko-KR" sz="1400" dirty="0"/>
              <a:t> </a:t>
            </a:r>
            <a:r>
              <a:rPr lang="ko-KR" altLang="en-US" sz="1400" dirty="0"/>
              <a:t>또는 데이터</a:t>
            </a:r>
            <a:r>
              <a:rPr lang="en-US" altLang="ko-KR" sz="1400" dirty="0"/>
              <a:t>))</a:t>
            </a:r>
            <a:r>
              <a:rPr lang="ko-KR" altLang="en-US" sz="1400" dirty="0"/>
              <a:t>를 호출해서 </a:t>
            </a:r>
            <a:r>
              <a:rPr lang="ko-KR" altLang="en-US" sz="1400" dirty="0" err="1"/>
              <a:t>자료형이나</a:t>
            </a:r>
            <a:r>
              <a:rPr lang="ko-KR" altLang="en-US" sz="1400" dirty="0"/>
              <a:t> 데이터가 사용 가능한 속성이나 </a:t>
            </a:r>
            <a:r>
              <a:rPr lang="ko-KR" altLang="en-US" sz="1400" dirty="0" err="1"/>
              <a:t>메소드의</a:t>
            </a:r>
            <a:r>
              <a:rPr lang="ko-KR" altLang="en-US" sz="1400" dirty="0"/>
              <a:t> 목록을 확인</a:t>
            </a:r>
            <a:endParaRPr lang="en-US" altLang="ko-KR" sz="1400" dirty="0"/>
          </a:p>
          <a:p>
            <a:pPr latinLnBrk="0">
              <a:buFont typeface="Wingdings" pitchFamily="2" charset="2"/>
              <a:buChar char="v"/>
            </a:pPr>
            <a:r>
              <a:rPr lang="ko-KR" altLang="en-US" sz="1400" dirty="0"/>
              <a:t>함수나 클래스의 도움말을 확인하고자 하는 경우에는 </a:t>
            </a:r>
            <a:r>
              <a:rPr lang="en-US" altLang="ko-KR" sz="1400" dirty="0"/>
              <a:t>help(</a:t>
            </a:r>
            <a:r>
              <a:rPr lang="ko-KR" altLang="en-US" sz="1400" dirty="0"/>
              <a:t>도움말을 얻고자 하는 함수나 </a:t>
            </a:r>
            <a:r>
              <a:rPr lang="ko-KR" altLang="en-US" sz="1400" dirty="0" err="1"/>
              <a:t>클래스이름</a:t>
            </a:r>
            <a:r>
              <a:rPr lang="en-US" altLang="ko-KR" sz="1400" dirty="0"/>
              <a:t>)</a:t>
            </a:r>
          </a:p>
          <a:p>
            <a:pPr latinLnBrk="0">
              <a:buFont typeface="Wingdings" pitchFamily="2" charset="2"/>
              <a:buChar char="v"/>
            </a:pPr>
            <a:endParaRPr lang="en-US" altLang="ko-KR" sz="1400" dirty="0"/>
          </a:p>
          <a:p>
            <a:pPr latinLnBrk="0">
              <a:buFont typeface="Wingdings" pitchFamily="2" charset="2"/>
              <a:buChar char="v"/>
            </a:pPr>
            <a:r>
              <a:rPr lang="ko-KR" altLang="en-US" sz="1400" dirty="0">
                <a:solidFill>
                  <a:srgbClr val="FF0000"/>
                </a:solidFill>
              </a:rPr>
              <a:t>가능한 작업 확인과 함수의 도움말 확인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400050" lvl="1" indent="0" latinLnBrk="0">
              <a:buNone/>
            </a:pPr>
            <a:r>
              <a:rPr lang="ko-KR" altLang="en-US" sz="1400" dirty="0"/>
              <a:t>﻿</a:t>
            </a:r>
            <a:r>
              <a:rPr lang="en-US" altLang="ko-KR" sz="1400" dirty="0"/>
              <a:t>#</a:t>
            </a:r>
            <a:r>
              <a:rPr lang="ko-KR" altLang="en-US" sz="1400" dirty="0"/>
              <a:t>정수를 가지고 할 수 있는 작업 확인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print(</a:t>
            </a:r>
            <a:r>
              <a:rPr lang="en-US" altLang="ko-KR" sz="1400" dirty="0" err="1"/>
              <a:t>dir</a:t>
            </a:r>
            <a:r>
              <a:rPr lang="en-US" altLang="ko-KR" sz="1400" dirty="0"/>
              <a:t>(100))</a:t>
            </a:r>
          </a:p>
          <a:p>
            <a:pPr marL="400050" lvl="1" indent="0" latinLnBrk="0">
              <a:buNone/>
            </a:pPr>
            <a:endParaRPr lang="en-US" altLang="ko-KR" sz="1400" dirty="0"/>
          </a:p>
          <a:p>
            <a:pPr marL="400050" lvl="1" indent="0" latinLnBrk="0">
              <a:buNone/>
            </a:pPr>
            <a:r>
              <a:rPr lang="en-US" altLang="ko-KR" sz="1400" dirty="0"/>
              <a:t>#print</a:t>
            </a:r>
            <a:r>
              <a:rPr lang="ko-KR" altLang="en-US" sz="1400" dirty="0"/>
              <a:t>에 도움말</a:t>
            </a:r>
          </a:p>
          <a:p>
            <a:pPr marL="400050" lvl="1" indent="0" latinLnBrk="0">
              <a:buNone/>
            </a:pPr>
            <a:r>
              <a:rPr lang="en-US" altLang="ko-KR" sz="1400" dirty="0"/>
              <a:t>help(print)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9CB7697-F0A8-9143-B055-3DBE8E6D4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Python Basic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9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268760"/>
            <a:ext cx="842010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B90CDBC-81C6-924D-8D69-49B47981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Python Basic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6430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22049" y="1268760"/>
            <a:ext cx="8229600" cy="4973163"/>
          </a:xfrm>
        </p:spPr>
        <p:txBody>
          <a:bodyPr>
            <a:normAutofit/>
          </a:bodyPr>
          <a:lstStyle/>
          <a:p>
            <a:pPr latinLnBrk="0">
              <a:buFont typeface="Wingdings" pitchFamily="2" charset="2"/>
              <a:buChar char="v"/>
            </a:pPr>
            <a:r>
              <a:rPr lang="en-US" altLang="ko-KR" sz="1400" dirty="0"/>
              <a:t>python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예약어</a:t>
            </a:r>
            <a:endParaRPr lang="en-US" altLang="ko-KR" sz="1400" dirty="0"/>
          </a:p>
          <a:p>
            <a:pPr marL="571500" lvl="1" indent="-171450" latinLnBrk="0">
              <a:buFont typeface="Wingdings" panose="05000000000000000000" pitchFamily="2" charset="2"/>
              <a:buChar char="ü"/>
            </a:pPr>
            <a:r>
              <a:rPr lang="ko-KR" altLang="en-US" sz="1400" dirty="0" err="1"/>
              <a:t>예약어</a:t>
            </a:r>
            <a:r>
              <a:rPr lang="en-US" altLang="ko-KR" sz="1400" dirty="0"/>
              <a:t>(Reserved Words - keyword): </a:t>
            </a:r>
            <a:r>
              <a:rPr lang="ko-KR" altLang="en-US" sz="1400" dirty="0" err="1"/>
              <a:t>파이썬이</a:t>
            </a:r>
            <a:r>
              <a:rPr lang="ko-KR" altLang="en-US" sz="1400" dirty="0"/>
              <a:t> 문법적인 용도로 사용되고 있는 단어 또는 문자</a:t>
            </a:r>
            <a:endParaRPr lang="en-US" altLang="ko-KR" sz="1400" dirty="0"/>
          </a:p>
          <a:p>
            <a:pPr marL="571500" lvl="1" indent="-171450" latinLnBrk="0">
              <a:buFont typeface="Wingdings" panose="05000000000000000000" pitchFamily="2" charset="2"/>
              <a:buChar char="ü"/>
            </a:pPr>
            <a:r>
              <a:rPr lang="ko-KR" altLang="en-US" sz="1400" dirty="0" err="1"/>
              <a:t>예약어에</a:t>
            </a:r>
            <a:r>
              <a:rPr lang="en-US" altLang="ko-KR" sz="1400" dirty="0"/>
              <a:t> </a:t>
            </a:r>
            <a:r>
              <a:rPr lang="ko-KR" altLang="en-US" sz="1400" dirty="0"/>
              <a:t>사용자가 기능을 설정하면 에러</a:t>
            </a:r>
            <a:endParaRPr lang="en-US" altLang="ko-KR" sz="1400" dirty="0"/>
          </a:p>
          <a:p>
            <a:pPr marL="571500" lvl="1" indent="-171450" latinLnBrk="0"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571500" lvl="1" indent="-171450" latinLnBrk="0"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solidFill>
                  <a:srgbClr val="FF0000"/>
                </a:solidFill>
              </a:rPr>
              <a:t>예약어</a:t>
            </a:r>
            <a:r>
              <a:rPr lang="ko-KR" altLang="en-US" sz="1400" dirty="0">
                <a:solidFill>
                  <a:srgbClr val="FF0000"/>
                </a:solidFill>
              </a:rPr>
              <a:t> 확인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800100" lvl="2" indent="0" latinLnBrk="0">
              <a:buNone/>
            </a:pPr>
            <a:r>
              <a:rPr lang="en-US" altLang="ko-KR" sz="1400" dirty="0"/>
              <a:t>#</a:t>
            </a:r>
            <a:r>
              <a:rPr lang="ko-KR" altLang="en-US" sz="1400" dirty="0"/>
              <a:t>파이선 </a:t>
            </a:r>
            <a:r>
              <a:rPr lang="ko-KR" altLang="en-US" sz="1400" dirty="0" err="1"/>
              <a:t>예약어</a:t>
            </a:r>
            <a:r>
              <a:rPr lang="ko-KR" altLang="en-US" sz="1400" dirty="0"/>
              <a:t> 확인</a:t>
            </a:r>
          </a:p>
          <a:p>
            <a:pPr marL="800100" lvl="2" indent="0" latinLnBrk="0">
              <a:buNone/>
            </a:pPr>
            <a:r>
              <a:rPr lang="en-US" altLang="ko-KR" sz="1400" dirty="0"/>
              <a:t>import keyword</a:t>
            </a:r>
          </a:p>
          <a:p>
            <a:pPr marL="800100" lvl="2" indent="0" latinLnBrk="0">
              <a:buNone/>
            </a:pPr>
            <a:r>
              <a:rPr lang="en-US" altLang="ko-KR" sz="1400" dirty="0"/>
              <a:t>print(</a:t>
            </a:r>
            <a:r>
              <a:rPr lang="en-US" altLang="ko-KR" sz="1400" dirty="0" err="1"/>
              <a:t>keyword.kwlist</a:t>
            </a:r>
            <a:r>
              <a:rPr lang="en-US" altLang="ko-KR" sz="1400" dirty="0"/>
              <a:t>)</a:t>
            </a:r>
          </a:p>
          <a:p>
            <a:pPr marL="800100" lvl="2" indent="0" latinLnBrk="0">
              <a:buNone/>
            </a:pPr>
            <a:endParaRPr lang="en-US" altLang="ko-KR" sz="1400" dirty="0"/>
          </a:p>
          <a:p>
            <a:pPr marL="800100" lvl="2" indent="0" latinLnBrk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['False', 'None', 'True', 'and', 'as', 'assert', '</a:t>
            </a:r>
            <a:r>
              <a:rPr lang="en-US" altLang="ko-KR" sz="1400" b="1" dirty="0" err="1">
                <a:solidFill>
                  <a:srgbClr val="FF0000"/>
                </a:solidFill>
              </a:rPr>
              <a:t>async</a:t>
            </a:r>
            <a:r>
              <a:rPr lang="en-US" altLang="ko-KR" sz="1400" b="1" dirty="0">
                <a:solidFill>
                  <a:srgbClr val="FF0000"/>
                </a:solidFill>
              </a:rPr>
              <a:t>', 'await', 'break', 'class', 'continue', '</a:t>
            </a:r>
            <a:r>
              <a:rPr lang="en-US" altLang="ko-KR" sz="1400" b="1" dirty="0" err="1">
                <a:solidFill>
                  <a:srgbClr val="FF0000"/>
                </a:solidFill>
              </a:rPr>
              <a:t>def</a:t>
            </a:r>
            <a:r>
              <a:rPr lang="en-US" altLang="ko-KR" sz="1400" b="1" dirty="0">
                <a:solidFill>
                  <a:srgbClr val="FF0000"/>
                </a:solidFill>
              </a:rPr>
              <a:t>', 'del', '</a:t>
            </a:r>
            <a:r>
              <a:rPr lang="en-US" altLang="ko-KR" sz="1400" b="1" dirty="0" err="1">
                <a:solidFill>
                  <a:srgbClr val="FF0000"/>
                </a:solidFill>
              </a:rPr>
              <a:t>elif</a:t>
            </a:r>
            <a:r>
              <a:rPr lang="en-US" altLang="ko-KR" sz="1400" b="1" dirty="0">
                <a:solidFill>
                  <a:srgbClr val="FF0000"/>
                </a:solidFill>
              </a:rPr>
              <a:t>', 'else', 'except', 'finally', 'for', 'from', 'global', 'if', 'import', 'in', 'is', 'lambda', 'nonlocal', 'not', 'or', 'pass', 'raise', 'return', 'try', 'while', 'with', 'yield']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BC9E018-2C26-4A43-A6B2-BEA4760E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Python Basic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611275"/>
      </p:ext>
    </p:extLst>
  </p:cSld>
  <p:clrMapOvr>
    <a:masterClrMapping/>
  </p:clrMapOvr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32526</TotalTime>
  <Words>3804</Words>
  <Application>Microsoft Macintosh PowerPoint</Application>
  <PresentationFormat>화면 슬라이드 쇼(4:3)</PresentationFormat>
  <Paragraphs>564</Paragraphs>
  <Slides>39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GulimChe</vt:lpstr>
      <vt:lpstr>맑은 고딕</vt:lpstr>
      <vt:lpstr>Arial</vt:lpstr>
      <vt:lpstr>Courier New</vt:lpstr>
      <vt:lpstr>Wingdings</vt:lpstr>
      <vt:lpstr>ms01_1</vt:lpstr>
      <vt:lpstr>Image</vt:lpstr>
      <vt:lpstr>Python 기본문법</vt:lpstr>
      <vt:lpstr>Python Basic</vt:lpstr>
      <vt:lpstr>Python Basic</vt:lpstr>
      <vt:lpstr>Python Basic</vt:lpstr>
      <vt:lpstr>Python Basic</vt:lpstr>
      <vt:lpstr>Python Basic</vt:lpstr>
      <vt:lpstr>Python Basic</vt:lpstr>
      <vt:lpstr>Python Basic</vt:lpstr>
      <vt:lpstr>Python Basic</vt:lpstr>
      <vt:lpstr>Python Basic</vt:lpstr>
      <vt:lpstr>Literal</vt:lpstr>
      <vt:lpstr>Literal</vt:lpstr>
      <vt:lpstr>Identifier</vt:lpstr>
      <vt:lpstr>Variable</vt:lpstr>
      <vt:lpstr>Variable</vt:lpstr>
      <vt:lpstr>Operator</vt:lpstr>
      <vt:lpstr>Operator</vt:lpstr>
      <vt:lpstr>Operator</vt:lpstr>
      <vt:lpstr>Operator</vt:lpstr>
      <vt:lpstr>Operator</vt:lpstr>
      <vt:lpstr>Operator</vt:lpstr>
      <vt:lpstr>Operator</vt:lpstr>
      <vt:lpstr>Operator</vt:lpstr>
      <vt:lpstr>Operator</vt:lpstr>
      <vt:lpstr>Operator</vt:lpstr>
      <vt:lpstr>Operator</vt:lpstr>
      <vt:lpstr>Operator</vt:lpstr>
      <vt:lpstr>Operator</vt:lpstr>
      <vt:lpstr>Operator</vt:lpstr>
      <vt:lpstr>Operator</vt:lpstr>
      <vt:lpstr>Operator</vt:lpstr>
      <vt:lpstr>데이터 자료형 변환</vt:lpstr>
      <vt:lpstr>데이터의 자료형 변환</vt:lpstr>
      <vt:lpstr>콘솔 입출력</vt:lpstr>
      <vt:lpstr>콘솔 입출력</vt:lpstr>
      <vt:lpstr>콘솔 입출력</vt:lpstr>
      <vt:lpstr>콘솔 입출력</vt:lpstr>
      <vt:lpstr>콘솔 입출력</vt:lpstr>
      <vt:lpstr>콘솔 입출력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Mac</cp:lastModifiedBy>
  <cp:revision>826</cp:revision>
  <dcterms:created xsi:type="dcterms:W3CDTF">2010-03-14T12:09:21Z</dcterms:created>
  <dcterms:modified xsi:type="dcterms:W3CDTF">2021-01-12T06:10:46Z</dcterms:modified>
</cp:coreProperties>
</file>