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3"/>
  </p:notesMasterIdLst>
  <p:sldIdLst>
    <p:sldId id="256" r:id="rId3"/>
    <p:sldId id="257" r:id="rId4"/>
    <p:sldId id="280" r:id="rId5"/>
    <p:sldId id="288" r:id="rId6"/>
    <p:sldId id="289" r:id="rId7"/>
    <p:sldId id="290" r:id="rId8"/>
    <p:sldId id="284" r:id="rId9"/>
    <p:sldId id="285" r:id="rId10"/>
    <p:sldId id="292" r:id="rId11"/>
    <p:sldId id="296" r:id="rId12"/>
    <p:sldId id="297" r:id="rId13"/>
    <p:sldId id="298" r:id="rId14"/>
    <p:sldId id="287" r:id="rId15"/>
    <p:sldId id="300" r:id="rId16"/>
    <p:sldId id="305" r:id="rId17"/>
    <p:sldId id="311" r:id="rId18"/>
    <p:sldId id="312" r:id="rId19"/>
    <p:sldId id="313" r:id="rId20"/>
    <p:sldId id="291" r:id="rId21"/>
    <p:sldId id="314" r:id="rId22"/>
    <p:sldId id="293" r:id="rId23"/>
    <p:sldId id="294" r:id="rId24"/>
    <p:sldId id="295" r:id="rId25"/>
    <p:sldId id="306" r:id="rId26"/>
    <p:sldId id="307" r:id="rId27"/>
    <p:sldId id="308" r:id="rId28"/>
    <p:sldId id="310" r:id="rId29"/>
    <p:sldId id="315" r:id="rId30"/>
    <p:sldId id="316" r:id="rId31"/>
    <p:sldId id="301" r:id="rId32"/>
    <p:sldId id="304" r:id="rId33"/>
    <p:sldId id="258" r:id="rId34"/>
    <p:sldId id="259" r:id="rId35"/>
    <p:sldId id="260" r:id="rId36"/>
    <p:sldId id="263" r:id="rId37"/>
    <p:sldId id="264" r:id="rId38"/>
    <p:sldId id="265" r:id="rId39"/>
    <p:sldId id="266" r:id="rId40"/>
    <p:sldId id="267" r:id="rId41"/>
    <p:sldId id="268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k" initials="Y" lastIdx="1" clrIdx="0">
    <p:extLst>
      <p:ext uri="{19B8F6BF-5375-455C-9EA6-DF929625EA0E}">
        <p15:presenceInfo xmlns:p15="http://schemas.microsoft.com/office/powerpoint/2012/main" userId="Ys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A9B7C5"/>
    <a:srgbClr val="3A91B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3B5D-13C8-41FE-A28B-F7EDBF2828FD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21CEB-4FE2-4599-B1BA-9B3370931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4642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4751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7" y="676147"/>
            <a:ext cx="5842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5562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899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999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954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11353800" y="0"/>
                </a:moveTo>
                <a:lnTo>
                  <a:pt x="0" y="0"/>
                </a:lnTo>
                <a:lnTo>
                  <a:pt x="0" y="6858000"/>
                </a:lnTo>
                <a:lnTo>
                  <a:pt x="11353800" y="6858000"/>
                </a:lnTo>
                <a:lnTo>
                  <a:pt x="113538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961" y="761"/>
            <a:ext cx="11353800" cy="6858000"/>
          </a:xfrm>
          <a:custGeom>
            <a:avLst/>
            <a:gdLst/>
            <a:ahLst/>
            <a:cxnLst/>
            <a:rect l="l" t="t" r="r" b="b"/>
            <a:pathLst>
              <a:path w="11353800" h="6858000">
                <a:moveTo>
                  <a:pt x="0" y="6858000"/>
                </a:moveTo>
                <a:lnTo>
                  <a:pt x="11353800" y="6858000"/>
                </a:lnTo>
                <a:lnTo>
                  <a:pt x="11353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981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67030"/>
            <a:ext cx="7404989" cy="898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A9B7C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731" y="1784730"/>
            <a:ext cx="812038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783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72072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98541" y="6419741"/>
            <a:ext cx="1996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5742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33823" y="112776"/>
            <a:ext cx="1756487" cy="504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7" y="676147"/>
            <a:ext cx="66452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182" y="1544828"/>
            <a:ext cx="10216515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8" y="6380727"/>
            <a:ext cx="51752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08159"/>
            <a:ext cx="203136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04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6415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PYTHON</a:t>
            </a:r>
            <a:r>
              <a:rPr sz="6000" spc="-105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dirty="0">
                <a:solidFill>
                  <a:srgbClr val="00AFEF"/>
                </a:solidFill>
                <a:latin typeface="Malgun Gothic"/>
                <a:cs typeface="Malgun Gothic"/>
              </a:rPr>
              <a:t>TUTORING</a:t>
            </a:r>
            <a:r>
              <a:rPr sz="6000" spc="-100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#</a:t>
            </a:r>
            <a:r>
              <a:rPr lang="en-US" altLang="ko-KR" sz="6000" spc="-25" dirty="0">
                <a:solidFill>
                  <a:srgbClr val="00AFEF"/>
                </a:solidFill>
                <a:latin typeface="Malgun Gothic"/>
                <a:cs typeface="Malgun Gothic"/>
              </a:rPr>
              <a:t>4</a:t>
            </a:r>
            <a:endParaRPr sz="6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/>
              <a:t>School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Computing,</a:t>
            </a:r>
            <a:r>
              <a:rPr sz="2400" spc="-10" dirty="0"/>
              <a:t> </a:t>
            </a:r>
            <a:r>
              <a:rPr sz="2400" dirty="0"/>
              <a:t>KAIST</a:t>
            </a:r>
            <a:r>
              <a:rPr sz="2400" spc="-30" dirty="0"/>
              <a:t> </a:t>
            </a:r>
            <a:r>
              <a:rPr sz="2400" b="1" i="1" dirty="0">
                <a:latin typeface="Consolas"/>
                <a:cs typeface="Consolas"/>
              </a:rPr>
              <a:t>&amp;</a:t>
            </a:r>
            <a:r>
              <a:rPr sz="2400" b="1" i="1" spc="-50" dirty="0">
                <a:latin typeface="Consolas"/>
                <a:cs typeface="Consolas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대덕고등학교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8D89-F782-45B4-9ECD-56C75A3FFA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lang="ko-KR" altLang="en-US" spc="-25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EBF7-DB79-4463-935A-6AED06C0E77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5098540" y="6419741"/>
            <a:ext cx="2445259" cy="36933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lang="en-US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- for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n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번 반복하고 싶다면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for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변수이름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in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range(n):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코드 실행 시마다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i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의 값이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0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에서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9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까지 변화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if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와 마찬가지로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들여쓰기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중요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for i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26316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for i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in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for j in range(10):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, j)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41872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- while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541262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While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은 조건문과 함께 사용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조건문이 참일 경우 반복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거짓이면 멈춤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반복횟수가 특별히 정해지지 않을 때 주로 사용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마찬가지로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UKIJ CJK"/>
                <a:cs typeface="UKIJ CJK"/>
              </a:rPr>
              <a:t>들여쓰기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중요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while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반복할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8350437" y="4000788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 = 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while </a:t>
            </a:r>
            <a:r>
              <a:rPr lang="en-US" sz="2000" dirty="0" err="1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 &lt; 10: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=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+ 1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4264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5864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>
                <a:solidFill>
                  <a:srgbClr val="3A91B1"/>
                </a:solidFill>
              </a:rPr>
              <a:t>반복문</a:t>
            </a:r>
            <a:r>
              <a:rPr lang="ko-KR" altLang="en-US" spc="-5" dirty="0">
                <a:solidFill>
                  <a:srgbClr val="3A91B1"/>
                </a:solidFill>
              </a:rPr>
              <a:t> </a:t>
            </a:r>
            <a:r>
              <a:rPr lang="en-US" altLang="ko-KR" spc="-5" dirty="0">
                <a:solidFill>
                  <a:srgbClr val="3A91B1"/>
                </a:solidFill>
              </a:rPr>
              <a:t>Statement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965958"/>
            <a:ext cx="7110535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pass, continue,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FF0000"/>
                </a:solidFill>
                <a:latin typeface="UKIJ CJK"/>
                <a:cs typeface="UKIJ CJK"/>
              </a:rPr>
              <a:t>pass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 실행할 코드가 없다는 뜻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다음 코드를 계속해서 진행한다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continue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 즉시 다음 순번의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loop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를 실행한다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FF0000"/>
                </a:solidFill>
                <a:latin typeface="UKIJ CJK"/>
                <a:cs typeface="UKIJ CJK"/>
              </a:rPr>
              <a:t>break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는</a:t>
            </a: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반복문을 멈추고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loop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밖으로 나간다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8229600" y="16002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8350437" y="264377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continue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8249412" y="159410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8357362" y="16813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4A0DA78-C189-40BB-B9BF-93844E296DAB}"/>
              </a:ext>
            </a:extLst>
          </p:cNvPr>
          <p:cNvSpPr txBox="1"/>
          <p:nvPr/>
        </p:nvSpPr>
        <p:spPr>
          <a:xfrm>
            <a:off x="8357362" y="4267633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for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in range(10):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if 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 % 2 == 1: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   break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</a:t>
            </a:r>
            <a:r>
              <a:rPr lang="en-US" altLang="ko-KR" sz="2000" dirty="0" err="1">
                <a:latin typeface="Arial"/>
                <a:cs typeface="Arial"/>
              </a:rPr>
              <a:t>i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9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285" dirty="0"/>
              <a:t>개념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6964" y="1919732"/>
            <a:ext cx="11047436" cy="3314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(function):</a:t>
            </a:r>
            <a:r>
              <a:rPr kumimoji="0" sz="3200" b="0" i="0" u="none" strike="noStrike" kern="0" cap="none" spc="-8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특정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용도의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코드를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한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곳에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모아놓은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것</a:t>
            </a:r>
            <a:endParaRPr kumimoji="0" lang="en-US" altLang="ko-KR" sz="3200" b="0" i="0" u="none" strike="noStrike" kern="0" cap="none" spc="-5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한번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작성하고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여러번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사용할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있</a:t>
            </a:r>
            <a:r>
              <a:rPr kumimoji="0" lang="ko-KR" altLang="en-US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다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! </a:t>
            </a:r>
            <a:endParaRPr kumimoji="0" lang="en-US" altLang="ko-KR" sz="3200" b="0" i="0" u="none" strike="noStrike" kern="0" cap="none" spc="-25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또한 필요하다면 새로운 함수를 만들 수 있다</a:t>
            </a: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.</a:t>
            </a:r>
          </a:p>
          <a:p>
            <a:pPr marL="12700" marR="2256790" lvl="0" indent="0" defTabSz="914400" eaLnBrk="1" fontAlgn="auto" latinLnBrk="0" hangingPunct="1">
              <a:lnSpc>
                <a:spcPts val="581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예시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3200" b="0" i="0" u="none" strike="noStrike" kern="0" cap="none" spc="-5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print(),</a:t>
            </a:r>
            <a:r>
              <a:rPr kumimoji="0" sz="3200" b="0" i="0" u="none" strike="noStrike" kern="0" cap="none" spc="-4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input()</a:t>
            </a:r>
            <a:r>
              <a:rPr kumimoji="0" lang="en-US" altLang="ko-KR" sz="32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, abs()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</a:t>
            </a:r>
            <a:r>
              <a:rPr lang="ko-KR" altLang="en-US" dirty="0">
                <a:solidFill>
                  <a:srgbClr val="3A91B1"/>
                </a:solidFill>
              </a:rPr>
              <a:t>내장 함수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73672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파이썬에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내장되어 있는 기본적인 함수들로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라이브러리 없이 항상 사용 가능하다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계산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입력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자료형 생성 등 여러가지 용도의 함수들이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세팅되어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https://docs.python.org/ko/3/library/functions.html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247FF-453E-48C5-BBA7-8E15966A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764" y="1902631"/>
            <a:ext cx="4033856" cy="39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</a:t>
            </a:r>
            <a:r>
              <a:rPr lang="ko-KR" altLang="en-US" dirty="0">
                <a:solidFill>
                  <a:srgbClr val="3A91B1"/>
                </a:solidFill>
              </a:rPr>
              <a:t>내장 함수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8088" y="1828800"/>
            <a:ext cx="937006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수학 관련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abs(x):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 값의 절댓값을 돌려줌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max(x), min(x):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값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중 최댓값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최솟값을 돌려줌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자료형 관련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list(x), tuple(x):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주어진 값을 특정 자료형으로 변환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그 외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range(x),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input(x),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int(x),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type(x)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2372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정의하기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6964" y="1919732"/>
            <a:ext cx="98282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def:</a:t>
            </a:r>
            <a:r>
              <a:rPr kumimoji="0" sz="3200" b="0" i="0" u="none" strike="noStrike" kern="0" cap="none" spc="-1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define(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정의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).</a:t>
            </a:r>
            <a:r>
              <a:rPr kumimoji="0" sz="3200" b="0" i="0" u="none" strike="noStrike" kern="0" cap="none" spc="-3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32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코드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모두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내</a:t>
            </a:r>
            <a:r>
              <a:rPr kumimoji="0" sz="32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32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마음대로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8225" y="2897201"/>
            <a:ext cx="3587749" cy="1601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36" y="2959756"/>
            <a:ext cx="5148654" cy="146553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호출하기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9841" y="1621028"/>
            <a:ext cx="106073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중요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함수를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만든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부분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아래에서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이름과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()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적어줘야</a:t>
            </a:r>
            <a:r>
              <a:rPr kumimoji="0" sz="28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2551498"/>
            <a:ext cx="5148656" cy="14655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6594" y="4266405"/>
            <a:ext cx="2598811" cy="991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함수</a:t>
            </a:r>
            <a:r>
              <a:rPr spc="-790" dirty="0"/>
              <a:t> </a:t>
            </a:r>
            <a:r>
              <a:rPr spc="-175" dirty="0"/>
              <a:t>개념</a:t>
            </a:r>
            <a:r>
              <a:rPr spc="-175" dirty="0">
                <a:latin typeface="Arial"/>
                <a:cs typeface="Arial"/>
              </a:rPr>
              <a:t>:</a:t>
            </a:r>
            <a:r>
              <a:rPr spc="-525" dirty="0">
                <a:latin typeface="Arial"/>
                <a:cs typeface="Arial"/>
              </a:rPr>
              <a:t> </a:t>
            </a:r>
            <a:r>
              <a:rPr spc="-280" dirty="0"/>
              <a:t>호출하기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0115" y="1727708"/>
            <a:ext cx="8220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중요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: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함수를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만든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부분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아래에서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이름과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()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를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적어줘야</a:t>
            </a:r>
            <a:r>
              <a:rPr kumimoji="0" sz="2400" b="0" i="0" u="none" strike="noStrike" kern="0" cap="none" spc="-30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안그러면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에러가</a:t>
            </a:r>
            <a:r>
              <a:rPr kumimoji="0" sz="24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납니다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263" y="2819400"/>
            <a:ext cx="5245099" cy="22047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3200400"/>
            <a:ext cx="2637623" cy="7174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함수의</a:t>
            </a:r>
            <a:r>
              <a:rPr spc="-790" dirty="0"/>
              <a:t> </a:t>
            </a:r>
            <a:r>
              <a:rPr spc="-130" dirty="0"/>
              <a:t>실행</a:t>
            </a:r>
            <a:r>
              <a:rPr spc="-780" dirty="0"/>
              <a:t> </a:t>
            </a:r>
            <a:r>
              <a:rPr spc="-285" dirty="0"/>
              <a:t>순서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7356" y="2438400"/>
            <a:ext cx="5870480" cy="2348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440" y="2306828"/>
            <a:ext cx="4663760" cy="2454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파이썬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스크립트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최초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ts val="283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호출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print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실행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및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출력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hello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종료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353060" marR="0" lvl="0" indent="-34036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Calibri"/>
              <a:buAutoNum type="arabicPeriod"/>
              <a:tabLst>
                <a:tab pos="35306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파이썬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스크립트</a:t>
            </a:r>
            <a:r>
              <a:rPr kumimoji="0" sz="2800" b="0" i="0" u="none" strike="noStrike" kern="0" cap="none" spc="-3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종료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144" y="-9144"/>
            <a:ext cx="12212320" cy="6878320"/>
            <a:chOff x="-9144" y="-9144"/>
            <a:chExt cx="12212320" cy="6878320"/>
          </a:xfrm>
        </p:grpSpPr>
        <p:sp>
          <p:nvSpPr>
            <p:cNvPr id="4" name="object 4"/>
            <p:cNvSpPr/>
            <p:nvPr/>
          </p:nvSpPr>
          <p:spPr>
            <a:xfrm>
              <a:off x="761" y="761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2000" y="6858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9672" y="112776"/>
              <a:ext cx="1764792" cy="5044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AFEF"/>
                </a:solidFill>
              </a:rPr>
              <a:t>INTRO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983689"/>
            <a:ext cx="6655434" cy="4439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sz="2800" dirty="0">
                <a:solidFill>
                  <a:srgbClr val="A9B7C5"/>
                </a:solidFill>
                <a:latin typeface="Malgun Gothic"/>
                <a:cs typeface="Malgun Gothic"/>
              </a:rPr>
              <a:t>①</a:t>
            </a:r>
            <a:r>
              <a:rPr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1</a:t>
            </a:r>
            <a:r>
              <a:rPr lang="ko-KR" altLang="en-US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학기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내용 </a:t>
            </a:r>
            <a:r>
              <a:rPr lang="en-US" altLang="ko-KR" sz="2800" spc="250" dirty="0">
                <a:solidFill>
                  <a:srgbClr val="A9B7C5"/>
                </a:solidFill>
                <a:latin typeface="Malgun Gothic"/>
                <a:cs typeface="Malgun Gothic"/>
              </a:rPr>
              <a:t>REVIEW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endParaRPr lang="en-US" altLang="ko-KR" sz="2800" spc="250" dirty="0">
              <a:solidFill>
                <a:srgbClr val="A9B7C5"/>
              </a:solidFill>
              <a:latin typeface="Malgun Gothic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8420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② </a:t>
            </a:r>
            <a:r>
              <a:rPr lang="ko-KR" altLang="en-US" sz="2800" dirty="0" err="1">
                <a:solidFill>
                  <a:srgbClr val="A9B7C5"/>
                </a:solidFill>
                <a:latin typeface="Malgun Gothic"/>
                <a:cs typeface="Malgun Gothic"/>
              </a:rPr>
              <a:t>파이썬</a:t>
            </a: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 함수 및 내장함수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dirty="0">
                <a:solidFill>
                  <a:srgbClr val="A9B7C5"/>
                </a:solidFill>
                <a:latin typeface="Malgun Gothic"/>
                <a:cs typeface="Malgun Gothic"/>
              </a:rPr>
              <a:t>③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객체지향 프로그래밍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④ </a:t>
            </a:r>
            <a:r>
              <a:rPr lang="en-US" altLang="ko-KR" sz="2800" spc="24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이란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⑤ 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(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추후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)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en-US" altLang="ko-KR" sz="2800" spc="245" dirty="0" err="1">
                <a:solidFill>
                  <a:srgbClr val="A9B7C5"/>
                </a:solidFill>
                <a:latin typeface="Malgun Gothic"/>
                <a:cs typeface="Malgun Gothic"/>
              </a:rPr>
              <a:t>Pygame</a:t>
            </a:r>
            <a:r>
              <a:rPr lang="en-US" altLang="ko-KR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 </a:t>
            </a:r>
            <a:r>
              <a:rPr lang="ko-KR" altLang="en-US" sz="2800" spc="245" dirty="0">
                <a:solidFill>
                  <a:srgbClr val="A9B7C5"/>
                </a:solidFill>
                <a:latin typeface="Malgun Gothic"/>
                <a:cs typeface="Malgun Gothic"/>
              </a:rPr>
              <a:t>설치 및 기본</a:t>
            </a:r>
            <a:endParaRPr lang="en-US" altLang="ko-KR" sz="2800" spc="245" dirty="0">
              <a:solidFill>
                <a:srgbClr val="A9B7C5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1789430" algn="l"/>
                <a:tab pos="3051810" algn="l"/>
                <a:tab pos="4313555" algn="l"/>
                <a:tab pos="5220335" algn="l"/>
              </a:tabLst>
            </a:pPr>
            <a:endParaRPr lang="en-US" altLang="ko-KR" sz="2800" spc="245" dirty="0">
              <a:solidFill>
                <a:srgbClr val="A9B7C5"/>
              </a:solidFill>
              <a:latin typeface="Malgun Gothic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함수의</a:t>
            </a:r>
            <a:r>
              <a:rPr spc="-770" dirty="0"/>
              <a:t> </a:t>
            </a:r>
            <a:r>
              <a:rPr spc="-275" dirty="0"/>
              <a:t>매개변수</a:t>
            </a:r>
            <a:r>
              <a:rPr spc="-275" dirty="0">
                <a:latin typeface="Arial"/>
                <a:cs typeface="Arial"/>
              </a:rPr>
              <a:t>(parameter)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4463" y="4718212"/>
            <a:ext cx="4962357" cy="121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3327274"/>
            <a:ext cx="3590029" cy="1506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9318" y="5098346"/>
            <a:ext cx="2184739" cy="8390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9840" y="1773428"/>
            <a:ext cx="938816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매개변수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는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함수에게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전달된 값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(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인수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)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을 함수 내에서 사용할 수 있게 해주는 변수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내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마음대로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이름을</a:t>
            </a:r>
            <a:r>
              <a:rPr kumimoji="0" sz="2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정</a:t>
            </a:r>
            <a:r>
              <a:rPr kumimoji="0" lang="ko-KR" altLang="en-US" sz="2800" b="0" i="0" u="none" strike="noStrike" kern="0" cap="none" spc="-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할 수 있음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90" dirty="0"/>
              <a:t> </a:t>
            </a:r>
            <a:r>
              <a:rPr spc="-130" dirty="0"/>
              <a:t>값을</a:t>
            </a:r>
            <a:r>
              <a:rPr spc="-79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671" y="2679702"/>
            <a:ext cx="5026663" cy="1752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0" y="1977744"/>
            <a:ext cx="3048000" cy="12560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51249" y="3810000"/>
            <a:ext cx="2833099" cy="12445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847850"/>
            <a:ext cx="5958840" cy="3497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3823" y="112776"/>
            <a:ext cx="1756487" cy="5044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90" dirty="0"/>
              <a:t> </a:t>
            </a:r>
            <a:r>
              <a:rPr spc="-130" dirty="0"/>
              <a:t>값을</a:t>
            </a:r>
            <a:r>
              <a:rPr spc="-79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800" y="3393039"/>
            <a:ext cx="3907085" cy="10798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함수에서</a:t>
            </a:r>
            <a:r>
              <a:rPr spc="-785" dirty="0"/>
              <a:t> </a:t>
            </a:r>
            <a:r>
              <a:rPr spc="-130" dirty="0"/>
              <a:t>값을</a:t>
            </a:r>
            <a:r>
              <a:rPr spc="-785" dirty="0"/>
              <a:t> </a:t>
            </a:r>
            <a:r>
              <a:rPr spc="-180" dirty="0"/>
              <a:t>여러개</a:t>
            </a:r>
            <a:r>
              <a:rPr spc="-780" dirty="0"/>
              <a:t> </a:t>
            </a:r>
            <a:r>
              <a:rPr spc="-280" dirty="0"/>
              <a:t>반환하기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692" y="120394"/>
            <a:ext cx="509015" cy="5105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099" y="3069189"/>
            <a:ext cx="4133284" cy="8932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616" y="2148475"/>
            <a:ext cx="4239576" cy="1280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7205" y="3962400"/>
            <a:ext cx="3200398" cy="1628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1099" y="5441314"/>
            <a:ext cx="274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사실은</a:t>
            </a:r>
            <a:r>
              <a:rPr kumimoji="0" sz="1800" b="0" i="0" u="none" strike="noStrike" kern="0" cap="none" spc="-225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튜플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(Tuple)</a:t>
            </a:r>
            <a:r>
              <a:rPr kumimoji="0" sz="1800" b="0" i="0" u="none" strike="noStrike" kern="0" cap="none" spc="-20" normalizeH="0" baseline="0" noProof="0" dirty="0" err="1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Malgun Gothic"/>
                <a:cs typeface="Malgun Gothic"/>
              </a:rPr>
              <a:t>이예요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A9B7C5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A9B7C5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23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가을</a:t>
            </a:r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KAIST &amp;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대덕고 빛나리 </a:t>
            </a:r>
            <a:endParaRPr kumimoji="0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9370062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sz="3200" b="1" dirty="0">
                <a:solidFill>
                  <a:srgbClr val="A9B7C5"/>
                </a:solidFill>
                <a:latin typeface="UKIJ CJK"/>
                <a:cs typeface="UKIJ CJK"/>
              </a:rPr>
              <a:t>Object Oriented Programming (OOP)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b="1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프로그램을 설계할 때 코드와 데이터가 담긴 객체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(Object)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들을 유기적으로 결합시켜 만드는 방식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b="1" dirty="0">
                <a:solidFill>
                  <a:srgbClr val="A9B7C5"/>
                </a:solidFill>
                <a:latin typeface="UKIJ CJK"/>
                <a:cs typeface="UKIJ CJK"/>
              </a:rPr>
              <a:t>객체</a:t>
            </a:r>
            <a:r>
              <a:rPr lang="en-US" altLang="ko-KR" sz="3200" b="1" dirty="0">
                <a:solidFill>
                  <a:srgbClr val="A9B7C5"/>
                </a:solidFill>
                <a:latin typeface="UKIJ CJK"/>
                <a:cs typeface="UKIJ CJK"/>
              </a:rPr>
              <a:t>(Object)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가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기본 단위가 됨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파이썬은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객체 지향 프로그래밍이 가능한 언어이다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!</a:t>
            </a:r>
            <a:endParaRPr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6065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4894899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 지향에 대한 소개</a:t>
            </a:r>
            <a:b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</a:b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: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커피 주문 예시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구성원 모두 객체들이다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다른 종류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손님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메뉴판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같은 종류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커피 종류들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</a:p>
          <a:p>
            <a:pPr marL="12700" algn="ctr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	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의 객체들이 있다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469900" indent="-457200" algn="ctr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객체들이 서로 협력하고 상호작용한다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pic>
        <p:nvPicPr>
          <p:cNvPr id="1026" name="Picture 2" descr="7_2">
            <a:extLst>
              <a:ext uri="{FF2B5EF4-FFF2-40B4-BE49-F238E27FC236}">
                <a16:creationId xmlns:a16="http://schemas.microsoft.com/office/drawing/2014/main" id="{CF171B84-2783-44AA-A6C7-4DEB8C23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1623040"/>
            <a:ext cx="5334000" cy="45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3B0B3C03-88C7-44B4-9D32-8F8984D76EC5}"/>
              </a:ext>
            </a:extLst>
          </p:cNvPr>
          <p:cNvSpPr txBox="1">
            <a:spLocks/>
          </p:cNvSpPr>
          <p:nvPr/>
        </p:nvSpPr>
        <p:spPr>
          <a:xfrm>
            <a:off x="8329764" y="6323087"/>
            <a:ext cx="1390308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ko-KR" altLang="en-US" spc="-5" dirty="0">
                <a:solidFill>
                  <a:srgbClr val="A9B7C5"/>
                </a:solidFill>
              </a:rPr>
              <a:t>우아한 </a:t>
            </a:r>
            <a:r>
              <a:rPr lang="ko-KR" altLang="en-US" spc="-5" dirty="0" err="1">
                <a:solidFill>
                  <a:srgbClr val="A9B7C5"/>
                </a:solidFill>
              </a:rPr>
              <a:t>기술블로그</a:t>
            </a:r>
            <a:endParaRPr lang="ko-KR" altLang="en-US" spc="-5" dirty="0">
              <a:solidFill>
                <a:srgbClr val="A9B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33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705688"/>
            <a:ext cx="7312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객체 지향 프로그래밍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101" y="1828800"/>
            <a:ext cx="10533699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객체 지향 프로그래밍에서의 객체는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b="1" dirty="0">
                <a:solidFill>
                  <a:srgbClr val="A9B7C5"/>
                </a:solidFill>
                <a:latin typeface="UKIJ CJK"/>
                <a:cs typeface="UKIJ CJK"/>
              </a:rPr>
              <a:t>연관된 함수와 그 함수가 사용하는 변수들의 그룹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이런 그룹을 만들기 위해서 </a:t>
            </a:r>
            <a:r>
              <a:rPr lang="ko-KR" altLang="en-US" sz="3200" dirty="0" err="1">
                <a:solidFill>
                  <a:srgbClr val="A9B7C5"/>
                </a:solidFill>
                <a:latin typeface="UKIJ CJK"/>
                <a:cs typeface="UKIJ CJK"/>
              </a:rPr>
              <a:t>파이썬은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클래스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(Class)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라는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l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개념을 사용한다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A1AD0-33CD-41ED-99A8-F36918A39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82" y="3886200"/>
            <a:ext cx="4090582" cy="2375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63A3A-4D6F-49D2-B9A9-50E80F996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089" y="3886200"/>
            <a:ext cx="1881667" cy="23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372" y="1892358"/>
            <a:ext cx="7781211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클래스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(class)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객체를 만들기 위해서 사용하는 틀이다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(method)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클래스 내에서 구현되어 사용 가능한 함수들을 의미한다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class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이름 다음에는 반드시 </a:t>
            </a:r>
            <a:r>
              <a:rPr lang="ko-KR" altLang="en-US" sz="3200" spc="-5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32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32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class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내 메서드들은 반드시 </a:t>
            </a:r>
            <a:r>
              <a:rPr lang="ko-KR" altLang="en-US" sz="32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32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class 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	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			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		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class person: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en-US" altLang="ko-KR" sz="2000" dirty="0" err="1">
                <a:latin typeface="Arial"/>
                <a:cs typeface="Arial"/>
              </a:rPr>
              <a:t>setdata</a:t>
            </a:r>
            <a:r>
              <a:rPr lang="en-US" altLang="ko-KR" sz="2000" dirty="0">
                <a:latin typeface="Arial"/>
                <a:cs typeface="Arial"/>
              </a:rPr>
              <a:t>(h, w, g)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self.height</a:t>
            </a:r>
            <a:r>
              <a:rPr lang="en-US" altLang="ko-KR" sz="2000" dirty="0">
                <a:latin typeface="Arial"/>
                <a:cs typeface="Arial"/>
              </a:rPr>
              <a:t> = h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self.weight</a:t>
            </a:r>
            <a:r>
              <a:rPr lang="en-US" altLang="ko-KR" sz="2000" dirty="0">
                <a:latin typeface="Arial"/>
                <a:cs typeface="Arial"/>
              </a:rPr>
              <a:t> = w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self.gender</a:t>
            </a:r>
            <a:r>
              <a:rPr lang="en-US" altLang="ko-KR" sz="2000" dirty="0">
                <a:latin typeface="Arial"/>
                <a:cs typeface="Arial"/>
              </a:rPr>
              <a:t> = g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02336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498" y="1539559"/>
            <a:ext cx="7781211" cy="4657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(method)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는 만든 함수이기에 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def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를 사용해서 만들고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수행문을 명시한다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클래스는 두가지 종류의 변수를 만들  수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클래스 변수는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모든 객체가 공유하는 변수다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객체 변수는 각 객체에 속한 변수로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공유되지 않는다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class </a:t>
            </a:r>
            <a:r>
              <a:rPr lang="ko-KR" altLang="en-US" sz="2000" dirty="0">
                <a:latin typeface="Arial"/>
                <a:cs typeface="Arial"/>
              </a:rPr>
              <a:t>이름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	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 </a:t>
            </a:r>
            <a:r>
              <a:rPr lang="ko-KR" altLang="en-US" sz="2000" dirty="0">
                <a:latin typeface="Arial"/>
                <a:cs typeface="Arial"/>
              </a:rPr>
              <a:t>변수이름 </a:t>
            </a:r>
            <a:r>
              <a:rPr lang="en-US" altLang="ko-KR" sz="2000" dirty="0">
                <a:latin typeface="Arial"/>
                <a:cs typeface="Arial"/>
              </a:rPr>
              <a:t>= </a:t>
            </a:r>
            <a:r>
              <a:rPr lang="ko-KR" altLang="en-US" sz="2000" dirty="0">
                <a:latin typeface="Arial"/>
                <a:cs typeface="Arial"/>
              </a:rPr>
              <a:t>값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		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class person: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def </a:t>
            </a:r>
            <a:r>
              <a:rPr lang="en-US" altLang="ko-KR" sz="2000" dirty="0" err="1">
                <a:latin typeface="Arial"/>
                <a:cs typeface="Arial"/>
              </a:rPr>
              <a:t>setdata</a:t>
            </a:r>
            <a:r>
              <a:rPr lang="en-US" altLang="ko-KR" sz="2000" dirty="0">
                <a:latin typeface="Arial"/>
                <a:cs typeface="Arial"/>
              </a:rPr>
              <a:t>(h)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r>
              <a:rPr lang="en-US" altLang="ko-KR" sz="2000" dirty="0" err="1">
                <a:latin typeface="Arial"/>
                <a:cs typeface="Arial"/>
              </a:rPr>
              <a:t>self.height</a:t>
            </a:r>
            <a:r>
              <a:rPr lang="en-US" altLang="ko-KR" sz="2000" dirty="0">
                <a:latin typeface="Arial"/>
                <a:cs typeface="Arial"/>
              </a:rPr>
              <a:t> = h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en-US" altLang="ko-KR" sz="2000" dirty="0" err="1">
                <a:latin typeface="Arial"/>
                <a:cs typeface="Arial"/>
              </a:rPr>
              <a:t>avg_height</a:t>
            </a:r>
            <a:r>
              <a:rPr lang="en-US" altLang="ko-KR" sz="2000" dirty="0">
                <a:latin typeface="Arial"/>
                <a:cs typeface="Arial"/>
              </a:rPr>
              <a:t> = 170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	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510544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73" y="1395620"/>
            <a:ext cx="7781211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만들어진 클래스를 사용해서 변수에 할당하면 이것을 하나의 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(instance)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라고 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특정 인스턴스의 메서드나 변수를 사용하기 위해서는 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(),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인스턴스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변수 의 형식을 사용한다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클래스 변수는 클래스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변수의 형식이다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1698" y="1920432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922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(</a:t>
            </a:r>
            <a:r>
              <a:rPr lang="ko-KR" altLang="en-US" sz="2000" dirty="0">
                <a:latin typeface="Arial"/>
                <a:cs typeface="Arial"/>
              </a:rPr>
              <a:t>클래스 생성 완료</a:t>
            </a:r>
            <a:r>
              <a:rPr lang="en-US" altLang="ko-KR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 = </a:t>
            </a:r>
            <a:r>
              <a:rPr lang="ko-KR" altLang="en-US" sz="2000" dirty="0">
                <a:latin typeface="Arial"/>
                <a:cs typeface="Arial"/>
              </a:rPr>
              <a:t>클래스이름</a:t>
            </a:r>
            <a:r>
              <a:rPr lang="en-US" altLang="ko-KR" sz="20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1.</a:t>
            </a:r>
            <a:r>
              <a:rPr lang="ko-KR" altLang="en-US" sz="2000" dirty="0">
                <a:latin typeface="Arial"/>
                <a:cs typeface="Arial"/>
              </a:rPr>
              <a:t>메서드</a:t>
            </a:r>
            <a:r>
              <a:rPr lang="en-US" altLang="ko-KR" sz="2000" dirty="0">
                <a:latin typeface="Arial"/>
                <a:cs typeface="Arial"/>
              </a:rPr>
              <a:t>1()	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객체</a:t>
            </a:r>
            <a:r>
              <a:rPr lang="en-US" altLang="ko-KR" sz="2000" dirty="0">
                <a:latin typeface="Arial"/>
                <a:cs typeface="Arial"/>
              </a:rPr>
              <a:t>1.</a:t>
            </a:r>
            <a:r>
              <a:rPr lang="ko-KR" altLang="en-US" sz="2000" dirty="0">
                <a:latin typeface="Arial"/>
                <a:cs typeface="Arial"/>
              </a:rPr>
              <a:t>객체변수이름</a:t>
            </a: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ko-KR" altLang="en-US" sz="2000" dirty="0">
                <a:latin typeface="Arial"/>
                <a:cs typeface="Arial"/>
              </a:rPr>
              <a:t>클래스</a:t>
            </a:r>
            <a:r>
              <a:rPr lang="en-US" altLang="ko-KR" sz="2000" dirty="0">
                <a:latin typeface="Arial"/>
                <a:cs typeface="Arial"/>
              </a:rPr>
              <a:t>.	</a:t>
            </a:r>
            <a:r>
              <a:rPr lang="ko-KR" altLang="en-US" sz="2000" dirty="0">
                <a:latin typeface="Arial"/>
                <a:cs typeface="Arial"/>
              </a:rPr>
              <a:t>변수이름</a:t>
            </a:r>
            <a:r>
              <a:rPr lang="en-US" altLang="ko-KR" sz="2000" dirty="0">
                <a:latin typeface="Arial"/>
                <a:cs typeface="Arial"/>
              </a:rPr>
              <a:t>	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86355" y="3901515"/>
            <a:ext cx="3100705" cy="21095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Mike = person()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Mike.setdata</a:t>
            </a:r>
            <a:r>
              <a:rPr lang="en-US" altLang="ko-KR" sz="2000" dirty="0">
                <a:latin typeface="Arial"/>
                <a:cs typeface="Arial"/>
              </a:rPr>
              <a:t>(170)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</a:t>
            </a:r>
            <a:r>
              <a:rPr lang="en-US" sz="2000" dirty="0" err="1">
                <a:latin typeface="Arial"/>
                <a:cs typeface="Arial"/>
              </a:rPr>
              <a:t>Mike.height</a:t>
            </a:r>
            <a:r>
              <a:rPr lang="en-US" sz="2000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print(</a:t>
            </a:r>
            <a:r>
              <a:rPr lang="en-US" sz="2000" dirty="0" err="1">
                <a:latin typeface="Arial"/>
                <a:cs typeface="Arial"/>
              </a:rPr>
              <a:t>person.avg_height</a:t>
            </a:r>
            <a:r>
              <a:rPr lang="en-US" sz="200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1689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lang="en-US" altLang="ko-KR" dirty="0">
                <a:solidFill>
                  <a:srgbClr val="3A91B1"/>
                </a:solidFill>
              </a:rPr>
              <a:t> REVIEW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3410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A9B7C5"/>
                </a:solidFill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연산자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산술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비교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비트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논리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40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solidFill>
                  <a:srgbClr val="A9B7C5"/>
                </a:solidFill>
                <a:latin typeface="UKIJ CJK"/>
                <a:cs typeface="UKIJ CJK"/>
              </a:rPr>
              <a:t>②	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리스트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튜플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딕셔너리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ea typeface="Malgun Gothic" panose="020B0503020000020004" pitchFamily="34" charset="-127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600" spc="-5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③ </a:t>
            </a:r>
            <a:r>
              <a:rPr lang="ko-KR" altLang="en-US" sz="2800" spc="-5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조건문</a:t>
            </a:r>
            <a:r>
              <a:rPr lang="en-US" altLang="ko-KR" sz="2800" spc="-5" dirty="0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, </a:t>
            </a:r>
            <a:r>
              <a:rPr lang="ko-KR" altLang="en-US" sz="2800" spc="-5" dirty="0" err="1">
                <a:solidFill>
                  <a:srgbClr val="A9B7C5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UKIJ CJK"/>
              </a:rPr>
              <a:t>반복문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클래스 예제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769" y="1828800"/>
            <a:ext cx="10284461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Person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이라고 하는 클래스를 만든다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메서드를 사용해 사람의 체중과 키를 </a:t>
            </a: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입력받고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객체 변수에 저장한다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주어진 정보를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BMI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계산식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몸무게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(kg) / (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키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(m))^2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에 대입하여 그 사람의 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BMI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를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계산하는 메서드를 만든다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lang="en-US" altLang="ko-KR" sz="32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인스턴스를 만들어 작동하는지 테스트해 본다</a:t>
            </a:r>
            <a:r>
              <a:rPr lang="en-US" altLang="ko-KR" sz="32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  <a:r>
              <a:rPr lang="ko-KR" altLang="en-US" sz="32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endParaRPr sz="32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44775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rgbClr val="3A91B1"/>
                </a:solidFill>
              </a:rPr>
              <a:t>Py</a:t>
            </a:r>
            <a:r>
              <a:rPr lang="en-US" dirty="0" err="1">
                <a:solidFill>
                  <a:srgbClr val="3A91B1"/>
                </a:solidFill>
              </a:rPr>
              <a:t>game</a:t>
            </a:r>
            <a:r>
              <a:rPr lang="ko-KR" altLang="en-US" dirty="0">
                <a:solidFill>
                  <a:srgbClr val="3A91B1"/>
                </a:solidFill>
              </a:rPr>
              <a:t>이란</a:t>
            </a:r>
            <a:r>
              <a:rPr lang="en-US" altLang="ko-KR" dirty="0">
                <a:solidFill>
                  <a:srgbClr val="3A91B1"/>
                </a:solidFill>
              </a:rPr>
              <a:t>?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8" y="2136089"/>
            <a:ext cx="10589261" cy="4939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3200" spc="-5" dirty="0" err="1">
                <a:solidFill>
                  <a:srgbClr val="A9B7C5"/>
                </a:solidFill>
                <a:latin typeface="UKIJ CJK"/>
                <a:cs typeface="UKIJ CJK"/>
              </a:rPr>
              <a:t>파이썬으로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 게임 및 멀티미디어를 만들기 위한 무료 오픈소스 라이브러리이다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SDL(Simple </a:t>
            </a:r>
            <a:r>
              <a:rPr lang="en-US" altLang="ko-KR" sz="3200" spc="-5" dirty="0" err="1">
                <a:solidFill>
                  <a:srgbClr val="A9B7C5"/>
                </a:solidFill>
                <a:latin typeface="UKIJ CJK"/>
                <a:cs typeface="UKIJ CJK"/>
              </a:rPr>
              <a:t>DirectMedia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Layer library)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이라는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미디어 라이브러리와 다른 라이브러리들을 사용하여 소리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키보드 및 마우스  조작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3200" spc="-5" dirty="0">
                <a:solidFill>
                  <a:srgbClr val="A9B7C5"/>
                </a:solidFill>
                <a:latin typeface="UKIJ CJK"/>
                <a:cs typeface="UKIJ CJK"/>
              </a:rPr>
              <a:t>그리고 그래픽을 표현한다</a:t>
            </a:r>
            <a:r>
              <a:rPr lang="en-US" altLang="ko-KR" sz="32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32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30A2C-21DF-48A1-B6A8-0235DBE78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48" y="2747057"/>
            <a:ext cx="5467351" cy="15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1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3A91B1"/>
                </a:solidFill>
              </a:rPr>
              <a:t>Pygame</a:t>
            </a:r>
            <a:r>
              <a:rPr sz="3600" spc="-50" dirty="0">
                <a:solidFill>
                  <a:srgbClr val="3A91B1"/>
                </a:solidFill>
              </a:rPr>
              <a:t> </a:t>
            </a:r>
            <a:r>
              <a:rPr sz="3600" spc="-10" dirty="0">
                <a:solidFill>
                  <a:srgbClr val="3A91B1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3A91B1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3A91B1"/>
                </a:solidFill>
                <a:latin typeface="Malgun Gothic"/>
                <a:cs typeface="Malgun Gothic"/>
              </a:rPr>
              <a:t>설치</a:t>
            </a:r>
            <a:endParaRPr sz="3600" dirty="0">
              <a:solidFill>
                <a:srgbClr val="3A91B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04715" y="1562100"/>
            <a:ext cx="3764279" cy="4657725"/>
            <a:chOff x="4204715" y="1562100"/>
            <a:chExt cx="3764279" cy="46577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3003" y="1571244"/>
              <a:ext cx="3745992" cy="4648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23765" y="1581150"/>
              <a:ext cx="2159635" cy="1694814"/>
            </a:xfrm>
            <a:custGeom>
              <a:avLst/>
              <a:gdLst/>
              <a:ahLst/>
              <a:cxnLst/>
              <a:rect l="l" t="t" r="r" b="b"/>
              <a:pathLst>
                <a:path w="2159635" h="1694814">
                  <a:moveTo>
                    <a:pt x="0" y="179832"/>
                  </a:moveTo>
                  <a:lnTo>
                    <a:pt x="251460" y="179832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  <a:path w="2159635" h="1694814">
                  <a:moveTo>
                    <a:pt x="0" y="1694688"/>
                  </a:moveTo>
                  <a:lnTo>
                    <a:pt x="2159508" y="1694688"/>
                  </a:lnTo>
                  <a:lnTo>
                    <a:pt x="2159508" y="1514855"/>
                  </a:lnTo>
                  <a:lnTo>
                    <a:pt x="0" y="1514855"/>
                  </a:lnTo>
                  <a:lnTo>
                    <a:pt x="0" y="16946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5098541" y="6419741"/>
            <a:ext cx="199644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66060" y="1575816"/>
            <a:ext cx="6659880" cy="4643755"/>
            <a:chOff x="2766060" y="1575816"/>
            <a:chExt cx="6659880" cy="46437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060" y="1575816"/>
              <a:ext cx="6659880" cy="46436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11018" y="2369058"/>
              <a:ext cx="6532245" cy="838200"/>
            </a:xfrm>
            <a:custGeom>
              <a:avLst/>
              <a:gdLst/>
              <a:ahLst/>
              <a:cxnLst/>
              <a:rect l="l" t="t" r="r" b="b"/>
              <a:pathLst>
                <a:path w="6532245" h="838200">
                  <a:moveTo>
                    <a:pt x="0" y="669036"/>
                  </a:moveTo>
                  <a:lnTo>
                    <a:pt x="179831" y="669036"/>
                  </a:lnTo>
                  <a:lnTo>
                    <a:pt x="179831" y="489203"/>
                  </a:lnTo>
                  <a:lnTo>
                    <a:pt x="0" y="489203"/>
                  </a:lnTo>
                  <a:lnTo>
                    <a:pt x="0" y="669036"/>
                  </a:lnTo>
                  <a:close/>
                </a:path>
                <a:path w="6532245" h="838200">
                  <a:moveTo>
                    <a:pt x="230124" y="838200"/>
                  </a:moveTo>
                  <a:lnTo>
                    <a:pt x="1365504" y="838200"/>
                  </a:lnTo>
                  <a:lnTo>
                    <a:pt x="1365504" y="658367"/>
                  </a:lnTo>
                  <a:lnTo>
                    <a:pt x="230124" y="658367"/>
                  </a:lnTo>
                  <a:lnTo>
                    <a:pt x="230124" y="838200"/>
                  </a:lnTo>
                  <a:close/>
                </a:path>
                <a:path w="6532245" h="838200">
                  <a:moveTo>
                    <a:pt x="6359652" y="172212"/>
                  </a:moveTo>
                  <a:lnTo>
                    <a:pt x="6531863" y="172212"/>
                  </a:lnTo>
                  <a:lnTo>
                    <a:pt x="6531863" y="0"/>
                  </a:lnTo>
                  <a:lnTo>
                    <a:pt x="6359652" y="0"/>
                  </a:lnTo>
                  <a:lnTo>
                    <a:pt x="6359652" y="17221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2" y="112776"/>
            <a:ext cx="1764792" cy="50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0448"/>
            <a:ext cx="5233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935" algn="l"/>
              </a:tabLst>
            </a:pPr>
            <a:r>
              <a:rPr sz="3600" dirty="0">
                <a:solidFill>
                  <a:srgbClr val="00AFEF"/>
                </a:solidFill>
              </a:rPr>
              <a:t>Pygame</a:t>
            </a:r>
            <a:r>
              <a:rPr sz="3600" spc="-50" dirty="0">
                <a:solidFill>
                  <a:srgbClr val="00AFEF"/>
                </a:solidFill>
              </a:rPr>
              <a:t> </a:t>
            </a:r>
            <a:r>
              <a:rPr sz="3600" spc="-10" dirty="0">
                <a:solidFill>
                  <a:srgbClr val="00AFEF"/>
                </a:solidFill>
                <a:latin typeface="Malgun Gothic"/>
                <a:cs typeface="Malgun Gothic"/>
              </a:rPr>
              <a:t>라이브러리</a:t>
            </a:r>
            <a:r>
              <a:rPr sz="3600" dirty="0">
                <a:solidFill>
                  <a:srgbClr val="00AFEF"/>
                </a:solidFill>
                <a:latin typeface="Malgun Gothic"/>
                <a:cs typeface="Malgun Gothic"/>
              </a:rPr>
              <a:t>	</a:t>
            </a:r>
            <a:r>
              <a:rPr sz="3600" spc="-25" dirty="0">
                <a:solidFill>
                  <a:srgbClr val="00AFEF"/>
                </a:solidFill>
                <a:latin typeface="Malgun Gothic"/>
                <a:cs typeface="Malgun Gothic"/>
              </a:rPr>
              <a:t>설치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50692" y="1574291"/>
            <a:ext cx="5690870" cy="4645660"/>
            <a:chOff x="3250692" y="1574291"/>
            <a:chExt cx="5690870" cy="46456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574291"/>
              <a:ext cx="5690615" cy="46451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5274" y="1818893"/>
              <a:ext cx="901065" cy="4307205"/>
            </a:xfrm>
            <a:custGeom>
              <a:avLst/>
              <a:gdLst/>
              <a:ahLst/>
              <a:cxnLst/>
              <a:rect l="l" t="t" r="r" b="b"/>
              <a:pathLst>
                <a:path w="901064" h="4307205">
                  <a:moveTo>
                    <a:pt x="4572" y="4306824"/>
                  </a:moveTo>
                  <a:lnTo>
                    <a:pt x="652272" y="4306824"/>
                  </a:lnTo>
                  <a:lnTo>
                    <a:pt x="652272" y="4126992"/>
                  </a:lnTo>
                  <a:lnTo>
                    <a:pt x="4572" y="4126992"/>
                  </a:lnTo>
                  <a:lnTo>
                    <a:pt x="4572" y="4306824"/>
                  </a:lnTo>
                  <a:close/>
                </a:path>
                <a:path w="901064" h="4307205">
                  <a:moveTo>
                    <a:pt x="0" y="179832"/>
                  </a:moveTo>
                  <a:lnTo>
                    <a:pt x="900684" y="17983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7030"/>
            <a:ext cx="74049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/>
              <a:t>(</a:t>
            </a:r>
            <a:r>
              <a:rPr lang="ko-KR" altLang="en-US" dirty="0"/>
              <a:t>추후</a:t>
            </a:r>
            <a:r>
              <a:rPr lang="en-US" altLang="ko-KR" dirty="0"/>
              <a:t>) </a:t>
            </a:r>
            <a:r>
              <a:rPr dirty="0"/>
              <a:t>Start</a:t>
            </a:r>
            <a:r>
              <a:rPr spc="-114" dirty="0"/>
              <a:t> </a:t>
            </a:r>
            <a:r>
              <a:rPr spc="-10" dirty="0"/>
              <a:t>Pygame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64363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pygame.init()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#</a:t>
            </a:r>
            <a:r>
              <a:rPr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Process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finished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with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exit</a:t>
            </a:r>
            <a:r>
              <a:rPr sz="2400" spc="-4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code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0 </a:t>
            </a: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10" dirty="0"/>
              <a:t>screen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458470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pygame.init()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width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width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800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2700" marR="340360" indent="1689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size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(width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height) </a:t>
            </a: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521121"/>
            <a:ext cx="10331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2813" y="5521121"/>
            <a:ext cx="1936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5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2050" y="5521121"/>
            <a:ext cx="49060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Keep</a:t>
            </a:r>
            <a:r>
              <a:rPr spc="-120" dirty="0"/>
              <a:t> </a:t>
            </a:r>
            <a:r>
              <a:rPr dirty="0"/>
              <a:t>screen</a:t>
            </a:r>
            <a:r>
              <a:rPr spc="-114" dirty="0"/>
              <a:t> </a:t>
            </a:r>
            <a:r>
              <a:rPr spc="-10" dirty="0"/>
              <a:t>alive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4895" y="1784730"/>
            <a:ext cx="67722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8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import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364490" indent="-351790">
              <a:lnSpc>
                <a:spcPct val="100000"/>
              </a:lnSpc>
              <a:buClr>
                <a:srgbClr val="5F6266"/>
              </a:buClr>
              <a:buAutoNum type="arabicPlain" startAt="7"/>
              <a:tabLst>
                <a:tab pos="36449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1036955" indent="-1024255">
              <a:lnSpc>
                <a:spcPct val="100000"/>
              </a:lnSpc>
              <a:buClr>
                <a:srgbClr val="5F6266"/>
              </a:buClr>
              <a:buAutoNum type="arabicPlain" startAt="7"/>
              <a:tabLst>
                <a:tab pos="103695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sz="2400" spc="-3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pygame.event.get():</a:t>
            </a:r>
            <a:endParaRPr sz="2400">
              <a:latin typeface="Consolas"/>
              <a:cs typeface="Consolas"/>
            </a:endParaRPr>
          </a:p>
          <a:p>
            <a:pPr marL="1710055" indent="-1697355">
              <a:lnSpc>
                <a:spcPct val="100000"/>
              </a:lnSpc>
              <a:spcBef>
                <a:spcPts val="5"/>
              </a:spcBef>
              <a:buClr>
                <a:srgbClr val="5F6266"/>
              </a:buClr>
              <a:buAutoNum type="arabicPlain" startAt="7"/>
              <a:tabLst>
                <a:tab pos="171005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pygame.QUIT: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155638"/>
            <a:ext cx="36068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494" y="5155638"/>
            <a:ext cx="1036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Load</a:t>
            </a:r>
            <a:r>
              <a:rPr spc="-95" dirty="0"/>
              <a:t> </a:t>
            </a:r>
            <a:r>
              <a:rPr spc="-10" dirty="0"/>
              <a:t>images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4895" y="1784730"/>
            <a:ext cx="67735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"Board.jpg"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6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screen.blit(board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r>
              <a:rPr sz="2400" spc="9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155638"/>
            <a:ext cx="36068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155638"/>
            <a:ext cx="8648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Resize</a:t>
            </a:r>
            <a:r>
              <a:rPr spc="-145" dirty="0"/>
              <a:t> </a:t>
            </a:r>
            <a:r>
              <a:rPr spc="-10" dirty="0"/>
              <a:t>images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778383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81610" marR="84709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3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pygame.display.set_mode(size) </a:t>
            </a: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r>
              <a:rPr sz="2400" spc="10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"Board.jpg"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6</a:t>
            </a:r>
            <a:r>
              <a:rPr sz="2400" spc="4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board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pygame.transform.scale(board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size)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7</a:t>
            </a:r>
            <a:r>
              <a:rPr sz="2400" spc="60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screen.blit(board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8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10</a:t>
            </a:r>
            <a:r>
              <a:rPr sz="2400" spc="95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521121"/>
            <a:ext cx="86550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417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spc="245" dirty="0">
                <a:solidFill>
                  <a:srgbClr val="3A91B1"/>
                </a:solidFill>
              </a:rPr>
              <a:t> </a:t>
            </a:r>
            <a:r>
              <a:rPr lang="ko-KR" altLang="en-US" spc="-5" dirty="0">
                <a:solidFill>
                  <a:srgbClr val="3A91B1"/>
                </a:solidFill>
              </a:rPr>
              <a:t>연산자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ex)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비트연산자 등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Handle</a:t>
            </a:r>
            <a:r>
              <a:rPr spc="-145" dirty="0"/>
              <a:t> </a:t>
            </a:r>
            <a:r>
              <a:rPr spc="-10" dirty="0"/>
              <a:t>events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23 </a:t>
            </a:r>
            <a:r>
              <a:rPr lang="ko-KR" altLang="en-US"/>
              <a:t>가을</a:t>
            </a:r>
            <a:endParaRPr spc="-25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414535E-2E91-4DE0-9CF1-6E36E5E180C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10"/>
              <a:t>KAIST &amp; </a:t>
            </a:r>
            <a:r>
              <a:rPr lang="ko-KR" altLang="en-US" spc="-10"/>
              <a:t>대덕고 빛나리 </a:t>
            </a:r>
            <a:endParaRPr lang="en-US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1" y="112776"/>
            <a:ext cx="1764792" cy="504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1407" y="112776"/>
            <a:ext cx="499872" cy="4983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9144" y="-9144"/>
            <a:ext cx="858519" cy="6878320"/>
            <a:chOff x="-9144" y="-9144"/>
            <a:chExt cx="858519" cy="6878320"/>
          </a:xfrm>
        </p:grpSpPr>
        <p:sp>
          <p:nvSpPr>
            <p:cNvPr id="6" name="object 6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838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8200" y="6858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033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838200" cy="6858000"/>
            </a:xfrm>
            <a:custGeom>
              <a:avLst/>
              <a:gdLst/>
              <a:ahLst/>
              <a:cxnLst/>
              <a:rect l="l" t="t" r="r" b="b"/>
              <a:pathLst>
                <a:path w="838200" h="6858000">
                  <a:moveTo>
                    <a:pt x="0" y="6858000"/>
                  </a:moveTo>
                  <a:lnTo>
                    <a:pt x="838200" y="6858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812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5731" y="1784730"/>
            <a:ext cx="1098232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6266"/>
                </a:solidFill>
                <a:latin typeface="Consolas"/>
                <a:cs typeface="Consolas"/>
              </a:rPr>
              <a:t>1</a:t>
            </a:r>
            <a:r>
              <a:rPr sz="2400" spc="114" dirty="0">
                <a:solidFill>
                  <a:srgbClr val="5F626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(...)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533400" indent="-351790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533400" algn="l"/>
              </a:tabLst>
            </a:pP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pawn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pygame.image.load(</a:t>
            </a:r>
            <a:r>
              <a:rPr sz="2400" spc="-10" dirty="0">
                <a:solidFill>
                  <a:srgbClr val="A4C260"/>
                </a:solidFill>
                <a:latin typeface="Consolas"/>
                <a:cs typeface="Consolas"/>
              </a:rPr>
              <a:t>"Pawn.png"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534035" indent="-352425">
              <a:lnSpc>
                <a:spcPct val="100000"/>
              </a:lnSpc>
              <a:buClr>
                <a:srgbClr val="5F6266"/>
              </a:buClr>
              <a:buAutoNum type="arabicPlain" startAt="3"/>
              <a:tabLst>
                <a:tab pos="534035" algn="l"/>
              </a:tabLst>
            </a:pP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pawn</a:t>
            </a:r>
            <a:r>
              <a:rPr sz="2400" spc="-7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pygame.transform.scale(pawn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5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(width</a:t>
            </a:r>
            <a:r>
              <a:rPr sz="2400" spc="-6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//</a:t>
            </a:r>
            <a:r>
              <a:rPr sz="2400" spc="-5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896BA"/>
                </a:solidFill>
                <a:latin typeface="Consolas"/>
                <a:cs typeface="Consolas"/>
              </a:rPr>
              <a:t>8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2400" spc="-6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height</a:t>
            </a:r>
            <a:r>
              <a:rPr sz="2400" spc="-6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//</a:t>
            </a:r>
            <a:r>
              <a:rPr sz="2400" spc="-7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81610">
              <a:lnSpc>
                <a:spcPct val="100000"/>
              </a:lnSpc>
            </a:pPr>
            <a:r>
              <a:rPr sz="2400" spc="-50" dirty="0">
                <a:solidFill>
                  <a:srgbClr val="5F6266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33400" indent="-351790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5334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1205865" indent="-1024255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205865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for</a:t>
            </a:r>
            <a:r>
              <a:rPr sz="2400" spc="-2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in</a:t>
            </a:r>
            <a:r>
              <a:rPr sz="2400" spc="-1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pygame.event.get():</a:t>
            </a:r>
            <a:endParaRPr sz="2400">
              <a:latin typeface="Consolas"/>
              <a:cs typeface="Consolas"/>
            </a:endParaRPr>
          </a:p>
          <a:p>
            <a:pPr marL="1879600" indent="-1697989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8796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4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pygame.QUIT:</a:t>
            </a:r>
            <a:endParaRPr sz="2400">
              <a:latin typeface="Consolas"/>
              <a:cs typeface="Consolas"/>
            </a:endParaRPr>
          </a:p>
          <a:p>
            <a:pPr marL="2553335" indent="-2371725">
              <a:lnSpc>
                <a:spcPct val="100000"/>
              </a:lnSpc>
              <a:spcBef>
                <a:spcPts val="5"/>
              </a:spcBef>
              <a:buClr>
                <a:srgbClr val="5F6266"/>
              </a:buClr>
              <a:buAutoNum type="arabicPlain" startAt="6"/>
              <a:tabLst>
                <a:tab pos="2553335" algn="l"/>
              </a:tabLst>
            </a:pPr>
            <a:r>
              <a:rPr sz="2400" spc="-10" dirty="0">
                <a:solidFill>
                  <a:srgbClr val="8787C5"/>
                </a:solidFill>
                <a:latin typeface="Consolas"/>
                <a:cs typeface="Consolas"/>
              </a:rPr>
              <a:t>exit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()</a:t>
            </a:r>
            <a:endParaRPr sz="2400">
              <a:latin typeface="Consolas"/>
              <a:cs typeface="Consolas"/>
            </a:endParaRPr>
          </a:p>
          <a:p>
            <a:pPr marL="1879600" indent="-1866900">
              <a:lnSpc>
                <a:spcPct val="100000"/>
              </a:lnSpc>
              <a:buClr>
                <a:srgbClr val="5F6266"/>
              </a:buClr>
              <a:buAutoNum type="arabicPlain" startAt="6"/>
              <a:tabLst>
                <a:tab pos="1879600" algn="l"/>
              </a:tabLst>
            </a:pPr>
            <a:r>
              <a:rPr sz="2400" dirty="0">
                <a:solidFill>
                  <a:srgbClr val="CC7831"/>
                </a:solidFill>
                <a:latin typeface="Consolas"/>
                <a:cs typeface="Consolas"/>
              </a:rPr>
              <a:t>elif</a:t>
            </a:r>
            <a:r>
              <a:rPr sz="2400" spc="-40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event.type</a:t>
            </a:r>
            <a:r>
              <a:rPr sz="2400" spc="-30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9B7C5"/>
                </a:solidFill>
                <a:latin typeface="Consolas"/>
                <a:cs typeface="Consolas"/>
              </a:rPr>
              <a:t>==</a:t>
            </a:r>
            <a:r>
              <a:rPr sz="2400" spc="-35" dirty="0">
                <a:solidFill>
                  <a:srgbClr val="A9B7C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pygame.KEYDOWN: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1" y="5521121"/>
            <a:ext cx="36068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5F6266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494" y="5521121"/>
            <a:ext cx="28867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screen.blit(pawn</a:t>
            </a:r>
            <a:r>
              <a:rPr sz="2400" spc="-10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586" y="5521121"/>
            <a:ext cx="5289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(</a:t>
            </a: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8925" y="5521121"/>
            <a:ext cx="533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-25" dirty="0">
                <a:solidFill>
                  <a:srgbClr val="6896BA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A9B7C5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6494" y="5887412"/>
            <a:ext cx="415861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400" spc="-10" dirty="0">
                <a:solidFill>
                  <a:srgbClr val="A9B7C5"/>
                </a:solidFill>
                <a:latin typeface="Consolas"/>
                <a:cs typeface="Consolas"/>
              </a:rPr>
              <a:t>pygame.display.flip()</a:t>
            </a:r>
            <a:endParaRPr sz="2400">
              <a:latin typeface="Consolas"/>
              <a:cs typeface="Consolas"/>
            </a:endParaRPr>
          </a:p>
          <a:p>
            <a:pPr marL="2174240">
              <a:lnSpc>
                <a:spcPct val="100000"/>
              </a:lnSpc>
              <a:spcBef>
                <a:spcPts val="2035"/>
              </a:spcBef>
            </a:pPr>
            <a:r>
              <a:rPr sz="1200" dirty="0">
                <a:solidFill>
                  <a:srgbClr val="888888"/>
                </a:solidFill>
                <a:latin typeface="Malgun Gothic"/>
                <a:cs typeface="Malgun Gothic"/>
              </a:rPr>
              <a:t>KAIST 대덕고등학교</a:t>
            </a:r>
            <a:r>
              <a:rPr sz="1200" spc="-15" dirty="0">
                <a:solidFill>
                  <a:srgbClr val="888888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Malgun Gothic"/>
                <a:cs typeface="Malgun Gothic"/>
              </a:rPr>
              <a:t>tutoring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6093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A91B1"/>
                </a:solidFill>
              </a:rPr>
              <a:t>Python</a:t>
            </a:r>
            <a:r>
              <a:rPr spc="245" dirty="0">
                <a:solidFill>
                  <a:srgbClr val="3A91B1"/>
                </a:solidFill>
              </a:rPr>
              <a:t> </a:t>
            </a:r>
            <a:r>
              <a:rPr lang="en-US" spc="245" dirty="0">
                <a:solidFill>
                  <a:srgbClr val="3A91B1"/>
                </a:solidFill>
              </a:rPr>
              <a:t>bit </a:t>
            </a:r>
            <a:r>
              <a:rPr lang="ko-KR" altLang="en-US" spc="245" dirty="0">
                <a:solidFill>
                  <a:srgbClr val="3A91B1"/>
                </a:solidFill>
              </a:rPr>
              <a:t>연산자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2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?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036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>
                <a:solidFill>
                  <a:srgbClr val="3A91B1"/>
                </a:solidFill>
              </a:rPr>
              <a:t>리스트</a:t>
            </a:r>
            <a:r>
              <a:rPr lang="en-US" spc="-5" dirty="0">
                <a:solidFill>
                  <a:srgbClr val="3A91B1"/>
                </a:solidFill>
              </a:rPr>
              <a:t> </a:t>
            </a:r>
            <a:r>
              <a:rPr lang="ko-KR" altLang="en-US" spc="-5" dirty="0">
                <a:solidFill>
                  <a:srgbClr val="3A91B1"/>
                </a:solidFill>
              </a:rPr>
              <a:t>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대괄호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[]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List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문자열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리스트 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List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655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튜플</a:t>
            </a:r>
            <a:r>
              <a:rPr lang="ko-KR" altLang="en-US" dirty="0">
                <a:solidFill>
                  <a:srgbClr val="3A91B1"/>
                </a:solidFill>
              </a:rPr>
              <a:t> 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List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    -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소괄호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()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튜플은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rgbClr val="A9B7C5"/>
                </a:solidFill>
                <a:latin typeface="UKIJ CJK"/>
                <a:cs typeface="UKIJ CJK"/>
              </a:rPr>
              <a:t>Indexing,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en-US" altLang="ko-KR" sz="2800" dirty="0">
                <a:solidFill>
                  <a:srgbClr val="A9B7C5"/>
                </a:solidFill>
                <a:latin typeface="UKIJ CJK"/>
                <a:cs typeface="UKIJ CJK"/>
              </a:rPr>
              <a:t>slicing </a:t>
            </a:r>
            <a:r>
              <a:rPr lang="ko-KR" altLang="en-US" sz="2800" dirty="0">
                <a:solidFill>
                  <a:srgbClr val="A9B7C5"/>
                </a:solidFill>
                <a:latin typeface="UKIJ CJK"/>
                <a:cs typeface="UKIJ CJK"/>
              </a:rPr>
              <a:t>둘 다 가능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721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딕셔너리</a:t>
            </a:r>
            <a:r>
              <a:rPr lang="ko-KR" altLang="en-US" dirty="0">
                <a:solidFill>
                  <a:srgbClr val="3A91B1"/>
                </a:solidFill>
              </a:rPr>
              <a:t> 자료형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Key-Value 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중괄호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{}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Key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, value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을</a:t>
            </a: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solidFill>
                  <a:srgbClr val="A9B7C5"/>
                </a:solidFill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solidFill>
                  <a:srgbClr val="A9B7C5"/>
                </a:solidFill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dic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dic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a[1] = ‘</a:t>
            </a:r>
            <a:r>
              <a:rPr lang="en-US" sz="2400" dirty="0" err="1">
                <a:solidFill>
                  <a:srgbClr val="A9B7C5"/>
                </a:solidFill>
                <a:latin typeface="UKIJ CJK"/>
                <a:cs typeface="UKIJ CJK"/>
              </a:rPr>
              <a:t>abc</a:t>
            </a:r>
            <a:r>
              <a:rPr lang="en-US" sz="2400" dirty="0">
                <a:solidFill>
                  <a:srgbClr val="A9B7C5"/>
                </a:solidFill>
                <a:latin typeface="UKIJ CJK"/>
                <a:cs typeface="UKIJ CJK"/>
              </a:rPr>
              <a:t>’</a:t>
            </a:r>
            <a:endParaRPr sz="24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>
                <a:solidFill>
                  <a:srgbClr val="3A91B1"/>
                </a:solidFill>
              </a:rPr>
              <a:t>조건문</a:t>
            </a:r>
            <a:endParaRPr spc="-5" dirty="0">
              <a:solidFill>
                <a:srgbClr val="3A91B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455" y="1539559"/>
            <a:ext cx="7781211" cy="4436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현재 조건을 판단하여 특정 조건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(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조건문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)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을 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만족할 때만 실행되는 코드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if + </a:t>
            </a:r>
            <a:r>
              <a:rPr lang="ko-KR" altLang="en-US" sz="2800" spc="-5" dirty="0" err="1">
                <a:solidFill>
                  <a:srgbClr val="A9B7C5"/>
                </a:solidFill>
                <a:latin typeface="UKIJ CJK"/>
                <a:cs typeface="UKIJ CJK"/>
              </a:rPr>
              <a:t>조건문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 다음에는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콜론 </a:t>
            </a:r>
            <a:r>
              <a:rPr lang="en-US" altLang="ko-KR" sz="2800" b="1" spc="-5" dirty="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수행할 문장들은 반드시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들여쓰기</a:t>
            </a:r>
            <a:r>
              <a:rPr lang="en-US" altLang="ko-KR" sz="2800" spc="-5" dirty="0">
                <a:solidFill>
                  <a:srgbClr val="FF0000"/>
                </a:solidFill>
                <a:latin typeface="UKIJ CJK"/>
                <a:cs typeface="UKIJ CJK"/>
              </a:rPr>
              <a:t>(tab)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else: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뒤에는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조건문을 만족하지 않을 경우의 코드</a:t>
            </a: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solidFill>
                <a:srgbClr val="A9B7C5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셋 이상의 분기문을 만들고 싶다면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? </a:t>
            </a:r>
            <a:r>
              <a:rPr lang="en-US" altLang="ko-KR" sz="2800" spc="-5" dirty="0" err="1">
                <a:solidFill>
                  <a:srgbClr val="A9B7C5"/>
                </a:solidFill>
                <a:latin typeface="UKIJ CJK"/>
                <a:cs typeface="UKIJ CJK"/>
              </a:rPr>
              <a:t>elif</a:t>
            </a:r>
            <a:r>
              <a:rPr lang="en-US" altLang="ko-KR" sz="2800" spc="-5" dirty="0">
                <a:solidFill>
                  <a:srgbClr val="A9B7C5"/>
                </a:solidFill>
                <a:latin typeface="UKIJ CJK"/>
                <a:cs typeface="UKIJ CJK"/>
              </a:rPr>
              <a:t> </a:t>
            </a:r>
            <a:r>
              <a:rPr lang="ko-KR" altLang="en-US" sz="2800" spc="-5" dirty="0">
                <a:solidFill>
                  <a:srgbClr val="A9B7C5"/>
                </a:solidFill>
                <a:latin typeface="UKIJ CJK"/>
                <a:cs typeface="UKIJ CJK"/>
              </a:rPr>
              <a:t>사용</a:t>
            </a:r>
            <a:endParaRPr sz="2800" dirty="0">
              <a:solidFill>
                <a:srgbClr val="A9B7C5"/>
              </a:solidFill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/>
              <a:t>23 </a:t>
            </a:r>
            <a:r>
              <a:rPr lang="ko-KR" altLang="en-US" spc="-5"/>
              <a:t>가을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endParaRPr spc="-5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88ED9D-5919-4E3C-AE4B-6DAE3B3EE05A}"/>
              </a:ext>
            </a:extLst>
          </p:cNvPr>
          <p:cNvSpPr/>
          <p:nvPr/>
        </p:nvSpPr>
        <p:spPr>
          <a:xfrm>
            <a:off x="8524874" y="1539559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3D867C-EE70-4CA9-8823-791B111588F5}"/>
              </a:ext>
            </a:extLst>
          </p:cNvPr>
          <p:cNvSpPr txBox="1"/>
          <p:nvPr/>
        </p:nvSpPr>
        <p:spPr>
          <a:xfrm>
            <a:off x="8645711" y="2331237"/>
            <a:ext cx="2964180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if </a:t>
            </a:r>
            <a:r>
              <a:rPr lang="ko-KR" altLang="en-US" sz="2000" dirty="0" err="1">
                <a:latin typeface="Arial"/>
                <a:cs typeface="Arial"/>
              </a:rPr>
              <a:t>조건문</a:t>
            </a:r>
            <a:r>
              <a:rPr lang="en-US" altLang="ko-KR" sz="200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</a:t>
            </a:r>
            <a:r>
              <a:rPr lang="ko-KR" altLang="en-US" sz="2000" dirty="0">
                <a:latin typeface="Arial"/>
                <a:cs typeface="Arial"/>
              </a:rPr>
              <a:t>수행할 문장</a:t>
            </a:r>
            <a:r>
              <a:rPr lang="en-US" altLang="ko-KR" sz="20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F3FA38B-64F5-465C-AEC3-3DCAC0E35BB9}"/>
              </a:ext>
            </a:extLst>
          </p:cNvPr>
          <p:cNvSpPr txBox="1"/>
          <p:nvPr/>
        </p:nvSpPr>
        <p:spPr>
          <a:xfrm>
            <a:off x="8645711" y="3404607"/>
            <a:ext cx="3100705" cy="1686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if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&gt;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or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x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&lt;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y: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print(“not same”)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    print(“same!”)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87133390-2FEB-44EB-851C-86687FFA7976}"/>
              </a:ext>
            </a:extLst>
          </p:cNvPr>
          <p:cNvGrpSpPr/>
          <p:nvPr/>
        </p:nvGrpSpPr>
        <p:grpSpPr>
          <a:xfrm>
            <a:off x="8544686" y="1533463"/>
            <a:ext cx="3377565" cy="454659"/>
            <a:chOff x="7967471" y="1743455"/>
            <a:chExt cx="3377565" cy="45465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9035C9CE-F5E2-479C-B624-CAAA3525C82F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1515CD13-16F1-4FE1-A8B4-B835DE4B9BE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7A05C0FF-E708-4572-854C-181A11C747E3}"/>
              </a:ext>
            </a:extLst>
          </p:cNvPr>
          <p:cNvSpPr txBox="1"/>
          <p:nvPr/>
        </p:nvSpPr>
        <p:spPr>
          <a:xfrm>
            <a:off x="8652636" y="162071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0908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2019</Words>
  <Application>Microsoft Office PowerPoint</Application>
  <PresentationFormat>와이드스크린</PresentationFormat>
  <Paragraphs>449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UKIJ CJK</vt:lpstr>
      <vt:lpstr>Malgun Gothic</vt:lpstr>
      <vt:lpstr>Malgun Gothic</vt:lpstr>
      <vt:lpstr>Arial</vt:lpstr>
      <vt:lpstr>Calibri</vt:lpstr>
      <vt:lpstr>Consolas</vt:lpstr>
      <vt:lpstr>Office Theme</vt:lpstr>
      <vt:lpstr>1_Office Theme</vt:lpstr>
      <vt:lpstr>PYTHON TUTORING #4 School of Computing, KAIST &amp; 대덕고등학교</vt:lpstr>
      <vt:lpstr>INTRO</vt:lpstr>
      <vt:lpstr>Python REVIEW</vt:lpstr>
      <vt:lpstr>Python 연산자</vt:lpstr>
      <vt:lpstr>Python bit 연산자</vt:lpstr>
      <vt:lpstr>리스트 자료형</vt:lpstr>
      <vt:lpstr>튜플 자료형</vt:lpstr>
      <vt:lpstr>딕셔너리 자료형</vt:lpstr>
      <vt:lpstr>조건문</vt:lpstr>
      <vt:lpstr>반복문 - for</vt:lpstr>
      <vt:lpstr>반복문 - while</vt:lpstr>
      <vt:lpstr>반복문 Statement</vt:lpstr>
      <vt:lpstr>함수 개념</vt:lpstr>
      <vt:lpstr>Python 내장 함수</vt:lpstr>
      <vt:lpstr>Python 내장 함수</vt:lpstr>
      <vt:lpstr>함수 개념: 정의하기</vt:lpstr>
      <vt:lpstr>함수 개념: 호출하기</vt:lpstr>
      <vt:lpstr>함수 개념: 호출하기</vt:lpstr>
      <vt:lpstr>함수의 실행 순서</vt:lpstr>
      <vt:lpstr>함수의 매개변수(parameter)</vt:lpstr>
      <vt:lpstr>함수에서 값을 반환하기</vt:lpstr>
      <vt:lpstr>함수에서 값을 반환하기</vt:lpstr>
      <vt:lpstr>함수에서 값을 여러개 반환하기</vt:lpstr>
      <vt:lpstr>객체 지향 프로그래밍</vt:lpstr>
      <vt:lpstr>객체 지향 프로그래밍</vt:lpstr>
      <vt:lpstr>객체 지향 프로그래밍</vt:lpstr>
      <vt:lpstr>클래스</vt:lpstr>
      <vt:lpstr>클래스</vt:lpstr>
      <vt:lpstr>클래스</vt:lpstr>
      <vt:lpstr>클래스 예제</vt:lpstr>
      <vt:lpstr>Pygame이란?</vt:lpstr>
      <vt:lpstr>Pygame 라이브러리 설치</vt:lpstr>
      <vt:lpstr>Pygame 라이브러리 설치</vt:lpstr>
      <vt:lpstr>Pygame 라이브러리 설치</vt:lpstr>
      <vt:lpstr>(추후) Start Pygame</vt:lpstr>
      <vt:lpstr>Make a screen</vt:lpstr>
      <vt:lpstr>Keep screen alive</vt:lpstr>
      <vt:lpstr>Load images</vt:lpstr>
      <vt:lpstr>Resize images</vt:lpstr>
      <vt:lpstr>Handle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guest_2023</cp:lastModifiedBy>
  <cp:revision>24</cp:revision>
  <dcterms:created xsi:type="dcterms:W3CDTF">2023-09-13T11:10:11Z</dcterms:created>
  <dcterms:modified xsi:type="dcterms:W3CDTF">2023-09-15T05:07:47Z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2023-09-13T00:00:00Z</vt:filetime>
  </property>
  <property fmtid="{D5CDD505-2E9C-101B-9397-08002B2CF9AE}" pid="5" name="Producer">
    <vt:lpwstr>Microsoft® PowerPoint® 2016</vt:lpwstr>
  </property>
</Properties>
</file>