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76" r:id="rId11"/>
    <p:sldId id="278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8759-F5D2-44C1-B84D-F16C1DBCECD9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FA410-B1A8-4DB0-8B47-1BD5817C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FA410-B1A8-4DB0-8B47-1BD5817C23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6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A87D2-2637-4C5A-B1CC-D58341D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BE84D-21E0-4806-89B9-3BF533DD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39" y="6419741"/>
            <a:ext cx="568325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C375-8DBA-4081-A3B3-850ADDF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0568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310511"/>
            <a:ext cx="10358120" cy="249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1334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spc="150" dirty="0"/>
              <a:t>PYTHON </a:t>
            </a:r>
            <a:r>
              <a:rPr sz="6000" dirty="0"/>
              <a:t>TUTORING</a:t>
            </a:r>
            <a:r>
              <a:rPr sz="6000" spc="840" dirty="0"/>
              <a:t> </a:t>
            </a:r>
            <a:r>
              <a:rPr sz="6000" spc="-120" dirty="0"/>
              <a:t>#1</a:t>
            </a:r>
            <a:endParaRPr sz="6000"/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190625" algn="l"/>
                <a:tab pos="1694814" algn="l"/>
                <a:tab pos="3546475" algn="l"/>
                <a:tab pos="4556125" algn="l"/>
                <a:tab pos="4892675" algn="l"/>
              </a:tabLst>
            </a:pP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School	</a:t>
            </a:r>
            <a:r>
              <a:rPr sz="2400" spc="315" dirty="0">
                <a:solidFill>
                  <a:srgbClr val="000000"/>
                </a:solidFill>
                <a:latin typeface="Arial"/>
                <a:cs typeface="Arial"/>
              </a:rPr>
              <a:t>of	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Computing,	</a:t>
            </a:r>
            <a:r>
              <a:rPr sz="2400" spc="-70" dirty="0">
                <a:solidFill>
                  <a:srgbClr val="000000"/>
                </a:solidFill>
                <a:latin typeface="Arial"/>
                <a:cs typeface="Arial"/>
              </a:rPr>
              <a:t>KAIST	</a:t>
            </a:r>
            <a:r>
              <a:rPr sz="2400" b="1" i="1" spc="-415" dirty="0">
                <a:solidFill>
                  <a:srgbClr val="000000"/>
                </a:solidFill>
                <a:latin typeface="Arial"/>
                <a:cs typeface="Arial"/>
              </a:rPr>
              <a:t>&amp;	</a:t>
            </a:r>
            <a:r>
              <a:rPr sz="2400" dirty="0">
                <a:solidFill>
                  <a:srgbClr val="000000"/>
                </a:solidFill>
              </a:rPr>
              <a:t>대덕고등학교</a:t>
            </a:r>
            <a:r>
              <a:rPr sz="2400" spc="1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빛나리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F9542-3D77-479C-B792-8426EE26141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4A9F4-D39A-4C0A-A25A-D16025F36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9079C-3337-450B-A510-E52993E0A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ko-KR" altLang="en-US" spc="-5" dirty="0"/>
              <a:t>설치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09D581-F460-4D7B-9893-E7407003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439" y="1410953"/>
            <a:ext cx="6668994" cy="48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CBD83-03A2-40E6-BD80-3B473401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IDE(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B30D72-9E7B-4E68-90DF-E98C09B8ADD3}"/>
              </a:ext>
            </a:extLst>
          </p:cNvPr>
          <p:cNvSpPr txBox="1"/>
          <p:nvPr/>
        </p:nvSpPr>
        <p:spPr>
          <a:xfrm>
            <a:off x="916939" y="1810257"/>
            <a:ext cx="10136505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 </a:t>
            </a:r>
            <a:r>
              <a:rPr lang="en-US" altLang="ko-KR" sz="2400" dirty="0">
                <a:latin typeface="UKIJ CJK"/>
                <a:cs typeface="UKIJ CJK"/>
              </a:rPr>
              <a:t>- </a:t>
            </a:r>
            <a:r>
              <a:rPr lang="ko-KR" altLang="en-US" sz="2400" dirty="0">
                <a:latin typeface="UKIJ CJK"/>
                <a:cs typeface="UKIJ CJK"/>
              </a:rPr>
              <a:t>수 천 줄의 코드를 </a:t>
            </a:r>
            <a:r>
              <a:rPr lang="en-US" altLang="ko-KR" sz="2400" dirty="0">
                <a:latin typeface="UKIJ CJK"/>
                <a:cs typeface="UKIJ CJK"/>
              </a:rPr>
              <a:t>IDLE</a:t>
            </a:r>
            <a:r>
              <a:rPr lang="ko-KR" altLang="en-US" sz="2400" dirty="0">
                <a:latin typeface="UKIJ CJK"/>
                <a:cs typeface="UKIJ CJK"/>
              </a:rPr>
              <a:t>로 작성하는 것은 비효율적</a:t>
            </a:r>
            <a:r>
              <a:rPr lang="en-US" altLang="ko-KR" sz="2400" dirty="0">
                <a:latin typeface="UKIJ CJK"/>
                <a:cs typeface="UKIJ CJK"/>
              </a:rPr>
              <a:t>!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 - IDE:</a:t>
            </a:r>
            <a:r>
              <a:rPr lang="ko-KR" altLang="en-US" sz="2400" dirty="0">
                <a:latin typeface="UKIJ CJK"/>
                <a:cs typeface="UKIJ CJK"/>
              </a:rPr>
              <a:t> 더 쉽게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더 빠르게 개발할 수 있도록 </a:t>
            </a:r>
            <a:r>
              <a:rPr lang="ko-KR" altLang="en-US" sz="2400" dirty="0" err="1">
                <a:latin typeface="UKIJ CJK"/>
                <a:cs typeface="UKIJ CJK"/>
              </a:rPr>
              <a:t>도와줌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 - </a:t>
            </a:r>
            <a:r>
              <a:rPr lang="ko-KR" altLang="en-US" sz="2400" dirty="0">
                <a:latin typeface="UKIJ CJK"/>
                <a:cs typeface="UKIJ CJK"/>
              </a:rPr>
              <a:t>코딩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디버그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컴파일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배포 등을 한 프로그램 안에서 모두 처리할 수 있음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3200" b="1" dirty="0">
                <a:latin typeface="UKIJ CJK"/>
                <a:cs typeface="UKIJ CJK"/>
              </a:rPr>
              <a:t> -&gt; </a:t>
            </a:r>
            <a:r>
              <a:rPr lang="en-US" sz="3200" b="1" dirty="0" err="1">
                <a:latin typeface="UKIJ CJK"/>
                <a:cs typeface="UKIJ CJK"/>
              </a:rPr>
              <a:t>Pycharm</a:t>
            </a:r>
            <a:endParaRPr sz="2400" b="1" dirty="0">
              <a:latin typeface="UKIJ CJK"/>
              <a:cs typeface="UKIJ CJK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0449C-3331-40D7-8045-6FC0AC5854E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E7B73-71AF-48CA-93D2-BA52F81D5F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A5DD7-3DD1-474F-AE18-749CD7649D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45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0096" y="1423969"/>
            <a:ext cx="9131935" cy="4932680"/>
            <a:chOff x="1530096" y="1423969"/>
            <a:chExt cx="9131935" cy="4932680"/>
          </a:xfrm>
        </p:grpSpPr>
        <p:sp>
          <p:nvSpPr>
            <p:cNvPr id="3" name="object 3"/>
            <p:cNvSpPr/>
            <p:nvPr/>
          </p:nvSpPr>
          <p:spPr>
            <a:xfrm>
              <a:off x="1530096" y="1423969"/>
              <a:ext cx="9131808" cy="49326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5742" y="4831842"/>
              <a:ext cx="5928360" cy="1447800"/>
            </a:xfrm>
            <a:custGeom>
              <a:avLst/>
              <a:gdLst/>
              <a:ahLst/>
              <a:cxnLst/>
              <a:rect l="l" t="t" r="r" b="b"/>
              <a:pathLst>
                <a:path w="5928359" h="1447800">
                  <a:moveTo>
                    <a:pt x="670559" y="1447799"/>
                  </a:moveTo>
                  <a:lnTo>
                    <a:pt x="1211579" y="1447799"/>
                  </a:lnTo>
                  <a:lnTo>
                    <a:pt x="1211579" y="1310639"/>
                  </a:lnTo>
                  <a:lnTo>
                    <a:pt x="670559" y="1310639"/>
                  </a:lnTo>
                  <a:lnTo>
                    <a:pt x="670559" y="1447799"/>
                  </a:lnTo>
                  <a:close/>
                </a:path>
                <a:path w="5928359" h="1447800">
                  <a:moveTo>
                    <a:pt x="0" y="1257299"/>
                  </a:moveTo>
                  <a:lnTo>
                    <a:pt x="5928359" y="1257299"/>
                  </a:lnTo>
                  <a:lnTo>
                    <a:pt x="5928359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47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10136505" cy="359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Python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Shell</a:t>
            </a:r>
            <a:endParaRPr sz="2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3320"/>
              </a:spcBef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①	짧은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파이썬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명령어를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spc="-15" dirty="0">
                <a:latin typeface="UKIJ CJK"/>
                <a:cs typeface="UKIJ CJK"/>
              </a:rPr>
              <a:t>입력하고,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그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결과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값을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바로</a:t>
            </a:r>
            <a:r>
              <a:rPr sz="2400" spc="2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받아볼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spc="-45" dirty="0">
                <a:latin typeface="UKIJ CJK"/>
                <a:cs typeface="UKIJ CJK"/>
              </a:rPr>
              <a:t>있다.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②	Python과 </a:t>
            </a:r>
            <a:r>
              <a:rPr sz="2400" spc="-5" dirty="0">
                <a:latin typeface="UKIJ CJK"/>
                <a:cs typeface="UKIJ CJK"/>
              </a:rPr>
              <a:t>완전히 같은 문법으로</a:t>
            </a:r>
            <a:r>
              <a:rPr sz="2400" spc="229" dirty="0">
                <a:latin typeface="UKIJ CJK"/>
                <a:cs typeface="UKIJ CJK"/>
              </a:rPr>
              <a:t> </a:t>
            </a:r>
            <a:r>
              <a:rPr sz="2400" spc="-30" dirty="0">
                <a:latin typeface="UKIJ CJK"/>
                <a:cs typeface="UKIJ CJK"/>
              </a:rPr>
              <a:t>실행된다.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③	특정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파이썬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문법을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확인할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경우에</a:t>
            </a:r>
            <a:r>
              <a:rPr sz="2400" spc="22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자주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사용한다.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④	</a:t>
            </a:r>
            <a:r>
              <a:rPr sz="2400" spc="-15" dirty="0">
                <a:latin typeface="UKIJ CJK"/>
                <a:cs typeface="UKIJ CJK"/>
              </a:rPr>
              <a:t>PyCharm을 </a:t>
            </a:r>
            <a:r>
              <a:rPr sz="2400" dirty="0">
                <a:latin typeface="UKIJ CJK"/>
                <a:cs typeface="UKIJ CJK"/>
              </a:rPr>
              <a:t>사용할 </a:t>
            </a:r>
            <a:r>
              <a:rPr sz="2400" spc="-25" dirty="0">
                <a:latin typeface="UKIJ CJK"/>
                <a:cs typeface="UKIJ CJK"/>
              </a:rPr>
              <a:t>경우, </a:t>
            </a:r>
            <a:r>
              <a:rPr sz="2400" dirty="0">
                <a:latin typeface="UKIJ CJK"/>
                <a:cs typeface="UKIJ CJK"/>
              </a:rPr>
              <a:t>현재 정보를 오른쪽에</a:t>
            </a:r>
            <a:r>
              <a:rPr sz="2400" spc="100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표현해준다.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36707" y="3939540"/>
            <a:ext cx="1627631" cy="2417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0096" y="1423969"/>
            <a:ext cx="9151620" cy="4932680"/>
            <a:chOff x="1530096" y="1423969"/>
            <a:chExt cx="9151620" cy="4932680"/>
          </a:xfrm>
        </p:grpSpPr>
        <p:sp>
          <p:nvSpPr>
            <p:cNvPr id="3" name="object 3"/>
            <p:cNvSpPr/>
            <p:nvPr/>
          </p:nvSpPr>
          <p:spPr>
            <a:xfrm>
              <a:off x="1530096" y="1423969"/>
              <a:ext cx="9131808" cy="49326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8622" y="1896618"/>
              <a:ext cx="8734425" cy="2806065"/>
            </a:xfrm>
            <a:custGeom>
              <a:avLst/>
              <a:gdLst/>
              <a:ahLst/>
              <a:cxnLst/>
              <a:rect l="l" t="t" r="r" b="b"/>
              <a:pathLst>
                <a:path w="8734425" h="2806065">
                  <a:moveTo>
                    <a:pt x="0" y="245363"/>
                  </a:moveTo>
                  <a:lnTo>
                    <a:pt x="1249680" y="245363"/>
                  </a:lnTo>
                  <a:lnTo>
                    <a:pt x="1249680" y="108203"/>
                  </a:lnTo>
                  <a:lnTo>
                    <a:pt x="0" y="108203"/>
                  </a:lnTo>
                  <a:lnTo>
                    <a:pt x="0" y="245363"/>
                  </a:lnTo>
                  <a:close/>
                </a:path>
                <a:path w="8734425" h="2806065">
                  <a:moveTo>
                    <a:pt x="1249679" y="649223"/>
                  </a:moveTo>
                  <a:lnTo>
                    <a:pt x="2552700" y="649223"/>
                  </a:lnTo>
                  <a:lnTo>
                    <a:pt x="2552700" y="527303"/>
                  </a:lnTo>
                  <a:lnTo>
                    <a:pt x="1249679" y="527303"/>
                  </a:lnTo>
                  <a:lnTo>
                    <a:pt x="1249679" y="649223"/>
                  </a:lnTo>
                  <a:close/>
                </a:path>
                <a:path w="8734425" h="2806065">
                  <a:moveTo>
                    <a:pt x="1127759" y="2805683"/>
                  </a:moveTo>
                  <a:lnTo>
                    <a:pt x="8734043" y="2805683"/>
                  </a:lnTo>
                  <a:lnTo>
                    <a:pt x="8734043" y="0"/>
                  </a:lnTo>
                  <a:lnTo>
                    <a:pt x="1127759" y="0"/>
                  </a:lnTo>
                  <a:lnTo>
                    <a:pt x="1127759" y="280568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7168" y="2071242"/>
            <a:ext cx="3268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UKIJ CJK"/>
                <a:cs typeface="UKIJ CJK"/>
              </a:rPr>
              <a:t>3.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이 공간에서 프로그램을</a:t>
            </a:r>
            <a:r>
              <a:rPr sz="1800" spc="1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작성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6969" y="2575687"/>
            <a:ext cx="13563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FF0000"/>
                </a:solidFill>
                <a:latin typeface="UKIJ CJK"/>
                <a:cs typeface="UKIJ CJK"/>
              </a:rPr>
              <a:t>1.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왼쪽 공간에서  마우스</a:t>
            </a:r>
            <a:r>
              <a:rPr sz="1400" spc="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우클릭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8820" y="2314194"/>
            <a:ext cx="18135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FF0000"/>
                </a:solidFill>
                <a:latin typeface="UKIJ CJK"/>
                <a:cs typeface="UKIJ CJK"/>
              </a:rPr>
              <a:t>2. </a:t>
            </a:r>
            <a:r>
              <a:rPr sz="1400" spc="15" dirty="0">
                <a:solidFill>
                  <a:srgbClr val="FF0000"/>
                </a:solidFill>
                <a:latin typeface="UKIJ CJK"/>
                <a:cs typeface="UKIJ CJK"/>
              </a:rPr>
              <a:t>New </a:t>
            </a:r>
            <a:r>
              <a:rPr sz="1400" spc="170" dirty="0">
                <a:solidFill>
                  <a:srgbClr val="FF0000"/>
                </a:solidFill>
                <a:latin typeface="UKIJ CJK"/>
                <a:cs typeface="UKIJ CJK"/>
              </a:rPr>
              <a:t>-&gt;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Python </a:t>
            </a:r>
            <a:r>
              <a:rPr sz="1400" spc="-10" dirty="0">
                <a:solidFill>
                  <a:srgbClr val="FF0000"/>
                </a:solidFill>
                <a:latin typeface="UKIJ CJK"/>
                <a:cs typeface="UKIJ CJK"/>
              </a:rPr>
              <a:t>File 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로 새로운 파일을</a:t>
            </a:r>
            <a:r>
              <a:rPr sz="1400" spc="2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생성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292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Python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5" dirty="0">
                <a:latin typeface="UKIJ CJK"/>
                <a:cs typeface="UKIJ CJK"/>
              </a:rPr>
              <a:t>File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①	실행해야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할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많은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양의</a:t>
            </a:r>
            <a:r>
              <a:rPr sz="2400" spc="2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명령어들을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파일로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저장할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spc="-45" dirty="0">
                <a:latin typeface="UKIJ CJK"/>
                <a:cs typeface="UKIJ CJK"/>
              </a:rPr>
              <a:t>있다.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8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②	</a:t>
            </a:r>
            <a:r>
              <a:rPr sz="2400" spc="5" dirty="0">
                <a:latin typeface="UKIJ CJK"/>
                <a:cs typeface="UKIJ CJK"/>
              </a:rPr>
              <a:t>Shift </a:t>
            </a:r>
            <a:r>
              <a:rPr sz="2400" spc="30" dirty="0">
                <a:latin typeface="UKIJ CJK"/>
                <a:cs typeface="UKIJ CJK"/>
              </a:rPr>
              <a:t>– </a:t>
            </a:r>
            <a:r>
              <a:rPr sz="2400" dirty="0">
                <a:latin typeface="UKIJ CJK"/>
                <a:cs typeface="UKIJ CJK"/>
              </a:rPr>
              <a:t>F10을 </a:t>
            </a:r>
            <a:r>
              <a:rPr sz="2400" spc="-5" dirty="0">
                <a:latin typeface="UKIJ CJK"/>
                <a:cs typeface="UKIJ CJK"/>
              </a:rPr>
              <a:t>누르면 파일 전체가</a:t>
            </a:r>
            <a:r>
              <a:rPr sz="2400" spc="30" dirty="0">
                <a:latin typeface="UKIJ CJK"/>
                <a:cs typeface="UKIJ CJK"/>
              </a:rPr>
              <a:t> </a:t>
            </a:r>
            <a:r>
              <a:rPr sz="2400" spc="-30" dirty="0">
                <a:latin typeface="UKIJ CJK"/>
                <a:cs typeface="UKIJ CJK"/>
              </a:rPr>
              <a:t>실행된다.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③	대부분 프로그래밍은 파이썬 파일을 통해</a:t>
            </a:r>
            <a:r>
              <a:rPr sz="2400" spc="425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작성된다.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817870" cy="300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UKIJ CJK"/>
                <a:cs typeface="UKIJ CJK"/>
              </a:rPr>
              <a:t>덧셈, 뺄셈, 곱셈,</a:t>
            </a:r>
            <a:r>
              <a:rPr sz="2800" spc="1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나눗셈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5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UKIJ CJK"/>
                <a:cs typeface="UKIJ CJK"/>
              </a:rPr>
              <a:t>곱셈과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나눗셈은</a:t>
            </a:r>
            <a:r>
              <a:rPr sz="2800" spc="27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각각</a:t>
            </a:r>
            <a:r>
              <a:rPr sz="2800" spc="250" dirty="0">
                <a:latin typeface="UKIJ CJK"/>
                <a:cs typeface="UKIJ CJK"/>
              </a:rPr>
              <a:t> </a:t>
            </a:r>
            <a:r>
              <a:rPr sz="2800" spc="-355" dirty="0">
                <a:latin typeface="UKIJ CJK"/>
                <a:cs typeface="UKIJ CJK"/>
              </a:rPr>
              <a:t>*</a:t>
            </a:r>
            <a:r>
              <a:rPr sz="2800" spc="-13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와</a:t>
            </a:r>
            <a:r>
              <a:rPr sz="2800" spc="254" dirty="0">
                <a:latin typeface="UKIJ CJK"/>
                <a:cs typeface="UKIJ CJK"/>
              </a:rPr>
              <a:t> </a:t>
            </a:r>
            <a:r>
              <a:rPr sz="2800" spc="55" dirty="0">
                <a:latin typeface="UKIJ CJK"/>
                <a:cs typeface="UKIJ CJK"/>
              </a:rPr>
              <a:t>/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로</a:t>
            </a:r>
            <a:r>
              <a:rPr sz="2800" spc="24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약속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5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800" spc="30" dirty="0">
                <a:latin typeface="UKIJ CJK"/>
                <a:cs typeface="UKIJ CJK"/>
              </a:rPr>
              <a:t>//는 </a:t>
            </a:r>
            <a:r>
              <a:rPr sz="2800" spc="-5" dirty="0">
                <a:latin typeface="UKIJ CJK"/>
                <a:cs typeface="UKIJ CJK"/>
              </a:rPr>
              <a:t>나누기의</a:t>
            </a:r>
            <a:r>
              <a:rPr sz="2800" spc="505" dirty="0"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몫</a:t>
            </a:r>
            <a:endParaRPr sz="2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10" dirty="0">
                <a:latin typeface="UKIJ CJK"/>
                <a:cs typeface="UKIJ CJK"/>
              </a:rPr>
              <a:t>%는 </a:t>
            </a:r>
            <a:r>
              <a:rPr sz="2800" spc="-5" dirty="0">
                <a:latin typeface="UKIJ CJK"/>
                <a:cs typeface="UKIJ CJK"/>
              </a:rPr>
              <a:t>나누기의</a:t>
            </a:r>
            <a:r>
              <a:rPr sz="2800" spc="505" dirty="0"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나머지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24368" y="2292082"/>
          <a:ext cx="1463039" cy="306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878">
                <a:tc>
                  <a:txBody>
                    <a:bodyPr/>
                    <a:lstStyle/>
                    <a:p>
                      <a:pPr marR="29845" algn="ctr">
                        <a:lnSpc>
                          <a:spcPts val="1889"/>
                        </a:lnSpc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59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09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495"/>
                        </a:spcBef>
                        <a:tabLst>
                          <a:tab pos="488315" algn="l"/>
                        </a:tabLst>
                      </a:pPr>
                      <a:r>
                        <a:rPr sz="2000" spc="5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48615" algn="l"/>
                        </a:tabLst>
                      </a:pPr>
                      <a:r>
                        <a:rPr sz="2000" spc="-6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9" name="object 9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4279" y="18285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235835"/>
            <a:ext cx="431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변수는 값을 저장하는</a:t>
            </a:r>
            <a:r>
              <a:rPr sz="2800" spc="71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공간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73094"/>
            <a:ext cx="562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15" dirty="0">
                <a:latin typeface="UKIJ CJK"/>
                <a:cs typeface="UKIJ CJK"/>
              </a:rPr>
              <a:t>= </a:t>
            </a:r>
            <a:r>
              <a:rPr sz="2800" spc="-5" dirty="0">
                <a:latin typeface="UKIJ CJK"/>
                <a:cs typeface="UKIJ CJK"/>
              </a:rPr>
              <a:t>기호를 통해서 변수에 값을</a:t>
            </a:r>
            <a:r>
              <a:rPr sz="2800" spc="105" dirty="0">
                <a:latin typeface="UKIJ CJK"/>
                <a:cs typeface="UKIJ CJK"/>
              </a:rPr>
              <a:t> </a:t>
            </a:r>
            <a:r>
              <a:rPr sz="2800" spc="15" dirty="0">
                <a:latin typeface="UKIJ CJK"/>
                <a:cs typeface="UKIJ CJK"/>
              </a:rPr>
              <a:t>저장!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110609"/>
            <a:ext cx="481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변수 이름 </a:t>
            </a:r>
            <a:r>
              <a:rPr sz="2800" spc="415" dirty="0">
                <a:solidFill>
                  <a:srgbClr val="FF0000"/>
                </a:solidFill>
                <a:latin typeface="UKIJ CJK"/>
                <a:cs typeface="UKIJ CJK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변수에 저장할</a:t>
            </a:r>
            <a:r>
              <a:rPr sz="2800" spc="9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값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003494"/>
            <a:ext cx="593979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>
                <a:latin typeface="UKIJ CJK"/>
                <a:cs typeface="UKIJ CJK"/>
              </a:rPr>
              <a:t>후에 같은 이름의 변수가 </a:t>
            </a:r>
            <a:r>
              <a:rPr sz="2800" spc="-25" dirty="0">
                <a:latin typeface="UKIJ CJK"/>
                <a:cs typeface="UKIJ CJK"/>
              </a:rPr>
              <a:t>사용되면,  </a:t>
            </a:r>
            <a:r>
              <a:rPr sz="2800" spc="-5" dirty="0">
                <a:latin typeface="UKIJ CJK"/>
                <a:cs typeface="UKIJ CJK"/>
              </a:rPr>
              <a:t>대입된 값으로 명령을 수행하게</a:t>
            </a:r>
            <a:r>
              <a:rPr sz="2800" spc="280" dirty="0">
                <a:latin typeface="UKIJ CJK"/>
                <a:cs typeface="UKIJ CJK"/>
              </a:rPr>
              <a:t> </a:t>
            </a:r>
            <a:r>
              <a:rPr sz="2800" spc="-55" dirty="0">
                <a:latin typeface="UKIJ CJK"/>
                <a:cs typeface="UKIJ CJK"/>
              </a:rPr>
              <a:t>된다.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43418" y="4930038"/>
            <a:ext cx="184213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10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320" dirty="0">
                <a:latin typeface="Arial"/>
                <a:cs typeface="Arial"/>
              </a:rPr>
              <a:t>*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150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3418" y="1729012"/>
            <a:ext cx="1842135" cy="28238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spc="-65" dirty="0">
                <a:latin typeface="Arial"/>
                <a:cs typeface="Arial"/>
              </a:rPr>
              <a:t>=	</a:t>
            </a:r>
            <a:r>
              <a:rPr sz="2000" spc="-10" dirty="0">
                <a:latin typeface="Arial"/>
                <a:cs typeface="Arial"/>
              </a:rPr>
              <a:t>1	</a:t>
            </a:r>
            <a:r>
              <a:rPr sz="2000" spc="-65" dirty="0">
                <a:latin typeface="Arial"/>
                <a:cs typeface="Arial"/>
              </a:rPr>
              <a:t>+	</a:t>
            </a:r>
            <a:r>
              <a:rPr sz="2000" spc="-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5" dirty="0">
                <a:latin typeface="Arial"/>
                <a:cs typeface="Arial"/>
              </a:rPr>
              <a:t>3	</a:t>
            </a:r>
            <a:r>
              <a:rPr sz="2000" spc="434" dirty="0">
                <a:latin typeface="Arial"/>
                <a:cs typeface="Arial"/>
              </a:rPr>
              <a:t>-	</a:t>
            </a:r>
            <a:r>
              <a:rPr sz="2000" spc="-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1500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-70" dirty="0">
                <a:latin typeface="Arial"/>
                <a:cs typeface="Arial"/>
              </a:rPr>
              <a:t>+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434" dirty="0">
                <a:latin typeface="Arial"/>
                <a:cs typeface="Arial"/>
              </a:rPr>
              <a:t>-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629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변수는 숫자가 아닌 것도 대입</a:t>
            </a:r>
            <a:r>
              <a:rPr sz="2800" spc="-21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가능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43478"/>
            <a:ext cx="34023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UKIJ CJK"/>
                <a:cs typeface="UKIJ CJK"/>
              </a:rPr>
              <a:t>문자열, </a:t>
            </a:r>
            <a:r>
              <a:rPr sz="2800" spc="-35" dirty="0">
                <a:latin typeface="UKIJ CJK"/>
                <a:cs typeface="UKIJ CJK"/>
              </a:rPr>
              <a:t>집합, </a:t>
            </a:r>
            <a:r>
              <a:rPr sz="2800" spc="-5" dirty="0">
                <a:latin typeface="UKIJ CJK"/>
                <a:cs typeface="UKIJ CJK"/>
              </a:rPr>
              <a:t>함수</a:t>
            </a:r>
            <a:r>
              <a:rPr sz="2800" spc="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등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366640"/>
            <a:ext cx="634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문자열에 대해서도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일부 </a:t>
            </a:r>
            <a:r>
              <a:rPr sz="2800" spc="-5" dirty="0">
                <a:latin typeface="UKIJ CJK"/>
                <a:cs typeface="UKIJ CJK"/>
              </a:rPr>
              <a:t>연산 적용</a:t>
            </a:r>
            <a:r>
              <a:rPr sz="2800" spc="-20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가능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388051"/>
            <a:ext cx="674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문자열을 출력하기 위해서는 </a:t>
            </a:r>
            <a:r>
              <a:rPr sz="2800" spc="-35" dirty="0">
                <a:solidFill>
                  <a:srgbClr val="FF0000"/>
                </a:solidFill>
                <a:latin typeface="UKIJ CJK"/>
                <a:cs typeface="UKIJ CJK"/>
              </a:rPr>
              <a:t>print </a:t>
            </a:r>
            <a:r>
              <a:rPr sz="2800" spc="-5" dirty="0">
                <a:latin typeface="UKIJ CJK"/>
                <a:cs typeface="UKIJ CJK"/>
              </a:rPr>
              <a:t>문</a:t>
            </a:r>
            <a:r>
              <a:rPr sz="2800" spc="62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사용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43418" y="3320918"/>
            <a:ext cx="2122170" cy="831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1500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43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2000" spc="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2000" spc="420" dirty="0">
                <a:latin typeface="Arial"/>
                <a:cs typeface="Arial"/>
              </a:rPr>
              <a:t>(</a:t>
            </a:r>
            <a:r>
              <a:rPr sz="2000" spc="85" dirty="0">
                <a:latin typeface="Arial"/>
                <a:cs typeface="Arial"/>
              </a:rPr>
              <a:t>v</a:t>
            </a:r>
            <a:r>
              <a:rPr sz="2000" spc="210" dirty="0">
                <a:latin typeface="Arial"/>
                <a:cs typeface="Arial"/>
              </a:rPr>
              <a:t>ar1)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150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2000" spc="20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2000" spc="425" dirty="0">
                <a:latin typeface="Arial"/>
                <a:cs typeface="Arial"/>
              </a:rPr>
              <a:t>(</a:t>
            </a:r>
            <a:r>
              <a:rPr sz="2000" spc="90" dirty="0">
                <a:latin typeface="Arial"/>
                <a:cs typeface="Arial"/>
              </a:rPr>
              <a:t>v</a:t>
            </a:r>
            <a:r>
              <a:rPr sz="2000" spc="210" dirty="0">
                <a:latin typeface="Arial"/>
                <a:cs typeface="Arial"/>
              </a:rPr>
              <a:t>ar2)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3418" y="4525365"/>
            <a:ext cx="2960370" cy="831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1500" algn="l"/>
                <a:tab pos="1130935" algn="l"/>
                <a:tab pos="1409700" algn="l"/>
                <a:tab pos="2108835" algn="l"/>
                <a:tab pos="238887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175" dirty="0">
                <a:latin typeface="Arial"/>
                <a:cs typeface="Arial"/>
              </a:rPr>
              <a:t>var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90" dirty="0">
                <a:latin typeface="Arial"/>
                <a:cs typeface="Arial"/>
              </a:rPr>
              <a:t>v</a:t>
            </a:r>
            <a:r>
              <a:rPr sz="2000" spc="135" dirty="0">
                <a:latin typeface="Arial"/>
                <a:cs typeface="Arial"/>
              </a:rPr>
              <a:t>ar1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85" dirty="0">
                <a:latin typeface="Arial"/>
                <a:cs typeface="Arial"/>
              </a:rPr>
              <a:t>v</a:t>
            </a:r>
            <a:r>
              <a:rPr sz="2000" spc="135" dirty="0">
                <a:latin typeface="Arial"/>
                <a:cs typeface="Arial"/>
              </a:rPr>
              <a:t>ar2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150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295" dirty="0">
                <a:solidFill>
                  <a:srgbClr val="FF0000"/>
                </a:solidFill>
                <a:latin typeface="Arial"/>
                <a:cs typeface="Arial"/>
              </a:rPr>
              <a:t>print</a:t>
            </a:r>
            <a:r>
              <a:rPr sz="2000" spc="295" dirty="0">
                <a:latin typeface="Arial"/>
                <a:cs typeface="Arial"/>
              </a:rPr>
              <a:t>(var)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43418" y="1729012"/>
            <a:ext cx="2541905" cy="1219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1271270" algn="l"/>
                <a:tab pos="1548765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200" dirty="0">
                <a:latin typeface="Arial"/>
                <a:cs typeface="Arial"/>
              </a:rPr>
              <a:t>va</a:t>
            </a:r>
            <a:r>
              <a:rPr sz="2000" spc="114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15" dirty="0">
                <a:latin typeface="Arial"/>
                <a:cs typeface="Arial"/>
              </a:rPr>
              <a:t>“He</a:t>
            </a:r>
            <a:r>
              <a:rPr sz="2000" spc="80" dirty="0">
                <a:latin typeface="Arial"/>
                <a:cs typeface="Arial"/>
              </a:rPr>
              <a:t>l</a:t>
            </a:r>
            <a:r>
              <a:rPr sz="2000" spc="360" dirty="0">
                <a:latin typeface="Arial"/>
                <a:cs typeface="Arial"/>
              </a:rPr>
              <a:t>lo”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72135" algn="l"/>
                <a:tab pos="1270635" algn="l"/>
                <a:tab pos="154876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200" dirty="0">
                <a:latin typeface="Arial"/>
                <a:cs typeface="Arial"/>
              </a:rPr>
              <a:t>va</a:t>
            </a:r>
            <a:r>
              <a:rPr sz="2000" spc="1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85" dirty="0">
                <a:latin typeface="Arial"/>
                <a:cs typeface="Arial"/>
              </a:rPr>
              <a:t>“KAIST”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spc="-5" dirty="0"/>
              <a:t>맛보기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73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사용자로부터 입력을 받기</a:t>
            </a:r>
            <a:r>
              <a:rPr sz="280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위해서는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43478"/>
            <a:ext cx="300672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>
                <a:solidFill>
                  <a:srgbClr val="FF0000"/>
                </a:solidFill>
                <a:latin typeface="UKIJ CJK"/>
                <a:cs typeface="UKIJ CJK"/>
              </a:rPr>
              <a:t>input </a:t>
            </a:r>
            <a:r>
              <a:rPr lang="ko-KR" altLang="en-US" sz="2800" spc="-5" dirty="0">
                <a:latin typeface="UKIJ CJK"/>
                <a:cs typeface="UKIJ CJK"/>
              </a:rPr>
              <a:t>함수</a:t>
            </a:r>
            <a:r>
              <a:rPr sz="2800" spc="46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사용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81830"/>
            <a:ext cx="6669405" cy="104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2800" spc="-15" dirty="0">
                <a:latin typeface="UKIJ CJK"/>
                <a:cs typeface="UKIJ CJK"/>
              </a:rPr>
              <a:t>input </a:t>
            </a:r>
            <a:r>
              <a:rPr lang="ko-KR" altLang="en-US" sz="2800" spc="-5" dirty="0">
                <a:latin typeface="UKIJ CJK"/>
                <a:cs typeface="UKIJ CJK"/>
              </a:rPr>
              <a:t>함수는</a:t>
            </a:r>
            <a:r>
              <a:rPr sz="2800" spc="-5" dirty="0">
                <a:latin typeface="UKIJ CJK"/>
                <a:cs typeface="UKIJ CJK"/>
              </a:rPr>
              <a:t> 괄호 안에 있는 값을 </a:t>
            </a:r>
            <a:r>
              <a:rPr sz="2800" spc="-25" dirty="0">
                <a:latin typeface="UKIJ CJK"/>
                <a:cs typeface="UKIJ CJK"/>
              </a:rPr>
              <a:t>출력하고,  </a:t>
            </a:r>
            <a:r>
              <a:rPr sz="2800" spc="-5" dirty="0">
                <a:latin typeface="UKIJ CJK"/>
                <a:cs typeface="UKIJ CJK"/>
              </a:rPr>
              <a:t>사용자가 입력한 값을</a:t>
            </a:r>
            <a:r>
              <a:rPr sz="2800" spc="60" dirty="0">
                <a:latin typeface="UKIJ CJK"/>
                <a:cs typeface="UKIJ CJK"/>
              </a:rPr>
              <a:t> </a:t>
            </a:r>
            <a:r>
              <a:rPr sz="2800" spc="-35" dirty="0">
                <a:latin typeface="UKIJ CJK"/>
                <a:cs typeface="UKIJ CJK"/>
              </a:rPr>
              <a:t>반환한다.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3088" y="1805939"/>
            <a:ext cx="3429761" cy="4488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3418" y="3725646"/>
            <a:ext cx="282067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b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18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4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sz="2000" spc="434" dirty="0">
                <a:latin typeface="Arial"/>
                <a:cs typeface="Arial"/>
              </a:rPr>
              <a:t>(</a:t>
            </a:r>
            <a:r>
              <a:rPr sz="2000" spc="425" dirty="0">
                <a:latin typeface="Arial"/>
                <a:cs typeface="Arial"/>
              </a:rPr>
              <a:t>“</a:t>
            </a:r>
            <a:r>
              <a:rPr sz="2000" spc="-275" dirty="0">
                <a:latin typeface="Arial"/>
                <a:cs typeface="Arial"/>
              </a:rPr>
              <a:t>CBA</a:t>
            </a:r>
            <a:r>
              <a:rPr sz="2000" spc="395" dirty="0">
                <a:latin typeface="Arial"/>
                <a:cs typeface="Arial"/>
              </a:rPr>
              <a:t>”)  </a:t>
            </a:r>
            <a:r>
              <a:rPr sz="2000" spc="-270" dirty="0">
                <a:latin typeface="Arial"/>
                <a:cs typeface="Arial"/>
              </a:rPr>
              <a:t>CBA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2434" algn="l"/>
              </a:tabLst>
            </a:pPr>
            <a:r>
              <a:rPr sz="2000" spc="-40" dirty="0">
                <a:latin typeface="Arial"/>
                <a:cs typeface="Arial"/>
              </a:rPr>
              <a:t>&gt;?	</a:t>
            </a:r>
            <a:r>
              <a:rPr sz="2000" spc="305" dirty="0">
                <a:latin typeface="Arial"/>
                <a:cs typeface="Arial"/>
              </a:rPr>
              <a:t>“hello”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3418" y="5330748"/>
            <a:ext cx="1701800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latin typeface="Arial"/>
                <a:cs typeface="Arial"/>
              </a:rPr>
              <a:t>pr</a:t>
            </a:r>
            <a:r>
              <a:rPr sz="2000" spc="200" dirty="0">
                <a:latin typeface="Arial"/>
                <a:cs typeface="Arial"/>
              </a:rPr>
              <a:t>i</a:t>
            </a:r>
            <a:r>
              <a:rPr sz="2000" spc="345" dirty="0">
                <a:latin typeface="Arial"/>
                <a:cs typeface="Arial"/>
              </a:rPr>
              <a:t>nt</a:t>
            </a:r>
            <a:r>
              <a:rPr sz="2000" spc="265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434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latin typeface="Arial"/>
                <a:cs typeface="Arial"/>
              </a:rPr>
              <a:t>pr</a:t>
            </a:r>
            <a:r>
              <a:rPr sz="2000" spc="200" dirty="0">
                <a:latin typeface="Arial"/>
                <a:cs typeface="Arial"/>
              </a:rPr>
              <a:t>i</a:t>
            </a:r>
            <a:r>
              <a:rPr sz="2000" spc="345" dirty="0">
                <a:latin typeface="Arial"/>
                <a:cs typeface="Arial"/>
              </a:rPr>
              <a:t>nt</a:t>
            </a:r>
            <a:r>
              <a:rPr sz="2000" spc="265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b</a:t>
            </a:r>
            <a:r>
              <a:rPr sz="2000" spc="434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3418" y="1729012"/>
            <a:ext cx="2820670" cy="16198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852169" algn="l"/>
                <a:tab pos="1130935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latin typeface="Arial"/>
                <a:cs typeface="Arial"/>
              </a:rPr>
              <a:t>a	</a:t>
            </a:r>
            <a:r>
              <a:rPr sz="2000" spc="-65" dirty="0">
                <a:latin typeface="Arial"/>
                <a:cs typeface="Arial"/>
              </a:rPr>
              <a:t>=	</a:t>
            </a:r>
            <a:r>
              <a:rPr sz="2000" spc="17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000" spc="170" dirty="0">
                <a:latin typeface="Arial"/>
                <a:cs typeface="Arial"/>
              </a:rPr>
              <a:t>(“ABC”)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270" dirty="0">
                <a:latin typeface="Arial"/>
                <a:cs typeface="Arial"/>
              </a:rPr>
              <a:t>ABC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3070" algn="l"/>
              </a:tabLst>
            </a:pPr>
            <a:r>
              <a:rPr sz="2000" spc="-40" dirty="0">
                <a:latin typeface="Arial"/>
                <a:cs typeface="Arial"/>
              </a:rPr>
              <a:t>&gt;?	</a:t>
            </a:r>
            <a:r>
              <a:rPr sz="2000" spc="-1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7400"/>
            <a:ext cx="1283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Arial"/>
                <a:cs typeface="Arial"/>
              </a:rPr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983689"/>
            <a:ext cx="6153785" cy="275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789430" algn="l"/>
              </a:tabLst>
            </a:pPr>
            <a:r>
              <a:rPr sz="2800" spc="-5" dirty="0">
                <a:latin typeface="UKIJ CJK"/>
                <a:cs typeface="UKIJ CJK"/>
              </a:rPr>
              <a:t>①	강사진	</a:t>
            </a:r>
            <a:r>
              <a:rPr sz="2800" spc="-10" dirty="0">
                <a:latin typeface="UKIJ CJK"/>
                <a:cs typeface="UKIJ CJK"/>
              </a:rPr>
              <a:t>소개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</a:t>
            </a:r>
            <a:r>
              <a:rPr sz="2800" spc="-10" dirty="0">
                <a:latin typeface="UKIJ CJK"/>
                <a:cs typeface="UKIJ CJK"/>
              </a:rPr>
              <a:t>프로그래밍이란</a:t>
            </a:r>
            <a:r>
              <a:rPr sz="2800" spc="-1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sz="2800" spc="45" dirty="0">
                <a:latin typeface="Arial"/>
                <a:cs typeface="Arial"/>
              </a:rPr>
              <a:t>Python</a:t>
            </a:r>
            <a:r>
              <a:rPr sz="2800" spc="45" dirty="0">
                <a:latin typeface="UKIJ CJK"/>
                <a:cs typeface="UKIJ CJK"/>
              </a:rPr>
              <a:t>이란</a:t>
            </a:r>
            <a:r>
              <a:rPr sz="2800" spc="45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  <a:tabLst>
                <a:tab pos="527685" algn="l"/>
                <a:tab pos="2444750" algn="l"/>
                <a:tab pos="3707129" algn="l"/>
                <a:tab pos="5074285" algn="l"/>
              </a:tabLst>
            </a:pPr>
            <a:r>
              <a:rPr sz="2800" spc="-5" dirty="0">
                <a:latin typeface="UKIJ CJK"/>
                <a:cs typeface="UKIJ CJK"/>
              </a:rPr>
              <a:t>④	</a:t>
            </a:r>
            <a:r>
              <a:rPr sz="2800" spc="-135" dirty="0">
                <a:latin typeface="Arial"/>
                <a:cs typeface="Arial"/>
              </a:rPr>
              <a:t>PyCharm</a:t>
            </a:r>
            <a:r>
              <a:rPr sz="2800" spc="-5" dirty="0">
                <a:latin typeface="UKIJ CJK"/>
                <a:cs typeface="UKIJ CJK"/>
              </a:rPr>
              <a:t>을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5" dirty="0">
                <a:latin typeface="UKIJ CJK"/>
                <a:cs typeface="UKIJ CJK"/>
              </a:rPr>
              <a:t>이용한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125" dirty="0">
                <a:latin typeface="Arial"/>
                <a:cs typeface="Arial"/>
              </a:rPr>
              <a:t>pytho</a:t>
            </a:r>
            <a:r>
              <a:rPr sz="2800" spc="15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UKIJ CJK"/>
                <a:cs typeface="UKIJ CJK"/>
              </a:rPr>
              <a:t>맛보기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91159" y="6419741"/>
            <a:ext cx="568325" cy="42126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r>
              <a:rPr lang="en-US" altLang="ko-KR" dirty="0"/>
              <a:t> 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9926955" cy="147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sz="2800" spc="-5" dirty="0">
                <a:latin typeface="UKIJ CJK"/>
                <a:cs typeface="UKIJ CJK"/>
              </a:rPr>
              <a:t>사용자로부터	숫자	</a:t>
            </a:r>
            <a:r>
              <a:rPr sz="2800" spc="-15" dirty="0">
                <a:latin typeface="Arial"/>
                <a:cs typeface="Arial"/>
              </a:rPr>
              <a:t>2</a:t>
            </a:r>
            <a:r>
              <a:rPr sz="2800" spc="-15" dirty="0">
                <a:latin typeface="UKIJ CJK"/>
                <a:cs typeface="UKIJ CJK"/>
              </a:rPr>
              <a:t>개를	</a:t>
            </a:r>
            <a:r>
              <a:rPr sz="2800" spc="-5" dirty="0">
                <a:latin typeface="UKIJ CJK"/>
                <a:cs typeface="UKIJ CJK"/>
              </a:rPr>
              <a:t>입력	</a:t>
            </a:r>
            <a:r>
              <a:rPr sz="2800" spc="250" dirty="0">
                <a:latin typeface="UKIJ CJK"/>
                <a:cs typeface="UKIJ CJK"/>
              </a:rPr>
              <a:t>받아</a:t>
            </a:r>
            <a:r>
              <a:rPr sz="2800" spc="25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62610" algn="l"/>
                <a:tab pos="1469390" algn="l"/>
                <a:tab pos="2376170" algn="l"/>
                <a:tab pos="4350385" algn="l"/>
                <a:tab pos="5612130" algn="l"/>
                <a:tab pos="7229475" algn="l"/>
                <a:tab pos="9203055" algn="l"/>
              </a:tabLst>
            </a:pPr>
            <a:r>
              <a:rPr sz="2800" spc="-5" dirty="0">
                <a:latin typeface="UKIJ CJK"/>
                <a:cs typeface="UKIJ CJK"/>
              </a:rPr>
              <a:t>두	</a:t>
            </a:r>
            <a:r>
              <a:rPr sz="2800" spc="-10" dirty="0">
                <a:latin typeface="UKIJ CJK"/>
                <a:cs typeface="UKIJ CJK"/>
              </a:rPr>
              <a:t>수</a:t>
            </a:r>
            <a:r>
              <a:rPr sz="2800" spc="-5" dirty="0">
                <a:latin typeface="UKIJ CJK"/>
                <a:cs typeface="UKIJ CJK"/>
              </a:rPr>
              <a:t>에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대</a:t>
            </a:r>
            <a:r>
              <a:rPr sz="2800" spc="-5" dirty="0">
                <a:latin typeface="UKIJ CJK"/>
                <a:cs typeface="UKIJ CJK"/>
              </a:rPr>
              <a:t>한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사칙연산</a:t>
            </a:r>
            <a:r>
              <a:rPr sz="2800" spc="-5" dirty="0">
                <a:latin typeface="UKIJ CJK"/>
                <a:cs typeface="UKIJ CJK"/>
              </a:rPr>
              <a:t>의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결과</a:t>
            </a:r>
            <a:r>
              <a:rPr sz="2800" spc="-5" dirty="0">
                <a:latin typeface="UKIJ CJK"/>
                <a:cs typeface="UKIJ CJK"/>
              </a:rPr>
              <a:t>를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출력하</a:t>
            </a:r>
            <a:r>
              <a:rPr sz="2800" spc="-5" dirty="0">
                <a:latin typeface="UKIJ CJK"/>
                <a:cs typeface="UKIJ CJK"/>
              </a:rPr>
              <a:t>는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프로그램</a:t>
            </a:r>
            <a:r>
              <a:rPr sz="2800" spc="-5" dirty="0">
                <a:latin typeface="UKIJ CJK"/>
                <a:cs typeface="UKIJ CJK"/>
              </a:rPr>
              <a:t>을</a:t>
            </a:r>
            <a:r>
              <a:rPr sz="2800" dirty="0">
                <a:latin typeface="UKIJ CJK"/>
                <a:cs typeface="UKIJ CJK"/>
              </a:rPr>
              <a:t>	</a:t>
            </a:r>
            <a:r>
              <a:rPr sz="2800" spc="-10" dirty="0">
                <a:latin typeface="UKIJ CJK"/>
                <a:cs typeface="UKIJ CJK"/>
              </a:rPr>
              <a:t>작성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740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r>
              <a:rPr lang="en-US" altLang="ko-KR" dirty="0"/>
              <a:t> 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8860155" cy="147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4315460" algn="l"/>
                <a:tab pos="4865370" algn="l"/>
                <a:tab pos="5772150" algn="l"/>
                <a:tab pos="7034530" algn="l"/>
                <a:tab pos="7941309" algn="l"/>
              </a:tabLst>
            </a:pPr>
            <a:r>
              <a:rPr sz="2800" spc="-5" dirty="0">
                <a:latin typeface="UKIJ CJK"/>
                <a:cs typeface="UKIJ CJK"/>
              </a:rPr>
              <a:t>사용자로부터	직육면체의	세	변의	길이를	입력	받아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986280" algn="l"/>
                <a:tab pos="3248660" algn="l"/>
                <a:tab pos="4865370" algn="l"/>
                <a:tab pos="6838950" algn="l"/>
              </a:tabLst>
            </a:pPr>
            <a:r>
              <a:rPr sz="2800" spc="-5" dirty="0">
                <a:latin typeface="UKIJ CJK"/>
                <a:cs typeface="UKIJ CJK"/>
              </a:rPr>
              <a:t>직육면체의	부피를	</a:t>
            </a:r>
            <a:r>
              <a:rPr sz="2800" spc="-10" dirty="0">
                <a:latin typeface="UKIJ CJK"/>
                <a:cs typeface="UKIJ CJK"/>
              </a:rPr>
              <a:t>출력하는	프로그램을	작성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7269" y="4361200"/>
            <a:ext cx="4598664" cy="1503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1750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r>
              <a:rPr lang="en-US" altLang="ko-KR" dirty="0"/>
              <a:t> 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6690995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603625" algn="l"/>
                <a:tab pos="4865370" algn="l"/>
                <a:tab pos="5772150" algn="l"/>
              </a:tabLst>
            </a:pPr>
            <a:r>
              <a:rPr sz="2800" spc="-5" dirty="0">
                <a:latin typeface="UKIJ CJK"/>
                <a:cs typeface="UKIJ CJK"/>
              </a:rPr>
              <a:t>사용자로부터	이름과	나이를	입력	받아</a:t>
            </a:r>
            <a:r>
              <a:rPr sz="2800" spc="75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89330" algn="l"/>
                <a:tab pos="1894839" algn="l"/>
                <a:tab pos="3158490" algn="l"/>
              </a:tabLst>
            </a:pPr>
            <a:r>
              <a:rPr sz="2800" spc="130" dirty="0">
                <a:latin typeface="Arial"/>
                <a:cs typeface="Arial"/>
              </a:rPr>
              <a:t>“???	</a:t>
            </a:r>
            <a:r>
              <a:rPr sz="2800" spc="-5" dirty="0">
                <a:latin typeface="UKIJ CJK"/>
                <a:cs typeface="UKIJ CJK"/>
              </a:rPr>
              <a:t>님의	나이는	</a:t>
            </a:r>
            <a:r>
              <a:rPr sz="2800" spc="80" dirty="0">
                <a:latin typeface="Arial"/>
                <a:cs typeface="Arial"/>
              </a:rPr>
              <a:t>XX</a:t>
            </a:r>
            <a:r>
              <a:rPr sz="2800" spc="80" dirty="0">
                <a:latin typeface="UKIJ CJK"/>
                <a:cs typeface="UKIJ CJK"/>
              </a:rPr>
              <a:t>세입니다</a:t>
            </a:r>
            <a:r>
              <a:rPr sz="2800" spc="80" dirty="0">
                <a:latin typeface="Arial"/>
                <a:cs typeface="Arial"/>
              </a:rPr>
              <a:t>.”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62610" algn="l"/>
                <a:tab pos="2181225" algn="l"/>
                <a:tab pos="3798570" algn="l"/>
              </a:tabLst>
            </a:pPr>
            <a:r>
              <a:rPr sz="2800" spc="-5" dirty="0">
                <a:latin typeface="UKIJ CJK"/>
                <a:cs typeface="UKIJ CJK"/>
              </a:rPr>
              <a:t>를	출력하는	프로그램	작성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079" y="2807035"/>
            <a:ext cx="558371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8000" b="1" dirty="0"/>
              <a:t>감사합니다</a:t>
            </a:r>
            <a:r>
              <a:rPr lang="en-US" altLang="ko-KR" sz="8000" b="1" dirty="0"/>
              <a:t>!</a:t>
            </a:r>
            <a:endParaRPr sz="8000" b="1" dirty="0"/>
          </a:p>
        </p:txBody>
      </p:sp>
      <p:sp>
        <p:nvSpPr>
          <p:cNvPr id="4" name="object 4"/>
          <p:cNvSpPr/>
          <p:nvPr/>
        </p:nvSpPr>
        <p:spPr>
          <a:xfrm>
            <a:off x="9677400" y="186646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00359" y="192741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94593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30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2563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dirty="0"/>
              <a:t>강사진	</a:t>
            </a:r>
            <a:r>
              <a:rPr spc="-5" dirty="0"/>
              <a:t>소개</a:t>
            </a:r>
          </a:p>
        </p:txBody>
      </p:sp>
      <p:sp>
        <p:nvSpPr>
          <p:cNvPr id="3" name="object 3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AA6E3-CC7F-4842-BF2C-C866D6E0743B}"/>
              </a:ext>
            </a:extLst>
          </p:cNvPr>
          <p:cNvSpPr txBox="1"/>
          <p:nvPr/>
        </p:nvSpPr>
        <p:spPr>
          <a:xfrm>
            <a:off x="894142" y="2667330"/>
            <a:ext cx="102844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UKIJ CJK"/>
              </a:rPr>
              <a:t>유영석 </a:t>
            </a:r>
            <a:r>
              <a:rPr lang="en-US" altLang="ko-KR" sz="3200" dirty="0">
                <a:latin typeface="UKIJ CJK"/>
              </a:rPr>
              <a:t>: </a:t>
            </a:r>
            <a:r>
              <a:rPr lang="ko-KR" altLang="en-US" sz="3200" dirty="0">
                <a:latin typeface="UKIJ CJK"/>
              </a:rPr>
              <a:t>전산학부</a:t>
            </a:r>
            <a:endParaRPr lang="en-US" altLang="ko-KR" sz="3200" dirty="0">
              <a:latin typeface="UKIJ CJK"/>
            </a:endParaRPr>
          </a:p>
          <a:p>
            <a:endParaRPr lang="en-US" altLang="ko-KR" sz="3200" dirty="0">
              <a:latin typeface="UKIJ CJK"/>
            </a:endParaRPr>
          </a:p>
          <a:p>
            <a:r>
              <a:rPr lang="ko-KR" altLang="en-US" sz="3200" dirty="0">
                <a:latin typeface="UKIJ CJK"/>
              </a:rPr>
              <a:t>이주창 </a:t>
            </a:r>
            <a:r>
              <a:rPr lang="en-US" altLang="ko-KR" sz="3200" dirty="0">
                <a:latin typeface="UKIJ CJK"/>
              </a:rPr>
              <a:t>: </a:t>
            </a:r>
            <a:r>
              <a:rPr lang="ko-KR" altLang="en-US" sz="3200" dirty="0">
                <a:latin typeface="UKIJ CJK"/>
              </a:rPr>
              <a:t>전산학부 </a:t>
            </a:r>
            <a:endParaRPr lang="en-US" altLang="ko-KR" sz="3200" dirty="0">
              <a:latin typeface="UKIJ CJK"/>
            </a:endParaRPr>
          </a:p>
          <a:p>
            <a:endParaRPr lang="en-US" altLang="ko-KR" sz="3200" dirty="0">
              <a:latin typeface="UKIJ CJK"/>
            </a:endParaRPr>
          </a:p>
          <a:p>
            <a:r>
              <a:rPr lang="ko-KR" altLang="en-US" sz="3200" dirty="0">
                <a:latin typeface="UKIJ CJK"/>
              </a:rPr>
              <a:t>고예준 </a:t>
            </a:r>
            <a:r>
              <a:rPr lang="en-US" altLang="ko-KR" sz="3200" dirty="0">
                <a:latin typeface="UKIJ CJK"/>
              </a:rPr>
              <a:t>: </a:t>
            </a:r>
            <a:r>
              <a:rPr lang="ko-KR" altLang="en-US" sz="3200" dirty="0">
                <a:latin typeface="UKIJ CJK"/>
              </a:rPr>
              <a:t>전산학부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0A6AB-880D-45F9-A8B0-E293754D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36" y="1828800"/>
            <a:ext cx="5107068" cy="38303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BD125E-E702-498B-AD35-E0510AF7F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31" t="28485" r="1531" b="29194"/>
          <a:stretch/>
        </p:blipFill>
        <p:spPr>
          <a:xfrm>
            <a:off x="685800" y="1497812"/>
            <a:ext cx="3538152" cy="838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C5C5-15F4-4C1B-842B-203097C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4A965-F0B0-4A6A-BA6E-6DF34E839D75}"/>
              </a:ext>
            </a:extLst>
          </p:cNvPr>
          <p:cNvSpPr txBox="1"/>
          <p:nvPr/>
        </p:nvSpPr>
        <p:spPr>
          <a:xfrm>
            <a:off x="839468" y="1859340"/>
            <a:ext cx="10513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앞으로의 수업 방향성을 위한 설문조사</a:t>
            </a:r>
            <a:r>
              <a:rPr lang="en-US" altLang="ko-KR" sz="3200" dirty="0"/>
              <a:t>!</a:t>
            </a:r>
          </a:p>
          <a:p>
            <a:endParaRPr lang="en-US" altLang="ko-KR" sz="3200" dirty="0"/>
          </a:p>
          <a:p>
            <a:r>
              <a:rPr lang="en-US" altLang="ko-KR" sz="3200" dirty="0"/>
              <a:t>https://forms.gle/UfocGBWNX7BQMWfw6</a:t>
            </a:r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C13D-EA7A-46F7-9882-01B297FB59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C2FB7-587F-4841-A5CB-3E5D4C5BA95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4526C-C800-4D20-AF0E-F487F82CB4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08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34785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프로그래밍이</a:t>
            </a:r>
            <a:r>
              <a:rPr spc="-15" dirty="0"/>
              <a:t>란</a:t>
            </a:r>
            <a:r>
              <a:rPr spc="-25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18004" y="1898904"/>
            <a:ext cx="7556500" cy="4250690"/>
            <a:chOff x="2318004" y="1898904"/>
            <a:chExt cx="7556500" cy="4250690"/>
          </a:xfrm>
        </p:grpSpPr>
        <p:sp>
          <p:nvSpPr>
            <p:cNvPr id="5" name="object 5"/>
            <p:cNvSpPr/>
            <p:nvPr/>
          </p:nvSpPr>
          <p:spPr>
            <a:xfrm>
              <a:off x="8452866" y="5612130"/>
              <a:ext cx="481965" cy="99060"/>
            </a:xfrm>
            <a:custGeom>
              <a:avLst/>
              <a:gdLst/>
              <a:ahLst/>
              <a:cxnLst/>
              <a:rect l="l" t="t" r="r" b="b"/>
              <a:pathLst>
                <a:path w="481965" h="99060">
                  <a:moveTo>
                    <a:pt x="0" y="49530"/>
                  </a:moveTo>
                  <a:lnTo>
                    <a:pt x="46463" y="20277"/>
                  </a:lnTo>
                  <a:lnTo>
                    <a:pt x="98590" y="9556"/>
                  </a:lnTo>
                  <a:lnTo>
                    <a:pt x="164689" y="2524"/>
                  </a:lnTo>
                  <a:lnTo>
                    <a:pt x="240791" y="0"/>
                  </a:lnTo>
                  <a:lnTo>
                    <a:pt x="316894" y="2524"/>
                  </a:lnTo>
                  <a:lnTo>
                    <a:pt x="382993" y="9556"/>
                  </a:lnTo>
                  <a:lnTo>
                    <a:pt x="435120" y="20277"/>
                  </a:lnTo>
                  <a:lnTo>
                    <a:pt x="469306" y="33874"/>
                  </a:lnTo>
                  <a:lnTo>
                    <a:pt x="481583" y="49530"/>
                  </a:lnTo>
                  <a:lnTo>
                    <a:pt x="469306" y="65185"/>
                  </a:lnTo>
                  <a:lnTo>
                    <a:pt x="435120" y="78782"/>
                  </a:lnTo>
                  <a:lnTo>
                    <a:pt x="382993" y="89503"/>
                  </a:lnTo>
                  <a:lnTo>
                    <a:pt x="316894" y="96535"/>
                  </a:lnTo>
                  <a:lnTo>
                    <a:pt x="240791" y="99060"/>
                  </a:lnTo>
                  <a:lnTo>
                    <a:pt x="164689" y="96535"/>
                  </a:lnTo>
                  <a:lnTo>
                    <a:pt x="98590" y="89503"/>
                  </a:lnTo>
                  <a:lnTo>
                    <a:pt x="46463" y="78782"/>
                  </a:lnTo>
                  <a:lnTo>
                    <a:pt x="12277" y="65185"/>
                  </a:lnTo>
                  <a:lnTo>
                    <a:pt x="0" y="4953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8004" y="1898904"/>
              <a:ext cx="7555992" cy="4250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34785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프로그래밍이</a:t>
            </a:r>
            <a:r>
              <a:rPr spc="-15" dirty="0"/>
              <a:t>란</a:t>
            </a:r>
            <a:r>
              <a:rPr spc="-25" dirty="0">
                <a:latin typeface="Arial"/>
                <a:cs typeface="Arial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1450" y="1733645"/>
            <a:ext cx="7998461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2188845" algn="l"/>
                <a:tab pos="3807460" algn="l"/>
                <a:tab pos="4712970" algn="l"/>
              </a:tabLst>
            </a:pPr>
            <a:r>
              <a:rPr sz="2400" spc="-5" dirty="0" err="1">
                <a:latin typeface="UKIJ CJK"/>
                <a:cs typeface="UKIJ CJK"/>
              </a:rPr>
              <a:t>어떤</a:t>
            </a:r>
            <a:r>
              <a:rPr lang="en-US" altLang="ko-KR" sz="2400" spc="-5" dirty="0">
                <a:latin typeface="UKIJ CJK"/>
                <a:cs typeface="UKIJ CJK"/>
              </a:rPr>
              <a:t> </a:t>
            </a:r>
            <a:r>
              <a:rPr sz="2400" spc="-10" dirty="0" err="1">
                <a:latin typeface="UKIJ CJK"/>
                <a:cs typeface="UKIJ CJK"/>
              </a:rPr>
              <a:t>문제</a:t>
            </a:r>
            <a:r>
              <a:rPr sz="2400" spc="-5" dirty="0" err="1">
                <a:latin typeface="UKIJ CJK"/>
                <a:cs typeface="UKIJ CJK"/>
              </a:rPr>
              <a:t>를</a:t>
            </a:r>
            <a:r>
              <a:rPr lang="en-US" altLang="ko-KR" sz="2400" spc="-5" dirty="0">
                <a:latin typeface="UKIJ CJK"/>
                <a:cs typeface="UKIJ CJK"/>
              </a:rPr>
              <a:t> </a:t>
            </a:r>
            <a:r>
              <a:rPr sz="2400" spc="-10" dirty="0" err="1">
                <a:latin typeface="UKIJ CJK"/>
                <a:cs typeface="UKIJ CJK"/>
              </a:rPr>
              <a:t>해결하</a:t>
            </a:r>
            <a:r>
              <a:rPr sz="2400" spc="-5" dirty="0" err="1">
                <a:latin typeface="UKIJ CJK"/>
                <a:cs typeface="UKIJ CJK"/>
              </a:rPr>
              <a:t>기</a:t>
            </a:r>
            <a:r>
              <a:rPr lang="en-US" altLang="ko-KR" sz="2400" spc="-5" dirty="0">
                <a:latin typeface="UKIJ CJK"/>
                <a:cs typeface="UKIJ CJK"/>
              </a:rPr>
              <a:t> </a:t>
            </a:r>
            <a:r>
              <a:rPr sz="2400" spc="-10" dirty="0" err="1">
                <a:latin typeface="UKIJ CJK"/>
                <a:cs typeface="UKIJ CJK"/>
              </a:rPr>
              <a:t>위</a:t>
            </a:r>
            <a:r>
              <a:rPr sz="2400" spc="-5" dirty="0" err="1">
                <a:latin typeface="UKIJ CJK"/>
                <a:cs typeface="UKIJ CJK"/>
              </a:rPr>
              <a:t>한</a:t>
            </a:r>
            <a:r>
              <a:rPr lang="en-US" altLang="ko-KR" sz="2400" spc="-5" dirty="0">
                <a:latin typeface="UKIJ CJK"/>
                <a:cs typeface="UKIJ CJK"/>
              </a:rPr>
              <a:t> </a:t>
            </a:r>
            <a:r>
              <a:rPr sz="2400" spc="-10" dirty="0" err="1">
                <a:latin typeface="UKIJ CJK"/>
                <a:cs typeface="UKIJ CJK"/>
              </a:rPr>
              <a:t>계획</a:t>
            </a:r>
            <a:endParaRPr lang="en-US" altLang="ko-KR" sz="2400" spc="-1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2188845" algn="l"/>
                <a:tab pos="3807460" algn="l"/>
                <a:tab pos="4712970" algn="l"/>
              </a:tabLst>
            </a:pPr>
            <a:endParaRPr lang="en-US" altLang="ko-KR" sz="2400" spc="-1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2188845" algn="l"/>
                <a:tab pos="3807460" algn="l"/>
                <a:tab pos="4712970" algn="l"/>
              </a:tabLst>
            </a:pPr>
            <a:r>
              <a:rPr lang="ko-KR" altLang="en-US" sz="2400" spc="-10" dirty="0">
                <a:latin typeface="UKIJ CJK"/>
                <a:cs typeface="UKIJ CJK"/>
              </a:rPr>
              <a:t>                       컴퓨터는 몇 억 번의 단순계산을 </a:t>
            </a:r>
            <a:r>
              <a:rPr lang="en-US" altLang="ko-KR" sz="2400" spc="-10" dirty="0">
                <a:latin typeface="UKIJ CJK"/>
                <a:cs typeface="UKIJ CJK"/>
              </a:rPr>
              <a:t>1</a:t>
            </a:r>
            <a:r>
              <a:rPr lang="ko-KR" altLang="en-US" sz="2400" spc="-10" dirty="0" err="1">
                <a:latin typeface="UKIJ CJK"/>
                <a:cs typeface="UKIJ CJK"/>
              </a:rPr>
              <a:t>초만에</a:t>
            </a:r>
            <a:r>
              <a:rPr lang="ko-KR" altLang="en-US" sz="2400" spc="-10" dirty="0">
                <a:latin typeface="UKIJ CJK"/>
                <a:cs typeface="UKIJ CJK"/>
              </a:rPr>
              <a:t> 가능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3043427"/>
            <a:ext cx="5803392" cy="2907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46366" y="3436111"/>
            <a:ext cx="4364990" cy="2341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UKIJ CJK"/>
                <a:cs typeface="UKIJ CJK"/>
              </a:rPr>
              <a:t>BUT </a:t>
            </a:r>
            <a:r>
              <a:rPr sz="2400" dirty="0">
                <a:latin typeface="UKIJ CJK"/>
                <a:cs typeface="UKIJ CJK"/>
              </a:rPr>
              <a:t>컴퓨터는 단순 </a:t>
            </a:r>
            <a:r>
              <a:rPr sz="2400" dirty="0" err="1">
                <a:latin typeface="UKIJ CJK"/>
                <a:cs typeface="UKIJ CJK"/>
              </a:rPr>
              <a:t>작업만</a:t>
            </a:r>
            <a:r>
              <a:rPr sz="2400" spc="170" dirty="0">
                <a:latin typeface="UKIJ CJK"/>
                <a:cs typeface="UKIJ CJK"/>
              </a:rPr>
              <a:t> </a:t>
            </a:r>
            <a:r>
              <a:rPr sz="2400" dirty="0" err="1">
                <a:latin typeface="UKIJ CJK"/>
                <a:cs typeface="UKIJ CJK"/>
              </a:rPr>
              <a:t>가능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3050" dirty="0">
              <a:latin typeface="UKIJ CJK"/>
              <a:cs typeface="UKIJ CJK"/>
            </a:endParaRPr>
          </a:p>
          <a:p>
            <a:pPr marR="73025" algn="ctr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UKIJ CJK"/>
                <a:cs typeface="UKIJ CJK"/>
              </a:rPr>
              <a:t>프로그래밍</a:t>
            </a:r>
            <a:endParaRPr sz="2400" dirty="0">
              <a:latin typeface="UKIJ CJK"/>
              <a:cs typeface="UKIJ CJK"/>
            </a:endParaRPr>
          </a:p>
          <a:p>
            <a:pPr marL="302895" marR="375920" indent="142875" algn="just">
              <a:lnSpc>
                <a:spcPct val="100000"/>
              </a:lnSpc>
            </a:pPr>
            <a:r>
              <a:rPr sz="2400" spc="355" dirty="0">
                <a:latin typeface="UKIJ CJK"/>
                <a:cs typeface="UKIJ CJK"/>
              </a:rPr>
              <a:t>= </a:t>
            </a:r>
            <a:r>
              <a:rPr sz="2400" dirty="0">
                <a:latin typeface="UKIJ CJK"/>
                <a:cs typeface="UKIJ CJK"/>
              </a:rPr>
              <a:t>실제 문제 해결 과정을  컴퓨터가 처리할 수 있는  </a:t>
            </a:r>
            <a:r>
              <a:rPr sz="2400" spc="-5" dirty="0">
                <a:latin typeface="UKIJ CJK"/>
                <a:cs typeface="UKIJ CJK"/>
              </a:rPr>
              <a:t>수준으로 </a:t>
            </a:r>
            <a:r>
              <a:rPr sz="2400" dirty="0">
                <a:latin typeface="UKIJ CJK"/>
                <a:cs typeface="UKIJ CJK"/>
              </a:rPr>
              <a:t>나눠서 </a:t>
            </a:r>
            <a:r>
              <a:rPr sz="2400" spc="-5" dirty="0">
                <a:latin typeface="UKIJ CJK"/>
                <a:cs typeface="UKIJ CJK"/>
              </a:rPr>
              <a:t>정리한</a:t>
            </a:r>
            <a:r>
              <a:rPr sz="2400" spc="5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것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9FF159-5D15-43FC-9529-C85CDDD08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31771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90448"/>
            <a:ext cx="4187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0160" algn="l"/>
              </a:tabLst>
            </a:pPr>
            <a:r>
              <a:rPr sz="3600" dirty="0">
                <a:solidFill>
                  <a:srgbClr val="00AFEF"/>
                </a:solidFill>
                <a:latin typeface="UKIJ CJK"/>
                <a:cs typeface="UKIJ CJK"/>
              </a:rPr>
              <a:t>프로그래밍	언어</a:t>
            </a:r>
            <a:r>
              <a:rPr sz="3600" spc="-5" dirty="0">
                <a:solidFill>
                  <a:srgbClr val="00AFEF"/>
                </a:solidFill>
                <a:latin typeface="UKIJ CJK"/>
                <a:cs typeface="UKIJ CJK"/>
              </a:rPr>
              <a:t>란</a:t>
            </a:r>
            <a:r>
              <a:rPr sz="3600" spc="-25" dirty="0">
                <a:solidFill>
                  <a:srgbClr val="00AFE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30120"/>
            <a:ext cx="705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프로그램을 작성하기 위해 필요한</a:t>
            </a:r>
            <a:r>
              <a:rPr sz="2800" spc="-19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특정 형식</a:t>
            </a:r>
            <a:endParaRPr sz="2800">
              <a:latin typeface="UKIJ CJK"/>
              <a:cs typeface="UKIJ CJ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08376" y="2418588"/>
            <a:ext cx="6175375" cy="3938270"/>
            <a:chOff x="3008376" y="2418588"/>
            <a:chExt cx="6175375" cy="3938270"/>
          </a:xfrm>
        </p:grpSpPr>
        <p:sp>
          <p:nvSpPr>
            <p:cNvPr id="6" name="object 6"/>
            <p:cNvSpPr/>
            <p:nvPr/>
          </p:nvSpPr>
          <p:spPr>
            <a:xfrm>
              <a:off x="3008376" y="2418588"/>
              <a:ext cx="6175247" cy="393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9792" y="4000500"/>
              <a:ext cx="1385570" cy="812800"/>
            </a:xfrm>
            <a:custGeom>
              <a:avLst/>
              <a:gdLst/>
              <a:ahLst/>
              <a:cxnLst/>
              <a:rect l="l" t="t" r="r" b="b"/>
              <a:pathLst>
                <a:path w="1385570" h="812800">
                  <a:moveTo>
                    <a:pt x="0" y="406145"/>
                  </a:moveTo>
                  <a:lnTo>
                    <a:pt x="10031" y="336892"/>
                  </a:lnTo>
                  <a:lnTo>
                    <a:pt x="39018" y="271435"/>
                  </a:lnTo>
                  <a:lnTo>
                    <a:pt x="85295" y="210749"/>
                  </a:lnTo>
                  <a:lnTo>
                    <a:pt x="114398" y="182501"/>
                  </a:lnTo>
                  <a:lnTo>
                    <a:pt x="147199" y="155811"/>
                  </a:lnTo>
                  <a:lnTo>
                    <a:pt x="183492" y="130803"/>
                  </a:lnTo>
                  <a:lnTo>
                    <a:pt x="223067" y="107597"/>
                  </a:lnTo>
                  <a:lnTo>
                    <a:pt x="265717" y="86316"/>
                  </a:lnTo>
                  <a:lnTo>
                    <a:pt x="311234" y="67082"/>
                  </a:lnTo>
                  <a:lnTo>
                    <a:pt x="359410" y="50016"/>
                  </a:lnTo>
                  <a:lnTo>
                    <a:pt x="410037" y="35242"/>
                  </a:lnTo>
                  <a:lnTo>
                    <a:pt x="462907" y="22880"/>
                  </a:lnTo>
                  <a:lnTo>
                    <a:pt x="517812" y="13053"/>
                  </a:lnTo>
                  <a:lnTo>
                    <a:pt x="574544" y="5882"/>
                  </a:lnTo>
                  <a:lnTo>
                    <a:pt x="632895" y="1491"/>
                  </a:lnTo>
                  <a:lnTo>
                    <a:pt x="692658" y="0"/>
                  </a:lnTo>
                  <a:lnTo>
                    <a:pt x="752420" y="1491"/>
                  </a:lnTo>
                  <a:lnTo>
                    <a:pt x="810771" y="5882"/>
                  </a:lnTo>
                  <a:lnTo>
                    <a:pt x="867503" y="13053"/>
                  </a:lnTo>
                  <a:lnTo>
                    <a:pt x="922408" y="22880"/>
                  </a:lnTo>
                  <a:lnTo>
                    <a:pt x="975278" y="35242"/>
                  </a:lnTo>
                  <a:lnTo>
                    <a:pt x="1025905" y="50016"/>
                  </a:lnTo>
                  <a:lnTo>
                    <a:pt x="1074081" y="67082"/>
                  </a:lnTo>
                  <a:lnTo>
                    <a:pt x="1119598" y="86316"/>
                  </a:lnTo>
                  <a:lnTo>
                    <a:pt x="1162248" y="107597"/>
                  </a:lnTo>
                  <a:lnTo>
                    <a:pt x="1201823" y="130803"/>
                  </a:lnTo>
                  <a:lnTo>
                    <a:pt x="1238116" y="155811"/>
                  </a:lnTo>
                  <a:lnTo>
                    <a:pt x="1270917" y="182501"/>
                  </a:lnTo>
                  <a:lnTo>
                    <a:pt x="1300020" y="210749"/>
                  </a:lnTo>
                  <a:lnTo>
                    <a:pt x="1325216" y="240435"/>
                  </a:lnTo>
                  <a:lnTo>
                    <a:pt x="1363056" y="303628"/>
                  </a:lnTo>
                  <a:lnTo>
                    <a:pt x="1382773" y="371105"/>
                  </a:lnTo>
                  <a:lnTo>
                    <a:pt x="1385316" y="406145"/>
                  </a:lnTo>
                  <a:lnTo>
                    <a:pt x="1382773" y="441186"/>
                  </a:lnTo>
                  <a:lnTo>
                    <a:pt x="1363056" y="508663"/>
                  </a:lnTo>
                  <a:lnTo>
                    <a:pt x="1325216" y="571856"/>
                  </a:lnTo>
                  <a:lnTo>
                    <a:pt x="1300020" y="601542"/>
                  </a:lnTo>
                  <a:lnTo>
                    <a:pt x="1270917" y="629790"/>
                  </a:lnTo>
                  <a:lnTo>
                    <a:pt x="1238116" y="656480"/>
                  </a:lnTo>
                  <a:lnTo>
                    <a:pt x="1201823" y="681488"/>
                  </a:lnTo>
                  <a:lnTo>
                    <a:pt x="1162248" y="704694"/>
                  </a:lnTo>
                  <a:lnTo>
                    <a:pt x="1119598" y="725975"/>
                  </a:lnTo>
                  <a:lnTo>
                    <a:pt x="1074081" y="745209"/>
                  </a:lnTo>
                  <a:lnTo>
                    <a:pt x="1025905" y="762275"/>
                  </a:lnTo>
                  <a:lnTo>
                    <a:pt x="975278" y="777049"/>
                  </a:lnTo>
                  <a:lnTo>
                    <a:pt x="922408" y="789411"/>
                  </a:lnTo>
                  <a:lnTo>
                    <a:pt x="867503" y="799238"/>
                  </a:lnTo>
                  <a:lnTo>
                    <a:pt x="810771" y="806409"/>
                  </a:lnTo>
                  <a:lnTo>
                    <a:pt x="752420" y="810800"/>
                  </a:lnTo>
                  <a:lnTo>
                    <a:pt x="692658" y="812292"/>
                  </a:lnTo>
                  <a:lnTo>
                    <a:pt x="632895" y="810800"/>
                  </a:lnTo>
                  <a:lnTo>
                    <a:pt x="574544" y="806409"/>
                  </a:lnTo>
                  <a:lnTo>
                    <a:pt x="517812" y="799238"/>
                  </a:lnTo>
                  <a:lnTo>
                    <a:pt x="462907" y="789411"/>
                  </a:lnTo>
                  <a:lnTo>
                    <a:pt x="410037" y="777049"/>
                  </a:lnTo>
                  <a:lnTo>
                    <a:pt x="359410" y="762275"/>
                  </a:lnTo>
                  <a:lnTo>
                    <a:pt x="311234" y="745209"/>
                  </a:lnTo>
                  <a:lnTo>
                    <a:pt x="265717" y="725975"/>
                  </a:lnTo>
                  <a:lnTo>
                    <a:pt x="223067" y="704694"/>
                  </a:lnTo>
                  <a:lnTo>
                    <a:pt x="183492" y="681488"/>
                  </a:lnTo>
                  <a:lnTo>
                    <a:pt x="147199" y="656480"/>
                  </a:lnTo>
                  <a:lnTo>
                    <a:pt x="114398" y="629790"/>
                  </a:lnTo>
                  <a:lnTo>
                    <a:pt x="85295" y="601542"/>
                  </a:lnTo>
                  <a:lnTo>
                    <a:pt x="60099" y="571856"/>
                  </a:lnTo>
                  <a:lnTo>
                    <a:pt x="22259" y="508663"/>
                  </a:lnTo>
                  <a:lnTo>
                    <a:pt x="2542" y="441186"/>
                  </a:lnTo>
                  <a:lnTo>
                    <a:pt x="0" y="406145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Python을 </a:t>
            </a:r>
            <a:r>
              <a:rPr spc="-5" dirty="0"/>
              <a:t>사용하는</a:t>
            </a:r>
            <a:r>
              <a:rPr spc="565" dirty="0"/>
              <a:t> </a:t>
            </a:r>
            <a:r>
              <a:rPr spc="-5" dirty="0"/>
              <a:t>이유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68390" cy="244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쉽고 간결한</a:t>
            </a:r>
            <a:r>
              <a:rPr sz="2800" spc="-21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문법</a:t>
            </a:r>
            <a:endParaRPr sz="2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2050"/>
              </a:spcBef>
              <a:tabLst>
                <a:tab pos="1083945" algn="l"/>
              </a:tabLst>
            </a:pPr>
            <a:r>
              <a:rPr sz="2400" spc="-30" dirty="0">
                <a:latin typeface="UKIJ CJK"/>
                <a:cs typeface="UKIJ CJK"/>
              </a:rPr>
              <a:t>ex)	</a:t>
            </a:r>
            <a:r>
              <a:rPr sz="2400" b="1" spc="40" dirty="0"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6FAC46"/>
                </a:solidFill>
                <a:latin typeface="UKIJ CJK"/>
                <a:cs typeface="UKIJ CJK"/>
              </a:rPr>
              <a:t>4 </a:t>
            </a:r>
            <a:r>
              <a:rPr sz="2400" b="1" spc="-10" dirty="0">
                <a:latin typeface="Arial"/>
                <a:cs typeface="Arial"/>
              </a:rPr>
              <a:t>in </a:t>
            </a:r>
            <a:r>
              <a:rPr sz="2400" spc="-40" dirty="0">
                <a:latin typeface="UKIJ CJK"/>
                <a:cs typeface="UKIJ CJK"/>
              </a:rPr>
              <a:t>[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1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2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3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4</a:t>
            </a:r>
            <a:r>
              <a:rPr sz="2400" spc="-40" dirty="0">
                <a:latin typeface="UKIJ CJK"/>
                <a:cs typeface="UKIJ CJK"/>
              </a:rPr>
              <a:t>]: </a:t>
            </a:r>
            <a:r>
              <a:rPr sz="2400" spc="-15" dirty="0">
                <a:latin typeface="UKIJ CJK"/>
                <a:cs typeface="UKIJ CJK"/>
              </a:rPr>
              <a:t>print(</a:t>
            </a:r>
            <a:r>
              <a:rPr sz="2400" spc="-15" dirty="0">
                <a:solidFill>
                  <a:srgbClr val="C55A11"/>
                </a:solidFill>
                <a:latin typeface="UKIJ CJK"/>
                <a:cs typeface="UKIJ CJK"/>
              </a:rPr>
              <a:t>"4가</a:t>
            </a:r>
            <a:r>
              <a:rPr sz="2400" spc="455" dirty="0">
                <a:solidFill>
                  <a:srgbClr val="C55A11"/>
                </a:solidFill>
                <a:latin typeface="UKIJ CJK"/>
                <a:cs typeface="UKIJ CJK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UKIJ CJK"/>
                <a:cs typeface="UKIJ CJK"/>
              </a:rPr>
              <a:t>있습니다"</a:t>
            </a:r>
            <a:r>
              <a:rPr sz="2400" spc="-5" dirty="0">
                <a:latin typeface="UKIJ CJK"/>
                <a:cs typeface="UKIJ CJK"/>
              </a:rPr>
              <a:t>)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개발자를 위한 다양한</a:t>
            </a:r>
            <a:r>
              <a:rPr sz="2800" spc="5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도구들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9339" y="5199075"/>
            <a:ext cx="692277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2780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sz="2950" b="1" i="1" spc="-110" dirty="0">
                <a:latin typeface="Arial"/>
                <a:cs typeface="Arial"/>
              </a:rPr>
              <a:t>"Life </a:t>
            </a:r>
            <a:r>
              <a:rPr sz="2950" b="1" i="1" spc="-204" dirty="0">
                <a:latin typeface="Arial"/>
                <a:cs typeface="Arial"/>
              </a:rPr>
              <a:t>is </a:t>
            </a:r>
            <a:r>
              <a:rPr sz="2950" b="1" i="1" spc="-25" dirty="0">
                <a:latin typeface="Arial"/>
                <a:cs typeface="Arial"/>
              </a:rPr>
              <a:t>too </a:t>
            </a:r>
            <a:r>
              <a:rPr sz="2950" b="1" i="1" spc="-85" dirty="0">
                <a:latin typeface="Arial"/>
                <a:cs typeface="Arial"/>
              </a:rPr>
              <a:t>short, </a:t>
            </a:r>
            <a:r>
              <a:rPr sz="2950" b="1" i="1" spc="-245" dirty="0">
                <a:latin typeface="Arial"/>
                <a:cs typeface="Arial"/>
              </a:rPr>
              <a:t>You </a:t>
            </a:r>
            <a:r>
              <a:rPr sz="2950" b="1" i="1" spc="-95" dirty="0">
                <a:latin typeface="Arial"/>
                <a:cs typeface="Arial"/>
              </a:rPr>
              <a:t>need</a:t>
            </a:r>
            <a:r>
              <a:rPr sz="2950" b="1" i="1" spc="-270" dirty="0">
                <a:latin typeface="Arial"/>
                <a:cs typeface="Arial"/>
              </a:rPr>
              <a:t> </a:t>
            </a:r>
            <a:r>
              <a:rPr sz="2950" b="1" i="1" spc="-65" dirty="0">
                <a:latin typeface="Arial"/>
                <a:cs typeface="Arial"/>
              </a:rPr>
              <a:t>python."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Python을 </a:t>
            </a:r>
            <a:r>
              <a:rPr spc="-5" dirty="0"/>
              <a:t>사용하는</a:t>
            </a:r>
            <a:r>
              <a:rPr spc="565" dirty="0"/>
              <a:t> </a:t>
            </a:r>
            <a:r>
              <a:rPr spc="-5" dirty="0"/>
              <a:t>이유</a:t>
            </a:r>
          </a:p>
        </p:txBody>
      </p:sp>
      <p:sp>
        <p:nvSpPr>
          <p:cNvPr id="3" name="object 3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8348" y="1766316"/>
            <a:ext cx="11404600" cy="4514215"/>
            <a:chOff x="498348" y="1766316"/>
            <a:chExt cx="11404600" cy="4514215"/>
          </a:xfrm>
        </p:grpSpPr>
        <p:sp>
          <p:nvSpPr>
            <p:cNvPr id="5" name="object 5"/>
            <p:cNvSpPr/>
            <p:nvPr/>
          </p:nvSpPr>
          <p:spPr>
            <a:xfrm>
              <a:off x="498348" y="1766316"/>
              <a:ext cx="7994904" cy="4514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1879" y="3592067"/>
              <a:ext cx="4480560" cy="2688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754101" y="1885607"/>
            <a:ext cx="1271640" cy="12727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85429" y="1964204"/>
            <a:ext cx="946531" cy="1211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spcBef>
                <a:spcPts val="204"/>
              </a:spcBef>
            </a:pPr>
            <a:r>
              <a:rPr lang="en-US" altLang="ko-KR" spc="-5" dirty="0"/>
              <a:t>2023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878</Words>
  <Application>Microsoft Office PowerPoint</Application>
  <PresentationFormat>와이드스크린</PresentationFormat>
  <Paragraphs>222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UKIJ CJK</vt:lpstr>
      <vt:lpstr>Arial</vt:lpstr>
      <vt:lpstr>Calibri</vt:lpstr>
      <vt:lpstr>Times New Roman</vt:lpstr>
      <vt:lpstr>Office Theme</vt:lpstr>
      <vt:lpstr>PYTHON TUTORING #1 School of Computing, KAIST &amp; 대덕고등학교 빛나리</vt:lpstr>
      <vt:lpstr>INTRO</vt:lpstr>
      <vt:lpstr>강사진 소개</vt:lpstr>
      <vt:lpstr>설문조사</vt:lpstr>
      <vt:lpstr>프로그래밍이란?</vt:lpstr>
      <vt:lpstr>프로그래밍이란?</vt:lpstr>
      <vt:lpstr>PowerPoint 프레젠테이션</vt:lpstr>
      <vt:lpstr>Python을 사용하는 이유</vt:lpstr>
      <vt:lpstr>Python을 사용하는 이유</vt:lpstr>
      <vt:lpstr>Python 설치</vt:lpstr>
      <vt:lpstr>Python IDE(통합 개발 환경)</vt:lpstr>
      <vt:lpstr>Python 맛보기</vt:lpstr>
      <vt:lpstr>Python 맛보기</vt:lpstr>
      <vt:lpstr>Python 맛보기</vt:lpstr>
      <vt:lpstr>Python 맛보기</vt:lpstr>
      <vt:lpstr>Python 맛보기</vt:lpstr>
      <vt:lpstr>Python 맛보기</vt:lpstr>
      <vt:lpstr>Python 맛보기</vt:lpstr>
      <vt:lpstr>Python 맛보기</vt:lpstr>
      <vt:lpstr>예제 1</vt:lpstr>
      <vt:lpstr>예제 2</vt:lpstr>
      <vt:lpstr>예제 3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msg8757@gmail.com</dc:creator>
  <cp:lastModifiedBy>Ysk</cp:lastModifiedBy>
  <cp:revision>6</cp:revision>
  <dcterms:created xsi:type="dcterms:W3CDTF">2021-04-16T04:00:52Z</dcterms:created>
  <dcterms:modified xsi:type="dcterms:W3CDTF">2023-04-07T04:34:28Z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2021-04-16T00:00:00Z</vt:filetime>
  </property>
</Properties>
</file>