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43"/>
  </p:notesMasterIdLst>
  <p:sldIdLst>
    <p:sldId id="256" r:id="rId3"/>
    <p:sldId id="257" r:id="rId4"/>
    <p:sldId id="280" r:id="rId5"/>
    <p:sldId id="288" r:id="rId6"/>
    <p:sldId id="289" r:id="rId7"/>
    <p:sldId id="290" r:id="rId8"/>
    <p:sldId id="284" r:id="rId9"/>
    <p:sldId id="285" r:id="rId10"/>
    <p:sldId id="292" r:id="rId11"/>
    <p:sldId id="296" r:id="rId12"/>
    <p:sldId id="297" r:id="rId13"/>
    <p:sldId id="298" r:id="rId14"/>
    <p:sldId id="287" r:id="rId15"/>
    <p:sldId id="300" r:id="rId16"/>
    <p:sldId id="305" r:id="rId17"/>
    <p:sldId id="311" r:id="rId18"/>
    <p:sldId id="312" r:id="rId19"/>
    <p:sldId id="313" r:id="rId20"/>
    <p:sldId id="291" r:id="rId21"/>
    <p:sldId id="314" r:id="rId22"/>
    <p:sldId id="293" r:id="rId23"/>
    <p:sldId id="294" r:id="rId24"/>
    <p:sldId id="295" r:id="rId25"/>
    <p:sldId id="306" r:id="rId26"/>
    <p:sldId id="307" r:id="rId27"/>
    <p:sldId id="308" r:id="rId28"/>
    <p:sldId id="310" r:id="rId29"/>
    <p:sldId id="315" r:id="rId30"/>
    <p:sldId id="316" r:id="rId31"/>
    <p:sldId id="301" r:id="rId32"/>
    <p:sldId id="304" r:id="rId33"/>
    <p:sldId id="258" r:id="rId34"/>
    <p:sldId id="259" r:id="rId35"/>
    <p:sldId id="260" r:id="rId36"/>
    <p:sldId id="263" r:id="rId37"/>
    <p:sldId id="264" r:id="rId38"/>
    <p:sldId id="265" r:id="rId39"/>
    <p:sldId id="266" r:id="rId40"/>
    <p:sldId id="267" r:id="rId41"/>
    <p:sldId id="268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k" initials="Y" lastIdx="1" clrIdx="0">
    <p:extLst>
      <p:ext uri="{19B8F6BF-5375-455C-9EA6-DF929625EA0E}">
        <p15:presenceInfo xmlns:p15="http://schemas.microsoft.com/office/powerpoint/2012/main" userId="Ys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A9B7C5"/>
    <a:srgbClr val="3A91B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03B5D-13C8-41FE-A28B-F7EDBF2828F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21CEB-4FE2-4599-B1BA-9B3370931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7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981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90448"/>
            <a:ext cx="464248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783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>
              <a:latin typeface="Malgun Gothic"/>
              <a:cs typeface="Malgun Gothic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4751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783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981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7" y="676147"/>
            <a:ext cx="58426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AFE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>
              <a:latin typeface="Malgun Gothic"/>
              <a:cs typeface="Malgun Gothic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55620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>
              <a:latin typeface="Malgun Gothic"/>
              <a:cs typeface="Malgun Gothic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58994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>
              <a:latin typeface="Malgun Gothic"/>
              <a:cs typeface="Malgun Gothic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69993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>
              <a:latin typeface="Malgun Gothic"/>
              <a:cs typeface="Malgun Gothic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09541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8961" y="761"/>
            <a:ext cx="11353800" cy="6858000"/>
          </a:xfrm>
          <a:custGeom>
            <a:avLst/>
            <a:gdLst/>
            <a:ahLst/>
            <a:cxnLst/>
            <a:rect l="l" t="t" r="r" b="b"/>
            <a:pathLst>
              <a:path w="11353800" h="6858000">
                <a:moveTo>
                  <a:pt x="11353800" y="0"/>
                </a:moveTo>
                <a:lnTo>
                  <a:pt x="0" y="0"/>
                </a:lnTo>
                <a:lnTo>
                  <a:pt x="0" y="6858000"/>
                </a:lnTo>
                <a:lnTo>
                  <a:pt x="11353800" y="6858000"/>
                </a:lnTo>
                <a:lnTo>
                  <a:pt x="113538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961" y="761"/>
            <a:ext cx="11353800" cy="6858000"/>
          </a:xfrm>
          <a:custGeom>
            <a:avLst/>
            <a:gdLst/>
            <a:ahLst/>
            <a:cxnLst/>
            <a:rect l="l" t="t" r="r" b="b"/>
            <a:pathLst>
              <a:path w="11353800" h="6858000">
                <a:moveTo>
                  <a:pt x="0" y="6858000"/>
                </a:moveTo>
                <a:lnTo>
                  <a:pt x="11353800" y="6858000"/>
                </a:lnTo>
                <a:lnTo>
                  <a:pt x="11353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981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67030"/>
            <a:ext cx="7404989" cy="898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731" y="1784730"/>
            <a:ext cx="8120380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783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72072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98541" y="6419741"/>
            <a:ext cx="1996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57428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33823" y="112776"/>
            <a:ext cx="1756487" cy="5044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7" y="676147"/>
            <a:ext cx="66452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AFE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6182" y="1544828"/>
            <a:ext cx="10216515" cy="441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8" y="6380727"/>
            <a:ext cx="51752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>
              <a:latin typeface="Malgun Gothic"/>
              <a:cs typeface="Malgun Gothic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81194" y="6408159"/>
            <a:ext cx="203136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2892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3047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jpg"/><Relationship Id="rId4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159654"/>
            <a:ext cx="8146415" cy="181610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6000" dirty="0">
                <a:solidFill>
                  <a:srgbClr val="00AFEF"/>
                </a:solidFill>
                <a:latin typeface="Malgun Gothic"/>
                <a:cs typeface="Malgun Gothic"/>
              </a:rPr>
              <a:t>PYTHON</a:t>
            </a:r>
            <a:r>
              <a:rPr sz="6000" spc="-105" dirty="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sz="6000" dirty="0">
                <a:solidFill>
                  <a:srgbClr val="00AFEF"/>
                </a:solidFill>
                <a:latin typeface="Malgun Gothic"/>
                <a:cs typeface="Malgun Gothic"/>
              </a:rPr>
              <a:t>TUTORING</a:t>
            </a:r>
            <a:r>
              <a:rPr sz="6000" spc="-100" dirty="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sz="6000" spc="-25" dirty="0">
                <a:solidFill>
                  <a:srgbClr val="00AFEF"/>
                </a:solidFill>
                <a:latin typeface="Malgun Gothic"/>
                <a:cs typeface="Malgun Gothic"/>
              </a:rPr>
              <a:t>#</a:t>
            </a:r>
            <a:r>
              <a:rPr lang="en-US" altLang="ko-KR" sz="6000" spc="-25" dirty="0">
                <a:solidFill>
                  <a:srgbClr val="00AFEF"/>
                </a:solidFill>
                <a:latin typeface="Malgun Gothic"/>
                <a:cs typeface="Malgun Gothic"/>
              </a:rPr>
              <a:t>4</a:t>
            </a:r>
            <a:endParaRPr sz="6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dirty="0"/>
              <a:t>School</a:t>
            </a:r>
            <a:r>
              <a:rPr sz="2400" spc="-35" dirty="0"/>
              <a:t> </a:t>
            </a:r>
            <a:r>
              <a:rPr sz="2400" dirty="0"/>
              <a:t>of</a:t>
            </a:r>
            <a:r>
              <a:rPr sz="2400" spc="-55" dirty="0"/>
              <a:t> </a:t>
            </a:r>
            <a:r>
              <a:rPr sz="2400" dirty="0"/>
              <a:t>Computing,</a:t>
            </a:r>
            <a:r>
              <a:rPr sz="2400" spc="-10" dirty="0"/>
              <a:t> </a:t>
            </a:r>
            <a:r>
              <a:rPr sz="2400" dirty="0"/>
              <a:t>KAIST</a:t>
            </a:r>
            <a:r>
              <a:rPr sz="2400" spc="-30" dirty="0"/>
              <a:t> </a:t>
            </a:r>
            <a:r>
              <a:rPr sz="2400" b="1" i="1" dirty="0">
                <a:latin typeface="Consolas"/>
                <a:cs typeface="Consolas"/>
              </a:rPr>
              <a:t>&amp;</a:t>
            </a:r>
            <a:r>
              <a:rPr sz="2400" b="1" i="1" spc="-50" dirty="0">
                <a:latin typeface="Consolas"/>
                <a:cs typeface="Consolas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대덕고등학교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18D89-F782-45B4-9ECD-56C75A3FFAE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lang="ko-KR" altLang="en-US" spc="-25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EBF7-DB79-4463-935A-6AED06C0E77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5098540" y="6419741"/>
            <a:ext cx="2445259" cy="36933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lang="en-US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>
                <a:solidFill>
                  <a:srgbClr val="3A91B1"/>
                </a:solidFill>
              </a:rPr>
              <a:t>반복문</a:t>
            </a:r>
            <a:r>
              <a:rPr lang="ko-KR" altLang="en-US" spc="-5" dirty="0">
                <a:solidFill>
                  <a:srgbClr val="3A91B1"/>
                </a:solidFill>
              </a:rPr>
              <a:t> </a:t>
            </a:r>
            <a:r>
              <a:rPr lang="en-US" altLang="ko-KR" spc="-5" dirty="0">
                <a:solidFill>
                  <a:srgbClr val="3A91B1"/>
                </a:solidFill>
              </a:rPr>
              <a:t>- for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n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번 반복하고 싶다면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for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변수이름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in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range(n):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코드 실행 시마다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i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의 값이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0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에서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9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까지 변화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A9B7C5"/>
                </a:solidFill>
                <a:latin typeface="UKIJ CJK"/>
                <a:cs typeface="UKIJ CJK"/>
              </a:rPr>
              <a:t>if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와 마찬가지로 </a:t>
            </a:r>
            <a:r>
              <a:rPr lang="ko-KR" altLang="en-US" sz="2800" dirty="0">
                <a:solidFill>
                  <a:srgbClr val="FF0000"/>
                </a:solidFill>
                <a:latin typeface="UKIJ CJK"/>
                <a:cs typeface="UKIJ CJK"/>
              </a:rPr>
              <a:t>콜론 </a:t>
            </a:r>
            <a:r>
              <a:rPr lang="en-US" altLang="ko-KR" sz="2800" b="1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r>
              <a:rPr lang="en-US" altLang="ko-KR" sz="2800" dirty="0">
                <a:solidFill>
                  <a:srgbClr val="FF0000"/>
                </a:solidFill>
                <a:latin typeface="UKIJ CJK"/>
                <a:cs typeface="UKIJ CJK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UKIJ CJK"/>
                <a:cs typeface="UKIJ CJK"/>
              </a:rPr>
              <a:t>들여쓰기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중요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!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10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643773"/>
            <a:ext cx="296418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for i in range(10):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8350437" y="4000788"/>
            <a:ext cx="3100705" cy="1263166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for i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in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range(10):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for j in range(10):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, j)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418722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>
                <a:solidFill>
                  <a:srgbClr val="3A91B1"/>
                </a:solidFill>
              </a:rPr>
              <a:t>반복문</a:t>
            </a:r>
            <a:r>
              <a:rPr lang="ko-KR" altLang="en-US" spc="-5" dirty="0">
                <a:solidFill>
                  <a:srgbClr val="3A91B1"/>
                </a:solidFill>
              </a:rPr>
              <a:t> </a:t>
            </a:r>
            <a:r>
              <a:rPr lang="en-US" altLang="ko-KR" spc="-5" dirty="0">
                <a:solidFill>
                  <a:srgbClr val="3A91B1"/>
                </a:solidFill>
              </a:rPr>
              <a:t>- while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965958"/>
            <a:ext cx="7541262" cy="35490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While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은 조건문과 함께 사용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조건문이 참일 경우 반복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거짓이면 멈춤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반복횟수가 특별히 정해지지 않을 때 주로 사용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마찬가지로 </a:t>
            </a:r>
            <a:r>
              <a:rPr lang="ko-KR" altLang="en-US" sz="2800" dirty="0">
                <a:solidFill>
                  <a:srgbClr val="FF0000"/>
                </a:solidFill>
                <a:latin typeface="UKIJ CJK"/>
                <a:cs typeface="UKIJ CJK"/>
              </a:rPr>
              <a:t>콜론 </a:t>
            </a:r>
            <a:r>
              <a:rPr lang="en-US" altLang="ko-KR" sz="2800" b="1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r>
              <a:rPr lang="en-US" altLang="ko-KR" sz="2800" dirty="0">
                <a:solidFill>
                  <a:srgbClr val="FF0000"/>
                </a:solidFill>
                <a:latin typeface="UKIJ CJK"/>
                <a:cs typeface="UKIJ CJK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UKIJ CJK"/>
                <a:cs typeface="UKIJ CJK"/>
              </a:rPr>
              <a:t>들여쓰기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중요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!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11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643773"/>
            <a:ext cx="296418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while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반복할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8350437" y="4000788"/>
            <a:ext cx="3100705" cy="168635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i = 0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while 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 &lt; 10: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=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+ 1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42644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>
                <a:solidFill>
                  <a:srgbClr val="3A91B1"/>
                </a:solidFill>
              </a:rPr>
              <a:t>반복문</a:t>
            </a:r>
            <a:r>
              <a:rPr lang="ko-KR" altLang="en-US" spc="-5" dirty="0">
                <a:solidFill>
                  <a:srgbClr val="3A91B1"/>
                </a:solidFill>
              </a:rPr>
              <a:t> </a:t>
            </a:r>
            <a:r>
              <a:rPr lang="en-US" altLang="ko-KR" spc="-5" dirty="0">
                <a:solidFill>
                  <a:srgbClr val="3A91B1"/>
                </a:solidFill>
              </a:rPr>
              <a:t>Statement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965958"/>
            <a:ext cx="7110535" cy="35490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pass, continue, break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FF0000"/>
                </a:solidFill>
                <a:latin typeface="UKIJ CJK"/>
                <a:cs typeface="UKIJ CJK"/>
              </a:rPr>
              <a:t>pass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는 실행할 코드가 없다는 뜻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다음 코드를 계속해서 진행한다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FF0000"/>
                </a:solidFill>
                <a:latin typeface="UKIJ CJK"/>
                <a:cs typeface="UKIJ CJK"/>
              </a:rPr>
              <a:t>continue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는 즉시 다음 순번의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loop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를 실행한다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FF0000"/>
                </a:solidFill>
                <a:latin typeface="UKIJ CJK"/>
                <a:cs typeface="UKIJ CJK"/>
              </a:rPr>
              <a:t>break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는</a:t>
            </a:r>
            <a:r>
              <a:rPr lang="en-US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반복문을 멈추고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loop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밖으로 나간다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12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643773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for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in range(10):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if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% 2 == 1: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   continue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64A0DA78-C189-40BB-B9BF-93844E296DAB}"/>
              </a:ext>
            </a:extLst>
          </p:cNvPr>
          <p:cNvSpPr txBox="1"/>
          <p:nvPr/>
        </p:nvSpPr>
        <p:spPr>
          <a:xfrm>
            <a:off x="8357362" y="4267633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for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in range(10):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if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% 2 == 1: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   break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297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함수</a:t>
            </a:r>
            <a:r>
              <a:rPr spc="-790" dirty="0"/>
              <a:t> </a:t>
            </a:r>
            <a:r>
              <a:rPr spc="-285" dirty="0"/>
              <a:t>개념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6964" y="1919732"/>
            <a:ext cx="11047436" cy="3314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(function):</a:t>
            </a:r>
            <a:r>
              <a:rPr kumimoji="0" sz="3200" b="0" i="0" u="none" strike="noStrike" kern="0" cap="none" spc="-8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특정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용도의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코드를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한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곳에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모아놓은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-5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것</a:t>
            </a:r>
            <a:endParaRPr kumimoji="0" lang="en-US" altLang="ko-KR" sz="3200" b="0" i="0" u="none" strike="noStrike" kern="0" cap="none" spc="-5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12700" marR="2256790" lvl="0" indent="0" defTabSz="914400" eaLnBrk="1" fontAlgn="auto" latinLnBrk="0" hangingPunct="1">
              <a:lnSpc>
                <a:spcPts val="581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한번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작성하고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여러번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사용할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수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있</a:t>
            </a:r>
            <a:r>
              <a:rPr kumimoji="0" lang="ko-KR" altLang="en-US" sz="32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다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! </a:t>
            </a:r>
            <a:endParaRPr kumimoji="0" lang="en-US" altLang="ko-KR" sz="3200" b="0" i="0" u="none" strike="noStrike" kern="0" cap="none" spc="-25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2256790" lvl="0" indent="0" defTabSz="914400" eaLnBrk="1" fontAlgn="auto" latinLnBrk="0" hangingPunct="1">
              <a:lnSpc>
                <a:spcPts val="581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또한 필요하다면 새로운 함수를 만들 수 있다</a:t>
            </a:r>
            <a:r>
              <a:rPr kumimoji="0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.</a:t>
            </a:r>
          </a:p>
          <a:p>
            <a:pPr marL="12700" marR="2256790" lvl="0" indent="0" defTabSz="914400" eaLnBrk="1" fontAlgn="auto" latinLnBrk="0" hangingPunct="1">
              <a:lnSpc>
                <a:spcPts val="581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예시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  <a:r>
              <a:rPr kumimoji="0" sz="3200" b="0" i="0" u="none" strike="noStrike" kern="0" cap="none" spc="-5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print(),</a:t>
            </a:r>
            <a:r>
              <a:rPr kumimoji="0" sz="3200" b="0" i="0" u="none" strike="noStrike" kern="0" cap="none" spc="-4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input()</a:t>
            </a:r>
            <a:r>
              <a:rPr kumimoji="0" lang="en-US" altLang="ko-KR" sz="32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, abs()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A91B1"/>
                </a:solidFill>
              </a:rPr>
              <a:t>Python</a:t>
            </a:r>
            <a:r>
              <a:rPr lang="en-US" altLang="ko-KR" dirty="0">
                <a:solidFill>
                  <a:srgbClr val="3A91B1"/>
                </a:solidFill>
              </a:rPr>
              <a:t> </a:t>
            </a:r>
            <a:r>
              <a:rPr lang="ko-KR" altLang="en-US" dirty="0">
                <a:solidFill>
                  <a:srgbClr val="3A91B1"/>
                </a:solidFill>
              </a:rPr>
              <a:t>내장 함수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2136089"/>
            <a:ext cx="6173672" cy="5182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spc="-5" dirty="0" err="1">
                <a:solidFill>
                  <a:srgbClr val="A9B7C5"/>
                </a:solidFill>
                <a:latin typeface="UKIJ CJK"/>
                <a:cs typeface="UKIJ CJK"/>
              </a:rPr>
              <a:t>파이썬에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내장되어 있는 기본적인 함수들로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라이브러리 없이 항상 사용 가능하다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계산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입력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자료형 생성 등 여러가지 용도의 함수들이 </a:t>
            </a:r>
            <a:r>
              <a:rPr lang="ko-KR" altLang="en-US" sz="2800" spc="-5" dirty="0" err="1">
                <a:solidFill>
                  <a:srgbClr val="A9B7C5"/>
                </a:solidFill>
                <a:latin typeface="UKIJ CJK"/>
                <a:cs typeface="UKIJ CJK"/>
              </a:rPr>
              <a:t>세팅되어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있다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https://docs.python.org/ko/3/library/functions.html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247FF-453E-48C5-BBA7-8E15966AB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764" y="1902631"/>
            <a:ext cx="4033856" cy="39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A91B1"/>
                </a:solidFill>
              </a:rPr>
              <a:t>Python</a:t>
            </a:r>
            <a:r>
              <a:rPr lang="en-US" altLang="ko-KR" dirty="0">
                <a:solidFill>
                  <a:srgbClr val="3A91B1"/>
                </a:solidFill>
              </a:rPr>
              <a:t> </a:t>
            </a:r>
            <a:r>
              <a:rPr lang="ko-KR" altLang="en-US" dirty="0">
                <a:solidFill>
                  <a:srgbClr val="3A91B1"/>
                </a:solidFill>
              </a:rPr>
              <a:t>내장 함수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8088" y="1828800"/>
            <a:ext cx="9370062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수학 관련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abs(x):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주어진 값의 절댓값을 돌려줌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max(x), min(x):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주어진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값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중 최댓값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최솟값을 돌려줌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자료형 관련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list(x), tuple(x):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주어진 값을 특정 자료형으로 변환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그 외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range(x),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input(x),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int(x),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type(x)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72372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함수</a:t>
            </a:r>
            <a:r>
              <a:rPr spc="-790" dirty="0"/>
              <a:t> </a:t>
            </a:r>
            <a:r>
              <a:rPr spc="-175" dirty="0"/>
              <a:t>개념</a:t>
            </a:r>
            <a:r>
              <a:rPr spc="-175" dirty="0">
                <a:latin typeface="Arial"/>
                <a:cs typeface="Arial"/>
              </a:rPr>
              <a:t>:</a:t>
            </a:r>
            <a:r>
              <a:rPr spc="-525" dirty="0">
                <a:latin typeface="Arial"/>
                <a:cs typeface="Arial"/>
              </a:rPr>
              <a:t> </a:t>
            </a:r>
            <a:r>
              <a:rPr spc="-280" dirty="0"/>
              <a:t>정의하기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6964" y="1919732"/>
            <a:ext cx="982823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def:</a:t>
            </a:r>
            <a:r>
              <a:rPr kumimoji="0" sz="3200" b="0" i="0" u="none" strike="noStrike" kern="0" cap="none" spc="-1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define(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정의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).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이름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코드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모두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내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마음대로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8225" y="2897201"/>
            <a:ext cx="3587749" cy="1601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36" y="2959756"/>
            <a:ext cx="5148654" cy="146553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함수</a:t>
            </a:r>
            <a:r>
              <a:rPr spc="-790" dirty="0"/>
              <a:t> </a:t>
            </a:r>
            <a:r>
              <a:rPr spc="-175" dirty="0"/>
              <a:t>개념</a:t>
            </a:r>
            <a:r>
              <a:rPr spc="-175" dirty="0">
                <a:latin typeface="Arial"/>
                <a:cs typeface="Arial"/>
              </a:rPr>
              <a:t>:</a:t>
            </a:r>
            <a:r>
              <a:rPr spc="-525" dirty="0">
                <a:latin typeface="Arial"/>
                <a:cs typeface="Arial"/>
              </a:rPr>
              <a:t> </a:t>
            </a:r>
            <a:r>
              <a:rPr spc="-280" dirty="0"/>
              <a:t>호출하기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79841" y="1621028"/>
            <a:ext cx="106073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중요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함수를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만든</a:t>
            </a:r>
            <a:r>
              <a:rPr kumimoji="0" sz="28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부분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아래에서</a:t>
            </a:r>
            <a:r>
              <a:rPr kumimoji="0" sz="28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이름과</a:t>
            </a:r>
            <a:r>
              <a:rPr kumimoji="0" sz="28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()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를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적어줘야</a:t>
            </a:r>
            <a:r>
              <a:rPr kumimoji="0" sz="28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600" y="2551498"/>
            <a:ext cx="5148656" cy="14655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6594" y="4266405"/>
            <a:ext cx="2598811" cy="9919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함수</a:t>
            </a:r>
            <a:r>
              <a:rPr spc="-790" dirty="0"/>
              <a:t> </a:t>
            </a:r>
            <a:r>
              <a:rPr spc="-175" dirty="0"/>
              <a:t>개념</a:t>
            </a:r>
            <a:r>
              <a:rPr spc="-175" dirty="0">
                <a:latin typeface="Arial"/>
                <a:cs typeface="Arial"/>
              </a:rPr>
              <a:t>:</a:t>
            </a:r>
            <a:r>
              <a:rPr spc="-525" dirty="0">
                <a:latin typeface="Arial"/>
                <a:cs typeface="Arial"/>
              </a:rPr>
              <a:t> </a:t>
            </a:r>
            <a:r>
              <a:rPr spc="-280" dirty="0"/>
              <a:t>호출하기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0115" y="1727708"/>
            <a:ext cx="8220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중요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함수를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만든</a:t>
            </a:r>
            <a:r>
              <a:rPr kumimoji="0" sz="24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부분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아래에서</a:t>
            </a:r>
            <a:r>
              <a:rPr kumimoji="0" sz="24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이름과</a:t>
            </a:r>
            <a:r>
              <a:rPr kumimoji="0" sz="24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()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를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적어줘야</a:t>
            </a:r>
            <a:r>
              <a:rPr kumimoji="0" sz="24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안그러면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에러가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납니다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.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5263" y="2819400"/>
            <a:ext cx="5245099" cy="22047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1000" y="3200400"/>
            <a:ext cx="2637623" cy="71743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함수의</a:t>
            </a:r>
            <a:r>
              <a:rPr spc="-790" dirty="0"/>
              <a:t> </a:t>
            </a:r>
            <a:r>
              <a:rPr spc="-130" dirty="0"/>
              <a:t>실행</a:t>
            </a:r>
            <a:r>
              <a:rPr spc="-780" dirty="0"/>
              <a:t> </a:t>
            </a:r>
            <a:r>
              <a:rPr spc="-285" dirty="0"/>
              <a:t>순서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7356" y="2438400"/>
            <a:ext cx="5870480" cy="23481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7440" y="2306828"/>
            <a:ext cx="4663760" cy="2454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0" lvl="0" indent="-34036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Calibri"/>
              <a:buAutoNum type="arabicPeriod"/>
              <a:tabLst>
                <a:tab pos="35306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파이썬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스크립트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최초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실행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353060" marR="0" lvl="0" indent="-340360" defTabSz="914400" eaLnBrk="1" fontAlgn="auto" latinLnBrk="0" hangingPunct="1">
              <a:lnSpc>
                <a:spcPts val="283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306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hello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호출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353060" marR="0" lvl="0" indent="-340360" defTabSz="914400" eaLnBrk="1" fontAlgn="auto" latinLnBrk="0" hangingPunct="1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306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hello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실행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353060" marR="0" lvl="0" indent="-34036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306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print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실행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및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출력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353060" marR="0" lvl="0" indent="-34036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306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hello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종료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353060" marR="0" lvl="0" indent="-34036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 typeface="Calibri"/>
              <a:buAutoNum type="arabicPeriod"/>
              <a:tabLst>
                <a:tab pos="35306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파이썬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스크립트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종료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AFEF"/>
                </a:solidFill>
              </a:rPr>
              <a:t>INTRO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1983689"/>
            <a:ext cx="6655434" cy="44390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8420" algn="l"/>
              </a:tabLst>
            </a:pPr>
            <a:r>
              <a:rPr sz="2800" dirty="0">
                <a:solidFill>
                  <a:srgbClr val="A9B7C5"/>
                </a:solidFill>
                <a:latin typeface="Malgun Gothic"/>
                <a:cs typeface="Malgun Gothic"/>
              </a:rPr>
              <a:t>①</a:t>
            </a:r>
            <a:r>
              <a:rPr sz="2800" spc="25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en-US" altLang="ko-KR" sz="2800" spc="250" dirty="0">
                <a:solidFill>
                  <a:srgbClr val="A9B7C5"/>
                </a:solidFill>
                <a:latin typeface="Malgun Gothic"/>
                <a:cs typeface="Malgun Gothic"/>
              </a:rPr>
              <a:t>1</a:t>
            </a:r>
            <a:r>
              <a:rPr lang="ko-KR" altLang="en-US" sz="2800" spc="250" dirty="0">
                <a:solidFill>
                  <a:srgbClr val="A9B7C5"/>
                </a:solidFill>
                <a:latin typeface="Malgun Gothic"/>
                <a:cs typeface="Malgun Gothic"/>
              </a:rPr>
              <a:t>학기</a:t>
            </a:r>
            <a:r>
              <a:rPr lang="en-US" altLang="ko-KR" sz="2800" spc="25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spc="250" dirty="0">
                <a:solidFill>
                  <a:srgbClr val="A9B7C5"/>
                </a:solidFill>
                <a:latin typeface="Malgun Gothic"/>
                <a:cs typeface="Malgun Gothic"/>
              </a:rPr>
              <a:t>내용 </a:t>
            </a:r>
            <a:r>
              <a:rPr lang="en-US" altLang="ko-KR" sz="2800" spc="250" dirty="0">
                <a:solidFill>
                  <a:srgbClr val="A9B7C5"/>
                </a:solidFill>
                <a:latin typeface="Malgun Gothic"/>
                <a:cs typeface="Malgun Gothic"/>
              </a:rPr>
              <a:t>REVIEW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8420" algn="l"/>
              </a:tabLst>
            </a:pPr>
            <a:endParaRPr lang="en-US" altLang="ko-KR" sz="2800" spc="250" dirty="0">
              <a:solidFill>
                <a:srgbClr val="A9B7C5"/>
              </a:solidFill>
              <a:latin typeface="Malgun Gothic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8420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② </a:t>
            </a:r>
            <a:r>
              <a:rPr lang="ko-KR" altLang="en-US" sz="2800" dirty="0" err="1">
                <a:solidFill>
                  <a:srgbClr val="A9B7C5"/>
                </a:solidFill>
                <a:latin typeface="Malgun Gothic"/>
                <a:cs typeface="Malgun Gothic"/>
              </a:rPr>
              <a:t>파이썬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 함수 및 내장함수</a:t>
            </a:r>
            <a:endParaRPr lang="en-US" altLang="ko-KR" sz="2800" spc="24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1789430" algn="l"/>
                <a:tab pos="3051810" algn="l"/>
                <a:tab pos="4313555" algn="l"/>
                <a:tab pos="522033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③ </a:t>
            </a: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객체지향 프로그래밍</a:t>
            </a:r>
            <a:endParaRPr lang="en-US" altLang="ko-KR" sz="2800" spc="24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1789430" algn="l"/>
                <a:tab pos="3051810" algn="l"/>
                <a:tab pos="4313555" algn="l"/>
                <a:tab pos="5220335" algn="l"/>
              </a:tabLst>
            </a:pP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④ </a:t>
            </a:r>
            <a:r>
              <a:rPr lang="en-US" altLang="ko-KR" sz="2800" spc="245" dirty="0" err="1">
                <a:solidFill>
                  <a:srgbClr val="A9B7C5"/>
                </a:solidFill>
                <a:latin typeface="Malgun Gothic"/>
                <a:cs typeface="Malgun Gothic"/>
              </a:rPr>
              <a:t>Pygame</a:t>
            </a: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이란</a:t>
            </a:r>
            <a:r>
              <a:rPr lang="en-US" altLang="ko-KR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1789430" algn="l"/>
                <a:tab pos="3051810" algn="l"/>
                <a:tab pos="4313555" algn="l"/>
                <a:tab pos="5220335" algn="l"/>
              </a:tabLst>
            </a:pP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⑤ </a:t>
            </a:r>
            <a:r>
              <a:rPr lang="en-US" altLang="ko-KR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추후</a:t>
            </a:r>
            <a:r>
              <a:rPr lang="en-US" altLang="ko-KR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en-US" altLang="ko-KR" sz="2800" spc="245" dirty="0" err="1">
                <a:solidFill>
                  <a:srgbClr val="A9B7C5"/>
                </a:solidFill>
                <a:latin typeface="Malgun Gothic"/>
                <a:cs typeface="Malgun Gothic"/>
              </a:rPr>
              <a:t>Pygame</a:t>
            </a:r>
            <a:r>
              <a:rPr lang="en-US" altLang="ko-KR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설치 및 기본</a:t>
            </a:r>
            <a:endParaRPr lang="en-US" altLang="ko-KR" sz="2800" spc="24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1789430" algn="l"/>
                <a:tab pos="3051810" algn="l"/>
                <a:tab pos="4313555" algn="l"/>
                <a:tab pos="5220335" algn="l"/>
              </a:tabLst>
            </a:pPr>
            <a:endParaRPr lang="en-US" altLang="ko-KR" sz="2800" spc="245" dirty="0">
              <a:solidFill>
                <a:srgbClr val="A9B7C5"/>
              </a:solidFill>
              <a:latin typeface="Malgun Gothic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함수의</a:t>
            </a:r>
            <a:r>
              <a:rPr spc="-770" dirty="0"/>
              <a:t> </a:t>
            </a:r>
            <a:r>
              <a:rPr spc="-275" dirty="0"/>
              <a:t>매개변수</a:t>
            </a:r>
            <a:r>
              <a:rPr spc="-275" dirty="0">
                <a:latin typeface="Arial"/>
                <a:cs typeface="Arial"/>
              </a:rPr>
              <a:t>(parameter)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4463" y="4718212"/>
            <a:ext cx="4962357" cy="1219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5200" y="3327274"/>
            <a:ext cx="3590029" cy="15061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59318" y="5098346"/>
            <a:ext cx="2184739" cy="8390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79840" y="1773428"/>
            <a:ext cx="9388160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 err="1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매개변수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는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함수에게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전달된 값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(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인수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)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을 함수 내에서 사용할 수 있게 해주는 변수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내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마음대로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 err="1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이름을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정</a:t>
            </a:r>
            <a:r>
              <a:rPr kumimoji="0" lang="ko-KR" altLang="en-US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할 수 있음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함수에서</a:t>
            </a:r>
            <a:r>
              <a:rPr spc="-790" dirty="0"/>
              <a:t> </a:t>
            </a:r>
            <a:r>
              <a:rPr spc="-130" dirty="0"/>
              <a:t>값을</a:t>
            </a:r>
            <a:r>
              <a:rPr spc="-790" dirty="0"/>
              <a:t> </a:t>
            </a:r>
            <a:r>
              <a:rPr spc="-280" dirty="0"/>
              <a:t>반환하기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671" y="2679702"/>
            <a:ext cx="5026663" cy="1752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3800" y="1977744"/>
            <a:ext cx="3048000" cy="12560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51249" y="3810000"/>
            <a:ext cx="2833099" cy="12445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1847850"/>
            <a:ext cx="5958840" cy="3497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3823" y="112776"/>
            <a:ext cx="1756487" cy="5044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함수에서</a:t>
            </a:r>
            <a:r>
              <a:rPr spc="-790" dirty="0"/>
              <a:t> </a:t>
            </a:r>
            <a:r>
              <a:rPr spc="-130" dirty="0"/>
              <a:t>값을</a:t>
            </a:r>
            <a:r>
              <a:rPr spc="-790" dirty="0"/>
              <a:t> </a:t>
            </a:r>
            <a:r>
              <a:rPr spc="-280" dirty="0"/>
              <a:t>반환하기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4800" y="3393039"/>
            <a:ext cx="3907085" cy="10798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함수에서</a:t>
            </a:r>
            <a:r>
              <a:rPr spc="-785" dirty="0"/>
              <a:t> </a:t>
            </a:r>
            <a:r>
              <a:rPr spc="-130" dirty="0"/>
              <a:t>값을</a:t>
            </a:r>
            <a:r>
              <a:rPr spc="-785" dirty="0"/>
              <a:t> </a:t>
            </a:r>
            <a:r>
              <a:rPr spc="-180" dirty="0"/>
              <a:t>여러개</a:t>
            </a:r>
            <a:r>
              <a:rPr spc="-780" dirty="0"/>
              <a:t> </a:t>
            </a:r>
            <a:r>
              <a:rPr spc="-280" dirty="0"/>
              <a:t>반환하기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1099" y="3069189"/>
            <a:ext cx="4133284" cy="8932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7616" y="2148475"/>
            <a:ext cx="4239576" cy="1280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77205" y="3962400"/>
            <a:ext cx="3200398" cy="1628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01099" y="5441314"/>
            <a:ext cx="274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(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사실은</a:t>
            </a:r>
            <a:r>
              <a:rPr kumimoji="0" sz="1800" b="0" i="0" u="none" strike="noStrike" kern="0" cap="none" spc="-2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튜플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(Tuple)</a:t>
            </a:r>
            <a:r>
              <a:rPr kumimoji="0" sz="1800" b="0" i="0" u="none" strike="noStrike" kern="0" cap="none" spc="-20" normalizeH="0" baseline="0" noProof="0" dirty="0" err="1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이예요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705688"/>
            <a:ext cx="73126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>
                <a:solidFill>
                  <a:srgbClr val="3A91B1"/>
                </a:solidFill>
              </a:rPr>
              <a:t>객체 지향 프로그래밍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1101" y="1828800"/>
            <a:ext cx="9370062" cy="39517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sz="3200" b="1" dirty="0">
                <a:solidFill>
                  <a:srgbClr val="A9B7C5"/>
                </a:solidFill>
                <a:latin typeface="UKIJ CJK"/>
                <a:cs typeface="UKIJ CJK"/>
              </a:rPr>
              <a:t>Object Oriented Programming (OOP)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b="1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프로그램을 설계할 때 코드와 데이터가 담긴 객체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(Object)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들을 유기적으로 결합시켜 만드는 방식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b="1" dirty="0">
                <a:solidFill>
                  <a:srgbClr val="A9B7C5"/>
                </a:solidFill>
                <a:latin typeface="UKIJ CJK"/>
                <a:cs typeface="UKIJ CJK"/>
              </a:rPr>
              <a:t>객체</a:t>
            </a:r>
            <a:r>
              <a:rPr lang="en-US" altLang="ko-KR" sz="3200" b="1" dirty="0">
                <a:solidFill>
                  <a:srgbClr val="A9B7C5"/>
                </a:solidFill>
                <a:latin typeface="UKIJ CJK"/>
                <a:cs typeface="UKIJ CJK"/>
              </a:rPr>
              <a:t>(Object)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가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기본 단위가 됨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 err="1">
                <a:solidFill>
                  <a:srgbClr val="A9B7C5"/>
                </a:solidFill>
                <a:latin typeface="UKIJ CJK"/>
                <a:cs typeface="UKIJ CJK"/>
              </a:rPr>
              <a:t>파이썬은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객체 지향 프로그래밍이 가능한 언어이다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!</a:t>
            </a:r>
            <a:endParaRPr sz="32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60652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705688"/>
            <a:ext cx="73126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객체 지향 프로그래밍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1101" y="1828800"/>
            <a:ext cx="4894899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객체 지향에 대한 소개</a:t>
            </a:r>
            <a:b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</a:b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: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커피 주문 예시 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ctr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 algn="ctr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구성원 모두 객체들이다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 algn="ctr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다른 종류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손님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dirty="0" err="1">
                <a:solidFill>
                  <a:srgbClr val="A9B7C5"/>
                </a:solidFill>
                <a:latin typeface="UKIJ CJK"/>
                <a:cs typeface="UKIJ CJK"/>
              </a:rPr>
              <a:t>메뉴판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)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같은 종류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커피 종류들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)</a:t>
            </a:r>
          </a:p>
          <a:p>
            <a:pPr marL="12700" algn="ctr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	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의 객체들이 있다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469900" indent="-457200" algn="ctr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객체들이 서로 협력하고 상호작용한다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</p:txBody>
      </p:sp>
      <p:pic>
        <p:nvPicPr>
          <p:cNvPr id="1026" name="Picture 2" descr="7_2">
            <a:extLst>
              <a:ext uri="{FF2B5EF4-FFF2-40B4-BE49-F238E27FC236}">
                <a16:creationId xmlns:a16="http://schemas.microsoft.com/office/drawing/2014/main" id="{CF171B84-2783-44AA-A6C7-4DEB8C231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2" y="1623040"/>
            <a:ext cx="5334000" cy="45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3B0B3C03-88C7-44B4-9D32-8F8984D76EC5}"/>
              </a:ext>
            </a:extLst>
          </p:cNvPr>
          <p:cNvSpPr txBox="1">
            <a:spLocks/>
          </p:cNvSpPr>
          <p:nvPr/>
        </p:nvSpPr>
        <p:spPr>
          <a:xfrm>
            <a:off x="8329764" y="6323087"/>
            <a:ext cx="1390308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ko-KR" altLang="en-US" spc="-5" dirty="0">
                <a:solidFill>
                  <a:srgbClr val="A9B7C5"/>
                </a:solidFill>
              </a:rPr>
              <a:t>우아한 </a:t>
            </a:r>
            <a:r>
              <a:rPr lang="ko-KR" altLang="en-US" spc="-5" dirty="0" err="1">
                <a:solidFill>
                  <a:srgbClr val="A9B7C5"/>
                </a:solidFill>
              </a:rPr>
              <a:t>기술블로그</a:t>
            </a:r>
            <a:endParaRPr lang="ko-KR" altLang="en-US" spc="-5" dirty="0">
              <a:solidFill>
                <a:srgbClr val="A9B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33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705688"/>
            <a:ext cx="73126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객체 지향 프로그래밍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1101" y="1828800"/>
            <a:ext cx="10533699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객체 지향 프로그래밍에서의 객체는 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l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b="1" dirty="0">
                <a:solidFill>
                  <a:srgbClr val="A9B7C5"/>
                </a:solidFill>
                <a:latin typeface="UKIJ CJK"/>
                <a:cs typeface="UKIJ CJK"/>
              </a:rPr>
              <a:t>연관된 함수와 그 함수가 사용하는 변수들의 그룹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이다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 algn="l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l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이런 그룹을 만들기 위해서 </a:t>
            </a:r>
            <a:r>
              <a:rPr lang="ko-KR" altLang="en-US" sz="3200" dirty="0" err="1">
                <a:solidFill>
                  <a:srgbClr val="A9B7C5"/>
                </a:solidFill>
                <a:latin typeface="UKIJ CJK"/>
                <a:cs typeface="UKIJ CJK"/>
              </a:rPr>
              <a:t>파이썬은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l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클래스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(Class)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라는 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l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개념을 사용한다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A1AD0-33CD-41ED-99A8-F36918A39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182" y="3886200"/>
            <a:ext cx="4090582" cy="2375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63A3A-4D6F-49D2-B9A9-50E80F996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089" y="3886200"/>
            <a:ext cx="1881667" cy="237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6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클래스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372" y="1892358"/>
            <a:ext cx="7781211" cy="445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클래스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(class)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는 객체를 만들기 위해서 사용하는 틀이다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메서드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(method)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는 클래스 내에서 구현되어 사용 가능한 함수들을 의미한다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class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이름 다음에는 반드시 </a:t>
            </a:r>
            <a:r>
              <a:rPr lang="ko-KR" altLang="en-US" sz="3200" spc="-5" dirty="0">
                <a:solidFill>
                  <a:srgbClr val="FF0000"/>
                </a:solidFill>
                <a:latin typeface="UKIJ CJK"/>
                <a:cs typeface="UKIJ CJK"/>
              </a:rPr>
              <a:t>콜론 </a:t>
            </a:r>
            <a:r>
              <a:rPr lang="en-US" altLang="ko-KR" sz="3200" b="1" spc="-5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endParaRPr lang="en-US" altLang="ko-KR" sz="3200" spc="-5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class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내 메서드들은 반드시 </a:t>
            </a:r>
            <a:r>
              <a:rPr lang="ko-KR" altLang="en-US" sz="3200" spc="-5" dirty="0">
                <a:solidFill>
                  <a:srgbClr val="FF0000"/>
                </a:solidFill>
                <a:latin typeface="UKIJ CJK"/>
                <a:cs typeface="UKIJ CJK"/>
              </a:rPr>
              <a:t>들여쓰기</a:t>
            </a:r>
            <a:r>
              <a:rPr lang="en-US" altLang="ko-KR" sz="3200" spc="-5" dirty="0">
                <a:solidFill>
                  <a:srgbClr val="FF0000"/>
                </a:solidFill>
                <a:latin typeface="UKIJ CJK"/>
                <a:cs typeface="UKIJ CJK"/>
              </a:rPr>
              <a:t>(tab)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521698" y="1920432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645711" y="2331237"/>
            <a:ext cx="2964180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class </a:t>
            </a:r>
            <a:r>
              <a:rPr lang="ko-KR" altLang="en-US" sz="2000" dirty="0">
                <a:latin typeface="Arial"/>
                <a:cs typeface="Arial"/>
              </a:rPr>
              <a:t>이름</a:t>
            </a:r>
            <a:r>
              <a:rPr lang="en-US" altLang="ko-KR" sz="200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def </a:t>
            </a:r>
            <a:r>
              <a:rPr lang="ko-KR" altLang="en-US" sz="2000" dirty="0">
                <a:latin typeface="Arial"/>
                <a:cs typeface="Arial"/>
              </a:rPr>
              <a:t>메서드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	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			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			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F3FA38B-64F5-465C-AEC3-3DCAC0E35BB9}"/>
              </a:ext>
            </a:extLst>
          </p:cNvPr>
          <p:cNvSpPr txBox="1"/>
          <p:nvPr/>
        </p:nvSpPr>
        <p:spPr>
          <a:xfrm>
            <a:off x="8686355" y="3901515"/>
            <a:ext cx="3100705" cy="2109552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class person: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def </a:t>
            </a:r>
            <a:r>
              <a:rPr lang="en-US" altLang="ko-KR" sz="2000" dirty="0" err="1">
                <a:latin typeface="Arial"/>
                <a:cs typeface="Arial"/>
              </a:rPr>
              <a:t>setdata</a:t>
            </a:r>
            <a:r>
              <a:rPr lang="en-US" altLang="ko-KR" sz="2000" dirty="0">
                <a:latin typeface="Arial"/>
                <a:cs typeface="Arial"/>
              </a:rPr>
              <a:t>(h, w, g)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	</a:t>
            </a:r>
            <a:r>
              <a:rPr lang="en-US" altLang="ko-KR" sz="2000" dirty="0" err="1">
                <a:latin typeface="Arial"/>
                <a:cs typeface="Arial"/>
              </a:rPr>
              <a:t>self.height</a:t>
            </a:r>
            <a:r>
              <a:rPr lang="en-US" altLang="ko-KR" sz="2000" dirty="0">
                <a:latin typeface="Arial"/>
                <a:cs typeface="Arial"/>
              </a:rPr>
              <a:t> = h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	</a:t>
            </a:r>
            <a:r>
              <a:rPr lang="en-US" altLang="ko-KR" sz="2000" dirty="0" err="1">
                <a:latin typeface="Arial"/>
                <a:cs typeface="Arial"/>
              </a:rPr>
              <a:t>self.weight</a:t>
            </a:r>
            <a:r>
              <a:rPr lang="en-US" altLang="ko-KR" sz="2000" dirty="0">
                <a:latin typeface="Arial"/>
                <a:cs typeface="Arial"/>
              </a:rPr>
              <a:t> = w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	</a:t>
            </a:r>
            <a:r>
              <a:rPr lang="en-US" altLang="ko-KR" sz="2000" dirty="0" err="1">
                <a:latin typeface="Arial"/>
                <a:cs typeface="Arial"/>
              </a:rPr>
              <a:t>self.gender</a:t>
            </a:r>
            <a:r>
              <a:rPr lang="en-US" altLang="ko-KR" sz="2000" dirty="0">
                <a:latin typeface="Arial"/>
                <a:cs typeface="Arial"/>
              </a:rPr>
              <a:t> = g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544686" y="1533463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652636" y="162071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023364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클래스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498" y="1539559"/>
            <a:ext cx="7781211" cy="4657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메서드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(method)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는 만든 함수이기에 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def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를 사용해서 만들고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수행문을 명시한다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클래스는 두가지 종류의 변수를 만들  수 있다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클래스 변수는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모든 객체가 공유하는 변수다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객체 변수는 각 객체에 속한 변수로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공유되지 않는다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521698" y="1920432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645711" y="2331237"/>
            <a:ext cx="2964180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class </a:t>
            </a:r>
            <a:r>
              <a:rPr lang="ko-KR" altLang="en-US" sz="2000" dirty="0">
                <a:latin typeface="Arial"/>
                <a:cs typeface="Arial"/>
              </a:rPr>
              <a:t>이름</a:t>
            </a:r>
            <a:r>
              <a:rPr lang="en-US" altLang="ko-KR" sz="200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def </a:t>
            </a:r>
            <a:r>
              <a:rPr lang="ko-KR" altLang="en-US" sz="2000" dirty="0">
                <a:latin typeface="Arial"/>
                <a:cs typeface="Arial"/>
              </a:rPr>
              <a:t>메서드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	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</a:t>
            </a:r>
            <a:r>
              <a:rPr lang="ko-KR" altLang="en-US" sz="2000" dirty="0">
                <a:latin typeface="Arial"/>
                <a:cs typeface="Arial"/>
              </a:rPr>
              <a:t>변수이름 </a:t>
            </a:r>
            <a:r>
              <a:rPr lang="en-US" altLang="ko-KR" sz="2000" dirty="0">
                <a:latin typeface="Arial"/>
                <a:cs typeface="Arial"/>
              </a:rPr>
              <a:t>= </a:t>
            </a:r>
            <a:r>
              <a:rPr lang="ko-KR" altLang="en-US" sz="2000" dirty="0">
                <a:latin typeface="Arial"/>
                <a:cs typeface="Arial"/>
              </a:rPr>
              <a:t>값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			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F3FA38B-64F5-465C-AEC3-3DCAC0E35BB9}"/>
              </a:ext>
            </a:extLst>
          </p:cNvPr>
          <p:cNvSpPr txBox="1"/>
          <p:nvPr/>
        </p:nvSpPr>
        <p:spPr>
          <a:xfrm>
            <a:off x="8686355" y="3901515"/>
            <a:ext cx="3100705" cy="2109552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class person: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def </a:t>
            </a:r>
            <a:r>
              <a:rPr lang="en-US" altLang="ko-KR" sz="2000" dirty="0" err="1">
                <a:latin typeface="Arial"/>
                <a:cs typeface="Arial"/>
              </a:rPr>
              <a:t>setdata</a:t>
            </a:r>
            <a:r>
              <a:rPr lang="en-US" altLang="ko-KR" sz="2000" dirty="0">
                <a:latin typeface="Arial"/>
                <a:cs typeface="Arial"/>
              </a:rPr>
              <a:t>(h)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	</a:t>
            </a:r>
            <a:r>
              <a:rPr lang="en-US" altLang="ko-KR" sz="2000" dirty="0" err="1">
                <a:latin typeface="Arial"/>
                <a:cs typeface="Arial"/>
              </a:rPr>
              <a:t>self.height</a:t>
            </a:r>
            <a:r>
              <a:rPr lang="en-US" altLang="ko-KR" sz="2000" dirty="0">
                <a:latin typeface="Arial"/>
                <a:cs typeface="Arial"/>
              </a:rPr>
              <a:t> = h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en-US" altLang="ko-KR" sz="2000" dirty="0" err="1">
                <a:latin typeface="Arial"/>
                <a:cs typeface="Arial"/>
              </a:rPr>
              <a:t>avg_height</a:t>
            </a:r>
            <a:r>
              <a:rPr lang="en-US" altLang="ko-KR" sz="2000" dirty="0">
                <a:latin typeface="Arial"/>
                <a:cs typeface="Arial"/>
              </a:rPr>
              <a:t> = 170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	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544686" y="1533463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652636" y="162071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510544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클래스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373" y="1395620"/>
            <a:ext cx="7781211" cy="4939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만들어진 클래스를 사용해서 변수에 할당하면 이것을 하나의 인스턴스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(instance)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라고 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특정 인스턴스의 메서드나 변수를 사용하기 위해서는 인스턴스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메서드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(),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인스턴스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변수 의 형식을 사용한다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클래스 변수는 클래스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변수의 형식이다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521698" y="1920432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645711" y="2331237"/>
            <a:ext cx="2964180" cy="19229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(</a:t>
            </a:r>
            <a:r>
              <a:rPr lang="ko-KR" altLang="en-US" sz="2000" dirty="0">
                <a:latin typeface="Arial"/>
                <a:cs typeface="Arial"/>
              </a:rPr>
              <a:t>클래스 생성 완료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ko-KR" altLang="en-US" sz="2000" dirty="0">
                <a:latin typeface="Arial"/>
                <a:cs typeface="Arial"/>
              </a:rPr>
              <a:t>객체</a:t>
            </a:r>
            <a:r>
              <a:rPr lang="en-US" altLang="ko-KR" sz="2000" dirty="0">
                <a:latin typeface="Arial"/>
                <a:cs typeface="Arial"/>
              </a:rPr>
              <a:t>1 = </a:t>
            </a:r>
            <a:r>
              <a:rPr lang="ko-KR" altLang="en-US" sz="2000" dirty="0">
                <a:latin typeface="Arial"/>
                <a:cs typeface="Arial"/>
              </a:rPr>
              <a:t>클래스이름</a:t>
            </a:r>
            <a:r>
              <a:rPr lang="en-US" altLang="ko-KR" sz="2000" dirty="0">
                <a:latin typeface="Arial"/>
                <a:cs typeface="Arial"/>
              </a:rPr>
              <a:t>()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ko-KR" altLang="en-US" sz="2000" dirty="0">
                <a:latin typeface="Arial"/>
                <a:cs typeface="Arial"/>
              </a:rPr>
              <a:t>객체</a:t>
            </a:r>
            <a:r>
              <a:rPr lang="en-US" altLang="ko-KR" sz="2000" dirty="0">
                <a:latin typeface="Arial"/>
                <a:cs typeface="Arial"/>
              </a:rPr>
              <a:t>1.</a:t>
            </a:r>
            <a:r>
              <a:rPr lang="ko-KR" altLang="en-US" sz="2000" dirty="0">
                <a:latin typeface="Arial"/>
                <a:cs typeface="Arial"/>
              </a:rPr>
              <a:t>메서드</a:t>
            </a:r>
            <a:r>
              <a:rPr lang="en-US" altLang="ko-KR" sz="2000" dirty="0">
                <a:latin typeface="Arial"/>
                <a:cs typeface="Arial"/>
              </a:rPr>
              <a:t>1()	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ko-KR" altLang="en-US" sz="2000" dirty="0">
                <a:latin typeface="Arial"/>
                <a:cs typeface="Arial"/>
              </a:rPr>
              <a:t>객체</a:t>
            </a:r>
            <a:r>
              <a:rPr lang="en-US" altLang="ko-KR" sz="2000" dirty="0">
                <a:latin typeface="Arial"/>
                <a:cs typeface="Arial"/>
              </a:rPr>
              <a:t>1.</a:t>
            </a:r>
            <a:r>
              <a:rPr lang="ko-KR" altLang="en-US" sz="2000" dirty="0">
                <a:latin typeface="Arial"/>
                <a:cs typeface="Arial"/>
              </a:rPr>
              <a:t>객체변수이름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ko-KR" altLang="en-US" sz="2000" dirty="0">
                <a:latin typeface="Arial"/>
                <a:cs typeface="Arial"/>
              </a:rPr>
              <a:t>클래스</a:t>
            </a:r>
            <a:r>
              <a:rPr lang="en-US" altLang="ko-KR" sz="2000" dirty="0">
                <a:latin typeface="Arial"/>
                <a:cs typeface="Arial"/>
              </a:rPr>
              <a:t>.	</a:t>
            </a:r>
            <a:r>
              <a:rPr lang="ko-KR" altLang="en-US" sz="2000" dirty="0">
                <a:latin typeface="Arial"/>
                <a:cs typeface="Arial"/>
              </a:rPr>
              <a:t>변수이름</a:t>
            </a:r>
            <a:r>
              <a:rPr lang="en-US" altLang="ko-KR" sz="2000" dirty="0">
                <a:latin typeface="Arial"/>
                <a:cs typeface="Arial"/>
              </a:rPr>
              <a:t>	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F3FA38B-64F5-465C-AEC3-3DCAC0E35BB9}"/>
              </a:ext>
            </a:extLst>
          </p:cNvPr>
          <p:cNvSpPr txBox="1"/>
          <p:nvPr/>
        </p:nvSpPr>
        <p:spPr>
          <a:xfrm>
            <a:off x="8686355" y="3901515"/>
            <a:ext cx="3100705" cy="2109552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Mike = person()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 err="1">
                <a:latin typeface="Arial"/>
                <a:cs typeface="Arial"/>
              </a:rPr>
              <a:t>Mike.setdata</a:t>
            </a:r>
            <a:r>
              <a:rPr lang="en-US" altLang="ko-KR" sz="2000" dirty="0">
                <a:latin typeface="Arial"/>
                <a:cs typeface="Arial"/>
              </a:rPr>
              <a:t>(170)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print(</a:t>
            </a:r>
            <a:r>
              <a:rPr lang="en-US" sz="2000" dirty="0" err="1">
                <a:latin typeface="Arial"/>
                <a:cs typeface="Arial"/>
              </a:rPr>
              <a:t>Mike.height</a:t>
            </a:r>
            <a:r>
              <a:rPr lang="en-US" sz="20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print(</a:t>
            </a:r>
            <a:r>
              <a:rPr lang="en-US" sz="2000" dirty="0" err="1">
                <a:latin typeface="Arial"/>
                <a:cs typeface="Arial"/>
              </a:rPr>
              <a:t>person.avg_height</a:t>
            </a:r>
            <a:r>
              <a:rPr lang="en-US" sz="200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544686" y="1533463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652636" y="162071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416897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A91B1"/>
                </a:solidFill>
              </a:rPr>
              <a:t>Python</a:t>
            </a:r>
            <a:r>
              <a:rPr lang="en-US" altLang="ko-KR" dirty="0">
                <a:solidFill>
                  <a:srgbClr val="3A91B1"/>
                </a:solidFill>
              </a:rPr>
              <a:t> REVIEW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2136089"/>
            <a:ext cx="6168390" cy="34105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solidFill>
                  <a:srgbClr val="A9B7C5"/>
                </a:solidFill>
                <a:latin typeface="UKIJ CJK"/>
                <a:cs typeface="UKIJ CJK"/>
              </a:rPr>
              <a:t>①	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연산자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(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산술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비교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비트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논리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sz="40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5" dirty="0">
                <a:solidFill>
                  <a:srgbClr val="A9B7C5"/>
                </a:solidFill>
                <a:latin typeface="UKIJ CJK"/>
                <a:cs typeface="UKIJ CJK"/>
              </a:rPr>
              <a:t>②	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리스트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 err="1">
                <a:solidFill>
                  <a:srgbClr val="A9B7C5"/>
                </a:solidFill>
                <a:latin typeface="UKIJ CJK"/>
                <a:cs typeface="UKIJ CJK"/>
              </a:rPr>
              <a:t>튜플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 err="1">
                <a:solidFill>
                  <a:srgbClr val="A9B7C5"/>
                </a:solidFill>
                <a:latin typeface="UKIJ CJK"/>
                <a:cs typeface="UKIJ CJK"/>
              </a:rPr>
              <a:t>딕셔너리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ea typeface="Malgun Gothic" panose="020B0503020000020004" pitchFamily="34" charset="-127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600" spc="-5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UKIJ CJK"/>
              </a:rPr>
              <a:t>③ </a:t>
            </a:r>
            <a:r>
              <a:rPr lang="ko-KR" altLang="en-US" sz="2800" spc="-5" dirty="0" err="1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UKIJ CJK"/>
              </a:rPr>
              <a:t>조건문</a:t>
            </a:r>
            <a:r>
              <a:rPr lang="en-US" altLang="ko-KR" sz="2800" spc="-5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UKIJ CJK"/>
              </a:rPr>
              <a:t>, </a:t>
            </a:r>
            <a:r>
              <a:rPr lang="ko-KR" altLang="en-US" sz="2800" spc="-5" dirty="0" err="1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UKIJ CJK"/>
              </a:rPr>
              <a:t>반복문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클래스 예제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769" y="1828800"/>
            <a:ext cx="10284461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Person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이라고 하는 클래스를 만든다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메서드를 사용해 사람의 체중과 키를 </a:t>
            </a:r>
            <a:r>
              <a:rPr lang="ko-KR" altLang="en-US" sz="3200" spc="-5" dirty="0" err="1">
                <a:solidFill>
                  <a:srgbClr val="A9B7C5"/>
                </a:solidFill>
                <a:latin typeface="UKIJ CJK"/>
                <a:cs typeface="UKIJ CJK"/>
              </a:rPr>
              <a:t>입력받고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 객체 변수에 저장한다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주어진 정보를 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BMI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계산식 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몸무게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(kg) / (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키 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(m))^2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에 대입하여 그 사람의 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BMI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를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계산하는 메서드를 만든다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인스턴스를 만들어 작동하는지 테스트해 본다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endParaRPr sz="32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1447756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>
                <a:solidFill>
                  <a:srgbClr val="3A91B1"/>
                </a:solidFill>
              </a:rPr>
              <a:t>Py</a:t>
            </a:r>
            <a:r>
              <a:rPr lang="en-US" dirty="0" err="1">
                <a:solidFill>
                  <a:srgbClr val="3A91B1"/>
                </a:solidFill>
              </a:rPr>
              <a:t>game</a:t>
            </a:r>
            <a:r>
              <a:rPr lang="ko-KR" altLang="en-US" dirty="0">
                <a:solidFill>
                  <a:srgbClr val="3A91B1"/>
                </a:solidFill>
              </a:rPr>
              <a:t>이란</a:t>
            </a:r>
            <a:r>
              <a:rPr lang="en-US" altLang="ko-KR" dirty="0">
                <a:solidFill>
                  <a:srgbClr val="3A91B1"/>
                </a:solidFill>
              </a:rPr>
              <a:t>?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8" y="2136089"/>
            <a:ext cx="10589261" cy="4939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3200" spc="-5" dirty="0" err="1">
                <a:solidFill>
                  <a:srgbClr val="A9B7C5"/>
                </a:solidFill>
                <a:latin typeface="UKIJ CJK"/>
                <a:cs typeface="UKIJ CJK"/>
              </a:rPr>
              <a:t>파이썬으로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 게임 및 멀티미디어를 만들기 위한 무료 오픈소스 라이브러리이다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SDL(Simple </a:t>
            </a:r>
            <a:r>
              <a:rPr lang="en-US" altLang="ko-KR" sz="3200" spc="-5" dirty="0" err="1">
                <a:solidFill>
                  <a:srgbClr val="A9B7C5"/>
                </a:solidFill>
                <a:latin typeface="UKIJ CJK"/>
                <a:cs typeface="UKIJ CJK"/>
              </a:rPr>
              <a:t>DirectMedia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 Layer library)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이라는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미디어 라이브러리와 다른 라이브러리들을 사용하여 소리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키보드 및 마우스  조작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그리고 그래픽을 표현한다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30A2C-21DF-48A1-B6A8-0235DBE78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48" y="2747057"/>
            <a:ext cx="5467351" cy="15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51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5233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935" algn="l"/>
              </a:tabLst>
            </a:pPr>
            <a:r>
              <a:rPr sz="3600" dirty="0">
                <a:solidFill>
                  <a:srgbClr val="3A91B1"/>
                </a:solidFill>
              </a:rPr>
              <a:t>Pygame</a:t>
            </a:r>
            <a:r>
              <a:rPr sz="3600" spc="-50" dirty="0">
                <a:solidFill>
                  <a:srgbClr val="3A91B1"/>
                </a:solidFill>
              </a:rPr>
              <a:t> </a:t>
            </a:r>
            <a:r>
              <a:rPr sz="3600" spc="-10" dirty="0">
                <a:solidFill>
                  <a:srgbClr val="3A91B1"/>
                </a:solidFill>
                <a:latin typeface="Malgun Gothic"/>
                <a:cs typeface="Malgun Gothic"/>
              </a:rPr>
              <a:t>라이브러리</a:t>
            </a:r>
            <a:r>
              <a:rPr sz="3600" dirty="0">
                <a:solidFill>
                  <a:srgbClr val="3A91B1"/>
                </a:solidFill>
                <a:latin typeface="Malgun Gothic"/>
                <a:cs typeface="Malgun Gothic"/>
              </a:rPr>
              <a:t>	</a:t>
            </a:r>
            <a:r>
              <a:rPr sz="3600" spc="-25" dirty="0">
                <a:solidFill>
                  <a:srgbClr val="3A91B1"/>
                </a:solidFill>
                <a:latin typeface="Malgun Gothic"/>
                <a:cs typeface="Malgun Gothic"/>
              </a:rPr>
              <a:t>설치</a:t>
            </a:r>
            <a:endParaRPr sz="3600" dirty="0">
              <a:solidFill>
                <a:srgbClr val="3A91B1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204715" y="1562100"/>
            <a:ext cx="3764279" cy="4657725"/>
            <a:chOff x="4204715" y="1562100"/>
            <a:chExt cx="3764279" cy="46577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3003" y="1571244"/>
              <a:ext cx="3745992" cy="4648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23765" y="1581150"/>
              <a:ext cx="2159635" cy="1694814"/>
            </a:xfrm>
            <a:custGeom>
              <a:avLst/>
              <a:gdLst/>
              <a:ahLst/>
              <a:cxnLst/>
              <a:rect l="l" t="t" r="r" b="b"/>
              <a:pathLst>
                <a:path w="2159635" h="1694814">
                  <a:moveTo>
                    <a:pt x="0" y="179832"/>
                  </a:moveTo>
                  <a:lnTo>
                    <a:pt x="251460" y="179832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179832"/>
                  </a:lnTo>
                  <a:close/>
                </a:path>
                <a:path w="2159635" h="1694814">
                  <a:moveTo>
                    <a:pt x="0" y="1694688"/>
                  </a:moveTo>
                  <a:lnTo>
                    <a:pt x="2159508" y="1694688"/>
                  </a:lnTo>
                  <a:lnTo>
                    <a:pt x="2159508" y="1514855"/>
                  </a:lnTo>
                  <a:lnTo>
                    <a:pt x="0" y="1514855"/>
                  </a:lnTo>
                  <a:lnTo>
                    <a:pt x="0" y="16946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5233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935" algn="l"/>
              </a:tabLst>
            </a:pPr>
            <a:r>
              <a:rPr sz="3600" dirty="0">
                <a:solidFill>
                  <a:srgbClr val="00AFEF"/>
                </a:solidFill>
              </a:rPr>
              <a:t>Pygame</a:t>
            </a:r>
            <a:r>
              <a:rPr sz="3600" spc="-50" dirty="0">
                <a:solidFill>
                  <a:srgbClr val="00AFEF"/>
                </a:solidFill>
              </a:rPr>
              <a:t> </a:t>
            </a:r>
            <a:r>
              <a:rPr sz="3600" spc="-10" dirty="0">
                <a:solidFill>
                  <a:srgbClr val="00AFEF"/>
                </a:solidFill>
                <a:latin typeface="Malgun Gothic"/>
                <a:cs typeface="Malgun Gothic"/>
              </a:rPr>
              <a:t>라이브러리</a:t>
            </a:r>
            <a:r>
              <a:rPr sz="3600" dirty="0">
                <a:solidFill>
                  <a:srgbClr val="00AFEF"/>
                </a:solidFill>
                <a:latin typeface="Malgun Gothic"/>
                <a:cs typeface="Malgun Gothic"/>
              </a:rPr>
              <a:t>	</a:t>
            </a:r>
            <a:r>
              <a:rPr sz="3600" spc="-25" dirty="0">
                <a:solidFill>
                  <a:srgbClr val="00AFEF"/>
                </a:solidFill>
                <a:latin typeface="Malgun Gothic"/>
                <a:cs typeface="Malgun Gothic"/>
              </a:rPr>
              <a:t>설치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5098541" y="6419741"/>
            <a:ext cx="199644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66060" y="1575816"/>
            <a:ext cx="6659880" cy="4643755"/>
            <a:chOff x="2766060" y="1575816"/>
            <a:chExt cx="6659880" cy="46437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6060" y="1575816"/>
              <a:ext cx="6659880" cy="46436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11018" y="2369058"/>
              <a:ext cx="6532245" cy="838200"/>
            </a:xfrm>
            <a:custGeom>
              <a:avLst/>
              <a:gdLst/>
              <a:ahLst/>
              <a:cxnLst/>
              <a:rect l="l" t="t" r="r" b="b"/>
              <a:pathLst>
                <a:path w="6532245" h="838200">
                  <a:moveTo>
                    <a:pt x="0" y="669036"/>
                  </a:moveTo>
                  <a:lnTo>
                    <a:pt x="179831" y="669036"/>
                  </a:lnTo>
                  <a:lnTo>
                    <a:pt x="179831" y="489203"/>
                  </a:lnTo>
                  <a:lnTo>
                    <a:pt x="0" y="489203"/>
                  </a:lnTo>
                  <a:lnTo>
                    <a:pt x="0" y="669036"/>
                  </a:lnTo>
                  <a:close/>
                </a:path>
                <a:path w="6532245" h="838200">
                  <a:moveTo>
                    <a:pt x="230124" y="838200"/>
                  </a:moveTo>
                  <a:lnTo>
                    <a:pt x="1365504" y="838200"/>
                  </a:lnTo>
                  <a:lnTo>
                    <a:pt x="1365504" y="658367"/>
                  </a:lnTo>
                  <a:lnTo>
                    <a:pt x="230124" y="658367"/>
                  </a:lnTo>
                  <a:lnTo>
                    <a:pt x="230124" y="838200"/>
                  </a:lnTo>
                  <a:close/>
                </a:path>
                <a:path w="6532245" h="838200">
                  <a:moveTo>
                    <a:pt x="6359652" y="172212"/>
                  </a:moveTo>
                  <a:lnTo>
                    <a:pt x="6531863" y="172212"/>
                  </a:lnTo>
                  <a:lnTo>
                    <a:pt x="6531863" y="0"/>
                  </a:lnTo>
                  <a:lnTo>
                    <a:pt x="6359652" y="0"/>
                  </a:lnTo>
                  <a:lnTo>
                    <a:pt x="6359652" y="17221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5233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935" algn="l"/>
              </a:tabLst>
            </a:pPr>
            <a:r>
              <a:rPr sz="3600" dirty="0">
                <a:solidFill>
                  <a:srgbClr val="00AFEF"/>
                </a:solidFill>
              </a:rPr>
              <a:t>Pygame</a:t>
            </a:r>
            <a:r>
              <a:rPr sz="3600" spc="-50" dirty="0">
                <a:solidFill>
                  <a:srgbClr val="00AFEF"/>
                </a:solidFill>
              </a:rPr>
              <a:t> </a:t>
            </a:r>
            <a:r>
              <a:rPr sz="3600" spc="-10" dirty="0">
                <a:solidFill>
                  <a:srgbClr val="00AFEF"/>
                </a:solidFill>
                <a:latin typeface="Malgun Gothic"/>
                <a:cs typeface="Malgun Gothic"/>
              </a:rPr>
              <a:t>라이브러리</a:t>
            </a:r>
            <a:r>
              <a:rPr sz="3600" dirty="0">
                <a:solidFill>
                  <a:srgbClr val="00AFEF"/>
                </a:solidFill>
                <a:latin typeface="Malgun Gothic"/>
                <a:cs typeface="Malgun Gothic"/>
              </a:rPr>
              <a:t>	</a:t>
            </a:r>
            <a:r>
              <a:rPr sz="3600" spc="-25" dirty="0">
                <a:solidFill>
                  <a:srgbClr val="00AFEF"/>
                </a:solidFill>
                <a:latin typeface="Malgun Gothic"/>
                <a:cs typeface="Malgun Gothic"/>
              </a:rPr>
              <a:t>설치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50692" y="1574291"/>
            <a:ext cx="5690870" cy="4645660"/>
            <a:chOff x="3250692" y="1574291"/>
            <a:chExt cx="5690870" cy="46456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0692" y="1574291"/>
              <a:ext cx="5690615" cy="46451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35274" y="1818893"/>
              <a:ext cx="901065" cy="4307205"/>
            </a:xfrm>
            <a:custGeom>
              <a:avLst/>
              <a:gdLst/>
              <a:ahLst/>
              <a:cxnLst/>
              <a:rect l="l" t="t" r="r" b="b"/>
              <a:pathLst>
                <a:path w="901064" h="4307205">
                  <a:moveTo>
                    <a:pt x="4572" y="4306824"/>
                  </a:moveTo>
                  <a:lnTo>
                    <a:pt x="652272" y="4306824"/>
                  </a:lnTo>
                  <a:lnTo>
                    <a:pt x="652272" y="4126992"/>
                  </a:lnTo>
                  <a:lnTo>
                    <a:pt x="4572" y="4126992"/>
                  </a:lnTo>
                  <a:lnTo>
                    <a:pt x="4572" y="4306824"/>
                  </a:lnTo>
                  <a:close/>
                </a:path>
                <a:path w="901064" h="4307205">
                  <a:moveTo>
                    <a:pt x="0" y="179832"/>
                  </a:moveTo>
                  <a:lnTo>
                    <a:pt x="900684" y="179832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7983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40498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/>
              <a:t>(</a:t>
            </a:r>
            <a:r>
              <a:rPr lang="ko-KR" altLang="en-US" dirty="0"/>
              <a:t>추후</a:t>
            </a:r>
            <a:r>
              <a:rPr lang="en-US" altLang="ko-KR" dirty="0"/>
              <a:t>) </a:t>
            </a:r>
            <a:r>
              <a:rPr dirty="0"/>
              <a:t>Start</a:t>
            </a:r>
            <a:r>
              <a:rPr spc="-114" dirty="0"/>
              <a:t> </a:t>
            </a:r>
            <a:r>
              <a:rPr spc="-10" dirty="0"/>
              <a:t>Pygame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643636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pygame.init()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8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10</a:t>
            </a:r>
            <a:r>
              <a:rPr sz="24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#</a:t>
            </a:r>
            <a:r>
              <a:rPr sz="2400" spc="-4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Process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finished</a:t>
            </a:r>
            <a:r>
              <a:rPr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with</a:t>
            </a:r>
            <a:r>
              <a:rPr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exit</a:t>
            </a:r>
            <a:r>
              <a:rPr sz="2400" spc="-4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code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60" dirty="0">
                <a:solidFill>
                  <a:srgbClr val="A9B7C5"/>
                </a:solidFill>
                <a:latin typeface="Consolas"/>
                <a:cs typeface="Consolas"/>
              </a:rPr>
              <a:t>0 </a:t>
            </a: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Make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10" dirty="0"/>
              <a:t>screen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458470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pygame.init()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sz="2400" spc="1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width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800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height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800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4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width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height</a:t>
            </a:r>
            <a:r>
              <a:rPr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896BA"/>
                </a:solidFill>
                <a:latin typeface="Consolas"/>
                <a:cs typeface="Consolas"/>
              </a:rPr>
              <a:t>800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800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8</a:t>
            </a:r>
            <a:endParaRPr sz="2400">
              <a:latin typeface="Consolas"/>
              <a:cs typeface="Consolas"/>
            </a:endParaRPr>
          </a:p>
          <a:p>
            <a:pPr marL="12700" marR="340360" indent="1689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size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(width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height) </a:t>
            </a: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10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731" y="5521121"/>
            <a:ext cx="36068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521121"/>
            <a:ext cx="103314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2813" y="5521121"/>
            <a:ext cx="1936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5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2050" y="5521121"/>
            <a:ext cx="49060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pygame.display.set_mode(size)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Keep</a:t>
            </a:r>
            <a:r>
              <a:rPr spc="-120" dirty="0"/>
              <a:t> </a:t>
            </a:r>
            <a:r>
              <a:rPr dirty="0"/>
              <a:t>screen</a:t>
            </a:r>
            <a:r>
              <a:rPr spc="-114" dirty="0"/>
              <a:t> </a:t>
            </a:r>
            <a:r>
              <a:rPr spc="-10" dirty="0"/>
              <a:t>alive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4895" y="1784730"/>
            <a:ext cx="677227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(...)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pygame.display.set_mode(size) </a:t>
            </a: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364490" indent="-351790">
              <a:lnSpc>
                <a:spcPct val="100000"/>
              </a:lnSpc>
              <a:buClr>
                <a:srgbClr val="5F6266"/>
              </a:buClr>
              <a:buAutoNum type="arabicPlain" startAt="7"/>
              <a:tabLst>
                <a:tab pos="36449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787C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>
              <a:latin typeface="Consolas"/>
              <a:cs typeface="Consolas"/>
            </a:endParaRP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7"/>
              <a:tabLst>
                <a:tab pos="1036955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sz="2400" spc="-3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event</a:t>
            </a:r>
            <a:r>
              <a:rPr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in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pygame.event.get():</a:t>
            </a:r>
            <a:endParaRPr sz="2400">
              <a:latin typeface="Consolas"/>
              <a:cs typeface="Consolas"/>
            </a:endParaRPr>
          </a:p>
          <a:p>
            <a:pPr marL="1710055" indent="-1697355">
              <a:lnSpc>
                <a:spcPct val="100000"/>
              </a:lnSpc>
              <a:spcBef>
                <a:spcPts val="5"/>
              </a:spcBef>
              <a:buClr>
                <a:srgbClr val="5F6266"/>
              </a:buClr>
              <a:buAutoNum type="arabicPlain" startAt="7"/>
              <a:tabLst>
                <a:tab pos="1710055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pygame.QUIT: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731" y="5155638"/>
            <a:ext cx="36068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10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6494" y="5155638"/>
            <a:ext cx="10369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400" spc="-10" dirty="0">
                <a:solidFill>
                  <a:srgbClr val="8787C5"/>
                </a:solidFill>
                <a:latin typeface="Consolas"/>
                <a:cs typeface="Consolas"/>
              </a:rPr>
              <a:t>exit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Load</a:t>
            </a:r>
            <a:r>
              <a:rPr spc="-95" dirty="0"/>
              <a:t> </a:t>
            </a:r>
            <a:r>
              <a:rPr spc="-10" dirty="0"/>
              <a:t>images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4895" y="1784730"/>
            <a:ext cx="677354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(...)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pygame.display.set_mode(size) </a:t>
            </a: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sz="2400" spc="1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board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pygame.image.load(</a:t>
            </a:r>
            <a:r>
              <a:rPr sz="2400" spc="-10" dirty="0">
                <a:solidFill>
                  <a:srgbClr val="A4C260"/>
                </a:solidFill>
                <a:latin typeface="Consolas"/>
                <a:cs typeface="Consolas"/>
              </a:rPr>
              <a:t>"Board.jpg"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sz="2400" spc="6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screen.blit(board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5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6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))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pygame.display.flip()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8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sz="24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1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8787C5"/>
                </a:solidFill>
                <a:latin typeface="Consolas"/>
                <a:cs typeface="Consolas"/>
              </a:rPr>
              <a:t>True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731" y="5155638"/>
            <a:ext cx="36068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10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155638"/>
            <a:ext cx="86486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(...)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Resize</a:t>
            </a:r>
            <a:r>
              <a:rPr spc="-145" dirty="0"/>
              <a:t> </a:t>
            </a:r>
            <a:r>
              <a:rPr spc="-10" dirty="0"/>
              <a:t>images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778383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(...)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81610" marR="84709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pygame.display.set_mode(size) </a:t>
            </a: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sz="2400" spc="1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board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pygame.image.load(</a:t>
            </a:r>
            <a:r>
              <a:rPr sz="2400" spc="-10" dirty="0">
                <a:solidFill>
                  <a:srgbClr val="A4C260"/>
                </a:solidFill>
                <a:latin typeface="Consolas"/>
                <a:cs typeface="Consolas"/>
              </a:rPr>
              <a:t>"Board.jpg"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sz="2400" spc="4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board</a:t>
            </a:r>
            <a:r>
              <a:rPr sz="2400" spc="-6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6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pygame.transform.scale(board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8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size)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400" spc="6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screen.blit(board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5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6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))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8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pygame.display.flip()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10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787C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731" y="5521121"/>
            <a:ext cx="36068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521121"/>
            <a:ext cx="8655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(...)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417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A91B1"/>
                </a:solidFill>
              </a:rPr>
              <a:t>Python</a:t>
            </a:r>
            <a:r>
              <a:rPr spc="245" dirty="0">
                <a:solidFill>
                  <a:srgbClr val="3A91B1"/>
                </a:solidFill>
              </a:rPr>
              <a:t> </a:t>
            </a:r>
            <a:r>
              <a:rPr lang="ko-KR" altLang="en-US" spc="-5" dirty="0">
                <a:solidFill>
                  <a:srgbClr val="3A91B1"/>
                </a:solidFill>
              </a:rPr>
              <a:t>연산자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아까 본 산술연산자 말고도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Python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에는 여러가지 연산자가 있다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ex)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비교연산자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논리연산자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비트연산자 등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E7E6ADFD-BC6C-43BB-9478-66BF95A45DA9}"/>
              </a:ext>
            </a:extLst>
          </p:cNvPr>
          <p:cNvSpPr/>
          <p:nvPr/>
        </p:nvSpPr>
        <p:spPr>
          <a:xfrm>
            <a:off x="7901686" y="1137530"/>
            <a:ext cx="3154680" cy="2877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2D36B49-42D3-4D39-98F9-D1DED32446BB}"/>
              </a:ext>
            </a:extLst>
          </p:cNvPr>
          <p:cNvSpPr/>
          <p:nvPr/>
        </p:nvSpPr>
        <p:spPr>
          <a:xfrm>
            <a:off x="7684952" y="4521439"/>
            <a:ext cx="3840479" cy="1648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422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Handle</a:t>
            </a:r>
            <a:r>
              <a:rPr spc="-145" dirty="0"/>
              <a:t> </a:t>
            </a:r>
            <a:r>
              <a:rPr spc="-10" dirty="0"/>
              <a:t>events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414535E-2E91-4DE0-9CF1-6E36E5E180C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lang="en-US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1098232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(...)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533400" indent="-3517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533400" algn="l"/>
              </a:tabLst>
            </a:pP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pawn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pygame.image.load(</a:t>
            </a:r>
            <a:r>
              <a:rPr sz="2400" spc="-10" dirty="0">
                <a:solidFill>
                  <a:srgbClr val="A4C260"/>
                </a:solidFill>
                <a:latin typeface="Consolas"/>
                <a:cs typeface="Consolas"/>
              </a:rPr>
              <a:t>"Pawn.png"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  <a:p>
            <a:pPr marL="534035" indent="-35242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534035" algn="l"/>
              </a:tabLst>
            </a:pP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pawn</a:t>
            </a:r>
            <a:r>
              <a:rPr sz="2400" spc="-7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6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pygame.transform.scale(pawn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5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(width</a:t>
            </a:r>
            <a:r>
              <a:rPr sz="2400" spc="-6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//</a:t>
            </a:r>
            <a:r>
              <a:rPr sz="2400" spc="-5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896BA"/>
                </a:solidFill>
                <a:latin typeface="Consolas"/>
                <a:cs typeface="Consolas"/>
              </a:rPr>
              <a:t>8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6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height</a:t>
            </a:r>
            <a:r>
              <a:rPr sz="2400" spc="-6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//</a:t>
            </a:r>
            <a:r>
              <a:rPr sz="2400" spc="-7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))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533400" indent="-351790">
              <a:lnSpc>
                <a:spcPct val="100000"/>
              </a:lnSpc>
              <a:buClr>
                <a:srgbClr val="5F6266"/>
              </a:buClr>
              <a:buAutoNum type="arabicPlain" startAt="6"/>
              <a:tabLst>
                <a:tab pos="53340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787C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>
              <a:latin typeface="Consolas"/>
              <a:cs typeface="Consolas"/>
            </a:endParaRPr>
          </a:p>
          <a:p>
            <a:pPr marL="1205865" indent="-1024255">
              <a:lnSpc>
                <a:spcPct val="100000"/>
              </a:lnSpc>
              <a:buClr>
                <a:srgbClr val="5F6266"/>
              </a:buClr>
              <a:buAutoNum type="arabicPlain" startAt="6"/>
              <a:tabLst>
                <a:tab pos="1205865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sz="2400" spc="-2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event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in</a:t>
            </a:r>
            <a:r>
              <a:rPr sz="2400" spc="-1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pygame.event.get():</a:t>
            </a:r>
            <a:endParaRPr sz="2400">
              <a:latin typeface="Consolas"/>
              <a:cs typeface="Consolas"/>
            </a:endParaRPr>
          </a:p>
          <a:p>
            <a:pPr marL="1879600" indent="-1697989">
              <a:lnSpc>
                <a:spcPct val="100000"/>
              </a:lnSpc>
              <a:buClr>
                <a:srgbClr val="5F6266"/>
              </a:buClr>
              <a:buAutoNum type="arabicPlain" startAt="6"/>
              <a:tabLst>
                <a:tab pos="187960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sz="2400" spc="-6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sz="2400" spc="-4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pygame.QUIT:</a:t>
            </a:r>
            <a:endParaRPr sz="2400">
              <a:latin typeface="Consolas"/>
              <a:cs typeface="Consolas"/>
            </a:endParaRPr>
          </a:p>
          <a:p>
            <a:pPr marL="2553335" indent="-2371725">
              <a:lnSpc>
                <a:spcPct val="100000"/>
              </a:lnSpc>
              <a:spcBef>
                <a:spcPts val="5"/>
              </a:spcBef>
              <a:buClr>
                <a:srgbClr val="5F6266"/>
              </a:buClr>
              <a:buAutoNum type="arabicPlain" startAt="6"/>
              <a:tabLst>
                <a:tab pos="2553335" algn="l"/>
              </a:tabLst>
            </a:pPr>
            <a:r>
              <a:rPr sz="2400" spc="-10" dirty="0">
                <a:solidFill>
                  <a:srgbClr val="8787C5"/>
                </a:solidFill>
                <a:latin typeface="Consolas"/>
                <a:cs typeface="Consolas"/>
              </a:rPr>
              <a:t>exit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>
              <a:latin typeface="Consolas"/>
              <a:cs typeface="Consolas"/>
            </a:endParaRPr>
          </a:p>
          <a:p>
            <a:pPr marL="1879600" indent="-1866900">
              <a:lnSpc>
                <a:spcPct val="100000"/>
              </a:lnSpc>
              <a:buClr>
                <a:srgbClr val="5F6266"/>
              </a:buClr>
              <a:buAutoNum type="arabicPlain" startAt="6"/>
              <a:tabLst>
                <a:tab pos="187960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elif</a:t>
            </a:r>
            <a:r>
              <a:rPr sz="2400" spc="-4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pygame.KEYDOWN: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731" y="5521121"/>
            <a:ext cx="36068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6494" y="5521121"/>
            <a:ext cx="28867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screen.blit(pawn</a:t>
            </a:r>
            <a:r>
              <a:rPr sz="2400" spc="-1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6586" y="5521121"/>
            <a:ext cx="5289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(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8925" y="5521121"/>
            <a:ext cx="5334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))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6494" y="5887412"/>
            <a:ext cx="4158615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pygame.display.flip()</a:t>
            </a:r>
            <a:endParaRPr sz="2400">
              <a:latin typeface="Consolas"/>
              <a:cs typeface="Consolas"/>
            </a:endParaRPr>
          </a:p>
          <a:p>
            <a:pPr marL="2174240">
              <a:lnSpc>
                <a:spcPct val="100000"/>
              </a:lnSpc>
              <a:spcBef>
                <a:spcPts val="2035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KAIST 대덕고등학교</a:t>
            </a:r>
            <a:r>
              <a:rPr sz="1200" spc="-15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tutoring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6093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A91B1"/>
                </a:solidFill>
              </a:rPr>
              <a:t>Python</a:t>
            </a:r>
            <a:r>
              <a:rPr spc="245" dirty="0">
                <a:solidFill>
                  <a:srgbClr val="3A91B1"/>
                </a:solidFill>
              </a:rPr>
              <a:t> </a:t>
            </a:r>
            <a:r>
              <a:rPr lang="en-US" spc="245" dirty="0">
                <a:solidFill>
                  <a:srgbClr val="3A91B1"/>
                </a:solidFill>
              </a:rPr>
              <a:t>bit </a:t>
            </a:r>
            <a:r>
              <a:rPr lang="ko-KR" altLang="en-US" spc="245" dirty="0">
                <a:solidFill>
                  <a:srgbClr val="3A91B1"/>
                </a:solidFill>
              </a:rPr>
              <a:t>연산자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2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진법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: 0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과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 1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로만 숫자를 표현하는 방법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5 = 2^2 + 2^0 = 101(2)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10 = 2^3 + 2^1 = 1010(2)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15 = 2^3 + 2^2 + 2^1 + 2^0 = 1111(2)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A9B7C5"/>
                </a:solidFill>
                <a:latin typeface="UKIJ CJK"/>
                <a:cs typeface="UKIJ CJK"/>
              </a:rPr>
              <a:t>a = 5, b = 3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일 때 연산의 결과는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?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62E4AD-C4F6-46B4-AB6A-B59E1C8F0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161" y="1692910"/>
            <a:ext cx="3813061" cy="37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036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리스트</a:t>
            </a:r>
            <a:r>
              <a:rPr lang="en-US" spc="-5" dirty="0">
                <a:solidFill>
                  <a:srgbClr val="3A91B1"/>
                </a:solidFill>
              </a:rPr>
              <a:t> </a:t>
            </a:r>
            <a:r>
              <a:rPr lang="ko-KR" altLang="en-US" spc="-5" dirty="0">
                <a:solidFill>
                  <a:srgbClr val="3A91B1"/>
                </a:solidFill>
              </a:rPr>
              <a:t>자료형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8940165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List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는 하나 이상의 값을 가지는 자료형</a:t>
            </a: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대괄호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[]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로 감싸져 있으면 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List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List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안의 요소는 숫자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문자열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리스트 </a:t>
            </a: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상관없이 모두 가능</a:t>
            </a:r>
            <a:endParaRPr lang="en-US" altLang="ko-KR" sz="2400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List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사이의 연산도 따로 적용</a:t>
            </a: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요소의 삽입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수정이 자유롭다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2660383-29CB-4BAB-8E4A-CE0ADBF2BF7B}"/>
              </a:ext>
            </a:extLst>
          </p:cNvPr>
          <p:cNvSpPr/>
          <p:nvPr/>
        </p:nvSpPr>
        <p:spPr>
          <a:xfrm>
            <a:off x="7947659" y="1818131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203B174-3506-43C3-8BA4-20D985C9D7AF}"/>
              </a:ext>
            </a:extLst>
          </p:cNvPr>
          <p:cNvSpPr txBox="1"/>
          <p:nvPr/>
        </p:nvSpPr>
        <p:spPr>
          <a:xfrm>
            <a:off x="8044433" y="2627452"/>
            <a:ext cx="29641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sz="2000" spc="-15" dirty="0">
                <a:latin typeface="Arial"/>
                <a:cs typeface="Arial"/>
              </a:rPr>
              <a:t>od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0" dirty="0">
                <a:latin typeface="Arial"/>
                <a:cs typeface="Arial"/>
              </a:rPr>
              <a:t>[1</a:t>
            </a:r>
            <a:r>
              <a:rPr sz="2000" spc="26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3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5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7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65" dirty="0">
                <a:latin typeface="Arial"/>
                <a:cs typeface="Arial"/>
              </a:rPr>
              <a:t>9]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275FB25-2768-4BB7-A56D-0B414F2B565A}"/>
              </a:ext>
            </a:extLst>
          </p:cNvPr>
          <p:cNvSpPr txBox="1"/>
          <p:nvPr/>
        </p:nvSpPr>
        <p:spPr>
          <a:xfrm>
            <a:off x="8044433" y="3429457"/>
            <a:ext cx="142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134110" algn="l"/>
              </a:tabLst>
            </a:pPr>
            <a:r>
              <a:rPr sz="2000" spc="10" dirty="0">
                <a:latin typeface="Arial"/>
                <a:cs typeface="Arial"/>
              </a:rPr>
              <a:t>empt</a:t>
            </a:r>
            <a:r>
              <a:rPr sz="2000" spc="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20" dirty="0">
                <a:latin typeface="Arial"/>
                <a:cs typeface="Arial"/>
              </a:rPr>
              <a:t>[</a:t>
            </a:r>
            <a:r>
              <a:rPr sz="2000" spc="54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844B0DE-9817-415B-8F76-BB43ACAAA860}"/>
              </a:ext>
            </a:extLst>
          </p:cNvPr>
          <p:cNvSpPr txBox="1"/>
          <p:nvPr/>
        </p:nvSpPr>
        <p:spPr>
          <a:xfrm>
            <a:off x="8044433" y="4138367"/>
            <a:ext cx="3100705" cy="82486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sz="2000" spc="15" dirty="0">
                <a:latin typeface="Arial"/>
                <a:cs typeface="Arial"/>
              </a:rPr>
              <a:t>wor</a:t>
            </a:r>
            <a:r>
              <a:rPr sz="2000" spc="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9" dirty="0">
                <a:latin typeface="Arial"/>
                <a:cs typeface="Arial"/>
              </a:rPr>
              <a:t>[</a:t>
            </a:r>
            <a:r>
              <a:rPr sz="2000" spc="500" dirty="0">
                <a:latin typeface="Arial"/>
                <a:cs typeface="Arial"/>
              </a:rPr>
              <a:t>"</a:t>
            </a:r>
            <a:r>
              <a:rPr sz="2000" spc="180" dirty="0">
                <a:latin typeface="Arial"/>
                <a:cs typeface="Arial"/>
              </a:rPr>
              <a:t>even"</a:t>
            </a:r>
            <a:r>
              <a:rPr sz="2000" spc="9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55" dirty="0">
                <a:latin typeface="Arial"/>
                <a:cs typeface="Arial"/>
              </a:rPr>
              <a:t>"odd</a:t>
            </a:r>
            <a:r>
              <a:rPr sz="2000" spc="85" dirty="0">
                <a:latin typeface="Arial"/>
                <a:cs typeface="Arial"/>
              </a:rPr>
              <a:t>"</a:t>
            </a:r>
            <a:r>
              <a:rPr sz="2000" spc="54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73405" algn="l"/>
                <a:tab pos="853440" algn="l"/>
                <a:tab pos="1410335" algn="l"/>
                <a:tab pos="1829435" algn="l"/>
              </a:tabLst>
            </a:pPr>
            <a:r>
              <a:rPr sz="2000" spc="280" dirty="0">
                <a:latin typeface="Arial"/>
                <a:cs typeface="Arial"/>
              </a:rPr>
              <a:t>arr	</a:t>
            </a:r>
            <a:r>
              <a:rPr sz="2000" spc="-75" dirty="0">
                <a:latin typeface="Arial"/>
                <a:cs typeface="Arial"/>
              </a:rPr>
              <a:t>=	</a:t>
            </a:r>
            <a:r>
              <a:rPr sz="2000" spc="355" dirty="0">
                <a:latin typeface="Arial"/>
                <a:cs typeface="Arial"/>
              </a:rPr>
              <a:t>[1,	</a:t>
            </a:r>
            <a:r>
              <a:rPr sz="2000" spc="260" dirty="0">
                <a:latin typeface="Arial"/>
                <a:cs typeface="Arial"/>
              </a:rPr>
              <a:t>2,	</a:t>
            </a:r>
            <a:r>
              <a:rPr sz="2000" spc="120" dirty="0">
                <a:latin typeface="Arial"/>
                <a:cs typeface="Arial"/>
              </a:rPr>
              <a:t>"number"]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F7A8F99-7089-41F1-A2A0-BE14271685B2}"/>
              </a:ext>
            </a:extLst>
          </p:cNvPr>
          <p:cNvSpPr txBox="1"/>
          <p:nvPr/>
        </p:nvSpPr>
        <p:spPr>
          <a:xfrm>
            <a:off x="8044433" y="5342886"/>
            <a:ext cx="2403475" cy="8255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411605" algn="l"/>
                <a:tab pos="1691639" algn="l"/>
              </a:tabLst>
            </a:pPr>
            <a:r>
              <a:rPr sz="2000" spc="215" dirty="0">
                <a:latin typeface="Arial"/>
                <a:cs typeface="Arial"/>
              </a:rPr>
              <a:t>print(od</a:t>
            </a:r>
            <a:r>
              <a:rPr sz="2000" spc="27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wo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210" dirty="0">
                <a:latin typeface="Arial"/>
                <a:cs typeface="Arial"/>
              </a:rPr>
              <a:t>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1551940" algn="l"/>
                <a:tab pos="1831975" algn="l"/>
              </a:tabLst>
            </a:pPr>
            <a:r>
              <a:rPr sz="2000" spc="204" dirty="0">
                <a:latin typeface="Arial"/>
                <a:cs typeface="Arial"/>
              </a:rPr>
              <a:t>print(word	</a:t>
            </a:r>
            <a:r>
              <a:rPr sz="2000" spc="315" dirty="0">
                <a:latin typeface="Arial"/>
                <a:cs typeface="Arial"/>
              </a:rPr>
              <a:t>*	</a:t>
            </a:r>
            <a:r>
              <a:rPr sz="2000" spc="210" dirty="0"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D2904E25-0E77-4674-8B3C-ABC67AD3C33F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C187088-180D-44EA-AFE1-389F85DE50F0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9D497C09-0A1F-4574-A449-B36EB9557746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119A1067-3F55-4D4A-92D5-F350E7BC191A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50790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655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>
                <a:solidFill>
                  <a:srgbClr val="3A91B1"/>
                </a:solidFill>
              </a:rPr>
              <a:t>튜플</a:t>
            </a:r>
            <a:r>
              <a:rPr lang="ko-KR" altLang="en-US" dirty="0">
                <a:solidFill>
                  <a:srgbClr val="3A91B1"/>
                </a:solidFill>
              </a:rPr>
              <a:t> 자료형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178335"/>
            <a:ext cx="6517388" cy="253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A9B7C5"/>
                </a:solidFill>
                <a:latin typeface="UKIJ CJK"/>
                <a:cs typeface="UKIJ CJK"/>
              </a:rPr>
              <a:t>List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와 비슷하지만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몇 가지가 다르다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    -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소괄호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()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로 </a:t>
            </a:r>
            <a:r>
              <a:rPr lang="ko-KR" altLang="en-US" sz="2400" dirty="0" err="1">
                <a:solidFill>
                  <a:srgbClr val="A9B7C5"/>
                </a:solidFill>
                <a:latin typeface="UKIJ CJK"/>
                <a:cs typeface="UKIJ CJK"/>
              </a:rPr>
              <a:t>둘러쌓여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 있다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    - </a:t>
            </a:r>
            <a:r>
              <a:rPr lang="ko-KR" altLang="en-US" sz="2400" dirty="0" err="1">
                <a:solidFill>
                  <a:srgbClr val="A9B7C5"/>
                </a:solidFill>
                <a:latin typeface="UKIJ CJK"/>
                <a:cs typeface="UKIJ CJK"/>
              </a:rPr>
              <a:t>튜플은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 요소의 추가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수정이 안된다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A9B7C5"/>
                </a:solidFill>
                <a:latin typeface="UKIJ CJK"/>
                <a:cs typeface="UKIJ CJK"/>
              </a:rPr>
              <a:t>Indexing,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slicing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둘 다 가능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353468A9-E0F6-4EBC-9A02-1FA6AEDEABC2}"/>
              </a:ext>
            </a:extLst>
          </p:cNvPr>
          <p:cNvSpPr/>
          <p:nvPr/>
        </p:nvSpPr>
        <p:spPr>
          <a:xfrm>
            <a:off x="7947659" y="1818131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6071E07-DE51-444B-8BE1-C09AF8CA9E3A}"/>
              </a:ext>
            </a:extLst>
          </p:cNvPr>
          <p:cNvSpPr txBox="1"/>
          <p:nvPr/>
        </p:nvSpPr>
        <p:spPr>
          <a:xfrm>
            <a:off x="8044433" y="2627452"/>
            <a:ext cx="29641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spc="-15" dirty="0" err="1">
                <a:latin typeface="Arial"/>
                <a:cs typeface="Arial"/>
              </a:rPr>
              <a:t>tup</a:t>
            </a:r>
            <a:r>
              <a:rPr lang="en-US" sz="2000" spc="-15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lang="en-US" altLang="ko-KR" sz="2000" spc="-75" dirty="0">
                <a:latin typeface="Arial"/>
                <a:cs typeface="Arial"/>
              </a:rPr>
              <a:t>	</a:t>
            </a:r>
            <a:r>
              <a:rPr lang="en-US" altLang="ko-KR" sz="2000" spc="400" dirty="0">
                <a:latin typeface="Arial"/>
                <a:cs typeface="Arial"/>
              </a:rPr>
              <a:t>(</a:t>
            </a:r>
            <a:r>
              <a:rPr sz="2000" spc="400" dirty="0">
                <a:latin typeface="Arial"/>
                <a:cs typeface="Arial"/>
              </a:rPr>
              <a:t>1</a:t>
            </a:r>
            <a:r>
              <a:rPr sz="2000" spc="26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lang="en-US" altLang="ko-KR" sz="2000" dirty="0">
                <a:latin typeface="Arial"/>
                <a:cs typeface="Arial"/>
              </a:rPr>
              <a:t>2,  3</a:t>
            </a:r>
            <a:r>
              <a:rPr lang="en-US" altLang="ko-KR" sz="2000" spc="26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95CF1D1A-51A7-4E2E-8D0D-17278DDF17BC}"/>
              </a:ext>
            </a:extLst>
          </p:cNvPr>
          <p:cNvSpPr txBox="1"/>
          <p:nvPr/>
        </p:nvSpPr>
        <p:spPr>
          <a:xfrm>
            <a:off x="8044433" y="3429457"/>
            <a:ext cx="209016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134110" algn="l"/>
              </a:tabLst>
            </a:pPr>
            <a:r>
              <a:rPr lang="en-US" sz="2000" spc="10" dirty="0">
                <a:latin typeface="Arial"/>
                <a:cs typeface="Arial"/>
              </a:rPr>
              <a:t>tup2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lang="en-US" altLang="ko-KR" sz="2000" dirty="0">
                <a:latin typeface="Arial"/>
                <a:cs typeface="Arial"/>
              </a:rPr>
              <a:t>(1, )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95B413FF-5577-4A6F-A719-B36C2C48ABC2}"/>
              </a:ext>
            </a:extLst>
          </p:cNvPr>
          <p:cNvSpPr txBox="1"/>
          <p:nvPr/>
        </p:nvSpPr>
        <p:spPr>
          <a:xfrm>
            <a:off x="8044433" y="4138367"/>
            <a:ext cx="3100705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tup3	= 	(1, ‘a’, (‘ab’, ‘cd’))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14">
            <a:extLst>
              <a:ext uri="{FF2B5EF4-FFF2-40B4-BE49-F238E27FC236}">
                <a16:creationId xmlns:a16="http://schemas.microsoft.com/office/drawing/2014/main" id="{856188DB-FB03-470D-A64A-2AB3DE06B697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46" name="object 15">
              <a:extLst>
                <a:ext uri="{FF2B5EF4-FFF2-40B4-BE49-F238E27FC236}">
                  <a16:creationId xmlns:a16="http://schemas.microsoft.com/office/drawing/2014/main" id="{B282FEEF-EA81-42A6-A628-DEE2003F15DB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519DA822-3B7B-4F58-885E-4167A3A7671C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17">
            <a:extLst>
              <a:ext uri="{FF2B5EF4-FFF2-40B4-BE49-F238E27FC236}">
                <a16:creationId xmlns:a16="http://schemas.microsoft.com/office/drawing/2014/main" id="{AB7C8D68-C2AB-4078-9448-934B7ACF86D8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198677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721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>
                <a:solidFill>
                  <a:srgbClr val="3A91B1"/>
                </a:solidFill>
              </a:rPr>
              <a:t>딕셔너리</a:t>
            </a:r>
            <a:r>
              <a:rPr lang="ko-KR" altLang="en-US" dirty="0">
                <a:solidFill>
                  <a:srgbClr val="3A91B1"/>
                </a:solidFill>
              </a:rPr>
              <a:t> 자료형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Key-Value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쌍 여러 개로 구성되어 있다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중괄호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{}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로 둘러싸여 있다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Key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변하지 않는 모든 값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, value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모든 값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을</a:t>
            </a: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사용할 수 있다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 err="1">
                <a:solidFill>
                  <a:srgbClr val="A9B7C5"/>
                </a:solidFill>
                <a:latin typeface="UKIJ CJK"/>
                <a:cs typeface="UKIJ CJK"/>
              </a:rPr>
              <a:t>dic</a:t>
            </a: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[‘name’] = ‘lee’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 err="1">
                <a:solidFill>
                  <a:srgbClr val="A9B7C5"/>
                </a:solidFill>
                <a:latin typeface="UKIJ CJK"/>
                <a:cs typeface="UKIJ CJK"/>
              </a:rPr>
              <a:t>dic</a:t>
            </a: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[‘age’] = 22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a[1] = ‘</a:t>
            </a:r>
            <a:r>
              <a:rPr lang="en-US" sz="2400" dirty="0" err="1">
                <a:solidFill>
                  <a:srgbClr val="A9B7C5"/>
                </a:solidFill>
                <a:latin typeface="UKIJ CJK"/>
                <a:cs typeface="UKIJ CJK"/>
              </a:rPr>
              <a:t>abc</a:t>
            </a: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’</a:t>
            </a:r>
            <a:endParaRPr sz="24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7434327" y="16764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7531101" y="2485721"/>
            <a:ext cx="2964180" cy="961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 err="1">
                <a:latin typeface="Arial"/>
                <a:cs typeface="Arial"/>
              </a:rPr>
              <a:t>dic</a:t>
            </a:r>
            <a:r>
              <a:rPr lang="en-US" sz="2000" dirty="0">
                <a:latin typeface="Arial"/>
                <a:cs typeface="Arial"/>
              </a:rPr>
              <a:t> = {‘name’ : ’lee’,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	  ‘birth’ : ‘0424’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	  ‘age’ : 22}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7531101" y="3996636"/>
            <a:ext cx="3100705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a = {1 : ‘</a:t>
            </a:r>
            <a:r>
              <a:rPr lang="en-US" sz="2000" dirty="0" err="1">
                <a:latin typeface="Arial"/>
                <a:cs typeface="Arial"/>
              </a:rPr>
              <a:t>abc</a:t>
            </a:r>
            <a:r>
              <a:rPr lang="en-US" sz="2000" dirty="0">
                <a:latin typeface="Arial"/>
                <a:cs typeface="Arial"/>
              </a:rPr>
              <a:t>’, ‘n’ : 33}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7454139" y="160172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7562089" y="16889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57052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>
                <a:solidFill>
                  <a:srgbClr val="3A91B1"/>
                </a:solidFill>
              </a:rPr>
              <a:t>조건문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455" y="1539559"/>
            <a:ext cx="7781211" cy="44364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현재 조건을 판단하여 특정 조건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(</a:t>
            </a:r>
            <a:r>
              <a:rPr lang="ko-KR" altLang="en-US" sz="2800" spc="-5" dirty="0" err="1">
                <a:solidFill>
                  <a:srgbClr val="A9B7C5"/>
                </a:solidFill>
                <a:latin typeface="UKIJ CJK"/>
                <a:cs typeface="UKIJ CJK"/>
              </a:rPr>
              <a:t>조건문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)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을 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만족할 때만 실행되는 코드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if + </a:t>
            </a:r>
            <a:r>
              <a:rPr lang="ko-KR" altLang="en-US" sz="2800" spc="-5" dirty="0" err="1">
                <a:solidFill>
                  <a:srgbClr val="A9B7C5"/>
                </a:solidFill>
                <a:latin typeface="UKIJ CJK"/>
                <a:cs typeface="UKIJ CJK"/>
              </a:rPr>
              <a:t>조건문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다음에는 반드시 </a:t>
            </a:r>
            <a:r>
              <a:rPr lang="ko-KR" altLang="en-US" sz="2800" spc="-5" dirty="0">
                <a:solidFill>
                  <a:srgbClr val="FF0000"/>
                </a:solidFill>
                <a:latin typeface="UKIJ CJK"/>
                <a:cs typeface="UKIJ CJK"/>
              </a:rPr>
              <a:t>콜론 </a:t>
            </a:r>
            <a:r>
              <a:rPr lang="en-US" altLang="ko-KR" sz="2800" b="1" spc="-5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endParaRPr lang="en-US" altLang="ko-KR" sz="2800" spc="-5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수행할 문장들은 반드시 </a:t>
            </a:r>
            <a:r>
              <a:rPr lang="ko-KR" altLang="en-US" sz="2800" spc="-5" dirty="0">
                <a:solidFill>
                  <a:srgbClr val="FF0000"/>
                </a:solidFill>
                <a:latin typeface="UKIJ CJK"/>
                <a:cs typeface="UKIJ CJK"/>
              </a:rPr>
              <a:t>들여쓰기</a:t>
            </a:r>
            <a:r>
              <a:rPr lang="en-US" altLang="ko-KR" sz="2800" spc="-5" dirty="0">
                <a:solidFill>
                  <a:srgbClr val="FF0000"/>
                </a:solidFill>
                <a:latin typeface="UKIJ CJK"/>
                <a:cs typeface="UKIJ CJK"/>
              </a:rPr>
              <a:t>(tab)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else: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뒤에는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조건문을 만족하지 않을 경우의 코드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셋 이상의 분기문을 만들고 싶다면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? </a:t>
            </a:r>
            <a:r>
              <a:rPr lang="en-US" altLang="ko-KR" sz="2800" spc="-5" dirty="0" err="1">
                <a:solidFill>
                  <a:srgbClr val="A9B7C5"/>
                </a:solidFill>
                <a:latin typeface="UKIJ CJK"/>
                <a:cs typeface="UKIJ CJK"/>
              </a:rPr>
              <a:t>elif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사용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524874" y="1539559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645711" y="2331237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if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F3FA38B-64F5-465C-AEC3-3DCAC0E35BB9}"/>
              </a:ext>
            </a:extLst>
          </p:cNvPr>
          <p:cNvSpPr txBox="1"/>
          <p:nvPr/>
        </p:nvSpPr>
        <p:spPr>
          <a:xfrm>
            <a:off x="8645711" y="3404607"/>
            <a:ext cx="3100705" cy="168635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if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&gt;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y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or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&lt;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y: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print(“not same”)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else: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print(“same!”)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544686" y="1533463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652636" y="162071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09083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2022</Words>
  <Application>Microsoft Office PowerPoint</Application>
  <PresentationFormat>Widescreen</PresentationFormat>
  <Paragraphs>452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Malgun Gothic</vt:lpstr>
      <vt:lpstr>Malgun Gothic</vt:lpstr>
      <vt:lpstr>UKIJ CJK</vt:lpstr>
      <vt:lpstr>Arial</vt:lpstr>
      <vt:lpstr>Calibri</vt:lpstr>
      <vt:lpstr>Consolas</vt:lpstr>
      <vt:lpstr>Office Theme</vt:lpstr>
      <vt:lpstr>1_Office Theme</vt:lpstr>
      <vt:lpstr>PYTHON TUTORING #4 School of Computing, KAIST &amp; 대덕고등학교</vt:lpstr>
      <vt:lpstr>INTRO</vt:lpstr>
      <vt:lpstr>Python REVIEW</vt:lpstr>
      <vt:lpstr>Python 연산자</vt:lpstr>
      <vt:lpstr>Python bit 연산자</vt:lpstr>
      <vt:lpstr>리스트 자료형</vt:lpstr>
      <vt:lpstr>튜플 자료형</vt:lpstr>
      <vt:lpstr>딕셔너리 자료형</vt:lpstr>
      <vt:lpstr>조건문</vt:lpstr>
      <vt:lpstr>반복문 - for</vt:lpstr>
      <vt:lpstr>반복문 - while</vt:lpstr>
      <vt:lpstr>반복문 Statement</vt:lpstr>
      <vt:lpstr>함수 개념</vt:lpstr>
      <vt:lpstr>Python 내장 함수</vt:lpstr>
      <vt:lpstr>Python 내장 함수</vt:lpstr>
      <vt:lpstr>함수 개념: 정의하기</vt:lpstr>
      <vt:lpstr>함수 개념: 호출하기</vt:lpstr>
      <vt:lpstr>함수 개념: 호출하기</vt:lpstr>
      <vt:lpstr>함수의 실행 순서</vt:lpstr>
      <vt:lpstr>함수의 매개변수(parameter)</vt:lpstr>
      <vt:lpstr>함수에서 값을 반환하기</vt:lpstr>
      <vt:lpstr>함수에서 값을 반환하기</vt:lpstr>
      <vt:lpstr>함수에서 값을 여러개 반환하기</vt:lpstr>
      <vt:lpstr>객체 지향 프로그래밍</vt:lpstr>
      <vt:lpstr>객체 지향 프로그래밍</vt:lpstr>
      <vt:lpstr>객체 지향 프로그래밍</vt:lpstr>
      <vt:lpstr>클래스</vt:lpstr>
      <vt:lpstr>클래스</vt:lpstr>
      <vt:lpstr>클래스</vt:lpstr>
      <vt:lpstr>클래스 예제</vt:lpstr>
      <vt:lpstr>Pygame이란?</vt:lpstr>
      <vt:lpstr>Pygame 라이브러리 설치</vt:lpstr>
      <vt:lpstr>Pygame 라이브러리 설치</vt:lpstr>
      <vt:lpstr>Pygame 라이브러리 설치</vt:lpstr>
      <vt:lpstr>(추후) Start Pygame</vt:lpstr>
      <vt:lpstr>Make a screen</vt:lpstr>
      <vt:lpstr>Keep screen alive</vt:lpstr>
      <vt:lpstr>Load images</vt:lpstr>
      <vt:lpstr>Resize images</vt:lpstr>
      <vt:lpstr>Handle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msg8757@gmail.com</dc:creator>
  <cp:lastModifiedBy>Ysk</cp:lastModifiedBy>
  <cp:revision>23</cp:revision>
  <dcterms:created xsi:type="dcterms:W3CDTF">2023-09-13T11:10:11Z</dcterms:created>
  <dcterms:modified xsi:type="dcterms:W3CDTF">2023-09-15T04:37:16Z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2023-09-13T00:00:00Z</vt:filetime>
  </property>
  <property fmtid="{D5CDD505-2E9C-101B-9397-08002B2CF9AE}" pid="5" name="Producer">
    <vt:lpwstr>Microsoft® PowerPoint® 2016</vt:lpwstr>
  </property>
</Properties>
</file>