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18" r:id="rId4"/>
    <p:sldId id="319" r:id="rId5"/>
    <p:sldId id="321" r:id="rId6"/>
    <p:sldId id="320" r:id="rId7"/>
    <p:sldId id="322" r:id="rId8"/>
    <p:sldId id="323" r:id="rId9"/>
    <p:sldId id="324" r:id="rId10"/>
    <p:sldId id="325" r:id="rId11"/>
    <p:sldId id="327" r:id="rId12"/>
    <p:sldId id="328" r:id="rId13"/>
    <p:sldId id="331" r:id="rId14"/>
    <p:sldId id="329" r:id="rId15"/>
    <p:sldId id="330" r:id="rId16"/>
    <p:sldId id="333" r:id="rId17"/>
    <p:sldId id="334" r:id="rId18"/>
    <p:sldId id="344" r:id="rId19"/>
    <p:sldId id="335" r:id="rId20"/>
    <p:sldId id="337" r:id="rId21"/>
    <p:sldId id="336" r:id="rId22"/>
    <p:sldId id="338" r:id="rId23"/>
    <p:sldId id="339" r:id="rId24"/>
    <p:sldId id="340" r:id="rId25"/>
    <p:sldId id="341" r:id="rId26"/>
    <p:sldId id="342" r:id="rId27"/>
    <p:sldId id="343" r:id="rId28"/>
    <p:sldId id="345" r:id="rId29"/>
    <p:sldId id="346" r:id="rId30"/>
    <p:sldId id="347" r:id="rId31"/>
    <p:sldId id="332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5"/>
    <a:srgbClr val="56585C"/>
    <a:srgbClr val="7777AA"/>
    <a:srgbClr val="CC7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8" autoAdjust="0"/>
    <p:restoredTop sz="94660"/>
  </p:normalViewPr>
  <p:slideViewPr>
    <p:cSldViewPr>
      <p:cViewPr varScale="1">
        <p:scale>
          <a:sx n="63" d="100"/>
          <a:sy n="63" d="100"/>
        </p:scale>
        <p:origin x="74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F379C-A2A4-4EAE-8C9E-C7045CF12B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21CB-11B1-4371-93BE-39CAA4EF7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7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C21CB-11B1-4371-93BE-39CAA4EF77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46424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961" y="761"/>
            <a:ext cx="11353800" cy="6858000"/>
          </a:xfrm>
          <a:custGeom>
            <a:avLst/>
            <a:gdLst/>
            <a:ahLst/>
            <a:cxnLst/>
            <a:rect l="l" t="t" r="r" b="b"/>
            <a:pathLst>
              <a:path w="11353800" h="6858000">
                <a:moveTo>
                  <a:pt x="11353800" y="0"/>
                </a:moveTo>
                <a:lnTo>
                  <a:pt x="0" y="0"/>
                </a:lnTo>
                <a:lnTo>
                  <a:pt x="0" y="6858000"/>
                </a:lnTo>
                <a:lnTo>
                  <a:pt x="11353800" y="6858000"/>
                </a:lnTo>
                <a:lnTo>
                  <a:pt x="113538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961" y="761"/>
            <a:ext cx="11353800" cy="6858000"/>
          </a:xfrm>
          <a:custGeom>
            <a:avLst/>
            <a:gdLst/>
            <a:ahLst/>
            <a:cxnLst/>
            <a:rect l="l" t="t" r="r" b="b"/>
            <a:pathLst>
              <a:path w="11353800" h="6858000">
                <a:moveTo>
                  <a:pt x="0" y="6858000"/>
                </a:moveTo>
                <a:lnTo>
                  <a:pt x="11353800" y="6858000"/>
                </a:lnTo>
                <a:lnTo>
                  <a:pt x="11353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67030"/>
            <a:ext cx="7713599" cy="898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731" y="1784730"/>
            <a:ext cx="8120380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8541" y="6419741"/>
            <a:ext cx="1996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19741"/>
            <a:ext cx="72072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57428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game-chess-api.readthedocs.io/en/late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6415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dirty="0">
                <a:solidFill>
                  <a:srgbClr val="00AFEF"/>
                </a:solidFill>
                <a:latin typeface="Malgun Gothic"/>
                <a:cs typeface="Malgun Gothic"/>
              </a:rPr>
              <a:t>PYTHON</a:t>
            </a:r>
            <a:r>
              <a:rPr sz="6000" spc="-105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6000" dirty="0">
                <a:solidFill>
                  <a:srgbClr val="00AFEF"/>
                </a:solidFill>
                <a:latin typeface="Malgun Gothic"/>
                <a:cs typeface="Malgun Gothic"/>
              </a:rPr>
              <a:t>TUTORING</a:t>
            </a:r>
            <a:r>
              <a:rPr sz="6000" spc="-100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6000" spc="-25" dirty="0">
                <a:solidFill>
                  <a:srgbClr val="00AFEF"/>
                </a:solidFill>
                <a:latin typeface="Malgun Gothic"/>
                <a:cs typeface="Malgun Gothic"/>
              </a:rPr>
              <a:t>#</a:t>
            </a:r>
            <a:r>
              <a:rPr lang="en-US" altLang="ko-KR" sz="6000" spc="-25" dirty="0">
                <a:solidFill>
                  <a:srgbClr val="00AFEF"/>
                </a:solidFill>
                <a:latin typeface="Malgun Gothic"/>
                <a:cs typeface="Malgun Gothic"/>
              </a:rPr>
              <a:t>6</a:t>
            </a:r>
            <a:endParaRPr sz="6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dirty="0"/>
              <a:t>School</a:t>
            </a:r>
            <a:r>
              <a:rPr sz="2400" spc="-35" dirty="0"/>
              <a:t> </a:t>
            </a:r>
            <a:r>
              <a:rPr sz="2400" dirty="0"/>
              <a:t>of</a:t>
            </a:r>
            <a:r>
              <a:rPr sz="2400" spc="-55" dirty="0"/>
              <a:t> </a:t>
            </a:r>
            <a:r>
              <a:rPr sz="2400" dirty="0"/>
              <a:t>Computing,</a:t>
            </a:r>
            <a:r>
              <a:rPr sz="2400" spc="-10" dirty="0"/>
              <a:t> </a:t>
            </a:r>
            <a:r>
              <a:rPr sz="2400" dirty="0"/>
              <a:t>KAIST</a:t>
            </a:r>
            <a:r>
              <a:rPr sz="2400" spc="-30" dirty="0"/>
              <a:t> </a:t>
            </a:r>
            <a:r>
              <a:rPr sz="2400" b="1" i="1" dirty="0">
                <a:latin typeface="Consolas"/>
                <a:cs typeface="Consolas"/>
              </a:rPr>
              <a:t>&amp;</a:t>
            </a:r>
            <a:r>
              <a:rPr sz="2400" b="1" i="1" spc="-50" dirty="0">
                <a:latin typeface="Consolas"/>
                <a:cs typeface="Consolas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대덕고등학교</a:t>
            </a:r>
            <a:endParaRPr sz="2400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A8926-5AD4-4113-BE6A-CF07720733C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AEA7-D93A-43C7-B971-EF2F89A599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lang="en-US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Moving player shape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23551E-FDB6-4397-A8E2-051194344A40}"/>
              </a:ext>
            </a:extLst>
          </p:cNvPr>
          <p:cNvSpPr txBox="1"/>
          <p:nvPr/>
        </p:nvSpPr>
        <p:spPr>
          <a:xfrm>
            <a:off x="6933439" y="2057400"/>
            <a:ext cx="5257800" cy="4151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player.move_ip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좌표이동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은 주어진 도형을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좌표이동시킨다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좌표이동은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(x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변화량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, y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변화량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형태이다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  </a:t>
            </a: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이때 유의할 점은 좌표이동이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좌상단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 기준으로 된다는 사실이다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하지만 이 코드를 실행시키면 도형이 이상한 일을 발생시킨다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?</a:t>
            </a: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30D2AD49-E42A-464A-8EB6-F1BF975962F8}"/>
              </a:ext>
            </a:extLst>
          </p:cNvPr>
          <p:cNvSpPr txBox="1"/>
          <p:nvPr/>
        </p:nvSpPr>
        <p:spPr>
          <a:xfrm>
            <a:off x="609600" y="1834203"/>
            <a:ext cx="675030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(…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player =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(300,200,50,50)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7777AA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(screen, (255,0,0), player)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key =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pygame.key.get_pressed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key[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pygame.K_a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2700" lvl="4">
              <a:buClr>
                <a:srgbClr val="5F6266"/>
              </a:buClr>
              <a:tabLst>
                <a:tab pos="10369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7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	   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player.move_ip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(-1,0)</a:t>
            </a: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10369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8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	for</a:t>
            </a:r>
            <a:r>
              <a:rPr lang="en-US"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lang="en-US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lang="en-US"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endParaRPr lang="en-US"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17100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9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	if</a:t>
            </a:r>
            <a:r>
              <a:rPr lang="en-US"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lang="en-US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2383790" algn="l"/>
              </a:tabLst>
            </a:pPr>
            <a:r>
              <a:rPr lang="en-US" sz="2400" spc="-10" dirty="0">
                <a:solidFill>
                  <a:srgbClr val="56585C"/>
                </a:solidFill>
                <a:latin typeface="Consolas"/>
                <a:cs typeface="Consolas"/>
              </a:rPr>
              <a:t>10</a:t>
            </a:r>
            <a:r>
              <a:rPr lang="en-US" sz="2400" spc="-10" dirty="0">
                <a:solidFill>
                  <a:srgbClr val="8787C5"/>
                </a:solidFill>
                <a:latin typeface="Consolas"/>
                <a:cs typeface="Consolas"/>
              </a:rPr>
              <a:t>	exit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854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Moving player shape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111" y="1673769"/>
            <a:ext cx="675030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…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player =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(300,200,50,50)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7777AA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altLang="ko-KR" sz="2400" spc="-1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lang="en-US" altLang="ko-KR" sz="2400" spc="-1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altLang="ko-KR" sz="2400" spc="-10" dirty="0" err="1">
                <a:solidFill>
                  <a:srgbClr val="A9B7C5"/>
                </a:solidFill>
                <a:latin typeface="Consolas"/>
                <a:cs typeface="Consolas"/>
              </a:rPr>
              <a:t>screen.fill</a:t>
            </a:r>
            <a:r>
              <a:rPr lang="en-US" altLang="ko-KR" sz="2400" spc="-10" dirty="0">
                <a:solidFill>
                  <a:srgbClr val="A9B7C5"/>
                </a:solidFill>
                <a:latin typeface="Consolas"/>
                <a:cs typeface="Consolas"/>
              </a:rPr>
              <a:t>(0,0,0)</a:t>
            </a:r>
            <a:endParaRPr sz="2400" dirty="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(screen, (255,0,0), player)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key =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pygame.key.get_pressed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key[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pygame.K_a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2700" lvl="4">
              <a:buClr>
                <a:srgbClr val="5F6266"/>
              </a:buClr>
              <a:tabLst>
                <a:tab pos="10369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8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	   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player.move_ip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(-1,0)</a:t>
            </a: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10369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9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	for</a:t>
            </a:r>
            <a:r>
              <a:rPr lang="en-US"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lang="en-US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lang="en-US"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endParaRPr lang="en-US"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17100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10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	if</a:t>
            </a:r>
            <a:r>
              <a:rPr lang="en-US"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lang="en-US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2383790" algn="l"/>
              </a:tabLst>
            </a:pPr>
            <a:r>
              <a:rPr lang="en-US" sz="2400" spc="-10" dirty="0">
                <a:solidFill>
                  <a:srgbClr val="56585C"/>
                </a:solidFill>
                <a:latin typeface="Consolas"/>
                <a:cs typeface="Consolas"/>
              </a:rPr>
              <a:t>11</a:t>
            </a:r>
            <a:r>
              <a:rPr lang="en-US" sz="2400" spc="-10" dirty="0">
                <a:solidFill>
                  <a:srgbClr val="8787C5"/>
                </a:solidFill>
                <a:latin typeface="Consolas"/>
                <a:cs typeface="Consolas"/>
              </a:rPr>
              <a:t>	exit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23551E-FDB6-4397-A8E2-051194344A40}"/>
              </a:ext>
            </a:extLst>
          </p:cNvPr>
          <p:cNvSpPr txBox="1"/>
          <p:nvPr/>
        </p:nvSpPr>
        <p:spPr>
          <a:xfrm>
            <a:off x="6933439" y="2057400"/>
            <a:ext cx="5257800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도형은 업데이트가 되지만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도형색으로 움직인 자리에 잔상이 남는다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스크린이 업데이트가 안되기 때문이다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!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이를 고치기 위해서 무한루프가 돌 때마다 배경화면을 다시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리셋시킬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 것이다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그러기 위해서는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screen.fill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배경색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문을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while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루프 위쪽에 써주면 된다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17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DAF-17D9-4A6F-B828-B42A3DD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90448"/>
            <a:ext cx="8534400" cy="677108"/>
          </a:xfrm>
        </p:spPr>
        <p:txBody>
          <a:bodyPr/>
          <a:lstStyle/>
          <a:p>
            <a:r>
              <a:rPr lang="en-US" altLang="ko-KR" dirty="0"/>
              <a:t>Moving player shape </a:t>
            </a:r>
            <a:r>
              <a:rPr lang="ko-KR" altLang="en-US" dirty="0"/>
              <a:t>예제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8F67-A7A6-4166-8D9E-5B4B19A42FE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93343" y="2197893"/>
            <a:ext cx="10248900" cy="3077766"/>
          </a:xfrm>
        </p:spPr>
        <p:txBody>
          <a:bodyPr/>
          <a:lstStyle/>
          <a:p>
            <a:pPr algn="ctr"/>
            <a:r>
              <a:rPr lang="ko-KR" altLang="en-US" sz="4000" dirty="0"/>
              <a:t> </a:t>
            </a:r>
            <a:r>
              <a:rPr lang="en-US" altLang="ko-KR" sz="4000" dirty="0"/>
              <a:t>if key[</a:t>
            </a:r>
            <a:r>
              <a:rPr lang="en-US" altLang="ko-KR" sz="4000" dirty="0" err="1"/>
              <a:t>pygame.K_a</a:t>
            </a:r>
            <a:r>
              <a:rPr lang="en-US" altLang="ko-KR" sz="4000" dirty="0"/>
              <a:t>] </a:t>
            </a:r>
            <a:r>
              <a:rPr lang="ko-KR" altLang="en-US" sz="4000" dirty="0"/>
              <a:t>문을 </a:t>
            </a:r>
            <a:r>
              <a:rPr lang="ko-KR" altLang="en-US" sz="4000" dirty="0" err="1"/>
              <a:t>확장시켜</a:t>
            </a:r>
            <a:r>
              <a:rPr lang="en-US" altLang="ko-KR" sz="4000" dirty="0"/>
              <a:t> WASD </a:t>
            </a:r>
            <a:r>
              <a:rPr lang="ko-KR" altLang="en-US" sz="4000" dirty="0"/>
              <a:t>키들을 사용해 도형을 상하좌우로 이동할 수 있게 만들자</a:t>
            </a:r>
            <a:r>
              <a:rPr lang="en-US" altLang="ko-KR" sz="4000" dirty="0"/>
              <a:t>!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참고</a:t>
            </a:r>
            <a:r>
              <a:rPr lang="en-US" altLang="ko-KR" sz="4000" dirty="0"/>
              <a:t>: W(</a:t>
            </a:r>
            <a:r>
              <a:rPr lang="ko-KR" altLang="en-US" sz="4000" dirty="0"/>
              <a:t>위</a:t>
            </a:r>
            <a:r>
              <a:rPr lang="en-US" altLang="ko-KR" sz="4000" dirty="0"/>
              <a:t>) A(</a:t>
            </a:r>
            <a:r>
              <a:rPr lang="ko-KR" altLang="en-US" sz="4000" dirty="0"/>
              <a:t>왼쪽</a:t>
            </a:r>
            <a:r>
              <a:rPr lang="en-US" altLang="ko-KR" sz="4000" dirty="0"/>
              <a:t>) S(</a:t>
            </a:r>
            <a:r>
              <a:rPr lang="ko-KR" altLang="en-US" sz="4000" dirty="0"/>
              <a:t>아래</a:t>
            </a:r>
            <a:r>
              <a:rPr lang="en-US" altLang="ko-KR" sz="4000" dirty="0"/>
              <a:t>) D(</a:t>
            </a:r>
            <a:r>
              <a:rPr lang="ko-KR" altLang="en-US" sz="4000" dirty="0"/>
              <a:t>오른쪽</a:t>
            </a:r>
            <a:r>
              <a:rPr lang="en-US" altLang="ko-KR" sz="4000" dirty="0"/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37372-317B-42E3-8E22-08E768342E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lang="ko-KR" alt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F83B-FDEE-480D-8607-93EB96C3B2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</p:spTree>
    <p:extLst>
      <p:ext uri="{BB962C8B-B14F-4D97-AF65-F5344CB8AC3E}">
        <p14:creationId xmlns:p14="http://schemas.microsoft.com/office/powerpoint/2010/main" val="236610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5" dirty="0" err="1">
                <a:solidFill>
                  <a:srgbClr val="3A91B1"/>
                </a:solidFill>
              </a:rPr>
              <a:t>Pygame</a:t>
            </a:r>
            <a:r>
              <a:rPr lang="en-US" altLang="ko-KR" sz="3600" spc="-5" dirty="0">
                <a:solidFill>
                  <a:srgbClr val="3A91B1"/>
                </a:solidFill>
              </a:rPr>
              <a:t> </a:t>
            </a:r>
            <a:r>
              <a:rPr lang="ko-KR" altLang="en-US" sz="3600" spc="-5" dirty="0">
                <a:solidFill>
                  <a:srgbClr val="3A91B1"/>
                </a:solidFill>
              </a:rPr>
              <a:t>게임 실습하기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983689"/>
            <a:ext cx="10513062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라이브러리를 사용한 여러 게임들을 사람들은 제작했다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 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그 중에서도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import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로 간편하게 깔 수 있고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체험해 볼 수 있는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-chess-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api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라는 패키지를 통해서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으로 만들 수 있는 게임들에 대해서 알아 볼 것이다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b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</a:b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이 패키지에 대해서 더 관심이 있다면 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https://pygame-chess-api.readthedocs.io/en/latest/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를 확인해보자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!</a:t>
            </a:r>
            <a:endParaRPr lang="ko-KR" altLang="en-US"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35542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90448"/>
            <a:ext cx="6626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 err="1">
                <a:solidFill>
                  <a:srgbClr val="00AFEF"/>
                </a:solidFill>
              </a:rPr>
              <a:t>Pygame</a:t>
            </a:r>
            <a:r>
              <a:rPr lang="en-US" altLang="ko-KR" sz="3600" dirty="0">
                <a:solidFill>
                  <a:srgbClr val="00AFEF"/>
                </a:solidFill>
              </a:rPr>
              <a:t> </a:t>
            </a:r>
            <a:r>
              <a:rPr lang="ko-KR" altLang="en-US" sz="3600" dirty="0">
                <a:solidFill>
                  <a:srgbClr val="00AFEF"/>
                </a:solidFill>
              </a:rPr>
              <a:t>게임 실습하기</a:t>
            </a:r>
            <a:endParaRPr sz="36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98C5A97-7F65-4A20-B9F0-4F6A2F88C8DB}"/>
              </a:ext>
            </a:extLst>
          </p:cNvPr>
          <p:cNvSpPr txBox="1"/>
          <p:nvPr/>
        </p:nvSpPr>
        <p:spPr>
          <a:xfrm>
            <a:off x="1905000" y="5207669"/>
            <a:ext cx="8686800" cy="566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spc="-25" dirty="0">
                <a:solidFill>
                  <a:srgbClr val="A9B7C5"/>
                </a:solidFill>
                <a:latin typeface="Malgun Gothic"/>
                <a:cs typeface="Malgun Gothic"/>
              </a:rPr>
              <a:t>python -m pip install </a:t>
            </a:r>
            <a:r>
              <a:rPr lang="en-US" sz="36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pygame_chess_api</a:t>
            </a:r>
            <a:endParaRPr lang="en-US" sz="3600" dirty="0">
              <a:latin typeface="Malgun Gothic"/>
              <a:cs typeface="Malgun Gothic"/>
            </a:endParaRPr>
          </a:p>
        </p:txBody>
      </p:sp>
      <p:grpSp>
        <p:nvGrpSpPr>
          <p:cNvPr id="10" name="object 5">
            <a:extLst>
              <a:ext uri="{FF2B5EF4-FFF2-40B4-BE49-F238E27FC236}">
                <a16:creationId xmlns:a16="http://schemas.microsoft.com/office/drawing/2014/main" id="{96CCEDD7-EEB5-4A49-9CD6-0DECD3C980DC}"/>
              </a:ext>
            </a:extLst>
          </p:cNvPr>
          <p:cNvGrpSpPr/>
          <p:nvPr/>
        </p:nvGrpSpPr>
        <p:grpSpPr>
          <a:xfrm>
            <a:off x="4063746" y="1902520"/>
            <a:ext cx="4064508" cy="2921509"/>
            <a:chOff x="3250692" y="1574291"/>
            <a:chExt cx="5690870" cy="4645660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1CB2FF5C-6B70-42CC-98DF-E40F33541A8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574291"/>
              <a:ext cx="5690615" cy="4645152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9AC1627E-2DAF-459A-A56B-A6A36411BC9F}"/>
                </a:ext>
              </a:extLst>
            </p:cNvPr>
            <p:cNvSpPr/>
            <p:nvPr/>
          </p:nvSpPr>
          <p:spPr>
            <a:xfrm>
              <a:off x="3335274" y="1818893"/>
              <a:ext cx="901065" cy="4307205"/>
            </a:xfrm>
            <a:custGeom>
              <a:avLst/>
              <a:gdLst/>
              <a:ahLst/>
              <a:cxnLst/>
              <a:rect l="l" t="t" r="r" b="b"/>
              <a:pathLst>
                <a:path w="901064" h="4307205">
                  <a:moveTo>
                    <a:pt x="4572" y="4306824"/>
                  </a:moveTo>
                  <a:lnTo>
                    <a:pt x="652272" y="4306824"/>
                  </a:lnTo>
                  <a:lnTo>
                    <a:pt x="652272" y="4126992"/>
                  </a:lnTo>
                  <a:lnTo>
                    <a:pt x="4572" y="4126992"/>
                  </a:lnTo>
                  <a:lnTo>
                    <a:pt x="4572" y="4306824"/>
                  </a:lnTo>
                  <a:close/>
                </a:path>
                <a:path w="901064" h="4307205">
                  <a:moveTo>
                    <a:pt x="0" y="179832"/>
                  </a:moveTo>
                  <a:lnTo>
                    <a:pt x="900684" y="179832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66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dirty="0" err="1">
                <a:solidFill>
                  <a:srgbClr val="00AFEF"/>
                </a:solidFill>
              </a:rPr>
              <a:t>Pygame</a:t>
            </a:r>
            <a:r>
              <a:rPr lang="ko-KR" altLang="en-US" sz="3600" dirty="0">
                <a:solidFill>
                  <a:srgbClr val="00AFEF"/>
                </a:solidFill>
              </a:rPr>
              <a:t> 게임 실습하기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678018"/>
            <a:ext cx="8684261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import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from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pygame_chess_api.api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import Board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from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pygame_chess_api.render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import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Gui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pygame.init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board = Board()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gui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= </a:t>
            </a: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Gui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(board)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dirty="0" err="1">
                <a:solidFill>
                  <a:srgbClr val="A9B7C5"/>
                </a:solidFill>
                <a:latin typeface="UKIJ CJK"/>
                <a:cs typeface="UKIJ CJK"/>
              </a:rPr>
              <a:t>gui.run_pygame_loop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()</a:t>
            </a:r>
            <a:endParaRPr lang="ko-KR" altLang="en-US"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DF9DACE8-5810-45EA-B00D-546738661F16}"/>
              </a:ext>
            </a:extLst>
          </p:cNvPr>
          <p:cNvSpPr txBox="1"/>
          <p:nvPr/>
        </p:nvSpPr>
        <p:spPr>
          <a:xfrm>
            <a:off x="6972300" y="1737923"/>
            <a:ext cx="5257800" cy="4495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pygame_chess_api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에서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체스판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(Board)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과 체스 게임 인터페이스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Gui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import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한다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을 실행시키고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새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board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 생성해서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gui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라는 인터페이스에 넣는 작업을 거친다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준비 완료된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gui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run_pygame_loop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()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문으로 실행시켜 이 체스 게임의 무한루프를 시작한다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84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5" dirty="0" err="1">
                <a:solidFill>
                  <a:srgbClr val="3A91B1"/>
                </a:solidFill>
              </a:rPr>
              <a:t>Pygame</a:t>
            </a:r>
            <a:r>
              <a:rPr lang="en-US" altLang="ko-KR" sz="3600" spc="-5" dirty="0">
                <a:solidFill>
                  <a:srgbClr val="3A91B1"/>
                </a:solidFill>
              </a:rPr>
              <a:t> </a:t>
            </a:r>
            <a:r>
              <a:rPr lang="ko-KR" altLang="en-US" sz="3600" spc="-5" dirty="0">
                <a:solidFill>
                  <a:srgbClr val="3A91B1"/>
                </a:solidFill>
              </a:rPr>
              <a:t>게임 제작하기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8" y="1983689"/>
            <a:ext cx="10513062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현재 아는 내용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: 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파이게임 무한루프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스크린 및 도형 생성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키보드 조작법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을 바탕으로 가장 이해 가능하고 만들 수 있는 게임은 바로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 err="1">
                <a:solidFill>
                  <a:srgbClr val="00B050"/>
                </a:solidFill>
                <a:latin typeface="UKIJ CJK"/>
                <a:cs typeface="UKIJ CJK"/>
              </a:rPr>
              <a:t>스네이크</a:t>
            </a:r>
            <a:r>
              <a:rPr lang="ko-KR" altLang="en-US" sz="3200" dirty="0">
                <a:solidFill>
                  <a:srgbClr val="00B050"/>
                </a:solidFill>
                <a:latin typeface="UKIJ CJK"/>
                <a:cs typeface="UKIJ CJK"/>
              </a:rPr>
              <a:t> 게임</a:t>
            </a:r>
            <a:r>
              <a:rPr lang="en-US" altLang="ko-KR" sz="3200" dirty="0">
                <a:solidFill>
                  <a:srgbClr val="00B050"/>
                </a:solidFill>
                <a:latin typeface="UKIJ CJK"/>
                <a:cs typeface="UKIJ CJK"/>
              </a:rPr>
              <a:t>!</a:t>
            </a:r>
            <a:endParaRPr lang="ko-KR" altLang="en-US" sz="3200" dirty="0">
              <a:solidFill>
                <a:srgbClr val="00B050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8236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 err="1">
                <a:solidFill>
                  <a:srgbClr val="3A91B1"/>
                </a:solidFill>
              </a:rPr>
              <a:t>스네이크</a:t>
            </a:r>
            <a:r>
              <a:rPr lang="ko-KR" altLang="en-US" sz="3600" spc="-5" dirty="0">
                <a:solidFill>
                  <a:srgbClr val="3A91B1"/>
                </a:solidFill>
              </a:rPr>
              <a:t> 게임</a:t>
            </a:r>
            <a:r>
              <a:rPr lang="en-US" altLang="ko-KR" sz="3600" spc="-5" dirty="0">
                <a:solidFill>
                  <a:srgbClr val="3A91B1"/>
                </a:solidFill>
              </a:rPr>
              <a:t>(Snake Game)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794749"/>
            <a:ext cx="10513062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게임의 장르의 하나로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플레이어가 길어지는 뱀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줄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을 조작하여 살아남는 게임이다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 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뱀은 스크린에 있는 먹이들을 먹을 때마다 점점 길어진다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뱀은 자기 자신이나 벽에 부딪히면 죽는다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뱀은 상하좌우로 계속 움직이고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방향을 반대로 전환하지 못한다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33688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 err="1">
                <a:solidFill>
                  <a:srgbClr val="3A91B1"/>
                </a:solidFill>
              </a:rPr>
              <a:t>스네이크</a:t>
            </a:r>
            <a:r>
              <a:rPr lang="ko-KR" altLang="en-US" sz="3600" spc="-5" dirty="0">
                <a:solidFill>
                  <a:srgbClr val="3A91B1"/>
                </a:solidFill>
              </a:rPr>
              <a:t> 게임</a:t>
            </a:r>
            <a:r>
              <a:rPr lang="en-US" altLang="ko-KR" sz="3600" spc="-5" dirty="0">
                <a:solidFill>
                  <a:srgbClr val="3A91B1"/>
                </a:solidFill>
              </a:rPr>
              <a:t>(Snake Game)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794749"/>
            <a:ext cx="10513062" cy="45672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코드의 양이 약간 많기 때문에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(~ 91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줄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)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소스코드를 제공해 줄 것이다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코드를 모두 작성하는 것도 의의가 있지만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우리가 배운 내용이 무엇인지 복습해보고 어떻게 프로그래밍하며 사용되는지 이해하는 것이 더 중요하다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4000" dirty="0">
                <a:solidFill>
                  <a:srgbClr val="A9B7C5"/>
                </a:solidFill>
                <a:latin typeface="UKIJ CJK"/>
                <a:cs typeface="UKIJ CJK"/>
              </a:rPr>
              <a:t>https://shorturl.at/ioDH0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82119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Snake Game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7801" y="1307739"/>
            <a:ext cx="8824469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0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0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random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endParaRPr lang="en-US" altLang="ko-KR" sz="2000" spc="114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WIDTH, HEIGHT = 600, 600</a:t>
            </a: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lang="en-US" altLang="ko-KR" sz="20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BLOCK_SIZE = 20</a:t>
            </a: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/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lang="en-US" sz="20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0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000" spc="90" dirty="0">
                <a:solidFill>
                  <a:srgbClr val="A9B7C5"/>
                </a:solidFill>
                <a:latin typeface="Consolas"/>
                <a:cs typeface="Consolas"/>
              </a:rPr>
              <a:t>WHITE = (255,255,255)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8 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RED = (255,0,0)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 marR="2698115" indent="16891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sz="2000" spc="95" dirty="0">
                <a:solidFill>
                  <a:srgbClr val="5F6266"/>
                </a:solidFill>
                <a:latin typeface="Consolas"/>
                <a:cs typeface="Consolas"/>
              </a:rPr>
              <a:t> 	</a:t>
            </a:r>
            <a:endParaRPr lang="en-US" sz="2000" spc="-1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10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pygame.init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	</a:t>
            </a: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	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11 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win 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((WIDTH, </a:t>
            </a:r>
            <a:b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HEIGHT))</a:t>
            </a:r>
            <a:endParaRPr lang="en-US" sz="2000" dirty="0">
              <a:solidFill>
                <a:srgbClr val="CC783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12	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13 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clock 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pygame.time.Clock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14</a:t>
            </a: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65734" y="6378277"/>
            <a:ext cx="72072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047336" y="6378277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411543" y="1107739"/>
            <a:ext cx="5715000" cy="5272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파이게임과 랜덤 모듈을 </a:t>
            </a:r>
            <a:r>
              <a:rPr lang="ko-KR" alt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임포트한다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폭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높이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그리고 타일 사이즈를 설정하고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특정 색의 값들도 설정한다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파이게임을 시작하고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윈도우라는 스크린을 만든다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게임의 속도를 조절하기 위해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Clock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이라는 새 객체를 가져온다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1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AFEF"/>
                </a:solidFill>
              </a:rPr>
              <a:t>INTRO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16939" y="1616152"/>
            <a:ext cx="9598661" cy="3772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r>
              <a:rPr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①</a:t>
            </a:r>
            <a:r>
              <a:rPr lang="en-US" altLang="ko-KR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en-US" altLang="ko-KR" sz="2800" spc="204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Pygame</a:t>
            </a:r>
            <a:r>
              <a:rPr lang="en-US" altLang="ko-KR" sz="2800" spc="204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ko-KR" altLang="en-US" sz="2800" spc="204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윈도우 화면 설정하기 </a:t>
            </a:r>
            <a:endParaRPr lang="en-US" altLang="ko-KR" sz="2800" spc="204" dirty="0">
              <a:solidFill>
                <a:srgbClr val="A9B7C5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endParaRPr lang="en-US" altLang="ko-KR" sz="2800" spc="250" dirty="0">
              <a:solidFill>
                <a:srgbClr val="A9B7C5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nsolas"/>
            </a:endParaRPr>
          </a:p>
          <a:p>
            <a:pPr marL="12700">
              <a:spcBef>
                <a:spcPts val="95"/>
              </a:spcBef>
              <a:tabLst>
                <a:tab pos="3868420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②</a:t>
            </a:r>
            <a:r>
              <a:rPr lang="ko-KR" altLang="en-US" sz="2800" spc="245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en-US" altLang="ko-KR" sz="2800" spc="204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Pygame</a:t>
            </a:r>
            <a:r>
              <a:rPr lang="en-US" altLang="ko-KR" sz="2800" spc="204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ko-KR" altLang="en-US" sz="2800" spc="204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내</a:t>
            </a:r>
            <a:r>
              <a:rPr lang="en-US" altLang="ko-KR" sz="2800" spc="204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ko-KR" altLang="en-US" sz="2800" spc="204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도형 제작 및 컨트롤하기</a:t>
            </a:r>
            <a:endParaRPr lang="en-US" altLang="ko-KR" sz="2800" spc="204" dirty="0">
              <a:solidFill>
                <a:srgbClr val="A9B7C5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</a:endParaRPr>
          </a:p>
          <a:p>
            <a:pPr marL="12700">
              <a:spcBef>
                <a:spcPts val="95"/>
              </a:spcBef>
              <a:tabLst>
                <a:tab pos="3868420" algn="l"/>
              </a:tabLst>
            </a:pPr>
            <a:endParaRPr lang="en-US" altLang="ko-KR" sz="2800" spc="245" dirty="0">
              <a:solidFill>
                <a:srgbClr val="A9B7C5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</a:endParaRPr>
          </a:p>
          <a:p>
            <a:pPr marL="12700">
              <a:spcBef>
                <a:spcPts val="95"/>
              </a:spcBef>
              <a:tabLst>
                <a:tab pos="3868420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③</a:t>
            </a:r>
            <a:r>
              <a:rPr lang="en-US" altLang="ko-KR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en-US" altLang="ko-KR" sz="2800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Pygame</a:t>
            </a:r>
            <a:r>
              <a:rPr lang="en-US" altLang="ko-KR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게임 실습하기</a:t>
            </a:r>
            <a:r>
              <a:rPr lang="en-US" altLang="ko-KR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endParaRPr lang="ko-KR" altLang="en-US" sz="2800" dirty="0"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</a:endParaRPr>
          </a:p>
          <a:p>
            <a:pPr marL="12700">
              <a:spcBef>
                <a:spcPts val="2690"/>
              </a:spcBef>
              <a:tabLst>
                <a:tab pos="1434465" algn="l"/>
                <a:tab pos="234124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④ </a:t>
            </a:r>
            <a:r>
              <a:rPr lang="en-US" altLang="ko-KR" sz="2800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Pygame</a:t>
            </a:r>
            <a:r>
              <a:rPr lang="en-US" altLang="ko-KR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게임 직접 제작하기</a:t>
            </a:r>
            <a:endParaRPr lang="ko-KR" altLang="en-US" sz="2800" dirty="0"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</a:endParaRPr>
          </a:p>
          <a:p>
            <a:pPr marL="12700">
              <a:spcBef>
                <a:spcPts val="2690"/>
              </a:spcBef>
              <a:tabLst>
                <a:tab pos="1434465" algn="l"/>
                <a:tab pos="234124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⑤ </a:t>
            </a:r>
            <a:r>
              <a:rPr lang="ko-KR" altLang="en-US" sz="2800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파이썬</a:t>
            </a: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</a:t>
            </a:r>
            <a:r>
              <a:rPr lang="ko-KR" altLang="en-US" sz="2800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튜터링</a:t>
            </a:r>
            <a:r>
              <a:rPr lang="ko-KR" altLang="en-US" sz="2800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</a:rPr>
              <a:t> 마무리 </a:t>
            </a:r>
            <a:endParaRPr lang="ko-KR" altLang="en-US" sz="2800" dirty="0"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Snake Game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961" y="1500712"/>
            <a:ext cx="8824469" cy="5103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[[WIDTH//2, HEIGHT//2]]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[0, BLOCK_SIZE]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def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generate_food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while True: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x 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random.randint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(0, (WIDTH </a:t>
            </a:r>
            <a:b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- BLOCK_SIZE) // BLOCK_SIZE ) * BLOCK_SIZE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y 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random.randint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(0, (HEIGHT </a:t>
            </a:r>
            <a:b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- BLOCK_SIZE) // BLOCK_SIZE ) * BLOCK_SIZE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[x, y]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if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not in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    return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generate_food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65734" y="6378277"/>
            <a:ext cx="72072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047336" y="6378277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629400" y="1515024"/>
            <a:ext cx="5715000" cy="438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스네이크의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위치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리스트 여러 개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와 속도를 설정한다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먹이를 생성하는 함수를 만든다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: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0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과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폭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-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타일 크기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)//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타일 크기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*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타일크기 사이의 값 생성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먹이 위치가 </a:t>
            </a:r>
            <a:r>
              <a:rPr lang="ko-KR" alt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스네이크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위치에 없다는 사실을 확인하고 </a:t>
            </a:r>
            <a:r>
              <a:rPr lang="ko-KR" alt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리턴한다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60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Snake Game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962" y="1500712"/>
            <a:ext cx="5715000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def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draw_objects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win.fill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((0, 0, 0))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for pos in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(win, WHITE,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(pos[0], pos[1], BLOCK_SIZE, BLOCK_SIZE))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(win, RED,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[0],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[1], BLOCK_SIZE, BLOCK_SIZE))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65734" y="6378277"/>
            <a:ext cx="72072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047336" y="6378277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629400" y="1515024"/>
            <a:ext cx="5715000" cy="4372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게임에 필요한 물체들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뱀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먹이 등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을 그리는 함수를 만든다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snake_pos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안에 있는 위치에 따라서 타일 개수 만큼 하얀 뱀을 그린다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마찬가지로 </a:t>
            </a: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food_pos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안에 있는 위치에 따라서 빨간 </a:t>
            </a:r>
            <a:r>
              <a:rPr lang="ko-KR" alt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먹이을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그린다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573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Snake Game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962" y="1500712"/>
            <a:ext cx="5715000" cy="44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def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update_snake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   global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endParaRPr lang="en-US" altLang="ko-KR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new_head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= [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[0][0] +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[0],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[0][1] +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[1]]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endParaRPr lang="en-US" altLang="ko-KR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if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new_head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==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      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=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generate_food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else: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      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snake_pos.pop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() 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endParaRPr lang="en-US" altLang="ko-KR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snake_pos.insert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(0,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new_head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65734" y="6378277"/>
            <a:ext cx="72072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047336" y="6378277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218971" y="1322390"/>
            <a:ext cx="5943600" cy="52597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뱀의 위치를 업데이트하는 함수를 만든다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업데이트된 뱀의 머리 위치를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원래 위치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+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축 방향 속도로 설정한다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머리의 위치가 먹이 위치와 같다면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새 먹이를 만든다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같지 않다면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뱀 꼬리 타일을 하나 없애고 머리를 업데이트한다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99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Snake Game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962" y="1500712"/>
            <a:ext cx="5638038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def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game_over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return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[0] in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[1:] or        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[0][0] &gt; WIDTH - BLOCK_SIZE or 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[0][0] &lt; 0 or 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[0][1] &gt; HEIGHT - BLOCK_SIZE or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[0][1] &lt; 0    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65734" y="6378277"/>
            <a:ext cx="72072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047336" y="6378277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007908" y="1381213"/>
            <a:ext cx="5943600" cy="5272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게임이 끝나는 경우들을 확인하는 함수를 만든다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altLang="ko-KR" sz="2800" dirty="0">
                <a:solidFill>
                  <a:srgbClr val="A9B7C5"/>
                </a:solidFill>
                <a:latin typeface="Consolas"/>
                <a:cs typeface="Consolas"/>
              </a:rPr>
              <a:t>[0] in </a:t>
            </a:r>
            <a:r>
              <a:rPr lang="en-US" altLang="ko-KR" sz="28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altLang="ko-KR" sz="2800" dirty="0">
                <a:solidFill>
                  <a:srgbClr val="A9B7C5"/>
                </a:solidFill>
                <a:latin typeface="Consolas"/>
                <a:cs typeface="Consolas"/>
              </a:rPr>
              <a:t>[1:] </a:t>
            </a:r>
            <a:r>
              <a:rPr lang="ko-KR" altLang="en-US" sz="2800" dirty="0">
                <a:solidFill>
                  <a:srgbClr val="A9B7C5"/>
                </a:solidFill>
                <a:latin typeface="Consolas"/>
                <a:cs typeface="Consolas"/>
              </a:rPr>
              <a:t>뱀 머리가 몸 안에 들어간 경우</a:t>
            </a:r>
            <a:endParaRPr lang="en-US" altLang="ko-KR" sz="28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Consolas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뱀 머리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X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좌표가 스크린 좌우밖으로 나간 경우 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뱀 머리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Y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좌표가 스크린 상하밖으로 나간 경우 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642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Snake Game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962" y="1500712"/>
            <a:ext cx="5715000" cy="4757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def run():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global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, score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[[WIDTH//2, HEIGHT//2]]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[0, BLOCK_SIZE]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food_pos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generate_food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running = True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while running: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for event in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    if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        running = False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    keys 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pygame.key.get_pressed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   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65734" y="6378277"/>
            <a:ext cx="72072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047336" y="6378277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007908" y="1381213"/>
            <a:ext cx="5943600" cy="4828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게임의 무한루프를 시작하는 함수를 만든다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뱀의 시작위치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시작속도를 설정하고 먹이를 만든다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무한루프를 만들고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게임 창을 나갈 수 있게 설정한다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Keys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값을 무한루프 중 눌린 키 값으로 받는다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963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Snake Game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1891" y="1023285"/>
            <a:ext cx="5715000" cy="54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for key in keys: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if keys[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pygame.K_UP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if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[1] == BLOCK_SIZE: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continue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	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[0, -BLOCK_SIZE]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if keys[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pygame.K_DOWN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if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[1] == -BLOCK_SIZE: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continue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 [0, BLOCK_SIZE]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if keys[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pygame.K_LEFT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	if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[0] == BLOCK_SIZE: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       continue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   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= [-BLOCK_SIZE, 0]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if keys[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pygame.K_RIGHT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	if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[0] == -BLOCK_SIZE: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       continue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   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snake_speed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 = [BLOCK_SIZE, 0]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       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65734" y="6378277"/>
            <a:ext cx="72072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047336" y="6378277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236508" y="1213722"/>
            <a:ext cx="5955492" cy="52597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받아드린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key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값에 따라서 뱀의 속도를 바꾼다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위 버튼을 눌렀을 때 뱀이 아래로 내려가고 있다면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continue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 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방향을 거꾸로 전환하는 것 불가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아니라면 속도를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                    [0, -BLOCK_SIZE]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로 전환한다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상하좌우에 대해서 같은 방식으로 작성한다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799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Snake Game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962" y="1500712"/>
            <a:ext cx="5715000" cy="384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	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update_snake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	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draw_objects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if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game_over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	break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pygame.display.update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clock.tick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(10) 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if __name__ == '__main__':</a:t>
            </a:r>
          </a:p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   run()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865734" y="6378277"/>
            <a:ext cx="72072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047336" y="6378277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5757971" y="1334512"/>
            <a:ext cx="6336492" cy="4828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뱀 몸을 업데이트하고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업데이트된 값에 따라 화면에 그려서 게임에 반영한다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game_over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() ==  True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면 게임이 끝났기에 무한루프를 종료한다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게임 내 뱀의 속도를 제한하기 위해서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10 FPS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로 설정한다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프로그램이 켜지면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run()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이 실행된다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044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 err="1">
                <a:solidFill>
                  <a:srgbClr val="3A91B1"/>
                </a:solidFill>
              </a:rPr>
              <a:t>스네이크</a:t>
            </a:r>
            <a:r>
              <a:rPr lang="ko-KR" altLang="en-US" sz="3600" spc="-5" dirty="0">
                <a:solidFill>
                  <a:srgbClr val="3A91B1"/>
                </a:solidFill>
              </a:rPr>
              <a:t> 게임</a:t>
            </a:r>
            <a:r>
              <a:rPr lang="en-US" altLang="ko-KR" sz="3600" spc="-5" dirty="0">
                <a:solidFill>
                  <a:srgbClr val="3A91B1"/>
                </a:solidFill>
              </a:rPr>
              <a:t>(Snake Game)</a:t>
            </a:r>
            <a:endParaRPr lang="ko-KR" altLang="en-US"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8CFF2A-287E-4208-A915-D618167E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730" y="1614419"/>
            <a:ext cx="3937632" cy="4148342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C4A03241-D084-4D70-AC4A-625E592B1232}"/>
              </a:ext>
            </a:extLst>
          </p:cNvPr>
          <p:cNvSpPr txBox="1"/>
          <p:nvPr/>
        </p:nvSpPr>
        <p:spPr>
          <a:xfrm>
            <a:off x="4419600" y="5869716"/>
            <a:ext cx="3810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스네이크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게임 완성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715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 err="1">
                <a:solidFill>
                  <a:srgbClr val="3A91B1"/>
                </a:solidFill>
              </a:rPr>
              <a:t>파이썬</a:t>
            </a:r>
            <a:r>
              <a:rPr lang="ko-KR" altLang="en-US" sz="3600" spc="-5" dirty="0">
                <a:solidFill>
                  <a:srgbClr val="3A91B1"/>
                </a:solidFill>
              </a:rPr>
              <a:t> </a:t>
            </a:r>
            <a:r>
              <a:rPr lang="ko-KR" altLang="en-US" sz="3600" spc="-5" dirty="0" err="1">
                <a:solidFill>
                  <a:srgbClr val="3A91B1"/>
                </a:solidFill>
              </a:rPr>
              <a:t>튜터링을</a:t>
            </a:r>
            <a:r>
              <a:rPr lang="ko-KR" altLang="en-US" sz="3600" spc="-5" dirty="0">
                <a:solidFill>
                  <a:srgbClr val="3A91B1"/>
                </a:solidFill>
              </a:rPr>
              <a:t> 정리하며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509431"/>
            <a:ext cx="10513062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1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년간 배운 내용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: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파이썬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개요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연산자와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자료형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조건문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반복문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등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내장함수와 함수 정의하기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객체지향 프로그래밍과 클래스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모듈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패키지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라이브러리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임포트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altLang="ko-KR" sz="32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개요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altLang="ko-KR" sz="32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스크린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무한루프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도형 제작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키보드 조작 등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altLang="ko-KR" sz="32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으로 실제 게임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(Snake Game)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제작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88544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 err="1">
                <a:solidFill>
                  <a:srgbClr val="3A91B1"/>
                </a:solidFill>
              </a:rPr>
              <a:t>파이썬</a:t>
            </a:r>
            <a:r>
              <a:rPr lang="ko-KR" altLang="en-US" sz="3600" spc="-5" dirty="0">
                <a:solidFill>
                  <a:srgbClr val="3A91B1"/>
                </a:solidFill>
              </a:rPr>
              <a:t> </a:t>
            </a:r>
            <a:r>
              <a:rPr lang="ko-KR" altLang="en-US" sz="3600" spc="-5" dirty="0" err="1">
                <a:solidFill>
                  <a:srgbClr val="3A91B1"/>
                </a:solidFill>
              </a:rPr>
              <a:t>튜터링을</a:t>
            </a:r>
            <a:r>
              <a:rPr lang="ko-KR" altLang="en-US" sz="3600" spc="-5" dirty="0">
                <a:solidFill>
                  <a:srgbClr val="3A91B1"/>
                </a:solidFill>
              </a:rPr>
              <a:t> 정리하며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839469" y="1554362"/>
            <a:ext cx="10513062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이 수업을 통해서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프로그래밍 및 프로그래밍 언어가 무엇인지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이해함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파이썬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언어의 기본적인 프로그래밍 방법을 배움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객체지향 프로그램을 하는 이유와 방법을 이해함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altLang="ko-KR" sz="3200" dirty="0" err="1">
                <a:solidFill>
                  <a:srgbClr val="A9B7C5"/>
                </a:solidFill>
                <a:latin typeface="UKIJ CJK"/>
                <a:cs typeface="UKIJ CJK"/>
              </a:rPr>
              <a:t>Pygame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을 사용해서 기초적인 게임을 만들 수 있음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403599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Backgrounds and Captions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8824469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0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0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sys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0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lang="en-US" altLang="ko-KR" sz="20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lang="en-US" altLang="ko-KR" sz="20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((720,480))</a:t>
            </a:r>
            <a:endParaRPr lang="en-US" altLang="ko-KR" sz="2000" spc="114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 err="1">
                <a:solidFill>
                  <a:srgbClr val="A9B7C5"/>
                </a:solidFill>
                <a:latin typeface="Consolas"/>
                <a:cs typeface="Consolas"/>
              </a:rPr>
              <a:t>screen.fill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((255,0,0))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lang="en-US" altLang="ko-KR" sz="20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pygame.display.set_caption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(“Hello!”)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0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</a:t>
            </a:r>
            <a:r>
              <a:rPr lang="en-US" altLang="ko-KR" sz="2000" spc="-10" dirty="0" err="1">
                <a:solidFill>
                  <a:srgbClr val="CC7831"/>
                </a:solidFill>
                <a:latin typeface="Consolas"/>
                <a:cs typeface="Consolas"/>
              </a:rPr>
              <a:t>init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0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000" spc="90" dirty="0">
                <a:solidFill>
                  <a:srgbClr val="A9B7C5"/>
                </a:solidFill>
                <a:latin typeface="Consolas"/>
                <a:cs typeface="Consolas"/>
              </a:rPr>
              <a:t>running = True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8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running: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 marR="2698115" indent="16891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sz="2000" spc="95" dirty="0">
                <a:solidFill>
                  <a:srgbClr val="5F6266"/>
                </a:solidFill>
                <a:latin typeface="Consolas"/>
                <a:cs typeface="Consolas"/>
              </a:rPr>
              <a:t> 	</a:t>
            </a:r>
            <a:r>
              <a:rPr lang="en-US" sz="2000" spc="95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 event in </a:t>
            </a:r>
            <a:r>
              <a:rPr lang="en-US" sz="2000" spc="95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r>
              <a:rPr lang="en-US" sz="2000" spc="-1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10 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print(event)</a:t>
            </a: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		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11</a:t>
            </a:r>
            <a:r>
              <a:rPr lang="en-US" sz="2000" dirty="0">
                <a:solidFill>
                  <a:srgbClr val="CC7831"/>
                </a:solidFill>
                <a:latin typeface="Consolas"/>
                <a:cs typeface="Consolas"/>
              </a:rPr>
              <a:t>		if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12	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running == False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13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14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sys.exit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379463" y="1981200"/>
            <a:ext cx="5715000" cy="43723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pygame.locals.screen.fill</a:t>
            </a:r>
            <a:r>
              <a:rPr 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색깔</a:t>
            </a:r>
            <a:r>
              <a:rPr 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문을 통해 파이게임의 배경색을 바꿀 수 있다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이때 주어진 색깔은 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RGB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형식이여야 한다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spc="-2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pygame.display.set_caption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캡션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문을 통해서 스크린 윈도우의 이름을 임의로 설정할 수 있다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그런데 이러면 색이 검정색이다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5219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713599" cy="890320"/>
          </a:xfrm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 err="1">
                <a:solidFill>
                  <a:srgbClr val="3A91B1"/>
                </a:solidFill>
              </a:rPr>
              <a:t>파이썬</a:t>
            </a:r>
            <a:r>
              <a:rPr lang="ko-KR" altLang="en-US" sz="3600" spc="-5" dirty="0">
                <a:solidFill>
                  <a:srgbClr val="3A91B1"/>
                </a:solidFill>
              </a:rPr>
              <a:t> </a:t>
            </a:r>
            <a:r>
              <a:rPr lang="ko-KR" altLang="en-US" sz="3600" spc="-5" dirty="0" err="1">
                <a:solidFill>
                  <a:srgbClr val="3A91B1"/>
                </a:solidFill>
              </a:rPr>
              <a:t>튜터링을</a:t>
            </a:r>
            <a:r>
              <a:rPr lang="ko-KR" altLang="en-US" sz="3600" spc="-5" dirty="0">
                <a:solidFill>
                  <a:srgbClr val="3A91B1"/>
                </a:solidFill>
              </a:rPr>
              <a:t> 정리하며</a:t>
            </a:r>
            <a:endParaRPr lang="ko-KR" altLang="en-US"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583564" y="2986759"/>
            <a:ext cx="11040111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프로그래밍이 어떤 느낌인지 이해했으면 충분합니다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미래에 코딩을 하는 것에 대한 두려움이 </a:t>
            </a: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적어졌기를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바랍니다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dirty="0"/>
              <a:t>KAIST &amp; </a:t>
            </a:r>
            <a:r>
              <a:rPr lang="ko-KR" altLang="en-US" dirty="0" err="1"/>
              <a:t>대덕고</a:t>
            </a:r>
            <a:r>
              <a:rPr lang="ko-KR" altLang="en-US" dirty="0"/>
              <a:t> 빛나리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838910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B3B9-81B0-4927-9C88-56CA1462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13337"/>
            <a:ext cx="9601200" cy="2031325"/>
          </a:xfrm>
        </p:spPr>
        <p:txBody>
          <a:bodyPr/>
          <a:lstStyle/>
          <a:p>
            <a:pPr algn="ctr"/>
            <a:r>
              <a:rPr lang="en-US" altLang="ko-KR" sz="6600" b="1" dirty="0"/>
              <a:t>1</a:t>
            </a:r>
            <a:r>
              <a:rPr lang="ko-KR" altLang="en-US" sz="6600" b="1" dirty="0"/>
              <a:t>년간 열심히 </a:t>
            </a:r>
            <a:r>
              <a:rPr lang="ko-KR" altLang="en-US" sz="6600" b="1" dirty="0" err="1"/>
              <a:t>들어주셔서</a:t>
            </a:r>
            <a:r>
              <a:rPr lang="ko-KR" altLang="en-US" sz="6600" b="1" dirty="0"/>
              <a:t> 감사합니다</a:t>
            </a:r>
            <a:r>
              <a:rPr lang="en-US" altLang="ko-KR" sz="6600" b="1" dirty="0"/>
              <a:t>!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5669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Backgrounds and Captions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8824469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0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0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000" dirty="0">
              <a:latin typeface="Consolas"/>
              <a:cs typeface="Consolas"/>
            </a:endParaRPr>
          </a:p>
          <a:p>
            <a:pPr marL="181610"/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pygame.display.set_caption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(“Hello!”)</a:t>
            </a:r>
            <a:endParaRPr lang="en-US" altLang="ko-KR" sz="2000" spc="-50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0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lang="en-US" altLang="ko-KR" sz="20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lang="en-US" altLang="ko-KR" sz="20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((720,480))</a:t>
            </a:r>
            <a:endParaRPr lang="en-US" altLang="ko-KR" sz="2000" spc="114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50" dirty="0" err="1">
                <a:solidFill>
                  <a:srgbClr val="A9B7C5"/>
                </a:solidFill>
                <a:latin typeface="Consolas"/>
                <a:cs typeface="Consolas"/>
              </a:rPr>
              <a:t>screen.fill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(255,0,0)</a:t>
            </a:r>
            <a:endParaRPr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lang="en-US" altLang="ko-KR" sz="20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dirty="0" err="1">
                <a:solidFill>
                  <a:srgbClr val="A9B7C5"/>
                </a:solidFill>
                <a:latin typeface="Consolas"/>
                <a:cs typeface="Consolas"/>
              </a:rPr>
              <a:t>pygame.display.flip</a:t>
            </a:r>
            <a:r>
              <a:rPr lang="en-US" altLang="ko-KR" sz="2000" dirty="0">
                <a:solidFill>
                  <a:srgbClr val="A9B7C5"/>
                </a:solidFill>
                <a:latin typeface="Consolas"/>
                <a:cs typeface="Consolas"/>
              </a:rPr>
              <a:t>()	</a:t>
            </a:r>
          </a:p>
          <a:p>
            <a:pPr marL="181610"/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0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000" spc="-10" dirty="0" err="1">
                <a:solidFill>
                  <a:srgbClr val="A9B7C5"/>
                </a:solidFill>
                <a:latin typeface="Consolas"/>
                <a:cs typeface="Consolas"/>
              </a:rPr>
              <a:t>pygame.</a:t>
            </a:r>
            <a:r>
              <a:rPr lang="en-US" altLang="ko-KR" sz="2000" spc="-10" dirty="0" err="1">
                <a:solidFill>
                  <a:srgbClr val="CC7831"/>
                </a:solidFill>
                <a:latin typeface="Consolas"/>
                <a:cs typeface="Consolas"/>
              </a:rPr>
              <a:t>init</a:t>
            </a:r>
            <a:r>
              <a:rPr lang="en-US" altLang="ko-KR" sz="20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0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0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0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000" spc="90" dirty="0">
                <a:solidFill>
                  <a:srgbClr val="A9B7C5"/>
                </a:solidFill>
                <a:latin typeface="Consolas"/>
                <a:cs typeface="Consolas"/>
              </a:rPr>
              <a:t>running = True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000" spc="-50" dirty="0">
                <a:solidFill>
                  <a:srgbClr val="5F6266"/>
                </a:solidFill>
                <a:latin typeface="Consolas"/>
                <a:cs typeface="Consolas"/>
              </a:rPr>
              <a:t>8 </a:t>
            </a:r>
            <a:r>
              <a:rPr lang="en-US" altLang="ko-KR" sz="2000" spc="-5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lang="en-US" altLang="ko-KR" sz="2000" spc="-50" dirty="0">
                <a:solidFill>
                  <a:srgbClr val="A9B7C5"/>
                </a:solidFill>
                <a:latin typeface="Consolas"/>
                <a:cs typeface="Consolas"/>
              </a:rPr>
              <a:t> running:</a:t>
            </a:r>
            <a:endParaRPr lang="ko-KR" altLang="en-US" sz="20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 marR="2698115" indent="16891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sz="2000" spc="95" dirty="0">
                <a:solidFill>
                  <a:srgbClr val="5F6266"/>
                </a:solidFill>
                <a:latin typeface="Consolas"/>
                <a:cs typeface="Consolas"/>
              </a:rPr>
              <a:t> 	</a:t>
            </a:r>
            <a:r>
              <a:rPr lang="en-US" sz="2000" spc="95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 event in </a:t>
            </a:r>
            <a:r>
              <a:rPr lang="en-US" sz="2000" spc="95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000" spc="95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r>
              <a:rPr lang="en-US" sz="2000" spc="-1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10 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print(event)</a:t>
            </a: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		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11</a:t>
            </a:r>
            <a:r>
              <a:rPr lang="en-US" sz="2000" dirty="0">
                <a:solidFill>
                  <a:srgbClr val="CC7831"/>
                </a:solidFill>
                <a:latin typeface="Consolas"/>
                <a:cs typeface="Consolas"/>
              </a:rPr>
              <a:t>		if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==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F6266"/>
                </a:solidFill>
                <a:latin typeface="Consolas"/>
                <a:cs typeface="Consolas"/>
              </a:rPr>
              <a:t>12			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running == False 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13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56585C"/>
                </a:solidFill>
                <a:latin typeface="Consolas"/>
                <a:cs typeface="Consolas"/>
              </a:rPr>
              <a:t>14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A9B7C5"/>
                </a:solidFill>
                <a:latin typeface="Consolas"/>
                <a:cs typeface="Consolas"/>
              </a:rPr>
              <a:t>sys.exit</a:t>
            </a:r>
            <a:r>
              <a:rPr lang="en-US" sz="20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748D048-F44A-44FD-B672-82B07441ACF8}"/>
              </a:ext>
            </a:extLst>
          </p:cNvPr>
          <p:cNvSpPr txBox="1"/>
          <p:nvPr/>
        </p:nvSpPr>
        <p:spPr>
          <a:xfrm>
            <a:off x="6477000" y="1981200"/>
            <a:ext cx="571500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스크린의 내용을 업데이트하기 위해서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pygame.display.flip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과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-25" dirty="0" err="1">
                <a:solidFill>
                  <a:srgbClr val="A9B7C5"/>
                </a:solidFill>
                <a:latin typeface="Malgun Gothic"/>
                <a:cs typeface="Malgun Gothic"/>
              </a:rPr>
              <a:t>pygame.display.update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를 사용한다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 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이때 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flip()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은 화면을 모두 업데이트하고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, update()</a:t>
            </a:r>
            <a:r>
              <a:rPr lang="ko-KR" altLang="en-US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는 일부를 업데이트 할 수 있다</a:t>
            </a:r>
            <a:r>
              <a:rPr lang="en-US" altLang="ko-KR" sz="2800" spc="-25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01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DAF-17D9-4A6F-B828-B42A3DD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90448"/>
            <a:ext cx="8534400" cy="677108"/>
          </a:xfrm>
        </p:spPr>
        <p:txBody>
          <a:bodyPr/>
          <a:lstStyle/>
          <a:p>
            <a:r>
              <a:rPr lang="en-US" altLang="ko-KR" dirty="0"/>
              <a:t>Background and Captions </a:t>
            </a:r>
            <a:r>
              <a:rPr lang="ko-KR" altLang="en-US" dirty="0"/>
              <a:t>예제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8F67-A7A6-4166-8D9E-5B4B19A42FE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2505670"/>
            <a:ext cx="8534400" cy="2462213"/>
          </a:xfrm>
        </p:spPr>
        <p:txBody>
          <a:bodyPr/>
          <a:lstStyle/>
          <a:p>
            <a:pPr algn="ctr"/>
            <a:r>
              <a:rPr lang="ko-KR" altLang="en-US" sz="4000" dirty="0"/>
              <a:t> 배경화면 색깔이 노란색이고</a:t>
            </a:r>
            <a:r>
              <a:rPr lang="en-US" altLang="ko-KR" sz="4000" dirty="0"/>
              <a:t>, </a:t>
            </a:r>
            <a:r>
              <a:rPr lang="ko-KR" altLang="en-US" sz="4000" dirty="0"/>
              <a:t>스크린 캡션 이름이 </a:t>
            </a:r>
            <a:r>
              <a:rPr lang="en-US" altLang="ko-KR" sz="4000" dirty="0"/>
              <a:t>“</a:t>
            </a:r>
            <a:r>
              <a:rPr lang="en-US" altLang="ko-KR" sz="4000" dirty="0" err="1"/>
              <a:t>Pygame</a:t>
            </a:r>
            <a:r>
              <a:rPr lang="en-US" altLang="ko-KR" sz="4000" dirty="0"/>
              <a:t>”</a:t>
            </a:r>
            <a:r>
              <a:rPr lang="ko-KR" altLang="en-US" sz="4000" dirty="0"/>
              <a:t>인 화면을 만들어보자</a:t>
            </a:r>
            <a:r>
              <a:rPr lang="en-US" altLang="ko-KR" sz="4000" dirty="0"/>
              <a:t>!</a:t>
            </a:r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참고</a:t>
            </a:r>
            <a:r>
              <a:rPr lang="en-US" altLang="ko-KR" sz="4000" dirty="0"/>
              <a:t>: RGB </a:t>
            </a:r>
            <a:r>
              <a:rPr lang="ko-KR" altLang="en-US" sz="4000" dirty="0"/>
              <a:t>노란색 검색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37372-317B-42E3-8E22-08E768342E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lang="ko-KR" alt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F83B-FDEE-480D-8607-93EB96C3B2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</p:spTree>
    <p:extLst>
      <p:ext uri="{BB962C8B-B14F-4D97-AF65-F5344CB8AC3E}">
        <p14:creationId xmlns:p14="http://schemas.microsoft.com/office/powerpoint/2010/main" val="317496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10360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Drawing shapes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844877" y="6453943"/>
            <a:ext cx="19964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5867400" y="6453943"/>
            <a:ext cx="259080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2023 </a:t>
            </a:r>
            <a:r>
              <a:rPr lang="ko-KR" altLang="en-US" spc="-10"/>
              <a:t>가을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3409" y="1639732"/>
            <a:ext cx="6843269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lang="en-US" altLang="ko-KR"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lang="en-US"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sz="2400" spc="-50" dirty="0">
                <a:solidFill>
                  <a:srgbClr val="5F6266"/>
                </a:solidFill>
                <a:latin typeface="Consolas"/>
                <a:cs typeface="Consolas"/>
              </a:rPr>
              <a:t>2 </a:t>
            </a:r>
            <a:r>
              <a:rPr lang="en-US" sz="2400" spc="-50" dirty="0">
                <a:solidFill>
                  <a:srgbClr val="A9B7C5"/>
                </a:solidFill>
                <a:latin typeface="Consolas"/>
                <a:cs typeface="Consolas"/>
              </a:rPr>
              <a:t>screen = 	</a:t>
            </a:r>
            <a:r>
              <a:rPr lang="en-US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pygame.display.set_mode</a:t>
            </a:r>
            <a:r>
              <a:rPr lang="en-US" sz="2400" spc="-50" dirty="0">
                <a:solidFill>
                  <a:srgbClr val="A9B7C5"/>
                </a:solidFill>
                <a:latin typeface="Consolas"/>
                <a:cs typeface="Consolas"/>
              </a:rPr>
              <a:t>((720,480)</a:t>
            </a:r>
            <a:endParaRPr lang="en-US" sz="2400" dirty="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lang="en-US" altLang="ko-KR" sz="24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(screen,(255,0,0), </a:t>
            </a: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	(500,300,50,50))</a:t>
            </a:r>
            <a:endParaRPr lang="en-US" altLang="ko-KR"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(screen,(0,255,0), </a:t>
            </a: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	(300,200,50,50), 5)</a:t>
            </a: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pygame.draw.ellipse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(screen,(255,0,0), </a:t>
            </a: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	(500,300,50,50),5)</a:t>
            </a:r>
            <a:endParaRPr lang="en-US"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6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pygame.display.update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81610"/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7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running = True</a:t>
            </a:r>
            <a:endParaRPr sz="2400" dirty="0">
              <a:latin typeface="Consolas"/>
              <a:cs typeface="Consolas"/>
            </a:endParaRPr>
          </a:p>
          <a:p>
            <a:pPr marL="181610"/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dirty="0">
                <a:solidFill>
                  <a:srgbClr val="CC7831"/>
                </a:solidFill>
                <a:latin typeface="Consolas"/>
                <a:cs typeface="Consolas"/>
              </a:rPr>
              <a:t>while </a:t>
            </a:r>
            <a:r>
              <a:rPr lang="en-US" altLang="ko-KR" sz="2400" dirty="0">
                <a:solidFill>
                  <a:srgbClr val="A9B7C5"/>
                </a:solidFill>
                <a:latin typeface="Consolas"/>
                <a:cs typeface="Consolas"/>
              </a:rPr>
              <a:t>running:</a:t>
            </a:r>
            <a:endParaRPr lang="en-US" altLang="ko-KR" sz="2400" spc="-50" dirty="0">
              <a:solidFill>
                <a:srgbClr val="5F6266"/>
              </a:solidFill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	</a:t>
            </a:r>
            <a:r>
              <a:rPr lang="en-US" altLang="ko-KR" sz="2400" spc="-25" dirty="0">
                <a:solidFill>
                  <a:srgbClr val="A9B7C5"/>
                </a:solidFill>
                <a:latin typeface="Consolas"/>
                <a:cs typeface="Consolas"/>
              </a:rPr>
              <a:t> 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96AF4C7-895E-49B8-A90C-8F65CECFEFFE}"/>
              </a:ext>
            </a:extLst>
          </p:cNvPr>
          <p:cNvSpPr txBox="1"/>
          <p:nvPr/>
        </p:nvSpPr>
        <p:spPr>
          <a:xfrm>
            <a:off x="6705600" y="1784730"/>
            <a:ext cx="5257800" cy="21922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rgbClr val="A9B7C5"/>
                </a:solidFill>
                <a:latin typeface="Malgun Gothic"/>
                <a:cs typeface="Malgun Gothic"/>
              </a:rPr>
              <a:t>Pygame.draw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도형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()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을 통해서 사각형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/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타원을 그릴 수 있다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괄호 안은 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스크린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색깔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좌표 및 정보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두께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) 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값이다</a:t>
            </a:r>
            <a:r>
              <a:rPr lang="en-US" altLang="ko-KR" sz="28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BE508-6A33-42E6-88B6-FD2579BDD8A2}"/>
              </a:ext>
            </a:extLst>
          </p:cNvPr>
          <p:cNvSpPr/>
          <p:nvPr/>
        </p:nvSpPr>
        <p:spPr>
          <a:xfrm>
            <a:off x="7729326" y="4648200"/>
            <a:ext cx="3472074" cy="1600200"/>
          </a:xfrm>
          <a:prstGeom prst="rect">
            <a:avLst/>
          </a:prstGeom>
          <a:solidFill>
            <a:srgbClr val="A9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9B7C5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14E45-82CE-4195-9963-EBAFD0FEE62A}"/>
              </a:ext>
            </a:extLst>
          </p:cNvPr>
          <p:cNvCxnSpPr>
            <a:cxnSpLocks/>
          </p:cNvCxnSpPr>
          <p:nvPr/>
        </p:nvCxnSpPr>
        <p:spPr>
          <a:xfrm>
            <a:off x="7729326" y="4648200"/>
            <a:ext cx="957474" cy="0"/>
          </a:xfrm>
          <a:prstGeom prst="straightConnector1">
            <a:avLst/>
          </a:prstGeom>
          <a:ln w="19050">
            <a:solidFill>
              <a:srgbClr val="CC78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D3CCE2-0D44-4572-AC1D-0DC6B1C276C1}"/>
              </a:ext>
            </a:extLst>
          </p:cNvPr>
          <p:cNvCxnSpPr>
            <a:cxnSpLocks/>
          </p:cNvCxnSpPr>
          <p:nvPr/>
        </p:nvCxnSpPr>
        <p:spPr>
          <a:xfrm>
            <a:off x="8712306" y="4648200"/>
            <a:ext cx="0" cy="609600"/>
          </a:xfrm>
          <a:prstGeom prst="straightConnector1">
            <a:avLst/>
          </a:prstGeom>
          <a:ln w="19050">
            <a:solidFill>
              <a:srgbClr val="CC78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98E008-99AA-4267-9693-F1F2B717C441}"/>
              </a:ext>
            </a:extLst>
          </p:cNvPr>
          <p:cNvCxnSpPr/>
          <p:nvPr/>
        </p:nvCxnSpPr>
        <p:spPr>
          <a:xfrm>
            <a:off x="8712306" y="5257800"/>
            <a:ext cx="1117494" cy="0"/>
          </a:xfrm>
          <a:prstGeom prst="line">
            <a:avLst/>
          </a:prstGeom>
          <a:ln w="19050">
            <a:solidFill>
              <a:srgbClr val="56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B0E732-529D-4423-8D93-0680191F4273}"/>
              </a:ext>
            </a:extLst>
          </p:cNvPr>
          <p:cNvCxnSpPr>
            <a:cxnSpLocks/>
          </p:cNvCxnSpPr>
          <p:nvPr/>
        </p:nvCxnSpPr>
        <p:spPr>
          <a:xfrm>
            <a:off x="8712306" y="5257800"/>
            <a:ext cx="0" cy="457200"/>
          </a:xfrm>
          <a:prstGeom prst="line">
            <a:avLst/>
          </a:prstGeom>
          <a:ln w="19050">
            <a:solidFill>
              <a:srgbClr val="56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ECD1E1-BEF4-4CB8-A3C3-28B882252736}"/>
              </a:ext>
            </a:extLst>
          </p:cNvPr>
          <p:cNvCxnSpPr/>
          <p:nvPr/>
        </p:nvCxnSpPr>
        <p:spPr>
          <a:xfrm>
            <a:off x="8712306" y="5715000"/>
            <a:ext cx="1117494" cy="0"/>
          </a:xfrm>
          <a:prstGeom prst="line">
            <a:avLst/>
          </a:prstGeom>
          <a:ln w="19050">
            <a:solidFill>
              <a:srgbClr val="56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B5258A-5703-4BE3-A00C-10C6EF19F06D}"/>
              </a:ext>
            </a:extLst>
          </p:cNvPr>
          <p:cNvCxnSpPr>
            <a:cxnSpLocks/>
          </p:cNvCxnSpPr>
          <p:nvPr/>
        </p:nvCxnSpPr>
        <p:spPr>
          <a:xfrm>
            <a:off x="9829800" y="5257800"/>
            <a:ext cx="0" cy="457200"/>
          </a:xfrm>
          <a:prstGeom prst="line">
            <a:avLst/>
          </a:prstGeom>
          <a:ln w="19050">
            <a:solidFill>
              <a:srgbClr val="565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DAF232-BB19-49CA-BB82-64F2693AE643}"/>
              </a:ext>
            </a:extLst>
          </p:cNvPr>
          <p:cNvSpPr txBox="1"/>
          <p:nvPr/>
        </p:nvSpPr>
        <p:spPr>
          <a:xfrm>
            <a:off x="8169963" y="41529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9B7C5"/>
                </a:solidFill>
              </a:rPr>
              <a:t>(X</a:t>
            </a:r>
            <a:r>
              <a:rPr lang="ko-KR" altLang="en-US" dirty="0">
                <a:solidFill>
                  <a:srgbClr val="A9B7C5"/>
                </a:solidFill>
              </a:rPr>
              <a:t>시작</a:t>
            </a:r>
            <a:r>
              <a:rPr lang="en-US" altLang="ko-KR" dirty="0">
                <a:solidFill>
                  <a:srgbClr val="A9B7C5"/>
                </a:solidFill>
              </a:rPr>
              <a:t>, y</a:t>
            </a:r>
            <a:r>
              <a:rPr lang="ko-KR" altLang="en-US" dirty="0">
                <a:solidFill>
                  <a:srgbClr val="A9B7C5"/>
                </a:solidFill>
              </a:rPr>
              <a:t>시작</a:t>
            </a:r>
            <a:r>
              <a:rPr lang="en-US" altLang="ko-KR" dirty="0">
                <a:solidFill>
                  <a:srgbClr val="A9B7C5"/>
                </a:solidFill>
              </a:rPr>
              <a:t>, </a:t>
            </a:r>
            <a:r>
              <a:rPr lang="ko-KR" altLang="en-US" dirty="0">
                <a:solidFill>
                  <a:srgbClr val="A9B7C5"/>
                </a:solidFill>
              </a:rPr>
              <a:t>폭</a:t>
            </a:r>
            <a:r>
              <a:rPr lang="en-US" altLang="ko-KR" dirty="0">
                <a:solidFill>
                  <a:srgbClr val="A9B7C5"/>
                </a:solidFill>
              </a:rPr>
              <a:t>, </a:t>
            </a:r>
            <a:r>
              <a:rPr lang="ko-KR" altLang="en-US" dirty="0">
                <a:solidFill>
                  <a:srgbClr val="A9B7C5"/>
                </a:solidFill>
              </a:rPr>
              <a:t>높이</a:t>
            </a:r>
            <a:r>
              <a:rPr lang="en-US" altLang="ko-KR" dirty="0">
                <a:solidFill>
                  <a:srgbClr val="A9B7C5"/>
                </a:solidFill>
              </a:rPr>
              <a:t>)</a:t>
            </a:r>
            <a:endParaRPr lang="ko-KR" altLang="en-US" dirty="0">
              <a:solidFill>
                <a:srgbClr val="A9B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2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DAF-17D9-4A6F-B828-B42A3DD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90448"/>
            <a:ext cx="8534400" cy="677108"/>
          </a:xfrm>
        </p:spPr>
        <p:txBody>
          <a:bodyPr/>
          <a:lstStyle/>
          <a:p>
            <a:r>
              <a:rPr lang="en-US" altLang="ko-KR" dirty="0"/>
              <a:t>Drawing shapes </a:t>
            </a:r>
            <a:r>
              <a:rPr lang="ko-KR" altLang="en-US" dirty="0"/>
              <a:t>예제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8F67-A7A6-4166-8D9E-5B4B19A42FE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09700" y="2590800"/>
            <a:ext cx="9372600" cy="2462213"/>
          </a:xfrm>
        </p:spPr>
        <p:txBody>
          <a:bodyPr/>
          <a:lstStyle/>
          <a:p>
            <a:pPr algn="ctr"/>
            <a:r>
              <a:rPr lang="ko-KR" altLang="en-US" sz="4000" dirty="0"/>
              <a:t> </a:t>
            </a:r>
            <a:r>
              <a:rPr lang="en-US" altLang="ko-KR" sz="4000" dirty="0"/>
              <a:t>480 * 480 </a:t>
            </a:r>
            <a:r>
              <a:rPr lang="ko-KR" altLang="en-US" sz="4000" dirty="0"/>
              <a:t>스크린의 정가운데에</a:t>
            </a:r>
            <a:endParaRPr lang="en-US" altLang="ko-KR" sz="4000" dirty="0"/>
          </a:p>
          <a:p>
            <a:pPr algn="ctr"/>
            <a:r>
              <a:rPr lang="en-US" altLang="ko-KR" sz="4000" dirty="0"/>
              <a:t>40 * 40 </a:t>
            </a:r>
            <a:r>
              <a:rPr lang="ko-KR" altLang="en-US" sz="4000" dirty="0"/>
              <a:t>자리 사각형을 만들자</a:t>
            </a:r>
            <a:endParaRPr lang="en-US" altLang="ko-KR" sz="4000" dirty="0"/>
          </a:p>
          <a:p>
            <a:pPr algn="ctr"/>
            <a:r>
              <a:rPr lang="ko-KR" altLang="en-US" sz="4000" dirty="0"/>
              <a:t>사각형은 빨강색으로 차 있어야 한다</a:t>
            </a:r>
            <a:r>
              <a:rPr lang="en-US" altLang="ko-KR" sz="4000" dirty="0"/>
              <a:t>.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pPr algn="ctr"/>
            <a:r>
              <a:rPr lang="en-US" altLang="ko-KR" sz="4000" dirty="0"/>
              <a:t>(</a:t>
            </a:r>
            <a:r>
              <a:rPr lang="ko-KR" altLang="en-US" sz="4000" dirty="0"/>
              <a:t>참고</a:t>
            </a:r>
            <a:r>
              <a:rPr lang="en-US" altLang="ko-KR" sz="4000" dirty="0"/>
              <a:t>: X Y</a:t>
            </a:r>
            <a:r>
              <a:rPr lang="ko-KR" altLang="en-US" sz="4000" dirty="0"/>
              <a:t>좌표는 좌상단에서 시작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37372-317B-42E3-8E22-08E768342E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lang="ko-KR" alt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F83B-FDEE-480D-8607-93EB96C3B2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</p:spTree>
    <p:extLst>
      <p:ext uri="{BB962C8B-B14F-4D97-AF65-F5344CB8AC3E}">
        <p14:creationId xmlns:p14="http://schemas.microsoft.com/office/powerpoint/2010/main" val="260754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Setting up a player</a:t>
            </a:r>
            <a:r>
              <a:rPr lang="ko-KR" altLang="en-US" spc="-10" dirty="0"/>
              <a:t> </a:t>
            </a:r>
            <a:endParaRPr lang="en-US"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6071" y="1776799"/>
            <a:ext cx="675030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…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player =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(300,200,50,50)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(screen, (255,0,0), player)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lang="en-US"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lang="en-US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lang="en-US"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endParaRPr lang="en-US" sz="2400" dirty="0">
              <a:latin typeface="Consolas"/>
              <a:cs typeface="Consolas"/>
            </a:endParaRPr>
          </a:p>
          <a:p>
            <a:pPr marL="1710055" indent="-16973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7100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lang="en-US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sz="2400" dirty="0">
              <a:latin typeface="Consolas"/>
              <a:cs typeface="Consolas"/>
            </a:endParaRPr>
          </a:p>
          <a:p>
            <a:pPr marL="2383790" indent="-23710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2383790" algn="l"/>
              </a:tabLst>
            </a:pPr>
            <a:r>
              <a:rPr lang="en-US"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2383790" algn="l"/>
              </a:tabLst>
            </a:pPr>
            <a:r>
              <a:rPr lang="en-US" altLang="ko-KR" sz="2400" spc="-10" dirty="0">
                <a:solidFill>
                  <a:srgbClr val="56585C"/>
                </a:solidFill>
                <a:latin typeface="Consolas"/>
                <a:cs typeface="Consolas"/>
              </a:rPr>
              <a:t>8</a:t>
            </a:r>
            <a:r>
              <a:rPr lang="en-US" altLang="ko-KR" sz="2400" spc="-10" dirty="0">
                <a:solidFill>
                  <a:srgbClr val="A9B7C5"/>
                </a:solidFill>
                <a:latin typeface="Consolas"/>
                <a:cs typeface="Consolas"/>
              </a:rPr>
              <a:t>     </a:t>
            </a:r>
            <a:r>
              <a:rPr lang="en-US" altLang="ko-KR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pygame.display.update</a:t>
            </a:r>
            <a:r>
              <a:rPr lang="en-US" altLang="ko-KR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9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23551E-FDB6-4397-A8E2-051194344A40}"/>
              </a:ext>
            </a:extLst>
          </p:cNvPr>
          <p:cNvSpPr txBox="1"/>
          <p:nvPr/>
        </p:nvSpPr>
        <p:spPr>
          <a:xfrm>
            <a:off x="7112507" y="1895567"/>
            <a:ext cx="5257800" cy="3831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pygame.Rect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좌표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 player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라는 이름에 할당함으로 추후에 사용 가능한 도형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“player”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을 만듦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이제부터는 사각형을 만들 때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pygame.draw.rect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(screen,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색깔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, player)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로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바로 만들 수 있음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Rect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와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rect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대소문자 구분 주의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!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809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8824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Getting</a:t>
            </a:r>
            <a:r>
              <a:rPr lang="ko-KR" altLang="en-US" spc="-10" dirty="0"/>
              <a:t> </a:t>
            </a:r>
            <a:r>
              <a:rPr lang="en-US" altLang="ko-KR" spc="-10" dirty="0"/>
              <a:t>Keyboard inputs</a:t>
            </a:r>
            <a:endParaRPr lang="en-US"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9144" y="-20320"/>
            <a:ext cx="858519" cy="6878320"/>
            <a:chOff x="-9144" y="-9144"/>
            <a:chExt cx="858519" cy="6878320"/>
          </a:xfrm>
        </p:grpSpPr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6071" y="1776799"/>
            <a:ext cx="675030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20" dirty="0">
                <a:solidFill>
                  <a:srgbClr val="A9B7C5"/>
                </a:solidFill>
                <a:latin typeface="Consolas"/>
                <a:cs typeface="Consolas"/>
              </a:rPr>
              <a:t>(…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player = </a:t>
            </a:r>
            <a:r>
              <a:rPr lang="en-US" altLang="ko-KR" sz="2400" spc="-50" dirty="0" err="1">
                <a:solidFill>
                  <a:srgbClr val="A9B7C5"/>
                </a:solidFill>
                <a:latin typeface="Consolas"/>
                <a:cs typeface="Consolas"/>
              </a:rPr>
              <a:t>pygame.Rect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(300,200,50,50)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7777AA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pygame.draw.rect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(screen, (255,0,0), player)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key =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pygame.key.get_pressed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1036955" algn="l"/>
              </a:tabLst>
            </a:pP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 key[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pygame.K_a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]:</a:t>
            </a:r>
          </a:p>
          <a:p>
            <a:pPr marL="12700" lvl="4">
              <a:buClr>
                <a:srgbClr val="5F6266"/>
              </a:buClr>
              <a:tabLst>
                <a:tab pos="10369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7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	   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player.move_ip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(-1,0)</a:t>
            </a: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10369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8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	for</a:t>
            </a:r>
            <a:r>
              <a:rPr lang="en-US"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lang="en-US"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lang="en-US"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pygame.event.get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():</a:t>
            </a:r>
            <a:endParaRPr lang="en-US"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1710055" algn="l"/>
              </a:tabLst>
            </a:pPr>
            <a:r>
              <a:rPr lang="en-US" sz="2400" dirty="0">
                <a:solidFill>
                  <a:srgbClr val="56585C"/>
                </a:solidFill>
                <a:latin typeface="Consolas"/>
                <a:cs typeface="Consolas"/>
              </a:rPr>
              <a:t>9</a:t>
            </a:r>
            <a:r>
              <a:rPr lang="en-US" sz="2400" dirty="0">
                <a:solidFill>
                  <a:srgbClr val="CC7831"/>
                </a:solidFill>
                <a:latin typeface="Consolas"/>
                <a:cs typeface="Consolas"/>
              </a:rPr>
              <a:t>	if</a:t>
            </a:r>
            <a:r>
              <a:rPr lang="en-US"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lang="en-US"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lang="en-US"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lang="en-US" sz="2400" spc="-10" dirty="0" err="1">
                <a:solidFill>
                  <a:srgbClr val="A9B7C5"/>
                </a:solidFill>
                <a:latin typeface="Consolas"/>
                <a:cs typeface="Consolas"/>
              </a:rPr>
              <a:t>pygame.QUIT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lang="en-US"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buClr>
                <a:srgbClr val="5F6266"/>
              </a:buClr>
              <a:tabLst>
                <a:tab pos="2383790" algn="l"/>
              </a:tabLst>
            </a:pPr>
            <a:r>
              <a:rPr lang="en-US" sz="2400" spc="-10" dirty="0">
                <a:solidFill>
                  <a:srgbClr val="56585C"/>
                </a:solidFill>
                <a:latin typeface="Consolas"/>
                <a:cs typeface="Consolas"/>
              </a:rPr>
              <a:t>10</a:t>
            </a:r>
            <a:r>
              <a:rPr lang="en-US" sz="2400" spc="-10" dirty="0">
                <a:solidFill>
                  <a:srgbClr val="8787C5"/>
                </a:solidFill>
                <a:latin typeface="Consolas"/>
                <a:cs typeface="Consolas"/>
              </a:rPr>
              <a:t>	exit</a:t>
            </a:r>
            <a:r>
              <a:rPr lang="en-US"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r>
              <a:rPr lang="en-US" altLang="ko-KR" sz="2400" spc="-50" dirty="0">
                <a:solidFill>
                  <a:srgbClr val="A9B7C5"/>
                </a:solidFill>
                <a:latin typeface="Consolas"/>
                <a:cs typeface="Consolas"/>
              </a:rPr>
              <a:t>(…)</a:t>
            </a:r>
            <a:endParaRPr sz="2400" dirty="0">
              <a:solidFill>
                <a:srgbClr val="A9B7C5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2400" spc="-5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2023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</a:t>
            </a:r>
            <a:endParaRPr spc="-1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723551E-FDB6-4397-A8E2-051194344A40}"/>
              </a:ext>
            </a:extLst>
          </p:cNvPr>
          <p:cNvSpPr txBox="1"/>
          <p:nvPr/>
        </p:nvSpPr>
        <p:spPr>
          <a:xfrm>
            <a:off x="6933439" y="2057400"/>
            <a:ext cx="5257800" cy="38183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무한루프 내에서 </a:t>
            </a: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pygame.key.get_pressed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()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문을 사용해서 키보드 </a:t>
            </a:r>
            <a:r>
              <a:rPr lang="ko-KR" altLang="en-US" sz="2400" dirty="0" err="1">
                <a:solidFill>
                  <a:srgbClr val="A9B7C5"/>
                </a:solidFill>
                <a:latin typeface="Malgun Gothic"/>
                <a:cs typeface="Malgun Gothic"/>
              </a:rPr>
              <a:t>입력값을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 가져올 수 있음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If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조건문을 사용해서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key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리스트 내에 어떤 키 값이 입력되었는지 알 수 있음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A9B7C5"/>
                </a:solidFill>
                <a:latin typeface="Malgun Gothic"/>
                <a:cs typeface="Malgun Gothic"/>
              </a:rPr>
              <a:t>pygame.K_a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는 키보드 </a:t>
            </a:r>
            <a:r>
              <a:rPr lang="en-US" altLang="ko-KR" sz="2400" dirty="0">
                <a:solidFill>
                  <a:srgbClr val="A9B7C5"/>
                </a:solidFill>
                <a:latin typeface="Malgun Gothic"/>
                <a:cs typeface="Malgun Gothic"/>
              </a:rPr>
              <a:t>A</a:t>
            </a:r>
            <a:r>
              <a:rPr lang="ko-KR" altLang="en-US" sz="2400" dirty="0">
                <a:solidFill>
                  <a:srgbClr val="A9B7C5"/>
                </a:solidFill>
                <a:latin typeface="Malgun Gothic"/>
                <a:cs typeface="Malgun Gothic"/>
              </a:rPr>
              <a:t>를 지칭함</a:t>
            </a:r>
            <a:endParaRPr lang="en-US" altLang="ko-KR" sz="2400" dirty="0">
              <a:solidFill>
                <a:srgbClr val="A9B7C5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0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2748</Words>
  <Application>Microsoft Office PowerPoint</Application>
  <PresentationFormat>Widescreen</PresentationFormat>
  <Paragraphs>436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Malgun Gothic</vt:lpstr>
      <vt:lpstr>Malgun Gothic</vt:lpstr>
      <vt:lpstr>UKIJ CJK</vt:lpstr>
      <vt:lpstr>Arial</vt:lpstr>
      <vt:lpstr>Calibri</vt:lpstr>
      <vt:lpstr>Consolas</vt:lpstr>
      <vt:lpstr>Office Theme</vt:lpstr>
      <vt:lpstr>PYTHON TUTORING #6 School of Computing, KAIST &amp; 대덕고등학교</vt:lpstr>
      <vt:lpstr>INTRO</vt:lpstr>
      <vt:lpstr>Backgrounds and Captions</vt:lpstr>
      <vt:lpstr>Backgrounds and Captions</vt:lpstr>
      <vt:lpstr>Background and Captions 예제</vt:lpstr>
      <vt:lpstr>Drawing shapes</vt:lpstr>
      <vt:lpstr>Drawing shapes 예제</vt:lpstr>
      <vt:lpstr>Setting up a player </vt:lpstr>
      <vt:lpstr>Getting Keyboard inputs</vt:lpstr>
      <vt:lpstr>Moving player shape</vt:lpstr>
      <vt:lpstr>Moving player shape</vt:lpstr>
      <vt:lpstr>Moving player shape 예제</vt:lpstr>
      <vt:lpstr>Pygame 게임 실습하기</vt:lpstr>
      <vt:lpstr>Pygame 게임 실습하기</vt:lpstr>
      <vt:lpstr>Pygame 게임 실습하기</vt:lpstr>
      <vt:lpstr>Pygame 게임 제작하기</vt:lpstr>
      <vt:lpstr>스네이크 게임(Snake Game)</vt:lpstr>
      <vt:lpstr>스네이크 게임(Snake Game)</vt:lpstr>
      <vt:lpstr>Snake Game</vt:lpstr>
      <vt:lpstr>Snake Game</vt:lpstr>
      <vt:lpstr>Snake Game</vt:lpstr>
      <vt:lpstr>Snake Game</vt:lpstr>
      <vt:lpstr>Snake Game</vt:lpstr>
      <vt:lpstr>Snake Game</vt:lpstr>
      <vt:lpstr>Snake Game</vt:lpstr>
      <vt:lpstr>Snake Game</vt:lpstr>
      <vt:lpstr>스네이크 게임(Snake Game)</vt:lpstr>
      <vt:lpstr>파이썬 튜터링을 정리하며</vt:lpstr>
      <vt:lpstr>파이썬 튜터링을 정리하며</vt:lpstr>
      <vt:lpstr>파이썬 튜터링을 정리하며</vt:lpstr>
      <vt:lpstr>1년간 열심히 들어주셔서 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TUTORING #2</dc:title>
  <dc:creator>msg8757@gmail.com</dc:creator>
  <cp:lastModifiedBy>Ysk</cp:lastModifiedBy>
  <cp:revision>61</cp:revision>
  <dcterms:created xsi:type="dcterms:W3CDTF">2023-09-13T11:11:20Z</dcterms:created>
  <dcterms:modified xsi:type="dcterms:W3CDTF">2023-11-03T04:33:11Z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2023-09-13T00:00:00Z</vt:filetime>
  </property>
  <property fmtid="{D5CDD505-2E9C-101B-9397-08002B2CF9AE}" pid="5" name="Producer">
    <vt:lpwstr>Microsoft® PowerPoint® 2016</vt:lpwstr>
  </property>
</Properties>
</file>