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88" r:id="rId5"/>
    <p:sldId id="289" r:id="rId6"/>
    <p:sldId id="280" r:id="rId7"/>
    <p:sldId id="284" r:id="rId8"/>
    <p:sldId id="285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72" r:id="rId19"/>
    <p:sldId id="299" r:id="rId20"/>
    <p:sldId id="300" r:id="rId21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130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38759-F5D2-44C1-B84D-F16C1DBCECD9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FA410-B1A8-4DB0-8B47-1BD5817C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3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90448"/>
            <a:ext cx="103581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A87D2-2637-4C5A-B1CC-D58341D9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CBE84D-21E0-4806-89B9-3BF533DD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939" y="6419741"/>
            <a:ext cx="568325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CC375-8DBA-4081-A3B3-850ADDF6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05688"/>
            <a:ext cx="103581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310511"/>
            <a:ext cx="10358120" cy="2497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159654"/>
            <a:ext cx="8141334" cy="181610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6000" spc="150" dirty="0"/>
              <a:t>PYTHON </a:t>
            </a:r>
            <a:r>
              <a:rPr sz="6000" dirty="0"/>
              <a:t>TUTORING</a:t>
            </a:r>
            <a:r>
              <a:rPr sz="6000" spc="840" dirty="0"/>
              <a:t> </a:t>
            </a:r>
            <a:r>
              <a:rPr sz="6000" spc="-120" dirty="0"/>
              <a:t>#</a:t>
            </a:r>
            <a:r>
              <a:rPr lang="en-US" altLang="ko-KR" sz="6000" spc="-120" dirty="0"/>
              <a:t>2</a:t>
            </a:r>
            <a:endParaRPr sz="6000" dirty="0"/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1190625" algn="l"/>
                <a:tab pos="1694814" algn="l"/>
                <a:tab pos="3546475" algn="l"/>
                <a:tab pos="4556125" algn="l"/>
                <a:tab pos="4892675" algn="l"/>
              </a:tabLst>
            </a:pPr>
            <a:r>
              <a:rPr sz="2400" spc="95" dirty="0">
                <a:solidFill>
                  <a:srgbClr val="000000"/>
                </a:solidFill>
                <a:latin typeface="Arial"/>
                <a:cs typeface="Arial"/>
              </a:rPr>
              <a:t>School	</a:t>
            </a:r>
            <a:r>
              <a:rPr sz="2400" spc="315" dirty="0">
                <a:solidFill>
                  <a:srgbClr val="000000"/>
                </a:solidFill>
                <a:latin typeface="Arial"/>
                <a:cs typeface="Arial"/>
              </a:rPr>
              <a:t>of	</a:t>
            </a:r>
            <a:r>
              <a:rPr sz="2400" spc="90" dirty="0">
                <a:solidFill>
                  <a:srgbClr val="000000"/>
                </a:solidFill>
                <a:latin typeface="Arial"/>
                <a:cs typeface="Arial"/>
              </a:rPr>
              <a:t>Computing,	</a:t>
            </a:r>
            <a:r>
              <a:rPr sz="2400" spc="-70" dirty="0">
                <a:solidFill>
                  <a:srgbClr val="000000"/>
                </a:solidFill>
                <a:latin typeface="Arial"/>
                <a:cs typeface="Arial"/>
              </a:rPr>
              <a:t>KAIST	</a:t>
            </a:r>
            <a:r>
              <a:rPr sz="2400" b="1" i="1" spc="-415" dirty="0">
                <a:solidFill>
                  <a:srgbClr val="000000"/>
                </a:solidFill>
                <a:latin typeface="Arial"/>
                <a:cs typeface="Arial"/>
              </a:rPr>
              <a:t>&amp;	</a:t>
            </a:r>
            <a:r>
              <a:rPr sz="2400" dirty="0">
                <a:solidFill>
                  <a:srgbClr val="000000"/>
                </a:solidFill>
              </a:rPr>
              <a:t>대덕고등학교</a:t>
            </a:r>
            <a:r>
              <a:rPr sz="2400" spc="19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빛나리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F9542-3D77-479C-B792-8426EE26141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4A9F4-D39A-4C0A-A25A-D16025F36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9079C-3337-450B-A510-E52993E0A8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/>
              <a:t>조건문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1330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if </a:t>
            </a:r>
            <a:r>
              <a:rPr lang="ko-KR" altLang="en-US" sz="2800" spc="-5" dirty="0">
                <a:latin typeface="UKIJ CJK"/>
                <a:cs typeface="UKIJ CJK"/>
              </a:rPr>
              <a:t>다음에는 어떤 조건 하에서 실행할지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조건문을 이용하여 표현해줘야 한다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E7E6ADFD-BC6C-43BB-9478-66BF95A45DA9}"/>
              </a:ext>
            </a:extLst>
          </p:cNvPr>
          <p:cNvSpPr/>
          <p:nvPr/>
        </p:nvSpPr>
        <p:spPr>
          <a:xfrm>
            <a:off x="4696782" y="3654298"/>
            <a:ext cx="2923218" cy="26675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2D36B49-42D3-4D39-98F9-D1DED32446BB}"/>
              </a:ext>
            </a:extLst>
          </p:cNvPr>
          <p:cNvSpPr/>
          <p:nvPr/>
        </p:nvSpPr>
        <p:spPr>
          <a:xfrm>
            <a:off x="500061" y="4014842"/>
            <a:ext cx="3840479" cy="1648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000305" y="1600200"/>
            <a:ext cx="3423668" cy="44843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121142" y="2391878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if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F3FA38B-64F5-465C-AEC3-3DCAC0E35BB9}"/>
              </a:ext>
            </a:extLst>
          </p:cNvPr>
          <p:cNvSpPr txBox="1"/>
          <p:nvPr/>
        </p:nvSpPr>
        <p:spPr>
          <a:xfrm>
            <a:off x="8121142" y="3465248"/>
            <a:ext cx="3100705" cy="168635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if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&gt;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y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or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&lt;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y: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print(“not same”)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else: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print(“same!”)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020117" y="1594104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128067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400498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/>
              <a:t>조건문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if + </a:t>
            </a:r>
            <a:r>
              <a:rPr lang="ko-KR" altLang="en-US" sz="2800" spc="-5" dirty="0" err="1">
                <a:latin typeface="UKIJ CJK"/>
                <a:cs typeface="UKIJ CJK"/>
              </a:rPr>
              <a:t>조건문</a:t>
            </a:r>
            <a:r>
              <a:rPr lang="ko-KR" altLang="en-US" sz="2800" spc="-5" dirty="0">
                <a:latin typeface="UKIJ CJK"/>
                <a:cs typeface="UKIJ CJK"/>
              </a:rPr>
              <a:t> 다음에는 반드시 콜론 </a:t>
            </a:r>
            <a:r>
              <a:rPr lang="en-US" altLang="ko-KR" sz="2800" b="1" spc="-5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수행할 문장들은 반드시 </a:t>
            </a:r>
            <a:r>
              <a:rPr lang="ko-KR" altLang="en-US" sz="2800" spc="-5" dirty="0">
                <a:solidFill>
                  <a:srgbClr val="FF0000"/>
                </a:solidFill>
                <a:latin typeface="UKIJ CJK"/>
                <a:cs typeface="UKIJ CJK"/>
              </a:rPr>
              <a:t>들여쓰기</a:t>
            </a:r>
            <a:r>
              <a:rPr lang="en-US" altLang="ko-KR" sz="2800" spc="-5" dirty="0">
                <a:solidFill>
                  <a:srgbClr val="FF0000"/>
                </a:solidFill>
                <a:latin typeface="UKIJ CJK"/>
                <a:cs typeface="UKIJ CJK"/>
              </a:rPr>
              <a:t>(tab)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UKIJ CJK"/>
                <a:cs typeface="UKIJ CJK"/>
              </a:rPr>
              <a:t>else: </a:t>
            </a:r>
            <a:r>
              <a:rPr lang="ko-KR" altLang="en-US" sz="2800" spc="-5" dirty="0">
                <a:latin typeface="UKIJ CJK"/>
                <a:cs typeface="UKIJ CJK"/>
              </a:rPr>
              <a:t>뒤에는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조건문을 만족하지 않을 경우의 코드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만약 셋 이상의 분기문을 만들고 싶다면</a:t>
            </a:r>
            <a:r>
              <a:rPr lang="en-US" altLang="ko-KR" sz="2800" spc="-5" dirty="0">
                <a:latin typeface="UKIJ CJK"/>
                <a:cs typeface="UKIJ CJK"/>
              </a:rPr>
              <a:t>?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000305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121142" y="2391878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if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F3FA38B-64F5-465C-AEC3-3DCAC0E35BB9}"/>
              </a:ext>
            </a:extLst>
          </p:cNvPr>
          <p:cNvSpPr txBox="1"/>
          <p:nvPr/>
        </p:nvSpPr>
        <p:spPr>
          <a:xfrm>
            <a:off x="8121142" y="3465248"/>
            <a:ext cx="3100705" cy="168635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if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&gt;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y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or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&lt;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y: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print(“not same”)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else: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print(“same!”)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020117" y="1594104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128067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09083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/>
              <a:t>조건문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1330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셋 이상의 분기문을 만들고 싶다면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 err="1">
                <a:latin typeface="UKIJ CJK"/>
                <a:cs typeface="UKIJ CJK"/>
              </a:rPr>
              <a:t>elif</a:t>
            </a:r>
            <a:r>
              <a:rPr lang="ko-KR" altLang="en-US" sz="2800" dirty="0">
                <a:latin typeface="UKIJ CJK"/>
                <a:cs typeface="UKIJ CJK"/>
              </a:rPr>
              <a:t>를 이용할 수 있다</a:t>
            </a:r>
            <a:r>
              <a:rPr lang="en-US" altLang="ko-KR" sz="2800" dirty="0">
                <a:latin typeface="UKIJ CJK"/>
                <a:cs typeface="UKIJ CJK"/>
              </a:rPr>
              <a:t>.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000305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121142" y="2391878"/>
            <a:ext cx="296418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if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1: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 err="1">
                <a:latin typeface="Arial"/>
                <a:cs typeface="Arial"/>
              </a:rPr>
              <a:t>elif</a:t>
            </a:r>
            <a:r>
              <a:rPr lang="en-US" altLang="ko-KR" sz="2000" dirty="0">
                <a:latin typeface="Arial"/>
                <a:cs typeface="Arial"/>
              </a:rPr>
              <a:t>: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2: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else: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4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020117" y="1594104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128067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15354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예제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10665461" cy="36849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input() </a:t>
            </a:r>
            <a:r>
              <a:rPr lang="ko-KR" altLang="en-US" sz="2800" dirty="0">
                <a:latin typeface="UKIJ CJK"/>
                <a:cs typeface="UKIJ CJK"/>
              </a:rPr>
              <a:t>함수를 이용하여 성적을 입력 받아서</a:t>
            </a: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>
                <a:latin typeface="UKIJ CJK"/>
                <a:cs typeface="UKIJ CJK"/>
              </a:rPr>
              <a:t>성적에 따라 </a:t>
            </a:r>
            <a:r>
              <a:rPr lang="en-US" altLang="ko-KR" sz="2800" dirty="0">
                <a:latin typeface="UKIJ CJK"/>
                <a:cs typeface="UKIJ CJK"/>
              </a:rPr>
              <a:t>“ABCDF” </a:t>
            </a:r>
            <a:r>
              <a:rPr lang="ko-KR" altLang="en-US" sz="2800" dirty="0">
                <a:latin typeface="UKIJ CJK"/>
                <a:cs typeface="UKIJ CJK"/>
              </a:rPr>
              <a:t>중 하나를 출력하는 프로그램을 </a:t>
            </a:r>
            <a:r>
              <a:rPr lang="ko-KR" altLang="en-US" sz="2800" dirty="0" err="1">
                <a:latin typeface="UKIJ CJK"/>
                <a:cs typeface="UKIJ CJK"/>
              </a:rPr>
              <a:t>작성하시오</a:t>
            </a:r>
            <a:r>
              <a:rPr lang="en-US" altLang="ko-KR" sz="28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A : 90 ~ 100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B : 80 ~ 89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C : 70 ~ 79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D : 60 ~ 69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F : 0 ~ 59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77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/>
              <a:t>반복문</a:t>
            </a:r>
            <a:r>
              <a:rPr lang="en-US" altLang="ko-KR" spc="-5" dirty="0"/>
              <a:t>(Loop Control)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267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숫자 하나를 </a:t>
            </a:r>
            <a:r>
              <a:rPr lang="ko-KR" altLang="en-US" sz="2400" dirty="0" err="1">
                <a:latin typeface="UKIJ CJK"/>
                <a:cs typeface="UKIJ CJK"/>
              </a:rPr>
              <a:t>입력받아</a:t>
            </a:r>
            <a:r>
              <a:rPr lang="ko-KR" altLang="en-US" sz="2400" dirty="0">
                <a:latin typeface="UKIJ CJK"/>
                <a:cs typeface="UKIJ CJK"/>
              </a:rPr>
              <a:t> 그 숫자를 </a:t>
            </a:r>
            <a:r>
              <a:rPr lang="en-US" altLang="ko-KR" sz="2400" dirty="0">
                <a:latin typeface="UKIJ CJK"/>
                <a:cs typeface="UKIJ CJK"/>
              </a:rPr>
              <a:t>3</a:t>
            </a:r>
            <a:r>
              <a:rPr lang="ko-KR" altLang="en-US" sz="2400" dirty="0">
                <a:latin typeface="UKIJ CJK"/>
                <a:cs typeface="UKIJ CJK"/>
              </a:rPr>
              <a:t>번 출력하기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3000</a:t>
            </a:r>
            <a:r>
              <a:rPr lang="ko-KR" altLang="en-US" sz="2400" dirty="0">
                <a:latin typeface="UKIJ CJK"/>
                <a:cs typeface="UKIJ CJK"/>
              </a:rPr>
              <a:t>번 출력하기</a:t>
            </a:r>
            <a:r>
              <a:rPr lang="en-US" altLang="ko-KR" sz="240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같은 코드를 여러 번 반복시키고 싶을 때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반복문을 사용한다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14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391878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print(“hello”)</a:t>
            </a:r>
          </a:p>
          <a:p>
            <a:pPr marL="12700"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print(“hello”)</a:t>
            </a:r>
          </a:p>
          <a:p>
            <a:pPr marL="12700"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print(“hello”)</a:t>
            </a:r>
          </a:p>
          <a:p>
            <a:pPr marL="12700"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print(“hello”)</a:t>
            </a: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8350437" y="4000788"/>
            <a:ext cx="3100705" cy="83997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for i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in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range(4):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print(“hello”)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66773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/>
              <a:t>반복문</a:t>
            </a:r>
            <a:r>
              <a:rPr lang="ko-KR" altLang="en-US" spc="-5" dirty="0"/>
              <a:t> </a:t>
            </a:r>
            <a:r>
              <a:rPr lang="en-US" altLang="ko-KR" spc="-5" dirty="0"/>
              <a:t>- for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3438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n</a:t>
            </a:r>
            <a:r>
              <a:rPr lang="ko-KR" altLang="en-US" sz="2400" dirty="0">
                <a:latin typeface="UKIJ CJK"/>
                <a:cs typeface="UKIJ CJK"/>
              </a:rPr>
              <a:t>번 반복하고 싶다면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for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변수이름 </a:t>
            </a:r>
            <a:r>
              <a:rPr lang="en-US" altLang="ko-KR" sz="2400" dirty="0">
                <a:solidFill>
                  <a:srgbClr val="FF0000"/>
                </a:solidFill>
                <a:latin typeface="UKIJ CJK"/>
                <a:cs typeface="UKIJ CJK"/>
              </a:rPr>
              <a:t>in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UKIJ CJK"/>
                <a:cs typeface="UKIJ CJK"/>
              </a:rPr>
              <a:t>range(n):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매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코드 실행 시마다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I</a:t>
            </a:r>
            <a:r>
              <a:rPr lang="ko-KR" altLang="en-US" sz="2400" dirty="0">
                <a:latin typeface="UKIJ CJK"/>
                <a:cs typeface="UKIJ CJK"/>
              </a:rPr>
              <a:t>의 값이 </a:t>
            </a:r>
            <a:r>
              <a:rPr lang="en-US" altLang="ko-KR" sz="2400" dirty="0">
                <a:latin typeface="UKIJ CJK"/>
                <a:cs typeface="UKIJ CJK"/>
              </a:rPr>
              <a:t>0</a:t>
            </a:r>
            <a:r>
              <a:rPr lang="ko-KR" altLang="en-US" sz="2400" dirty="0">
                <a:latin typeface="UKIJ CJK"/>
                <a:cs typeface="UKIJ CJK"/>
              </a:rPr>
              <a:t>에서 </a:t>
            </a:r>
            <a:r>
              <a:rPr lang="en-US" altLang="ko-KR" sz="2400" dirty="0">
                <a:latin typeface="UKIJ CJK"/>
                <a:cs typeface="UKIJ CJK"/>
              </a:rPr>
              <a:t>9</a:t>
            </a:r>
            <a:r>
              <a:rPr lang="ko-KR" altLang="en-US" sz="2400" dirty="0">
                <a:latin typeface="UKIJ CJK"/>
                <a:cs typeface="UKIJ CJK"/>
              </a:rPr>
              <a:t>까지 변화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if</a:t>
            </a:r>
            <a:r>
              <a:rPr lang="ko-KR" altLang="en-US" sz="2400" dirty="0">
                <a:latin typeface="UKIJ CJK"/>
                <a:cs typeface="UKIJ CJK"/>
              </a:rPr>
              <a:t>와 마찬가지로 콜론 </a:t>
            </a:r>
            <a:r>
              <a:rPr lang="en-US" altLang="ko-KR" sz="2400" b="1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들여쓰기</a:t>
            </a:r>
            <a:r>
              <a:rPr lang="ko-KR" altLang="en-US" sz="2400" dirty="0">
                <a:latin typeface="UKIJ CJK"/>
                <a:cs typeface="UKIJ CJK"/>
              </a:rPr>
              <a:t> 중요</a:t>
            </a:r>
            <a:r>
              <a:rPr lang="en-US" altLang="ko-KR" sz="2400" dirty="0">
                <a:latin typeface="UKIJ CJK"/>
                <a:cs typeface="UKIJ CJK"/>
              </a:rPr>
              <a:t>!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15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643773"/>
            <a:ext cx="296418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for i in range(10):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8350437" y="4000788"/>
            <a:ext cx="3100705" cy="1263166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for i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in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range(10):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for j in range(10):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, j)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418722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/>
              <a:t>반복문</a:t>
            </a:r>
            <a:r>
              <a:rPr lang="ko-KR" altLang="en-US" spc="-5" dirty="0"/>
              <a:t> </a:t>
            </a:r>
            <a:r>
              <a:rPr lang="en-US" altLang="ko-KR" spc="-5" dirty="0"/>
              <a:t>- while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965958"/>
            <a:ext cx="7110535" cy="30566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While</a:t>
            </a:r>
            <a:r>
              <a:rPr lang="ko-KR" altLang="en-US" sz="2400" dirty="0">
                <a:latin typeface="UKIJ CJK"/>
                <a:cs typeface="UKIJ CJK"/>
              </a:rPr>
              <a:t>은 조건문과 함께 사용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조건문이 참일 경우 반복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거짓이면 멈춤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반복횟수가 특별히 정해지지 않을 때 주로 사용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마찬가지로 콜론 </a:t>
            </a:r>
            <a:r>
              <a:rPr lang="en-US" altLang="ko-KR" sz="2400" b="1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들여쓰기</a:t>
            </a:r>
            <a:r>
              <a:rPr lang="ko-KR" altLang="en-US" sz="2400" dirty="0">
                <a:latin typeface="UKIJ CJK"/>
                <a:cs typeface="UKIJ CJK"/>
              </a:rPr>
              <a:t> 중요</a:t>
            </a:r>
            <a:r>
              <a:rPr lang="en-US" altLang="ko-KR" sz="2400" dirty="0">
                <a:latin typeface="UKIJ CJK"/>
                <a:cs typeface="UKIJ CJK"/>
              </a:rPr>
              <a:t>!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16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643773"/>
            <a:ext cx="296418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while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반복할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8350437" y="4000788"/>
            <a:ext cx="3100705" cy="168635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i = 0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while 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 &lt; 10: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=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+ 1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42644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/>
              <a:t>반복문</a:t>
            </a:r>
            <a:r>
              <a:rPr lang="ko-KR" altLang="en-US" spc="-5" dirty="0"/>
              <a:t> </a:t>
            </a:r>
            <a:r>
              <a:rPr lang="en-US" altLang="ko-KR" spc="-5" dirty="0"/>
              <a:t>Statement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965958"/>
            <a:ext cx="7110535" cy="30566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pass, continue, break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solidFill>
                  <a:srgbClr val="FF0000"/>
                </a:solidFill>
                <a:latin typeface="UKIJ CJK"/>
                <a:cs typeface="UKIJ CJK"/>
              </a:rPr>
              <a:t>pass</a:t>
            </a:r>
            <a:r>
              <a:rPr lang="ko-KR" altLang="en-US" sz="2400" dirty="0">
                <a:latin typeface="UKIJ CJK"/>
                <a:cs typeface="UKIJ CJK"/>
              </a:rPr>
              <a:t>는 실행할 코드가 없다는 뜻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다음 코드를 계속해서 진행한다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  <a:r>
              <a:rPr lang="ko-KR" altLang="en-US" sz="2400" dirty="0">
                <a:latin typeface="UKIJ CJK"/>
                <a:cs typeface="UKIJ CJK"/>
              </a:rPr>
              <a:t> 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solidFill>
                  <a:srgbClr val="FF0000"/>
                </a:solidFill>
                <a:latin typeface="UKIJ CJK"/>
                <a:cs typeface="UKIJ CJK"/>
              </a:rPr>
              <a:t>continue</a:t>
            </a:r>
            <a:r>
              <a:rPr lang="ko-KR" altLang="en-US" sz="2400" dirty="0">
                <a:latin typeface="UKIJ CJK"/>
                <a:cs typeface="UKIJ CJK"/>
              </a:rPr>
              <a:t>는 즉시 다음 순번의 </a:t>
            </a:r>
            <a:r>
              <a:rPr lang="en-US" altLang="ko-KR" sz="2400" dirty="0">
                <a:latin typeface="UKIJ CJK"/>
                <a:cs typeface="UKIJ CJK"/>
              </a:rPr>
              <a:t>loop</a:t>
            </a:r>
            <a:r>
              <a:rPr lang="ko-KR" altLang="en-US" sz="2400" dirty="0">
                <a:latin typeface="UKIJ CJK"/>
                <a:cs typeface="UKIJ CJK"/>
              </a:rPr>
              <a:t>를 실행한다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solidFill>
                  <a:srgbClr val="FF0000"/>
                </a:solidFill>
                <a:latin typeface="UKIJ CJK"/>
                <a:cs typeface="UKIJ CJK"/>
              </a:rPr>
              <a:t>break</a:t>
            </a:r>
            <a:r>
              <a:rPr lang="ko-KR" altLang="en-US" sz="2400" dirty="0">
                <a:latin typeface="UKIJ CJK"/>
                <a:cs typeface="UKIJ CJK"/>
              </a:rPr>
              <a:t>는</a:t>
            </a:r>
            <a:r>
              <a:rPr lang="en-US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반복문을 멈추고 </a:t>
            </a:r>
            <a:r>
              <a:rPr lang="en-US" altLang="ko-KR" sz="2400" dirty="0">
                <a:latin typeface="UKIJ CJK"/>
                <a:cs typeface="UKIJ CJK"/>
              </a:rPr>
              <a:t>loop </a:t>
            </a:r>
            <a:r>
              <a:rPr lang="ko-KR" altLang="en-US" sz="2400" dirty="0">
                <a:latin typeface="UKIJ CJK"/>
                <a:cs typeface="UKIJ CJK"/>
              </a:rPr>
              <a:t>밖으로 나간다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17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643773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for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in range(10):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if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% 2 == 1: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   continue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64A0DA78-C189-40BB-B9BF-93844E296DAB}"/>
              </a:ext>
            </a:extLst>
          </p:cNvPr>
          <p:cNvSpPr txBox="1"/>
          <p:nvPr/>
        </p:nvSpPr>
        <p:spPr>
          <a:xfrm>
            <a:off x="8357362" y="4267633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for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in range(10):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if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% 2 == 1: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   break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297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205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10513061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800" dirty="0">
                <a:latin typeface="UKIJ CJK"/>
                <a:cs typeface="UKIJ CJK"/>
              </a:rPr>
              <a:t>0 ~ 1000 </a:t>
            </a:r>
            <a:r>
              <a:rPr lang="ko-KR" altLang="en-US" sz="2800" dirty="0">
                <a:latin typeface="UKIJ CJK"/>
                <a:cs typeface="UKIJ CJK"/>
              </a:rPr>
              <a:t>이하의 수 중</a:t>
            </a: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800" dirty="0">
                <a:latin typeface="UKIJ CJK"/>
                <a:cs typeface="UKIJ CJK"/>
              </a:rPr>
              <a:t>7</a:t>
            </a:r>
            <a:r>
              <a:rPr lang="ko-KR" altLang="en-US" sz="2800" dirty="0">
                <a:latin typeface="UKIJ CJK"/>
                <a:cs typeface="UKIJ CJK"/>
              </a:rPr>
              <a:t>로 나누면 나머지가 </a:t>
            </a:r>
            <a:r>
              <a:rPr lang="en-US" altLang="ko-KR" sz="2800" dirty="0">
                <a:latin typeface="UKIJ CJK"/>
                <a:cs typeface="UKIJ CJK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800" dirty="0">
                <a:latin typeface="UKIJ CJK"/>
                <a:cs typeface="UKIJ CJK"/>
              </a:rPr>
              <a:t>11</a:t>
            </a:r>
            <a:r>
              <a:rPr lang="ko-KR" altLang="en-US" sz="2800" dirty="0">
                <a:latin typeface="UKIJ CJK"/>
                <a:cs typeface="UKIJ CJK"/>
              </a:rPr>
              <a:t>로 나누면 나머지가 </a:t>
            </a:r>
            <a:r>
              <a:rPr lang="en-US" altLang="ko-KR" sz="2800" dirty="0">
                <a:latin typeface="UKIJ CJK"/>
                <a:cs typeface="UKIJ CJK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800" dirty="0">
                <a:latin typeface="UKIJ CJK"/>
                <a:cs typeface="UKIJ CJK"/>
              </a:rPr>
              <a:t>13</a:t>
            </a:r>
            <a:r>
              <a:rPr lang="ko-KR" altLang="en-US" sz="2800" dirty="0">
                <a:latin typeface="UKIJ CJK"/>
                <a:cs typeface="UKIJ CJK"/>
              </a:rPr>
              <a:t>으로 나누면 나머지가 </a:t>
            </a:r>
            <a:r>
              <a:rPr lang="en-US" altLang="ko-KR" sz="2800" dirty="0">
                <a:latin typeface="UKIJ CJK"/>
                <a:cs typeface="UKIJ CJK"/>
              </a:rPr>
              <a:t>9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ko-KR" altLang="en-US" sz="2800" dirty="0">
                <a:latin typeface="UKIJ CJK"/>
                <a:cs typeface="UKIJ CJK"/>
              </a:rPr>
              <a:t>가 되는 수를 찾아라</a:t>
            </a:r>
            <a:r>
              <a:rPr lang="en-US" altLang="ko-KR" sz="2800" dirty="0">
                <a:latin typeface="UKIJ CJK"/>
                <a:cs typeface="UKIJ CJK"/>
              </a:rPr>
              <a:t>!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205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10741661" cy="2969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800" dirty="0">
                <a:solidFill>
                  <a:srgbClr val="FF0000"/>
                </a:solidFill>
                <a:latin typeface="UKIJ CJK"/>
                <a:cs typeface="UKIJ CJK"/>
              </a:rPr>
              <a:t>input</a:t>
            </a:r>
            <a:r>
              <a:rPr lang="ko-KR" altLang="en-US" sz="2800" dirty="0">
                <a:latin typeface="UKIJ CJK"/>
                <a:cs typeface="UKIJ CJK"/>
              </a:rPr>
              <a:t> 함수를 이용하여 입력 받은 숫자가</a:t>
            </a: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ko-KR" altLang="en-US" sz="2800" dirty="0">
                <a:latin typeface="UKIJ CJK"/>
                <a:cs typeface="UKIJ CJK"/>
              </a:rPr>
              <a:t>소수면 </a:t>
            </a:r>
            <a:r>
              <a:rPr lang="en-US" altLang="ko-KR" sz="2800" dirty="0">
                <a:latin typeface="UKIJ CJK"/>
                <a:cs typeface="UKIJ CJK"/>
              </a:rPr>
              <a:t>true</a:t>
            </a:r>
            <a:r>
              <a:rPr lang="ko-KR" altLang="en-US" sz="2800" dirty="0">
                <a:latin typeface="UKIJ CJK"/>
                <a:cs typeface="UKIJ CJK"/>
              </a:rPr>
              <a:t>를 출력</a:t>
            </a:r>
            <a:r>
              <a:rPr lang="en-US" altLang="ko-KR" sz="2800" dirty="0">
                <a:latin typeface="UKIJ CJK"/>
                <a:cs typeface="UKIJ CJK"/>
              </a:rPr>
              <a:t>, </a:t>
            </a:r>
            <a:r>
              <a:rPr lang="ko-KR" altLang="en-US" sz="2800" dirty="0">
                <a:latin typeface="UKIJ CJK"/>
                <a:cs typeface="UKIJ CJK"/>
              </a:rPr>
              <a:t>아니면 </a:t>
            </a:r>
            <a:r>
              <a:rPr lang="en-US" altLang="ko-KR" sz="2800" dirty="0">
                <a:latin typeface="UKIJ CJK"/>
                <a:cs typeface="UKIJ CJK"/>
              </a:rPr>
              <a:t>false</a:t>
            </a:r>
            <a:r>
              <a:rPr lang="ko-KR" altLang="en-US" sz="2800" dirty="0">
                <a:latin typeface="UKIJ CJK"/>
                <a:cs typeface="UKIJ CJK"/>
              </a:rPr>
              <a:t>를 출력하는 프로그램을 </a:t>
            </a:r>
            <a:r>
              <a:rPr lang="ko-KR" altLang="en-US" sz="2800" dirty="0" err="1">
                <a:latin typeface="UKIJ CJK"/>
                <a:cs typeface="UKIJ CJK"/>
              </a:rPr>
              <a:t>작성하시오</a:t>
            </a:r>
            <a:r>
              <a:rPr lang="en-US" altLang="ko-KR" sz="28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400" dirty="0">
                <a:latin typeface="UKIJ CJK"/>
                <a:cs typeface="UKIJ CJK"/>
              </a:rPr>
              <a:t>Hint: </a:t>
            </a:r>
            <a:r>
              <a:rPr lang="ko-KR" altLang="en-US" sz="2400" dirty="0">
                <a:latin typeface="UKIJ CJK"/>
                <a:cs typeface="UKIJ CJK"/>
              </a:rPr>
              <a:t>숫자 </a:t>
            </a:r>
            <a:r>
              <a:rPr lang="en-US" altLang="ko-KR" sz="2400" dirty="0">
                <a:latin typeface="UKIJ CJK"/>
                <a:cs typeface="UKIJ CJK"/>
              </a:rPr>
              <a:t>n</a:t>
            </a:r>
            <a:r>
              <a:rPr lang="ko-KR" altLang="en-US" sz="2400" dirty="0">
                <a:latin typeface="UKIJ CJK"/>
                <a:cs typeface="UKIJ CJK"/>
              </a:rPr>
              <a:t>이 소수인지 확인하려면</a:t>
            </a:r>
            <a:r>
              <a:rPr lang="en-US" altLang="ko-KR" sz="2400" dirty="0">
                <a:latin typeface="UKIJ CJK"/>
                <a:cs typeface="UKIJ CJK"/>
              </a:rPr>
              <a:t>,</a:t>
            </a:r>
            <a:r>
              <a:rPr lang="ko-KR" altLang="en-US" sz="2400" dirty="0">
                <a:latin typeface="UKIJ CJK"/>
                <a:cs typeface="UKIJ CJK"/>
              </a:rPr>
              <a:t> 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n</a:t>
            </a:r>
            <a:r>
              <a:rPr lang="ko-KR" altLang="en-US" sz="2400" dirty="0">
                <a:latin typeface="UKIJ CJK"/>
                <a:cs typeface="UKIJ CJK"/>
              </a:rPr>
              <a:t>을 </a:t>
            </a:r>
            <a:r>
              <a:rPr lang="en-US" altLang="ko-KR" sz="2400" dirty="0">
                <a:latin typeface="UKIJ CJK"/>
                <a:cs typeface="UKIJ CJK"/>
              </a:rPr>
              <a:t>2</a:t>
            </a:r>
            <a:r>
              <a:rPr lang="ko-KR" altLang="en-US" sz="2400" dirty="0">
                <a:latin typeface="UKIJ CJK"/>
                <a:cs typeface="UKIJ CJK"/>
              </a:rPr>
              <a:t>부터 루트 </a:t>
            </a:r>
            <a:r>
              <a:rPr lang="en-US" altLang="ko-KR" sz="2400" dirty="0">
                <a:latin typeface="UKIJ CJK"/>
                <a:cs typeface="UKIJ CJK"/>
              </a:rPr>
              <a:t>n</a:t>
            </a:r>
            <a:r>
              <a:rPr lang="ko-KR" altLang="en-US" sz="2400" dirty="0">
                <a:latin typeface="UKIJ CJK"/>
                <a:cs typeface="UKIJ CJK"/>
              </a:rPr>
              <a:t>까지의 숫자로 나눴을 때 나누어 떨어지면 안됨</a:t>
            </a:r>
            <a:r>
              <a:rPr lang="en-US" altLang="ko-KR" sz="2400" dirty="0">
                <a:latin typeface="UKIJ CJK"/>
                <a:cs typeface="UKIJ CJK"/>
              </a:rPr>
              <a:t>!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04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87400"/>
            <a:ext cx="1283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>
                <a:latin typeface="Arial"/>
                <a:cs typeface="Arial"/>
              </a:rPr>
              <a:t>INTRO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983689"/>
            <a:ext cx="6153785" cy="275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1789430" algn="l"/>
              </a:tabLst>
            </a:pPr>
            <a:r>
              <a:rPr sz="2800" spc="-5" dirty="0">
                <a:latin typeface="UKIJ CJK"/>
                <a:cs typeface="UKIJ CJK"/>
              </a:rPr>
              <a:t>①	</a:t>
            </a:r>
            <a:r>
              <a:rPr lang="ko-KR" altLang="en-US" sz="2800" spc="-5" dirty="0">
                <a:latin typeface="UKIJ CJK"/>
                <a:cs typeface="UKIJ CJK"/>
              </a:rPr>
              <a:t>저번 시간 </a:t>
            </a:r>
            <a:r>
              <a:rPr lang="en-US" altLang="ko-KR" sz="2800" spc="-5" dirty="0">
                <a:latin typeface="UKIJ CJK"/>
                <a:cs typeface="UKIJ CJK"/>
              </a:rPr>
              <a:t>REVIEW</a:t>
            </a:r>
            <a:endParaRPr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</a:t>
            </a:r>
            <a:r>
              <a:rPr lang="ko-KR" altLang="en-US" sz="2800" spc="-10" dirty="0" err="1">
                <a:latin typeface="UKIJ CJK"/>
                <a:cs typeface="UKIJ CJK"/>
              </a:rPr>
              <a:t>조건문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③	</a:t>
            </a:r>
            <a:r>
              <a:rPr lang="ko-KR" altLang="en-US" sz="2800" spc="45" dirty="0" err="1">
                <a:latin typeface="Arial"/>
                <a:cs typeface="Arial"/>
              </a:rPr>
              <a:t>반복문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  <a:tabLst>
                <a:tab pos="527685" algn="l"/>
                <a:tab pos="2444750" algn="l"/>
                <a:tab pos="3707129" algn="l"/>
                <a:tab pos="5074285" algn="l"/>
              </a:tabLst>
            </a:pPr>
            <a:r>
              <a:rPr sz="2800" spc="-5" dirty="0">
                <a:latin typeface="UKIJ CJK"/>
                <a:cs typeface="UKIJ CJK"/>
              </a:rPr>
              <a:t>④	</a:t>
            </a:r>
            <a:r>
              <a:rPr lang="ko-KR" altLang="en-US" sz="2800" spc="-135" dirty="0">
                <a:latin typeface="Arial"/>
                <a:cs typeface="Arial"/>
              </a:rPr>
              <a:t>예제 프로그래밍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9115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205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10741661" cy="3438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n</a:t>
            </a:r>
            <a:r>
              <a:rPr lang="ko-KR" altLang="en-US" sz="2400" dirty="0">
                <a:latin typeface="UKIJ CJK"/>
                <a:cs typeface="UKIJ CJK"/>
              </a:rPr>
              <a:t>을 </a:t>
            </a:r>
            <a:r>
              <a:rPr lang="ko-KR" altLang="en-US" sz="2400" dirty="0" err="1">
                <a:latin typeface="UKIJ CJK"/>
                <a:cs typeface="UKIJ CJK"/>
              </a:rPr>
              <a:t>입력받고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첫번째부터 </a:t>
            </a:r>
            <a:r>
              <a:rPr lang="en-US" altLang="ko-KR" sz="2400" dirty="0">
                <a:latin typeface="UKIJ CJK"/>
                <a:cs typeface="UKIJ CJK"/>
              </a:rPr>
              <a:t>n</a:t>
            </a:r>
            <a:r>
              <a:rPr lang="ko-KR" altLang="en-US" sz="2400" dirty="0">
                <a:latin typeface="UKIJ CJK"/>
                <a:cs typeface="UKIJ CJK"/>
              </a:rPr>
              <a:t>번째까지의 피보나치 수를 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append()</a:t>
            </a:r>
            <a:r>
              <a:rPr lang="ko-KR" altLang="en-US" sz="2400" dirty="0">
                <a:latin typeface="UKIJ CJK"/>
                <a:cs typeface="UKIJ CJK"/>
              </a:rPr>
              <a:t>를 이용하여 리스트에 저장하고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이를 </a:t>
            </a:r>
            <a:r>
              <a:rPr lang="ko-KR" altLang="en-US" sz="2400" dirty="0" err="1">
                <a:latin typeface="UKIJ CJK"/>
                <a:cs typeface="UKIJ CJK"/>
              </a:rPr>
              <a:t>출력하시오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  <a:r>
              <a:rPr lang="ko-KR" altLang="en-US" sz="2400" dirty="0">
                <a:latin typeface="UKIJ CJK"/>
                <a:cs typeface="UKIJ CJK"/>
              </a:rPr>
              <a:t> 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ko-KR" altLang="en-US" sz="2400" dirty="0">
                <a:latin typeface="UKIJ CJK"/>
                <a:cs typeface="UKIJ CJK"/>
              </a:rPr>
              <a:t>첫번째 피보나치 수 </a:t>
            </a:r>
            <a:r>
              <a:rPr lang="en-US" altLang="ko-KR" sz="2400" dirty="0">
                <a:latin typeface="UKIJ CJK"/>
                <a:cs typeface="UKIJ CJK"/>
              </a:rPr>
              <a:t>= 0, </a:t>
            </a:r>
            <a:r>
              <a:rPr lang="ko-KR" altLang="en-US" sz="2400" dirty="0">
                <a:latin typeface="UKIJ CJK"/>
                <a:cs typeface="UKIJ CJK"/>
              </a:rPr>
              <a:t>두번째 </a:t>
            </a:r>
            <a:r>
              <a:rPr lang="en-US" altLang="ko-KR" sz="2400" dirty="0">
                <a:latin typeface="UKIJ CJK"/>
                <a:cs typeface="UKIJ CJK"/>
              </a:rPr>
              <a:t>= 1, </a:t>
            </a:r>
            <a:r>
              <a:rPr lang="ko-KR" altLang="en-US" sz="2400" dirty="0">
                <a:latin typeface="UKIJ CJK"/>
                <a:cs typeface="UKIJ CJK"/>
              </a:rPr>
              <a:t>세번째 </a:t>
            </a:r>
            <a:r>
              <a:rPr lang="en-US" altLang="ko-KR" sz="2400" dirty="0">
                <a:latin typeface="UKIJ CJK"/>
                <a:cs typeface="UKIJ CJK"/>
              </a:rPr>
              <a:t>= 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400" dirty="0">
                <a:latin typeface="UKIJ CJK"/>
                <a:cs typeface="UKIJ CJK"/>
              </a:rPr>
              <a:t>f(n) = f(n-1) + f(n-2)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400" dirty="0">
                <a:latin typeface="UKIJ CJK"/>
                <a:cs typeface="UKIJ CJK"/>
              </a:rPr>
              <a:t>Ex) n = 6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&gt;&gt; [0, 1, 1, 2, 3, 5] 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32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lang="en-US" altLang="ko-KR" dirty="0"/>
              <a:t> REVIEW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2136089"/>
            <a:ext cx="6168390" cy="1502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①	</a:t>
            </a:r>
            <a:r>
              <a:rPr lang="ko-KR" altLang="en-US" sz="2800" spc="-5" dirty="0">
                <a:latin typeface="UKIJ CJK"/>
                <a:cs typeface="UKIJ CJK"/>
              </a:rPr>
              <a:t>연산자</a:t>
            </a:r>
            <a:r>
              <a:rPr lang="en-US" altLang="ko-KR" sz="2800" spc="-5" dirty="0">
                <a:latin typeface="UKIJ CJK"/>
                <a:cs typeface="UKIJ CJK"/>
              </a:rPr>
              <a:t>(</a:t>
            </a:r>
            <a:r>
              <a:rPr lang="ko-KR" altLang="en-US" sz="2800" spc="-5" dirty="0">
                <a:latin typeface="UKIJ CJK"/>
                <a:cs typeface="UKIJ CJK"/>
              </a:rPr>
              <a:t>산술</a:t>
            </a:r>
            <a:r>
              <a:rPr lang="en-US" altLang="ko-KR" sz="2800" spc="-5" dirty="0"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latin typeface="UKIJ CJK"/>
                <a:cs typeface="UKIJ CJK"/>
              </a:rPr>
              <a:t>비교</a:t>
            </a:r>
            <a:r>
              <a:rPr lang="en-US" altLang="ko-KR" sz="2800" spc="-5" dirty="0"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latin typeface="UKIJ CJK"/>
                <a:cs typeface="UKIJ CJK"/>
              </a:rPr>
              <a:t>비트</a:t>
            </a:r>
            <a:r>
              <a:rPr lang="en-US" altLang="ko-KR" sz="2800" spc="-5" dirty="0"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latin typeface="UKIJ CJK"/>
                <a:cs typeface="UKIJ CJK"/>
              </a:rPr>
              <a:t>논리</a:t>
            </a:r>
            <a:r>
              <a:rPr lang="en-US" altLang="ko-KR" sz="2800" spc="-5" dirty="0">
                <a:latin typeface="UKIJ CJK"/>
                <a:cs typeface="UKIJ CJK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sz="40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</a:t>
            </a:r>
            <a:r>
              <a:rPr lang="ko-KR" altLang="en-US" sz="2800" spc="-5" dirty="0">
                <a:latin typeface="UKIJ CJK"/>
                <a:cs typeface="UKIJ CJK"/>
              </a:rPr>
              <a:t>리스트</a:t>
            </a:r>
            <a:r>
              <a:rPr lang="en-US" altLang="ko-KR" sz="2800" spc="-5" dirty="0">
                <a:latin typeface="UKIJ CJK"/>
                <a:cs typeface="UKIJ CJK"/>
              </a:rPr>
              <a:t>, </a:t>
            </a:r>
            <a:r>
              <a:rPr lang="ko-KR" altLang="en-US" sz="2800" spc="-5" dirty="0" err="1">
                <a:latin typeface="UKIJ CJK"/>
                <a:cs typeface="UKIJ CJK"/>
              </a:rPr>
              <a:t>튜플</a:t>
            </a:r>
            <a:r>
              <a:rPr lang="en-US" altLang="ko-KR" sz="2800" spc="-5" dirty="0">
                <a:latin typeface="UKIJ CJK"/>
                <a:cs typeface="UKIJ CJK"/>
              </a:rPr>
              <a:t>, </a:t>
            </a:r>
            <a:r>
              <a:rPr lang="ko-KR" altLang="en-US" sz="2800" spc="-5" dirty="0" err="1">
                <a:latin typeface="UKIJ CJK"/>
                <a:cs typeface="UKIJ CJK"/>
              </a:rPr>
              <a:t>딕셔너리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ko-KR" altLang="en-US" spc="-5" dirty="0"/>
              <a:t>연산자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아까 본 산술연산자 말고도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UKIJ CJK"/>
                <a:cs typeface="UKIJ CJK"/>
              </a:rPr>
              <a:t>Python</a:t>
            </a:r>
            <a:r>
              <a:rPr lang="ko-KR" altLang="en-US" sz="2800" spc="-5" dirty="0">
                <a:latin typeface="UKIJ CJK"/>
                <a:cs typeface="UKIJ CJK"/>
              </a:rPr>
              <a:t>에는 여러가지 연산자가 있다</a:t>
            </a:r>
            <a:r>
              <a:rPr lang="en-US" altLang="ko-KR" sz="2800" spc="-5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latin typeface="UKIJ CJK"/>
                <a:cs typeface="UKIJ CJK"/>
              </a:rPr>
              <a:t>ex) </a:t>
            </a:r>
            <a:r>
              <a:rPr lang="ko-KR" altLang="en-US" sz="2800" dirty="0">
                <a:latin typeface="UKIJ CJK"/>
                <a:cs typeface="UKIJ CJK"/>
              </a:rPr>
              <a:t>비교연산자</a:t>
            </a:r>
            <a:r>
              <a:rPr lang="en-US" altLang="ko-KR" sz="2800" dirty="0">
                <a:latin typeface="UKIJ CJK"/>
                <a:cs typeface="UKIJ CJK"/>
              </a:rPr>
              <a:t>, </a:t>
            </a:r>
            <a:r>
              <a:rPr lang="ko-KR" altLang="en-US" sz="2800" dirty="0">
                <a:latin typeface="UKIJ CJK"/>
                <a:cs typeface="UKIJ CJK"/>
              </a:rPr>
              <a:t>논리연산자</a:t>
            </a:r>
            <a:r>
              <a:rPr lang="en-US" altLang="ko-KR" sz="2800" dirty="0">
                <a:latin typeface="UKIJ CJK"/>
                <a:cs typeface="UKIJ CJK"/>
              </a:rPr>
              <a:t>, </a:t>
            </a:r>
            <a:r>
              <a:rPr lang="ko-KR" altLang="en-US" sz="2800" dirty="0">
                <a:latin typeface="UKIJ CJK"/>
                <a:cs typeface="UKIJ CJK"/>
              </a:rPr>
              <a:t>비트연산자 등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E7E6ADFD-BC6C-43BB-9478-66BF95A45DA9}"/>
              </a:ext>
            </a:extLst>
          </p:cNvPr>
          <p:cNvSpPr/>
          <p:nvPr/>
        </p:nvSpPr>
        <p:spPr>
          <a:xfrm>
            <a:off x="7901686" y="1137530"/>
            <a:ext cx="3154680" cy="2877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2D36B49-42D3-4D39-98F9-D1DED32446BB}"/>
              </a:ext>
            </a:extLst>
          </p:cNvPr>
          <p:cNvSpPr/>
          <p:nvPr/>
        </p:nvSpPr>
        <p:spPr>
          <a:xfrm>
            <a:off x="7684952" y="4521439"/>
            <a:ext cx="3840479" cy="1648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42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883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Python</a:t>
            </a:r>
            <a:r>
              <a:rPr spc="245"/>
              <a:t> </a:t>
            </a:r>
            <a:r>
              <a:rPr lang="en-US" spc="245"/>
              <a:t>bit </a:t>
            </a:r>
            <a:r>
              <a:rPr lang="ko-KR" altLang="en-US" spc="245" dirty="0"/>
              <a:t>연산자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2</a:t>
            </a:r>
            <a:r>
              <a:rPr lang="ko-KR" altLang="en-US" sz="2800" spc="-5" dirty="0">
                <a:latin typeface="UKIJ CJK"/>
                <a:cs typeface="UKIJ CJK"/>
              </a:rPr>
              <a:t>진법</a:t>
            </a:r>
            <a:r>
              <a:rPr lang="en-US" altLang="ko-KR" sz="2800" spc="-5" dirty="0">
                <a:latin typeface="UKIJ CJK"/>
                <a:cs typeface="UKIJ CJK"/>
              </a:rPr>
              <a:t>: 0</a:t>
            </a:r>
            <a:r>
              <a:rPr lang="ko-KR" altLang="en-US" sz="2800" spc="-5" dirty="0">
                <a:latin typeface="UKIJ CJK"/>
                <a:cs typeface="UKIJ CJK"/>
              </a:rPr>
              <a:t>과</a:t>
            </a:r>
            <a:r>
              <a:rPr lang="en-US" altLang="ko-KR" sz="2800" spc="-5" dirty="0">
                <a:latin typeface="UKIJ CJK"/>
                <a:cs typeface="UKIJ CJK"/>
              </a:rPr>
              <a:t> 1</a:t>
            </a:r>
            <a:r>
              <a:rPr lang="ko-KR" altLang="en-US" sz="2800" spc="-5" dirty="0">
                <a:latin typeface="UKIJ CJK"/>
                <a:cs typeface="UKIJ CJK"/>
              </a:rPr>
              <a:t>로만 숫자를 표현하는 방법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5 = 2^2 + 2^0 = 101(2)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10 = 2^3 + 2^1 = 1010(2)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15 = 2^3 + 2^2 + 2^1 + 2^0 = 1111(2)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a = 5, b = 3 </a:t>
            </a:r>
            <a:r>
              <a:rPr lang="ko-KR" altLang="en-US" sz="2800" dirty="0">
                <a:latin typeface="UKIJ CJK"/>
                <a:cs typeface="UKIJ CJK"/>
              </a:rPr>
              <a:t>일 때 연산의 결과는</a:t>
            </a:r>
            <a:r>
              <a:rPr lang="en-US" altLang="ko-KR" sz="2800" dirty="0">
                <a:latin typeface="UKIJ CJK"/>
                <a:cs typeface="UKIJ CJK"/>
              </a:rPr>
              <a:t>?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62E4AD-C4F6-46B4-AB6A-B59E1C8F0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161" y="1692910"/>
            <a:ext cx="3813061" cy="37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/>
              <a:t>리스트</a:t>
            </a:r>
            <a:r>
              <a:rPr lang="en-US" spc="-5" dirty="0"/>
              <a:t> </a:t>
            </a:r>
            <a:r>
              <a:rPr lang="ko-KR" altLang="en-US" spc="-5" dirty="0"/>
              <a:t>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8940165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List</a:t>
            </a:r>
            <a:r>
              <a:rPr lang="ko-KR" altLang="en-US" sz="2400" dirty="0">
                <a:latin typeface="UKIJ CJK"/>
                <a:cs typeface="UKIJ CJK"/>
              </a:rPr>
              <a:t>는 하나 이상의 값을 가지는 자료형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latin typeface="UKIJ CJK"/>
                <a:cs typeface="UKIJ CJK"/>
              </a:rPr>
              <a:t>대괄호</a:t>
            </a:r>
            <a:r>
              <a:rPr lang="en-US" altLang="ko-KR" sz="2400" dirty="0">
                <a:latin typeface="UKIJ CJK"/>
                <a:cs typeface="UKIJ CJK"/>
              </a:rPr>
              <a:t>[]</a:t>
            </a:r>
            <a:r>
              <a:rPr lang="ko-KR" altLang="en-US" sz="2400" dirty="0">
                <a:latin typeface="UKIJ CJK"/>
                <a:cs typeface="UKIJ CJK"/>
              </a:rPr>
              <a:t>로 감싸져 있으면 </a:t>
            </a:r>
            <a:r>
              <a:rPr lang="en-US" altLang="ko-KR" sz="2400" dirty="0">
                <a:latin typeface="UKIJ CJK"/>
                <a:cs typeface="UKIJ CJK"/>
              </a:rPr>
              <a:t>List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2400" dirty="0">
                <a:latin typeface="UKIJ CJK"/>
                <a:cs typeface="UKIJ CJK"/>
              </a:rPr>
              <a:t>List </a:t>
            </a:r>
            <a:r>
              <a:rPr lang="ko-KR" altLang="en-US" sz="2400" dirty="0">
                <a:latin typeface="UKIJ CJK"/>
                <a:cs typeface="UKIJ CJK"/>
              </a:rPr>
              <a:t>안의 요소는 숫자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문자열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리스트 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상관없이 모두 가능</a:t>
            </a:r>
            <a:endParaRPr lang="en-US" altLang="ko-KR" sz="2400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2400" dirty="0">
                <a:latin typeface="UKIJ CJK"/>
                <a:cs typeface="UKIJ CJK"/>
              </a:rPr>
              <a:t>List </a:t>
            </a:r>
            <a:r>
              <a:rPr lang="ko-KR" altLang="en-US" sz="2400" dirty="0">
                <a:latin typeface="UKIJ CJK"/>
                <a:cs typeface="UKIJ CJK"/>
              </a:rPr>
              <a:t>사이의 연산도 따로 적용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latin typeface="UKIJ CJK"/>
                <a:cs typeface="UKIJ CJK"/>
              </a:rPr>
              <a:t>요소의 삽입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수정이 자유롭다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2660383-29CB-4BAB-8E4A-CE0ADBF2BF7B}"/>
              </a:ext>
            </a:extLst>
          </p:cNvPr>
          <p:cNvSpPr/>
          <p:nvPr/>
        </p:nvSpPr>
        <p:spPr>
          <a:xfrm>
            <a:off x="7947659" y="1818131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203B174-3506-43C3-8BA4-20D985C9D7AF}"/>
              </a:ext>
            </a:extLst>
          </p:cNvPr>
          <p:cNvSpPr txBox="1"/>
          <p:nvPr/>
        </p:nvSpPr>
        <p:spPr>
          <a:xfrm>
            <a:off x="8044433" y="2627452"/>
            <a:ext cx="29641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sz="2000" spc="-15" dirty="0">
                <a:latin typeface="Arial"/>
                <a:cs typeface="Arial"/>
              </a:rPr>
              <a:t>od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0" dirty="0">
                <a:latin typeface="Arial"/>
                <a:cs typeface="Arial"/>
              </a:rPr>
              <a:t>[1</a:t>
            </a:r>
            <a:r>
              <a:rPr sz="2000" spc="26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3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5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7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65" dirty="0">
                <a:latin typeface="Arial"/>
                <a:cs typeface="Arial"/>
              </a:rPr>
              <a:t>9]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275FB25-2768-4BB7-A56D-0B414F2B565A}"/>
              </a:ext>
            </a:extLst>
          </p:cNvPr>
          <p:cNvSpPr txBox="1"/>
          <p:nvPr/>
        </p:nvSpPr>
        <p:spPr>
          <a:xfrm>
            <a:off x="8044433" y="3429457"/>
            <a:ext cx="142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134110" algn="l"/>
              </a:tabLst>
            </a:pPr>
            <a:r>
              <a:rPr sz="2000" spc="10" dirty="0">
                <a:latin typeface="Arial"/>
                <a:cs typeface="Arial"/>
              </a:rPr>
              <a:t>empt</a:t>
            </a:r>
            <a:r>
              <a:rPr sz="2000" spc="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20" dirty="0">
                <a:latin typeface="Arial"/>
                <a:cs typeface="Arial"/>
              </a:rPr>
              <a:t>[</a:t>
            </a:r>
            <a:r>
              <a:rPr sz="2000" spc="54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844B0DE-9817-415B-8F76-BB43ACAAA860}"/>
              </a:ext>
            </a:extLst>
          </p:cNvPr>
          <p:cNvSpPr txBox="1"/>
          <p:nvPr/>
        </p:nvSpPr>
        <p:spPr>
          <a:xfrm>
            <a:off x="8044433" y="4138367"/>
            <a:ext cx="3100705" cy="82486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sz="2000" spc="15" dirty="0">
                <a:latin typeface="Arial"/>
                <a:cs typeface="Arial"/>
              </a:rPr>
              <a:t>wor</a:t>
            </a:r>
            <a:r>
              <a:rPr sz="2000" spc="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9" dirty="0">
                <a:latin typeface="Arial"/>
                <a:cs typeface="Arial"/>
              </a:rPr>
              <a:t>[</a:t>
            </a:r>
            <a:r>
              <a:rPr sz="2000" spc="500" dirty="0">
                <a:latin typeface="Arial"/>
                <a:cs typeface="Arial"/>
              </a:rPr>
              <a:t>"</a:t>
            </a:r>
            <a:r>
              <a:rPr sz="2000" spc="180" dirty="0">
                <a:latin typeface="Arial"/>
                <a:cs typeface="Arial"/>
              </a:rPr>
              <a:t>even"</a:t>
            </a:r>
            <a:r>
              <a:rPr sz="2000" spc="9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55" dirty="0">
                <a:latin typeface="Arial"/>
                <a:cs typeface="Arial"/>
              </a:rPr>
              <a:t>"odd</a:t>
            </a:r>
            <a:r>
              <a:rPr sz="2000" spc="85" dirty="0">
                <a:latin typeface="Arial"/>
                <a:cs typeface="Arial"/>
              </a:rPr>
              <a:t>"</a:t>
            </a:r>
            <a:r>
              <a:rPr sz="2000" spc="54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73405" algn="l"/>
                <a:tab pos="853440" algn="l"/>
                <a:tab pos="1410335" algn="l"/>
                <a:tab pos="1829435" algn="l"/>
              </a:tabLst>
            </a:pPr>
            <a:r>
              <a:rPr sz="2000" spc="280" dirty="0">
                <a:latin typeface="Arial"/>
                <a:cs typeface="Arial"/>
              </a:rPr>
              <a:t>arr	</a:t>
            </a:r>
            <a:r>
              <a:rPr sz="2000" spc="-75" dirty="0">
                <a:latin typeface="Arial"/>
                <a:cs typeface="Arial"/>
              </a:rPr>
              <a:t>=	</a:t>
            </a:r>
            <a:r>
              <a:rPr sz="2000" spc="355" dirty="0">
                <a:latin typeface="Arial"/>
                <a:cs typeface="Arial"/>
              </a:rPr>
              <a:t>[1,	</a:t>
            </a:r>
            <a:r>
              <a:rPr sz="2000" spc="260" dirty="0">
                <a:latin typeface="Arial"/>
                <a:cs typeface="Arial"/>
              </a:rPr>
              <a:t>2,	</a:t>
            </a:r>
            <a:r>
              <a:rPr sz="2000" spc="120" dirty="0">
                <a:latin typeface="Arial"/>
                <a:cs typeface="Arial"/>
              </a:rPr>
              <a:t>"number"]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F7A8F99-7089-41F1-A2A0-BE14271685B2}"/>
              </a:ext>
            </a:extLst>
          </p:cNvPr>
          <p:cNvSpPr txBox="1"/>
          <p:nvPr/>
        </p:nvSpPr>
        <p:spPr>
          <a:xfrm>
            <a:off x="8044433" y="5342886"/>
            <a:ext cx="2403475" cy="8255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411605" algn="l"/>
                <a:tab pos="1691639" algn="l"/>
              </a:tabLst>
            </a:pPr>
            <a:r>
              <a:rPr sz="2000" spc="215" dirty="0">
                <a:latin typeface="Arial"/>
                <a:cs typeface="Arial"/>
              </a:rPr>
              <a:t>print(od</a:t>
            </a:r>
            <a:r>
              <a:rPr sz="2000" spc="27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wo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210" dirty="0">
                <a:latin typeface="Arial"/>
                <a:cs typeface="Arial"/>
              </a:rPr>
              <a:t>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1551940" algn="l"/>
                <a:tab pos="1831975" algn="l"/>
              </a:tabLst>
            </a:pPr>
            <a:r>
              <a:rPr sz="2000" spc="204" dirty="0">
                <a:latin typeface="Arial"/>
                <a:cs typeface="Arial"/>
              </a:rPr>
              <a:t>print(word	</a:t>
            </a:r>
            <a:r>
              <a:rPr sz="2000" spc="315" dirty="0">
                <a:latin typeface="Arial"/>
                <a:cs typeface="Arial"/>
              </a:rPr>
              <a:t>*	</a:t>
            </a:r>
            <a:r>
              <a:rPr sz="2000" spc="210" dirty="0"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D2904E25-0E77-4674-8B3C-ABC67AD3C33F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C187088-180D-44EA-AFE1-389F85DE50F0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9D497C09-0A1F-4574-A449-B36EB9557746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119A1067-3F55-4D4A-92D5-F350E7BC191A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50790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/>
              <a:t>튜플</a:t>
            </a:r>
            <a:r>
              <a:rPr lang="ko-KR" altLang="en-US" dirty="0"/>
              <a:t> 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178335"/>
            <a:ext cx="6517388" cy="253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List</a:t>
            </a:r>
            <a:r>
              <a:rPr lang="ko-KR" altLang="en-US" sz="2800" dirty="0">
                <a:latin typeface="UKIJ CJK"/>
                <a:cs typeface="UKIJ CJK"/>
              </a:rPr>
              <a:t>와 비슷하지만</a:t>
            </a:r>
            <a:r>
              <a:rPr lang="en-US" altLang="ko-KR" sz="2800" dirty="0">
                <a:latin typeface="UKIJ CJK"/>
                <a:cs typeface="UKIJ CJK"/>
              </a:rPr>
              <a:t> </a:t>
            </a:r>
            <a:r>
              <a:rPr lang="ko-KR" altLang="en-US" sz="2800" dirty="0">
                <a:latin typeface="UKIJ CJK"/>
                <a:cs typeface="UKIJ CJK"/>
              </a:rPr>
              <a:t>몇 가지가 다르다</a:t>
            </a:r>
            <a:r>
              <a:rPr lang="en-US" altLang="ko-KR" sz="28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    - </a:t>
            </a:r>
            <a:r>
              <a:rPr lang="ko-KR" altLang="en-US" sz="2400" dirty="0">
                <a:latin typeface="UKIJ CJK"/>
                <a:cs typeface="UKIJ CJK"/>
              </a:rPr>
              <a:t>소괄호</a:t>
            </a:r>
            <a:r>
              <a:rPr lang="en-US" altLang="ko-KR" sz="2400" dirty="0">
                <a:latin typeface="UKIJ CJK"/>
                <a:cs typeface="UKIJ CJK"/>
              </a:rPr>
              <a:t>()</a:t>
            </a:r>
            <a:r>
              <a:rPr lang="ko-KR" altLang="en-US" sz="2400" dirty="0">
                <a:latin typeface="UKIJ CJK"/>
                <a:cs typeface="UKIJ CJK"/>
              </a:rPr>
              <a:t>로 </a:t>
            </a:r>
            <a:r>
              <a:rPr lang="ko-KR" altLang="en-US" sz="2400" dirty="0" err="1">
                <a:latin typeface="UKIJ CJK"/>
                <a:cs typeface="UKIJ CJK"/>
              </a:rPr>
              <a:t>둘러쌓여</a:t>
            </a:r>
            <a:r>
              <a:rPr lang="ko-KR" altLang="en-US" sz="2400" dirty="0">
                <a:latin typeface="UKIJ CJK"/>
                <a:cs typeface="UKIJ CJK"/>
              </a:rPr>
              <a:t>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    - </a:t>
            </a:r>
            <a:r>
              <a:rPr lang="ko-KR" altLang="en-US" sz="2400" dirty="0" err="1">
                <a:latin typeface="UKIJ CJK"/>
                <a:cs typeface="UKIJ CJK"/>
              </a:rPr>
              <a:t>튜플은</a:t>
            </a:r>
            <a:r>
              <a:rPr lang="ko-KR" altLang="en-US" sz="2400" dirty="0">
                <a:latin typeface="UKIJ CJK"/>
                <a:cs typeface="UKIJ CJK"/>
              </a:rPr>
              <a:t> 요소의 추가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수정이 안된다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Indexing,</a:t>
            </a:r>
            <a:r>
              <a:rPr lang="ko-KR" altLang="en-US" sz="2800" dirty="0">
                <a:latin typeface="UKIJ CJK"/>
                <a:cs typeface="UKIJ CJK"/>
              </a:rPr>
              <a:t> </a:t>
            </a:r>
            <a:r>
              <a:rPr lang="en-US" altLang="ko-KR" sz="2800" dirty="0">
                <a:latin typeface="UKIJ CJK"/>
                <a:cs typeface="UKIJ CJK"/>
              </a:rPr>
              <a:t>slicing </a:t>
            </a:r>
            <a:r>
              <a:rPr lang="ko-KR" altLang="en-US" sz="2800" dirty="0">
                <a:latin typeface="UKIJ CJK"/>
                <a:cs typeface="UKIJ CJK"/>
              </a:rPr>
              <a:t>둘 다 가능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33E4DB44-996F-464E-8258-1D3FC0AEBB94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7</a:t>
            </a:fld>
            <a:endParaRPr lang="en-US" altLang="ko-KR" dirty="0"/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F005899B-2CF5-493D-92BC-4DDE8BC0C9C6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7</a:t>
            </a:fld>
            <a:endParaRPr lang="en-US" altLang="ko-KR" dirty="0"/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353468A9-E0F6-4EBC-9A02-1FA6AEDEABC2}"/>
              </a:ext>
            </a:extLst>
          </p:cNvPr>
          <p:cNvSpPr/>
          <p:nvPr/>
        </p:nvSpPr>
        <p:spPr>
          <a:xfrm>
            <a:off x="7947659" y="1818131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6071E07-DE51-444B-8BE1-C09AF8CA9E3A}"/>
              </a:ext>
            </a:extLst>
          </p:cNvPr>
          <p:cNvSpPr txBox="1"/>
          <p:nvPr/>
        </p:nvSpPr>
        <p:spPr>
          <a:xfrm>
            <a:off x="8044433" y="2627452"/>
            <a:ext cx="29641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spc="-15" dirty="0" err="1">
                <a:latin typeface="Arial"/>
                <a:cs typeface="Arial"/>
              </a:rPr>
              <a:t>tup</a:t>
            </a:r>
            <a:r>
              <a:rPr lang="en-US" sz="2000" spc="-15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lang="en-US" altLang="ko-KR" sz="2000" spc="-75" dirty="0">
                <a:latin typeface="Arial"/>
                <a:cs typeface="Arial"/>
              </a:rPr>
              <a:t>	</a:t>
            </a:r>
            <a:r>
              <a:rPr lang="en-US" altLang="ko-KR" sz="2000" spc="400" dirty="0">
                <a:latin typeface="Arial"/>
                <a:cs typeface="Arial"/>
              </a:rPr>
              <a:t>(</a:t>
            </a:r>
            <a:r>
              <a:rPr sz="2000" spc="400" dirty="0">
                <a:latin typeface="Arial"/>
                <a:cs typeface="Arial"/>
              </a:rPr>
              <a:t>1</a:t>
            </a:r>
            <a:r>
              <a:rPr sz="2000" spc="26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lang="en-US" altLang="ko-KR" sz="2000" dirty="0">
                <a:latin typeface="Arial"/>
                <a:cs typeface="Arial"/>
              </a:rPr>
              <a:t>2,  3</a:t>
            </a:r>
            <a:r>
              <a:rPr lang="en-US" altLang="ko-KR" sz="2000" spc="26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95CF1D1A-51A7-4E2E-8D0D-17278DDF17BC}"/>
              </a:ext>
            </a:extLst>
          </p:cNvPr>
          <p:cNvSpPr txBox="1"/>
          <p:nvPr/>
        </p:nvSpPr>
        <p:spPr>
          <a:xfrm>
            <a:off x="8044433" y="3429457"/>
            <a:ext cx="209016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134110" algn="l"/>
              </a:tabLst>
            </a:pPr>
            <a:r>
              <a:rPr lang="en-US" sz="2000" spc="10" dirty="0">
                <a:latin typeface="Arial"/>
                <a:cs typeface="Arial"/>
              </a:rPr>
              <a:t>tup2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lang="en-US" altLang="ko-KR" sz="2000" dirty="0">
                <a:latin typeface="Arial"/>
                <a:cs typeface="Arial"/>
              </a:rPr>
              <a:t>(1, )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95B413FF-5577-4A6F-A719-B36C2C48ABC2}"/>
              </a:ext>
            </a:extLst>
          </p:cNvPr>
          <p:cNvSpPr txBox="1"/>
          <p:nvPr/>
        </p:nvSpPr>
        <p:spPr>
          <a:xfrm>
            <a:off x="8044433" y="4138367"/>
            <a:ext cx="3100705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tup3	= 	(1, ‘a’, (‘ab’, ‘cd’))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14">
            <a:extLst>
              <a:ext uri="{FF2B5EF4-FFF2-40B4-BE49-F238E27FC236}">
                <a16:creationId xmlns:a16="http://schemas.microsoft.com/office/drawing/2014/main" id="{856188DB-FB03-470D-A64A-2AB3DE06B697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46" name="object 15">
              <a:extLst>
                <a:ext uri="{FF2B5EF4-FFF2-40B4-BE49-F238E27FC236}">
                  <a16:creationId xmlns:a16="http://schemas.microsoft.com/office/drawing/2014/main" id="{B282FEEF-EA81-42A6-A628-DEE2003F15DB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519DA822-3B7B-4F58-885E-4167A3A7671C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17">
            <a:extLst>
              <a:ext uri="{FF2B5EF4-FFF2-40B4-BE49-F238E27FC236}">
                <a16:creationId xmlns:a16="http://schemas.microsoft.com/office/drawing/2014/main" id="{AB7C8D68-C2AB-4078-9448-934B7ACF86D8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73AF0-178D-47B8-BFCA-419B71A2FA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77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883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/>
              <a:t>딕셔너리</a:t>
            </a:r>
            <a:r>
              <a:rPr lang="ko-KR" altLang="en-US" dirty="0"/>
              <a:t> 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Key-Value </a:t>
            </a:r>
            <a:r>
              <a:rPr lang="ko-KR" altLang="en-US" sz="2400" dirty="0">
                <a:latin typeface="UKIJ CJK"/>
                <a:cs typeface="UKIJ CJK"/>
              </a:rPr>
              <a:t>쌍 여러 개로 구성되어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중괄호</a:t>
            </a:r>
            <a:r>
              <a:rPr lang="en-US" altLang="ko-KR" sz="2400" dirty="0">
                <a:latin typeface="UKIJ CJK"/>
                <a:cs typeface="UKIJ CJK"/>
              </a:rPr>
              <a:t>{}</a:t>
            </a:r>
            <a:r>
              <a:rPr lang="ko-KR" altLang="en-US" sz="2400" dirty="0">
                <a:latin typeface="UKIJ CJK"/>
                <a:cs typeface="UKIJ CJK"/>
              </a:rPr>
              <a:t>로 둘러싸여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Key</a:t>
            </a:r>
            <a:r>
              <a:rPr lang="ko-KR" altLang="en-US" sz="2400" dirty="0">
                <a:latin typeface="UKIJ CJK"/>
                <a:cs typeface="UKIJ CJK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변하지 않는 모든 값</a:t>
            </a:r>
            <a:r>
              <a:rPr lang="en-US" altLang="ko-KR" sz="2400" dirty="0">
                <a:latin typeface="UKIJ CJK"/>
                <a:cs typeface="UKIJ CJK"/>
              </a:rPr>
              <a:t>, value</a:t>
            </a:r>
            <a:r>
              <a:rPr lang="ko-KR" altLang="en-US" sz="2400" dirty="0">
                <a:latin typeface="UKIJ CJK"/>
                <a:cs typeface="UKIJ CJK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모든 값</a:t>
            </a:r>
            <a:r>
              <a:rPr lang="ko-KR" altLang="en-US" sz="2400" dirty="0">
                <a:latin typeface="UKIJ CJK"/>
                <a:cs typeface="UKIJ CJK"/>
              </a:rPr>
              <a:t>을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사용할 수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 err="1">
                <a:latin typeface="UKIJ CJK"/>
                <a:cs typeface="UKIJ CJK"/>
              </a:rPr>
              <a:t>dic</a:t>
            </a:r>
            <a:r>
              <a:rPr lang="en-US" sz="2400" dirty="0">
                <a:latin typeface="UKIJ CJK"/>
                <a:cs typeface="UKIJ CJK"/>
              </a:rPr>
              <a:t>[‘name’] = ‘lee’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 err="1">
                <a:latin typeface="UKIJ CJK"/>
                <a:cs typeface="UKIJ CJK"/>
              </a:rPr>
              <a:t>dic</a:t>
            </a:r>
            <a:r>
              <a:rPr lang="en-US" sz="2400" dirty="0">
                <a:latin typeface="UKIJ CJK"/>
                <a:cs typeface="UKIJ CJK"/>
              </a:rPr>
              <a:t>[‘age’] = 22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a[1] = ‘</a:t>
            </a:r>
            <a:r>
              <a:rPr lang="en-US" sz="2400" dirty="0" err="1">
                <a:latin typeface="UKIJ CJK"/>
                <a:cs typeface="UKIJ CJK"/>
              </a:rPr>
              <a:t>abc</a:t>
            </a:r>
            <a:r>
              <a:rPr lang="en-US" sz="2400" dirty="0">
                <a:latin typeface="UKIJ CJK"/>
                <a:cs typeface="UKIJ CJK"/>
              </a:rPr>
              <a:t>’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8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7434327" y="16764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7531101" y="2485721"/>
            <a:ext cx="2964180" cy="961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 err="1">
                <a:latin typeface="Arial"/>
                <a:cs typeface="Arial"/>
              </a:rPr>
              <a:t>dic</a:t>
            </a:r>
            <a:r>
              <a:rPr lang="en-US" sz="2000" dirty="0">
                <a:latin typeface="Arial"/>
                <a:cs typeface="Arial"/>
              </a:rPr>
              <a:t> = {‘name’ : ’lee’,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	  ‘birth’ : ‘0424’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	  ‘age’ : 22}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7531101" y="3996636"/>
            <a:ext cx="3100705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a = {1 : ‘</a:t>
            </a:r>
            <a:r>
              <a:rPr lang="en-US" sz="2000" dirty="0" err="1">
                <a:latin typeface="Arial"/>
                <a:cs typeface="Arial"/>
              </a:rPr>
              <a:t>abc</a:t>
            </a:r>
            <a:r>
              <a:rPr lang="en-US" sz="2000" dirty="0">
                <a:latin typeface="Arial"/>
                <a:cs typeface="Arial"/>
              </a:rPr>
              <a:t>’, ‘n’ : 33}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7454139" y="160172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7562089" y="16889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57052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/>
              <a:t>조건문</a:t>
            </a:r>
            <a:r>
              <a:rPr lang="en-US" altLang="ko-KR" spc="-5" dirty="0"/>
              <a:t>(Conditional Statement)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2292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현재 조건을 판단하여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특정 조건을 만족할 때만 실행되는 코드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ex) score</a:t>
            </a:r>
            <a:r>
              <a:rPr lang="ko-KR" altLang="en-US" sz="2400" dirty="0">
                <a:latin typeface="UKIJ CJK"/>
                <a:cs typeface="UKIJ CJK"/>
              </a:rPr>
              <a:t>가 </a:t>
            </a:r>
            <a:r>
              <a:rPr lang="en-US" altLang="ko-KR" sz="2400" dirty="0">
                <a:latin typeface="UKIJ CJK"/>
                <a:cs typeface="UKIJ CJK"/>
              </a:rPr>
              <a:t>59 / 60 / 61 </a:t>
            </a:r>
            <a:r>
              <a:rPr lang="ko-KR" altLang="en-US" sz="2400" dirty="0">
                <a:latin typeface="UKIJ CJK"/>
                <a:cs typeface="UKIJ CJK"/>
              </a:rPr>
              <a:t>일 때 각각의 결과는</a:t>
            </a:r>
            <a:r>
              <a:rPr lang="en-US" altLang="ko-KR" sz="2400" dirty="0">
                <a:latin typeface="UKIJ CJK"/>
                <a:cs typeface="UKIJ CJK"/>
              </a:rPr>
              <a:t>?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2023 </a:t>
            </a:r>
            <a:r>
              <a:rPr lang="ko-KR" altLang="en-US" spc="-5"/>
              <a:t>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9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7434327" y="160782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7555164" y="2399498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grade = 0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score = input()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7555164" y="3254131"/>
            <a:ext cx="3100705" cy="253274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if score &gt;= 60: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print(“pass”)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grade = grade + 1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else: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print(“fail”)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print(grade)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7454139" y="160172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7562089" y="16889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21393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1207</Words>
  <Application>Microsoft Office PowerPoint</Application>
  <PresentationFormat>와이드스크린</PresentationFormat>
  <Paragraphs>294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UKIJ CJK</vt:lpstr>
      <vt:lpstr>맑은 고딕</vt:lpstr>
      <vt:lpstr>Arial</vt:lpstr>
      <vt:lpstr>Calibri</vt:lpstr>
      <vt:lpstr>Office Theme</vt:lpstr>
      <vt:lpstr>PYTHON TUTORING #2 School of Computing, KAIST &amp; 대덕고등학교 빛나리</vt:lpstr>
      <vt:lpstr>INTRO</vt:lpstr>
      <vt:lpstr>Python REVIEW</vt:lpstr>
      <vt:lpstr>Python 연산자</vt:lpstr>
      <vt:lpstr>Python bit 연산자</vt:lpstr>
      <vt:lpstr>리스트 자료형</vt:lpstr>
      <vt:lpstr>튜플 자료형</vt:lpstr>
      <vt:lpstr>딕셔너리 자료형</vt:lpstr>
      <vt:lpstr>조건문(Conditional Statement)</vt:lpstr>
      <vt:lpstr>조건문</vt:lpstr>
      <vt:lpstr>조건문</vt:lpstr>
      <vt:lpstr>조건문</vt:lpstr>
      <vt:lpstr>예제</vt:lpstr>
      <vt:lpstr>반복문(Loop Control)</vt:lpstr>
      <vt:lpstr>반복문 - for</vt:lpstr>
      <vt:lpstr>반복문 - while</vt:lpstr>
      <vt:lpstr>반복문 Statement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msg8757@gmail.com</dc:creator>
  <cp:lastModifiedBy>guest_2023</cp:lastModifiedBy>
  <cp:revision>16</cp:revision>
  <dcterms:created xsi:type="dcterms:W3CDTF">2021-04-16T04:00:52Z</dcterms:created>
  <dcterms:modified xsi:type="dcterms:W3CDTF">2023-06-16T05:16:30Z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2021-04-16T00:00:00Z</vt:filetime>
  </property>
</Properties>
</file>