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7" r:id="rId4"/>
    <p:sldId id="292" r:id="rId5"/>
    <p:sldId id="290" r:id="rId6"/>
    <p:sldId id="291" r:id="rId7"/>
    <p:sldId id="311" r:id="rId8"/>
    <p:sldId id="312" r:id="rId9"/>
    <p:sldId id="314" r:id="rId10"/>
    <p:sldId id="305" r:id="rId11"/>
    <p:sldId id="258" r:id="rId12"/>
    <p:sldId id="259" r:id="rId13"/>
    <p:sldId id="260" r:id="rId14"/>
    <p:sldId id="308" r:id="rId15"/>
    <p:sldId id="309" r:id="rId16"/>
    <p:sldId id="306" r:id="rId17"/>
    <p:sldId id="264" r:id="rId18"/>
    <p:sldId id="310" r:id="rId19"/>
    <p:sldId id="315" r:id="rId20"/>
    <p:sldId id="318" r:id="rId21"/>
    <p:sldId id="319" r:id="rId22"/>
    <p:sldId id="321" r:id="rId23"/>
    <p:sldId id="320" r:id="rId24"/>
    <p:sldId id="322" r:id="rId25"/>
    <p:sldId id="323" r:id="rId26"/>
    <p:sldId id="324" r:id="rId27"/>
    <p:sldId id="325" r:id="rId28"/>
    <p:sldId id="327" r:id="rId29"/>
    <p:sldId id="328" r:id="rId30"/>
    <p:sldId id="331" r:id="rId31"/>
    <p:sldId id="329" r:id="rId32"/>
    <p:sldId id="330" r:id="rId33"/>
    <p:sldId id="332" r:id="rId3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7C5"/>
    <a:srgbClr val="56585C"/>
    <a:srgbClr val="7777AA"/>
    <a:srgbClr val="CC78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39" y="5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F379C-A2A4-4EAE-8C9E-C7045CF12B4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C21CB-11B1-4371-93BE-39CAA4EF7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7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C21CB-11B1-4371-93BE-39CAA4EF77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14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C21CB-11B1-4371-93BE-39CAA4EF774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7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981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2" y="112776"/>
            <a:ext cx="1764792" cy="5044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90448"/>
            <a:ext cx="464248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A9B7C5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C783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A9B7C5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783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A9B7C5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981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A9B7C5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8961" y="761"/>
            <a:ext cx="11353800" cy="6858000"/>
          </a:xfrm>
          <a:custGeom>
            <a:avLst/>
            <a:gdLst/>
            <a:ahLst/>
            <a:cxnLst/>
            <a:rect l="l" t="t" r="r" b="b"/>
            <a:pathLst>
              <a:path w="11353800" h="6858000">
                <a:moveTo>
                  <a:pt x="11353800" y="0"/>
                </a:moveTo>
                <a:lnTo>
                  <a:pt x="0" y="0"/>
                </a:lnTo>
                <a:lnTo>
                  <a:pt x="0" y="6858000"/>
                </a:lnTo>
                <a:lnTo>
                  <a:pt x="11353800" y="6858000"/>
                </a:lnTo>
                <a:lnTo>
                  <a:pt x="113538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961" y="761"/>
            <a:ext cx="11353800" cy="6858000"/>
          </a:xfrm>
          <a:custGeom>
            <a:avLst/>
            <a:gdLst/>
            <a:ahLst/>
            <a:cxnLst/>
            <a:rect l="l" t="t" r="r" b="b"/>
            <a:pathLst>
              <a:path w="11353800" h="6858000">
                <a:moveTo>
                  <a:pt x="0" y="6858000"/>
                </a:moveTo>
                <a:lnTo>
                  <a:pt x="11353800" y="6858000"/>
                </a:lnTo>
                <a:lnTo>
                  <a:pt x="11353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981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67030"/>
            <a:ext cx="7713599" cy="8980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A9B7C5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5731" y="1784730"/>
            <a:ext cx="8120380" cy="405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C783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98541" y="6419741"/>
            <a:ext cx="1996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6939" y="6419741"/>
            <a:ext cx="72072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56366" y="6419741"/>
            <a:ext cx="257428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ygame-chess-api.readthedocs.io/en/lates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2159654"/>
            <a:ext cx="8146415" cy="1816100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70"/>
              </a:spcBef>
            </a:pPr>
            <a:r>
              <a:rPr sz="6000" dirty="0">
                <a:solidFill>
                  <a:srgbClr val="00AFEF"/>
                </a:solidFill>
                <a:latin typeface="Malgun Gothic"/>
                <a:cs typeface="Malgun Gothic"/>
              </a:rPr>
              <a:t>PYTHON</a:t>
            </a:r>
            <a:r>
              <a:rPr sz="6000" spc="-105" dirty="0">
                <a:solidFill>
                  <a:srgbClr val="00AFEF"/>
                </a:solidFill>
                <a:latin typeface="Malgun Gothic"/>
                <a:cs typeface="Malgun Gothic"/>
              </a:rPr>
              <a:t> </a:t>
            </a:r>
            <a:r>
              <a:rPr sz="6000" dirty="0">
                <a:solidFill>
                  <a:srgbClr val="00AFEF"/>
                </a:solidFill>
                <a:latin typeface="Malgun Gothic"/>
                <a:cs typeface="Malgun Gothic"/>
              </a:rPr>
              <a:t>TUTORING</a:t>
            </a:r>
            <a:r>
              <a:rPr sz="6000" spc="-100" dirty="0">
                <a:solidFill>
                  <a:srgbClr val="00AFEF"/>
                </a:solidFill>
                <a:latin typeface="Malgun Gothic"/>
                <a:cs typeface="Malgun Gothic"/>
              </a:rPr>
              <a:t> </a:t>
            </a:r>
            <a:r>
              <a:rPr sz="6000" spc="-25" dirty="0">
                <a:solidFill>
                  <a:srgbClr val="00AFEF"/>
                </a:solidFill>
                <a:latin typeface="Malgun Gothic"/>
                <a:cs typeface="Malgun Gothic"/>
              </a:rPr>
              <a:t>#</a:t>
            </a:r>
            <a:r>
              <a:rPr lang="en-US" altLang="ko-KR" sz="6000" spc="-25" dirty="0">
                <a:solidFill>
                  <a:srgbClr val="00AFEF"/>
                </a:solidFill>
                <a:latin typeface="Malgun Gothic"/>
                <a:cs typeface="Malgun Gothic"/>
              </a:rPr>
              <a:t>5</a:t>
            </a:r>
            <a:endParaRPr sz="6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400" dirty="0"/>
              <a:t>School</a:t>
            </a:r>
            <a:r>
              <a:rPr sz="2400" spc="-35" dirty="0"/>
              <a:t> </a:t>
            </a:r>
            <a:r>
              <a:rPr sz="2400" dirty="0"/>
              <a:t>of</a:t>
            </a:r>
            <a:r>
              <a:rPr sz="2400" spc="-55" dirty="0"/>
              <a:t> </a:t>
            </a:r>
            <a:r>
              <a:rPr sz="2400" dirty="0"/>
              <a:t>Computing,</a:t>
            </a:r>
            <a:r>
              <a:rPr sz="2400" spc="-10" dirty="0"/>
              <a:t> </a:t>
            </a:r>
            <a:r>
              <a:rPr sz="2400" dirty="0"/>
              <a:t>KAIST</a:t>
            </a:r>
            <a:r>
              <a:rPr sz="2400" spc="-30" dirty="0"/>
              <a:t> </a:t>
            </a:r>
            <a:r>
              <a:rPr sz="2400" b="1" i="1" dirty="0">
                <a:latin typeface="Consolas"/>
                <a:cs typeface="Consolas"/>
              </a:rPr>
              <a:t>&amp;</a:t>
            </a:r>
            <a:r>
              <a:rPr sz="2400" b="1" i="1" spc="-50" dirty="0">
                <a:latin typeface="Consolas"/>
                <a:cs typeface="Consolas"/>
              </a:rPr>
              <a:t> </a:t>
            </a:r>
            <a:r>
              <a:rPr sz="2400" spc="-10" dirty="0">
                <a:latin typeface="Malgun Gothic"/>
                <a:cs typeface="Malgun Gothic"/>
              </a:rPr>
              <a:t>대덕고등학교</a:t>
            </a:r>
            <a:endParaRPr sz="2400" dirty="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A8926-5AD4-4113-BE6A-CF07720733C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lang="ko-KR" altLang="en-US" spc="-25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3AEA7-D93A-43C7-B971-EF2F89A5991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lang="en-US"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144" y="-9144"/>
            <a:ext cx="12212320" cy="6878320"/>
            <a:chOff x="-9144" y="-9144"/>
            <a:chExt cx="12212320" cy="687832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9672" y="112776"/>
              <a:ext cx="1764792" cy="5044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7713599" cy="890320"/>
          </a:xfrm>
          <a:prstGeom prst="rect">
            <a:avLst/>
          </a:prstGeom>
        </p:spPr>
        <p:txBody>
          <a:bodyPr vert="horz" wrap="square" lIns="0" tIns="333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spc="-5" dirty="0" err="1">
                <a:solidFill>
                  <a:srgbClr val="3A91B1"/>
                </a:solidFill>
              </a:rPr>
              <a:t>Pygame</a:t>
            </a:r>
            <a:r>
              <a:rPr lang="ko-KR" altLang="en-US" sz="3600" spc="-5" dirty="0">
                <a:solidFill>
                  <a:srgbClr val="3A91B1"/>
                </a:solidFill>
              </a:rPr>
              <a:t>이란</a:t>
            </a:r>
            <a:r>
              <a:rPr lang="en-US" altLang="ko-KR" sz="3600" spc="-5" dirty="0">
                <a:solidFill>
                  <a:srgbClr val="3A91B1"/>
                </a:solidFill>
              </a:rPr>
              <a:t>?</a:t>
            </a:r>
            <a:endParaRPr lang="ko-KR" altLang="en-US" sz="36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9004F07B-8041-4F45-B14B-22A797C389AE}"/>
              </a:ext>
            </a:extLst>
          </p:cNvPr>
          <p:cNvSpPr txBox="1"/>
          <p:nvPr/>
        </p:nvSpPr>
        <p:spPr>
          <a:xfrm>
            <a:off x="916939" y="1709168"/>
            <a:ext cx="10589261" cy="4939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3200" spc="-5" dirty="0" err="1">
                <a:solidFill>
                  <a:srgbClr val="A9B7C5"/>
                </a:solidFill>
                <a:latin typeface="UKIJ CJK"/>
                <a:cs typeface="UKIJ CJK"/>
              </a:rPr>
              <a:t>파이썬으로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 게임 및 멀티미디어를 만들기 위한 무료 오픈소스 라이브러리이다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SDL(Simple </a:t>
            </a:r>
            <a:r>
              <a:rPr lang="en-US" altLang="ko-KR" sz="3200" spc="-5" dirty="0" err="1">
                <a:solidFill>
                  <a:srgbClr val="A9B7C5"/>
                </a:solidFill>
                <a:latin typeface="UKIJ CJK"/>
                <a:cs typeface="UKIJ CJK"/>
              </a:rPr>
              <a:t>DirectMedia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 Layer library)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이라는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미디어 라이브러리와 다른 라이브러리들을 사용하여 소리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키보드 및 마우스  조작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그리고 그래픽을 표현한다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B941FD-921E-4CCF-AD6B-127A5F975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569" y="2349298"/>
            <a:ext cx="5467351" cy="15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5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2" y="112776"/>
            <a:ext cx="1764792" cy="5044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90448"/>
            <a:ext cx="5233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935" algn="l"/>
              </a:tabLst>
            </a:pPr>
            <a:r>
              <a:rPr sz="3600" dirty="0">
                <a:solidFill>
                  <a:srgbClr val="00AFEF"/>
                </a:solidFill>
              </a:rPr>
              <a:t>Pygame</a:t>
            </a:r>
            <a:r>
              <a:rPr sz="3600" spc="-50" dirty="0">
                <a:solidFill>
                  <a:srgbClr val="00AFEF"/>
                </a:solidFill>
              </a:rPr>
              <a:t> </a:t>
            </a:r>
            <a:r>
              <a:rPr sz="3600" spc="-10" dirty="0">
                <a:solidFill>
                  <a:srgbClr val="00AFEF"/>
                </a:solidFill>
                <a:latin typeface="Malgun Gothic"/>
                <a:cs typeface="Malgun Gothic"/>
              </a:rPr>
              <a:t>라이브러리</a:t>
            </a:r>
            <a:r>
              <a:rPr sz="3600" dirty="0">
                <a:solidFill>
                  <a:srgbClr val="00AFEF"/>
                </a:solidFill>
                <a:latin typeface="Malgun Gothic"/>
                <a:cs typeface="Malgun Gothic"/>
              </a:rPr>
              <a:t>	</a:t>
            </a:r>
            <a:r>
              <a:rPr sz="3600" spc="-25" dirty="0">
                <a:solidFill>
                  <a:srgbClr val="00AFEF"/>
                </a:solidFill>
                <a:latin typeface="Malgun Gothic"/>
                <a:cs typeface="Malgun Gothic"/>
              </a:rPr>
              <a:t>설치</a:t>
            </a:r>
            <a:endParaRPr sz="36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204715" y="1562100"/>
            <a:ext cx="3764279" cy="4657725"/>
            <a:chOff x="4204715" y="1562100"/>
            <a:chExt cx="3764279" cy="465772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3003" y="1571244"/>
              <a:ext cx="3745992" cy="4648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23765" y="1581150"/>
              <a:ext cx="2159635" cy="1694814"/>
            </a:xfrm>
            <a:custGeom>
              <a:avLst/>
              <a:gdLst/>
              <a:ahLst/>
              <a:cxnLst/>
              <a:rect l="l" t="t" r="r" b="b"/>
              <a:pathLst>
                <a:path w="2159635" h="1694814">
                  <a:moveTo>
                    <a:pt x="0" y="179832"/>
                  </a:moveTo>
                  <a:lnTo>
                    <a:pt x="251460" y="179832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179832"/>
                  </a:lnTo>
                  <a:close/>
                </a:path>
                <a:path w="2159635" h="1694814">
                  <a:moveTo>
                    <a:pt x="0" y="1694688"/>
                  </a:moveTo>
                  <a:lnTo>
                    <a:pt x="2159508" y="1694688"/>
                  </a:lnTo>
                  <a:lnTo>
                    <a:pt x="2159508" y="1514855"/>
                  </a:lnTo>
                  <a:lnTo>
                    <a:pt x="0" y="1514855"/>
                  </a:lnTo>
                  <a:lnTo>
                    <a:pt x="0" y="169468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2" y="112776"/>
            <a:ext cx="1764792" cy="5044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90448"/>
            <a:ext cx="5233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935" algn="l"/>
              </a:tabLst>
            </a:pPr>
            <a:r>
              <a:rPr sz="3600" dirty="0">
                <a:solidFill>
                  <a:srgbClr val="00AFEF"/>
                </a:solidFill>
              </a:rPr>
              <a:t>Pygame</a:t>
            </a:r>
            <a:r>
              <a:rPr sz="3600" spc="-50" dirty="0">
                <a:solidFill>
                  <a:srgbClr val="00AFEF"/>
                </a:solidFill>
              </a:rPr>
              <a:t> </a:t>
            </a:r>
            <a:r>
              <a:rPr sz="3600" spc="-10" dirty="0">
                <a:solidFill>
                  <a:srgbClr val="00AFEF"/>
                </a:solidFill>
                <a:latin typeface="Malgun Gothic"/>
                <a:cs typeface="Malgun Gothic"/>
              </a:rPr>
              <a:t>라이브러리</a:t>
            </a:r>
            <a:r>
              <a:rPr sz="3600" dirty="0">
                <a:solidFill>
                  <a:srgbClr val="00AFEF"/>
                </a:solidFill>
                <a:latin typeface="Malgun Gothic"/>
                <a:cs typeface="Malgun Gothic"/>
              </a:rPr>
              <a:t>	</a:t>
            </a:r>
            <a:r>
              <a:rPr sz="3600" spc="-25" dirty="0">
                <a:solidFill>
                  <a:srgbClr val="00AFEF"/>
                </a:solidFill>
                <a:latin typeface="Malgun Gothic"/>
                <a:cs typeface="Malgun Gothic"/>
              </a:rPr>
              <a:t>설치</a:t>
            </a:r>
            <a:endParaRPr sz="36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766060" y="1575816"/>
            <a:ext cx="6659880" cy="4643755"/>
            <a:chOff x="2766060" y="1575816"/>
            <a:chExt cx="6659880" cy="464375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6060" y="1575816"/>
              <a:ext cx="6659880" cy="46436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11018" y="2369058"/>
              <a:ext cx="6532245" cy="838200"/>
            </a:xfrm>
            <a:custGeom>
              <a:avLst/>
              <a:gdLst/>
              <a:ahLst/>
              <a:cxnLst/>
              <a:rect l="l" t="t" r="r" b="b"/>
              <a:pathLst>
                <a:path w="6532245" h="838200">
                  <a:moveTo>
                    <a:pt x="0" y="669036"/>
                  </a:moveTo>
                  <a:lnTo>
                    <a:pt x="179831" y="669036"/>
                  </a:lnTo>
                  <a:lnTo>
                    <a:pt x="179831" y="489203"/>
                  </a:lnTo>
                  <a:lnTo>
                    <a:pt x="0" y="489203"/>
                  </a:lnTo>
                  <a:lnTo>
                    <a:pt x="0" y="669036"/>
                  </a:lnTo>
                  <a:close/>
                </a:path>
                <a:path w="6532245" h="838200">
                  <a:moveTo>
                    <a:pt x="230124" y="838200"/>
                  </a:moveTo>
                  <a:lnTo>
                    <a:pt x="1365504" y="838200"/>
                  </a:lnTo>
                  <a:lnTo>
                    <a:pt x="1365504" y="658367"/>
                  </a:lnTo>
                  <a:lnTo>
                    <a:pt x="230124" y="658367"/>
                  </a:lnTo>
                  <a:lnTo>
                    <a:pt x="230124" y="838200"/>
                  </a:lnTo>
                  <a:close/>
                </a:path>
                <a:path w="6532245" h="838200">
                  <a:moveTo>
                    <a:pt x="6359652" y="172212"/>
                  </a:moveTo>
                  <a:lnTo>
                    <a:pt x="6531863" y="172212"/>
                  </a:lnTo>
                  <a:lnTo>
                    <a:pt x="6531863" y="0"/>
                  </a:lnTo>
                  <a:lnTo>
                    <a:pt x="6359652" y="0"/>
                  </a:lnTo>
                  <a:lnTo>
                    <a:pt x="6359652" y="17221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2" y="112776"/>
            <a:ext cx="1764792" cy="5044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90448"/>
            <a:ext cx="5233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935" algn="l"/>
              </a:tabLst>
            </a:pPr>
            <a:r>
              <a:rPr sz="3600" dirty="0">
                <a:solidFill>
                  <a:srgbClr val="00AFEF"/>
                </a:solidFill>
              </a:rPr>
              <a:t>Pygame</a:t>
            </a:r>
            <a:r>
              <a:rPr sz="3600" spc="-50" dirty="0">
                <a:solidFill>
                  <a:srgbClr val="00AFEF"/>
                </a:solidFill>
              </a:rPr>
              <a:t> </a:t>
            </a:r>
            <a:r>
              <a:rPr sz="3600" spc="-10" dirty="0">
                <a:solidFill>
                  <a:srgbClr val="00AFEF"/>
                </a:solidFill>
                <a:latin typeface="Malgun Gothic"/>
                <a:cs typeface="Malgun Gothic"/>
              </a:rPr>
              <a:t>라이브러리</a:t>
            </a:r>
            <a:r>
              <a:rPr sz="3600" dirty="0">
                <a:solidFill>
                  <a:srgbClr val="00AFEF"/>
                </a:solidFill>
                <a:latin typeface="Malgun Gothic"/>
                <a:cs typeface="Malgun Gothic"/>
              </a:rPr>
              <a:t>	</a:t>
            </a:r>
            <a:r>
              <a:rPr sz="3600" spc="-25" dirty="0">
                <a:solidFill>
                  <a:srgbClr val="00AFEF"/>
                </a:solidFill>
                <a:latin typeface="Malgun Gothic"/>
                <a:cs typeface="Malgun Gothic"/>
              </a:rPr>
              <a:t>설치</a:t>
            </a:r>
            <a:endParaRPr sz="3600" dirty="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250692" y="1574291"/>
            <a:ext cx="5690870" cy="4645660"/>
            <a:chOff x="3250692" y="1574291"/>
            <a:chExt cx="5690870" cy="46456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0692" y="1574291"/>
              <a:ext cx="5690615" cy="46451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35274" y="1818893"/>
              <a:ext cx="901065" cy="4307205"/>
            </a:xfrm>
            <a:custGeom>
              <a:avLst/>
              <a:gdLst/>
              <a:ahLst/>
              <a:cxnLst/>
              <a:rect l="l" t="t" r="r" b="b"/>
              <a:pathLst>
                <a:path w="901064" h="4307205">
                  <a:moveTo>
                    <a:pt x="4572" y="4306824"/>
                  </a:moveTo>
                  <a:lnTo>
                    <a:pt x="652272" y="4306824"/>
                  </a:lnTo>
                  <a:lnTo>
                    <a:pt x="652272" y="4126992"/>
                  </a:lnTo>
                  <a:lnTo>
                    <a:pt x="4572" y="4126992"/>
                  </a:lnTo>
                  <a:lnTo>
                    <a:pt x="4572" y="4306824"/>
                  </a:lnTo>
                  <a:close/>
                </a:path>
                <a:path w="901064" h="4307205">
                  <a:moveTo>
                    <a:pt x="0" y="179832"/>
                  </a:moveTo>
                  <a:lnTo>
                    <a:pt x="900684" y="179832"/>
                  </a:lnTo>
                  <a:lnTo>
                    <a:pt x="900684" y="0"/>
                  </a:lnTo>
                  <a:lnTo>
                    <a:pt x="0" y="0"/>
                  </a:lnTo>
                  <a:lnTo>
                    <a:pt x="0" y="17983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2" y="112776"/>
            <a:ext cx="1764792" cy="5044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690448"/>
            <a:ext cx="6626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935" algn="l"/>
              </a:tabLst>
            </a:pPr>
            <a:r>
              <a:rPr sz="3600" dirty="0">
                <a:solidFill>
                  <a:srgbClr val="00AFEF"/>
                </a:solidFill>
              </a:rPr>
              <a:t>Pygame</a:t>
            </a:r>
            <a:r>
              <a:rPr sz="3600" spc="-50" dirty="0">
                <a:solidFill>
                  <a:srgbClr val="00AFEF"/>
                </a:solidFill>
              </a:rPr>
              <a:t> </a:t>
            </a:r>
            <a:r>
              <a:rPr sz="3600" spc="-10" dirty="0">
                <a:solidFill>
                  <a:srgbClr val="00AFEF"/>
                </a:solidFill>
                <a:latin typeface="Malgun Gothic"/>
                <a:cs typeface="Malgun Gothic"/>
              </a:rPr>
              <a:t>라이브러리</a:t>
            </a:r>
            <a:r>
              <a:rPr sz="3600" dirty="0">
                <a:solidFill>
                  <a:srgbClr val="00AFEF"/>
                </a:solidFill>
                <a:latin typeface="Malgun Gothic"/>
                <a:cs typeface="Malgun Gothic"/>
              </a:rPr>
              <a:t>	</a:t>
            </a:r>
            <a:r>
              <a:rPr sz="3600" spc="-25" dirty="0" err="1">
                <a:solidFill>
                  <a:srgbClr val="00AFEF"/>
                </a:solidFill>
                <a:latin typeface="Malgun Gothic"/>
                <a:cs typeface="Malgun Gothic"/>
              </a:rPr>
              <a:t>설치</a:t>
            </a:r>
            <a:r>
              <a:rPr lang="en-US" altLang="ko-KR" sz="3600" spc="-25" dirty="0">
                <a:solidFill>
                  <a:srgbClr val="00AFEF"/>
                </a:solidFill>
                <a:latin typeface="Malgun Gothic"/>
                <a:cs typeface="Malgun Gothic"/>
              </a:rPr>
              <a:t> (Pip)</a:t>
            </a:r>
            <a:endParaRPr sz="3600" dirty="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7E1CE4-3A67-48FA-B929-FD4BC6B45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818" y="2286000"/>
            <a:ext cx="8479994" cy="28956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4F47B54-F205-4E0E-986A-A149823BA106}"/>
              </a:ext>
            </a:extLst>
          </p:cNvPr>
          <p:cNvSpPr/>
          <p:nvPr/>
        </p:nvSpPr>
        <p:spPr>
          <a:xfrm>
            <a:off x="1905000" y="3657600"/>
            <a:ext cx="381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44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2" y="112776"/>
            <a:ext cx="1764792" cy="5044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690448"/>
            <a:ext cx="6626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935" algn="l"/>
              </a:tabLst>
            </a:pPr>
            <a:r>
              <a:rPr sz="3600" dirty="0">
                <a:solidFill>
                  <a:srgbClr val="00AFEF"/>
                </a:solidFill>
              </a:rPr>
              <a:t>Pygame</a:t>
            </a:r>
            <a:r>
              <a:rPr sz="3600" spc="-50" dirty="0">
                <a:solidFill>
                  <a:srgbClr val="00AFEF"/>
                </a:solidFill>
              </a:rPr>
              <a:t> </a:t>
            </a:r>
            <a:r>
              <a:rPr sz="3600" spc="-10" dirty="0">
                <a:solidFill>
                  <a:srgbClr val="00AFEF"/>
                </a:solidFill>
                <a:latin typeface="Malgun Gothic"/>
                <a:cs typeface="Malgun Gothic"/>
              </a:rPr>
              <a:t>라이브러리</a:t>
            </a:r>
            <a:r>
              <a:rPr sz="3600" dirty="0">
                <a:solidFill>
                  <a:srgbClr val="00AFEF"/>
                </a:solidFill>
                <a:latin typeface="Malgun Gothic"/>
                <a:cs typeface="Malgun Gothic"/>
              </a:rPr>
              <a:t>	</a:t>
            </a:r>
            <a:r>
              <a:rPr sz="3600" spc="-25" dirty="0" err="1">
                <a:solidFill>
                  <a:srgbClr val="00AFEF"/>
                </a:solidFill>
                <a:latin typeface="Malgun Gothic"/>
                <a:cs typeface="Malgun Gothic"/>
              </a:rPr>
              <a:t>설치</a:t>
            </a:r>
            <a:r>
              <a:rPr lang="en-US" altLang="ko-KR" sz="3600" spc="-25" dirty="0">
                <a:solidFill>
                  <a:srgbClr val="00AFEF"/>
                </a:solidFill>
                <a:latin typeface="Malgun Gothic"/>
                <a:cs typeface="Malgun Gothic"/>
              </a:rPr>
              <a:t> (Pip)</a:t>
            </a:r>
            <a:endParaRPr sz="3600" dirty="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100D1E-E49E-4902-8D34-5D90F323E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301" y="2233611"/>
            <a:ext cx="9730708" cy="26002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4033DDE-4916-488E-B280-B98DDDBA202D}"/>
              </a:ext>
            </a:extLst>
          </p:cNvPr>
          <p:cNvSpPr/>
          <p:nvPr/>
        </p:nvSpPr>
        <p:spPr>
          <a:xfrm>
            <a:off x="7620000" y="4267200"/>
            <a:ext cx="3200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A98C5A97-7F65-4A20-B9F0-4F6A2F88C8DB}"/>
              </a:ext>
            </a:extLst>
          </p:cNvPr>
          <p:cNvSpPr txBox="1"/>
          <p:nvPr/>
        </p:nvSpPr>
        <p:spPr>
          <a:xfrm>
            <a:off x="2971800" y="5343694"/>
            <a:ext cx="759777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25" dirty="0">
                <a:solidFill>
                  <a:srgbClr val="A9B7C5"/>
                </a:solidFill>
                <a:latin typeface="Malgun Gothic"/>
                <a:cs typeface="Malgun Gothic"/>
              </a:rPr>
              <a:t>python –m pip install </a:t>
            </a:r>
            <a:r>
              <a:rPr lang="en-US" sz="3600" spc="-25" dirty="0" err="1">
                <a:solidFill>
                  <a:srgbClr val="A9B7C5"/>
                </a:solidFill>
                <a:latin typeface="Malgun Gothic"/>
                <a:cs typeface="Malgun Gothic"/>
              </a:rPr>
              <a:t>pygame</a:t>
            </a:r>
            <a:endParaRPr lang="en-US" sz="36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7515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103606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Start</a:t>
            </a:r>
            <a:r>
              <a:rPr lang="ko-KR" altLang="en-US" spc="-114" dirty="0"/>
              <a:t> </a:t>
            </a:r>
            <a:r>
              <a:rPr lang="en-US" spc="-10" dirty="0" err="1"/>
              <a:t>Pygame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844877" y="6453943"/>
            <a:ext cx="19964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5867400" y="6453943"/>
            <a:ext cx="25908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2023 </a:t>
            </a:r>
            <a:r>
              <a:rPr lang="ko-KR" altLang="en-US" spc="-10"/>
              <a:t>가을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5731" y="1784730"/>
            <a:ext cx="6843269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400" spc="8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import</a:t>
            </a:r>
            <a:r>
              <a:rPr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</a:t>
            </a:r>
            <a:endParaRPr sz="24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endParaRPr sz="24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3</a:t>
            </a:r>
            <a:r>
              <a:rPr lang="en-US" altLang="ko-KR" sz="240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</a:p>
          <a:p>
            <a:pPr marL="181610">
              <a:lnSpc>
                <a:spcPct val="100000"/>
              </a:lnSpc>
            </a:pPr>
            <a:r>
              <a:rPr lang="en-US" sz="2400" spc="-50" dirty="0">
                <a:solidFill>
                  <a:srgbClr val="5F6266"/>
                </a:solidFill>
                <a:latin typeface="Consolas"/>
                <a:cs typeface="Consolas"/>
              </a:rPr>
              <a:t>4</a:t>
            </a: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400" spc="-50" dirty="0" err="1">
                <a:solidFill>
                  <a:srgbClr val="A9B7C5"/>
                </a:solidFill>
                <a:latin typeface="Consolas"/>
                <a:cs typeface="Consolas"/>
              </a:rPr>
              <a:t>pygame.init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  <a:endParaRPr lang="en-US"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5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400" spc="-50" dirty="0" err="1">
                <a:solidFill>
                  <a:srgbClr val="A9B7C5"/>
                </a:solidFill>
                <a:latin typeface="Consolas"/>
                <a:cs typeface="Consolas"/>
              </a:rPr>
              <a:t>pygame.quit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  <a:endParaRPr sz="24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6</a:t>
            </a:r>
            <a:endParaRPr sz="24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7</a:t>
            </a:r>
            <a:endParaRPr sz="24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8</a:t>
            </a:r>
            <a:endParaRPr sz="24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9</a:t>
            </a:r>
            <a:endParaRPr sz="2400" dirty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10</a:t>
            </a:r>
            <a:endParaRPr lang="en-US" altLang="ko-KR" sz="2400" spc="-6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11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12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196AF4C7-895E-49B8-A90C-8F65CECFEFFE}"/>
              </a:ext>
            </a:extLst>
          </p:cNvPr>
          <p:cNvSpPr txBox="1"/>
          <p:nvPr/>
        </p:nvSpPr>
        <p:spPr>
          <a:xfrm>
            <a:off x="4495800" y="1784730"/>
            <a:ext cx="7467600" cy="35105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25" dirty="0" err="1">
                <a:solidFill>
                  <a:srgbClr val="A9B7C5"/>
                </a:solidFill>
                <a:latin typeface="Malgun Gothic"/>
                <a:cs typeface="Malgun Gothic"/>
              </a:rPr>
              <a:t>Pygame</a:t>
            </a:r>
            <a:r>
              <a:rPr 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라이브러리를 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import 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문을 사용해서 가져온다</a:t>
            </a:r>
            <a:endParaRPr lang="en-US" altLang="ko-KR" sz="2800" spc="-25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2800" spc="-25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A9B7C5"/>
                </a:solidFill>
                <a:latin typeface="Malgun Gothic"/>
                <a:cs typeface="Malgun Gothic"/>
              </a:rPr>
              <a:t>pygame.init</a:t>
            </a:r>
            <a:r>
              <a:rPr 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()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를 통해 </a:t>
            </a:r>
            <a:r>
              <a:rPr lang="en-US" altLang="ko-KR" sz="2800" dirty="0" err="1">
                <a:solidFill>
                  <a:srgbClr val="A9B7C5"/>
                </a:solidFill>
                <a:latin typeface="Malgun Gothic"/>
                <a:cs typeface="Malgun Gothic"/>
              </a:rPr>
              <a:t>Pygame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을 시작하고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,  </a:t>
            </a:r>
            <a:r>
              <a:rPr lang="en-US" altLang="ko-KR" sz="2800" dirty="0" err="1">
                <a:solidFill>
                  <a:srgbClr val="A9B7C5"/>
                </a:solidFill>
                <a:latin typeface="Malgun Gothic"/>
                <a:cs typeface="Malgun Gothic"/>
              </a:rPr>
              <a:t>pygame.quit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()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을 통해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en-US" altLang="ko-KR" sz="2800" dirty="0" err="1">
                <a:solidFill>
                  <a:srgbClr val="A9B7C5"/>
                </a:solidFill>
                <a:latin typeface="Malgun Gothic"/>
                <a:cs typeface="Malgun Gothic"/>
              </a:rPr>
              <a:t>Pygame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을 끝낸다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정상적으로 끝나면 다음과 같은 메시지가 뜬다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: </a:t>
            </a:r>
            <a:r>
              <a:rPr lang="en-US" altLang="ko-KR" sz="2400" dirty="0">
                <a:solidFill>
                  <a:srgbClr val="A9B7C5"/>
                </a:solidFill>
                <a:latin typeface="Consolas"/>
                <a:cs typeface="Consolas"/>
              </a:rPr>
              <a:t>#</a:t>
            </a:r>
            <a:r>
              <a:rPr lang="en-US" altLang="ko-KR" sz="2400" spc="-4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400" dirty="0">
                <a:solidFill>
                  <a:srgbClr val="A9B7C5"/>
                </a:solidFill>
                <a:latin typeface="Consolas"/>
                <a:cs typeface="Consolas"/>
              </a:rPr>
              <a:t>Process</a:t>
            </a:r>
            <a:r>
              <a:rPr lang="en-US" altLang="ko-KR" sz="2400" spc="-2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400" dirty="0">
                <a:solidFill>
                  <a:srgbClr val="A9B7C5"/>
                </a:solidFill>
                <a:latin typeface="Consolas"/>
                <a:cs typeface="Consolas"/>
              </a:rPr>
              <a:t>finished</a:t>
            </a:r>
            <a:r>
              <a:rPr lang="en-US" altLang="ko-KR" sz="2400" spc="-3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400" dirty="0">
                <a:solidFill>
                  <a:srgbClr val="A9B7C5"/>
                </a:solidFill>
                <a:latin typeface="Consolas"/>
                <a:cs typeface="Consolas"/>
              </a:rPr>
              <a:t>with</a:t>
            </a:r>
            <a:r>
              <a:rPr lang="en-US" altLang="ko-KR" sz="2400" spc="-3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400" dirty="0">
                <a:solidFill>
                  <a:srgbClr val="A9B7C5"/>
                </a:solidFill>
                <a:latin typeface="Consolas"/>
                <a:cs typeface="Consolas"/>
              </a:rPr>
              <a:t>exit</a:t>
            </a:r>
            <a:r>
              <a:rPr lang="en-US" altLang="ko-KR" sz="2400" spc="-4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400" dirty="0">
                <a:solidFill>
                  <a:srgbClr val="A9B7C5"/>
                </a:solidFill>
                <a:latin typeface="Consolas"/>
                <a:cs typeface="Consolas"/>
              </a:rPr>
              <a:t>code </a:t>
            </a:r>
            <a:r>
              <a:rPr lang="en-US" altLang="ko-KR" sz="2400" spc="-60" dirty="0">
                <a:solidFill>
                  <a:srgbClr val="A9B7C5"/>
                </a:solidFill>
                <a:latin typeface="Consolas"/>
                <a:cs typeface="Consolas"/>
              </a:rPr>
              <a:t>0 </a:t>
            </a: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dirty="0"/>
              <a:t>Make</a:t>
            </a:r>
            <a:r>
              <a:rPr spc="-6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spc="-10" dirty="0"/>
              <a:t>screen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5731" y="1784730"/>
            <a:ext cx="694245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400" spc="8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import</a:t>
            </a:r>
            <a:r>
              <a:rPr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</a:t>
            </a:r>
            <a:endParaRPr sz="24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endParaRPr sz="24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3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pygame.init()</a:t>
            </a:r>
            <a:endParaRPr sz="24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4</a:t>
            </a:r>
            <a:endParaRPr sz="24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5</a:t>
            </a:r>
            <a:r>
              <a:rPr sz="2400" spc="10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width</a:t>
            </a:r>
            <a:r>
              <a:rPr sz="2400" spc="-1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400" spc="-25" dirty="0">
                <a:solidFill>
                  <a:srgbClr val="6896BA"/>
                </a:solidFill>
                <a:latin typeface="Consolas"/>
                <a:cs typeface="Consolas"/>
              </a:rPr>
              <a:t>720</a:t>
            </a:r>
            <a:endParaRPr sz="24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6</a:t>
            </a:r>
            <a:r>
              <a:rPr sz="2400" spc="9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height</a:t>
            </a:r>
            <a:r>
              <a:rPr sz="2400" spc="-1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400" spc="-25" dirty="0">
                <a:solidFill>
                  <a:srgbClr val="6896BA"/>
                </a:solidFill>
                <a:latin typeface="Consolas"/>
                <a:cs typeface="Consolas"/>
              </a:rPr>
              <a:t>480</a:t>
            </a:r>
            <a:endParaRPr sz="24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7</a:t>
            </a:r>
            <a:r>
              <a:rPr sz="2400" spc="9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endParaRPr lang="ko-KR" altLang="en-US" sz="24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8</a:t>
            </a:r>
            <a:endParaRPr lang="ko-KR" altLang="en-US" sz="2400" dirty="0">
              <a:latin typeface="Consolas"/>
              <a:cs typeface="Consolas"/>
            </a:endParaRPr>
          </a:p>
          <a:p>
            <a:pPr marL="12700" marR="2698115" indent="16891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9</a:t>
            </a:r>
            <a:r>
              <a:rPr sz="2400" spc="9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size</a:t>
            </a: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(width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height) </a:t>
            </a: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10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11</a:t>
            </a:r>
            <a:r>
              <a:rPr sz="2400" spc="9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screen</a:t>
            </a:r>
            <a:r>
              <a:rPr sz="2400" spc="-3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pygame.display.set_mode(size)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12</a:t>
            </a:r>
            <a:r>
              <a:rPr lang="en-US" altLang="ko-KR" sz="2400" spc="-2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400" spc="-25" dirty="0" err="1">
                <a:solidFill>
                  <a:srgbClr val="A9B7C5"/>
                </a:solidFill>
                <a:latin typeface="Consolas"/>
                <a:cs typeface="Consolas"/>
              </a:rPr>
              <a:t>pygame.quit</a:t>
            </a:r>
            <a:r>
              <a:rPr lang="en-US" altLang="ko-KR" sz="2400" spc="-25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748D048-F44A-44FD-B672-82B07441ACF8}"/>
              </a:ext>
            </a:extLst>
          </p:cNvPr>
          <p:cNvSpPr txBox="1"/>
          <p:nvPr/>
        </p:nvSpPr>
        <p:spPr>
          <a:xfrm>
            <a:off x="4495800" y="1784730"/>
            <a:ext cx="7467600" cy="30796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폭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(width)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와 높이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(height)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를 정해서 스크린 사이즈를 정해준다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. (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변수는 선택사항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)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2800" spc="-25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A9B7C5"/>
                </a:solidFill>
                <a:latin typeface="Malgun Gothic"/>
                <a:cs typeface="Malgun Gothic"/>
              </a:rPr>
              <a:t>pygame.display.set_mode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(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사이즈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)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를 통해 스크린 사이즈를 정한다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77135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dirty="0"/>
              <a:t>Make</a:t>
            </a:r>
            <a:r>
              <a:rPr spc="-60" dirty="0"/>
              <a:t> </a:t>
            </a:r>
            <a:r>
              <a:rPr lang="en-US" spc="-60" dirty="0"/>
              <a:t>an infinite loop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5731" y="1784730"/>
            <a:ext cx="8824469" cy="401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000" spc="8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7831"/>
                </a:solidFill>
                <a:latin typeface="Consolas"/>
                <a:cs typeface="Consolas"/>
              </a:rPr>
              <a:t>import</a:t>
            </a:r>
            <a:r>
              <a:rPr sz="20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A9B7C5"/>
                </a:solidFill>
                <a:latin typeface="Consolas"/>
                <a:cs typeface="Consolas"/>
              </a:rPr>
              <a:t>pygame</a:t>
            </a:r>
            <a:endParaRPr sz="20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r>
              <a:rPr lang="en-US" altLang="ko-KR" sz="20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spc="-50" dirty="0">
                <a:solidFill>
                  <a:srgbClr val="CC7831"/>
                </a:solidFill>
                <a:latin typeface="Consolas"/>
                <a:cs typeface="Consolas"/>
              </a:rPr>
              <a:t>import</a:t>
            </a:r>
            <a:r>
              <a:rPr lang="en-US" altLang="ko-KR" sz="2000" spc="-50" dirty="0">
                <a:solidFill>
                  <a:srgbClr val="A9B7C5"/>
                </a:solidFill>
                <a:latin typeface="Consolas"/>
                <a:cs typeface="Consolas"/>
              </a:rPr>
              <a:t> sys</a:t>
            </a:r>
            <a:endParaRPr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3</a:t>
            </a:r>
            <a:r>
              <a:rPr sz="20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A9B7C5"/>
                </a:solidFill>
                <a:latin typeface="Consolas"/>
                <a:cs typeface="Consolas"/>
              </a:rPr>
              <a:t>pygame.</a:t>
            </a:r>
            <a:r>
              <a:rPr sz="2000" spc="-10" dirty="0">
                <a:solidFill>
                  <a:srgbClr val="CC7831"/>
                </a:solidFill>
                <a:latin typeface="Consolas"/>
                <a:cs typeface="Consolas"/>
              </a:rPr>
              <a:t>init</a:t>
            </a:r>
            <a:r>
              <a:rPr sz="2000" spc="-1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  <a:endParaRPr sz="2000" dirty="0">
              <a:latin typeface="Consolas"/>
              <a:cs typeface="Consolas"/>
            </a:endParaRPr>
          </a:p>
          <a:p>
            <a:pPr marL="181610"/>
            <a:r>
              <a:rPr sz="2000" spc="-50" dirty="0">
                <a:solidFill>
                  <a:srgbClr val="5F6266"/>
                </a:solidFill>
                <a:latin typeface="Consolas"/>
                <a:cs typeface="Consolas"/>
              </a:rPr>
              <a:t>4</a:t>
            </a:r>
            <a:r>
              <a:rPr lang="en-US" altLang="ko-KR" sz="20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size</a:t>
            </a:r>
            <a:r>
              <a:rPr lang="en-US" altLang="ko-KR" sz="20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lang="en-US" altLang="ko-KR" sz="20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(720</a:t>
            </a:r>
            <a:r>
              <a:rPr lang="en-US" altLang="ko-KR" sz="200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lang="en-US" altLang="ko-KR" sz="2000" spc="-2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altLang="ko-KR" sz="2000" spc="-20" dirty="0">
                <a:solidFill>
                  <a:srgbClr val="A9B7C5"/>
                </a:solidFill>
                <a:latin typeface="Consolas"/>
                <a:cs typeface="Consolas"/>
              </a:rPr>
              <a:t>480</a:t>
            </a:r>
            <a:r>
              <a:rPr lang="en-US" altLang="ko-KR" sz="2000" spc="-10" dirty="0">
                <a:solidFill>
                  <a:srgbClr val="A9B7C5"/>
                </a:solidFill>
                <a:latin typeface="Consolas"/>
                <a:cs typeface="Consolas"/>
              </a:rPr>
              <a:t>) </a:t>
            </a:r>
            <a:endParaRPr sz="2000" dirty="0">
              <a:latin typeface="Consolas"/>
              <a:cs typeface="Consolas"/>
            </a:endParaRPr>
          </a:p>
          <a:p>
            <a:pPr marL="181610"/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5</a:t>
            </a:r>
            <a:r>
              <a:rPr sz="2000" spc="10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screen</a:t>
            </a:r>
            <a:r>
              <a:rPr lang="en-US" altLang="ko-KR" sz="2000" spc="-3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lang="en-US" altLang="ko-KR" sz="2000" spc="-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000" spc="-10" dirty="0" err="1">
                <a:solidFill>
                  <a:srgbClr val="A9B7C5"/>
                </a:solidFill>
                <a:latin typeface="Consolas"/>
                <a:cs typeface="Consolas"/>
              </a:rPr>
              <a:t>pygame.display.set_mode</a:t>
            </a:r>
            <a:r>
              <a:rPr lang="en-US" altLang="ko-KR" sz="2000" spc="-10" dirty="0">
                <a:solidFill>
                  <a:srgbClr val="A9B7C5"/>
                </a:solidFill>
                <a:latin typeface="Consolas"/>
                <a:cs typeface="Consolas"/>
              </a:rPr>
              <a:t>(size)</a:t>
            </a:r>
            <a:endParaRPr sz="20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6</a:t>
            </a:r>
            <a:r>
              <a:rPr sz="2000" spc="9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endParaRPr sz="20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7</a:t>
            </a:r>
            <a:r>
              <a:rPr sz="2000" spc="9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sz="2000" spc="90" dirty="0">
                <a:solidFill>
                  <a:srgbClr val="A9B7C5"/>
                </a:solidFill>
                <a:latin typeface="Consolas"/>
                <a:cs typeface="Consolas"/>
              </a:rPr>
              <a:t>running = True</a:t>
            </a:r>
            <a:endParaRPr lang="ko-KR" altLang="en-US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lang="en-US" altLang="ko-KR" sz="2000" spc="-50" dirty="0">
                <a:solidFill>
                  <a:srgbClr val="5F6266"/>
                </a:solidFill>
                <a:latin typeface="Consolas"/>
                <a:cs typeface="Consolas"/>
              </a:rPr>
              <a:t>8 </a:t>
            </a:r>
            <a:r>
              <a:rPr lang="en-US" altLang="ko-KR" sz="2000" spc="-50" dirty="0">
                <a:solidFill>
                  <a:srgbClr val="CC7831"/>
                </a:solidFill>
                <a:latin typeface="Consolas"/>
                <a:cs typeface="Consolas"/>
              </a:rPr>
              <a:t>while</a:t>
            </a:r>
            <a:r>
              <a:rPr lang="en-US" altLang="ko-KR" sz="2000" spc="-50" dirty="0">
                <a:solidFill>
                  <a:srgbClr val="A9B7C5"/>
                </a:solidFill>
                <a:latin typeface="Consolas"/>
                <a:cs typeface="Consolas"/>
              </a:rPr>
              <a:t> running:</a:t>
            </a:r>
            <a:endParaRPr lang="ko-KR" altLang="en-US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 marR="2698115" indent="168910">
              <a:lnSpc>
                <a:spcPct val="100000"/>
              </a:lnSpc>
              <a:spcBef>
                <a:spcPts val="5"/>
              </a:spcBef>
            </a:pP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9</a:t>
            </a:r>
            <a:r>
              <a:rPr lang="en-US" sz="2000" spc="95" dirty="0">
                <a:solidFill>
                  <a:srgbClr val="5F6266"/>
                </a:solidFill>
                <a:latin typeface="Consolas"/>
                <a:cs typeface="Consolas"/>
              </a:rPr>
              <a:t> 	</a:t>
            </a:r>
            <a:r>
              <a:rPr lang="en-US" sz="2000" spc="95" dirty="0">
                <a:solidFill>
                  <a:srgbClr val="CC7831"/>
                </a:solidFill>
                <a:latin typeface="Consolas"/>
                <a:cs typeface="Consolas"/>
              </a:rPr>
              <a:t>for</a:t>
            </a:r>
            <a:r>
              <a:rPr lang="en-US" sz="2000" spc="95" dirty="0">
                <a:solidFill>
                  <a:srgbClr val="A9B7C5"/>
                </a:solidFill>
                <a:latin typeface="Consolas"/>
                <a:cs typeface="Consolas"/>
              </a:rPr>
              <a:t> event in </a:t>
            </a:r>
            <a:r>
              <a:rPr lang="en-US" sz="2000" spc="95" dirty="0" err="1">
                <a:solidFill>
                  <a:srgbClr val="A9B7C5"/>
                </a:solidFill>
                <a:latin typeface="Consolas"/>
                <a:cs typeface="Consolas"/>
              </a:rPr>
              <a:t>pygame.event.get</a:t>
            </a:r>
            <a:r>
              <a:rPr lang="en-US" sz="2000" spc="95" dirty="0">
                <a:solidFill>
                  <a:srgbClr val="A9B7C5"/>
                </a:solidFill>
                <a:latin typeface="Consolas"/>
                <a:cs typeface="Consolas"/>
              </a:rPr>
              <a:t>():</a:t>
            </a:r>
            <a:r>
              <a:rPr lang="en-US" sz="2000" spc="-1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10 		</a:t>
            </a:r>
            <a:r>
              <a:rPr lang="en-US" sz="2000" dirty="0">
                <a:solidFill>
                  <a:srgbClr val="CC7831"/>
                </a:solidFill>
                <a:latin typeface="Consolas"/>
                <a:cs typeface="Consolas"/>
              </a:rPr>
              <a:t>if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event.type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==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pygame.QUIT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11			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running == False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6585C"/>
                </a:solidFill>
                <a:latin typeface="Consolas"/>
                <a:cs typeface="Consolas"/>
              </a:rPr>
              <a:t>12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pygame.quit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6585C"/>
                </a:solidFill>
                <a:latin typeface="Consolas"/>
                <a:cs typeface="Consolas"/>
              </a:rPr>
              <a:t>13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sys.exit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748D048-F44A-44FD-B672-82B07441ACF8}"/>
              </a:ext>
            </a:extLst>
          </p:cNvPr>
          <p:cNvSpPr txBox="1"/>
          <p:nvPr/>
        </p:nvSpPr>
        <p:spPr>
          <a:xfrm>
            <a:off x="6248400" y="1905000"/>
            <a:ext cx="5715000" cy="48160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While 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문에서 배운 무한루프를 사용해서 스크린을 유지시킨다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2800" spc="-25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무한루프를 통해 프로그램서 </a:t>
            </a:r>
            <a:r>
              <a:rPr lang="ko-KR" altLang="en-US" sz="2800" spc="-25" dirty="0" err="1">
                <a:solidFill>
                  <a:srgbClr val="A9B7C5"/>
                </a:solidFill>
                <a:latin typeface="Malgun Gothic"/>
                <a:cs typeface="Malgun Gothic"/>
              </a:rPr>
              <a:t>입력받는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 값들을 </a:t>
            </a:r>
            <a:r>
              <a:rPr lang="en-US" altLang="ko-KR" sz="2800" spc="-25" dirty="0" err="1">
                <a:solidFill>
                  <a:srgbClr val="A9B7C5"/>
                </a:solidFill>
                <a:latin typeface="Malgun Gothic"/>
                <a:cs typeface="Malgun Gothic"/>
              </a:rPr>
              <a:t>pygame.event.get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()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를 통해 확인한다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2800" spc="-25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스크린의 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X 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버튼을 누르면 무한루프에서 빠져나온다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  <a:endParaRPr lang="en-US" sz="2800" spc="-25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36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77135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dirty="0"/>
              <a:t>Make</a:t>
            </a:r>
            <a:r>
              <a:rPr spc="-60" dirty="0"/>
              <a:t> </a:t>
            </a:r>
            <a:r>
              <a:rPr lang="en-US" spc="-60" dirty="0"/>
              <a:t>an infinite loop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5731" y="1784730"/>
            <a:ext cx="8824469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000" spc="8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7831"/>
                </a:solidFill>
                <a:latin typeface="Consolas"/>
                <a:cs typeface="Consolas"/>
              </a:rPr>
              <a:t>import</a:t>
            </a:r>
            <a:r>
              <a:rPr sz="20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A9B7C5"/>
                </a:solidFill>
                <a:latin typeface="Consolas"/>
                <a:cs typeface="Consolas"/>
              </a:rPr>
              <a:t>pygame</a:t>
            </a:r>
            <a:endParaRPr sz="20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r>
              <a:rPr lang="en-US" altLang="ko-KR" sz="20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spc="-50" dirty="0">
                <a:solidFill>
                  <a:srgbClr val="CC7831"/>
                </a:solidFill>
                <a:latin typeface="Consolas"/>
                <a:cs typeface="Consolas"/>
              </a:rPr>
              <a:t>import</a:t>
            </a:r>
            <a:r>
              <a:rPr lang="en-US" altLang="ko-KR" sz="2000" spc="-50" dirty="0">
                <a:solidFill>
                  <a:srgbClr val="A9B7C5"/>
                </a:solidFill>
                <a:latin typeface="Consolas"/>
                <a:cs typeface="Consolas"/>
              </a:rPr>
              <a:t> sys</a:t>
            </a:r>
            <a:endParaRPr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3</a:t>
            </a:r>
            <a:r>
              <a:rPr sz="20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A9B7C5"/>
                </a:solidFill>
                <a:latin typeface="Consolas"/>
                <a:cs typeface="Consolas"/>
              </a:rPr>
              <a:t>pygame.</a:t>
            </a:r>
            <a:r>
              <a:rPr sz="2000" spc="-10" dirty="0">
                <a:solidFill>
                  <a:srgbClr val="CC7831"/>
                </a:solidFill>
                <a:latin typeface="Consolas"/>
                <a:cs typeface="Consolas"/>
              </a:rPr>
              <a:t>init</a:t>
            </a:r>
            <a:r>
              <a:rPr sz="2000" spc="-1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  <a:endParaRPr sz="2000" dirty="0">
              <a:latin typeface="Consolas"/>
              <a:cs typeface="Consolas"/>
            </a:endParaRPr>
          </a:p>
          <a:p>
            <a:pPr marL="181610"/>
            <a:r>
              <a:rPr sz="2000" spc="-50" dirty="0">
                <a:solidFill>
                  <a:srgbClr val="5F6266"/>
                </a:solidFill>
                <a:latin typeface="Consolas"/>
                <a:cs typeface="Consolas"/>
              </a:rPr>
              <a:t>4</a:t>
            </a:r>
            <a:r>
              <a:rPr lang="en-US" altLang="ko-KR" sz="20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size</a:t>
            </a:r>
            <a:r>
              <a:rPr lang="en-US" altLang="ko-KR" sz="20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lang="en-US" altLang="ko-KR" sz="20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(720</a:t>
            </a:r>
            <a:r>
              <a:rPr lang="en-US" altLang="ko-KR" sz="200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lang="en-US" altLang="ko-KR" sz="2000" spc="-2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altLang="ko-KR" sz="2000" spc="-20" dirty="0">
                <a:solidFill>
                  <a:srgbClr val="A9B7C5"/>
                </a:solidFill>
                <a:latin typeface="Consolas"/>
                <a:cs typeface="Consolas"/>
              </a:rPr>
              <a:t>480</a:t>
            </a:r>
            <a:r>
              <a:rPr lang="en-US" altLang="ko-KR" sz="2000" spc="-10" dirty="0">
                <a:solidFill>
                  <a:srgbClr val="A9B7C5"/>
                </a:solidFill>
                <a:latin typeface="Consolas"/>
                <a:cs typeface="Consolas"/>
              </a:rPr>
              <a:t>) </a:t>
            </a:r>
            <a:endParaRPr sz="2000" dirty="0">
              <a:latin typeface="Consolas"/>
              <a:cs typeface="Consolas"/>
            </a:endParaRPr>
          </a:p>
          <a:p>
            <a:pPr marL="181610"/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5</a:t>
            </a:r>
            <a:r>
              <a:rPr sz="2000" spc="10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screen</a:t>
            </a:r>
            <a:r>
              <a:rPr lang="en-US" altLang="ko-KR" sz="2000" spc="-3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lang="en-US" altLang="ko-KR" sz="2000" spc="-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000" spc="-10" dirty="0" err="1">
                <a:solidFill>
                  <a:srgbClr val="A9B7C5"/>
                </a:solidFill>
                <a:latin typeface="Consolas"/>
                <a:cs typeface="Consolas"/>
              </a:rPr>
              <a:t>pygame.display.set_mode</a:t>
            </a:r>
            <a:r>
              <a:rPr lang="en-US" altLang="ko-KR" sz="2000" spc="-10" dirty="0">
                <a:solidFill>
                  <a:srgbClr val="A9B7C5"/>
                </a:solidFill>
                <a:latin typeface="Consolas"/>
                <a:cs typeface="Consolas"/>
              </a:rPr>
              <a:t>(size)</a:t>
            </a:r>
            <a:endParaRPr sz="20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6</a:t>
            </a:r>
            <a:r>
              <a:rPr sz="2000" spc="9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endParaRPr sz="20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7</a:t>
            </a:r>
            <a:r>
              <a:rPr sz="2000" spc="9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sz="2000" spc="90" dirty="0">
                <a:solidFill>
                  <a:srgbClr val="A9B7C5"/>
                </a:solidFill>
                <a:latin typeface="Consolas"/>
                <a:cs typeface="Consolas"/>
              </a:rPr>
              <a:t>running = True</a:t>
            </a:r>
            <a:endParaRPr lang="ko-KR" altLang="en-US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lang="en-US" altLang="ko-KR" sz="2000" spc="-50" dirty="0">
                <a:solidFill>
                  <a:srgbClr val="5F6266"/>
                </a:solidFill>
                <a:latin typeface="Consolas"/>
                <a:cs typeface="Consolas"/>
              </a:rPr>
              <a:t>8 </a:t>
            </a:r>
            <a:r>
              <a:rPr lang="en-US" altLang="ko-KR" sz="2000" spc="-50" dirty="0">
                <a:solidFill>
                  <a:srgbClr val="CC7831"/>
                </a:solidFill>
                <a:latin typeface="Consolas"/>
                <a:cs typeface="Consolas"/>
              </a:rPr>
              <a:t>while</a:t>
            </a:r>
            <a:r>
              <a:rPr lang="en-US" altLang="ko-KR" sz="2000" spc="-50" dirty="0">
                <a:solidFill>
                  <a:srgbClr val="A9B7C5"/>
                </a:solidFill>
                <a:latin typeface="Consolas"/>
                <a:cs typeface="Consolas"/>
              </a:rPr>
              <a:t> running:</a:t>
            </a:r>
            <a:endParaRPr lang="ko-KR" altLang="en-US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 marR="2698115" indent="168910">
              <a:lnSpc>
                <a:spcPct val="100000"/>
              </a:lnSpc>
              <a:spcBef>
                <a:spcPts val="5"/>
              </a:spcBef>
            </a:pP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9</a:t>
            </a:r>
            <a:r>
              <a:rPr lang="en-US" sz="2000" spc="95" dirty="0">
                <a:solidFill>
                  <a:srgbClr val="5F6266"/>
                </a:solidFill>
                <a:latin typeface="Consolas"/>
                <a:cs typeface="Consolas"/>
              </a:rPr>
              <a:t> 	</a:t>
            </a:r>
            <a:r>
              <a:rPr lang="en-US" sz="2000" spc="95" dirty="0">
                <a:solidFill>
                  <a:srgbClr val="CC7831"/>
                </a:solidFill>
                <a:latin typeface="Consolas"/>
                <a:cs typeface="Consolas"/>
              </a:rPr>
              <a:t>for</a:t>
            </a:r>
            <a:r>
              <a:rPr lang="en-US" sz="2000" spc="95" dirty="0">
                <a:solidFill>
                  <a:srgbClr val="A9B7C5"/>
                </a:solidFill>
                <a:latin typeface="Consolas"/>
                <a:cs typeface="Consolas"/>
              </a:rPr>
              <a:t> event in </a:t>
            </a:r>
            <a:r>
              <a:rPr lang="en-US" sz="2000" spc="95" dirty="0" err="1">
                <a:solidFill>
                  <a:srgbClr val="A9B7C5"/>
                </a:solidFill>
                <a:latin typeface="Consolas"/>
                <a:cs typeface="Consolas"/>
              </a:rPr>
              <a:t>pygame.event.get</a:t>
            </a:r>
            <a:r>
              <a:rPr lang="en-US" sz="2000" spc="95" dirty="0">
                <a:solidFill>
                  <a:srgbClr val="A9B7C5"/>
                </a:solidFill>
                <a:latin typeface="Consolas"/>
                <a:cs typeface="Consolas"/>
              </a:rPr>
              <a:t>():</a:t>
            </a:r>
            <a:r>
              <a:rPr lang="en-US" sz="2000" spc="-1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10 		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print(event)</a:t>
            </a: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		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6585C"/>
                </a:solidFill>
                <a:latin typeface="Consolas"/>
                <a:cs typeface="Consolas"/>
              </a:rPr>
              <a:t>11</a:t>
            </a:r>
            <a:r>
              <a:rPr lang="en-US" sz="2000" dirty="0">
                <a:solidFill>
                  <a:srgbClr val="CC7831"/>
                </a:solidFill>
                <a:latin typeface="Consolas"/>
                <a:cs typeface="Consolas"/>
              </a:rPr>
              <a:t>		if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event.type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==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pygame.QUIT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12			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running == False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6585C"/>
                </a:solidFill>
                <a:latin typeface="Consolas"/>
                <a:cs typeface="Consolas"/>
              </a:rPr>
              <a:t>13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pygame.quit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6585C"/>
                </a:solidFill>
                <a:latin typeface="Consolas"/>
                <a:cs typeface="Consolas"/>
              </a:rPr>
              <a:t>14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sys.exit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748D048-F44A-44FD-B672-82B07441ACF8}"/>
              </a:ext>
            </a:extLst>
          </p:cNvPr>
          <p:cNvSpPr txBox="1"/>
          <p:nvPr/>
        </p:nvSpPr>
        <p:spPr>
          <a:xfrm>
            <a:off x="6248400" y="1905000"/>
            <a:ext cx="5715000" cy="43595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파이게임의 이 무한루프는 매 순간 사용자가 하는 조작들을 받아드리고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반응한다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. 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이를 이벤트 루프 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(Event Loop)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라고 한다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2800" spc="-25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Print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문을 통해서 무한루프에서 인식하는 조작들을 실시간으로 확인할 수 있다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 (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마우스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키보드 등이 대표적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419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144" y="-9144"/>
            <a:ext cx="12212320" cy="6878320"/>
            <a:chOff x="-9144" y="-9144"/>
            <a:chExt cx="12212320" cy="687832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9672" y="112776"/>
              <a:ext cx="1764792" cy="5044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3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AFEF"/>
                </a:solidFill>
              </a:rPr>
              <a:t>INTRO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916939" y="1616152"/>
            <a:ext cx="9598661" cy="45493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8420" algn="l"/>
              </a:tabLst>
            </a:pPr>
            <a:r>
              <a:rPr sz="2800" dirty="0">
                <a:solidFill>
                  <a:srgbClr val="A9B7C5"/>
                </a:solidFill>
                <a:latin typeface="Malgun Gothic"/>
                <a:cs typeface="Malgun Gothic"/>
              </a:rPr>
              <a:t>①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지난 수업 예제 마무리</a:t>
            </a:r>
            <a:r>
              <a:rPr sz="2800" spc="250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endParaRPr lang="en-US" altLang="ko-KR" sz="2800" spc="25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8420" algn="l"/>
              </a:tabLst>
            </a:pPr>
            <a:endParaRPr lang="en-US" altLang="ko-KR" sz="2800" spc="250" dirty="0">
              <a:solidFill>
                <a:srgbClr val="A9B7C5"/>
              </a:solidFill>
              <a:latin typeface="Malgun Gothic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8420" algn="l"/>
              </a:tabLst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②</a:t>
            </a:r>
            <a:r>
              <a:rPr lang="ko-KR" altLang="en-US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 모듈</a:t>
            </a:r>
            <a:r>
              <a:rPr lang="en-US" altLang="ko-KR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패키지</a:t>
            </a:r>
            <a:r>
              <a:rPr lang="en-US" altLang="ko-KR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라이브러리란</a:t>
            </a:r>
            <a:r>
              <a:rPr lang="en-US" altLang="ko-KR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?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8420" algn="l"/>
              </a:tabLst>
            </a:pPr>
            <a:endParaRPr lang="en-US" altLang="ko-KR" sz="2800" spc="245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12700">
              <a:spcBef>
                <a:spcPts val="95"/>
              </a:spcBef>
              <a:tabLst>
                <a:tab pos="3868420" algn="l"/>
              </a:tabLst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③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en-US" altLang="ko-KR" sz="2800" dirty="0" err="1">
                <a:solidFill>
                  <a:srgbClr val="A9B7C5"/>
                </a:solidFill>
                <a:latin typeface="Consolas"/>
                <a:cs typeface="Consolas"/>
              </a:rPr>
              <a:t>Pygame</a:t>
            </a:r>
            <a:r>
              <a:rPr lang="ko-KR" altLang="en-US" sz="2800" dirty="0">
                <a:solidFill>
                  <a:srgbClr val="A9B7C5"/>
                </a:solidFill>
                <a:latin typeface="Consolas"/>
                <a:cs typeface="Consolas"/>
              </a:rPr>
              <a:t>이란</a:t>
            </a:r>
            <a:r>
              <a:rPr lang="en-US" altLang="ko-KR" sz="2800" dirty="0">
                <a:solidFill>
                  <a:srgbClr val="A9B7C5"/>
                </a:solidFill>
                <a:latin typeface="Consolas"/>
                <a:cs typeface="Consolas"/>
              </a:rPr>
              <a:t>?</a:t>
            </a:r>
            <a:endParaRPr lang="ko-KR" altLang="en-US" sz="2800" dirty="0">
              <a:latin typeface="Malgun Gothic"/>
              <a:cs typeface="Malgun Gothic"/>
            </a:endParaRPr>
          </a:p>
          <a:p>
            <a:pPr marL="12700">
              <a:spcBef>
                <a:spcPts val="2690"/>
              </a:spcBef>
              <a:tabLst>
                <a:tab pos="1434465" algn="l"/>
                <a:tab pos="2341245" algn="l"/>
              </a:tabLst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④</a:t>
            </a:r>
            <a:r>
              <a:rPr lang="ko-KR" altLang="en-US" sz="2800" spc="204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en-US" altLang="ko-KR" sz="2800" dirty="0" err="1">
                <a:solidFill>
                  <a:srgbClr val="A9B7C5"/>
                </a:solidFill>
                <a:latin typeface="Malgun Gothic"/>
                <a:cs typeface="Malgun Gothic"/>
              </a:rPr>
              <a:t>Pygame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라이브러리 설치 </a:t>
            </a:r>
            <a:endParaRPr lang="ko-KR" altLang="en-US" sz="2800" dirty="0">
              <a:latin typeface="Malgun Gothic"/>
              <a:cs typeface="Malgun Gothic"/>
            </a:endParaRPr>
          </a:p>
          <a:p>
            <a:pPr marL="12700">
              <a:spcBef>
                <a:spcPts val="2690"/>
              </a:spcBef>
              <a:tabLst>
                <a:tab pos="1434465" algn="l"/>
                <a:tab pos="2341245" algn="l"/>
              </a:tabLst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ea typeface="Malgun Gothic" panose="020B0503020000020004" pitchFamily="34" charset="-127"/>
                <a:cs typeface="Malgun Gothic"/>
              </a:rPr>
              <a:t>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en-US" altLang="ko-KR" sz="2800" spc="204" dirty="0" err="1">
                <a:solidFill>
                  <a:srgbClr val="A9B7C5"/>
                </a:solidFill>
                <a:latin typeface="Malgun Gothic"/>
                <a:cs typeface="Malgun Gothic"/>
              </a:rPr>
              <a:t>Pygame</a:t>
            </a:r>
            <a:r>
              <a:rPr lang="en-US" altLang="ko-KR" sz="2800" spc="204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ko-KR" altLang="en-US" sz="2800" spc="204" dirty="0">
                <a:solidFill>
                  <a:srgbClr val="A9B7C5"/>
                </a:solidFill>
                <a:latin typeface="Malgun Gothic"/>
                <a:cs typeface="Malgun Gothic"/>
              </a:rPr>
              <a:t>스크린</a:t>
            </a:r>
            <a:r>
              <a:rPr lang="en-US" altLang="ko-KR" sz="2800" spc="204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800" spc="204" dirty="0">
                <a:solidFill>
                  <a:srgbClr val="A9B7C5"/>
                </a:solidFill>
                <a:latin typeface="Malgun Gothic"/>
                <a:cs typeface="Malgun Gothic"/>
              </a:rPr>
              <a:t>무한루프</a:t>
            </a:r>
            <a:r>
              <a:rPr lang="en-US" altLang="ko-KR" sz="2800" spc="204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800" spc="204" dirty="0">
                <a:solidFill>
                  <a:srgbClr val="A9B7C5"/>
                </a:solidFill>
                <a:latin typeface="Malgun Gothic"/>
                <a:cs typeface="Malgun Gothic"/>
              </a:rPr>
              <a:t>키보드 조작 배우기</a:t>
            </a:r>
            <a:endParaRPr lang="en-US" altLang="ko-KR" sz="2800" spc="204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  <a:tabLst>
                <a:tab pos="1434465" algn="l"/>
                <a:tab pos="2341245" algn="l"/>
              </a:tabLst>
            </a:pPr>
            <a:r>
              <a:rPr lang="ko-KR" altLang="en-US" sz="2800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⑥ </a:t>
            </a:r>
            <a:r>
              <a:rPr lang="en-US" altLang="ko-KR" sz="2800" dirty="0" err="1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Pygame</a:t>
            </a:r>
            <a:r>
              <a:rPr lang="en-US" altLang="ko-KR" sz="2800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 </a:t>
            </a:r>
            <a:r>
              <a:rPr lang="ko-KR" altLang="en-US" sz="2800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게임 실습하기</a:t>
            </a:r>
            <a:endParaRPr lang="ko-KR" altLang="en-US" sz="2800" dirty="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88244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Backgrounds and Captions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5731" y="1784730"/>
            <a:ext cx="8824469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000" spc="8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7831"/>
                </a:solidFill>
                <a:latin typeface="Consolas"/>
                <a:cs typeface="Consolas"/>
              </a:rPr>
              <a:t>import</a:t>
            </a:r>
            <a:r>
              <a:rPr sz="20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A9B7C5"/>
                </a:solidFill>
                <a:latin typeface="Consolas"/>
                <a:cs typeface="Consolas"/>
              </a:rPr>
              <a:t>pygame</a:t>
            </a:r>
            <a:endParaRPr sz="20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r>
              <a:rPr lang="en-US" altLang="ko-KR" sz="20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spc="-50" dirty="0">
                <a:solidFill>
                  <a:srgbClr val="CC7831"/>
                </a:solidFill>
                <a:latin typeface="Consolas"/>
                <a:cs typeface="Consolas"/>
              </a:rPr>
              <a:t>import</a:t>
            </a:r>
            <a:r>
              <a:rPr lang="en-US" altLang="ko-KR" sz="2000" spc="-50" dirty="0">
                <a:solidFill>
                  <a:srgbClr val="A9B7C5"/>
                </a:solidFill>
                <a:latin typeface="Consolas"/>
                <a:cs typeface="Consolas"/>
              </a:rPr>
              <a:t> sys</a:t>
            </a:r>
            <a:endParaRPr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3</a:t>
            </a:r>
            <a:r>
              <a:rPr sz="20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screen</a:t>
            </a:r>
            <a:r>
              <a:rPr lang="en-US" altLang="ko-KR" sz="2000" spc="-3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lang="en-US" altLang="ko-KR" sz="2000" spc="-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000" spc="-10" dirty="0" err="1">
                <a:solidFill>
                  <a:srgbClr val="A9B7C5"/>
                </a:solidFill>
                <a:latin typeface="Consolas"/>
                <a:cs typeface="Consolas"/>
              </a:rPr>
              <a:t>pygame.display.set_mode</a:t>
            </a:r>
            <a:r>
              <a:rPr lang="en-US" altLang="ko-KR" sz="2000" spc="-10" dirty="0">
                <a:solidFill>
                  <a:srgbClr val="A9B7C5"/>
                </a:solidFill>
                <a:latin typeface="Consolas"/>
                <a:cs typeface="Consolas"/>
              </a:rPr>
              <a:t>((720,480))</a:t>
            </a:r>
            <a:endParaRPr lang="en-US" altLang="ko-KR" sz="2000" spc="114" dirty="0">
              <a:solidFill>
                <a:srgbClr val="5F6266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spc="-50" dirty="0">
                <a:solidFill>
                  <a:srgbClr val="5F6266"/>
                </a:solidFill>
                <a:latin typeface="Consolas"/>
                <a:cs typeface="Consolas"/>
              </a:rPr>
              <a:t>4</a:t>
            </a:r>
            <a:r>
              <a:rPr lang="en-US" altLang="ko-KR" sz="20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spc="-50" dirty="0" err="1">
                <a:solidFill>
                  <a:srgbClr val="A9B7C5"/>
                </a:solidFill>
                <a:latin typeface="Consolas"/>
                <a:cs typeface="Consolas"/>
              </a:rPr>
              <a:t>screen.fill</a:t>
            </a:r>
            <a:r>
              <a:rPr lang="en-US" altLang="ko-KR" sz="2000" spc="-50" dirty="0">
                <a:solidFill>
                  <a:srgbClr val="A9B7C5"/>
                </a:solidFill>
                <a:latin typeface="Consolas"/>
                <a:cs typeface="Consolas"/>
              </a:rPr>
              <a:t>((255,0,0))</a:t>
            </a:r>
            <a:endParaRPr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/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5</a:t>
            </a:r>
            <a:r>
              <a:rPr lang="en-US" altLang="ko-KR" sz="200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pygame.display.set_caption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(“Hello!”)</a:t>
            </a:r>
            <a:endParaRPr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/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6</a:t>
            </a:r>
            <a:r>
              <a:rPr sz="2000" spc="9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spc="-10" dirty="0" err="1">
                <a:solidFill>
                  <a:srgbClr val="A9B7C5"/>
                </a:solidFill>
                <a:latin typeface="Consolas"/>
                <a:cs typeface="Consolas"/>
              </a:rPr>
              <a:t>pygame.</a:t>
            </a:r>
            <a:r>
              <a:rPr lang="en-US" altLang="ko-KR" sz="2000" spc="-10" dirty="0" err="1">
                <a:solidFill>
                  <a:srgbClr val="CC7831"/>
                </a:solidFill>
                <a:latin typeface="Consolas"/>
                <a:cs typeface="Consolas"/>
              </a:rPr>
              <a:t>init</a:t>
            </a:r>
            <a:r>
              <a:rPr lang="en-US" altLang="ko-KR" sz="2000" spc="-1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  <a:endParaRPr sz="20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7</a:t>
            </a:r>
            <a:r>
              <a:rPr sz="2000" spc="9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sz="2000" spc="90" dirty="0">
                <a:solidFill>
                  <a:srgbClr val="A9B7C5"/>
                </a:solidFill>
                <a:latin typeface="Consolas"/>
                <a:cs typeface="Consolas"/>
              </a:rPr>
              <a:t>running = True</a:t>
            </a:r>
            <a:endParaRPr lang="ko-KR" altLang="en-US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lang="en-US" altLang="ko-KR" sz="2000" spc="-50" dirty="0">
                <a:solidFill>
                  <a:srgbClr val="5F6266"/>
                </a:solidFill>
                <a:latin typeface="Consolas"/>
                <a:cs typeface="Consolas"/>
              </a:rPr>
              <a:t>8 </a:t>
            </a:r>
            <a:r>
              <a:rPr lang="en-US" altLang="ko-KR" sz="2000" spc="-50" dirty="0">
                <a:solidFill>
                  <a:srgbClr val="CC7831"/>
                </a:solidFill>
                <a:latin typeface="Consolas"/>
                <a:cs typeface="Consolas"/>
              </a:rPr>
              <a:t>while</a:t>
            </a:r>
            <a:r>
              <a:rPr lang="en-US" altLang="ko-KR" sz="2000" spc="-50" dirty="0">
                <a:solidFill>
                  <a:srgbClr val="A9B7C5"/>
                </a:solidFill>
                <a:latin typeface="Consolas"/>
                <a:cs typeface="Consolas"/>
              </a:rPr>
              <a:t> running:</a:t>
            </a:r>
            <a:endParaRPr lang="ko-KR" altLang="en-US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 marR="2698115" indent="168910">
              <a:lnSpc>
                <a:spcPct val="100000"/>
              </a:lnSpc>
              <a:spcBef>
                <a:spcPts val="5"/>
              </a:spcBef>
            </a:pP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9</a:t>
            </a:r>
            <a:r>
              <a:rPr lang="en-US" sz="2000" spc="95" dirty="0">
                <a:solidFill>
                  <a:srgbClr val="5F6266"/>
                </a:solidFill>
                <a:latin typeface="Consolas"/>
                <a:cs typeface="Consolas"/>
              </a:rPr>
              <a:t> 	</a:t>
            </a:r>
            <a:r>
              <a:rPr lang="en-US" sz="2000" spc="95" dirty="0">
                <a:solidFill>
                  <a:srgbClr val="CC7831"/>
                </a:solidFill>
                <a:latin typeface="Consolas"/>
                <a:cs typeface="Consolas"/>
              </a:rPr>
              <a:t>for</a:t>
            </a:r>
            <a:r>
              <a:rPr lang="en-US" sz="2000" spc="95" dirty="0">
                <a:solidFill>
                  <a:srgbClr val="A9B7C5"/>
                </a:solidFill>
                <a:latin typeface="Consolas"/>
                <a:cs typeface="Consolas"/>
              </a:rPr>
              <a:t> event in </a:t>
            </a:r>
            <a:r>
              <a:rPr lang="en-US" sz="2000" spc="95" dirty="0" err="1">
                <a:solidFill>
                  <a:srgbClr val="A9B7C5"/>
                </a:solidFill>
                <a:latin typeface="Consolas"/>
                <a:cs typeface="Consolas"/>
              </a:rPr>
              <a:t>pygame.event.get</a:t>
            </a:r>
            <a:r>
              <a:rPr lang="en-US" sz="2000" spc="95" dirty="0">
                <a:solidFill>
                  <a:srgbClr val="A9B7C5"/>
                </a:solidFill>
                <a:latin typeface="Consolas"/>
                <a:cs typeface="Consolas"/>
              </a:rPr>
              <a:t>():</a:t>
            </a:r>
            <a:r>
              <a:rPr lang="en-US" sz="2000" spc="-1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10 		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print(event)</a:t>
            </a: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		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6585C"/>
                </a:solidFill>
                <a:latin typeface="Consolas"/>
                <a:cs typeface="Consolas"/>
              </a:rPr>
              <a:t>11</a:t>
            </a:r>
            <a:r>
              <a:rPr lang="en-US" sz="2000" dirty="0">
                <a:solidFill>
                  <a:srgbClr val="CC7831"/>
                </a:solidFill>
                <a:latin typeface="Consolas"/>
                <a:cs typeface="Consolas"/>
              </a:rPr>
              <a:t>		if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event.type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==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pygame.QUIT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12			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running == False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6585C"/>
                </a:solidFill>
                <a:latin typeface="Consolas"/>
                <a:cs typeface="Consolas"/>
              </a:rPr>
              <a:t>13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pygame.quit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6585C"/>
                </a:solidFill>
                <a:latin typeface="Consolas"/>
                <a:cs typeface="Consolas"/>
              </a:rPr>
              <a:t>14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sys.exit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748D048-F44A-44FD-B672-82B07441ACF8}"/>
              </a:ext>
            </a:extLst>
          </p:cNvPr>
          <p:cNvSpPr txBox="1"/>
          <p:nvPr/>
        </p:nvSpPr>
        <p:spPr>
          <a:xfrm>
            <a:off x="6379463" y="1981200"/>
            <a:ext cx="5715000" cy="43723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25" dirty="0" err="1">
                <a:solidFill>
                  <a:srgbClr val="A9B7C5"/>
                </a:solidFill>
                <a:latin typeface="Malgun Gothic"/>
                <a:cs typeface="Malgun Gothic"/>
              </a:rPr>
              <a:t>pygame.locals.screen.fill</a:t>
            </a:r>
            <a:r>
              <a:rPr 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(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색깔</a:t>
            </a:r>
            <a:r>
              <a:rPr 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) 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문을 통해 파이게임의 배경색을 바꿀 수 있다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. 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이때 주어진 색깔은 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RGB 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형식이여야 한다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2800" spc="-25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A9B7C5"/>
                </a:solidFill>
                <a:latin typeface="Malgun Gothic"/>
                <a:cs typeface="Malgun Gothic"/>
              </a:rPr>
              <a:t>pygame.display.set_caption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(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캡션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)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문을 통해서 스크린 윈도우의 이름을 임의로 설정할 수 있다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그런데 이러면 색이 검정색이다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25219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88244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Backgrounds and Captions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5731" y="1784730"/>
            <a:ext cx="8824469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000" spc="8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7831"/>
                </a:solidFill>
                <a:latin typeface="Consolas"/>
                <a:cs typeface="Consolas"/>
              </a:rPr>
              <a:t>import</a:t>
            </a:r>
            <a:r>
              <a:rPr sz="20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A9B7C5"/>
                </a:solidFill>
                <a:latin typeface="Consolas"/>
                <a:cs typeface="Consolas"/>
              </a:rPr>
              <a:t>pygame</a:t>
            </a:r>
            <a:endParaRPr sz="2000" dirty="0">
              <a:latin typeface="Consolas"/>
              <a:cs typeface="Consolas"/>
            </a:endParaRPr>
          </a:p>
          <a:p>
            <a:pPr marL="181610"/>
            <a:r>
              <a:rPr sz="20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r>
              <a:rPr lang="en-US" altLang="ko-KR" sz="20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pygame.display.set_caption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(“Hello!”)</a:t>
            </a:r>
            <a:endParaRPr lang="en-US" altLang="ko-KR" sz="2000" spc="-50" dirty="0">
              <a:solidFill>
                <a:srgbClr val="5F6266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3</a:t>
            </a:r>
            <a:r>
              <a:rPr sz="20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screen</a:t>
            </a:r>
            <a:r>
              <a:rPr lang="en-US" altLang="ko-KR" sz="2000" spc="-3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lang="en-US" altLang="ko-KR" sz="2000" spc="-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000" spc="-10" dirty="0" err="1">
                <a:solidFill>
                  <a:srgbClr val="A9B7C5"/>
                </a:solidFill>
                <a:latin typeface="Consolas"/>
                <a:cs typeface="Consolas"/>
              </a:rPr>
              <a:t>pygame.display.set_mode</a:t>
            </a:r>
            <a:r>
              <a:rPr lang="en-US" altLang="ko-KR" sz="2000" spc="-10" dirty="0">
                <a:solidFill>
                  <a:srgbClr val="A9B7C5"/>
                </a:solidFill>
                <a:latin typeface="Consolas"/>
                <a:cs typeface="Consolas"/>
              </a:rPr>
              <a:t>((720,480))</a:t>
            </a:r>
            <a:endParaRPr lang="en-US" altLang="ko-KR" sz="2000" spc="114" dirty="0">
              <a:solidFill>
                <a:srgbClr val="5F6266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spc="-50" dirty="0">
                <a:solidFill>
                  <a:srgbClr val="5F6266"/>
                </a:solidFill>
                <a:latin typeface="Consolas"/>
                <a:cs typeface="Consolas"/>
              </a:rPr>
              <a:t>4</a:t>
            </a:r>
            <a:r>
              <a:rPr lang="en-US" altLang="ko-KR" sz="20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spc="-50" dirty="0" err="1">
                <a:solidFill>
                  <a:srgbClr val="A9B7C5"/>
                </a:solidFill>
                <a:latin typeface="Consolas"/>
                <a:cs typeface="Consolas"/>
              </a:rPr>
              <a:t>screen.fill</a:t>
            </a:r>
            <a:r>
              <a:rPr lang="en-US" altLang="ko-KR" sz="2000" spc="-50" dirty="0">
                <a:solidFill>
                  <a:srgbClr val="A9B7C5"/>
                </a:solidFill>
                <a:latin typeface="Consolas"/>
                <a:cs typeface="Consolas"/>
              </a:rPr>
              <a:t>(255,0,0)</a:t>
            </a:r>
            <a:endParaRPr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/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5</a:t>
            </a:r>
            <a:r>
              <a:rPr lang="en-US" altLang="ko-KR" sz="200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pygame.display.flip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()	</a:t>
            </a:r>
          </a:p>
          <a:p>
            <a:pPr marL="181610"/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6</a:t>
            </a:r>
            <a:r>
              <a:rPr sz="2000" spc="9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spc="-10" dirty="0" err="1">
                <a:solidFill>
                  <a:srgbClr val="A9B7C5"/>
                </a:solidFill>
                <a:latin typeface="Consolas"/>
                <a:cs typeface="Consolas"/>
              </a:rPr>
              <a:t>pygame.</a:t>
            </a:r>
            <a:r>
              <a:rPr lang="en-US" altLang="ko-KR" sz="2000" spc="-10" dirty="0" err="1">
                <a:solidFill>
                  <a:srgbClr val="CC7831"/>
                </a:solidFill>
                <a:latin typeface="Consolas"/>
                <a:cs typeface="Consolas"/>
              </a:rPr>
              <a:t>init</a:t>
            </a:r>
            <a:r>
              <a:rPr lang="en-US" altLang="ko-KR" sz="2000" spc="-1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  <a:endParaRPr sz="20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7</a:t>
            </a:r>
            <a:r>
              <a:rPr sz="2000" spc="9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sz="2000" spc="90" dirty="0">
                <a:solidFill>
                  <a:srgbClr val="A9B7C5"/>
                </a:solidFill>
                <a:latin typeface="Consolas"/>
                <a:cs typeface="Consolas"/>
              </a:rPr>
              <a:t>running = True</a:t>
            </a:r>
            <a:endParaRPr lang="ko-KR" altLang="en-US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lang="en-US" altLang="ko-KR" sz="2000" spc="-50" dirty="0">
                <a:solidFill>
                  <a:srgbClr val="5F6266"/>
                </a:solidFill>
                <a:latin typeface="Consolas"/>
                <a:cs typeface="Consolas"/>
              </a:rPr>
              <a:t>8 </a:t>
            </a:r>
            <a:r>
              <a:rPr lang="en-US" altLang="ko-KR" sz="2000" spc="-50" dirty="0">
                <a:solidFill>
                  <a:srgbClr val="CC7831"/>
                </a:solidFill>
                <a:latin typeface="Consolas"/>
                <a:cs typeface="Consolas"/>
              </a:rPr>
              <a:t>while</a:t>
            </a:r>
            <a:r>
              <a:rPr lang="en-US" altLang="ko-KR" sz="2000" spc="-50" dirty="0">
                <a:solidFill>
                  <a:srgbClr val="A9B7C5"/>
                </a:solidFill>
                <a:latin typeface="Consolas"/>
                <a:cs typeface="Consolas"/>
              </a:rPr>
              <a:t> running:</a:t>
            </a:r>
            <a:endParaRPr lang="ko-KR" altLang="en-US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 marR="2698115" indent="168910">
              <a:lnSpc>
                <a:spcPct val="100000"/>
              </a:lnSpc>
              <a:spcBef>
                <a:spcPts val="5"/>
              </a:spcBef>
            </a:pP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9</a:t>
            </a:r>
            <a:r>
              <a:rPr lang="en-US" sz="2000" spc="95" dirty="0">
                <a:solidFill>
                  <a:srgbClr val="5F6266"/>
                </a:solidFill>
                <a:latin typeface="Consolas"/>
                <a:cs typeface="Consolas"/>
              </a:rPr>
              <a:t> 	</a:t>
            </a:r>
            <a:r>
              <a:rPr lang="en-US" sz="2000" spc="95" dirty="0">
                <a:solidFill>
                  <a:srgbClr val="CC7831"/>
                </a:solidFill>
                <a:latin typeface="Consolas"/>
                <a:cs typeface="Consolas"/>
              </a:rPr>
              <a:t>for</a:t>
            </a:r>
            <a:r>
              <a:rPr lang="en-US" sz="2000" spc="95" dirty="0">
                <a:solidFill>
                  <a:srgbClr val="A9B7C5"/>
                </a:solidFill>
                <a:latin typeface="Consolas"/>
                <a:cs typeface="Consolas"/>
              </a:rPr>
              <a:t> event in </a:t>
            </a:r>
            <a:r>
              <a:rPr lang="en-US" sz="2000" spc="95" dirty="0" err="1">
                <a:solidFill>
                  <a:srgbClr val="A9B7C5"/>
                </a:solidFill>
                <a:latin typeface="Consolas"/>
                <a:cs typeface="Consolas"/>
              </a:rPr>
              <a:t>pygame.event.get</a:t>
            </a:r>
            <a:r>
              <a:rPr lang="en-US" sz="2000" spc="95" dirty="0">
                <a:solidFill>
                  <a:srgbClr val="A9B7C5"/>
                </a:solidFill>
                <a:latin typeface="Consolas"/>
                <a:cs typeface="Consolas"/>
              </a:rPr>
              <a:t>():</a:t>
            </a:r>
            <a:r>
              <a:rPr lang="en-US" sz="2000" spc="-1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10 		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print(event)</a:t>
            </a: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		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6585C"/>
                </a:solidFill>
                <a:latin typeface="Consolas"/>
                <a:cs typeface="Consolas"/>
              </a:rPr>
              <a:t>11</a:t>
            </a:r>
            <a:r>
              <a:rPr lang="en-US" sz="2000" dirty="0">
                <a:solidFill>
                  <a:srgbClr val="CC7831"/>
                </a:solidFill>
                <a:latin typeface="Consolas"/>
                <a:cs typeface="Consolas"/>
              </a:rPr>
              <a:t>		if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event.type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==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pygame.QUIT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12			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running == False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6585C"/>
                </a:solidFill>
                <a:latin typeface="Consolas"/>
                <a:cs typeface="Consolas"/>
              </a:rPr>
              <a:t>13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pygame.quit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6585C"/>
                </a:solidFill>
                <a:latin typeface="Consolas"/>
                <a:cs typeface="Consolas"/>
              </a:rPr>
              <a:t>14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sys.exit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748D048-F44A-44FD-B672-82B07441ACF8}"/>
              </a:ext>
            </a:extLst>
          </p:cNvPr>
          <p:cNvSpPr txBox="1"/>
          <p:nvPr/>
        </p:nvSpPr>
        <p:spPr>
          <a:xfrm>
            <a:off x="6477000" y="1981200"/>
            <a:ext cx="5715000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스크린의 내용을 업데이트하기 위해서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en-US" altLang="ko-KR" sz="2800" spc="-25" dirty="0" err="1">
                <a:solidFill>
                  <a:srgbClr val="A9B7C5"/>
                </a:solidFill>
                <a:latin typeface="Malgun Gothic"/>
                <a:cs typeface="Malgun Gothic"/>
              </a:rPr>
              <a:t>pygame.display.flip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()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과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en-US" altLang="ko-KR" sz="2800" spc="-25" dirty="0" err="1">
                <a:solidFill>
                  <a:srgbClr val="A9B7C5"/>
                </a:solidFill>
                <a:latin typeface="Malgun Gothic"/>
                <a:cs typeface="Malgun Gothic"/>
              </a:rPr>
              <a:t>pygame.display.update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()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를 사용한다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. 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이때 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flip()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은 화면을 모두 업데이트하고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, update()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는 일부를 업데이트 할 수 있다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0016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FDAF-17D9-4A6F-B828-B42A3DD3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90448"/>
            <a:ext cx="8534400" cy="677108"/>
          </a:xfrm>
        </p:spPr>
        <p:txBody>
          <a:bodyPr/>
          <a:lstStyle/>
          <a:p>
            <a:r>
              <a:rPr lang="en-US" altLang="ko-KR" dirty="0"/>
              <a:t>Background and Captions </a:t>
            </a:r>
            <a:r>
              <a:rPr lang="ko-KR" altLang="en-US" dirty="0"/>
              <a:t>예제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8F67-A7A6-4166-8D9E-5B4B19A42FE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2505670"/>
            <a:ext cx="8534400" cy="2462213"/>
          </a:xfrm>
        </p:spPr>
        <p:txBody>
          <a:bodyPr/>
          <a:lstStyle/>
          <a:p>
            <a:pPr algn="ctr"/>
            <a:r>
              <a:rPr lang="ko-KR" altLang="en-US" sz="4000" dirty="0"/>
              <a:t> 배경화면 색깔이 노란색이고</a:t>
            </a:r>
            <a:r>
              <a:rPr lang="en-US" altLang="ko-KR" sz="4000" dirty="0"/>
              <a:t>, </a:t>
            </a:r>
            <a:r>
              <a:rPr lang="ko-KR" altLang="en-US" sz="4000" dirty="0"/>
              <a:t>스크린 캡션 이름이 </a:t>
            </a:r>
            <a:r>
              <a:rPr lang="en-US" altLang="ko-KR" sz="4000" dirty="0"/>
              <a:t>“</a:t>
            </a:r>
            <a:r>
              <a:rPr lang="en-US" altLang="ko-KR" sz="4000" dirty="0" err="1"/>
              <a:t>Pygame</a:t>
            </a:r>
            <a:r>
              <a:rPr lang="en-US" altLang="ko-KR" sz="4000" dirty="0"/>
              <a:t>”</a:t>
            </a:r>
            <a:r>
              <a:rPr lang="ko-KR" altLang="en-US" sz="4000" dirty="0"/>
              <a:t>인 화면을 만들어보자</a:t>
            </a:r>
            <a:r>
              <a:rPr lang="en-US" altLang="ko-KR" sz="4000" dirty="0"/>
              <a:t>!</a:t>
            </a:r>
          </a:p>
          <a:p>
            <a:pPr algn="ctr"/>
            <a:r>
              <a:rPr lang="en-US" altLang="ko-KR" sz="4000" dirty="0"/>
              <a:t>(</a:t>
            </a:r>
            <a:r>
              <a:rPr lang="ko-KR" altLang="en-US" sz="4000" dirty="0"/>
              <a:t>참고</a:t>
            </a:r>
            <a:r>
              <a:rPr lang="en-US" altLang="ko-KR" sz="4000" dirty="0"/>
              <a:t>: RGB </a:t>
            </a:r>
            <a:r>
              <a:rPr lang="ko-KR" altLang="en-US" sz="4000" dirty="0"/>
              <a:t>노란색 검색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37372-317B-42E3-8E22-08E768342E5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lang="ko-KR" altLang="en-US" spc="-1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DF83B-FDEE-480D-8607-93EB96C3B24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lang="ko-KR" altLang="en-US" spc="-25" dirty="0"/>
          </a:p>
        </p:txBody>
      </p:sp>
    </p:spTree>
    <p:extLst>
      <p:ext uri="{BB962C8B-B14F-4D97-AF65-F5344CB8AC3E}">
        <p14:creationId xmlns:p14="http://schemas.microsoft.com/office/powerpoint/2010/main" val="3174961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103606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Drawing shapes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844877" y="6453943"/>
            <a:ext cx="19964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5867400" y="6453943"/>
            <a:ext cx="25908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2023 </a:t>
            </a:r>
            <a:r>
              <a:rPr lang="ko-KR" altLang="en-US" spc="-10"/>
              <a:t>가을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3409" y="1639732"/>
            <a:ext cx="6843269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lang="en-US" altLang="ko-KR" sz="2400" spc="8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(…)</a:t>
            </a:r>
            <a:endParaRPr lang="en-US" sz="24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lang="en-US" sz="2400" spc="-50" dirty="0">
                <a:solidFill>
                  <a:srgbClr val="5F6266"/>
                </a:solidFill>
                <a:latin typeface="Consolas"/>
                <a:cs typeface="Consolas"/>
              </a:rPr>
              <a:t>2 </a:t>
            </a:r>
            <a:r>
              <a:rPr lang="en-US" sz="2400" spc="-50" dirty="0">
                <a:solidFill>
                  <a:srgbClr val="A9B7C5"/>
                </a:solidFill>
                <a:latin typeface="Consolas"/>
                <a:cs typeface="Consolas"/>
              </a:rPr>
              <a:t>screen = 	</a:t>
            </a:r>
            <a:r>
              <a:rPr lang="en-US" sz="2400" spc="-50" dirty="0" err="1">
                <a:solidFill>
                  <a:srgbClr val="A9B7C5"/>
                </a:solidFill>
                <a:latin typeface="Consolas"/>
                <a:cs typeface="Consolas"/>
              </a:rPr>
              <a:t>pygame.display.set_mode</a:t>
            </a:r>
            <a:r>
              <a:rPr lang="en-US" sz="2400" spc="-50" dirty="0">
                <a:solidFill>
                  <a:srgbClr val="A9B7C5"/>
                </a:solidFill>
                <a:latin typeface="Consolas"/>
                <a:cs typeface="Consolas"/>
              </a:rPr>
              <a:t>((720,480)</a:t>
            </a:r>
            <a:endParaRPr lang="en-US" sz="24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3</a:t>
            </a:r>
            <a:r>
              <a:rPr lang="en-US" altLang="ko-KR" sz="240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400" spc="-50" dirty="0" err="1">
                <a:solidFill>
                  <a:srgbClr val="A9B7C5"/>
                </a:solidFill>
                <a:latin typeface="Consolas"/>
                <a:cs typeface="Consolas"/>
              </a:rPr>
              <a:t>pygame.draw.rect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(screen,(255,0,0), </a:t>
            </a:r>
          </a:p>
          <a:p>
            <a:pPr marL="181610">
              <a:lnSpc>
                <a:spcPct val="100000"/>
              </a:lnSpc>
            </a:pP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	(500,300,50,50))</a:t>
            </a:r>
            <a:endParaRPr lang="en-US" altLang="ko-KR"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lang="en-US" sz="2400" spc="-50" dirty="0">
                <a:solidFill>
                  <a:srgbClr val="5F6266"/>
                </a:solidFill>
                <a:latin typeface="Consolas"/>
                <a:cs typeface="Consolas"/>
              </a:rPr>
              <a:t>4</a:t>
            </a: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400" spc="-50" dirty="0" err="1">
                <a:solidFill>
                  <a:srgbClr val="A9B7C5"/>
                </a:solidFill>
                <a:latin typeface="Consolas"/>
                <a:cs typeface="Consolas"/>
              </a:rPr>
              <a:t>pygame.draw.rect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(screen,(0,255,0), </a:t>
            </a:r>
          </a:p>
          <a:p>
            <a:pPr marL="181610">
              <a:lnSpc>
                <a:spcPct val="100000"/>
              </a:lnSpc>
            </a:pP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	(300,200,50,50), 5)</a:t>
            </a: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5</a:t>
            </a: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400" spc="-50" dirty="0" err="1">
                <a:solidFill>
                  <a:srgbClr val="A9B7C5"/>
                </a:solidFill>
                <a:latin typeface="Consolas"/>
                <a:cs typeface="Consolas"/>
              </a:rPr>
              <a:t>pygame.draw.ellipse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(screen,(255,0,0), </a:t>
            </a:r>
          </a:p>
          <a:p>
            <a:pPr marL="181610">
              <a:lnSpc>
                <a:spcPct val="100000"/>
              </a:lnSpc>
            </a:pP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	(500,300,50,50),5)</a:t>
            </a:r>
            <a:endParaRPr lang="en-US"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6 </a:t>
            </a:r>
            <a:r>
              <a:rPr lang="en-US" altLang="ko-KR" sz="2400" spc="-50" dirty="0" err="1">
                <a:solidFill>
                  <a:srgbClr val="A9B7C5"/>
                </a:solidFill>
                <a:latin typeface="Consolas"/>
                <a:cs typeface="Consolas"/>
              </a:rPr>
              <a:t>pygame.display.update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  <a:p>
            <a:pPr marL="181610"/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7 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running = True</a:t>
            </a:r>
            <a:endParaRPr sz="2400" dirty="0">
              <a:latin typeface="Consolas"/>
              <a:cs typeface="Consolas"/>
            </a:endParaRPr>
          </a:p>
          <a:p>
            <a:pPr marL="181610"/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8</a:t>
            </a: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400" dirty="0">
                <a:solidFill>
                  <a:srgbClr val="CC7831"/>
                </a:solidFill>
                <a:latin typeface="Consolas"/>
                <a:cs typeface="Consolas"/>
              </a:rPr>
              <a:t>while </a:t>
            </a:r>
            <a:r>
              <a:rPr lang="en-US" altLang="ko-KR" sz="2400" dirty="0">
                <a:solidFill>
                  <a:srgbClr val="A9B7C5"/>
                </a:solidFill>
                <a:latin typeface="Consolas"/>
                <a:cs typeface="Consolas"/>
              </a:rPr>
              <a:t>running:</a:t>
            </a:r>
            <a:endParaRPr lang="en-US" altLang="ko-KR" sz="2400" spc="-50" dirty="0">
              <a:solidFill>
                <a:srgbClr val="5F6266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9</a:t>
            </a: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	</a:t>
            </a:r>
            <a:r>
              <a:rPr lang="en-US" altLang="ko-KR" sz="2400" spc="-25" dirty="0">
                <a:solidFill>
                  <a:srgbClr val="A9B7C5"/>
                </a:solidFill>
                <a:latin typeface="Consolas"/>
                <a:cs typeface="Consolas"/>
              </a:rPr>
              <a:t> (…)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196AF4C7-895E-49B8-A90C-8F65CECFEFFE}"/>
              </a:ext>
            </a:extLst>
          </p:cNvPr>
          <p:cNvSpPr txBox="1"/>
          <p:nvPr/>
        </p:nvSpPr>
        <p:spPr>
          <a:xfrm>
            <a:off x="6705600" y="1784730"/>
            <a:ext cx="5257800" cy="21922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A9B7C5"/>
                </a:solidFill>
                <a:latin typeface="Malgun Gothic"/>
                <a:cs typeface="Malgun Gothic"/>
              </a:rPr>
              <a:t>Pygame.draw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도형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()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을 통해서 사각형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/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타원을 그릴 수 있다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괄호 안은 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(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스크린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색깔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좌표 및 정보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두께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)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값이다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BE508-6A33-42E6-88B6-FD2579BDD8A2}"/>
              </a:ext>
            </a:extLst>
          </p:cNvPr>
          <p:cNvSpPr/>
          <p:nvPr/>
        </p:nvSpPr>
        <p:spPr>
          <a:xfrm>
            <a:off x="7729326" y="4648200"/>
            <a:ext cx="3472074" cy="1600200"/>
          </a:xfrm>
          <a:prstGeom prst="rect">
            <a:avLst/>
          </a:prstGeom>
          <a:solidFill>
            <a:srgbClr val="A9B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9B7C5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314E45-82CE-4195-9963-EBAFD0FEE62A}"/>
              </a:ext>
            </a:extLst>
          </p:cNvPr>
          <p:cNvCxnSpPr>
            <a:cxnSpLocks/>
          </p:cNvCxnSpPr>
          <p:nvPr/>
        </p:nvCxnSpPr>
        <p:spPr>
          <a:xfrm>
            <a:off x="7729326" y="4648200"/>
            <a:ext cx="957474" cy="0"/>
          </a:xfrm>
          <a:prstGeom prst="straightConnector1">
            <a:avLst/>
          </a:prstGeom>
          <a:ln w="19050">
            <a:solidFill>
              <a:srgbClr val="CC78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D3CCE2-0D44-4572-AC1D-0DC6B1C276C1}"/>
              </a:ext>
            </a:extLst>
          </p:cNvPr>
          <p:cNvCxnSpPr>
            <a:cxnSpLocks/>
          </p:cNvCxnSpPr>
          <p:nvPr/>
        </p:nvCxnSpPr>
        <p:spPr>
          <a:xfrm>
            <a:off x="8712306" y="4648200"/>
            <a:ext cx="0" cy="609600"/>
          </a:xfrm>
          <a:prstGeom prst="straightConnector1">
            <a:avLst/>
          </a:prstGeom>
          <a:ln w="19050">
            <a:solidFill>
              <a:srgbClr val="CC78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98E008-99AA-4267-9693-F1F2B717C441}"/>
              </a:ext>
            </a:extLst>
          </p:cNvPr>
          <p:cNvCxnSpPr/>
          <p:nvPr/>
        </p:nvCxnSpPr>
        <p:spPr>
          <a:xfrm>
            <a:off x="8712306" y="5257800"/>
            <a:ext cx="1117494" cy="0"/>
          </a:xfrm>
          <a:prstGeom prst="line">
            <a:avLst/>
          </a:prstGeom>
          <a:ln w="19050">
            <a:solidFill>
              <a:srgbClr val="565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B0E732-529D-4423-8D93-0680191F4273}"/>
              </a:ext>
            </a:extLst>
          </p:cNvPr>
          <p:cNvCxnSpPr>
            <a:cxnSpLocks/>
          </p:cNvCxnSpPr>
          <p:nvPr/>
        </p:nvCxnSpPr>
        <p:spPr>
          <a:xfrm>
            <a:off x="8712306" y="5257800"/>
            <a:ext cx="0" cy="457200"/>
          </a:xfrm>
          <a:prstGeom prst="line">
            <a:avLst/>
          </a:prstGeom>
          <a:ln w="19050">
            <a:solidFill>
              <a:srgbClr val="565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ECD1E1-BEF4-4CB8-A3C3-28B882252736}"/>
              </a:ext>
            </a:extLst>
          </p:cNvPr>
          <p:cNvCxnSpPr/>
          <p:nvPr/>
        </p:nvCxnSpPr>
        <p:spPr>
          <a:xfrm>
            <a:off x="8712306" y="5715000"/>
            <a:ext cx="1117494" cy="0"/>
          </a:xfrm>
          <a:prstGeom prst="line">
            <a:avLst/>
          </a:prstGeom>
          <a:ln w="19050">
            <a:solidFill>
              <a:srgbClr val="565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B5258A-5703-4BE3-A00C-10C6EF19F06D}"/>
              </a:ext>
            </a:extLst>
          </p:cNvPr>
          <p:cNvCxnSpPr>
            <a:cxnSpLocks/>
          </p:cNvCxnSpPr>
          <p:nvPr/>
        </p:nvCxnSpPr>
        <p:spPr>
          <a:xfrm>
            <a:off x="9829800" y="5257800"/>
            <a:ext cx="0" cy="457200"/>
          </a:xfrm>
          <a:prstGeom prst="line">
            <a:avLst/>
          </a:prstGeom>
          <a:ln w="19050">
            <a:solidFill>
              <a:srgbClr val="565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3DAF232-BB19-49CA-BB82-64F2693AE643}"/>
              </a:ext>
            </a:extLst>
          </p:cNvPr>
          <p:cNvSpPr txBox="1"/>
          <p:nvPr/>
        </p:nvSpPr>
        <p:spPr>
          <a:xfrm>
            <a:off x="8169963" y="415290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9B7C5"/>
                </a:solidFill>
              </a:rPr>
              <a:t>(X</a:t>
            </a:r>
            <a:r>
              <a:rPr lang="ko-KR" altLang="en-US" dirty="0">
                <a:solidFill>
                  <a:srgbClr val="A9B7C5"/>
                </a:solidFill>
              </a:rPr>
              <a:t>시작</a:t>
            </a:r>
            <a:r>
              <a:rPr lang="en-US" altLang="ko-KR" dirty="0">
                <a:solidFill>
                  <a:srgbClr val="A9B7C5"/>
                </a:solidFill>
              </a:rPr>
              <a:t>, y</a:t>
            </a:r>
            <a:r>
              <a:rPr lang="ko-KR" altLang="en-US" dirty="0">
                <a:solidFill>
                  <a:srgbClr val="A9B7C5"/>
                </a:solidFill>
              </a:rPr>
              <a:t>시작</a:t>
            </a:r>
            <a:r>
              <a:rPr lang="en-US" altLang="ko-KR" dirty="0">
                <a:solidFill>
                  <a:srgbClr val="A9B7C5"/>
                </a:solidFill>
              </a:rPr>
              <a:t>, </a:t>
            </a:r>
            <a:r>
              <a:rPr lang="ko-KR" altLang="en-US" dirty="0">
                <a:solidFill>
                  <a:srgbClr val="A9B7C5"/>
                </a:solidFill>
              </a:rPr>
              <a:t>폭</a:t>
            </a:r>
            <a:r>
              <a:rPr lang="en-US" altLang="ko-KR" dirty="0">
                <a:solidFill>
                  <a:srgbClr val="A9B7C5"/>
                </a:solidFill>
              </a:rPr>
              <a:t>, </a:t>
            </a:r>
            <a:r>
              <a:rPr lang="ko-KR" altLang="en-US" dirty="0">
                <a:solidFill>
                  <a:srgbClr val="A9B7C5"/>
                </a:solidFill>
              </a:rPr>
              <a:t>높이</a:t>
            </a:r>
            <a:r>
              <a:rPr lang="en-US" altLang="ko-KR" dirty="0">
                <a:solidFill>
                  <a:srgbClr val="A9B7C5"/>
                </a:solidFill>
              </a:rPr>
              <a:t>)</a:t>
            </a:r>
            <a:endParaRPr lang="ko-KR" altLang="en-US" dirty="0">
              <a:solidFill>
                <a:srgbClr val="A9B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25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FDAF-17D9-4A6F-B828-B42A3DD3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90448"/>
            <a:ext cx="8534400" cy="677108"/>
          </a:xfrm>
        </p:spPr>
        <p:txBody>
          <a:bodyPr/>
          <a:lstStyle/>
          <a:p>
            <a:r>
              <a:rPr lang="en-US" altLang="ko-KR" dirty="0"/>
              <a:t>Drawing shapes </a:t>
            </a:r>
            <a:r>
              <a:rPr lang="ko-KR" altLang="en-US" dirty="0"/>
              <a:t>예제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8F67-A7A6-4166-8D9E-5B4B19A42FE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09700" y="2590800"/>
            <a:ext cx="9372600" cy="2462213"/>
          </a:xfrm>
        </p:spPr>
        <p:txBody>
          <a:bodyPr/>
          <a:lstStyle/>
          <a:p>
            <a:pPr algn="ctr"/>
            <a:r>
              <a:rPr lang="ko-KR" altLang="en-US" sz="4000" dirty="0"/>
              <a:t> </a:t>
            </a:r>
            <a:r>
              <a:rPr lang="en-US" altLang="ko-KR" sz="4000" dirty="0"/>
              <a:t>480 * 480 </a:t>
            </a:r>
            <a:r>
              <a:rPr lang="ko-KR" altLang="en-US" sz="4000" dirty="0"/>
              <a:t>스크린의 정가운데에</a:t>
            </a:r>
            <a:endParaRPr lang="en-US" altLang="ko-KR" sz="4000" dirty="0"/>
          </a:p>
          <a:p>
            <a:pPr algn="ctr"/>
            <a:r>
              <a:rPr lang="en-US" altLang="ko-KR" sz="4000" dirty="0"/>
              <a:t>40 * 40 </a:t>
            </a:r>
            <a:r>
              <a:rPr lang="ko-KR" altLang="en-US" sz="4000" dirty="0"/>
              <a:t>자리 사각형을 만들자</a:t>
            </a:r>
            <a:endParaRPr lang="en-US" altLang="ko-KR" sz="4000" dirty="0"/>
          </a:p>
          <a:p>
            <a:pPr algn="ctr"/>
            <a:r>
              <a:rPr lang="ko-KR" altLang="en-US" sz="4000" dirty="0"/>
              <a:t>사각형은 빨강색으로 차 있어야 한다</a:t>
            </a:r>
            <a:r>
              <a:rPr lang="en-US" altLang="ko-KR" sz="4000" dirty="0"/>
              <a:t>.</a:t>
            </a:r>
            <a:r>
              <a:rPr lang="ko-KR" altLang="en-US" sz="4000" dirty="0"/>
              <a:t> </a:t>
            </a:r>
            <a:endParaRPr lang="en-US" altLang="ko-KR" sz="4000" dirty="0"/>
          </a:p>
          <a:p>
            <a:pPr algn="ctr"/>
            <a:r>
              <a:rPr lang="en-US" altLang="ko-KR" sz="4000" dirty="0"/>
              <a:t>(</a:t>
            </a:r>
            <a:r>
              <a:rPr lang="ko-KR" altLang="en-US" sz="4000" dirty="0"/>
              <a:t>참고</a:t>
            </a:r>
            <a:r>
              <a:rPr lang="en-US" altLang="ko-KR" sz="4000" dirty="0"/>
              <a:t>: X Y</a:t>
            </a:r>
            <a:r>
              <a:rPr lang="ko-KR" altLang="en-US" sz="4000" dirty="0"/>
              <a:t>좌표는 좌상단에서 시작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37372-317B-42E3-8E22-08E768342E5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lang="ko-KR" altLang="en-US" spc="-1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DF83B-FDEE-480D-8607-93EB96C3B24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lang="ko-KR" altLang="en-US" spc="-25" dirty="0"/>
          </a:p>
        </p:txBody>
      </p:sp>
    </p:spTree>
    <p:extLst>
      <p:ext uri="{BB962C8B-B14F-4D97-AF65-F5344CB8AC3E}">
        <p14:creationId xmlns:p14="http://schemas.microsoft.com/office/powerpoint/2010/main" val="2607543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88244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Setting up a player</a:t>
            </a:r>
            <a:r>
              <a:rPr lang="ko-KR" altLang="en-US" spc="-10" dirty="0"/>
              <a:t> </a:t>
            </a:r>
            <a:endParaRPr lang="en-US" spc="-1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6071" y="1776799"/>
            <a:ext cx="6750305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(</a:t>
            </a:r>
            <a:r>
              <a:rPr lang="en-US" altLang="ko-KR" sz="2400" spc="-20" dirty="0">
                <a:solidFill>
                  <a:srgbClr val="A9B7C5"/>
                </a:solidFill>
                <a:latin typeface="Consolas"/>
                <a:cs typeface="Consolas"/>
              </a:rPr>
              <a:t>…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)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player = </a:t>
            </a:r>
            <a:r>
              <a:rPr lang="en-US" altLang="ko-KR" sz="2400" spc="-50" dirty="0" err="1">
                <a:solidFill>
                  <a:srgbClr val="A9B7C5"/>
                </a:solidFill>
                <a:latin typeface="Consolas"/>
                <a:cs typeface="Consolas"/>
              </a:rPr>
              <a:t>pygame.Rect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(300,200,50,50)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364490" indent="-351790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364490" algn="l"/>
              </a:tabLst>
            </a:pP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while</a:t>
            </a:r>
            <a:r>
              <a:rPr sz="24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8787C5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sz="2400" dirty="0">
              <a:latin typeface="Consolas"/>
              <a:cs typeface="Consolas"/>
            </a:endParaRP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pygame.draw.rect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(screen, (255,0,0), player)</a:t>
            </a: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for</a:t>
            </a:r>
            <a:r>
              <a:rPr lang="en-US" sz="2400" spc="-3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event</a:t>
            </a:r>
            <a:r>
              <a:rPr lang="en-US" sz="2400" spc="-3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in</a:t>
            </a:r>
            <a:r>
              <a:rPr lang="en-US"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spc="-10" dirty="0" err="1">
                <a:solidFill>
                  <a:srgbClr val="A9B7C5"/>
                </a:solidFill>
                <a:latin typeface="Consolas"/>
                <a:cs typeface="Consolas"/>
              </a:rPr>
              <a:t>pygame.event.get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():</a:t>
            </a:r>
            <a:endParaRPr lang="en-US" sz="2400" dirty="0">
              <a:latin typeface="Consolas"/>
              <a:cs typeface="Consolas"/>
            </a:endParaRPr>
          </a:p>
          <a:p>
            <a:pPr marL="1710055" indent="-16973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710055" algn="l"/>
              </a:tabLst>
            </a:pP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if</a:t>
            </a:r>
            <a:r>
              <a:rPr lang="en-US" sz="24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event.type</a:t>
            </a:r>
            <a:r>
              <a:rPr lang="en-US" sz="24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==</a:t>
            </a:r>
            <a:r>
              <a:rPr lang="en-US" sz="2400" spc="-3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spc="-10" dirty="0" err="1">
                <a:solidFill>
                  <a:srgbClr val="A9B7C5"/>
                </a:solidFill>
                <a:latin typeface="Consolas"/>
                <a:cs typeface="Consolas"/>
              </a:rPr>
              <a:t>pygame.QUIT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lang="en-US" sz="2400" dirty="0">
              <a:latin typeface="Consolas"/>
              <a:cs typeface="Consolas"/>
            </a:endParaRPr>
          </a:p>
          <a:p>
            <a:pPr marL="2383790" indent="-2371090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2383790" algn="l"/>
              </a:tabLst>
            </a:pPr>
            <a:r>
              <a:rPr lang="en-US" sz="2400" spc="-10" dirty="0">
                <a:solidFill>
                  <a:srgbClr val="8787C5"/>
                </a:solidFill>
                <a:latin typeface="Consolas"/>
                <a:cs typeface="Consolas"/>
              </a:rPr>
              <a:t>exit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  <a:p>
            <a:pPr marL="12700">
              <a:lnSpc>
                <a:spcPct val="100000"/>
              </a:lnSpc>
              <a:buClr>
                <a:srgbClr val="5F6266"/>
              </a:buClr>
              <a:tabLst>
                <a:tab pos="2383790" algn="l"/>
              </a:tabLst>
            </a:pPr>
            <a:r>
              <a:rPr lang="en-US" altLang="ko-KR" sz="2400" spc="-10" dirty="0">
                <a:solidFill>
                  <a:srgbClr val="56585C"/>
                </a:solidFill>
                <a:latin typeface="Consolas"/>
                <a:cs typeface="Consolas"/>
              </a:rPr>
              <a:t>8</a:t>
            </a:r>
            <a:r>
              <a:rPr lang="en-US" altLang="ko-KR" sz="2400" spc="-10" dirty="0">
                <a:solidFill>
                  <a:srgbClr val="A9B7C5"/>
                </a:solidFill>
                <a:latin typeface="Consolas"/>
                <a:cs typeface="Consolas"/>
              </a:rPr>
              <a:t>     </a:t>
            </a:r>
            <a:r>
              <a:rPr lang="en-US" altLang="ko-KR" sz="2400" spc="-10" dirty="0" err="1">
                <a:solidFill>
                  <a:srgbClr val="A9B7C5"/>
                </a:solidFill>
                <a:latin typeface="Consolas"/>
                <a:cs typeface="Consolas"/>
              </a:rPr>
              <a:t>pygame.display.update</a:t>
            </a:r>
            <a:r>
              <a:rPr lang="en-US" altLang="ko-KR" sz="2400" spc="-1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9 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(…)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F723551E-FDB6-4397-A8E2-051194344A40}"/>
              </a:ext>
            </a:extLst>
          </p:cNvPr>
          <p:cNvSpPr txBox="1"/>
          <p:nvPr/>
        </p:nvSpPr>
        <p:spPr>
          <a:xfrm>
            <a:off x="7112507" y="1895567"/>
            <a:ext cx="5257800" cy="3831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pygame.Rect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(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좌표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)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를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 player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라는 이름에 할당함으로 추후에 사용 가능한 도형 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“player”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을 만듦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이제부터는 사각형을 만들 때 </a:t>
            </a: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pygame.draw.rect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(screen,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색깔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, player)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로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바로 만들 수 있음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Rect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와 </a:t>
            </a: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rect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대소문자 구분 주의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!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68091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88244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Getting</a:t>
            </a:r>
            <a:r>
              <a:rPr lang="ko-KR" altLang="en-US" spc="-10" dirty="0"/>
              <a:t> </a:t>
            </a:r>
            <a:r>
              <a:rPr lang="en-US" altLang="ko-KR" spc="-10" dirty="0"/>
              <a:t>Keyboard inputs</a:t>
            </a:r>
            <a:endParaRPr lang="en-US" spc="-1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6071" y="1776799"/>
            <a:ext cx="6750305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(</a:t>
            </a:r>
            <a:r>
              <a:rPr lang="en-US" altLang="ko-KR" sz="2400" spc="-20" dirty="0">
                <a:solidFill>
                  <a:srgbClr val="A9B7C5"/>
                </a:solidFill>
                <a:latin typeface="Consolas"/>
                <a:cs typeface="Consolas"/>
              </a:rPr>
              <a:t>…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)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player = </a:t>
            </a:r>
            <a:r>
              <a:rPr lang="en-US" altLang="ko-KR" sz="2400" spc="-50" dirty="0" err="1">
                <a:solidFill>
                  <a:srgbClr val="A9B7C5"/>
                </a:solidFill>
                <a:latin typeface="Consolas"/>
                <a:cs typeface="Consolas"/>
              </a:rPr>
              <a:t>pygame.Rect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(300,200,50,50)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364490" indent="-351790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364490" algn="l"/>
              </a:tabLst>
            </a:pP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while</a:t>
            </a:r>
            <a:r>
              <a:rPr sz="24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7777AA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sz="2400" dirty="0">
              <a:latin typeface="Consolas"/>
              <a:cs typeface="Consolas"/>
            </a:endParaRP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pygame.draw.rect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(screen, (255,0,0), player)</a:t>
            </a: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key = 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pygame.key.get_pressed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if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 key[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pygame.K_a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]:</a:t>
            </a:r>
          </a:p>
          <a:p>
            <a:pPr marL="1036955" lvl="4" indent="-1024255"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    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player.move_ip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(-1,0)</a:t>
            </a: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for</a:t>
            </a:r>
            <a:r>
              <a:rPr lang="en-US" sz="2400" spc="-3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event</a:t>
            </a:r>
            <a:r>
              <a:rPr lang="en-US" sz="2400" spc="-3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in</a:t>
            </a:r>
            <a:r>
              <a:rPr lang="en-US"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spc="-10" dirty="0" err="1">
                <a:solidFill>
                  <a:srgbClr val="A9B7C5"/>
                </a:solidFill>
                <a:latin typeface="Consolas"/>
                <a:cs typeface="Consolas"/>
              </a:rPr>
              <a:t>pygame.event.get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():</a:t>
            </a:r>
            <a:endParaRPr lang="en-US" sz="2400" dirty="0">
              <a:latin typeface="Consolas"/>
              <a:cs typeface="Consolas"/>
            </a:endParaRPr>
          </a:p>
          <a:p>
            <a:pPr marL="1710055" indent="-16973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710055" algn="l"/>
              </a:tabLst>
            </a:pP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if</a:t>
            </a:r>
            <a:r>
              <a:rPr lang="en-US" sz="24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event.type</a:t>
            </a:r>
            <a:r>
              <a:rPr lang="en-US" sz="24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==</a:t>
            </a:r>
            <a:r>
              <a:rPr lang="en-US" sz="2400" spc="-3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spc="-10" dirty="0" err="1">
                <a:solidFill>
                  <a:srgbClr val="A9B7C5"/>
                </a:solidFill>
                <a:latin typeface="Consolas"/>
                <a:cs typeface="Consolas"/>
              </a:rPr>
              <a:t>pygame.QUIT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lang="en-US" sz="2400" dirty="0">
              <a:latin typeface="Consolas"/>
              <a:cs typeface="Consolas"/>
            </a:endParaRPr>
          </a:p>
          <a:p>
            <a:pPr marL="2383790" indent="-2371090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2383790" algn="l"/>
              </a:tabLst>
            </a:pPr>
            <a:r>
              <a:rPr lang="en-US" sz="2400" spc="-10" dirty="0">
                <a:solidFill>
                  <a:srgbClr val="8787C5"/>
                </a:solidFill>
                <a:latin typeface="Consolas"/>
                <a:cs typeface="Consolas"/>
              </a:rPr>
              <a:t>exit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8</a:t>
            </a: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(…)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9</a:t>
            </a: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F723551E-FDB6-4397-A8E2-051194344A40}"/>
              </a:ext>
            </a:extLst>
          </p:cNvPr>
          <p:cNvSpPr txBox="1"/>
          <p:nvPr/>
        </p:nvSpPr>
        <p:spPr>
          <a:xfrm>
            <a:off x="6933439" y="2057400"/>
            <a:ext cx="5257800" cy="38183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무한루프 내에서 </a:t>
            </a: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pygame.key.get_pressed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()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문을 사용해서 키보드 </a:t>
            </a:r>
            <a:r>
              <a:rPr lang="ko-KR" altLang="en-US" sz="2400" dirty="0" err="1">
                <a:solidFill>
                  <a:srgbClr val="A9B7C5"/>
                </a:solidFill>
                <a:latin typeface="Malgun Gothic"/>
                <a:cs typeface="Malgun Gothic"/>
              </a:rPr>
              <a:t>입력값을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 가져올 수 있음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If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조건문을 사용해서 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key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리스트 내에 어떤 키 값이 입력되었는지 알 수 있음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pygame.K_a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는 키보드 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A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를 지칭함</a:t>
            </a: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8101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88244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Moving player shape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6071" y="1776799"/>
            <a:ext cx="6750305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(</a:t>
            </a:r>
            <a:r>
              <a:rPr lang="en-US" altLang="ko-KR" sz="2400" spc="-20" dirty="0">
                <a:solidFill>
                  <a:srgbClr val="A9B7C5"/>
                </a:solidFill>
                <a:latin typeface="Consolas"/>
                <a:cs typeface="Consolas"/>
              </a:rPr>
              <a:t>…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)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player = </a:t>
            </a:r>
            <a:r>
              <a:rPr lang="en-US" altLang="ko-KR" sz="2400" spc="-50" dirty="0" err="1">
                <a:solidFill>
                  <a:srgbClr val="A9B7C5"/>
                </a:solidFill>
                <a:latin typeface="Consolas"/>
                <a:cs typeface="Consolas"/>
              </a:rPr>
              <a:t>pygame.Rect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(300,200,50,50)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364490" indent="-351790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364490" algn="l"/>
              </a:tabLst>
            </a:pP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while</a:t>
            </a:r>
            <a:r>
              <a:rPr sz="24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7777AA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sz="2400" dirty="0">
              <a:latin typeface="Consolas"/>
              <a:cs typeface="Consolas"/>
            </a:endParaRP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pygame.draw.rect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(screen, (255,0,0), player)</a:t>
            </a: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key = 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pygame.key.get_pressed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if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 key[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pygame.K_a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]:</a:t>
            </a:r>
          </a:p>
          <a:p>
            <a:pPr marL="1036955" lvl="4" indent="-1024255"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    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player.move_ip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(-1,0)</a:t>
            </a: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for</a:t>
            </a:r>
            <a:r>
              <a:rPr lang="en-US" sz="2400" spc="-3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event</a:t>
            </a:r>
            <a:r>
              <a:rPr lang="en-US" sz="2400" spc="-3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in</a:t>
            </a:r>
            <a:r>
              <a:rPr lang="en-US"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spc="-10" dirty="0" err="1">
                <a:solidFill>
                  <a:srgbClr val="A9B7C5"/>
                </a:solidFill>
                <a:latin typeface="Consolas"/>
                <a:cs typeface="Consolas"/>
              </a:rPr>
              <a:t>pygame.event.get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():</a:t>
            </a:r>
            <a:endParaRPr lang="en-US" sz="2400" dirty="0">
              <a:latin typeface="Consolas"/>
              <a:cs typeface="Consolas"/>
            </a:endParaRPr>
          </a:p>
          <a:p>
            <a:pPr marL="1710055" indent="-16973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710055" algn="l"/>
              </a:tabLst>
            </a:pP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if</a:t>
            </a:r>
            <a:r>
              <a:rPr lang="en-US" sz="24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event.type</a:t>
            </a:r>
            <a:r>
              <a:rPr lang="en-US" sz="24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==</a:t>
            </a:r>
            <a:r>
              <a:rPr lang="en-US" sz="2400" spc="-3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spc="-10" dirty="0" err="1">
                <a:solidFill>
                  <a:srgbClr val="A9B7C5"/>
                </a:solidFill>
                <a:latin typeface="Consolas"/>
                <a:cs typeface="Consolas"/>
              </a:rPr>
              <a:t>pygame.QUIT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lang="en-US" sz="2400" dirty="0">
              <a:latin typeface="Consolas"/>
              <a:cs typeface="Consolas"/>
            </a:endParaRPr>
          </a:p>
          <a:p>
            <a:pPr marL="2383790" indent="-2371090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2383790" algn="l"/>
              </a:tabLst>
            </a:pPr>
            <a:r>
              <a:rPr lang="en-US" sz="2400" spc="-10" dirty="0">
                <a:solidFill>
                  <a:srgbClr val="8787C5"/>
                </a:solidFill>
                <a:latin typeface="Consolas"/>
                <a:cs typeface="Consolas"/>
              </a:rPr>
              <a:t>exit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10 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(…)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F723551E-FDB6-4397-A8E2-051194344A40}"/>
              </a:ext>
            </a:extLst>
          </p:cNvPr>
          <p:cNvSpPr txBox="1"/>
          <p:nvPr/>
        </p:nvSpPr>
        <p:spPr>
          <a:xfrm>
            <a:off x="6933439" y="2057400"/>
            <a:ext cx="5257800" cy="41517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player.move_ip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(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좌표이동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)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은 주어진 도형을 </a:t>
            </a:r>
            <a:r>
              <a:rPr lang="ko-KR" altLang="en-US" sz="2400" dirty="0" err="1">
                <a:solidFill>
                  <a:srgbClr val="A9B7C5"/>
                </a:solidFill>
                <a:latin typeface="Malgun Gothic"/>
                <a:cs typeface="Malgun Gothic"/>
              </a:rPr>
              <a:t>좌표이동시킨다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좌표이동은 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(x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변화량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, y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변화량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)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형태이다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  </a:t>
            </a: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이때 유의할 점은 좌표이동이 </a:t>
            </a:r>
            <a:r>
              <a:rPr lang="ko-KR" altLang="en-US" sz="2400" dirty="0" err="1">
                <a:solidFill>
                  <a:srgbClr val="A9B7C5"/>
                </a:solidFill>
                <a:latin typeface="Malgun Gothic"/>
                <a:cs typeface="Malgun Gothic"/>
              </a:rPr>
              <a:t>좌상단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 기준으로 된다는 사실이다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하지만 이 코드를 실행시키면 도형이 이상한 일을 발생시킨다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58549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88244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Moving player shape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5111" y="1673769"/>
            <a:ext cx="6750305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(</a:t>
            </a:r>
            <a:r>
              <a:rPr lang="en-US" altLang="ko-KR" sz="2400" spc="-20" dirty="0">
                <a:solidFill>
                  <a:srgbClr val="A9B7C5"/>
                </a:solidFill>
                <a:latin typeface="Consolas"/>
                <a:cs typeface="Consolas"/>
              </a:rPr>
              <a:t>…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)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player = </a:t>
            </a:r>
            <a:r>
              <a:rPr lang="en-US" altLang="ko-KR" sz="2400" spc="-50" dirty="0" err="1">
                <a:solidFill>
                  <a:srgbClr val="A9B7C5"/>
                </a:solidFill>
                <a:latin typeface="Consolas"/>
                <a:cs typeface="Consolas"/>
              </a:rPr>
              <a:t>pygame.Rect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(300,200,50,50)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364490" indent="-351790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364490" algn="l"/>
              </a:tabLst>
            </a:pP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while</a:t>
            </a:r>
            <a:r>
              <a:rPr sz="24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7777AA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lang="en-US" altLang="ko-KR" sz="2400" spc="-1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364490" indent="-351790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364490" algn="l"/>
              </a:tabLst>
            </a:pPr>
            <a:r>
              <a:rPr lang="en-US" altLang="ko-KR" sz="2400" spc="-10" dirty="0">
                <a:solidFill>
                  <a:srgbClr val="A9B7C5"/>
                </a:solidFill>
                <a:latin typeface="Consolas"/>
                <a:cs typeface="Consolas"/>
              </a:rPr>
              <a:t>    </a:t>
            </a:r>
            <a:r>
              <a:rPr lang="en-US" altLang="ko-KR" sz="2400" spc="-10" dirty="0" err="1">
                <a:solidFill>
                  <a:srgbClr val="A9B7C5"/>
                </a:solidFill>
                <a:latin typeface="Consolas"/>
                <a:cs typeface="Consolas"/>
              </a:rPr>
              <a:t>screen.fill</a:t>
            </a:r>
            <a:r>
              <a:rPr lang="en-US" altLang="ko-KR" sz="2400" spc="-10" dirty="0">
                <a:solidFill>
                  <a:srgbClr val="A9B7C5"/>
                </a:solidFill>
                <a:latin typeface="Consolas"/>
                <a:cs typeface="Consolas"/>
              </a:rPr>
              <a:t>(0,0,0)</a:t>
            </a:r>
            <a:endParaRPr sz="2400" dirty="0">
              <a:latin typeface="Consolas"/>
              <a:cs typeface="Consolas"/>
            </a:endParaRP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pygame.draw.rect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(screen, (255,0,0), player)</a:t>
            </a: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key = 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pygame.key.get_pressed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if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 key[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pygame.K_a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]:</a:t>
            </a:r>
          </a:p>
          <a:p>
            <a:pPr marL="1036955" lvl="4" indent="-1024255"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    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player.move_ip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(-1,0)</a:t>
            </a: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for</a:t>
            </a:r>
            <a:r>
              <a:rPr lang="en-US" sz="2400" spc="-3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event</a:t>
            </a:r>
            <a:r>
              <a:rPr lang="en-US" sz="2400" spc="-3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in</a:t>
            </a:r>
            <a:r>
              <a:rPr lang="en-US"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spc="-10" dirty="0" err="1">
                <a:solidFill>
                  <a:srgbClr val="A9B7C5"/>
                </a:solidFill>
                <a:latin typeface="Consolas"/>
                <a:cs typeface="Consolas"/>
              </a:rPr>
              <a:t>pygame.event.get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():</a:t>
            </a:r>
            <a:endParaRPr lang="en-US" sz="2400" dirty="0">
              <a:latin typeface="Consolas"/>
              <a:cs typeface="Consolas"/>
            </a:endParaRPr>
          </a:p>
          <a:p>
            <a:pPr marL="1710055" indent="-16973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710055" algn="l"/>
              </a:tabLst>
            </a:pP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if</a:t>
            </a:r>
            <a:r>
              <a:rPr lang="en-US" sz="24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event.type</a:t>
            </a:r>
            <a:r>
              <a:rPr lang="en-US" sz="24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==</a:t>
            </a:r>
            <a:r>
              <a:rPr lang="en-US" sz="2400" spc="-3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spc="-10" dirty="0" err="1">
                <a:solidFill>
                  <a:srgbClr val="A9B7C5"/>
                </a:solidFill>
                <a:latin typeface="Consolas"/>
                <a:cs typeface="Consolas"/>
              </a:rPr>
              <a:t>pygame.QUIT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lang="en-US" sz="2400" dirty="0">
              <a:latin typeface="Consolas"/>
              <a:cs typeface="Consolas"/>
            </a:endParaRPr>
          </a:p>
          <a:p>
            <a:pPr marL="2383790" indent="-2371090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2383790" algn="l"/>
              </a:tabLst>
            </a:pPr>
            <a:r>
              <a:rPr lang="en-US" sz="2400" spc="-10" dirty="0">
                <a:solidFill>
                  <a:srgbClr val="8787C5"/>
                </a:solidFill>
                <a:latin typeface="Consolas"/>
                <a:cs typeface="Consolas"/>
              </a:rPr>
              <a:t>exit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11 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(…)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F723551E-FDB6-4397-A8E2-051194344A40}"/>
              </a:ext>
            </a:extLst>
          </p:cNvPr>
          <p:cNvSpPr txBox="1"/>
          <p:nvPr/>
        </p:nvSpPr>
        <p:spPr>
          <a:xfrm>
            <a:off x="6933439" y="2057400"/>
            <a:ext cx="5257800" cy="373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도형은 업데이트가 되지만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도형색으로 움직인 자리에 잔상이 남는다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스크린이 업데이트가 안되기 때문이다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!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이를 고치기 위해서 무한루프가 돌 때마다 배경화면을 다시 </a:t>
            </a:r>
            <a:r>
              <a:rPr lang="ko-KR" altLang="en-US" sz="2400" dirty="0" err="1">
                <a:solidFill>
                  <a:srgbClr val="A9B7C5"/>
                </a:solidFill>
                <a:latin typeface="Malgun Gothic"/>
                <a:cs typeface="Malgun Gothic"/>
              </a:rPr>
              <a:t>리셋시킬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 것이다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그러기 위해서는 </a:t>
            </a: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screen.fill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(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배경색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)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문을 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while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루프 위쪽에 써주면 된다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1175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FDAF-17D9-4A6F-B828-B42A3DD3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90448"/>
            <a:ext cx="8534400" cy="677108"/>
          </a:xfrm>
        </p:spPr>
        <p:txBody>
          <a:bodyPr/>
          <a:lstStyle/>
          <a:p>
            <a:r>
              <a:rPr lang="en-US" altLang="ko-KR" dirty="0"/>
              <a:t>Moving player shape </a:t>
            </a:r>
            <a:r>
              <a:rPr lang="ko-KR" altLang="en-US" dirty="0"/>
              <a:t>예제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8F67-A7A6-4166-8D9E-5B4B19A42FE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93343" y="2197893"/>
            <a:ext cx="10248900" cy="3077766"/>
          </a:xfrm>
        </p:spPr>
        <p:txBody>
          <a:bodyPr/>
          <a:lstStyle/>
          <a:p>
            <a:pPr algn="ctr"/>
            <a:r>
              <a:rPr lang="ko-KR" altLang="en-US" sz="4000" dirty="0"/>
              <a:t> </a:t>
            </a:r>
            <a:r>
              <a:rPr lang="en-US" altLang="ko-KR" sz="4000" dirty="0"/>
              <a:t>if key[</a:t>
            </a:r>
            <a:r>
              <a:rPr lang="en-US" altLang="ko-KR" sz="4000" dirty="0" err="1"/>
              <a:t>pygame.K_a</a:t>
            </a:r>
            <a:r>
              <a:rPr lang="en-US" altLang="ko-KR" sz="4000" dirty="0"/>
              <a:t>] </a:t>
            </a:r>
            <a:r>
              <a:rPr lang="ko-KR" altLang="en-US" sz="4000" dirty="0"/>
              <a:t>문을 </a:t>
            </a:r>
            <a:r>
              <a:rPr lang="ko-KR" altLang="en-US" sz="4000" dirty="0" err="1"/>
              <a:t>확장시켜</a:t>
            </a:r>
            <a:r>
              <a:rPr lang="en-US" altLang="ko-KR" sz="4000" dirty="0"/>
              <a:t> WASD </a:t>
            </a:r>
            <a:r>
              <a:rPr lang="ko-KR" altLang="en-US" sz="4000" dirty="0"/>
              <a:t>키들을 사용해 도형을 상하좌우로 이동할 수 있게 만들자</a:t>
            </a:r>
            <a:r>
              <a:rPr lang="en-US" altLang="ko-KR" sz="4000" dirty="0"/>
              <a:t>!</a:t>
            </a:r>
          </a:p>
          <a:p>
            <a:pPr algn="ctr"/>
            <a:endParaRPr lang="en-US" altLang="ko-KR" sz="4000" dirty="0"/>
          </a:p>
          <a:p>
            <a:pPr algn="ctr"/>
            <a:r>
              <a:rPr lang="en-US" altLang="ko-KR" sz="4000" dirty="0"/>
              <a:t>(</a:t>
            </a:r>
            <a:r>
              <a:rPr lang="ko-KR" altLang="en-US" sz="4000" dirty="0"/>
              <a:t>참고</a:t>
            </a:r>
            <a:r>
              <a:rPr lang="en-US" altLang="ko-KR" sz="4000" dirty="0"/>
              <a:t>: W(</a:t>
            </a:r>
            <a:r>
              <a:rPr lang="ko-KR" altLang="en-US" sz="4000" dirty="0"/>
              <a:t>위</a:t>
            </a:r>
            <a:r>
              <a:rPr lang="en-US" altLang="ko-KR" sz="4000" dirty="0"/>
              <a:t>) A(</a:t>
            </a:r>
            <a:r>
              <a:rPr lang="ko-KR" altLang="en-US" sz="4000" dirty="0"/>
              <a:t>왼쪽</a:t>
            </a:r>
            <a:r>
              <a:rPr lang="en-US" altLang="ko-KR" sz="4000" dirty="0"/>
              <a:t>) S(</a:t>
            </a:r>
            <a:r>
              <a:rPr lang="ko-KR" altLang="en-US" sz="4000" dirty="0"/>
              <a:t>아래</a:t>
            </a:r>
            <a:r>
              <a:rPr lang="en-US" altLang="ko-KR" sz="4000" dirty="0"/>
              <a:t>) D(</a:t>
            </a:r>
            <a:r>
              <a:rPr lang="ko-KR" altLang="en-US" sz="4000" dirty="0"/>
              <a:t>오른쪽</a:t>
            </a:r>
            <a:r>
              <a:rPr lang="en-US" altLang="ko-KR" sz="4000" dirty="0"/>
              <a:t>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37372-317B-42E3-8E22-08E768342E5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lang="ko-KR" altLang="en-US" spc="-1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DF83B-FDEE-480D-8607-93EB96C3B24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lang="ko-KR" altLang="en-US" spc="-25" dirty="0"/>
          </a:p>
        </p:txBody>
      </p:sp>
    </p:spTree>
    <p:extLst>
      <p:ext uri="{BB962C8B-B14F-4D97-AF65-F5344CB8AC3E}">
        <p14:creationId xmlns:p14="http://schemas.microsoft.com/office/powerpoint/2010/main" val="236610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144" y="-9144"/>
            <a:ext cx="12212320" cy="6878320"/>
            <a:chOff x="-9144" y="-9144"/>
            <a:chExt cx="12212320" cy="687832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9672" y="112776"/>
              <a:ext cx="1764792" cy="5044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7713599" cy="890320"/>
          </a:xfrm>
          <a:prstGeom prst="rect">
            <a:avLst/>
          </a:prstGeom>
        </p:spPr>
        <p:txBody>
          <a:bodyPr vert="horz" wrap="square" lIns="0" tIns="333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5" dirty="0">
                <a:solidFill>
                  <a:srgbClr val="3A91B1"/>
                </a:solidFill>
              </a:rPr>
              <a:t>클래스 예제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916938" y="1983689"/>
            <a:ext cx="8684261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Person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이라고 하는 클래스를 만든다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메서드를 사용해 사람의 체중과 키를 </a:t>
            </a:r>
            <a:r>
              <a:rPr lang="ko-KR" altLang="en-US" sz="2800" spc="-5" dirty="0" err="1">
                <a:solidFill>
                  <a:srgbClr val="A9B7C5"/>
                </a:solidFill>
                <a:latin typeface="UKIJ CJK"/>
                <a:cs typeface="UKIJ CJK"/>
              </a:rPr>
              <a:t>입력받고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 객체 변수에 저장한다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주어진 정보를 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BMI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계산식 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(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몸무게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(kg) / (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키 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(m))^2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에 대입하여 그 사람의 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BMI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를 계산하는 메서드를 만든다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인스턴스를 만들어 작동하는지 테스트해 본다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091576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144" y="-9144"/>
            <a:ext cx="12212320" cy="6878320"/>
            <a:chOff x="-9144" y="-9144"/>
            <a:chExt cx="12212320" cy="687832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9672" y="112776"/>
              <a:ext cx="1764792" cy="5044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7713599" cy="890320"/>
          </a:xfrm>
          <a:prstGeom prst="rect">
            <a:avLst/>
          </a:prstGeom>
        </p:spPr>
        <p:txBody>
          <a:bodyPr vert="horz" wrap="square" lIns="0" tIns="333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spc="-5" dirty="0" err="1">
                <a:solidFill>
                  <a:srgbClr val="3A91B1"/>
                </a:solidFill>
              </a:rPr>
              <a:t>Pygame</a:t>
            </a:r>
            <a:r>
              <a:rPr lang="en-US" altLang="ko-KR" sz="3600" spc="-5" dirty="0">
                <a:solidFill>
                  <a:srgbClr val="3A91B1"/>
                </a:solidFill>
              </a:rPr>
              <a:t> </a:t>
            </a:r>
            <a:r>
              <a:rPr lang="ko-KR" altLang="en-US" sz="3600" spc="-5" dirty="0">
                <a:solidFill>
                  <a:srgbClr val="3A91B1"/>
                </a:solidFill>
              </a:rPr>
              <a:t>게임 실습하기</a:t>
            </a:r>
            <a:endParaRPr lang="ko-KR" altLang="en-US"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916938" y="1983689"/>
            <a:ext cx="10513062" cy="34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Pygame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라이브러리를 사용한 여러 게임들을 사람들은 제작했다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. 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그 중에서도 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import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로 간편하게 깔 수 있고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체험해 볼 수 있는 </a:t>
            </a: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Pygame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-chess-</a:t>
            </a: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api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라는 패키지를 통해서 </a:t>
            </a: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pygame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으로 만들 수 있는 게임들에 대해서 알아 볼 것이다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b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</a:b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이 패키지에 대해서 더 관심이 있다면 </a:t>
            </a: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https://pygame-chess-api.readthedocs.io/en/latest/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를 확인해보자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!</a:t>
            </a:r>
            <a:endParaRPr lang="ko-KR" altLang="en-US"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355425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2" y="112776"/>
            <a:ext cx="1764792" cy="5044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690448"/>
            <a:ext cx="6626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935" algn="l"/>
              </a:tabLst>
            </a:pPr>
            <a:r>
              <a:rPr sz="3600" dirty="0" err="1">
                <a:solidFill>
                  <a:srgbClr val="00AFEF"/>
                </a:solidFill>
              </a:rPr>
              <a:t>Pygame</a:t>
            </a:r>
            <a:r>
              <a:rPr lang="en-US" altLang="ko-KR" sz="3600" dirty="0">
                <a:solidFill>
                  <a:srgbClr val="00AFEF"/>
                </a:solidFill>
              </a:rPr>
              <a:t> </a:t>
            </a:r>
            <a:r>
              <a:rPr lang="ko-KR" altLang="en-US" sz="3600" dirty="0">
                <a:solidFill>
                  <a:srgbClr val="00AFEF"/>
                </a:solidFill>
              </a:rPr>
              <a:t>게임 실습하기</a:t>
            </a:r>
            <a:endParaRPr sz="3600" dirty="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A98C5A97-7F65-4A20-B9F0-4F6A2F88C8DB}"/>
              </a:ext>
            </a:extLst>
          </p:cNvPr>
          <p:cNvSpPr txBox="1"/>
          <p:nvPr/>
        </p:nvSpPr>
        <p:spPr>
          <a:xfrm>
            <a:off x="1905000" y="5207669"/>
            <a:ext cx="8686800" cy="5668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25" dirty="0">
                <a:solidFill>
                  <a:srgbClr val="A9B7C5"/>
                </a:solidFill>
                <a:latin typeface="Malgun Gothic"/>
                <a:cs typeface="Malgun Gothic"/>
              </a:rPr>
              <a:t>python -m pip install </a:t>
            </a:r>
            <a:r>
              <a:rPr lang="en-US" sz="3600" spc="-25" dirty="0" err="1">
                <a:solidFill>
                  <a:srgbClr val="A9B7C5"/>
                </a:solidFill>
                <a:latin typeface="Malgun Gothic"/>
                <a:cs typeface="Malgun Gothic"/>
              </a:rPr>
              <a:t>pygame_chess_api</a:t>
            </a:r>
            <a:endParaRPr lang="en-US" sz="3600" dirty="0">
              <a:latin typeface="Malgun Gothic"/>
              <a:cs typeface="Malgun Gothic"/>
            </a:endParaRPr>
          </a:p>
        </p:txBody>
      </p:sp>
      <p:grpSp>
        <p:nvGrpSpPr>
          <p:cNvPr id="10" name="object 5">
            <a:extLst>
              <a:ext uri="{FF2B5EF4-FFF2-40B4-BE49-F238E27FC236}">
                <a16:creationId xmlns:a16="http://schemas.microsoft.com/office/drawing/2014/main" id="{96CCEDD7-EEB5-4A49-9CD6-0DECD3C980DC}"/>
              </a:ext>
            </a:extLst>
          </p:cNvPr>
          <p:cNvGrpSpPr/>
          <p:nvPr/>
        </p:nvGrpSpPr>
        <p:grpSpPr>
          <a:xfrm>
            <a:off x="4063746" y="1902520"/>
            <a:ext cx="4064508" cy="2921509"/>
            <a:chOff x="3250692" y="1574291"/>
            <a:chExt cx="5690870" cy="4645660"/>
          </a:xfrm>
        </p:grpSpPr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1CB2FF5C-6B70-42CC-98DF-E40F33541A8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0692" y="1574291"/>
              <a:ext cx="5690615" cy="4645152"/>
            </a:xfrm>
            <a:prstGeom prst="rect">
              <a:avLst/>
            </a:prstGeom>
          </p:spPr>
        </p:pic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9AC1627E-2DAF-459A-A56B-A6A36411BC9F}"/>
                </a:ext>
              </a:extLst>
            </p:cNvPr>
            <p:cNvSpPr/>
            <p:nvPr/>
          </p:nvSpPr>
          <p:spPr>
            <a:xfrm>
              <a:off x="3335274" y="1818893"/>
              <a:ext cx="901065" cy="4307205"/>
            </a:xfrm>
            <a:custGeom>
              <a:avLst/>
              <a:gdLst/>
              <a:ahLst/>
              <a:cxnLst/>
              <a:rect l="l" t="t" r="r" b="b"/>
              <a:pathLst>
                <a:path w="901064" h="4307205">
                  <a:moveTo>
                    <a:pt x="4572" y="4306824"/>
                  </a:moveTo>
                  <a:lnTo>
                    <a:pt x="652272" y="4306824"/>
                  </a:lnTo>
                  <a:lnTo>
                    <a:pt x="652272" y="4126992"/>
                  </a:lnTo>
                  <a:lnTo>
                    <a:pt x="4572" y="4126992"/>
                  </a:lnTo>
                  <a:lnTo>
                    <a:pt x="4572" y="4306824"/>
                  </a:lnTo>
                  <a:close/>
                </a:path>
                <a:path w="901064" h="4307205">
                  <a:moveTo>
                    <a:pt x="0" y="179832"/>
                  </a:moveTo>
                  <a:lnTo>
                    <a:pt x="900684" y="179832"/>
                  </a:lnTo>
                  <a:lnTo>
                    <a:pt x="900684" y="0"/>
                  </a:lnTo>
                  <a:lnTo>
                    <a:pt x="0" y="0"/>
                  </a:lnTo>
                  <a:lnTo>
                    <a:pt x="0" y="17983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0660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-9144" y="-9144"/>
            <a:ext cx="12212320" cy="6878320"/>
            <a:chOff x="-9144" y="-9144"/>
            <a:chExt cx="12212320" cy="687832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29672" y="112776"/>
              <a:ext cx="1764792" cy="5044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7713599" cy="890320"/>
          </a:xfrm>
          <a:prstGeom prst="rect">
            <a:avLst/>
          </a:prstGeom>
        </p:spPr>
        <p:txBody>
          <a:bodyPr vert="horz" wrap="square" lIns="0" tIns="333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dirty="0" err="1">
                <a:solidFill>
                  <a:srgbClr val="00AFEF"/>
                </a:solidFill>
              </a:rPr>
              <a:t>Pygame</a:t>
            </a:r>
            <a:r>
              <a:rPr lang="ko-KR" altLang="en-US" sz="3600" dirty="0">
                <a:solidFill>
                  <a:srgbClr val="00AFEF"/>
                </a:solidFill>
              </a:rPr>
              <a:t> 게임 실습하기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916939" y="1678018"/>
            <a:ext cx="8684261" cy="43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import </a:t>
            </a: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pygame</a:t>
            </a: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from </a:t>
            </a: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pygame_chess_api.api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 import Board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from </a:t>
            </a: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pygame_chess_api.render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 import </a:t>
            </a: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Gui</a:t>
            </a: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pygame.init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()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board = Board()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gui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 = </a:t>
            </a: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Gui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(board)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gui.run_pygame_loop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()</a:t>
            </a:r>
            <a:endParaRPr lang="ko-KR" altLang="en-US"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DF9DACE8-5810-45EA-B00D-546738661F16}"/>
              </a:ext>
            </a:extLst>
          </p:cNvPr>
          <p:cNvSpPr txBox="1"/>
          <p:nvPr/>
        </p:nvSpPr>
        <p:spPr>
          <a:xfrm>
            <a:off x="6972300" y="1737923"/>
            <a:ext cx="5257800" cy="44954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pygame_chess_api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에서 </a:t>
            </a:r>
            <a:r>
              <a:rPr lang="ko-KR" altLang="en-US" sz="2400" dirty="0" err="1">
                <a:solidFill>
                  <a:srgbClr val="A9B7C5"/>
                </a:solidFill>
                <a:latin typeface="Malgun Gothic"/>
                <a:cs typeface="Malgun Gothic"/>
              </a:rPr>
              <a:t>체스판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(Board)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과 체스 게임 인터페이스 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(</a:t>
            </a: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Gui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)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를 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import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한다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Pygame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을 실행시키고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새 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board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를 생성해서 </a:t>
            </a: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gui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라는 인터페이스에 넣는 작업을 거친다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준비 완료된 </a:t>
            </a: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gui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를 </a:t>
            </a: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run_pygame_loop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()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문으로 실행시켜 이 체스 게임의 무한루프를 시작한다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4841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B3B9-81B0-4927-9C88-56CA1462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0" y="2921168"/>
            <a:ext cx="4724400" cy="1015663"/>
          </a:xfrm>
        </p:spPr>
        <p:txBody>
          <a:bodyPr/>
          <a:lstStyle/>
          <a:p>
            <a:r>
              <a:rPr lang="ko-KR" altLang="en-US" sz="6600" b="1" dirty="0"/>
              <a:t>감사합니다</a:t>
            </a:r>
            <a:r>
              <a:rPr lang="en-US" altLang="ko-KR" sz="6600" b="1" dirty="0"/>
              <a:t>!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55669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144" y="-9144"/>
            <a:ext cx="12212320" cy="6878320"/>
            <a:chOff x="-9144" y="-9144"/>
            <a:chExt cx="12212320" cy="687832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29672" y="112776"/>
              <a:ext cx="1764792" cy="5044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7713599" cy="890320"/>
          </a:xfrm>
          <a:prstGeom prst="rect">
            <a:avLst/>
          </a:prstGeom>
        </p:spPr>
        <p:txBody>
          <a:bodyPr vert="horz" wrap="square" lIns="0" tIns="333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5" dirty="0">
                <a:solidFill>
                  <a:srgbClr val="3A91B1"/>
                </a:solidFill>
              </a:rPr>
              <a:t>참고하면 좋은 메서드</a:t>
            </a:r>
            <a:r>
              <a:rPr lang="en-US" altLang="ko-KR" sz="3600" spc="-5" dirty="0">
                <a:solidFill>
                  <a:srgbClr val="3A91B1"/>
                </a:solidFill>
              </a:rPr>
              <a:t>: __</a:t>
            </a:r>
            <a:r>
              <a:rPr lang="en-US" altLang="ko-KR" sz="3600" spc="-5" dirty="0" err="1">
                <a:solidFill>
                  <a:srgbClr val="3A91B1"/>
                </a:solidFill>
              </a:rPr>
              <a:t>init</a:t>
            </a:r>
            <a:r>
              <a:rPr lang="en-US" altLang="ko-KR" sz="3600" spc="-5" dirty="0">
                <a:solidFill>
                  <a:srgbClr val="3A91B1"/>
                </a:solidFill>
              </a:rPr>
              <a:t>__</a:t>
            </a:r>
            <a:endParaRPr lang="ko-KR" altLang="en-US"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175502" y="1927823"/>
            <a:ext cx="8684261" cy="34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__</a:t>
            </a: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init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__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은 </a:t>
            </a:r>
            <a:r>
              <a:rPr lang="ko-KR" altLang="en-US" sz="2800" dirty="0" err="1">
                <a:solidFill>
                  <a:srgbClr val="A9B7C5"/>
                </a:solidFill>
                <a:latin typeface="UKIJ CJK"/>
                <a:cs typeface="UKIJ CJK"/>
              </a:rPr>
              <a:t>파이썬에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 내장되어 있는 메서드로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, 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초기화 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(initialize)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2800" dirty="0" err="1">
                <a:solidFill>
                  <a:srgbClr val="A9B7C5"/>
                </a:solidFill>
                <a:latin typeface="UKIJ CJK"/>
                <a:cs typeface="UKIJ CJK"/>
              </a:rPr>
              <a:t>메서드라고도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 한다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객체가 만들어질 때 자동으로 호출되고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객체의 여러 성질들을 정해준다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def __</a:t>
            </a: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init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__(self,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인자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1,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인자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2, …)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의 형식으로 객체를 생성할 때 인자들을 받게 할 수 있다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7CEE2950-41EF-48CE-AA61-E8C5A606D568}"/>
              </a:ext>
            </a:extLst>
          </p:cNvPr>
          <p:cNvSpPr/>
          <p:nvPr/>
        </p:nvSpPr>
        <p:spPr>
          <a:xfrm>
            <a:off x="9115868" y="1920433"/>
            <a:ext cx="3087476" cy="3946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7D2DC5E7-BFA7-4279-9255-45748F51F77F}"/>
              </a:ext>
            </a:extLst>
          </p:cNvPr>
          <p:cNvSpPr txBox="1"/>
          <p:nvPr/>
        </p:nvSpPr>
        <p:spPr>
          <a:xfrm>
            <a:off x="9194760" y="2331237"/>
            <a:ext cx="2980085" cy="12689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class </a:t>
            </a:r>
            <a:r>
              <a:rPr lang="ko-KR" altLang="en-US" sz="2000" dirty="0">
                <a:latin typeface="Arial"/>
                <a:cs typeface="Arial"/>
              </a:rPr>
              <a:t>이름</a:t>
            </a:r>
            <a:r>
              <a:rPr lang="en-US" altLang="ko-KR" sz="2000" dirty="0">
                <a:latin typeface="Arial"/>
                <a:cs typeface="Arial"/>
              </a:rPr>
              <a:t>:</a:t>
            </a: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def __</a:t>
            </a:r>
            <a:r>
              <a:rPr lang="en-US" altLang="ko-KR" sz="2000" dirty="0" err="1">
                <a:latin typeface="Arial"/>
                <a:cs typeface="Arial"/>
              </a:rPr>
              <a:t>init</a:t>
            </a:r>
            <a:r>
              <a:rPr lang="en-US" altLang="ko-KR" sz="2000" dirty="0">
                <a:latin typeface="Arial"/>
                <a:cs typeface="Arial"/>
              </a:rPr>
              <a:t>__(self, </a:t>
            </a:r>
            <a:r>
              <a:rPr lang="ko-KR" altLang="en-US" sz="2000" dirty="0">
                <a:latin typeface="Arial"/>
                <a:cs typeface="Arial"/>
              </a:rPr>
              <a:t>인자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	self.</a:t>
            </a:r>
            <a:r>
              <a:rPr lang="ko-KR" altLang="en-US" sz="2000" dirty="0">
                <a:latin typeface="Arial"/>
                <a:cs typeface="Arial"/>
              </a:rPr>
              <a:t>인자 </a:t>
            </a:r>
            <a:r>
              <a:rPr lang="en-US" altLang="ko-KR" sz="2000" dirty="0">
                <a:latin typeface="Arial"/>
                <a:cs typeface="Arial"/>
              </a:rPr>
              <a:t>= </a:t>
            </a:r>
            <a:r>
              <a:rPr lang="ko-KR" altLang="en-US" sz="2000" dirty="0">
                <a:latin typeface="Arial"/>
                <a:cs typeface="Arial"/>
              </a:rPr>
              <a:t>인자</a:t>
            </a:r>
            <a:r>
              <a:rPr lang="en-US" altLang="ko-KR" sz="2000" dirty="0">
                <a:latin typeface="Arial"/>
                <a:cs typeface="Arial"/>
              </a:rPr>
              <a:t>			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7BA27D77-B5D7-4A87-A082-7118EE6341F1}"/>
              </a:ext>
            </a:extLst>
          </p:cNvPr>
          <p:cNvSpPr txBox="1"/>
          <p:nvPr/>
        </p:nvSpPr>
        <p:spPr>
          <a:xfrm>
            <a:off x="9176844" y="3354991"/>
            <a:ext cx="2796227" cy="1263166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def </a:t>
            </a:r>
            <a:r>
              <a:rPr lang="en-US" altLang="ko-KR" sz="2000" dirty="0" err="1">
                <a:latin typeface="Arial"/>
                <a:cs typeface="Arial"/>
              </a:rPr>
              <a:t>setdata</a:t>
            </a:r>
            <a:r>
              <a:rPr lang="en-US" altLang="ko-KR" sz="2000" dirty="0">
                <a:latin typeface="Arial"/>
                <a:cs typeface="Arial"/>
              </a:rPr>
              <a:t>(h)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	self.</a:t>
            </a:r>
            <a:r>
              <a:rPr lang="ko-KR" altLang="en-US" sz="2000" dirty="0">
                <a:latin typeface="Arial"/>
                <a:cs typeface="Arial"/>
              </a:rPr>
              <a:t>인자</a:t>
            </a:r>
            <a:r>
              <a:rPr lang="en-US" altLang="ko-KR" sz="2000" dirty="0">
                <a:latin typeface="Arial"/>
                <a:cs typeface="Arial"/>
              </a:rPr>
              <a:t> = h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22" name="object 14">
            <a:extLst>
              <a:ext uri="{FF2B5EF4-FFF2-40B4-BE49-F238E27FC236}">
                <a16:creationId xmlns:a16="http://schemas.microsoft.com/office/drawing/2014/main" id="{408B41EF-D1D8-429D-8E98-140C6D3569CB}"/>
              </a:ext>
            </a:extLst>
          </p:cNvPr>
          <p:cNvGrpSpPr/>
          <p:nvPr/>
        </p:nvGrpSpPr>
        <p:grpSpPr>
          <a:xfrm>
            <a:off x="9134329" y="1533463"/>
            <a:ext cx="3045900" cy="400173"/>
            <a:chOff x="7967471" y="1743455"/>
            <a:chExt cx="3377565" cy="454659"/>
          </a:xfrm>
        </p:grpSpPr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B76BFEA0-F3EE-44EE-BC5E-B2998D2C8E01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B882C477-D392-4A19-8551-D5347B2DB0AD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7">
            <a:extLst>
              <a:ext uri="{FF2B5EF4-FFF2-40B4-BE49-F238E27FC236}">
                <a16:creationId xmlns:a16="http://schemas.microsoft.com/office/drawing/2014/main" id="{74FACD0B-32C4-4723-8E86-63F84F8FB816}"/>
              </a:ext>
            </a:extLst>
          </p:cNvPr>
          <p:cNvSpPr txBox="1"/>
          <p:nvPr/>
        </p:nvSpPr>
        <p:spPr>
          <a:xfrm>
            <a:off x="9272874" y="1628102"/>
            <a:ext cx="947996" cy="2997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21109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144" y="-9144"/>
            <a:ext cx="12212320" cy="6878320"/>
            <a:chOff x="-9144" y="-9144"/>
            <a:chExt cx="12212320" cy="687832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9672" y="112776"/>
              <a:ext cx="1764792" cy="5044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7713599" cy="890320"/>
          </a:xfrm>
          <a:prstGeom prst="rect">
            <a:avLst/>
          </a:prstGeom>
        </p:spPr>
        <p:txBody>
          <a:bodyPr vert="horz" wrap="square" lIns="0" tIns="333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5" dirty="0">
                <a:solidFill>
                  <a:srgbClr val="3A91B1"/>
                </a:solidFill>
              </a:rPr>
              <a:t>클래스 예제 풀이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916938" y="1983689"/>
            <a:ext cx="86842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ko-KR" altLang="en-US"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FD488FC-D056-4822-9962-1DFB01D3D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804" y="1524000"/>
            <a:ext cx="9067800" cy="45243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weight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.weight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weight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.height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height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set_data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Please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wow's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weight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Kilograms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Please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wow's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Meters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.weight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.height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calculate_bmi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bmi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round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.weight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/(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.height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*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.height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"The BMI of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wow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bmi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06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144" y="-9144"/>
            <a:ext cx="12212320" cy="6878320"/>
            <a:chOff x="-9144" y="-9144"/>
            <a:chExt cx="12212320" cy="687832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9672" y="112776"/>
              <a:ext cx="1764792" cy="5044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7713599" cy="890320"/>
          </a:xfrm>
          <a:prstGeom prst="rect">
            <a:avLst/>
          </a:prstGeom>
        </p:spPr>
        <p:txBody>
          <a:bodyPr vert="horz" wrap="square" lIns="0" tIns="333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5" dirty="0">
                <a:solidFill>
                  <a:srgbClr val="3A91B1"/>
                </a:solidFill>
              </a:rPr>
              <a:t>클래스 예제 풀이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916938" y="1983689"/>
            <a:ext cx="86842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ko-KR" altLang="en-US"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FD488FC-D056-4822-9962-1DFB01D3D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804" y="2755104"/>
            <a:ext cx="9067800" cy="206210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</a:rPr>
              <a:t>wow = Person(70, 1.7)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dirty="0" err="1">
                <a:solidFill>
                  <a:schemeClr val="bg1"/>
                </a:solidFill>
                <a:latin typeface="Arial" panose="020B0604020202020204" pitchFamily="34" charset="0"/>
              </a:rPr>
              <a:t>wow.set_data</a:t>
            </a:r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dirty="0" err="1">
                <a:solidFill>
                  <a:schemeClr val="bg1"/>
                </a:solidFill>
                <a:latin typeface="Arial" panose="020B0604020202020204" pitchFamily="34" charset="0"/>
              </a:rPr>
              <a:t>wow.calculate_bmi</a:t>
            </a:r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</a:rPr>
              <a:t>()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9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144" y="-9144"/>
            <a:ext cx="12212320" cy="6878320"/>
            <a:chOff x="-9144" y="-9144"/>
            <a:chExt cx="12212320" cy="687832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9672" y="112776"/>
              <a:ext cx="1764792" cy="5044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7713599" cy="890320"/>
          </a:xfrm>
          <a:prstGeom prst="rect">
            <a:avLst/>
          </a:prstGeom>
        </p:spPr>
        <p:txBody>
          <a:bodyPr vert="horz" wrap="square" lIns="0" tIns="333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5" dirty="0">
                <a:solidFill>
                  <a:srgbClr val="3A91B1"/>
                </a:solidFill>
              </a:rPr>
              <a:t>모듈이란</a:t>
            </a:r>
            <a:r>
              <a:rPr lang="en-US" altLang="ko-KR" sz="3600" spc="-5" dirty="0">
                <a:solidFill>
                  <a:srgbClr val="3A91B1"/>
                </a:solidFill>
              </a:rPr>
              <a:t>?</a:t>
            </a:r>
            <a:endParaRPr lang="ko-KR" altLang="en-US" sz="36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9004F07B-8041-4F45-B14B-22A797C389AE}"/>
              </a:ext>
            </a:extLst>
          </p:cNvPr>
          <p:cNvSpPr txBox="1"/>
          <p:nvPr/>
        </p:nvSpPr>
        <p:spPr>
          <a:xfrm>
            <a:off x="916939" y="1709168"/>
            <a:ext cx="10589261" cy="44339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모듈은 여러 클래스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함수 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,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변수들을 </a:t>
            </a:r>
            <a:r>
              <a:rPr lang="ko-KR" altLang="en-US" sz="3200" spc="-5" dirty="0" err="1">
                <a:solidFill>
                  <a:srgbClr val="A9B7C5"/>
                </a:solidFill>
                <a:latin typeface="UKIJ CJK"/>
                <a:cs typeface="UKIJ CJK"/>
              </a:rPr>
              <a:t>모아놓은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3200" spc="-5" dirty="0" err="1">
                <a:solidFill>
                  <a:srgbClr val="A9B7C5"/>
                </a:solidFill>
                <a:latin typeface="UKIJ CJK"/>
                <a:cs typeface="UKIJ CJK"/>
              </a:rPr>
              <a:t>파이썬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 파일을 지칭한다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3200" spc="-5" dirty="0" err="1">
                <a:solidFill>
                  <a:srgbClr val="A9B7C5"/>
                </a:solidFill>
                <a:latin typeface="UKIJ CJK"/>
                <a:cs typeface="UKIJ CJK"/>
              </a:rPr>
              <a:t>파이썬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 자체에서 제공하는 내장 모듈들과 따로 다운로드 받아야 하는 외부 모듈들이 있다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예를 들어 </a:t>
            </a:r>
            <a:r>
              <a:rPr lang="ko-KR" altLang="en-US" sz="3200" spc="-5" dirty="0" err="1">
                <a:solidFill>
                  <a:srgbClr val="A9B7C5"/>
                </a:solidFill>
                <a:latin typeface="UKIJ CJK"/>
                <a:cs typeface="UKIJ CJK"/>
              </a:rPr>
              <a:t>랜덤한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 값들을 생성하기 위한 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random 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모듈과 수학 관련 함수들을 가져오기 위한 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math 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모듈 등이 있다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59318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144" y="-9144"/>
            <a:ext cx="12212320" cy="6878320"/>
            <a:chOff x="-9144" y="-9144"/>
            <a:chExt cx="12212320" cy="687832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9672" y="112776"/>
              <a:ext cx="1764792" cy="5044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7713599" cy="890320"/>
          </a:xfrm>
          <a:prstGeom prst="rect">
            <a:avLst/>
          </a:prstGeom>
        </p:spPr>
        <p:txBody>
          <a:bodyPr vert="horz" wrap="square" lIns="0" tIns="333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5" dirty="0">
                <a:solidFill>
                  <a:srgbClr val="3A91B1"/>
                </a:solidFill>
              </a:rPr>
              <a:t>패키지</a:t>
            </a:r>
            <a:r>
              <a:rPr lang="en-US" altLang="ko-KR" sz="3600" spc="-5" dirty="0">
                <a:solidFill>
                  <a:srgbClr val="3A91B1"/>
                </a:solidFill>
              </a:rPr>
              <a:t>, </a:t>
            </a:r>
            <a:r>
              <a:rPr lang="ko-KR" altLang="en-US" sz="3600" spc="-5" dirty="0">
                <a:solidFill>
                  <a:srgbClr val="3A91B1"/>
                </a:solidFill>
              </a:rPr>
              <a:t>라이브러리란</a:t>
            </a:r>
            <a:r>
              <a:rPr lang="en-US" altLang="ko-KR" sz="3600" spc="-5" dirty="0">
                <a:solidFill>
                  <a:srgbClr val="3A91B1"/>
                </a:solidFill>
              </a:rPr>
              <a:t>?</a:t>
            </a:r>
            <a:endParaRPr lang="ko-KR" altLang="en-US" sz="36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9004F07B-8041-4F45-B14B-22A797C389AE}"/>
              </a:ext>
            </a:extLst>
          </p:cNvPr>
          <p:cNvSpPr txBox="1"/>
          <p:nvPr/>
        </p:nvSpPr>
        <p:spPr>
          <a:xfrm>
            <a:off x="916939" y="1709168"/>
            <a:ext cx="10589261" cy="34977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패키지는 여러 모듈들을 모아 놓은 집합을 의미한다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라이브러리는 모듈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패키지 등 재사용 가능한 코드들의 모음집을 의미한다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사람들은 다른 사람들이 만든 패키지나 라이브러리들을 다운로드 받아 자신이 개발을 할 때 사용하고는 한다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endParaRPr sz="32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8780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56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144" y="-9144"/>
            <a:ext cx="12212320" cy="6878320"/>
            <a:chOff x="-9144" y="-9144"/>
            <a:chExt cx="12212320" cy="687832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9672" y="112776"/>
              <a:ext cx="1764792" cy="5044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7713599" cy="890320"/>
          </a:xfrm>
          <a:prstGeom prst="rect">
            <a:avLst/>
          </a:prstGeom>
        </p:spPr>
        <p:txBody>
          <a:bodyPr vert="horz" wrap="square" lIns="0" tIns="333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spc="-5" dirty="0">
                <a:solidFill>
                  <a:srgbClr val="3A91B1"/>
                </a:solidFill>
              </a:rPr>
              <a:t>import</a:t>
            </a:r>
            <a:r>
              <a:rPr lang="ko-KR" altLang="en-US" sz="3600" spc="-5" dirty="0">
                <a:solidFill>
                  <a:srgbClr val="3A91B1"/>
                </a:solidFill>
              </a:rPr>
              <a:t>란</a:t>
            </a:r>
            <a:r>
              <a:rPr lang="en-US" altLang="ko-KR" sz="3600" spc="-5" dirty="0">
                <a:solidFill>
                  <a:srgbClr val="3A91B1"/>
                </a:solidFill>
              </a:rPr>
              <a:t>?</a:t>
            </a:r>
            <a:endParaRPr lang="ko-KR" altLang="en-US" sz="36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9004F07B-8041-4F45-B14B-22A797C389AE}"/>
              </a:ext>
            </a:extLst>
          </p:cNvPr>
          <p:cNvSpPr txBox="1"/>
          <p:nvPr/>
        </p:nvSpPr>
        <p:spPr>
          <a:xfrm>
            <a:off x="916939" y="1709168"/>
            <a:ext cx="10589261" cy="45211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모듈을 가져오기 위해서 사용하는 구문이다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형식은 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import (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모듈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)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이나 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from (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모듈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)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import (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이름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)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 형태이다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Import (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모듈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)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은 가져온 모듈 내 변수나 함수를 사용하기 위해서는 모듈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이름 형태로 사용해야 한다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From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(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모듈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) import (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이름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)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은 그냥 이름으로 사용할 수 있지만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원래 있는 변수와 이름이 겹치면 덮어쓰는 단점이 있다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72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2347</Words>
  <Application>Microsoft Office PowerPoint</Application>
  <PresentationFormat>Widescreen</PresentationFormat>
  <Paragraphs>368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 Unicode MS</vt:lpstr>
      <vt:lpstr>JetBrains Mono</vt:lpstr>
      <vt:lpstr>Malgun Gothic</vt:lpstr>
      <vt:lpstr>Malgun Gothic</vt:lpstr>
      <vt:lpstr>UKIJ CJK</vt:lpstr>
      <vt:lpstr>Arial</vt:lpstr>
      <vt:lpstr>Calibri</vt:lpstr>
      <vt:lpstr>Consolas</vt:lpstr>
      <vt:lpstr>Office Theme</vt:lpstr>
      <vt:lpstr>PYTHON TUTORING #5 School of Computing, KAIST &amp; 대덕고등학교</vt:lpstr>
      <vt:lpstr>INTRO</vt:lpstr>
      <vt:lpstr>클래스 예제</vt:lpstr>
      <vt:lpstr>참고하면 좋은 메서드: __init__</vt:lpstr>
      <vt:lpstr>클래스 예제 풀이</vt:lpstr>
      <vt:lpstr>클래스 예제 풀이</vt:lpstr>
      <vt:lpstr>모듈이란?</vt:lpstr>
      <vt:lpstr>패키지, 라이브러리란?</vt:lpstr>
      <vt:lpstr>import란?</vt:lpstr>
      <vt:lpstr>Pygame이란?</vt:lpstr>
      <vt:lpstr>Pygame 라이브러리 설치</vt:lpstr>
      <vt:lpstr>Pygame 라이브러리 설치</vt:lpstr>
      <vt:lpstr>Pygame 라이브러리 설치</vt:lpstr>
      <vt:lpstr>Pygame 라이브러리 설치 (Pip)</vt:lpstr>
      <vt:lpstr>Pygame 라이브러리 설치 (Pip)</vt:lpstr>
      <vt:lpstr>Start Pygame</vt:lpstr>
      <vt:lpstr>Make a screen</vt:lpstr>
      <vt:lpstr>Make an infinite loop</vt:lpstr>
      <vt:lpstr>Make an infinite loop</vt:lpstr>
      <vt:lpstr>Backgrounds and Captions</vt:lpstr>
      <vt:lpstr>Backgrounds and Captions</vt:lpstr>
      <vt:lpstr>Background and Captions 예제</vt:lpstr>
      <vt:lpstr>Drawing shapes</vt:lpstr>
      <vt:lpstr>Drawing shapes 예제</vt:lpstr>
      <vt:lpstr>Setting up a player </vt:lpstr>
      <vt:lpstr>Getting Keyboard inputs</vt:lpstr>
      <vt:lpstr>Moving player shape</vt:lpstr>
      <vt:lpstr>Moving player shape</vt:lpstr>
      <vt:lpstr>Moving player shape 예제</vt:lpstr>
      <vt:lpstr>Pygame 게임 실습하기</vt:lpstr>
      <vt:lpstr>Pygame 게임 실습하기</vt:lpstr>
      <vt:lpstr>Pygame 게임 실습하기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TUTORING #2</dc:title>
  <dc:creator>msg8757@gmail.com</dc:creator>
  <cp:lastModifiedBy>Ysk</cp:lastModifiedBy>
  <cp:revision>38</cp:revision>
  <dcterms:created xsi:type="dcterms:W3CDTF">2023-09-13T11:11:20Z</dcterms:created>
  <dcterms:modified xsi:type="dcterms:W3CDTF">2023-10-13T03:42:26Z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2023-09-13T00:00:00Z</vt:filetime>
  </property>
  <property fmtid="{D5CDD505-2E9C-101B-9397-08002B2CF9AE}" pid="5" name="Producer">
    <vt:lpwstr>Microsoft® PowerPoint® 2016</vt:lpwstr>
  </property>
</Properties>
</file>