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2B7-908C-4BBB-BA07-CBAF39C4129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0284-DAD6-4C5E-BD3B-F46D34D77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86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2B7-908C-4BBB-BA07-CBAF39C4129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0284-DAD6-4C5E-BD3B-F46D34D77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81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2B7-908C-4BBB-BA07-CBAF39C4129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0284-DAD6-4C5E-BD3B-F46D34D77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1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2B7-908C-4BBB-BA07-CBAF39C4129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0284-DAD6-4C5E-BD3B-F46D34D77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44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2B7-908C-4BBB-BA07-CBAF39C4129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0284-DAD6-4C5E-BD3B-F46D34D77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94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2B7-908C-4BBB-BA07-CBAF39C4129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0284-DAD6-4C5E-BD3B-F46D34D77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73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2B7-908C-4BBB-BA07-CBAF39C4129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0284-DAD6-4C5E-BD3B-F46D34D77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2B7-908C-4BBB-BA07-CBAF39C4129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0284-DAD6-4C5E-BD3B-F46D34D77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74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2B7-908C-4BBB-BA07-CBAF39C4129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0284-DAD6-4C5E-BD3B-F46D34D77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8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2B7-908C-4BBB-BA07-CBAF39C4129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0284-DAD6-4C5E-BD3B-F46D34D77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04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242B7-908C-4BBB-BA07-CBAF39C4129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70284-DAD6-4C5E-BD3B-F46D34D77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185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242B7-908C-4BBB-BA07-CBAF39C41294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70284-DAD6-4C5E-BD3B-F46D34D776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54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 rot="19885659">
            <a:off x="1375081" y="1123626"/>
            <a:ext cx="2685976" cy="14674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254644" y="2542048"/>
            <a:ext cx="91715" cy="104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372446" y="1985918"/>
            <a:ext cx="91715" cy="1044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>
            <a:stCxn id="5" idx="3"/>
          </p:cNvCxnSpPr>
          <p:nvPr/>
        </p:nvCxnSpPr>
        <p:spPr>
          <a:xfrm flipH="1">
            <a:off x="1896038" y="2631241"/>
            <a:ext cx="372037" cy="51999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원호 7"/>
          <p:cNvSpPr/>
          <p:nvPr/>
        </p:nvSpPr>
        <p:spPr>
          <a:xfrm>
            <a:off x="2558214" y="2606630"/>
            <a:ext cx="189984" cy="422293"/>
          </a:xfrm>
          <a:prstGeom prst="arc">
            <a:avLst>
              <a:gd name="adj1" fmla="val 16200000"/>
              <a:gd name="adj2" fmla="val 1816576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>
            <a:stCxn id="5" idx="4"/>
          </p:cNvCxnSpPr>
          <p:nvPr/>
        </p:nvCxnSpPr>
        <p:spPr>
          <a:xfrm>
            <a:off x="2300501" y="2646543"/>
            <a:ext cx="0" cy="5233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" idx="5"/>
          </p:cNvCxnSpPr>
          <p:nvPr/>
        </p:nvCxnSpPr>
        <p:spPr>
          <a:xfrm>
            <a:off x="3450730" y="2075110"/>
            <a:ext cx="81868" cy="16162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1201296" y="544816"/>
            <a:ext cx="3033547" cy="262510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1863610" y="2075110"/>
            <a:ext cx="1522265" cy="10948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05524" y="320219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</a:t>
            </a:r>
            <a:r>
              <a:rPr lang="en-US" altLang="ko-KR" sz="1000" dirty="0" smtClean="0"/>
              <a:t>on1,lat1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4234843" y="174992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lon2,lat2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784850" y="833567"/>
            <a:ext cx="28953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1) lon2,lat2</a:t>
            </a:r>
            <a:r>
              <a:rPr lang="ko-KR" altLang="en-US" sz="1050" dirty="0" smtClean="0"/>
              <a:t>와  </a:t>
            </a:r>
            <a:r>
              <a:rPr lang="en-US" altLang="ko-KR" sz="1050" dirty="0" smtClean="0"/>
              <a:t>lon1,lat2</a:t>
            </a:r>
            <a:r>
              <a:rPr lang="ko-KR" altLang="en-US" sz="1050" dirty="0" smtClean="0"/>
              <a:t>로 </a:t>
            </a:r>
            <a:r>
              <a:rPr lang="en-US" altLang="ko-KR" sz="1050" dirty="0" smtClean="0"/>
              <a:t>slam map </a:t>
            </a:r>
            <a:r>
              <a:rPr lang="ko-KR" altLang="en-US" sz="1050" dirty="0" smtClean="0"/>
              <a:t>각도</a:t>
            </a:r>
            <a:r>
              <a:rPr lang="ko-KR" altLang="en-US" sz="1050" dirty="0" smtClean="0"/>
              <a:t>  </a:t>
            </a:r>
            <a:r>
              <a:rPr lang="el-GR" altLang="ko-KR" sz="1050" b="1" dirty="0" smtClean="0">
                <a:solidFill>
                  <a:srgbClr val="FF0000"/>
                </a:solidFill>
              </a:rPr>
              <a:t>θ</a:t>
            </a:r>
            <a:endParaRPr lang="ko-KR" altLang="en-US" sz="105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84850" y="1660559"/>
            <a:ext cx="27719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</a:t>
            </a:r>
            <a:r>
              <a:rPr lang="en-US" altLang="ko-KR" sz="1050" dirty="0" smtClean="0"/>
              <a:t>) sin</a:t>
            </a:r>
            <a:r>
              <a:rPr lang="el-GR" altLang="ko-KR" sz="1050" dirty="0" smtClean="0"/>
              <a:t>θ</a:t>
            </a:r>
            <a:r>
              <a:rPr lang="en-US" altLang="ko-KR" sz="1050" dirty="0" smtClean="0"/>
              <a:t>*height + </a:t>
            </a:r>
            <a:r>
              <a:rPr lang="en-US" altLang="ko-KR" sz="1050" dirty="0" err="1" smtClean="0"/>
              <a:t>cos</a:t>
            </a:r>
            <a:r>
              <a:rPr lang="el-GR" altLang="ko-KR" sz="1050" dirty="0" smtClean="0"/>
              <a:t>θ</a:t>
            </a:r>
            <a:r>
              <a:rPr lang="en-US" altLang="ko-KR" sz="1050" dirty="0" smtClean="0"/>
              <a:t>*width =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mSlamX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r>
              <a:rPr lang="en-US" altLang="ko-KR" sz="1050" dirty="0" smtClean="0"/>
              <a:t>   </a:t>
            </a:r>
            <a:r>
              <a:rPr lang="en-US" altLang="ko-KR" sz="1050" dirty="0" err="1" smtClean="0"/>
              <a:t>cos</a:t>
            </a:r>
            <a:r>
              <a:rPr lang="el-GR" altLang="ko-KR" sz="1050" dirty="0" smtClean="0"/>
              <a:t>θ</a:t>
            </a:r>
            <a:r>
              <a:rPr lang="en-US" altLang="ko-KR" sz="1050" dirty="0"/>
              <a:t>*height + </a:t>
            </a:r>
            <a:r>
              <a:rPr lang="en-US" altLang="ko-KR" sz="1050" dirty="0" smtClean="0"/>
              <a:t>sin</a:t>
            </a:r>
            <a:r>
              <a:rPr lang="el-GR" altLang="ko-KR" sz="1050" dirty="0" smtClean="0"/>
              <a:t>θ</a:t>
            </a:r>
            <a:r>
              <a:rPr lang="en-US" altLang="ko-KR" sz="1050" dirty="0"/>
              <a:t>*width =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mSlamY</a:t>
            </a:r>
            <a:r>
              <a:rPr lang="en-US" altLang="ko-KR" sz="1050" dirty="0" smtClean="0">
                <a:solidFill>
                  <a:srgbClr val="FF0000"/>
                </a:solidFill>
              </a:rPr>
              <a:t>   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08807" y="2415403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width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1394648" y="2210613"/>
            <a:ext cx="5549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height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4850" y="1253764"/>
            <a:ext cx="19848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2) slam map</a:t>
            </a:r>
            <a:r>
              <a:rPr lang="ko-KR" altLang="en-US" sz="1050" dirty="0" smtClean="0"/>
              <a:t>의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width,height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69227" y="2827805"/>
            <a:ext cx="25855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sz="1100" dirty="0"/>
              <a:t>θ</a:t>
            </a:r>
            <a:endParaRPr lang="ko-KR" altLang="en-US" sz="1100" dirty="0"/>
          </a:p>
        </p:txBody>
      </p:sp>
      <p:sp>
        <p:nvSpPr>
          <p:cNvPr id="23" name="원호 22"/>
          <p:cNvSpPr/>
          <p:nvPr/>
        </p:nvSpPr>
        <p:spPr>
          <a:xfrm>
            <a:off x="2264762" y="2804063"/>
            <a:ext cx="480060" cy="542644"/>
          </a:xfrm>
          <a:prstGeom prst="arc">
            <a:avLst>
              <a:gd name="adj1" fmla="val 16200000"/>
              <a:gd name="adj2" fmla="val 12245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18346" y="1408356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Mapping </a:t>
            </a:r>
            <a:r>
              <a:rPr lang="en-US" altLang="ko-KR" sz="1000" dirty="0" err="1" smtClean="0"/>
              <a:t>SlamY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1949608" y="264186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Mapping </a:t>
            </a:r>
            <a:r>
              <a:rPr lang="en-US" altLang="ko-KR" sz="1000" dirty="0" err="1" smtClean="0"/>
              <a:t>SlamX</a:t>
            </a:r>
            <a:endParaRPr lang="ko-KR" altLang="en-US" sz="1000" dirty="0"/>
          </a:p>
        </p:txBody>
      </p:sp>
      <p:sp>
        <p:nvSpPr>
          <p:cNvPr id="26" name="TextBox 25"/>
          <p:cNvSpPr txBox="1"/>
          <p:nvPr/>
        </p:nvSpPr>
        <p:spPr>
          <a:xfrm>
            <a:off x="5784850" y="2245706"/>
            <a:ext cx="16674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4)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xOffset</a:t>
            </a:r>
            <a:r>
              <a:rPr lang="en-US" altLang="ko-KR" sz="1050" dirty="0" smtClean="0">
                <a:solidFill>
                  <a:srgbClr val="FF0000"/>
                </a:solidFill>
              </a:rPr>
              <a:t> </a:t>
            </a:r>
            <a:r>
              <a:rPr lang="en-US" altLang="ko-KR" sz="1050" dirty="0" smtClean="0"/>
              <a:t>= sin</a:t>
            </a:r>
            <a:r>
              <a:rPr lang="el-GR" altLang="ko-KR" sz="1050" dirty="0" smtClean="0"/>
              <a:t>θ</a:t>
            </a:r>
            <a:r>
              <a:rPr lang="en-US" altLang="ko-KR" sz="1050" dirty="0" smtClean="0"/>
              <a:t>*height</a:t>
            </a:r>
            <a:endParaRPr lang="ko-KR" altLang="en-US" sz="1050" dirty="0"/>
          </a:p>
        </p:txBody>
      </p:sp>
      <p:sp>
        <p:nvSpPr>
          <p:cNvPr id="27" name="TextBox 26"/>
          <p:cNvSpPr txBox="1"/>
          <p:nvPr/>
        </p:nvSpPr>
        <p:spPr>
          <a:xfrm>
            <a:off x="5784850" y="3406423"/>
            <a:ext cx="152317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1) x0,y0</a:t>
            </a:r>
            <a:r>
              <a:rPr lang="ko-KR" altLang="en-US" sz="1050" dirty="0" smtClean="0"/>
              <a:t>과 </a:t>
            </a:r>
            <a:r>
              <a:rPr lang="en-US" altLang="ko-KR" sz="1050" dirty="0" err="1" smtClean="0"/>
              <a:t>x,y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각도 </a:t>
            </a:r>
            <a:r>
              <a:rPr lang="el-GR" altLang="ko-KR" sz="1050" dirty="0" smtClean="0"/>
              <a:t>α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x0,y0</a:t>
            </a:r>
            <a:r>
              <a:rPr lang="ko-KR" altLang="en-US" sz="1050" dirty="0"/>
              <a:t>과 </a:t>
            </a:r>
            <a:r>
              <a:rPr lang="en-US" altLang="ko-KR" sz="1050" dirty="0" err="1" smtClean="0"/>
              <a:t>x,y</a:t>
            </a:r>
            <a:r>
              <a:rPr lang="en-US" altLang="ko-KR" sz="1050" dirty="0" smtClean="0"/>
              <a:t> </a:t>
            </a:r>
            <a:r>
              <a:rPr lang="ko-KR" altLang="en-US" sz="1050" dirty="0" smtClean="0"/>
              <a:t>거리 </a:t>
            </a:r>
            <a:r>
              <a:rPr lang="en-US" altLang="ko-KR" sz="1050" dirty="0" err="1" smtClean="0"/>
              <a:t>len</a:t>
            </a:r>
            <a:endParaRPr lang="ko-KR" altLang="en-US" sz="1050" dirty="0"/>
          </a:p>
        </p:txBody>
      </p:sp>
      <p:sp>
        <p:nvSpPr>
          <p:cNvPr id="28" name="TextBox 27"/>
          <p:cNvSpPr txBox="1"/>
          <p:nvPr/>
        </p:nvSpPr>
        <p:spPr>
          <a:xfrm>
            <a:off x="1167465" y="2966304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X offset</a:t>
            </a:r>
            <a:endParaRPr lang="ko-KR" altLang="en-US" sz="1000" dirty="0"/>
          </a:p>
        </p:txBody>
      </p:sp>
      <p:sp>
        <p:nvSpPr>
          <p:cNvPr id="29" name="타원 28"/>
          <p:cNvSpPr/>
          <p:nvPr/>
        </p:nvSpPr>
        <p:spPr>
          <a:xfrm>
            <a:off x="1857893" y="3143533"/>
            <a:ext cx="91715" cy="10449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/>
          <p:cNvSpPr/>
          <p:nvPr/>
        </p:nvSpPr>
        <p:spPr>
          <a:xfrm>
            <a:off x="4193981" y="1820787"/>
            <a:ext cx="91715" cy="104496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407117" y="3594847"/>
            <a:ext cx="173637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 smtClean="0">
                <a:solidFill>
                  <a:srgbClr val="555555"/>
                </a:solidFill>
                <a:latin typeface="+mn-ea"/>
              </a:rPr>
              <a:t>각도</a:t>
            </a:r>
            <a:r>
              <a:rPr lang="en-US" altLang="ko-KR" sz="1050" dirty="0" smtClean="0">
                <a:solidFill>
                  <a:srgbClr val="555555"/>
                </a:solidFill>
                <a:latin typeface="+mn-ea"/>
              </a:rPr>
              <a:t> = Atan2(</a:t>
            </a:r>
            <a:r>
              <a:rPr lang="en-US" altLang="ko-KR" sz="1050" dirty="0" err="1" smtClean="0">
                <a:solidFill>
                  <a:srgbClr val="555555"/>
                </a:solidFill>
                <a:latin typeface="+mn-ea"/>
              </a:rPr>
              <a:t>x,y</a:t>
            </a:r>
            <a:r>
              <a:rPr lang="en-US" altLang="ko-KR" sz="1050" dirty="0">
                <a:solidFill>
                  <a:srgbClr val="555555"/>
                </a:solidFill>
                <a:latin typeface="+mn-ea"/>
              </a:rPr>
              <a:t>)*180/PI </a:t>
            </a:r>
            <a:endParaRPr lang="ko-KR" altLang="en-US" sz="1050" dirty="0">
              <a:latin typeface="+mn-ea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97844" y="2400986"/>
            <a:ext cx="30243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ko-KR" sz="1100" dirty="0"/>
              <a:t>α</a:t>
            </a:r>
            <a:endParaRPr lang="ko-KR" altLang="en-US" sz="1100" dirty="0"/>
          </a:p>
        </p:txBody>
      </p:sp>
      <p:sp>
        <p:nvSpPr>
          <p:cNvPr id="33" name="TextBox 32"/>
          <p:cNvSpPr txBox="1"/>
          <p:nvPr/>
        </p:nvSpPr>
        <p:spPr>
          <a:xfrm>
            <a:off x="3275304" y="176042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 smtClean="0"/>
              <a:t>x,y</a:t>
            </a:r>
            <a:endParaRPr lang="ko-KR" altLang="en-US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3491664" y="1736595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X`,Y`</a:t>
            </a:r>
            <a:endParaRPr lang="ko-KR" altLang="en-US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5776509" y="3944162"/>
            <a:ext cx="204575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2) </a:t>
            </a:r>
            <a:r>
              <a:rPr lang="en-US" altLang="ko-KR" sz="1050" dirty="0" smtClean="0"/>
              <a:t>x’ </a:t>
            </a:r>
            <a:r>
              <a:rPr lang="en-US" altLang="ko-KR" sz="1050" dirty="0" smtClean="0"/>
              <a:t>= cos(</a:t>
            </a:r>
            <a:r>
              <a:rPr lang="el-GR" altLang="ko-KR" sz="1050" dirty="0" smtClean="0"/>
              <a:t>θ</a:t>
            </a:r>
            <a:r>
              <a:rPr lang="en-US" altLang="ko-KR" sz="1050" dirty="0" smtClean="0"/>
              <a:t>+</a:t>
            </a:r>
            <a:r>
              <a:rPr lang="el-GR" altLang="ko-KR" sz="1050" dirty="0" smtClean="0"/>
              <a:t>α</a:t>
            </a:r>
            <a:r>
              <a:rPr lang="en-US" altLang="ko-KR" sz="1050" dirty="0" smtClean="0"/>
              <a:t>)*</a:t>
            </a:r>
            <a:r>
              <a:rPr lang="en-US" altLang="ko-KR" sz="1050" dirty="0" err="1" smtClean="0"/>
              <a:t>len</a:t>
            </a:r>
            <a:r>
              <a:rPr lang="en-US" altLang="ko-KR" sz="1050" dirty="0" smtClean="0"/>
              <a:t> + </a:t>
            </a:r>
            <a:r>
              <a:rPr lang="en-US" altLang="ko-KR" sz="1050" dirty="0" err="1" smtClean="0"/>
              <a:t>xOffset</a:t>
            </a:r>
            <a:endParaRPr lang="en-US" altLang="ko-KR" sz="1050" dirty="0" smtClean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</a:t>
            </a:r>
            <a:r>
              <a:rPr lang="en-US" altLang="ko-KR" sz="1050" dirty="0" smtClean="0"/>
              <a:t>y’ </a:t>
            </a:r>
            <a:r>
              <a:rPr lang="en-US" altLang="ko-KR" sz="1050" dirty="0"/>
              <a:t>= sin(</a:t>
            </a:r>
            <a:r>
              <a:rPr lang="el-GR" altLang="ko-KR" sz="1050" dirty="0"/>
              <a:t>θ</a:t>
            </a:r>
            <a:r>
              <a:rPr lang="en-US" altLang="ko-KR" sz="1050" dirty="0"/>
              <a:t>+</a:t>
            </a:r>
            <a:r>
              <a:rPr lang="el-GR" altLang="ko-KR" sz="1050" dirty="0"/>
              <a:t>α</a:t>
            </a:r>
            <a:r>
              <a:rPr lang="en-US" altLang="ko-KR" sz="1050" dirty="0"/>
              <a:t>)*</a:t>
            </a:r>
            <a:r>
              <a:rPr lang="en-US" altLang="ko-KR" sz="1050" dirty="0" err="1" smtClean="0"/>
              <a:t>len</a:t>
            </a:r>
            <a:endParaRPr lang="en-US" altLang="ko-KR" sz="1050" dirty="0"/>
          </a:p>
        </p:txBody>
      </p:sp>
      <p:sp>
        <p:nvSpPr>
          <p:cNvPr id="36" name="TextBox 35"/>
          <p:cNvSpPr txBox="1"/>
          <p:nvPr/>
        </p:nvSpPr>
        <p:spPr>
          <a:xfrm>
            <a:off x="5774279" y="4867492"/>
            <a:ext cx="14782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1) xOffset,0 -&gt; x0,y0 </a:t>
            </a:r>
            <a:endParaRPr lang="ko-KR" altLang="en-US" sz="1050" dirty="0"/>
          </a:p>
        </p:txBody>
      </p:sp>
      <p:sp>
        <p:nvSpPr>
          <p:cNvPr id="37" name="TextBox 36"/>
          <p:cNvSpPr txBox="1"/>
          <p:nvPr/>
        </p:nvSpPr>
        <p:spPr>
          <a:xfrm>
            <a:off x="5743346" y="5602546"/>
            <a:ext cx="144142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3</a:t>
            </a:r>
            <a:r>
              <a:rPr lang="en-US" altLang="ko-KR" sz="1050" dirty="0" smtClean="0"/>
              <a:t>) x = </a:t>
            </a:r>
            <a:r>
              <a:rPr lang="en-US" altLang="ko-KR" sz="1050" dirty="0" err="1" smtClean="0"/>
              <a:t>cos</a:t>
            </a:r>
            <a:r>
              <a:rPr lang="en-US" altLang="ko-KR" sz="1050" dirty="0" smtClean="0"/>
              <a:t>(</a:t>
            </a:r>
            <a:r>
              <a:rPr lang="el-GR" altLang="ko-KR" sz="1050" dirty="0" smtClean="0"/>
              <a:t>β</a:t>
            </a:r>
            <a:r>
              <a:rPr lang="en-US" altLang="ko-KR" sz="1050" dirty="0" smtClean="0"/>
              <a:t>-</a:t>
            </a:r>
            <a:r>
              <a:rPr lang="el-GR" altLang="ko-KR" sz="1050" dirty="0" smtClean="0"/>
              <a:t>θ</a:t>
            </a:r>
            <a:r>
              <a:rPr lang="en-US" altLang="ko-KR" sz="1050" dirty="0" smtClean="0"/>
              <a:t>)*</a:t>
            </a:r>
            <a:r>
              <a:rPr lang="en-US" altLang="ko-KR" sz="1050" dirty="0" err="1" smtClean="0"/>
              <a:t>len</a:t>
            </a:r>
            <a:r>
              <a:rPr lang="en-US" altLang="ko-KR" sz="1050" dirty="0" smtClean="0"/>
              <a:t> </a:t>
            </a:r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y </a:t>
            </a:r>
            <a:r>
              <a:rPr lang="en-US" altLang="ko-KR" sz="1050" dirty="0"/>
              <a:t>= </a:t>
            </a:r>
            <a:r>
              <a:rPr lang="en-US" altLang="ko-KR" sz="1050" dirty="0" smtClean="0"/>
              <a:t>sin(</a:t>
            </a:r>
            <a:r>
              <a:rPr lang="el-GR" altLang="ko-KR" sz="1050" dirty="0"/>
              <a:t>β</a:t>
            </a:r>
            <a:r>
              <a:rPr lang="en-US" altLang="ko-KR" sz="1050" dirty="0"/>
              <a:t>-</a:t>
            </a:r>
            <a:r>
              <a:rPr lang="el-GR" altLang="ko-KR" sz="1050" dirty="0"/>
              <a:t>θ</a:t>
            </a:r>
            <a:r>
              <a:rPr lang="en-US" altLang="ko-KR" sz="1050" dirty="0" smtClean="0"/>
              <a:t>)*</a:t>
            </a:r>
            <a:r>
              <a:rPr lang="en-US" altLang="ko-KR" sz="1050" dirty="0" err="1" smtClean="0"/>
              <a:t>len</a:t>
            </a:r>
            <a:endParaRPr lang="en-US" altLang="ko-KR" sz="1050" dirty="0"/>
          </a:p>
        </p:txBody>
      </p:sp>
      <p:sp>
        <p:nvSpPr>
          <p:cNvPr id="38" name="TextBox 37"/>
          <p:cNvSpPr txBox="1"/>
          <p:nvPr/>
        </p:nvSpPr>
        <p:spPr>
          <a:xfrm>
            <a:off x="5774279" y="5132814"/>
            <a:ext cx="163217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2</a:t>
            </a:r>
            <a:r>
              <a:rPr lang="en-US" altLang="ko-KR" sz="1050" dirty="0" smtClean="0"/>
              <a:t>) x0,y0 </a:t>
            </a:r>
            <a:r>
              <a:rPr lang="ko-KR" altLang="en-US" sz="1050" dirty="0" smtClean="0"/>
              <a:t>과 </a:t>
            </a:r>
            <a:r>
              <a:rPr lang="en-US" altLang="ko-KR" sz="1050" dirty="0" err="1" smtClean="0"/>
              <a:t>x’,y</a:t>
            </a:r>
            <a:r>
              <a:rPr lang="en-US" altLang="ko-KR" sz="1050" dirty="0" smtClean="0"/>
              <a:t>’ </a:t>
            </a:r>
            <a:r>
              <a:rPr lang="ko-KR" altLang="en-US" sz="1050" dirty="0" smtClean="0"/>
              <a:t>각도 </a:t>
            </a:r>
            <a:r>
              <a:rPr lang="el-GR" altLang="ko-KR" sz="1050" dirty="0" smtClean="0"/>
              <a:t>β</a:t>
            </a:r>
            <a:endParaRPr lang="en-US" altLang="ko-KR" sz="1050" dirty="0"/>
          </a:p>
          <a:p>
            <a:r>
              <a:rPr lang="en-US" altLang="ko-KR" sz="1050" dirty="0"/>
              <a:t> </a:t>
            </a:r>
            <a:r>
              <a:rPr lang="en-US" altLang="ko-KR" sz="1050" dirty="0" smtClean="0"/>
              <a:t>  x0,y0 </a:t>
            </a:r>
            <a:r>
              <a:rPr lang="ko-KR" altLang="en-US" sz="1050" dirty="0"/>
              <a:t>과 </a:t>
            </a:r>
            <a:r>
              <a:rPr lang="en-US" altLang="ko-KR" sz="1050" dirty="0" err="1" smtClean="0"/>
              <a:t>x’,y</a:t>
            </a:r>
            <a:r>
              <a:rPr lang="en-US" altLang="ko-KR" sz="1050" dirty="0" smtClean="0"/>
              <a:t>’ </a:t>
            </a:r>
            <a:r>
              <a:rPr lang="ko-KR" altLang="en-US" sz="1050" dirty="0" smtClean="0"/>
              <a:t>거리 </a:t>
            </a:r>
            <a:r>
              <a:rPr lang="en-US" altLang="ko-KR" sz="1050" dirty="0" err="1"/>
              <a:t>len</a:t>
            </a:r>
            <a:endParaRPr lang="ko-KR" altLang="en-US" sz="1050" dirty="0"/>
          </a:p>
        </p:txBody>
      </p:sp>
      <p:sp>
        <p:nvSpPr>
          <p:cNvPr id="39" name="TextBox 38"/>
          <p:cNvSpPr txBox="1"/>
          <p:nvPr/>
        </p:nvSpPr>
        <p:spPr>
          <a:xfrm>
            <a:off x="1766189" y="2905015"/>
            <a:ext cx="4764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x0,y0</a:t>
            </a:r>
            <a:endParaRPr lang="ko-KR" altLang="en-US" sz="1000" dirty="0"/>
          </a:p>
        </p:txBody>
      </p:sp>
      <p:sp>
        <p:nvSpPr>
          <p:cNvPr id="40" name="원호 39"/>
          <p:cNvSpPr/>
          <p:nvPr/>
        </p:nvSpPr>
        <p:spPr>
          <a:xfrm>
            <a:off x="2098543" y="2832853"/>
            <a:ext cx="480060" cy="542644"/>
          </a:xfrm>
          <a:prstGeom prst="arc">
            <a:avLst>
              <a:gd name="adj1" fmla="val 16200000"/>
              <a:gd name="adj2" fmla="val 12245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356792" y="2895379"/>
            <a:ext cx="26321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ko-KR" sz="1100" dirty="0"/>
              <a:t>β</a:t>
            </a:r>
            <a:endParaRPr lang="ko-KR" altLang="en-US" sz="1100" dirty="0"/>
          </a:p>
        </p:txBody>
      </p:sp>
      <p:sp>
        <p:nvSpPr>
          <p:cNvPr id="42" name="직사각형 41"/>
          <p:cNvSpPr/>
          <p:nvPr/>
        </p:nvSpPr>
        <p:spPr>
          <a:xfrm>
            <a:off x="5202647" y="4613576"/>
            <a:ext cx="164500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rgbClr val="555555"/>
                </a:solidFill>
                <a:latin typeface="+mn-ea"/>
              </a:rPr>
              <a:t>Mapping </a:t>
            </a:r>
            <a:r>
              <a:rPr lang="en-US" altLang="ko-KR" sz="1050" b="1" dirty="0" smtClean="0">
                <a:solidFill>
                  <a:srgbClr val="555555"/>
                </a:solidFill>
                <a:latin typeface="+mn-ea"/>
              </a:rPr>
              <a:t>Map </a:t>
            </a:r>
            <a:r>
              <a:rPr lang="en-US" altLang="ko-KR" sz="1050" b="1" dirty="0" smtClean="0">
                <a:solidFill>
                  <a:srgbClr val="555555"/>
                </a:solidFill>
                <a:latin typeface="+mn-ea"/>
              </a:rPr>
              <a:t>-&gt; slam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48893" y="3105589"/>
            <a:ext cx="170751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rgbClr val="555555"/>
                </a:solidFill>
                <a:latin typeface="+mn-ea"/>
              </a:rPr>
              <a:t>Slam -&gt; </a:t>
            </a:r>
            <a:r>
              <a:rPr lang="en-US" altLang="ko-KR" sz="1050" b="1" dirty="0">
                <a:solidFill>
                  <a:srgbClr val="555555"/>
                </a:solidFill>
                <a:latin typeface="+mn-ea"/>
              </a:rPr>
              <a:t>Mapping </a:t>
            </a:r>
            <a:r>
              <a:rPr lang="en-US" altLang="ko-KR" sz="1050" b="1" dirty="0" smtClean="0">
                <a:solidFill>
                  <a:srgbClr val="555555"/>
                </a:solidFill>
                <a:latin typeface="+mn-ea"/>
              </a:rPr>
              <a:t>Map 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5142360" y="508993"/>
            <a:ext cx="117051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rgbClr val="555555"/>
                </a:solidFill>
                <a:latin typeface="+mn-ea"/>
              </a:rPr>
              <a:t>Mapping </a:t>
            </a:r>
            <a:r>
              <a:rPr lang="en-US" altLang="ko-KR" sz="1050" b="1" dirty="0">
                <a:solidFill>
                  <a:srgbClr val="555555"/>
                </a:solidFill>
                <a:latin typeface="+mn-ea"/>
              </a:rPr>
              <a:t>Slam 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498143" y="5066779"/>
            <a:ext cx="276710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1) x’ = (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logitude</a:t>
            </a:r>
            <a:r>
              <a:rPr lang="en-US" altLang="ko-KR" sz="1050" dirty="0" smtClean="0"/>
              <a:t>/</a:t>
            </a:r>
            <a:r>
              <a:rPr lang="en-US" altLang="ko-KR" sz="1050" dirty="0" err="1" smtClean="0"/>
              <a:t>RB.lon-LT.lon</a:t>
            </a:r>
            <a:r>
              <a:rPr lang="en-US" altLang="ko-KR" sz="1050" dirty="0" smtClean="0"/>
              <a:t>) * </a:t>
            </a:r>
            <a:r>
              <a:rPr lang="en-US" altLang="ko-KR" sz="1050" dirty="0" err="1"/>
              <a:t>mSlamX</a:t>
            </a:r>
            <a:r>
              <a:rPr lang="en-US" altLang="ko-KR" sz="1050" dirty="0" smtClean="0"/>
              <a:t> </a:t>
            </a:r>
          </a:p>
          <a:p>
            <a:r>
              <a:rPr lang="en-US" altLang="ko-KR" sz="1050" dirty="0" smtClean="0"/>
              <a:t>   y’ </a:t>
            </a:r>
            <a:r>
              <a:rPr lang="en-US" altLang="ko-KR" sz="1050" dirty="0"/>
              <a:t>= </a:t>
            </a:r>
            <a:r>
              <a:rPr lang="en-US" altLang="ko-KR" sz="1050" dirty="0" smtClean="0"/>
              <a:t>(</a:t>
            </a:r>
            <a:r>
              <a:rPr lang="en-US" altLang="ko-KR" sz="1050" dirty="0" smtClean="0">
                <a:solidFill>
                  <a:srgbClr val="FF0000"/>
                </a:solidFill>
              </a:rPr>
              <a:t>latitude</a:t>
            </a:r>
            <a:r>
              <a:rPr lang="en-US" altLang="ko-KR" sz="1050" dirty="0" smtClean="0"/>
              <a:t>/</a:t>
            </a:r>
            <a:r>
              <a:rPr lang="en-US" altLang="ko-KR" sz="1050" dirty="0"/>
              <a:t> </a:t>
            </a:r>
            <a:r>
              <a:rPr lang="en-US" altLang="ko-KR" sz="1050" dirty="0" err="1"/>
              <a:t>LT.lat-RB.lat</a:t>
            </a:r>
            <a:r>
              <a:rPr lang="en-US" altLang="ko-KR" sz="1050" dirty="0" smtClean="0"/>
              <a:t>)*</a:t>
            </a:r>
            <a:r>
              <a:rPr lang="en-US" altLang="ko-KR" sz="1050" dirty="0"/>
              <a:t> </a:t>
            </a:r>
            <a:r>
              <a:rPr lang="en-US" altLang="ko-KR" sz="1050" dirty="0" err="1"/>
              <a:t>mSlamY</a:t>
            </a:r>
            <a:r>
              <a:rPr lang="en-US" altLang="ko-KR" sz="1050" dirty="0"/>
              <a:t> </a:t>
            </a:r>
            <a:endParaRPr lang="ko-KR" altLang="en-US" sz="1050" dirty="0"/>
          </a:p>
        </p:txBody>
      </p:sp>
      <p:sp>
        <p:nvSpPr>
          <p:cNvPr id="51" name="직사각형 50"/>
          <p:cNvSpPr/>
          <p:nvPr/>
        </p:nvSpPr>
        <p:spPr>
          <a:xfrm>
            <a:off x="8389411" y="3105589"/>
            <a:ext cx="23407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rgbClr val="555555"/>
                </a:solidFill>
                <a:latin typeface="+mn-ea"/>
              </a:rPr>
              <a:t>Mapping </a:t>
            </a:r>
            <a:r>
              <a:rPr lang="en-US" altLang="ko-KR" sz="1050" b="1" dirty="0" smtClean="0">
                <a:solidFill>
                  <a:srgbClr val="555555"/>
                </a:solidFill>
                <a:latin typeface="+mn-ea"/>
              </a:rPr>
              <a:t>Map </a:t>
            </a:r>
            <a:r>
              <a:rPr lang="en-US" altLang="ko-KR" sz="1050" b="1" dirty="0" smtClean="0">
                <a:solidFill>
                  <a:srgbClr val="555555"/>
                </a:solidFill>
                <a:latin typeface="+mn-ea"/>
              </a:rPr>
              <a:t>-&gt; GPS coordinate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8206531" y="4779399"/>
            <a:ext cx="234070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b="1" dirty="0" smtClean="0">
                <a:solidFill>
                  <a:srgbClr val="555555"/>
                </a:solidFill>
                <a:latin typeface="+mn-ea"/>
              </a:rPr>
              <a:t>GPS coordinate -&gt; </a:t>
            </a:r>
            <a:r>
              <a:rPr lang="en-US" altLang="ko-KR" sz="1050" b="1" dirty="0">
                <a:solidFill>
                  <a:srgbClr val="555555"/>
                </a:solidFill>
                <a:latin typeface="+mn-ea"/>
              </a:rPr>
              <a:t>Mapping </a:t>
            </a:r>
            <a:r>
              <a:rPr lang="en-US" altLang="ko-KR" sz="1050" b="1" dirty="0" smtClean="0">
                <a:solidFill>
                  <a:srgbClr val="555555"/>
                </a:solidFill>
                <a:latin typeface="+mn-ea"/>
              </a:rPr>
              <a:t>Map</a:t>
            </a:r>
            <a:endParaRPr lang="ko-KR" altLang="en-US" sz="1050" b="1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15593" y="3079085"/>
            <a:ext cx="320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L</a:t>
            </a:r>
            <a:r>
              <a:rPr lang="en-US" altLang="ko-KR" sz="1000" dirty="0"/>
              <a:t>B</a:t>
            </a:r>
            <a:endParaRPr lang="ko-KR" altLang="en-US" sz="1000" dirty="0"/>
          </a:p>
        </p:txBody>
      </p:sp>
      <p:sp>
        <p:nvSpPr>
          <p:cNvPr id="54" name="TextBox 53"/>
          <p:cNvSpPr txBox="1"/>
          <p:nvPr/>
        </p:nvSpPr>
        <p:spPr>
          <a:xfrm>
            <a:off x="4116185" y="373061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RT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8556763" y="3430638"/>
            <a:ext cx="279756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smtClean="0"/>
              <a:t>1) </a:t>
            </a:r>
            <a:r>
              <a:rPr lang="en-US" altLang="ko-KR" sz="1050" dirty="0" err="1" smtClean="0">
                <a:solidFill>
                  <a:srgbClr val="FF0000"/>
                </a:solidFill>
              </a:rPr>
              <a:t>Logitude</a:t>
            </a:r>
            <a:r>
              <a:rPr lang="en-US" altLang="ko-KR" sz="1050" dirty="0" smtClean="0">
                <a:solidFill>
                  <a:srgbClr val="FF0000"/>
                </a:solidFill>
              </a:rPr>
              <a:t> = </a:t>
            </a:r>
            <a:r>
              <a:rPr lang="en-US" altLang="ko-KR" sz="1050" dirty="0"/>
              <a:t>(</a:t>
            </a:r>
            <a:r>
              <a:rPr lang="en-US" altLang="ko-KR" sz="1050" dirty="0" err="1" smtClean="0"/>
              <a:t>RB.lon-LT.lon</a:t>
            </a:r>
            <a:r>
              <a:rPr lang="en-US" altLang="ko-KR" sz="1050" dirty="0" smtClean="0"/>
              <a:t>) * x’/</a:t>
            </a:r>
            <a:r>
              <a:rPr lang="en-US" altLang="ko-KR" sz="1050" dirty="0" err="1" smtClean="0"/>
              <a:t>mSlamX</a:t>
            </a:r>
            <a:r>
              <a:rPr lang="en-US" altLang="ko-KR" sz="1050" dirty="0" smtClean="0"/>
              <a:t> </a:t>
            </a:r>
          </a:p>
          <a:p>
            <a:r>
              <a:rPr lang="en-US" altLang="ko-KR" sz="1050" dirty="0" smtClean="0"/>
              <a:t>   </a:t>
            </a:r>
            <a:r>
              <a:rPr lang="en-US" altLang="ko-KR" sz="1050" dirty="0" smtClean="0">
                <a:solidFill>
                  <a:srgbClr val="FF0000"/>
                </a:solidFill>
              </a:rPr>
              <a:t>latitude</a:t>
            </a:r>
            <a:r>
              <a:rPr lang="en-US" altLang="ko-KR" sz="1050" dirty="0" smtClean="0"/>
              <a:t> = </a:t>
            </a:r>
            <a:r>
              <a:rPr lang="en-US" altLang="ko-KR" sz="1050" dirty="0"/>
              <a:t>(</a:t>
            </a:r>
            <a:r>
              <a:rPr lang="en-US" altLang="ko-KR" sz="1050" dirty="0" err="1"/>
              <a:t>LT.lat-RB.lat</a:t>
            </a:r>
            <a:r>
              <a:rPr lang="en-US" altLang="ko-KR" sz="1050" dirty="0" smtClean="0"/>
              <a:t>) * y’/</a:t>
            </a:r>
            <a:r>
              <a:rPr lang="en-US" altLang="ko-KR" sz="1050" dirty="0" err="1"/>
              <a:t>mSlamY</a:t>
            </a:r>
            <a:endParaRPr lang="ko-KR" altLang="en-US" sz="1050" dirty="0"/>
          </a:p>
        </p:txBody>
      </p:sp>
      <p:sp>
        <p:nvSpPr>
          <p:cNvPr id="47" name="직사각형 46"/>
          <p:cNvSpPr>
            <a:spLocks noChangeAspect="1"/>
          </p:cNvSpPr>
          <p:nvPr/>
        </p:nvSpPr>
        <p:spPr>
          <a:xfrm>
            <a:off x="620391" y="5277536"/>
            <a:ext cx="927806" cy="8028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>
            <a:spLocks noChangeAspect="1"/>
          </p:cNvSpPr>
          <p:nvPr/>
        </p:nvSpPr>
        <p:spPr>
          <a:xfrm>
            <a:off x="2050116" y="5308086"/>
            <a:ext cx="927806" cy="8028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>
            <a:spLocks noChangeAspect="1"/>
          </p:cNvSpPr>
          <p:nvPr/>
        </p:nvSpPr>
        <p:spPr>
          <a:xfrm rot="19885659">
            <a:off x="3551228" y="5459210"/>
            <a:ext cx="790702" cy="43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왼쪽/오른쪽 화살표 1"/>
          <p:cNvSpPr/>
          <p:nvPr/>
        </p:nvSpPr>
        <p:spPr>
          <a:xfrm>
            <a:off x="1667319" y="5555776"/>
            <a:ext cx="310355" cy="353309"/>
          </a:xfrm>
          <a:prstGeom prst="leftRightArrow">
            <a:avLst>
              <a:gd name="adj1" fmla="val 50001"/>
              <a:gd name="adj2" fmla="val 229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왼쪽/오른쪽 화살표 54"/>
          <p:cNvSpPr/>
          <p:nvPr/>
        </p:nvSpPr>
        <p:spPr>
          <a:xfrm>
            <a:off x="3091096" y="5532873"/>
            <a:ext cx="310355" cy="353309"/>
          </a:xfrm>
          <a:prstGeom prst="leftRightArrow">
            <a:avLst>
              <a:gd name="adj1" fmla="val 50001"/>
              <a:gd name="adj2" fmla="val 229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694541" y="6206998"/>
            <a:ext cx="75373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>
                <a:solidFill>
                  <a:srgbClr val="555555"/>
                </a:solidFill>
                <a:latin typeface="+mn-ea"/>
              </a:rPr>
              <a:t>Geo</a:t>
            </a:r>
            <a:r>
              <a:rPr lang="ko-KR" altLang="en-US" sz="1050" dirty="0" smtClean="0">
                <a:solidFill>
                  <a:srgbClr val="555555"/>
                </a:solidFill>
                <a:latin typeface="+mn-ea"/>
              </a:rPr>
              <a:t> </a:t>
            </a:r>
            <a:r>
              <a:rPr lang="en-US" altLang="ko-KR" sz="1050" dirty="0" smtClean="0">
                <a:solidFill>
                  <a:srgbClr val="555555"/>
                </a:solidFill>
                <a:latin typeface="+mn-ea"/>
              </a:rPr>
              <a:t>Map</a:t>
            </a:r>
            <a:endParaRPr lang="ko-KR" altLang="en-US" sz="1050" dirty="0">
              <a:latin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2004395" y="6222240"/>
            <a:ext cx="1055097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>
                <a:solidFill>
                  <a:srgbClr val="555555"/>
                </a:solidFill>
                <a:latin typeface="+mn-ea"/>
              </a:rPr>
              <a:t>Mapping</a:t>
            </a:r>
            <a:r>
              <a:rPr lang="ko-KR" altLang="en-US" sz="1050" dirty="0" smtClean="0">
                <a:solidFill>
                  <a:srgbClr val="555555"/>
                </a:solidFill>
                <a:latin typeface="+mn-ea"/>
              </a:rPr>
              <a:t> </a:t>
            </a:r>
            <a:r>
              <a:rPr lang="en-US" altLang="ko-KR" sz="1050" dirty="0" smtClean="0">
                <a:solidFill>
                  <a:srgbClr val="555555"/>
                </a:solidFill>
                <a:latin typeface="+mn-ea"/>
              </a:rPr>
              <a:t>Map</a:t>
            </a:r>
            <a:endParaRPr lang="ko-KR" altLang="en-US" sz="1050" dirty="0">
              <a:latin typeface="+mn-ea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569614" y="6222240"/>
            <a:ext cx="80342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50" dirty="0" smtClean="0">
                <a:solidFill>
                  <a:srgbClr val="555555"/>
                </a:solidFill>
                <a:latin typeface="+mn-ea"/>
              </a:rPr>
              <a:t>Slam</a:t>
            </a:r>
            <a:r>
              <a:rPr lang="ko-KR" altLang="en-US" sz="1050" dirty="0" smtClean="0">
                <a:solidFill>
                  <a:srgbClr val="555555"/>
                </a:solidFill>
                <a:latin typeface="+mn-ea"/>
              </a:rPr>
              <a:t> </a:t>
            </a:r>
            <a:r>
              <a:rPr lang="en-US" altLang="ko-KR" sz="1050" dirty="0" smtClean="0">
                <a:solidFill>
                  <a:srgbClr val="555555"/>
                </a:solidFill>
                <a:latin typeface="+mn-ea"/>
              </a:rPr>
              <a:t>Map</a:t>
            </a:r>
            <a:endParaRPr lang="ko-KR" altLang="en-US" sz="1050" dirty="0"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8732" y="4845486"/>
            <a:ext cx="127150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b="1" dirty="0" err="1" smtClean="0">
                <a:solidFill>
                  <a:srgbClr val="555555"/>
                </a:solidFill>
                <a:latin typeface="+mn-ea"/>
              </a:rPr>
              <a:t>좌표계</a:t>
            </a:r>
            <a:r>
              <a:rPr lang="ko-KR" altLang="en-US" sz="1100" b="1" dirty="0" smtClean="0">
                <a:solidFill>
                  <a:srgbClr val="555555"/>
                </a:solidFill>
                <a:latin typeface="+mn-ea"/>
              </a:rPr>
              <a:t> 변환 구성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7213" y="4834309"/>
            <a:ext cx="4282504" cy="16438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955371" y="5154730"/>
            <a:ext cx="8581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solidFill>
                  <a:srgbClr val="555555"/>
                </a:solidFill>
                <a:latin typeface="+mn-ea"/>
              </a:rPr>
              <a:t>회전</a:t>
            </a:r>
            <a:r>
              <a:rPr lang="en-US" altLang="ko-KR" sz="900" dirty="0" smtClean="0">
                <a:solidFill>
                  <a:srgbClr val="555555"/>
                </a:solidFill>
                <a:latin typeface="+mn-ea"/>
              </a:rPr>
              <a:t>+</a:t>
            </a:r>
            <a:r>
              <a:rPr lang="ko-KR" altLang="en-US" sz="900" dirty="0" smtClean="0">
                <a:solidFill>
                  <a:srgbClr val="555555"/>
                </a:solidFill>
                <a:latin typeface="+mn-ea"/>
              </a:rPr>
              <a:t>이동</a:t>
            </a:r>
            <a:endParaRPr lang="ko-KR" altLang="en-US" sz="900" dirty="0">
              <a:latin typeface="+mn-ea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1456457" y="5146663"/>
            <a:ext cx="85812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 smtClean="0">
                <a:solidFill>
                  <a:srgbClr val="555555"/>
                </a:solidFill>
                <a:latin typeface="+mn-ea"/>
              </a:rPr>
              <a:t>비율</a:t>
            </a:r>
            <a:r>
              <a:rPr lang="en-US" altLang="ko-KR" sz="900" dirty="0" smtClean="0">
                <a:solidFill>
                  <a:srgbClr val="555555"/>
                </a:solidFill>
                <a:latin typeface="+mn-ea"/>
              </a:rPr>
              <a:t> </a:t>
            </a:r>
            <a:r>
              <a:rPr lang="ko-KR" altLang="en-US" sz="900" dirty="0" smtClean="0">
                <a:solidFill>
                  <a:srgbClr val="555555"/>
                </a:solidFill>
                <a:latin typeface="+mn-ea"/>
              </a:rPr>
              <a:t>매핑</a:t>
            </a:r>
            <a:endParaRPr lang="ko-KR" altLang="en-US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91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224</Words>
  <Application>Microsoft Office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권용상</dc:creator>
  <cp:lastModifiedBy>yskwon</cp:lastModifiedBy>
  <cp:revision>28</cp:revision>
  <dcterms:created xsi:type="dcterms:W3CDTF">2023-10-21T01:34:04Z</dcterms:created>
  <dcterms:modified xsi:type="dcterms:W3CDTF">2023-10-24T04:59:40Z</dcterms:modified>
</cp:coreProperties>
</file>