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5" r:id="rId2"/>
    <p:sldId id="264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-178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15A19-9F77-496B-853B-D3F9095BA880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3444A-0E83-4EC0-82B2-89141FC627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65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444A-0E83-4EC0-82B2-89141FC627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444A-0E83-4EC0-82B2-89141FC627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444A-0E83-4EC0-82B2-89141FC627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4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444A-0E83-4EC0-82B2-89141FC627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4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444A-0E83-4EC0-82B2-89141FC627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83444A-0E83-4EC0-82B2-89141FC627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344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88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247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5891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83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8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96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3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47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97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81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71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9ADE4-A1D7-4016-B292-84D73B015C53}" type="datetimeFigureOut">
              <a:rPr lang="ko-KR" altLang="en-US" smtClean="0"/>
              <a:t>2024-06-24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9167-BB27-42D6-9B92-84C6479110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386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Project Compare Viewer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사용자 </a:t>
            </a:r>
            <a:r>
              <a:rPr lang="ko-KR" altLang="en-US" dirty="0" err="1"/>
              <a:t>메</a:t>
            </a:r>
            <a:r>
              <a:rPr lang="ko-KR" altLang="en-US" dirty="0" err="1" smtClean="0"/>
              <a:t>뉴얼</a:t>
            </a:r>
            <a:r>
              <a:rPr lang="ko-KR" altLang="en-US" dirty="0" smtClean="0"/>
              <a:t> </a:t>
            </a:r>
            <a:r>
              <a:rPr lang="en-US" altLang="ko-KR" dirty="0" smtClean="0"/>
              <a:t>V.0.1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620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5137512" y="2316876"/>
            <a:ext cx="1656184" cy="163262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4" name="직사각형 3"/>
          <p:cNvSpPr/>
          <p:nvPr/>
        </p:nvSpPr>
        <p:spPr>
          <a:xfrm>
            <a:off x="673016" y="812839"/>
            <a:ext cx="7776864" cy="3957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2464" y="1272285"/>
            <a:ext cx="7776864" cy="3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05264" y="1290285"/>
            <a:ext cx="0" cy="3479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382" y="881850"/>
            <a:ext cx="55496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MENU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5158" y="1480974"/>
            <a:ext cx="12747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AUTOSAR Explorer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805312" y="1892959"/>
            <a:ext cx="19559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1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805312" y="2397015"/>
            <a:ext cx="1955936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2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37512" y="3668378"/>
            <a:ext cx="1656184" cy="281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Compare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805312" y="2901071"/>
            <a:ext cx="19559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3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805312" y="3405127"/>
            <a:ext cx="1955936" cy="4320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4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805312" y="3909183"/>
            <a:ext cx="19559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5</a:t>
            </a:r>
            <a:endParaRPr lang="ko-KR" altLang="en-US" sz="1000" dirty="0"/>
          </a:p>
        </p:txBody>
      </p:sp>
      <p:sp>
        <p:nvSpPr>
          <p:cNvPr id="23" name="TextBox 22"/>
          <p:cNvSpPr txBox="1"/>
          <p:nvPr/>
        </p:nvSpPr>
        <p:spPr>
          <a:xfrm>
            <a:off x="3265304" y="1906106"/>
            <a:ext cx="14686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CTRL + </a:t>
            </a:r>
            <a:r>
              <a:rPr lang="ko-KR" altLang="en-US" sz="1000" dirty="0" smtClean="0"/>
              <a:t>프로젝트 선택</a:t>
            </a:r>
            <a:endParaRPr lang="ko-KR" altLang="en-US" sz="1000" dirty="0"/>
          </a:p>
        </p:txBody>
      </p:sp>
      <p:cxnSp>
        <p:nvCxnSpPr>
          <p:cNvPr id="28" name="꺾인 연결선 27"/>
          <p:cNvCxnSpPr>
            <a:stCxn id="23" idx="1"/>
            <a:endCxn id="14" idx="3"/>
          </p:cNvCxnSpPr>
          <p:nvPr/>
        </p:nvCxnSpPr>
        <p:spPr>
          <a:xfrm rot="10800000" flipV="1">
            <a:off x="2761248" y="2029217"/>
            <a:ext cx="504056" cy="583822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3" idx="2"/>
            <a:endCxn id="21" idx="3"/>
          </p:cNvCxnSpPr>
          <p:nvPr/>
        </p:nvCxnSpPr>
        <p:spPr>
          <a:xfrm rot="5400000">
            <a:off x="2646032" y="2267543"/>
            <a:ext cx="1468824" cy="123839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049317" y="1762878"/>
            <a:ext cx="20906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</a:t>
            </a:r>
            <a:r>
              <a:rPr lang="ko-KR" altLang="en-US" sz="1000" dirty="0" smtClean="0"/>
              <a:t>개의 프로젝트 선택 후</a:t>
            </a:r>
            <a:endParaRPr lang="en-US" altLang="ko-KR" sz="1000" dirty="0" smtClean="0"/>
          </a:p>
          <a:p>
            <a:r>
              <a:rPr lang="ko-KR" altLang="en-US" sz="1000" dirty="0" smtClean="0"/>
              <a:t>마우스 오른쪽 버튼 선택 </a:t>
            </a:r>
            <a:endParaRPr lang="en-US" altLang="ko-KR" sz="1000" dirty="0" smtClean="0"/>
          </a:p>
          <a:p>
            <a:r>
              <a:rPr lang="ko-KR" altLang="en-US" sz="1000" dirty="0" smtClean="0"/>
              <a:t>우 클릭 </a:t>
            </a:r>
            <a:r>
              <a:rPr lang="en-US" altLang="ko-KR" sz="1000" dirty="0" smtClean="0"/>
              <a:t>(Context) </a:t>
            </a:r>
            <a:r>
              <a:rPr lang="ko-KR" altLang="en-US" sz="1000" dirty="0" smtClean="0"/>
              <a:t>팝업 메뉴 오픈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242512" y="4733170"/>
            <a:ext cx="115288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2 Items Selected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3140470" y="1727195"/>
            <a:ext cx="1709009" cy="6040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Mobilgene C Studio </a:t>
            </a:r>
            <a:r>
              <a:rPr lang="ko-KR" altLang="en-US" sz="1400" dirty="0" smtClean="0">
                <a:solidFill>
                  <a:schemeClr val="tx1"/>
                </a:solidFill>
              </a:rPr>
              <a:t>우 클릭 팝업 메뉴에서 </a:t>
            </a:r>
            <a:r>
              <a:rPr lang="en-US" altLang="ko-KR" sz="1400" dirty="0" smtClean="0">
                <a:solidFill>
                  <a:schemeClr val="tx1"/>
                </a:solidFill>
              </a:rPr>
              <a:t>Project Compare </a:t>
            </a:r>
            <a:r>
              <a:rPr lang="ko-KR" altLang="en-US" sz="1400" dirty="0" smtClean="0">
                <a:solidFill>
                  <a:schemeClr val="tx1"/>
                </a:solidFill>
              </a:rPr>
              <a:t>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75616" y="4554258"/>
            <a:ext cx="1709009" cy="6040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5003087" y="3506918"/>
            <a:ext cx="2078641" cy="6040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/>
          <p:cNvSpPr/>
          <p:nvPr/>
        </p:nvSpPr>
        <p:spPr>
          <a:xfrm>
            <a:off x="3013275" y="1619183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42" name="타원 41"/>
          <p:cNvSpPr/>
          <p:nvPr/>
        </p:nvSpPr>
        <p:spPr>
          <a:xfrm>
            <a:off x="867604" y="444624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43" name="타원 42"/>
          <p:cNvSpPr/>
          <p:nvPr/>
        </p:nvSpPr>
        <p:spPr>
          <a:xfrm>
            <a:off x="4895075" y="339890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3275856" y="5229200"/>
            <a:ext cx="5219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200" dirty="0" smtClean="0"/>
              <a:t>AUTOSAR Explorer </a:t>
            </a:r>
            <a:r>
              <a:rPr lang="ko-KR" altLang="en-US" sz="1200" dirty="0" smtClean="0"/>
              <a:t>상에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열려진</a:t>
            </a:r>
            <a:r>
              <a:rPr lang="ko-KR" altLang="en-US" sz="1200" dirty="0" smtClean="0"/>
              <a:t> 프로젝트 중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2</a:t>
            </a:r>
            <a:r>
              <a:rPr lang="ko-KR" altLang="en-US" sz="1200" dirty="0" smtClean="0"/>
              <a:t>개의 프로젝트를 선택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프로젝트 선택 확인 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마우스 우 클릭 팝업 메뉴 오픈 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우 클릭 메뉴 중 </a:t>
            </a:r>
            <a:r>
              <a:rPr lang="en-US" altLang="ko-KR" sz="1200" dirty="0" smtClean="0"/>
              <a:t>Project Compare </a:t>
            </a:r>
            <a:r>
              <a:rPr lang="ko-KR" altLang="en-US" sz="1200" dirty="0" smtClean="0"/>
              <a:t>메뉴 선택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9480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73016" y="812839"/>
            <a:ext cx="7776864" cy="39574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662464" y="1272285"/>
            <a:ext cx="7776864" cy="3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05264" y="1290285"/>
            <a:ext cx="0" cy="3479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6382" y="881850"/>
            <a:ext cx="554960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MENU</a:t>
            </a:r>
            <a:endParaRPr lang="ko-KR" alt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5158" y="1480974"/>
            <a:ext cx="1274708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AUTOSAR Explorer</a:t>
            </a:r>
            <a:endParaRPr lang="ko-KR" altLang="en-US" sz="1000" dirty="0"/>
          </a:p>
        </p:txBody>
      </p:sp>
      <p:sp>
        <p:nvSpPr>
          <p:cNvPr id="13" name="직사각형 12"/>
          <p:cNvSpPr/>
          <p:nvPr/>
        </p:nvSpPr>
        <p:spPr>
          <a:xfrm>
            <a:off x="805312" y="1892959"/>
            <a:ext cx="19559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1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805312" y="2397015"/>
            <a:ext cx="19559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2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805312" y="2901071"/>
            <a:ext cx="19559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3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805312" y="3405127"/>
            <a:ext cx="19559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4</a:t>
            </a:r>
            <a:endParaRPr lang="ko-KR" altLang="en-US" sz="1000" dirty="0"/>
          </a:p>
        </p:txBody>
      </p:sp>
      <p:sp>
        <p:nvSpPr>
          <p:cNvPr id="22" name="직사각형 21"/>
          <p:cNvSpPr/>
          <p:nvPr/>
        </p:nvSpPr>
        <p:spPr>
          <a:xfrm>
            <a:off x="805312" y="3909183"/>
            <a:ext cx="1955936" cy="43204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5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Mobilgene C Studio </a:t>
            </a:r>
            <a:r>
              <a:rPr lang="ko-KR" altLang="en-US" sz="1400" dirty="0" smtClean="0">
                <a:solidFill>
                  <a:schemeClr val="tx1"/>
                </a:solidFill>
              </a:rPr>
              <a:t>상단 메뉴 중 </a:t>
            </a:r>
            <a:r>
              <a:rPr lang="en-US" altLang="ko-KR" sz="1400" dirty="0" smtClean="0">
                <a:solidFill>
                  <a:schemeClr val="tx1"/>
                </a:solidFill>
              </a:rPr>
              <a:t>Project Compare </a:t>
            </a:r>
            <a:r>
              <a:rPr lang="ko-KR" altLang="en-US" sz="1400" dirty="0" smtClean="0">
                <a:solidFill>
                  <a:schemeClr val="tx1"/>
                </a:solidFill>
              </a:rPr>
              <a:t>에서 실행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275856" y="5229200"/>
            <a:ext cx="5307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200" dirty="0" smtClean="0"/>
              <a:t>프로젝트가 선택되지 않은 상태에서 </a:t>
            </a:r>
            <a:r>
              <a:rPr lang="en-US" altLang="ko-KR" sz="1200" dirty="0" smtClean="0"/>
              <a:t>Project Compare </a:t>
            </a:r>
            <a:r>
              <a:rPr lang="ko-KR" altLang="en-US" sz="1200" dirty="0" smtClean="0"/>
              <a:t>상단 메뉴 선택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ko-KR" altLang="en-US" sz="1200" dirty="0" smtClean="0"/>
              <a:t>하위 메뉴 중 </a:t>
            </a:r>
            <a:r>
              <a:rPr lang="en-US" altLang="ko-KR" sz="1200" dirty="0" smtClean="0"/>
              <a:t>Open View </a:t>
            </a:r>
            <a:r>
              <a:rPr lang="ko-KR" altLang="en-US" sz="1200" dirty="0" smtClean="0"/>
              <a:t>실행  </a:t>
            </a:r>
            <a:endParaRPr lang="en-US" altLang="ko-KR" sz="1200" dirty="0" smtClean="0"/>
          </a:p>
        </p:txBody>
      </p:sp>
      <p:sp>
        <p:nvSpPr>
          <p:cNvPr id="27" name="직사각형 26"/>
          <p:cNvSpPr/>
          <p:nvPr/>
        </p:nvSpPr>
        <p:spPr>
          <a:xfrm>
            <a:off x="5057324" y="944011"/>
            <a:ext cx="1656184" cy="28112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Project Compare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5652120" y="1196346"/>
            <a:ext cx="1360405" cy="281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Open View</a:t>
            </a:r>
            <a:endParaRPr lang="ko-KR" altLang="en-US" sz="1000" dirty="0"/>
          </a:p>
        </p:txBody>
      </p:sp>
      <p:sp>
        <p:nvSpPr>
          <p:cNvPr id="41" name="타원 40"/>
          <p:cNvSpPr/>
          <p:nvPr/>
        </p:nvSpPr>
        <p:spPr>
          <a:xfrm>
            <a:off x="4949312" y="83599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31" name="타원 30"/>
          <p:cNvSpPr/>
          <p:nvPr/>
        </p:nvSpPr>
        <p:spPr>
          <a:xfrm>
            <a:off x="5486985" y="127228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32" name="직사각형 31"/>
          <p:cNvSpPr/>
          <p:nvPr/>
        </p:nvSpPr>
        <p:spPr>
          <a:xfrm>
            <a:off x="4788024" y="835998"/>
            <a:ext cx="2520280" cy="89119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54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2487" y="1306263"/>
            <a:ext cx="7200800" cy="3346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012487" y="2314374"/>
            <a:ext cx="7200800" cy="3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6679" y="1450858"/>
            <a:ext cx="307026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다른 데이터</a:t>
            </a:r>
            <a:r>
              <a:rPr lang="en-US" altLang="ko-KR" sz="800" dirty="0" smtClean="0">
                <a:solidFill>
                  <a:srgbClr val="FF0000"/>
                </a:solidFill>
              </a:rPr>
              <a:t>(!=)</a:t>
            </a:r>
            <a:r>
              <a:rPr lang="en-US" altLang="ko-KR" sz="800" dirty="0" smtClean="0"/>
              <a:t> , </a:t>
            </a:r>
            <a:r>
              <a:rPr lang="ko-KR" altLang="en-US" sz="800" dirty="0" smtClean="0">
                <a:solidFill>
                  <a:schemeClr val="accent1"/>
                </a:solidFill>
              </a:rPr>
              <a:t>좌측에만 존재</a:t>
            </a:r>
            <a:r>
              <a:rPr lang="en-US" altLang="ko-KR" sz="800" dirty="0" smtClean="0">
                <a:solidFill>
                  <a:schemeClr val="accent1"/>
                </a:solidFill>
              </a:rPr>
              <a:t>(&lt;-)</a:t>
            </a:r>
            <a:r>
              <a:rPr lang="en-US" altLang="ko-KR" sz="800" dirty="0" smtClean="0"/>
              <a:t>, </a:t>
            </a:r>
            <a:r>
              <a:rPr lang="ko-KR" altLang="en-US" sz="800" dirty="0" smtClean="0">
                <a:solidFill>
                  <a:schemeClr val="accent4"/>
                </a:solidFill>
              </a:rPr>
              <a:t>우측에만 존재</a:t>
            </a:r>
            <a:r>
              <a:rPr lang="en-US" altLang="ko-KR" sz="800" dirty="0" smtClean="0">
                <a:solidFill>
                  <a:schemeClr val="accent4"/>
                </a:solidFill>
              </a:rPr>
              <a:t>(-&gt;)</a:t>
            </a:r>
            <a:r>
              <a:rPr lang="en-US" altLang="ko-KR" sz="800" dirty="0" smtClean="0"/>
              <a:t>  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084495" y="1378270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프로젝트 선택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9623" y="620688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현재 </a:t>
            </a:r>
            <a:r>
              <a:rPr lang="en-US" altLang="ko-KR" dirty="0" smtClean="0">
                <a:solidFill>
                  <a:srgbClr val="FF0000"/>
                </a:solidFill>
              </a:rPr>
              <a:t>UI </a:t>
            </a:r>
            <a:r>
              <a:rPr lang="ko-KR" altLang="en-US" dirty="0" smtClean="0">
                <a:solidFill>
                  <a:srgbClr val="FF0000"/>
                </a:solidFill>
              </a:rPr>
              <a:t>버전은 확정된 것이 아님을 유념해 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4495" y="2458390"/>
            <a:ext cx="206694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이름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데이터 이름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Compare View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매뉴얼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976483" y="129035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27" name="직사각형 26"/>
          <p:cNvSpPr/>
          <p:nvPr/>
        </p:nvSpPr>
        <p:spPr>
          <a:xfrm>
            <a:off x="4727585" y="1398371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선택 데이터 경로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258497" y="1450858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&lt;-&gt;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6645403" y="1398951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우측 선택 데이터 경로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84495" y="1882326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차이점 </a:t>
            </a:r>
            <a:r>
              <a:rPr lang="en-US" altLang="ko-KR" sz="800" dirty="0" smtClean="0"/>
              <a:t>(ARXML)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2119004" y="1881746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차이점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39144" y="1934233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&lt;-&gt;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468871" y="1884745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</a:t>
            </a:r>
            <a:r>
              <a:rPr lang="ko-KR" altLang="en-US" sz="1000" dirty="0" smtClean="0"/>
              <a:t>측 차이점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068203" y="2704611"/>
            <a:ext cx="7089368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40879" y="2704611"/>
            <a:ext cx="216024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7317" y="3520151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좌측 비교결과 리스트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526246" y="352323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</a:t>
            </a:r>
            <a:r>
              <a:rPr lang="ko-KR" altLang="en-US" sz="1400" dirty="0" smtClean="0"/>
              <a:t>측 비교결과 리스트</a:t>
            </a:r>
            <a:endParaRPr lang="ko-KR" altLang="en-US" sz="1400" dirty="0"/>
          </a:p>
        </p:txBody>
      </p:sp>
      <p:sp>
        <p:nvSpPr>
          <p:cNvPr id="49" name="타원 48"/>
          <p:cNvSpPr/>
          <p:nvPr/>
        </p:nvSpPr>
        <p:spPr>
          <a:xfrm>
            <a:off x="2339752" y="1238532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51" name="타원 50"/>
          <p:cNvSpPr/>
          <p:nvPr/>
        </p:nvSpPr>
        <p:spPr>
          <a:xfrm>
            <a:off x="4756903" y="127025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  <p:sp>
        <p:nvSpPr>
          <p:cNvPr id="52" name="타원 51"/>
          <p:cNvSpPr/>
          <p:nvPr/>
        </p:nvSpPr>
        <p:spPr>
          <a:xfrm>
            <a:off x="6629111" y="127025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4</a:t>
            </a:r>
            <a:endParaRPr lang="ko-KR" altLang="en-US" sz="1200" dirty="0"/>
          </a:p>
        </p:txBody>
      </p:sp>
      <p:sp>
        <p:nvSpPr>
          <p:cNvPr id="53" name="타원 52"/>
          <p:cNvSpPr/>
          <p:nvPr/>
        </p:nvSpPr>
        <p:spPr>
          <a:xfrm>
            <a:off x="2196122" y="1738525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5</a:t>
            </a:r>
            <a:endParaRPr lang="ko-KR" altLang="en-US" sz="1200" dirty="0"/>
          </a:p>
        </p:txBody>
      </p:sp>
      <p:sp>
        <p:nvSpPr>
          <p:cNvPr id="54" name="타원 53"/>
          <p:cNvSpPr/>
          <p:nvPr/>
        </p:nvSpPr>
        <p:spPr>
          <a:xfrm>
            <a:off x="4551682" y="1781977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6</a:t>
            </a:r>
            <a:endParaRPr lang="ko-KR" altLang="en-US" sz="1200" dirty="0"/>
          </a:p>
        </p:txBody>
      </p:sp>
      <p:sp>
        <p:nvSpPr>
          <p:cNvPr id="56" name="타원 55"/>
          <p:cNvSpPr/>
          <p:nvPr/>
        </p:nvSpPr>
        <p:spPr>
          <a:xfrm>
            <a:off x="1084495" y="231437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7</a:t>
            </a:r>
            <a:endParaRPr lang="ko-KR" altLang="en-US" sz="1200" dirty="0"/>
          </a:p>
        </p:txBody>
      </p:sp>
      <p:sp>
        <p:nvSpPr>
          <p:cNvPr id="57" name="타원 56"/>
          <p:cNvSpPr/>
          <p:nvPr/>
        </p:nvSpPr>
        <p:spPr>
          <a:xfrm>
            <a:off x="1729305" y="304893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8</a:t>
            </a:r>
            <a:endParaRPr lang="ko-KR" altLang="en-US" sz="1200" dirty="0"/>
          </a:p>
        </p:txBody>
      </p:sp>
      <p:sp>
        <p:nvSpPr>
          <p:cNvPr id="58" name="타원 57"/>
          <p:cNvSpPr/>
          <p:nvPr/>
        </p:nvSpPr>
        <p:spPr>
          <a:xfrm>
            <a:off x="4539362" y="317354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9</a:t>
            </a:r>
            <a:endParaRPr lang="ko-KR" altLang="en-US" sz="1200" dirty="0"/>
          </a:p>
        </p:txBody>
      </p:sp>
      <p:sp>
        <p:nvSpPr>
          <p:cNvPr id="59" name="타원 58"/>
          <p:cNvSpPr/>
          <p:nvPr/>
        </p:nvSpPr>
        <p:spPr>
          <a:xfrm>
            <a:off x="6239753" y="3173546"/>
            <a:ext cx="457828" cy="2728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/>
              <a:t>10</a:t>
            </a:r>
            <a:endParaRPr lang="ko-KR" altLang="en-US" sz="800" dirty="0"/>
          </a:p>
        </p:txBody>
      </p:sp>
      <p:sp>
        <p:nvSpPr>
          <p:cNvPr id="60" name="TextBox 59"/>
          <p:cNvSpPr txBox="1"/>
          <p:nvPr/>
        </p:nvSpPr>
        <p:spPr>
          <a:xfrm>
            <a:off x="962274" y="4797152"/>
            <a:ext cx="51972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200" dirty="0"/>
              <a:t>새로운 프로젝트를 비교하려면 해당 버튼을 선택합니다</a:t>
            </a:r>
            <a:r>
              <a:rPr lang="en-US" altLang="ko-KR" sz="12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데이터 차이에 대한 색상 구분입니다</a:t>
            </a:r>
            <a:r>
              <a:rPr lang="en-US" altLang="ko-KR" sz="12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현재 선택된 좌측 프로젝트 또는 </a:t>
            </a:r>
            <a:r>
              <a:rPr lang="en-US" altLang="ko-KR" sz="1200" dirty="0"/>
              <a:t>ARXML </a:t>
            </a:r>
            <a:r>
              <a:rPr lang="ko-KR" altLang="en-US" sz="1200" dirty="0"/>
              <a:t>파일의 전체 경로입니다</a:t>
            </a:r>
            <a:r>
              <a:rPr lang="en-US" altLang="ko-KR" sz="12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현재 선택된 우측 프로젝트 또는 </a:t>
            </a:r>
            <a:r>
              <a:rPr lang="en-US" altLang="ko-KR" sz="1200" dirty="0"/>
              <a:t>ARXML </a:t>
            </a:r>
            <a:r>
              <a:rPr lang="ko-KR" altLang="en-US" sz="1200" dirty="0"/>
              <a:t>파일의 전체 경로입니다</a:t>
            </a:r>
            <a:r>
              <a:rPr lang="en-US" altLang="ko-KR" sz="12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차이가 있는 </a:t>
            </a:r>
            <a:r>
              <a:rPr lang="en-US" altLang="ko-KR" sz="1200" dirty="0"/>
              <a:t>ARXML </a:t>
            </a:r>
            <a:r>
              <a:rPr lang="ko-KR" altLang="en-US" sz="1200" dirty="0"/>
              <a:t>부분 중 좌측의 차이점입니다</a:t>
            </a:r>
            <a:r>
              <a:rPr lang="en-US" altLang="ko-KR" sz="12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차이가 있는 </a:t>
            </a:r>
            <a:r>
              <a:rPr lang="en-US" altLang="ko-KR" sz="1200" dirty="0"/>
              <a:t>ARXML </a:t>
            </a:r>
            <a:r>
              <a:rPr lang="ko-KR" altLang="en-US" sz="1200" dirty="0"/>
              <a:t>부분 중 우측의 차이점입니다</a:t>
            </a:r>
            <a:r>
              <a:rPr lang="en-US" altLang="ko-KR" sz="12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선택된 프로젝트 또는 </a:t>
            </a:r>
            <a:r>
              <a:rPr lang="en-US" altLang="ko-KR" sz="1200" dirty="0"/>
              <a:t>ARXML </a:t>
            </a:r>
            <a:r>
              <a:rPr lang="ko-KR" altLang="en-US" sz="1200" dirty="0"/>
              <a:t>파일의 현재 리스트 탭입니다</a:t>
            </a:r>
            <a:r>
              <a:rPr lang="en-US" altLang="ko-KR" sz="12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선택된 프로젝트 또는 </a:t>
            </a:r>
            <a:r>
              <a:rPr lang="en-US" altLang="ko-KR" sz="1200" dirty="0"/>
              <a:t>ARXML </a:t>
            </a:r>
            <a:r>
              <a:rPr lang="ko-KR" altLang="en-US" sz="1200" dirty="0"/>
              <a:t>파일의 좌측 비교 결과 리스트입니다</a:t>
            </a:r>
            <a:r>
              <a:rPr lang="en-US" altLang="ko-KR" sz="12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좌</a:t>
            </a:r>
            <a:r>
              <a:rPr lang="en-US" altLang="ko-KR" sz="1200" dirty="0"/>
              <a:t>/</a:t>
            </a:r>
            <a:r>
              <a:rPr lang="ko-KR" altLang="en-US" sz="1200" dirty="0"/>
              <a:t>우측 차이점에 대한 간단한 비교 부분입니다</a:t>
            </a:r>
            <a:r>
              <a:rPr lang="en-US" altLang="ko-KR" sz="1200" dirty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선택된 프로젝트 또는 </a:t>
            </a:r>
            <a:r>
              <a:rPr lang="en-US" altLang="ko-KR" sz="1200" dirty="0"/>
              <a:t>ARXML </a:t>
            </a:r>
            <a:r>
              <a:rPr lang="ko-KR" altLang="en-US" sz="1200" dirty="0"/>
              <a:t>파일의 우측 비교 결과 리스트입니다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9490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2487" y="1306263"/>
            <a:ext cx="7200800" cy="3346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012487" y="2314374"/>
            <a:ext cx="7200800" cy="3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6679" y="1450858"/>
            <a:ext cx="307026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다른 데이터</a:t>
            </a:r>
            <a:r>
              <a:rPr lang="en-US" altLang="ko-KR" sz="800" dirty="0" smtClean="0">
                <a:solidFill>
                  <a:srgbClr val="FF0000"/>
                </a:solidFill>
              </a:rPr>
              <a:t>(!=)</a:t>
            </a:r>
            <a:r>
              <a:rPr lang="en-US" altLang="ko-KR" sz="800" dirty="0" smtClean="0"/>
              <a:t> , </a:t>
            </a:r>
            <a:r>
              <a:rPr lang="ko-KR" altLang="en-US" sz="800" dirty="0" smtClean="0">
                <a:solidFill>
                  <a:schemeClr val="accent1"/>
                </a:solidFill>
              </a:rPr>
              <a:t>좌측에만 존재</a:t>
            </a:r>
            <a:r>
              <a:rPr lang="en-US" altLang="ko-KR" sz="800" dirty="0" smtClean="0">
                <a:solidFill>
                  <a:schemeClr val="accent1"/>
                </a:solidFill>
              </a:rPr>
              <a:t>(&lt;-)</a:t>
            </a:r>
            <a:r>
              <a:rPr lang="en-US" altLang="ko-KR" sz="800" dirty="0" smtClean="0"/>
              <a:t>, </a:t>
            </a:r>
            <a:r>
              <a:rPr lang="ko-KR" altLang="en-US" sz="800" dirty="0" smtClean="0">
                <a:solidFill>
                  <a:schemeClr val="accent4"/>
                </a:solidFill>
              </a:rPr>
              <a:t>우측에만 존재</a:t>
            </a:r>
            <a:r>
              <a:rPr lang="en-US" altLang="ko-KR" sz="800" dirty="0" smtClean="0">
                <a:solidFill>
                  <a:schemeClr val="accent4"/>
                </a:solidFill>
              </a:rPr>
              <a:t>(-&gt;)</a:t>
            </a:r>
            <a:r>
              <a:rPr lang="en-US" altLang="ko-KR" sz="800" dirty="0" smtClean="0"/>
              <a:t>  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084495" y="1378270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프로젝트 선택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9623" y="620688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현재 </a:t>
            </a:r>
            <a:r>
              <a:rPr lang="en-US" altLang="ko-KR" dirty="0" smtClean="0">
                <a:solidFill>
                  <a:srgbClr val="FF0000"/>
                </a:solidFill>
              </a:rPr>
              <a:t>UI </a:t>
            </a:r>
            <a:r>
              <a:rPr lang="ko-KR" altLang="en-US" dirty="0" smtClean="0">
                <a:solidFill>
                  <a:srgbClr val="FF0000"/>
                </a:solidFill>
              </a:rPr>
              <a:t>버전은 확정된 것이 아님을 유념해 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4495" y="2458390"/>
            <a:ext cx="206694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이름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데이터 이름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Compare View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매뉴얼 </a:t>
            </a:r>
            <a:r>
              <a:rPr lang="en-US" altLang="ko-KR" sz="1400" dirty="0" smtClean="0">
                <a:solidFill>
                  <a:schemeClr val="tx1"/>
                </a:solidFill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</a:rPr>
              <a:t>프로젝트 선택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7585" y="1398371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선택 데이터 경로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258497" y="1450858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&lt;-&gt;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6645403" y="1398951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우측 선택 데이터 경로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84495" y="1882326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차이점 </a:t>
            </a:r>
            <a:r>
              <a:rPr lang="en-US" altLang="ko-KR" sz="800" dirty="0" smtClean="0"/>
              <a:t>(ARXML)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2119004" y="1881746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차이점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39144" y="1934233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&lt;-&gt;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468871" y="1884745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</a:t>
            </a:r>
            <a:r>
              <a:rPr lang="ko-KR" altLang="en-US" sz="1000" dirty="0" smtClean="0"/>
              <a:t>측 차이점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068203" y="2704611"/>
            <a:ext cx="7089368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40879" y="2704611"/>
            <a:ext cx="216024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7317" y="3520151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좌측 비교결과 리스트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526246" y="3523238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우</a:t>
            </a:r>
            <a:r>
              <a:rPr lang="ko-KR" altLang="en-US" sz="1400" dirty="0" smtClean="0"/>
              <a:t>측 비교결과 리스트</a:t>
            </a:r>
            <a:endParaRPr lang="ko-KR" altLang="en-US" sz="1400" dirty="0"/>
          </a:p>
        </p:txBody>
      </p:sp>
      <p:sp>
        <p:nvSpPr>
          <p:cNvPr id="36" name="타원 35"/>
          <p:cNvSpPr/>
          <p:nvPr/>
        </p:nvSpPr>
        <p:spPr>
          <a:xfrm>
            <a:off x="976483" y="1290359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7" name="직사각형 6"/>
          <p:cNvSpPr/>
          <p:nvPr/>
        </p:nvSpPr>
        <p:spPr>
          <a:xfrm>
            <a:off x="2627784" y="1052736"/>
            <a:ext cx="2952328" cy="1800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/>
          <p:nvPr/>
        </p:nvCxnSpPr>
        <p:spPr>
          <a:xfrm>
            <a:off x="2627784" y="1398951"/>
            <a:ext cx="2952328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2765802" y="1663303"/>
            <a:ext cx="221178" cy="218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771800" y="1986421"/>
            <a:ext cx="221178" cy="218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779383" y="2314374"/>
            <a:ext cx="221178" cy="218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93296" y="1626456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 </a:t>
            </a:r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3093296" y="1952836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 </a:t>
            </a:r>
            <a:r>
              <a:rPr lang="en-US" altLang="ko-KR" sz="1400" dirty="0"/>
              <a:t>2</a:t>
            </a:r>
            <a:endParaRPr lang="ko-KR" altLang="en-US" sz="1400" dirty="0"/>
          </a:p>
        </p:txBody>
      </p:sp>
      <p:sp>
        <p:nvSpPr>
          <p:cNvPr id="43" name="TextBox 42"/>
          <p:cNvSpPr txBox="1"/>
          <p:nvPr/>
        </p:nvSpPr>
        <p:spPr>
          <a:xfrm>
            <a:off x="3120286" y="2297461"/>
            <a:ext cx="10647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 </a:t>
            </a:r>
            <a:r>
              <a:rPr lang="en-US" altLang="ko-KR" sz="1400" dirty="0"/>
              <a:t>3</a:t>
            </a:r>
            <a:endParaRPr lang="ko-KR" altLang="en-US" sz="1400" dirty="0"/>
          </a:p>
        </p:txBody>
      </p:sp>
      <p:sp>
        <p:nvSpPr>
          <p:cNvPr id="44" name="TextBox 43"/>
          <p:cNvSpPr txBox="1"/>
          <p:nvPr/>
        </p:nvSpPr>
        <p:spPr>
          <a:xfrm>
            <a:off x="3136796" y="1070493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열려진 프로젝트 목록</a:t>
            </a:r>
            <a:endParaRPr lang="ko-KR" altLang="en-US" sz="1400" dirty="0"/>
          </a:p>
        </p:txBody>
      </p:sp>
      <p:sp>
        <p:nvSpPr>
          <p:cNvPr id="46" name="직사각형 45"/>
          <p:cNvSpPr/>
          <p:nvPr/>
        </p:nvSpPr>
        <p:spPr>
          <a:xfrm>
            <a:off x="4585258" y="2820071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선택</a:t>
            </a:r>
            <a:endParaRPr lang="ko-KR" altLang="en-US" sz="1000" dirty="0"/>
          </a:p>
        </p:txBody>
      </p:sp>
      <p:sp>
        <p:nvSpPr>
          <p:cNvPr id="50" name="TextBox 49"/>
          <p:cNvSpPr txBox="1"/>
          <p:nvPr/>
        </p:nvSpPr>
        <p:spPr>
          <a:xfrm>
            <a:off x="962274" y="4797152"/>
            <a:ext cx="62263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200" dirty="0"/>
              <a:t>새로운 프로젝트를 비교하려면 해당 버튼을 선택합니다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200" dirty="0" smtClean="0"/>
              <a:t>AUTOSAR Workspace </a:t>
            </a:r>
            <a:r>
              <a:rPr lang="ko-KR" altLang="en-US" sz="1200" dirty="0" smtClean="0"/>
              <a:t>상에 열려진 프로젝트 목록만 표시됩니다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 smtClean="0"/>
              <a:t>표시되지 않은 경우 </a:t>
            </a:r>
            <a:r>
              <a:rPr lang="en-US" altLang="ko-KR" sz="1200" dirty="0" smtClean="0"/>
              <a:t>AUTOSAR Workspace </a:t>
            </a:r>
            <a:r>
              <a:rPr lang="ko-KR" altLang="en-US" sz="1200" dirty="0" smtClean="0"/>
              <a:t>이동 후 프로젝트를 </a:t>
            </a:r>
            <a:r>
              <a:rPr lang="en-US" altLang="ko-KR" sz="1200" dirty="0" smtClean="0"/>
              <a:t>OPEN </a:t>
            </a:r>
            <a:r>
              <a:rPr lang="ko-KR" altLang="en-US" sz="1200" dirty="0" smtClean="0"/>
              <a:t>합니다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en-US" altLang="ko-KR" sz="1200" dirty="0" smtClean="0"/>
              <a:t>2</a:t>
            </a:r>
            <a:r>
              <a:rPr lang="ko-KR" altLang="en-US" sz="1200" dirty="0" smtClean="0"/>
              <a:t>개의 프로젝트가 선택되면 </a:t>
            </a:r>
            <a:r>
              <a:rPr lang="en-US" altLang="ko-KR" sz="1200" dirty="0" smtClean="0"/>
              <a:t>[Select] </a:t>
            </a:r>
            <a:r>
              <a:rPr lang="ko-KR" altLang="en-US" sz="1200" dirty="0" smtClean="0"/>
              <a:t>버튼이 활성화 되며 결과 리스트를 생성합니다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148069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2487" y="1306263"/>
            <a:ext cx="7200800" cy="3346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012487" y="2314374"/>
            <a:ext cx="7200800" cy="3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6679" y="1450858"/>
            <a:ext cx="307026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다른 데이터</a:t>
            </a:r>
            <a:r>
              <a:rPr lang="en-US" altLang="ko-KR" sz="800" dirty="0" smtClean="0">
                <a:solidFill>
                  <a:srgbClr val="FF0000"/>
                </a:solidFill>
              </a:rPr>
              <a:t>(!=)</a:t>
            </a:r>
            <a:r>
              <a:rPr lang="en-US" altLang="ko-KR" sz="800" dirty="0" smtClean="0"/>
              <a:t> , </a:t>
            </a:r>
            <a:r>
              <a:rPr lang="ko-KR" altLang="en-US" sz="800" dirty="0" smtClean="0">
                <a:solidFill>
                  <a:schemeClr val="accent1"/>
                </a:solidFill>
              </a:rPr>
              <a:t>좌측에만 존재</a:t>
            </a:r>
            <a:r>
              <a:rPr lang="en-US" altLang="ko-KR" sz="800" dirty="0" smtClean="0">
                <a:solidFill>
                  <a:schemeClr val="accent1"/>
                </a:solidFill>
              </a:rPr>
              <a:t>(&lt;-)</a:t>
            </a:r>
            <a:r>
              <a:rPr lang="en-US" altLang="ko-KR" sz="800" dirty="0" smtClean="0"/>
              <a:t>, </a:t>
            </a:r>
            <a:r>
              <a:rPr lang="ko-KR" altLang="en-US" sz="800" dirty="0" smtClean="0">
                <a:solidFill>
                  <a:schemeClr val="accent4"/>
                </a:solidFill>
              </a:rPr>
              <a:t>우측에만 존재</a:t>
            </a:r>
            <a:r>
              <a:rPr lang="en-US" altLang="ko-KR" sz="800" dirty="0" smtClean="0">
                <a:solidFill>
                  <a:schemeClr val="accent4"/>
                </a:solidFill>
              </a:rPr>
              <a:t>(-&gt;)</a:t>
            </a:r>
            <a:r>
              <a:rPr lang="en-US" altLang="ko-KR" sz="800" dirty="0" smtClean="0"/>
              <a:t>  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084495" y="1378270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프로젝트 선택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9623" y="620688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현재 </a:t>
            </a:r>
            <a:r>
              <a:rPr lang="en-US" altLang="ko-KR" dirty="0" smtClean="0">
                <a:solidFill>
                  <a:srgbClr val="FF0000"/>
                </a:solidFill>
              </a:rPr>
              <a:t>UI </a:t>
            </a:r>
            <a:r>
              <a:rPr lang="ko-KR" altLang="en-US" dirty="0" smtClean="0">
                <a:solidFill>
                  <a:srgbClr val="FF0000"/>
                </a:solidFill>
              </a:rPr>
              <a:t>버전은 확정된 것이 아님을 유념해 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4495" y="2458390"/>
            <a:ext cx="206694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이름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데이터 이름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Compare View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매뉴얼 </a:t>
            </a:r>
            <a:r>
              <a:rPr lang="en-US" altLang="ko-KR" sz="1400" dirty="0" smtClean="0">
                <a:solidFill>
                  <a:schemeClr val="tx1"/>
                </a:solidFill>
              </a:rPr>
              <a:t>– </a:t>
            </a:r>
            <a:r>
              <a:rPr lang="ko-KR" altLang="en-US" sz="1400" dirty="0" smtClean="0">
                <a:solidFill>
                  <a:schemeClr val="tx1"/>
                </a:solidFill>
              </a:rPr>
              <a:t>프로젝트 비교결과 리스트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7585" y="1398371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선택 데이터 경로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258497" y="1450858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&lt;-&gt;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6645403" y="1398951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우측 선택 데이터 경로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84495" y="1882326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차이점 </a:t>
            </a:r>
            <a:r>
              <a:rPr lang="en-US" altLang="ko-KR" sz="800" dirty="0" smtClean="0"/>
              <a:t>(ARXML)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2119004" y="1881746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차이점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39144" y="1934233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&lt;-&gt;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468871" y="1884745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</a:t>
            </a:r>
            <a:r>
              <a:rPr lang="ko-KR" altLang="en-US" sz="1000" dirty="0" smtClean="0"/>
              <a:t>측 차이점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068203" y="2704611"/>
            <a:ext cx="7089368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40879" y="2704611"/>
            <a:ext cx="216024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7317" y="3520151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 </a:t>
            </a:r>
            <a:endParaRPr lang="en-US" altLang="ko-KR" sz="1400" dirty="0" smtClean="0"/>
          </a:p>
          <a:p>
            <a:r>
              <a:rPr lang="ko-KR" altLang="en-US" sz="1400" dirty="0" smtClean="0"/>
              <a:t>좌측 비교결과 리스트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526246" y="3523238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프로젝트</a:t>
            </a:r>
            <a:endParaRPr lang="en-US" altLang="ko-KR" sz="1400" dirty="0" smtClean="0"/>
          </a:p>
          <a:p>
            <a:r>
              <a:rPr lang="ko-KR" altLang="en-US" sz="1400" dirty="0" smtClean="0"/>
              <a:t>우측 비교결과 리스트</a:t>
            </a:r>
            <a:endParaRPr lang="ko-KR" altLang="en-US" sz="1400" dirty="0"/>
          </a:p>
        </p:txBody>
      </p:sp>
      <p:sp>
        <p:nvSpPr>
          <p:cNvPr id="36" name="타원 35"/>
          <p:cNvSpPr/>
          <p:nvPr/>
        </p:nvSpPr>
        <p:spPr>
          <a:xfrm>
            <a:off x="1163524" y="27630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62274" y="4797152"/>
            <a:ext cx="6229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200" dirty="0"/>
              <a:t>비교 결과 리스트는 첫 번째로 차이점이 있는 파일이 있는 </a:t>
            </a:r>
            <a:r>
              <a:rPr lang="ko-KR" altLang="en-US" sz="1200" dirty="0" smtClean="0"/>
              <a:t>트리 까지 </a:t>
            </a:r>
            <a:r>
              <a:rPr lang="ko-KR" altLang="en-US" sz="1200" dirty="0"/>
              <a:t>열립니다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이후 간단 비교 부분을 따라 </a:t>
            </a:r>
            <a:r>
              <a:rPr lang="ko-KR" altLang="en-US" sz="1200" dirty="0" err="1"/>
              <a:t>트리를</a:t>
            </a:r>
            <a:r>
              <a:rPr lang="ko-KR" altLang="en-US" sz="1200" dirty="0"/>
              <a:t> 확장하여 파일을 찾습니다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차이점이 있는 </a:t>
            </a:r>
            <a:r>
              <a:rPr lang="en-US" altLang="ko-KR" sz="1200" dirty="0"/>
              <a:t>ARXML </a:t>
            </a:r>
            <a:r>
              <a:rPr lang="ko-KR" altLang="en-US" sz="1200" dirty="0"/>
              <a:t>파일을 더블 클릭하면 비교 팝업이 </a:t>
            </a:r>
            <a:r>
              <a:rPr lang="ko-KR" altLang="en-US" sz="1200" dirty="0" smtClean="0"/>
              <a:t>나타납니다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비교 팝업에서 비교를 수락하면 </a:t>
            </a:r>
            <a:r>
              <a:rPr lang="en-US" altLang="ko-KR" sz="1200" dirty="0"/>
              <a:t>ARXML </a:t>
            </a:r>
            <a:r>
              <a:rPr lang="ko-KR" altLang="en-US" sz="1200" dirty="0"/>
              <a:t>파일의 비교 결과가 우측 탭에 표시됩니다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2" name="타원 41"/>
          <p:cNvSpPr/>
          <p:nvPr/>
        </p:nvSpPr>
        <p:spPr>
          <a:xfrm>
            <a:off x="4468871" y="27630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0197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012487" y="1306263"/>
            <a:ext cx="7200800" cy="33468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1012487" y="2314374"/>
            <a:ext cx="7200800" cy="36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46679" y="1450858"/>
            <a:ext cx="307026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800" dirty="0" smtClean="0">
                <a:solidFill>
                  <a:srgbClr val="FF0000"/>
                </a:solidFill>
              </a:rPr>
              <a:t>다른 데이터</a:t>
            </a:r>
            <a:r>
              <a:rPr lang="en-US" altLang="ko-KR" sz="800" dirty="0" smtClean="0">
                <a:solidFill>
                  <a:srgbClr val="FF0000"/>
                </a:solidFill>
              </a:rPr>
              <a:t>(!=)</a:t>
            </a:r>
            <a:r>
              <a:rPr lang="en-US" altLang="ko-KR" sz="800" dirty="0" smtClean="0"/>
              <a:t> , </a:t>
            </a:r>
            <a:r>
              <a:rPr lang="ko-KR" altLang="en-US" sz="800" dirty="0" smtClean="0">
                <a:solidFill>
                  <a:schemeClr val="accent1"/>
                </a:solidFill>
              </a:rPr>
              <a:t>좌측에만 존재</a:t>
            </a:r>
            <a:r>
              <a:rPr lang="en-US" altLang="ko-KR" sz="800" dirty="0" smtClean="0">
                <a:solidFill>
                  <a:schemeClr val="accent1"/>
                </a:solidFill>
              </a:rPr>
              <a:t>(&lt;-)</a:t>
            </a:r>
            <a:r>
              <a:rPr lang="en-US" altLang="ko-KR" sz="800" dirty="0" smtClean="0"/>
              <a:t>, </a:t>
            </a:r>
            <a:r>
              <a:rPr lang="ko-KR" altLang="en-US" sz="800" dirty="0" smtClean="0">
                <a:solidFill>
                  <a:schemeClr val="accent4"/>
                </a:solidFill>
              </a:rPr>
              <a:t>우측에만 존재</a:t>
            </a:r>
            <a:r>
              <a:rPr lang="en-US" altLang="ko-KR" sz="800" dirty="0" smtClean="0">
                <a:solidFill>
                  <a:schemeClr val="accent4"/>
                </a:solidFill>
              </a:rPr>
              <a:t>(-&gt;)</a:t>
            </a:r>
            <a:r>
              <a:rPr lang="en-US" altLang="ko-KR" sz="800" dirty="0" smtClean="0"/>
              <a:t>  </a:t>
            </a:r>
            <a:endParaRPr lang="ko-KR" altLang="en-US" sz="800" dirty="0"/>
          </a:p>
        </p:txBody>
      </p:sp>
      <p:sp>
        <p:nvSpPr>
          <p:cNvPr id="13" name="직사각형 12"/>
          <p:cNvSpPr/>
          <p:nvPr/>
        </p:nvSpPr>
        <p:spPr>
          <a:xfrm>
            <a:off x="1084495" y="1378270"/>
            <a:ext cx="1008112" cy="31925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프로젝트 선택</a:t>
            </a:r>
            <a:endParaRPr lang="ko-KR" altLang="en-US" sz="1000" dirty="0"/>
          </a:p>
        </p:txBody>
      </p:sp>
      <p:sp>
        <p:nvSpPr>
          <p:cNvPr id="33" name="TextBox 32"/>
          <p:cNvSpPr txBox="1"/>
          <p:nvPr/>
        </p:nvSpPr>
        <p:spPr>
          <a:xfrm>
            <a:off x="219623" y="620688"/>
            <a:ext cx="554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* </a:t>
            </a:r>
            <a:r>
              <a:rPr lang="ko-KR" altLang="en-US" dirty="0" smtClean="0">
                <a:solidFill>
                  <a:srgbClr val="FF0000"/>
                </a:solidFill>
              </a:rPr>
              <a:t>현재 </a:t>
            </a:r>
            <a:r>
              <a:rPr lang="en-US" altLang="ko-KR" dirty="0" smtClean="0">
                <a:solidFill>
                  <a:srgbClr val="FF0000"/>
                </a:solidFill>
              </a:rPr>
              <a:t>UI </a:t>
            </a:r>
            <a:r>
              <a:rPr lang="ko-KR" altLang="en-US" dirty="0" smtClean="0">
                <a:solidFill>
                  <a:srgbClr val="FF0000"/>
                </a:solidFill>
              </a:rPr>
              <a:t>버전은 확정된 것이 아님을 유념해 주세요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84495" y="2458390"/>
            <a:ext cx="2066945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000" dirty="0" smtClean="0"/>
              <a:t>데이터 이름 </a:t>
            </a:r>
            <a:r>
              <a:rPr lang="en-US" altLang="ko-KR" sz="1000" dirty="0" smtClean="0"/>
              <a:t>&lt;-&gt; </a:t>
            </a:r>
            <a:r>
              <a:rPr lang="ko-KR" altLang="en-US" sz="1000" dirty="0" smtClean="0"/>
              <a:t>데이터 이름</a:t>
            </a:r>
            <a:endParaRPr lang="en-US" altLang="ko-KR" sz="1000" dirty="0" smtClean="0"/>
          </a:p>
        </p:txBody>
      </p:sp>
      <p:sp>
        <p:nvSpPr>
          <p:cNvPr id="38" name="직사각형 37"/>
          <p:cNvSpPr/>
          <p:nvPr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chemeClr val="tx1"/>
                </a:solidFill>
              </a:rPr>
              <a:t>Compare View </a:t>
            </a:r>
            <a:r>
              <a:rPr lang="ko-KR" altLang="en-US" sz="1400" dirty="0" smtClean="0">
                <a:solidFill>
                  <a:schemeClr val="tx1"/>
                </a:solidFill>
              </a:rPr>
              <a:t>사용자 매뉴얼 </a:t>
            </a:r>
            <a:r>
              <a:rPr lang="en-US" altLang="ko-KR" sz="1400" dirty="0" smtClean="0">
                <a:solidFill>
                  <a:schemeClr val="tx1"/>
                </a:solidFill>
              </a:rPr>
              <a:t>– ARXML </a:t>
            </a:r>
            <a:r>
              <a:rPr lang="ko-KR" altLang="en-US" sz="1400" dirty="0" smtClean="0">
                <a:solidFill>
                  <a:schemeClr val="tx1"/>
                </a:solidFill>
              </a:rPr>
              <a:t>비교결과 리스트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727585" y="1398371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선택 데이터 경로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6258497" y="1450858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&lt;-&gt;</a:t>
            </a:r>
            <a:endParaRPr lang="ko-KR" altLang="en-US" sz="800" dirty="0"/>
          </a:p>
        </p:txBody>
      </p:sp>
      <p:sp>
        <p:nvSpPr>
          <p:cNvPr id="31" name="직사각형 30"/>
          <p:cNvSpPr/>
          <p:nvPr/>
        </p:nvSpPr>
        <p:spPr>
          <a:xfrm>
            <a:off x="6645403" y="1398951"/>
            <a:ext cx="1512168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우측 선택 데이터 경로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1084495" y="1882326"/>
            <a:ext cx="9284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smtClean="0"/>
              <a:t>차이점 </a:t>
            </a:r>
            <a:r>
              <a:rPr lang="en-US" altLang="ko-KR" sz="800" dirty="0" smtClean="0"/>
              <a:t>(ARXML)</a:t>
            </a:r>
            <a:endParaRPr lang="ko-KR" altLang="en-US" sz="800" dirty="0"/>
          </a:p>
        </p:txBody>
      </p:sp>
      <p:sp>
        <p:nvSpPr>
          <p:cNvPr id="34" name="직사각형 33"/>
          <p:cNvSpPr/>
          <p:nvPr/>
        </p:nvSpPr>
        <p:spPr>
          <a:xfrm>
            <a:off x="2119004" y="1881746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좌측 차이점</a:t>
            </a:r>
            <a:endParaRPr lang="ko-KR" altLang="en-US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4139144" y="1934233"/>
            <a:ext cx="3706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smtClean="0"/>
              <a:t>&lt;-&gt;</a:t>
            </a:r>
            <a:endParaRPr lang="ko-KR" altLang="en-US" sz="800" dirty="0"/>
          </a:p>
        </p:txBody>
      </p:sp>
      <p:sp>
        <p:nvSpPr>
          <p:cNvPr id="45" name="직사각형 44"/>
          <p:cNvSpPr/>
          <p:nvPr/>
        </p:nvSpPr>
        <p:spPr>
          <a:xfrm>
            <a:off x="4468871" y="1884745"/>
            <a:ext cx="2020139" cy="31925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우</a:t>
            </a:r>
            <a:r>
              <a:rPr lang="ko-KR" altLang="en-US" sz="1000" dirty="0" smtClean="0"/>
              <a:t>측 차이점</a:t>
            </a:r>
            <a:endParaRPr lang="ko-KR" altLang="en-US" sz="1000" dirty="0"/>
          </a:p>
        </p:txBody>
      </p:sp>
      <p:sp>
        <p:nvSpPr>
          <p:cNvPr id="3" name="직사각형 2"/>
          <p:cNvSpPr/>
          <p:nvPr/>
        </p:nvSpPr>
        <p:spPr>
          <a:xfrm>
            <a:off x="1068203" y="2704611"/>
            <a:ext cx="7089368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540879" y="2704611"/>
            <a:ext cx="216024" cy="18045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37317" y="3520151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ARXML</a:t>
            </a:r>
          </a:p>
          <a:p>
            <a:r>
              <a:rPr lang="ko-KR" altLang="en-US" sz="1400" dirty="0" smtClean="0"/>
              <a:t>좌측 비교결과 리스트</a:t>
            </a:r>
            <a:endParaRPr lang="ko-KR" alt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5526246" y="3523238"/>
            <a:ext cx="19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ARXML</a:t>
            </a:r>
          </a:p>
          <a:p>
            <a:r>
              <a:rPr lang="ko-KR" altLang="en-US" sz="1400" dirty="0" smtClean="0"/>
              <a:t>우측 비교결과 리스트</a:t>
            </a:r>
            <a:endParaRPr lang="ko-KR" altLang="en-US" sz="1400" dirty="0"/>
          </a:p>
        </p:txBody>
      </p:sp>
      <p:sp>
        <p:nvSpPr>
          <p:cNvPr id="36" name="타원 35"/>
          <p:cNvSpPr/>
          <p:nvPr/>
        </p:nvSpPr>
        <p:spPr>
          <a:xfrm>
            <a:off x="1163524" y="27630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1</a:t>
            </a:r>
            <a:endParaRPr lang="ko-KR" altLang="en-US" sz="1200" dirty="0"/>
          </a:p>
        </p:txBody>
      </p:sp>
      <p:sp>
        <p:nvSpPr>
          <p:cNvPr id="50" name="TextBox 49"/>
          <p:cNvSpPr txBox="1"/>
          <p:nvPr/>
        </p:nvSpPr>
        <p:spPr>
          <a:xfrm>
            <a:off x="962274" y="4797152"/>
            <a:ext cx="62295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ko-KR" altLang="en-US" sz="1200" dirty="0"/>
              <a:t>비교 결과 리스트는 첫 번째로 차이점이 있는 파일이 있는 </a:t>
            </a:r>
            <a:r>
              <a:rPr lang="ko-KR" altLang="en-US" sz="1200" dirty="0" smtClean="0"/>
              <a:t>트리 까지 </a:t>
            </a:r>
            <a:r>
              <a:rPr lang="ko-KR" altLang="en-US" sz="1200" dirty="0"/>
              <a:t>열립니다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이후 간단 비교 부분을 따라 </a:t>
            </a:r>
            <a:r>
              <a:rPr lang="ko-KR" altLang="en-US" sz="1200" dirty="0" err="1"/>
              <a:t>트리를</a:t>
            </a:r>
            <a:r>
              <a:rPr lang="ko-KR" altLang="en-US" sz="1200" dirty="0"/>
              <a:t> 확장하여 파일을 찾습니다</a:t>
            </a:r>
            <a:r>
              <a:rPr lang="en-US" altLang="ko-KR" sz="1200" dirty="0" smtClean="0"/>
              <a:t>.</a:t>
            </a:r>
          </a:p>
          <a:p>
            <a:pPr marL="342900" indent="-342900">
              <a:buFontTx/>
              <a:buAutoNum type="arabicPeriod"/>
            </a:pPr>
            <a:r>
              <a:rPr lang="ko-KR" altLang="en-US" sz="1200" dirty="0"/>
              <a:t>차이점이 있는 </a:t>
            </a:r>
            <a:r>
              <a:rPr lang="ko-KR" altLang="en-US" sz="1200" dirty="0" smtClean="0"/>
              <a:t>부분을 </a:t>
            </a:r>
            <a:r>
              <a:rPr lang="ko-KR" altLang="en-US" sz="1200" dirty="0"/>
              <a:t>더블 클릭하면 </a:t>
            </a:r>
            <a:r>
              <a:rPr lang="ko-KR" altLang="en-US" sz="1200" dirty="0" smtClean="0"/>
              <a:t>차이점을 확인 할 수 있는 </a:t>
            </a:r>
            <a:r>
              <a:rPr lang="ko-KR" altLang="en-US" sz="1200" dirty="0"/>
              <a:t>팝업이 </a:t>
            </a:r>
            <a:r>
              <a:rPr lang="ko-KR" altLang="en-US" sz="1200" dirty="0" smtClean="0"/>
              <a:t>나타납니다</a:t>
            </a:r>
            <a:endParaRPr lang="en-US" altLang="ko-KR" sz="1200" dirty="0" smtClean="0"/>
          </a:p>
          <a:p>
            <a:pPr marL="342900" indent="-342900">
              <a:buFontTx/>
              <a:buAutoNum type="arabicPeriod"/>
            </a:pPr>
            <a:r>
              <a:rPr lang="ko-KR" altLang="en-US" sz="1200" dirty="0" smtClean="0"/>
              <a:t>차이점이 있는 부분을 클릭하면 </a:t>
            </a:r>
            <a:r>
              <a:rPr lang="en-US" altLang="ko-KR" sz="1200" dirty="0" smtClean="0"/>
              <a:t>3</a:t>
            </a:r>
            <a:r>
              <a:rPr lang="ko-KR" altLang="en-US" sz="1200" dirty="0" smtClean="0"/>
              <a:t>번 영역에 차이점을 표시 합니다</a:t>
            </a:r>
            <a:r>
              <a:rPr lang="en-US" altLang="ko-KR" sz="1200" dirty="0" smtClean="0"/>
              <a:t>.</a:t>
            </a:r>
            <a:endParaRPr lang="en-US" altLang="ko-KR" sz="1200" dirty="0"/>
          </a:p>
        </p:txBody>
      </p:sp>
      <p:sp>
        <p:nvSpPr>
          <p:cNvPr id="42" name="타원 41"/>
          <p:cNvSpPr/>
          <p:nvPr/>
        </p:nvSpPr>
        <p:spPr>
          <a:xfrm>
            <a:off x="4468871" y="276300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2</a:t>
            </a:r>
            <a:endParaRPr lang="ko-KR" altLang="en-US" sz="1200" dirty="0"/>
          </a:p>
        </p:txBody>
      </p:sp>
      <p:sp>
        <p:nvSpPr>
          <p:cNvPr id="23" name="타원 22"/>
          <p:cNvSpPr/>
          <p:nvPr/>
        </p:nvSpPr>
        <p:spPr>
          <a:xfrm>
            <a:off x="2339752" y="177288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/>
              <a:t>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532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609</Words>
  <Application>Microsoft Office PowerPoint</Application>
  <PresentationFormat>화면 슬라이드 쇼(4:3)</PresentationFormat>
  <Paragraphs>146</Paragraphs>
  <Slides>7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Project Compare Viewer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yslee149@gmail.com</dc:creator>
  <cp:lastModifiedBy>yslee149@gmail.com</cp:lastModifiedBy>
  <cp:revision>12</cp:revision>
  <dcterms:created xsi:type="dcterms:W3CDTF">2024-06-24T03:22:10Z</dcterms:created>
  <dcterms:modified xsi:type="dcterms:W3CDTF">2024-06-24T06:09:56Z</dcterms:modified>
</cp:coreProperties>
</file>