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2" autoAdjust="0"/>
    <p:restoredTop sz="94660"/>
  </p:normalViewPr>
  <p:slideViewPr>
    <p:cSldViewPr snapToGrid="0">
      <p:cViewPr>
        <p:scale>
          <a:sx n="110" d="100"/>
          <a:sy n="110" d="100"/>
        </p:scale>
        <p:origin x="464" y="-182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www.princetonoptimization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andas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pandas.pydata.org/" TargetMode="External"/><Relationship Id="rId5" Type="http://schemas.openxmlformats.org/officeDocument/2006/relationships/hyperlink" Target="https://www.rstudio.com/wp-content/uploads/2015/02/data-wrangling-cheatsheet.pdf" TargetMode="External"/><Relationship Id="rId6" Type="http://schemas.openxmlformats.org/officeDocument/2006/relationships/hyperlink" Target="http://www.princetonoptimization.com/" TargetMode="External"/><Relationship Id="rId7" Type="http://schemas.openxmlformats.org/officeDocument/2006/relationships/hyperlink" Target="https://geektutu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语法</a:t>
            </a:r>
            <a:r>
              <a:rPr lang="en-US" sz="2683" dirty="0" smtClean="0"/>
              <a:t> </a:t>
            </a:r>
            <a:r>
              <a:rPr lang="en-US" sz="1800" dirty="0"/>
              <a:t>– </a:t>
            </a:r>
            <a:r>
              <a:rPr lang="zh-CN" altLang="en-US" sz="1800" dirty="0" smtClean="0"/>
              <a:t>创建</a:t>
            </a:r>
            <a:r>
              <a:rPr lang="en-US" altLang="zh-CN" sz="1800" dirty="0" err="1" smtClean="0"/>
              <a:t>DataFrame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83" b="1" dirty="0" smtClean="0"/>
              <a:t>数据整理</a:t>
            </a:r>
            <a:r>
              <a:rPr lang="en-US" sz="2683" b="1" dirty="0" smtClean="0"/>
              <a:t> </a:t>
            </a:r>
            <a:r>
              <a:rPr lang="en-US" sz="1604" dirty="0" smtClean="0"/>
              <a:t>–pandas</a:t>
            </a:r>
            <a:r>
              <a:rPr lang="zh-CN" altLang="en-US" sz="1604" dirty="0" smtClean="0"/>
              <a:t>数据处理的基础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75" dirty="0" smtClean="0"/>
              <a:t>整理后的数据集</a:t>
            </a:r>
            <a:r>
              <a:rPr lang="en-US" sz="1375" dirty="0" smtClean="0"/>
              <a:t>:</a:t>
            </a:r>
            <a:endParaRPr lang="en-US" sz="1375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7840" y="1612349"/>
            <a:ext cx="161987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75" dirty="0" smtClean="0"/>
              <a:t>每一</a:t>
            </a:r>
            <a:r>
              <a:rPr lang="zh-CN" altLang="en-US" sz="1375" b="1" dirty="0" smtClean="0"/>
              <a:t>列</a:t>
            </a:r>
            <a:r>
              <a:rPr lang="zh-CN" altLang="en-US" sz="1375" dirty="0" smtClean="0"/>
              <a:t>是一</a:t>
            </a:r>
            <a:r>
              <a:rPr lang="zh-CN" altLang="en-US" sz="1375" smtClean="0"/>
              <a:t>个变量</a:t>
            </a:r>
            <a:endParaRPr lang="en-US" sz="1375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65986" y="1617646"/>
            <a:ext cx="2548083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75" dirty="0" smtClean="0"/>
              <a:t>每一</a:t>
            </a:r>
            <a:r>
              <a:rPr lang="zh-CN" altLang="en-US" sz="1375" b="1" dirty="0" smtClean="0"/>
              <a:t>行</a:t>
            </a:r>
            <a:r>
              <a:rPr lang="zh-CN" altLang="en-US" sz="1375" dirty="0" smtClean="0"/>
              <a:t>是一条记录</a:t>
            </a:r>
            <a:r>
              <a:rPr lang="en-US" altLang="zh-CN" sz="1375" b="1" dirty="0" smtClean="0"/>
              <a:t>(</a:t>
            </a:r>
            <a:r>
              <a:rPr lang="en-US" altLang="zh-CN" sz="1375" b="1" dirty="0"/>
              <a:t>observation </a:t>
            </a:r>
            <a:r>
              <a:rPr lang="en-US" altLang="zh-CN" sz="1375" b="1" dirty="0" smtClean="0"/>
              <a:t>) </a:t>
            </a:r>
            <a:endParaRPr lang="en-US" sz="1375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75" dirty="0" smtClean="0"/>
              <a:t>数据整理辅助了</a:t>
            </a:r>
            <a:r>
              <a:rPr lang="en-US" sz="1375" dirty="0" smtClean="0"/>
              <a:t>pandas</a:t>
            </a:r>
            <a:r>
              <a:rPr lang="zh-CN" altLang="en-US" sz="1375" dirty="0" smtClean="0"/>
              <a:t>的</a:t>
            </a:r>
            <a:r>
              <a:rPr lang="zh-CN" altLang="en-US" sz="1375" b="1" dirty="0" smtClean="0">
                <a:solidFill>
                  <a:schemeClr val="accent6"/>
                </a:solidFill>
              </a:rPr>
              <a:t>向量操作</a:t>
            </a:r>
            <a:r>
              <a:rPr lang="en-US" sz="1375" dirty="0" smtClean="0"/>
              <a:t>. </a:t>
            </a:r>
            <a:r>
              <a:rPr lang="zh-CN" altLang="en-US" sz="1375" dirty="0" smtClean="0"/>
              <a:t>当你操作变量的时候，</a:t>
            </a:r>
            <a:r>
              <a:rPr lang="en-US" sz="1375" dirty="0" smtClean="0"/>
              <a:t>pandas</a:t>
            </a:r>
            <a:r>
              <a:rPr lang="zh-CN" altLang="en-US" sz="1375" dirty="0" smtClean="0"/>
              <a:t>将自动保存记录</a:t>
            </a:r>
            <a:r>
              <a:rPr lang="en-US" altLang="zh-CN" sz="1375" dirty="0" smtClean="0"/>
              <a:t>(</a:t>
            </a:r>
            <a:r>
              <a:rPr lang="en-US" altLang="zh-CN" sz="1375" b="1" dirty="0"/>
              <a:t>observation</a:t>
            </a:r>
            <a:r>
              <a:rPr lang="en-US" altLang="zh-CN" sz="1375" dirty="0" smtClean="0"/>
              <a:t>)</a:t>
            </a:r>
            <a:r>
              <a:rPr lang="zh-CN" altLang="en-US" sz="1375" dirty="0" smtClean="0"/>
              <a:t>，没有其他格式能比</a:t>
            </a:r>
            <a:r>
              <a:rPr lang="en-US" altLang="zh-CN" sz="1375" dirty="0" smtClean="0"/>
              <a:t>pandas</a:t>
            </a:r>
            <a:r>
              <a:rPr lang="zh-CN" altLang="en-US" sz="1375" dirty="0" smtClean="0"/>
              <a:t>更直观。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数据重塑</a:t>
            </a:r>
            <a:r>
              <a:rPr lang="en-US" sz="2800" dirty="0" smtClean="0"/>
              <a:t> </a:t>
            </a:r>
            <a:r>
              <a:rPr lang="en-US" sz="1800" dirty="0"/>
              <a:t>– </a:t>
            </a:r>
            <a:r>
              <a:rPr lang="zh-CN" altLang="en-US" sz="1800" dirty="0" smtClean="0"/>
              <a:t>改变数据集的布局</a:t>
            </a:r>
            <a:endParaRPr lang="en-US" sz="18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</a:t>
            </a:r>
            <a:r>
              <a:rPr lang="zh-CN" altLang="en-US" sz="1200" dirty="0" smtClean="0"/>
              <a:t>将列数据平铺为行数据。</a:t>
            </a:r>
            <a:endParaRPr lang="en-US" sz="12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</a:t>
            </a:r>
            <a:r>
              <a:rPr lang="zh-CN" altLang="en-US" sz="1200" dirty="0" smtClean="0"/>
              <a:t>透视</a:t>
            </a:r>
            <a:endParaRPr lang="en-US" sz="12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</a:t>
            </a:r>
            <a:r>
              <a:rPr lang="en-US" sz="1200" dirty="0" err="1" smtClean="0"/>
              <a:t>DataFrames</a:t>
            </a:r>
            <a:r>
              <a:rPr lang="zh-CN" altLang="en-US" sz="1200" dirty="0" smtClean="0"/>
              <a:t>的行拼接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zh-CN" altLang="en-US" sz="1200" dirty="0" smtClean="0"/>
              <a:t>  </a:t>
            </a:r>
            <a:r>
              <a:rPr lang="en-US" sz="1200" dirty="0" err="1" smtClean="0"/>
              <a:t>DataFrames</a:t>
            </a:r>
            <a:r>
              <a:rPr lang="zh-CN" altLang="en-US" sz="1200" dirty="0" smtClean="0"/>
              <a:t>的列拼接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zh-CN" altLang="en-US" sz="1200" dirty="0" smtClean="0"/>
              <a:t>按照某列的值进行行排序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升序</a:t>
            </a:r>
            <a:r>
              <a:rPr lang="en-US" altLang="zh-CN" sz="1200" dirty="0" smtClean="0"/>
              <a:t>)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zh-CN" altLang="en-US" sz="1200" dirty="0"/>
              <a:t>按照某列的值进行行排序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降序</a:t>
            </a:r>
            <a:r>
              <a:rPr lang="en-US" altLang="zh-CN" sz="1200" dirty="0"/>
              <a:t>)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zh-CN" altLang="en-US" sz="1200" dirty="0" smtClean="0"/>
              <a:t>列名重命名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zh-CN" altLang="en-US" sz="1200" dirty="0" smtClean="0"/>
              <a:t>按索引排序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dirty="0" smtClean="0"/>
          </a:p>
          <a:p>
            <a:pPr marL="109538"/>
            <a:r>
              <a:rPr lang="zh-CN" altLang="en-US" sz="1200" dirty="0" smtClean="0"/>
              <a:t>重置</a:t>
            </a:r>
            <a:r>
              <a:rPr lang="en-US" altLang="zh-CN" sz="1200" dirty="0" err="1" smtClean="0"/>
              <a:t>DataFrame</a:t>
            </a:r>
            <a:r>
              <a:rPr lang="zh-CN" altLang="en-US" sz="1200" dirty="0" smtClean="0"/>
              <a:t>的索引为行号，原索引变为普通列</a:t>
            </a:r>
            <a:endParaRPr lang="en-US" sz="1200" dirty="0"/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</a:t>
            </a:r>
            <a:r>
              <a:rPr lang="zh-CN" altLang="en-US" sz="1200" dirty="0" smtClean="0"/>
              <a:t>移除特定列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子集</a:t>
            </a:r>
            <a:r>
              <a:rPr lang="en-US" sz="2800" dirty="0" smtClean="0"/>
              <a:t>(</a:t>
            </a:r>
            <a:r>
              <a:rPr lang="zh-CN" altLang="en-US" sz="2800" dirty="0" smtClean="0"/>
              <a:t>行</a:t>
            </a:r>
            <a:r>
              <a:rPr lang="en-US" sz="2800" dirty="0" smtClean="0"/>
              <a:t>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子集</a:t>
            </a:r>
            <a:r>
              <a:rPr lang="en-US" sz="2800" dirty="0" smtClean="0"/>
              <a:t>(</a:t>
            </a:r>
            <a:r>
              <a:rPr lang="zh-CN" altLang="en-US" sz="2800" dirty="0" smtClean="0"/>
              <a:t>列</a:t>
            </a:r>
            <a:r>
              <a:rPr lang="en-US" sz="2800" dirty="0" smtClean="0"/>
              <a:t>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</a:t>
            </a:r>
            <a:r>
              <a:rPr lang="zh-CN" altLang="en-US" sz="1200" dirty="0" smtClean="0"/>
              <a:t>为每一列指定值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</a:t>
            </a:r>
            <a:r>
              <a:rPr lang="zh-CN" altLang="en-US" sz="1200" dirty="0" smtClean="0"/>
              <a:t>为每一行指定值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</a:t>
            </a:r>
            <a:r>
              <a:rPr lang="zh-CN" altLang="en-US" sz="1200" dirty="0" smtClean="0"/>
              <a:t>创建多索引</a:t>
            </a:r>
            <a:r>
              <a:rPr lang="en-US" altLang="zh-CN" sz="1200" dirty="0" smtClean="0"/>
              <a:t>(</a:t>
            </a:r>
            <a:r>
              <a:rPr lang="en-US" sz="1200" dirty="0" err="1" smtClean="0"/>
              <a:t>MultiIndex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DataFrame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链式调用</a:t>
            </a:r>
            <a:endParaRPr lang="en-US" sz="20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大多数</a:t>
            </a:r>
            <a:r>
              <a:rPr lang="en-US" altLang="zh-CN" sz="1200" dirty="0"/>
              <a:t>pandas</a:t>
            </a:r>
            <a:r>
              <a:rPr lang="zh-CN" altLang="en-US" sz="1200" dirty="0"/>
              <a:t>方法返回一个</a:t>
            </a:r>
            <a:r>
              <a:rPr lang="en-US" altLang="zh-CN" sz="1200" dirty="0" err="1" smtClean="0"/>
              <a:t>DataFrame</a:t>
            </a:r>
            <a:r>
              <a:rPr lang="zh-CN" altLang="en-US" sz="1200" dirty="0" smtClean="0"/>
              <a:t>对象，</a:t>
            </a:r>
            <a:r>
              <a:rPr lang="zh-CN" altLang="en-US" sz="1200" dirty="0"/>
              <a:t>以便</a:t>
            </a:r>
            <a:r>
              <a:rPr lang="zh-CN" altLang="en-US" sz="1200" dirty="0" smtClean="0"/>
              <a:t>可以链式调用另一个方法，这</a:t>
            </a:r>
            <a:r>
              <a:rPr lang="zh-CN" altLang="en-US" sz="1200" dirty="0"/>
              <a:t>提高了代码的可读性</a:t>
            </a:r>
            <a:r>
              <a:rPr lang="zh-CN" altLang="en-US" sz="1200" dirty="0" smtClean="0"/>
              <a:t>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zh-CN" altLang="en-US" sz="1200" dirty="0" smtClean="0"/>
              <a:t>筛选满足逻辑表达式的数据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zh-CN" altLang="en-US" sz="1200" dirty="0" smtClean="0"/>
              <a:t>移除重复行</a:t>
            </a:r>
            <a:r>
              <a:rPr lang="en-US" sz="1200" dirty="0" smtClean="0"/>
              <a:t> (</a:t>
            </a:r>
            <a:r>
              <a:rPr lang="zh-CN" altLang="en-US" sz="1200" dirty="0" smtClean="0"/>
              <a:t>仅考虑列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zh-CN" altLang="en-US" sz="1200" dirty="0" smtClean="0"/>
              <a:t>选择前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行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zh-CN" altLang="en-US" sz="1200" dirty="0" smtClean="0"/>
              <a:t>选择后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行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63292"/>
              </p:ext>
            </p:extLst>
          </p:nvPr>
        </p:nvGraphicFramePr>
        <p:xfrm>
          <a:off x="3946616" y="9046497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Python(pandas)</a:t>
                      </a:r>
                      <a:r>
                        <a:rPr lang="zh-CN" altLang="en-US" sz="1200" dirty="0" smtClean="0"/>
                        <a:t>中的逻辑运算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小于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不等于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大于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在</a:t>
                      </a:r>
                      <a:r>
                        <a:rPr lang="mr-IN" altLang="zh-CN" sz="900" dirty="0" smtClean="0"/>
                        <a:t>…</a:t>
                      </a:r>
                      <a:r>
                        <a:rPr lang="zh-CN" altLang="en-US" sz="900" dirty="0" smtClean="0"/>
                        <a:t>内，属于关系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等于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值为</a:t>
                      </a:r>
                      <a:r>
                        <a:rPr lang="en-US" altLang="zh-CN" sz="900" dirty="0" smtClean="0"/>
                        <a:t>null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小于等于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值非</a:t>
                      </a:r>
                      <a:r>
                        <a:rPr lang="en-US" altLang="zh-CN" sz="900" dirty="0" smtClean="0"/>
                        <a:t>null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大于等于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逻辑与</a:t>
                      </a:r>
                      <a:r>
                        <a:rPr lang="en-US" altLang="zh-CN" sz="900" dirty="0" smtClean="0"/>
                        <a:t>,</a:t>
                      </a:r>
                      <a:r>
                        <a:rPr lang="zh-CN" altLang="en-US" sz="900" dirty="0" smtClean="0"/>
                        <a:t>或</a:t>
                      </a:r>
                      <a:r>
                        <a:rPr lang="en-US" altLang="zh-CN" sz="900" dirty="0" smtClean="0"/>
                        <a:t>,</a:t>
                      </a:r>
                      <a:r>
                        <a:rPr lang="zh-CN" altLang="en-US" sz="900" dirty="0" smtClean="0"/>
                        <a:t>非</a:t>
                      </a:r>
                      <a:r>
                        <a:rPr lang="en-US" altLang="zh-CN" sz="900" dirty="0" smtClean="0"/>
                        <a:t>,</a:t>
                      </a:r>
                      <a:r>
                        <a:rPr lang="zh-CN" altLang="en-US" sz="900" dirty="0" smtClean="0"/>
                        <a:t>异或</a:t>
                      </a:r>
                      <a:r>
                        <a:rPr lang="en-US" altLang="zh-CN" sz="900" dirty="0" smtClean="0"/>
                        <a:t>,</a:t>
                      </a:r>
                      <a:r>
                        <a:rPr lang="zh-CN" altLang="en-US" sz="900" dirty="0" smtClean="0"/>
                        <a:t>存在</a:t>
                      </a:r>
                      <a:r>
                        <a:rPr lang="en-US" altLang="zh-CN" sz="900" dirty="0" smtClean="0"/>
                        <a:t>,</a:t>
                      </a:r>
                      <a:r>
                        <a:rPr lang="zh-CN" altLang="en-US" sz="900" dirty="0" smtClean="0"/>
                        <a:t>全部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</a:t>
            </a:r>
            <a:r>
              <a:rPr lang="en-US" sz="800" dirty="0" smtClean="0">
                <a:hlinkClick r:id="rId4"/>
              </a:rPr>
              <a:t>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 smtClean="0"/>
              <a:t>     </a:t>
            </a:r>
            <a:r>
              <a:rPr lang="zh-CN" altLang="en-US" sz="1200" dirty="0" smtClean="0"/>
              <a:t>选取指定的多列</a:t>
            </a:r>
            <a:endParaRPr lang="en-US" sz="12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选取指定的单列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选取列名满足正则表达式的列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</a:t>
            </a:r>
            <a:r>
              <a:rPr lang="en-US" sz="1200" b="1" dirty="0" smtClean="0">
                <a:latin typeface="Consolas" panose="020B0609020204030204" pitchFamily="49" charset="0"/>
              </a:rPr>
              <a:t>']</a:t>
            </a:r>
          </a:p>
          <a:p>
            <a:r>
              <a:rPr lang="en-US" sz="1200" dirty="0" smtClean="0"/>
              <a:t>     </a:t>
            </a:r>
            <a:r>
              <a:rPr lang="zh-CN" altLang="en-US" sz="1200" dirty="0" smtClean="0"/>
              <a:t>选取</a:t>
            </a:r>
            <a:r>
              <a:rPr lang="en-US" altLang="zh-CN" sz="1200" dirty="0" smtClean="0"/>
              <a:t>x2(</a:t>
            </a:r>
            <a:r>
              <a:rPr lang="zh-CN" altLang="en-US" sz="1200" dirty="0" smtClean="0"/>
              <a:t>含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和</a:t>
            </a:r>
            <a:r>
              <a:rPr lang="en-US" altLang="zh-CN" sz="1200" dirty="0"/>
              <a:t>x4(</a:t>
            </a:r>
            <a:r>
              <a:rPr lang="zh-CN" altLang="en-US" sz="1200" dirty="0"/>
              <a:t>含</a:t>
            </a:r>
            <a:r>
              <a:rPr lang="en-US" altLang="zh-CN" sz="1200" dirty="0"/>
              <a:t>)</a:t>
            </a:r>
            <a:r>
              <a:rPr lang="zh-CN" altLang="en-US" sz="1200" dirty="0"/>
              <a:t>之间的</a:t>
            </a:r>
            <a:r>
              <a:rPr lang="zh-CN" altLang="en-US" sz="1200" dirty="0" smtClean="0"/>
              <a:t>列</a:t>
            </a:r>
            <a:endParaRPr lang="en-US" sz="12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[:,[1,2,5]]</a:t>
            </a:r>
            <a:endParaRPr lang="en-US" sz="1200" dirty="0" smtClean="0"/>
          </a:p>
          <a:p>
            <a:r>
              <a:rPr lang="zh-CN" altLang="en-US" sz="1200" dirty="0"/>
              <a:t> </a:t>
            </a:r>
            <a:r>
              <a:rPr lang="zh-CN" altLang="en-US" sz="1200" dirty="0" smtClean="0"/>
              <a:t>    选取下标为</a:t>
            </a:r>
            <a:r>
              <a:rPr lang="en-US" altLang="zh-CN" sz="1200" dirty="0" smtClean="0"/>
              <a:t>1,2,5</a:t>
            </a:r>
            <a:r>
              <a:rPr lang="zh-CN" altLang="en-US" sz="1200" dirty="0" smtClean="0"/>
              <a:t>的列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第一列下标为</a:t>
            </a:r>
            <a:r>
              <a:rPr lang="en-US" altLang="zh-CN" sz="1200" dirty="0" smtClean="0"/>
              <a:t>0)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选取满足逻辑表达式的行，但只返回指定列</a:t>
            </a:r>
            <a:r>
              <a:rPr lang="en-US" altLang="zh-CN" sz="1200" dirty="0" smtClean="0"/>
              <a:t>'a',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'b'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32299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正则表达式示例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包含符号</a:t>
                      </a:r>
                      <a:r>
                        <a:rPr lang="en-US" sz="900" baseline="0" dirty="0" smtClean="0"/>
                        <a:t>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以字符串</a:t>
                      </a:r>
                      <a:r>
                        <a:rPr lang="en-US" sz="900" dirty="0" smtClean="0"/>
                        <a:t>'Length’</a:t>
                      </a:r>
                      <a:r>
                        <a:rPr lang="zh-CN" altLang="en-US" sz="900" dirty="0" smtClean="0"/>
                        <a:t>结尾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以字符串</a:t>
                      </a:r>
                      <a:r>
                        <a:rPr lang="en-US" sz="900" dirty="0" smtClean="0"/>
                        <a:t>'Sepal’</a:t>
                      </a:r>
                      <a:r>
                        <a:rPr lang="zh-CN" altLang="en-US" sz="900" dirty="0" smtClean="0"/>
                        <a:t>开头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以字符串</a:t>
                      </a:r>
                      <a:r>
                        <a:rPr lang="en-US" sz="900" dirty="0" smtClean="0"/>
                        <a:t>'x’</a:t>
                      </a:r>
                      <a:r>
                        <a:rPr lang="zh-CN" altLang="en-US" sz="900" dirty="0" smtClean="0"/>
                        <a:t>开头且以字符串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en-US" sz="900" dirty="0" smtClean="0"/>
                        <a:t>1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zh-CN" altLang="en-US" sz="900" dirty="0" smtClean="0"/>
                        <a:t>或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en-US" sz="900" dirty="0" smtClean="0"/>
                        <a:t>2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zh-CN" altLang="en-US" sz="900" dirty="0" smtClean="0"/>
                        <a:t>或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en-US" sz="900" dirty="0" smtClean="0"/>
                        <a:t>3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zh-CN" altLang="en-US" sz="900" dirty="0" smtClean="0"/>
                        <a:t>或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en-US" sz="900" dirty="0" smtClean="0"/>
                        <a:t>4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zh-CN" altLang="en-US" sz="900" dirty="0" smtClean="0"/>
                        <a:t>或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en-US" sz="900" dirty="0" smtClean="0"/>
                        <a:t>5</a:t>
                      </a:r>
                      <a:r>
                        <a:rPr lang="en-US" altLang="zh-CN" sz="900" dirty="0" smtClean="0"/>
                        <a:t>'</a:t>
                      </a:r>
                      <a:r>
                        <a:rPr lang="zh-CN" altLang="en-US" sz="900" dirty="0" smtClean="0"/>
                        <a:t>结尾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aseline="0" dirty="0" smtClean="0"/>
                        <a:t>除</a:t>
                      </a:r>
                      <a:r>
                        <a:rPr lang="en-US" sz="900" baseline="0" dirty="0" smtClean="0"/>
                        <a:t>'Species’</a:t>
                      </a:r>
                      <a:r>
                        <a:rPr lang="zh-CN" altLang="en-US" sz="900" baseline="0" dirty="0" smtClean="0"/>
                        <a:t>外的字符串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zh-CN" altLang="en-US" sz="1200" dirty="0" smtClean="0"/>
              <a:t>随机选取指定比例的行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随机选取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行</a:t>
            </a:r>
            <a:endParaRPr lang="en-US" sz="12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 smtClean="0"/>
              <a:t>     </a:t>
            </a:r>
            <a:r>
              <a:rPr lang="zh-CN" altLang="en-US" sz="1200" dirty="0" smtClean="0"/>
              <a:t>按位置选取行</a:t>
            </a:r>
            <a:endParaRPr lang="en-US" sz="12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df.nlargest</a:t>
            </a:r>
            <a:r>
              <a:rPr lang="en-US" sz="1200" b="1" dirty="0" smtClean="0">
                <a:latin typeface="Consolas" panose="020B0609020204030204" pitchFamily="49" charset="0"/>
              </a:rPr>
              <a:t>(n</a:t>
            </a:r>
            <a:r>
              <a:rPr lang="en-US" sz="1200" b="1" dirty="0">
                <a:latin typeface="Consolas" panose="020B0609020204030204" pitchFamily="49" charset="0"/>
              </a:rPr>
              <a:t>, 'value')</a:t>
            </a: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按列值排序选取前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行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zh-CN" altLang="en-US" sz="1200" dirty="0"/>
              <a:t>按列值排序</a:t>
            </a:r>
            <a:r>
              <a:rPr lang="zh-CN" altLang="en-US" sz="1200" dirty="0" smtClean="0"/>
              <a:t>选取后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行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数据统计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添加新列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合并数据集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zh-CN" altLang="en-US" sz="1200" b="1" dirty="0" smtClean="0">
                <a:latin typeface="Consolas" panose="020B0609020204030204" pitchFamily="49" charset="0"/>
              </a:rPr>
              <a:t> 统计</a:t>
            </a:r>
            <a:r>
              <a:rPr lang="en-US" altLang="zh-CN" sz="1200" b="1" dirty="0" smtClean="0">
                <a:latin typeface="Consolas" panose="020B0609020204030204" pitchFamily="49" charset="0"/>
              </a:rPr>
              <a:t>w</a:t>
            </a:r>
            <a:r>
              <a:rPr lang="zh-CN" altLang="en-US" sz="1200" b="1" dirty="0" smtClean="0">
                <a:latin typeface="Consolas" panose="020B0609020204030204" pitchFamily="49" charset="0"/>
              </a:rPr>
              <a:t>列每一个值出现的次数，并降序排列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len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zh-CN" altLang="en-US" sz="1200" dirty="0" smtClean="0"/>
              <a:t>  返回</a:t>
            </a:r>
            <a:r>
              <a:rPr lang="en-US" altLang="zh-CN" sz="1200" dirty="0" err="1" smtClean="0"/>
              <a:t>DataFrame</a:t>
            </a:r>
            <a:r>
              <a:rPr lang="zh-CN" altLang="en-US" sz="1200" dirty="0" smtClean="0"/>
              <a:t>的行数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zh-CN" altLang="en-US" sz="1200" dirty="0"/>
              <a:t> </a:t>
            </a:r>
            <a:r>
              <a:rPr lang="zh-CN" altLang="en-US" sz="1200" dirty="0" smtClean="0"/>
              <a:t> 返回</a:t>
            </a:r>
            <a:r>
              <a:rPr lang="en-US" altLang="zh-CN" sz="1200" dirty="0" smtClean="0"/>
              <a:t>w</a:t>
            </a:r>
            <a:r>
              <a:rPr lang="zh-CN" altLang="en-US" sz="1200" dirty="0" smtClean="0"/>
              <a:t>列去重后值的个数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zh-CN" altLang="en-US" sz="1200" b="1" dirty="0" smtClean="0">
                <a:latin typeface="Consolas" panose="020B0609020204030204" pitchFamily="49" charset="0"/>
              </a:rPr>
              <a:t> 数据值列描述性汇总统计信息（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GroupBy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对象也有该方法</a:t>
            </a:r>
            <a:r>
              <a:rPr lang="zh-CN" altLang="en-US" sz="1200" b="1" dirty="0" smtClean="0">
                <a:latin typeface="Consolas" panose="020B0609020204030204" pitchFamily="49" charset="0"/>
              </a:rPr>
              <a:t>）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pandas</a:t>
            </a:r>
            <a:r>
              <a:rPr lang="en-US" sz="1200" dirty="0" err="1" smtClean="0"/>
              <a:t>提供了大量的汇总函数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summary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funcitons</a:t>
            </a:r>
            <a:r>
              <a:rPr lang="zh-CN" altLang="en-US" sz="1200" dirty="0" smtClean="0"/>
              <a:t>）</a:t>
            </a:r>
            <a:r>
              <a:rPr lang="en-US" sz="1200" dirty="0" smtClean="0"/>
              <a:t>，</a:t>
            </a:r>
            <a:r>
              <a:rPr lang="en-US" sz="1200" dirty="0"/>
              <a:t>它们对不同类型的pandas对象（DataFrame列，Series，GroupBy，Expanding和Rolling（见下文））</a:t>
            </a:r>
            <a:r>
              <a:rPr lang="en-US" sz="1200" dirty="0" err="1"/>
              <a:t>进行操作，</a:t>
            </a:r>
            <a:r>
              <a:rPr lang="en-US" sz="1200" dirty="0" err="1" smtClean="0"/>
              <a:t>并为每个</a:t>
            </a:r>
            <a:r>
              <a:rPr lang="en-US" altLang="zh-CN" sz="1200" dirty="0" err="1" smtClean="0"/>
              <a:t>group</a:t>
            </a:r>
            <a:r>
              <a:rPr lang="en-US" sz="1200" dirty="0" err="1" smtClean="0"/>
              <a:t>生成单个值</a:t>
            </a:r>
            <a:r>
              <a:rPr lang="en-US" sz="1200" dirty="0"/>
              <a:t>。 </a:t>
            </a:r>
            <a:r>
              <a:rPr lang="zh-CN" altLang="en-US" sz="1200" dirty="0" smtClean="0"/>
              <a:t>作</a:t>
            </a:r>
            <a:r>
              <a:rPr lang="en-US" sz="1200" dirty="0" err="1" smtClean="0"/>
              <a:t>用于</a:t>
            </a:r>
            <a:r>
              <a:rPr lang="en-US" sz="1200" dirty="0" err="1"/>
              <a:t>DataFrame时</a:t>
            </a:r>
            <a:r>
              <a:rPr lang="en-US" sz="1200" dirty="0" smtClean="0"/>
              <a:t>，</a:t>
            </a:r>
            <a:r>
              <a:rPr lang="zh-CN" altLang="en-US" sz="1200" dirty="0" smtClean="0"/>
              <a:t>返回</a:t>
            </a:r>
            <a:r>
              <a:rPr lang="en-US" sz="1200" dirty="0" smtClean="0"/>
              <a:t>结果</a:t>
            </a:r>
            <a:r>
              <a:rPr lang="zh-CN" altLang="en-US" sz="1200" dirty="0" smtClean="0"/>
              <a:t>是</a:t>
            </a:r>
            <a:r>
              <a:rPr lang="en-US" sz="1200" dirty="0" smtClean="0"/>
              <a:t>Series</a:t>
            </a:r>
            <a:r>
              <a:rPr lang="zh-CN" altLang="en-US" sz="1200" dirty="0" smtClean="0"/>
              <a:t>对象</a:t>
            </a:r>
            <a:r>
              <a:rPr lang="en-US" sz="1200" dirty="0" smtClean="0"/>
              <a:t>。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zh-CN" altLang="en-US" sz="1200" dirty="0" smtClean="0"/>
              <a:t>求</a:t>
            </a:r>
            <a:r>
              <a:rPr lang="zh-CN" altLang="en-US" sz="1200" dirty="0"/>
              <a:t>和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zh-CN" altLang="en-US" sz="1200" dirty="0" smtClean="0"/>
              <a:t>统计</a:t>
            </a:r>
            <a:r>
              <a:rPr lang="en-US" sz="1200" dirty="0" smtClean="0"/>
              <a:t>non-NA/null</a:t>
            </a:r>
            <a:r>
              <a:rPr lang="zh-CN" altLang="en-US" sz="1200" dirty="0" smtClean="0"/>
              <a:t>值的个数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median()</a:t>
            </a:r>
          </a:p>
          <a:p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zh-CN" altLang="en-US" sz="1200" dirty="0"/>
              <a:t>计算中位数</a:t>
            </a:r>
            <a:r>
              <a:rPr lang="en-US" sz="1200" b="1" dirty="0" smtClean="0">
                <a:latin typeface="Consolas" panose="020B0609020204030204" pitchFamily="49" charset="0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</a:t>
            </a:r>
            <a:r>
              <a:rPr lang="en-US" sz="1200" b="1" dirty="0" smtClean="0">
                <a:latin typeface="Consolas" panose="020B0609020204030204" pitchFamily="49" charset="0"/>
              </a:rPr>
              <a:t>])</a:t>
            </a:r>
          </a:p>
          <a:p>
            <a:pPr marL="111125"/>
            <a:r>
              <a:rPr lang="zh-CN" altLang="en-US" sz="1200" dirty="0" smtClean="0"/>
              <a:t>计算</a:t>
            </a:r>
            <a:r>
              <a:rPr lang="en-US" altLang="zh-CN" sz="1200" dirty="0"/>
              <a:t>p</a:t>
            </a:r>
            <a:r>
              <a:rPr lang="zh-CN" altLang="en-US" sz="1200" dirty="0"/>
              <a:t>分位数的值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zh-CN" altLang="en-US" sz="1200" dirty="0" smtClean="0"/>
              <a:t>将传入函数作用于每个对象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zh-CN" altLang="en-US" sz="1200" dirty="0" smtClean="0"/>
              <a:t>求最</a:t>
            </a:r>
            <a:r>
              <a:rPr lang="zh-CN" altLang="en-US" sz="1200" dirty="0"/>
              <a:t>小</a:t>
            </a:r>
            <a:r>
              <a:rPr lang="zh-CN" altLang="en-US" sz="1200" dirty="0" smtClean="0"/>
              <a:t>值</a:t>
            </a:r>
            <a:endParaRPr lang="en-US" sz="1200" dirty="0" smtClean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zh-CN" altLang="en-US" sz="1200" dirty="0" smtClean="0"/>
              <a:t>求最大值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zh-CN" altLang="en-US" sz="1200" dirty="0" smtClean="0"/>
              <a:t>求平均值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zh-CN" altLang="en-US" sz="1200" dirty="0" smtClean="0"/>
              <a:t>求方差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zh-CN" altLang="en-US" sz="1200" dirty="0" smtClean="0"/>
              <a:t>求标准差</a:t>
            </a:r>
            <a:endParaRPr lang="en-US" sz="1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dirty="0" smtClean="0"/>
          </a:p>
          <a:p>
            <a:r>
              <a:rPr lang="zh-CN" altLang="en-US" sz="1200" dirty="0" smtClean="0"/>
              <a:t>    计算并添加一列或多列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添加一列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zh-CN" altLang="en-US" sz="1200" dirty="0"/>
              <a:t> </a:t>
            </a:r>
            <a:r>
              <a:rPr lang="zh-CN" altLang="en-US" sz="1200" dirty="0" smtClean="0"/>
              <a:t>根据值的频率将数据分为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组，返回值为分组下标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pandas</a:t>
            </a:r>
            <a:r>
              <a:rPr lang="zh-CN" altLang="en-US" sz="1200" dirty="0"/>
              <a:t>提供了大量的向量</a:t>
            </a:r>
            <a:r>
              <a:rPr lang="zh-CN" altLang="en-US" sz="1200" dirty="0" smtClean="0"/>
              <a:t>函数（</a:t>
            </a:r>
            <a:r>
              <a:rPr lang="en-US" altLang="zh-CN" sz="1200" dirty="0"/>
              <a:t>vector functions</a:t>
            </a:r>
            <a:r>
              <a:rPr lang="zh-CN" altLang="en-US" sz="1200" dirty="0" smtClean="0"/>
              <a:t>），可以作用于</a:t>
            </a:r>
            <a:r>
              <a:rPr lang="en-US" altLang="zh-CN" sz="1200" dirty="0" err="1" smtClean="0"/>
              <a:t>DataFrame</a:t>
            </a:r>
            <a:r>
              <a:rPr lang="zh-CN" altLang="en-US" sz="1200" dirty="0"/>
              <a:t>的所有列或单个选定列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Series</a:t>
            </a:r>
            <a:r>
              <a:rPr lang="zh-CN" altLang="en-US" sz="1200" dirty="0" smtClean="0"/>
              <a:t>对象）。 </a:t>
            </a:r>
            <a:r>
              <a:rPr lang="zh-CN" altLang="en-US" sz="1200" dirty="0"/>
              <a:t>这些函数为每个列生成</a:t>
            </a:r>
            <a:r>
              <a:rPr lang="zh-CN" altLang="en-US" sz="1200" dirty="0" smtClean="0"/>
              <a:t>值向量。 </a:t>
            </a:r>
            <a:r>
              <a:rPr lang="zh-CN" altLang="en-US" sz="1200" dirty="0"/>
              <a:t>例子：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zh-CN" altLang="en-US" sz="1200" dirty="0" smtClean="0"/>
              <a:t>对数据进行移位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zh-CN" altLang="en-US" sz="1200" dirty="0" smtClean="0"/>
              <a:t>排名，同值同排名，紧凑排名</a:t>
            </a:r>
            <a:endParaRPr lang="en-US" sz="1200" dirty="0" smtClean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zh-CN" altLang="en-US" sz="1200" dirty="0" smtClean="0"/>
              <a:t>排名，同值同排名，每次增加</a:t>
            </a:r>
            <a:r>
              <a:rPr lang="en-US" altLang="zh-CN" sz="1200" dirty="0" smtClean="0"/>
              <a:t>1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zh-CN" altLang="en-US" sz="1200" dirty="0" smtClean="0"/>
              <a:t>排名，结果映射到</a:t>
            </a:r>
            <a:r>
              <a:rPr lang="en-US" altLang="zh-CN" sz="1200" dirty="0" smtClean="0"/>
              <a:t>[0,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1]</a:t>
            </a:r>
            <a:endParaRPr lang="en-US" sz="1200" dirty="0" smtClean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</a:t>
            </a:r>
            <a:r>
              <a:rPr lang="en-US" sz="1200" b="1" dirty="0">
                <a:latin typeface="Consolas" panose="020B0609020204030204" pitchFamily="49" charset="0"/>
              </a:rPr>
              <a:t>='first')</a:t>
            </a:r>
          </a:p>
          <a:p>
            <a:pPr marL="109538"/>
            <a:r>
              <a:rPr lang="zh-CN" altLang="en-US" sz="1200" dirty="0" smtClean="0"/>
              <a:t>排名，值相同时按出现顺序排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zh-CN" altLang="en-US" sz="1200" dirty="0" smtClean="0"/>
              <a:t>对数据进行反向移位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zh-CN" altLang="en-US" sz="1200" dirty="0" smtClean="0"/>
              <a:t>累加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zh-CN" altLang="en-US" sz="1200" dirty="0" smtClean="0"/>
              <a:t>累计最大值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zh-CN" altLang="en-US" sz="1200" dirty="0" smtClean="0"/>
              <a:t>累计最小值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zh-CN" altLang="en-US" sz="1200" dirty="0" smtClean="0"/>
              <a:t>累乘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dirty="0" smtClean="0"/>
          </a:p>
          <a:p>
            <a:pPr marL="174625"/>
            <a:r>
              <a:rPr lang="en-US" altLang="zh-CN" sz="1200" dirty="0" err="1" smtClean="0"/>
              <a:t>bdf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adf</a:t>
            </a:r>
            <a:r>
              <a:rPr lang="zh-CN" altLang="en-US" sz="1200" dirty="0" smtClean="0"/>
              <a:t>合并，以</a:t>
            </a:r>
            <a:r>
              <a:rPr lang="en-US" altLang="zh-CN" sz="1200" dirty="0" err="1" smtClean="0"/>
              <a:t>adf</a:t>
            </a:r>
            <a:r>
              <a:rPr lang="zh-CN" altLang="en-US" sz="1200" dirty="0" smtClean="0"/>
              <a:t>为基准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dirty="0" smtClean="0"/>
          </a:p>
          <a:p>
            <a:pPr marL="174625"/>
            <a:r>
              <a:rPr lang="en-US" altLang="zh-CN" sz="1200" dirty="0" err="1" smtClean="0"/>
              <a:t>adf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bdf</a:t>
            </a:r>
            <a:r>
              <a:rPr lang="zh-CN" altLang="en-US" sz="1200" dirty="0" smtClean="0"/>
              <a:t>合并，以</a:t>
            </a:r>
            <a:r>
              <a:rPr lang="en-US" altLang="zh-CN" sz="1200" dirty="0" err="1" smtClean="0"/>
              <a:t>bdf</a:t>
            </a:r>
            <a:r>
              <a:rPr lang="zh-CN" altLang="en-US" sz="1200" dirty="0" smtClean="0"/>
              <a:t>为基准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r>
              <a:rPr lang="en-US" sz="1200" dirty="0" smtClean="0"/>
              <a:t>.</a:t>
            </a:r>
          </a:p>
          <a:p>
            <a:pPr marL="174625"/>
            <a:r>
              <a:rPr lang="zh-CN" altLang="en-US" sz="1200" dirty="0" smtClean="0"/>
              <a:t>合并数据，保留</a:t>
            </a:r>
            <a:r>
              <a:rPr lang="en-US" altLang="zh-CN" sz="1200" dirty="0" smtClean="0"/>
              <a:t>x1</a:t>
            </a:r>
            <a:r>
              <a:rPr lang="zh-CN" altLang="en-US" sz="1200" dirty="0" smtClean="0"/>
              <a:t>列的值均存在的行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zh-CN" altLang="en-US" sz="1200" dirty="0" smtClean="0"/>
              <a:t>合并数据，保留所有行，所有数据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</a:t>
            </a:r>
            <a:r>
              <a:rPr lang="en-US" sz="1200" b="1" dirty="0" smtClean="0">
                <a:latin typeface="Consolas" panose="020B0609020204030204" pitchFamily="49" charset="0"/>
              </a:rPr>
              <a:t>)]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zh-CN" altLang="en-US" sz="1200" dirty="0" smtClean="0"/>
              <a:t>返回</a:t>
            </a:r>
            <a:r>
              <a:rPr lang="en-US" altLang="zh-CN" sz="1200" dirty="0" err="1" smtClean="0"/>
              <a:t>adf</a:t>
            </a:r>
            <a:r>
              <a:rPr lang="zh-CN" altLang="en-US" sz="1200" dirty="0" smtClean="0"/>
              <a:t>满足过滤条件的行</a:t>
            </a:r>
            <a:r>
              <a:rPr lang="en-US" altLang="zh-CN" sz="1200" dirty="0" smtClean="0"/>
              <a:t>(x1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bdf.x1</a:t>
            </a:r>
            <a:r>
              <a:rPr lang="zh-CN" altLang="en-US" sz="1200" dirty="0" smtClean="0"/>
              <a:t>存在</a:t>
            </a:r>
            <a:r>
              <a:rPr lang="en-US" altLang="zh-CN" sz="1200" dirty="0" smtClean="0"/>
              <a:t>)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</a:t>
            </a:r>
            <a:r>
              <a:rPr lang="en-US" sz="1200" b="1" dirty="0" smtClean="0">
                <a:latin typeface="Consolas" panose="020B0609020204030204" pitchFamily="49" charset="0"/>
              </a:rPr>
              <a:t>)]</a:t>
            </a:r>
          </a:p>
          <a:p>
            <a:pPr marL="174625"/>
            <a:r>
              <a:rPr lang="zh-CN" altLang="en-US" sz="1200" dirty="0"/>
              <a:t>返回</a:t>
            </a:r>
            <a:r>
              <a:rPr lang="en-US" altLang="zh-CN" sz="1200" dirty="0" err="1"/>
              <a:t>adf</a:t>
            </a:r>
            <a:r>
              <a:rPr lang="zh-CN" altLang="en-US" sz="1200" dirty="0"/>
              <a:t>满足过滤条件的行</a:t>
            </a:r>
            <a:r>
              <a:rPr lang="en-US" altLang="zh-CN" sz="1200" dirty="0"/>
              <a:t>(x1</a:t>
            </a:r>
            <a:r>
              <a:rPr lang="zh-CN" altLang="en-US" sz="1200" dirty="0"/>
              <a:t>在</a:t>
            </a:r>
            <a:r>
              <a:rPr lang="en-US" altLang="zh-CN" sz="1200" dirty="0" smtClean="0"/>
              <a:t>bdf.x1</a:t>
            </a:r>
            <a:r>
              <a:rPr lang="zh-CN" altLang="en-US" sz="1200" dirty="0" smtClean="0"/>
              <a:t>不存在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zh-CN" altLang="en-US" sz="1200" dirty="0" smtClean="0"/>
              <a:t>同时出现在</a:t>
            </a:r>
            <a:r>
              <a:rPr lang="en-US" altLang="zh-CN" sz="1200" dirty="0" err="1" smtClean="0"/>
              <a:t>ydf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zdf</a:t>
            </a:r>
            <a:r>
              <a:rPr lang="zh-CN" altLang="en-US" sz="1200" dirty="0" smtClean="0"/>
              <a:t>的行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交集</a:t>
            </a:r>
            <a:r>
              <a:rPr lang="en-US" altLang="zh-CN" sz="1200" dirty="0" smtClean="0"/>
              <a:t>)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zh-CN" altLang="en-US" sz="1200" dirty="0" smtClean="0"/>
              <a:t>出现在</a:t>
            </a:r>
            <a:r>
              <a:rPr lang="en-US" altLang="zh-CN" sz="1200" dirty="0" err="1" smtClean="0"/>
              <a:t>ydf</a:t>
            </a:r>
            <a:r>
              <a:rPr lang="zh-CN" altLang="en-US" sz="1200" dirty="0" smtClean="0"/>
              <a:t>或</a:t>
            </a:r>
            <a:r>
              <a:rPr lang="en-US" altLang="zh-CN" sz="1200" dirty="0" err="1" smtClean="0"/>
              <a:t>zdf</a:t>
            </a:r>
            <a:r>
              <a:rPr lang="zh-CN" altLang="en-US" sz="1200" dirty="0" smtClean="0"/>
              <a:t>的行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并集</a:t>
            </a:r>
            <a:r>
              <a:rPr lang="en-US" altLang="zh-CN" sz="1200" dirty="0" smtClean="0"/>
              <a:t>)</a:t>
            </a:r>
            <a:endParaRPr lang="en-US" sz="1200" dirty="0" smtClean="0"/>
          </a:p>
          <a:p>
            <a:pPr marL="174625"/>
            <a:endParaRPr lang="en-US" sz="1200" dirty="0"/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</a:t>
            </a:r>
            <a:r>
              <a:rPr lang="en-US" sz="1200" b="1" dirty="0" smtClean="0">
                <a:latin typeface="Consolas" panose="020B0609020204030204" pitchFamily="49" charset="0"/>
              </a:rPr>
              <a:t>'])</a:t>
            </a:r>
          </a:p>
          <a:p>
            <a:pPr marL="174625"/>
            <a:r>
              <a:rPr lang="zh-CN" altLang="en-US" sz="1200" dirty="0" smtClean="0"/>
              <a:t>在</a:t>
            </a:r>
            <a:r>
              <a:rPr lang="en-US" altLang="zh-CN" sz="1200" dirty="0" err="1" smtClean="0"/>
              <a:t>ydf</a:t>
            </a:r>
            <a:r>
              <a:rPr lang="zh-CN" altLang="en-US" sz="1200" dirty="0" smtClean="0"/>
              <a:t>出现但不在</a:t>
            </a:r>
            <a:r>
              <a:rPr lang="en-US" altLang="zh-CN" sz="1200" dirty="0" err="1" smtClean="0"/>
              <a:t>zdf</a:t>
            </a:r>
            <a:r>
              <a:rPr lang="zh-CN" altLang="en-US" sz="1200" dirty="0" smtClean="0"/>
              <a:t>出现的行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差集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数据分组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zh-CN" altLang="en-US" sz="1200" dirty="0" smtClean="0"/>
              <a:t>返回</a:t>
            </a:r>
            <a:r>
              <a:rPr lang="en-US" altLang="zh-CN" sz="1200" dirty="0" err="1" smtClean="0"/>
              <a:t>GroupBy</a:t>
            </a:r>
            <a:r>
              <a:rPr lang="zh-CN" altLang="en-US" sz="1200" dirty="0" smtClean="0"/>
              <a:t>对象</a:t>
            </a:r>
            <a:endParaRPr lang="en-US" altLang="zh-CN" sz="1200" dirty="0" smtClean="0"/>
          </a:p>
          <a:p>
            <a:pPr marL="111125"/>
            <a:r>
              <a:rPr lang="zh-CN" altLang="en-US" sz="1200" dirty="0" smtClean="0"/>
              <a:t>按</a:t>
            </a:r>
            <a:r>
              <a:rPr lang="en-US" altLang="zh-CN" sz="1200" dirty="0" smtClean="0"/>
              <a:t>’col’</a:t>
            </a:r>
            <a:r>
              <a:rPr lang="zh-CN" altLang="en-US" sz="1200" dirty="0" smtClean="0"/>
              <a:t>列的值进行分组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zh-CN" altLang="en-US" sz="1200" dirty="0" smtClean="0"/>
              <a:t>返回</a:t>
            </a:r>
            <a:r>
              <a:rPr lang="en-US" altLang="zh-CN" sz="1200" dirty="0" err="1" smtClean="0"/>
              <a:t>GroupBy</a:t>
            </a:r>
            <a:r>
              <a:rPr lang="zh-CN" altLang="en-US" sz="1200" dirty="0" smtClean="0"/>
              <a:t>对象</a:t>
            </a:r>
            <a:endParaRPr lang="en-US" altLang="zh-CN" sz="1200" dirty="0" smtClean="0"/>
          </a:p>
          <a:p>
            <a:pPr marL="111125"/>
            <a:r>
              <a:rPr lang="zh-CN" altLang="en-US" sz="1200" dirty="0" smtClean="0"/>
              <a:t>按</a:t>
            </a:r>
            <a:r>
              <a:rPr lang="en-US" altLang="zh-CN" sz="1200" dirty="0" smtClean="0"/>
              <a:t>’</a:t>
            </a:r>
            <a:r>
              <a:rPr lang="en-US" altLang="zh-CN" sz="1200" dirty="0" err="1" smtClean="0"/>
              <a:t>ind</a:t>
            </a:r>
            <a:r>
              <a:rPr lang="en-US" altLang="zh-CN" sz="1200" dirty="0" smtClean="0"/>
              <a:t>’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进行分组</a:t>
            </a:r>
            <a:endParaRPr lang="en-US" altLang="zh-CN" sz="1200" dirty="0" smtClean="0"/>
          </a:p>
          <a:p>
            <a:pPr marL="111125"/>
            <a:r>
              <a:rPr lang="zh-CN" altLang="en-US" sz="1200" dirty="0" smtClean="0"/>
              <a:t>常用于</a:t>
            </a:r>
            <a:r>
              <a:rPr lang="en-US" altLang="zh-CN" sz="1200" dirty="0" err="1" smtClean="0"/>
              <a:t>MultiIndex</a:t>
            </a:r>
            <a:r>
              <a:rPr lang="zh-CN" altLang="en-US" sz="1200" dirty="0" smtClean="0"/>
              <a:t>场景下</a:t>
            </a:r>
            <a:endParaRPr lang="en-US" altLang="zh-CN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上文所述的所有的汇总函数</a:t>
            </a:r>
            <a:r>
              <a:rPr lang="en-US" altLang="zh-CN" sz="1200" dirty="0" smtClean="0"/>
              <a:t>(summary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functions)</a:t>
            </a:r>
            <a:r>
              <a:rPr lang="zh-CN" altLang="en-US" sz="1200" dirty="0" smtClean="0"/>
              <a:t>都能用于</a:t>
            </a:r>
            <a:r>
              <a:rPr lang="en-US" altLang="zh-CN" sz="1200" dirty="0" smtClean="0"/>
              <a:t>group</a:t>
            </a:r>
          </a:p>
          <a:p>
            <a:r>
              <a:rPr lang="zh-CN" altLang="en-US" sz="1200" dirty="0" smtClean="0"/>
              <a:t>其他的</a:t>
            </a:r>
            <a:r>
              <a:rPr lang="en-US" sz="1200" dirty="0" err="1" smtClean="0"/>
              <a:t>GroupBy</a:t>
            </a:r>
            <a:r>
              <a:rPr lang="zh-CN" altLang="en-US" sz="1200" dirty="0" smtClean="0"/>
              <a:t>对象函数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zh-CN" altLang="en-US" sz="1200" dirty="0" smtClean="0"/>
              <a:t>求每行最大值</a:t>
            </a:r>
            <a:r>
              <a:rPr lang="en-US" altLang="zh-CN" sz="1200" dirty="0" smtClean="0"/>
              <a:t>(axis</a:t>
            </a:r>
            <a:r>
              <a:rPr lang="zh-CN" altLang="en-US" sz="1200" dirty="0" smtClean="0"/>
              <a:t>可指定</a:t>
            </a:r>
            <a:r>
              <a:rPr lang="en-US" altLang="zh-CN" sz="1200" dirty="0" smtClean="0"/>
              <a:t>)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zh-CN" altLang="en-US" sz="1200" dirty="0" smtClean="0"/>
              <a:t>将边界值外的值置为边界值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zh-CN" altLang="en-US" sz="1200" dirty="0" smtClean="0"/>
              <a:t>求最小值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zh-CN" altLang="en-US" sz="1200" dirty="0" smtClean="0"/>
              <a:t>求绝对值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下面的例子也能用于</a:t>
            </a:r>
            <a:r>
              <a:rPr lang="en-US" altLang="zh-CN" sz="1200" dirty="0" smtClean="0"/>
              <a:t>group</a:t>
            </a:r>
            <a:r>
              <a:rPr lang="zh-CN" altLang="en-US" sz="1200" dirty="0" smtClean="0"/>
              <a:t>，在这种场景下，这些方法作用于</a:t>
            </a:r>
            <a:r>
              <a:rPr lang="en-US" altLang="zh-CN" sz="1200" dirty="0" smtClean="0"/>
              <a:t>group</a:t>
            </a:r>
            <a:r>
              <a:rPr lang="zh-CN" altLang="en-US" sz="1200" dirty="0" smtClean="0"/>
              <a:t>的每一项，返回的向量长度与原</a:t>
            </a:r>
            <a:r>
              <a:rPr lang="en-US" altLang="zh-CN" sz="1200" dirty="0" err="1" smtClean="0"/>
              <a:t>DataFrame</a:t>
            </a:r>
            <a:r>
              <a:rPr lang="zh-CN" altLang="en-US" sz="1200" dirty="0" smtClean="0"/>
              <a:t>一致。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窗口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zh-CN" altLang="en-US" sz="1200" b="1" dirty="0" smtClean="0">
                <a:latin typeface="Consolas" panose="020B0609020204030204" pitchFamily="49" charset="0"/>
              </a:rPr>
              <a:t>返回一个</a:t>
            </a:r>
            <a:r>
              <a:rPr lang="en-US" altLang="zh-CN" sz="1200" dirty="0" smtClean="0"/>
              <a:t>Expanding</a:t>
            </a:r>
            <a:r>
              <a:rPr lang="zh-CN" altLang="en-US" sz="1200" dirty="0" smtClean="0"/>
              <a:t>对象，在该窗口内，可以累计作用汇总函数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summary functions </a:t>
            </a:r>
            <a:r>
              <a:rPr lang="en-US" altLang="zh-CN" sz="1200" dirty="0" smtClean="0"/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zh-CN" altLang="en-US" sz="1200" dirty="0" smtClean="0"/>
              <a:t>返回一个</a:t>
            </a:r>
            <a:r>
              <a:rPr lang="en-US" altLang="zh-CN" sz="1200" dirty="0" smtClean="0"/>
              <a:t>Rolling</a:t>
            </a:r>
            <a:r>
              <a:rPr lang="zh-CN" altLang="en-US" sz="1200" dirty="0" smtClean="0"/>
              <a:t>对象，在长度为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的滚动窗口内，作用汇总函数。</a:t>
            </a:r>
            <a:endParaRPr lang="en-US" sz="12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zh-CN" altLang="en-US" sz="1200" dirty="0" smtClean="0"/>
              <a:t>每个</a:t>
            </a:r>
            <a:r>
              <a:rPr lang="en-US" altLang="zh-CN" sz="1200" dirty="0" smtClean="0"/>
              <a:t>group</a:t>
            </a:r>
            <a:r>
              <a:rPr lang="zh-CN" altLang="en-US" sz="1200" dirty="0" smtClean="0"/>
              <a:t>的大小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zh-CN" altLang="en-US" sz="1200" dirty="0" smtClean="0"/>
              <a:t>使用</a:t>
            </a:r>
            <a:r>
              <a:rPr lang="en-US" altLang="zh-CN" sz="1200" dirty="0" smtClean="0"/>
              <a:t>function</a:t>
            </a:r>
            <a:r>
              <a:rPr lang="zh-CN" altLang="en-US" sz="1200" dirty="0" smtClean="0"/>
              <a:t>对</a:t>
            </a:r>
            <a:r>
              <a:rPr lang="en-US" altLang="zh-CN" sz="1200" dirty="0" smtClean="0"/>
              <a:t>group</a:t>
            </a:r>
            <a:r>
              <a:rPr lang="zh-CN" altLang="en-US" sz="1200" dirty="0" smtClean="0"/>
              <a:t>进行聚合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处理缺失值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</a:t>
            </a:r>
            <a:r>
              <a:rPr lang="zh-CN" altLang="en-US" sz="1200" dirty="0" smtClean="0"/>
              <a:t>去掉含有</a:t>
            </a:r>
            <a:r>
              <a:rPr lang="en-US" altLang="zh-CN" sz="1200" dirty="0" smtClean="0"/>
              <a:t>NA</a:t>
            </a:r>
            <a:r>
              <a:rPr lang="zh-CN" altLang="en-US" sz="1200" dirty="0" smtClean="0"/>
              <a:t>值的行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200" b="1" dirty="0">
                <a:latin typeface="Consolas" panose="020B0609020204030204" pitchFamily="49" charset="0"/>
              </a:rPr>
              <a:t>  </a:t>
            </a:r>
            <a:r>
              <a:rPr lang="zh-CN" altLang="en-US" sz="1200" dirty="0"/>
              <a:t>将所有的</a:t>
            </a:r>
            <a:r>
              <a:rPr lang="en-US" altLang="zh-CN" sz="1200" dirty="0"/>
              <a:t>NA/null</a:t>
            </a:r>
            <a:r>
              <a:rPr lang="zh-CN" altLang="en-US" sz="1200" dirty="0"/>
              <a:t>值替换为</a:t>
            </a:r>
            <a:r>
              <a:rPr lang="en-US" altLang="zh-CN" sz="1200" dirty="0"/>
              <a:t>value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绘图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zh-CN" altLang="en-US" sz="1200" dirty="0" smtClean="0"/>
              <a:t>直方图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按列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pPr marL="111125"/>
            <a:r>
              <a:rPr lang="zh-CN" altLang="en-US" sz="1200" dirty="0" smtClean="0"/>
              <a:t>散点图</a:t>
            </a:r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</a:t>
            </a:r>
            <a:r>
              <a:rPr lang="en-US" sz="800" dirty="0" smtClean="0">
                <a:hlinkClick r:id="rId6"/>
              </a:rPr>
              <a:t>Consultants</a:t>
            </a:r>
            <a:r>
              <a:rPr lang="en-US" altLang="zh-CN" sz="800" dirty="0"/>
              <a:t>.</a:t>
            </a:r>
            <a:r>
              <a:rPr lang="zh-CN" altLang="en-US" sz="800" dirty="0" smtClean="0"/>
              <a:t> </a:t>
            </a:r>
            <a:r>
              <a:rPr lang="en-US" altLang="zh-CN" sz="800" dirty="0"/>
              <a:t>T</a:t>
            </a:r>
            <a:r>
              <a:rPr lang="en-US" altLang="zh-CN" sz="800" dirty="0" smtClean="0"/>
              <a:t>ranslated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by</a:t>
            </a:r>
            <a:r>
              <a:rPr lang="zh-CN" altLang="en-US" sz="800" dirty="0" smtClean="0"/>
              <a:t> </a:t>
            </a:r>
            <a:r>
              <a:rPr lang="en-US" altLang="zh-CN" sz="800" dirty="0" smtClean="0">
                <a:hlinkClick r:id="rId7"/>
              </a:rPr>
              <a:t>https://</a:t>
            </a:r>
            <a:r>
              <a:rPr lang="en-US" altLang="zh-CN" sz="800" dirty="0" err="1" smtClean="0">
                <a:hlinkClick r:id="rId7"/>
              </a:rPr>
              <a:t>geektutu.com</a:t>
            </a: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1747</Words>
  <Application>Microsoft Macintosh PowerPoint</Application>
  <PresentationFormat>自定义</PresentationFormat>
  <Paragraphs>432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Century</vt:lpstr>
      <vt:lpstr>Consolas</vt:lpstr>
      <vt:lpstr>Mangal</vt:lpstr>
      <vt:lpstr>宋体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2019-06-16T16:28:51Z</cp:lastPrinted>
  <dcterms:created xsi:type="dcterms:W3CDTF">2016-12-15T21:09:07Z</dcterms:created>
  <dcterms:modified xsi:type="dcterms:W3CDTF">2019-06-16T17:01:46Z</dcterms:modified>
</cp:coreProperties>
</file>