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7" r:id="rId2"/>
    <p:sldId id="258" r:id="rId3"/>
    <p:sldId id="259" r:id="rId4"/>
    <p:sldId id="260" r:id="rId5"/>
    <p:sldId id="261" r:id="rId6"/>
    <p:sldId id="262" r:id="rId7"/>
    <p:sldId id="263" r:id="rId8"/>
    <p:sldId id="271" r:id="rId9"/>
    <p:sldId id="264" r:id="rId10"/>
    <p:sldId id="265" r:id="rId11"/>
    <p:sldId id="272" r:id="rId12"/>
    <p:sldId id="266" r:id="rId13"/>
    <p:sldId id="267" r:id="rId14"/>
    <p:sldId id="268" r:id="rId15"/>
    <p:sldId id="269" r:id="rId16"/>
    <p:sldId id="273" r:id="rId17"/>
    <p:sldId id="270" r:id="rId1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90" y="7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082ADF42-8C95-484E-AE42-25C5782AE437}" type="datetimeFigureOut">
              <a:rPr lang="es-ES" smtClean="0"/>
              <a:t>10/04/2020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6242813-A6F8-4BA0-89D7-6B32A9EEE5BA}" type="slidenum">
              <a:rPr lang="es-ES" smtClean="0"/>
              <a:t>‹Nº›</a:t>
            </a:fld>
            <a:endParaRPr lang="es-E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203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82ADF42-8C95-484E-AE42-25C5782AE437}" type="datetimeFigureOut">
              <a:rPr lang="es-ES" smtClean="0"/>
              <a:t>10/04/2020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6242813-A6F8-4BA0-89D7-6B32A9EEE5BA}" type="slidenum">
              <a:rPr lang="es-ES" smtClean="0"/>
              <a:t>‹Nº›</a:t>
            </a:fld>
            <a:endParaRPr lang="es-ES"/>
          </a:p>
        </p:txBody>
      </p:sp>
    </p:spTree>
    <p:extLst>
      <p:ext uri="{BB962C8B-B14F-4D97-AF65-F5344CB8AC3E}">
        <p14:creationId xmlns:p14="http://schemas.microsoft.com/office/powerpoint/2010/main" val="1686453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82ADF42-8C95-484E-AE42-25C5782AE437}" type="datetimeFigureOut">
              <a:rPr lang="es-ES" smtClean="0"/>
              <a:t>10/04/2020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6242813-A6F8-4BA0-89D7-6B32A9EEE5BA}" type="slidenum">
              <a:rPr lang="es-ES" smtClean="0"/>
              <a:t>‹Nº›</a:t>
            </a:fld>
            <a:endParaRPr lang="es-ES"/>
          </a:p>
        </p:txBody>
      </p:sp>
    </p:spTree>
    <p:extLst>
      <p:ext uri="{BB962C8B-B14F-4D97-AF65-F5344CB8AC3E}">
        <p14:creationId xmlns:p14="http://schemas.microsoft.com/office/powerpoint/2010/main" val="4157999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82ADF42-8C95-484E-AE42-25C5782AE437}" type="datetimeFigureOut">
              <a:rPr lang="es-ES" smtClean="0"/>
              <a:t>10/04/2020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6242813-A6F8-4BA0-89D7-6B32A9EEE5BA}" type="slidenum">
              <a:rPr lang="es-ES" smtClean="0"/>
              <a:t>‹Nº›</a:t>
            </a:fld>
            <a:endParaRPr lang="es-ES"/>
          </a:p>
        </p:txBody>
      </p:sp>
    </p:spTree>
    <p:extLst>
      <p:ext uri="{BB962C8B-B14F-4D97-AF65-F5344CB8AC3E}">
        <p14:creationId xmlns:p14="http://schemas.microsoft.com/office/powerpoint/2010/main" val="452969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82ADF42-8C95-484E-AE42-25C5782AE437}" type="datetimeFigureOut">
              <a:rPr lang="es-ES" smtClean="0"/>
              <a:t>10/04/2020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6242813-A6F8-4BA0-89D7-6B32A9EEE5BA}" type="slidenum">
              <a:rPr lang="es-ES" smtClean="0"/>
              <a:t>‹Nº›</a:t>
            </a:fld>
            <a:endParaRPr lang="es-E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6141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082ADF42-8C95-484E-AE42-25C5782AE437}" type="datetimeFigureOut">
              <a:rPr lang="es-ES" smtClean="0"/>
              <a:t>10/04/2020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96242813-A6F8-4BA0-89D7-6B32A9EEE5BA}" type="slidenum">
              <a:rPr lang="es-ES" smtClean="0"/>
              <a:t>‹Nº›</a:t>
            </a:fld>
            <a:endParaRPr lang="es-ES"/>
          </a:p>
        </p:txBody>
      </p:sp>
    </p:spTree>
    <p:extLst>
      <p:ext uri="{BB962C8B-B14F-4D97-AF65-F5344CB8AC3E}">
        <p14:creationId xmlns:p14="http://schemas.microsoft.com/office/powerpoint/2010/main" val="1152966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082ADF42-8C95-484E-AE42-25C5782AE437}" type="datetimeFigureOut">
              <a:rPr lang="es-ES" smtClean="0"/>
              <a:t>10/04/2020</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96242813-A6F8-4BA0-89D7-6B32A9EEE5BA}" type="slidenum">
              <a:rPr lang="es-ES" smtClean="0"/>
              <a:t>‹Nº›</a:t>
            </a:fld>
            <a:endParaRPr lang="es-ES"/>
          </a:p>
        </p:txBody>
      </p:sp>
    </p:spTree>
    <p:extLst>
      <p:ext uri="{BB962C8B-B14F-4D97-AF65-F5344CB8AC3E}">
        <p14:creationId xmlns:p14="http://schemas.microsoft.com/office/powerpoint/2010/main" val="2932150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082ADF42-8C95-484E-AE42-25C5782AE437}" type="datetimeFigureOut">
              <a:rPr lang="es-ES" smtClean="0"/>
              <a:t>10/04/2020</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96242813-A6F8-4BA0-89D7-6B32A9EEE5BA}" type="slidenum">
              <a:rPr lang="es-ES" smtClean="0"/>
              <a:t>‹Nº›</a:t>
            </a:fld>
            <a:endParaRPr lang="es-ES"/>
          </a:p>
        </p:txBody>
      </p:sp>
    </p:spTree>
    <p:extLst>
      <p:ext uri="{BB962C8B-B14F-4D97-AF65-F5344CB8AC3E}">
        <p14:creationId xmlns:p14="http://schemas.microsoft.com/office/powerpoint/2010/main" val="1470675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82ADF42-8C95-484E-AE42-25C5782AE437}" type="datetimeFigureOut">
              <a:rPr lang="es-ES" smtClean="0"/>
              <a:t>10/04/2020</a:t>
            </a:fld>
            <a:endParaRPr lang="es-E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ES"/>
          </a:p>
        </p:txBody>
      </p:sp>
      <p:sp>
        <p:nvSpPr>
          <p:cNvPr id="9" name="Slide Number Placeholder 8"/>
          <p:cNvSpPr>
            <a:spLocks noGrp="1"/>
          </p:cNvSpPr>
          <p:nvPr>
            <p:ph type="sldNum" sz="quarter" idx="12"/>
          </p:nvPr>
        </p:nvSpPr>
        <p:spPr/>
        <p:txBody>
          <a:bodyPr/>
          <a:lstStyle/>
          <a:p>
            <a:fld id="{96242813-A6F8-4BA0-89D7-6B32A9EEE5BA}" type="slidenum">
              <a:rPr lang="es-ES" smtClean="0"/>
              <a:t>‹Nº›</a:t>
            </a:fld>
            <a:endParaRPr lang="es-ES"/>
          </a:p>
        </p:txBody>
      </p:sp>
    </p:spTree>
    <p:extLst>
      <p:ext uri="{BB962C8B-B14F-4D97-AF65-F5344CB8AC3E}">
        <p14:creationId xmlns:p14="http://schemas.microsoft.com/office/powerpoint/2010/main" val="10172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82ADF42-8C95-484E-AE42-25C5782AE437}" type="datetimeFigureOut">
              <a:rPr lang="es-ES" smtClean="0"/>
              <a:t>10/04/2020</a:t>
            </a:fld>
            <a:endParaRPr lang="es-E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E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6242813-A6F8-4BA0-89D7-6B32A9EEE5BA}" type="slidenum">
              <a:rPr lang="es-ES" smtClean="0"/>
              <a:t>‹Nº›</a:t>
            </a:fld>
            <a:endParaRPr lang="es-ES"/>
          </a:p>
        </p:txBody>
      </p:sp>
    </p:spTree>
    <p:extLst>
      <p:ext uri="{BB962C8B-B14F-4D97-AF65-F5344CB8AC3E}">
        <p14:creationId xmlns:p14="http://schemas.microsoft.com/office/powerpoint/2010/main" val="3294453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82ADF42-8C95-484E-AE42-25C5782AE437}" type="datetimeFigureOut">
              <a:rPr lang="es-ES" smtClean="0"/>
              <a:t>10/04/2020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96242813-A6F8-4BA0-89D7-6B32A9EEE5BA}" type="slidenum">
              <a:rPr lang="es-ES" smtClean="0"/>
              <a:t>‹Nº›</a:t>
            </a:fld>
            <a:endParaRPr lang="es-ES"/>
          </a:p>
        </p:txBody>
      </p:sp>
    </p:spTree>
    <p:extLst>
      <p:ext uri="{BB962C8B-B14F-4D97-AF65-F5344CB8AC3E}">
        <p14:creationId xmlns:p14="http://schemas.microsoft.com/office/powerpoint/2010/main" val="3006165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82ADF42-8C95-484E-AE42-25C5782AE437}" type="datetimeFigureOut">
              <a:rPr lang="es-ES" smtClean="0"/>
              <a:t>10/04/2020</a:t>
            </a:fld>
            <a:endParaRPr lang="es-E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E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6242813-A6F8-4BA0-89D7-6B32A9EEE5BA}" type="slidenum">
              <a:rPr lang="es-ES" smtClean="0"/>
              <a:t>‹Nº›</a:t>
            </a:fld>
            <a:endParaRPr lang="es-E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4287821"/>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2041744" y="1003435"/>
            <a:ext cx="7891396" cy="4968658"/>
          </a:xfrm>
          <a:prstGeom prst="rect">
            <a:avLst/>
          </a:prstGeom>
        </p:spPr>
      </p:pic>
    </p:spTree>
    <p:extLst>
      <p:ext uri="{BB962C8B-B14F-4D97-AF65-F5344CB8AC3E}">
        <p14:creationId xmlns:p14="http://schemas.microsoft.com/office/powerpoint/2010/main" val="37820623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1460305" y="1499374"/>
            <a:ext cx="9487442" cy="3193695"/>
          </a:xfrm>
          <a:prstGeom prst="rect">
            <a:avLst/>
          </a:prstGeom>
        </p:spPr>
        <p:txBody>
          <a:bodyPr wrap="square">
            <a:spAutoFit/>
          </a:bodyPr>
          <a:lstStyle/>
          <a:p>
            <a:pPr algn="just">
              <a:lnSpc>
                <a:spcPct val="115000"/>
              </a:lnSpc>
              <a:spcAft>
                <a:spcPts val="1000"/>
              </a:spcAft>
            </a:pPr>
            <a:r>
              <a:rPr lang="es-DO" sz="2400" dirty="0" smtClean="0">
                <a:effectLst/>
                <a:latin typeface="Calibri" panose="020F0502020204030204" pitchFamily="34" charset="0"/>
                <a:ea typeface="Calibri" panose="020F0502020204030204" pitchFamily="34" charset="0"/>
                <a:cs typeface="Times New Roman" panose="02020603050405020304" pitchFamily="18" charset="0"/>
              </a:rPr>
              <a:t>En la última fase, estos pasaran a triturarlo y para así poder volver a usar ese plástico para fabricar, nuevos guantes u otros productos.</a:t>
            </a:r>
            <a:endParaRPr lang="es-E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s-DO" sz="2400" dirty="0" smtClean="0">
                <a:effectLst/>
                <a:latin typeface="Calibri" panose="020F0502020204030204" pitchFamily="34" charset="0"/>
                <a:ea typeface="Calibri" panose="020F0502020204030204" pitchFamily="34" charset="0"/>
                <a:cs typeface="Times New Roman" panose="02020603050405020304" pitchFamily="18" charset="0"/>
              </a:rPr>
              <a:t>La función de la transformadora de los residuos orgánicos, funciona, en 3 fases igual que la primera función, en la primera fase los productos orgánicos recolectados serán llevados a la trituradora, luego de ahí pasaran a la segunda fase en donde la mezclaremos con algunos insecticidas  para ya en la última fase estos saldrán para ser empacados en cubetas. </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37532930"/>
      </p:ext>
    </p:extLst>
  </p:cSld>
  <p:clrMapOvr>
    <a:masterClrMapping/>
  </p:clrMapOvr>
  <p:transition spd="slow">
    <p:wheel spokes="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7831" y="1684956"/>
            <a:ext cx="6613743" cy="3882471"/>
          </a:xfrm>
          <a:prstGeom prst="rect">
            <a:avLst/>
          </a:prstGeom>
          <a:ln>
            <a:noFill/>
          </a:ln>
          <a:effectLst>
            <a:outerShdw blurRad="190500" algn="tl" rotWithShape="0">
              <a:srgbClr val="000000">
                <a:alpha val="70000"/>
              </a:srgbClr>
            </a:outerShdw>
          </a:effectLst>
        </p:spPr>
      </p:pic>
      <p:sp>
        <p:nvSpPr>
          <p:cNvPr id="3" name="Rectángulo 2"/>
          <p:cNvSpPr/>
          <p:nvPr/>
        </p:nvSpPr>
        <p:spPr>
          <a:xfrm>
            <a:off x="3903624" y="701551"/>
            <a:ext cx="2936766" cy="369332"/>
          </a:xfrm>
          <a:prstGeom prst="rect">
            <a:avLst/>
          </a:prstGeom>
        </p:spPr>
        <p:txBody>
          <a:bodyPr wrap="none">
            <a:spAutoFit/>
          </a:bodyPr>
          <a:lstStyle/>
          <a:p>
            <a:pPr algn="just"/>
            <a:r>
              <a:rPr lang="es-DO" b="1" dirty="0" smtClean="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Planos visuales del prototipo</a:t>
            </a:r>
            <a:endParaRPr lang="es-ES" dirty="0">
              <a:solidFill>
                <a:srgbClr val="FFFF00"/>
              </a:solidFill>
            </a:endParaRPr>
          </a:p>
        </p:txBody>
      </p:sp>
    </p:spTree>
    <p:extLst>
      <p:ext uri="{BB962C8B-B14F-4D97-AF65-F5344CB8AC3E}">
        <p14:creationId xmlns:p14="http://schemas.microsoft.com/office/powerpoint/2010/main" val="3493116778"/>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202499" y="640032"/>
            <a:ext cx="10095978" cy="4940840"/>
          </a:xfrm>
          <a:prstGeom prst="rect">
            <a:avLst/>
          </a:prstGeom>
        </p:spPr>
        <p:txBody>
          <a:bodyPr wrap="square">
            <a:spAutoFit/>
          </a:bodyPr>
          <a:lstStyle/>
          <a:p>
            <a:pPr algn="just">
              <a:lnSpc>
                <a:spcPct val="115000"/>
              </a:lnSpc>
              <a:spcAft>
                <a:spcPts val="1000"/>
              </a:spcAft>
            </a:pPr>
            <a:r>
              <a:rPr lang="es-DO" dirty="0" smtClean="0">
                <a:solidFill>
                  <a:srgbClr val="1D1B11"/>
                </a:solidFill>
                <a:effectLst/>
                <a:latin typeface="Calibri" panose="020F0502020204030204" pitchFamily="34" charset="0"/>
                <a:ea typeface="Calibri" panose="020F0502020204030204" pitchFamily="34" charset="0"/>
                <a:cs typeface="Times New Roman" panose="02020603050405020304" pitchFamily="18" charset="0"/>
              </a:rPr>
              <a:t> </a:t>
            </a:r>
            <a:endParaRPr lang="es-ES"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s-DO" b="1" dirty="0" smtClean="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Ventajas</a:t>
            </a:r>
            <a:r>
              <a:rPr lang="es-DO" b="1" dirty="0" smtClean="0">
                <a:effectLst/>
                <a:latin typeface="Calibri" panose="020F0502020204030204" pitchFamily="34" charset="0"/>
                <a:ea typeface="Calibri" panose="020F0502020204030204" pitchFamily="34" charset="0"/>
                <a:cs typeface="Times New Roman" panose="02020603050405020304" pitchFamily="18" charset="0"/>
              </a:rPr>
              <a:t> </a:t>
            </a:r>
            <a:endParaRPr lang="es-ES"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15000"/>
              </a:lnSpc>
              <a:spcAft>
                <a:spcPts val="1000"/>
              </a:spcAft>
              <a:buFont typeface="Wingdings" panose="05000000000000000000" pitchFamily="2" charset="2"/>
              <a:buChar char="Ø"/>
            </a:pPr>
            <a:r>
              <a:rPr lang="es-DO" dirty="0" smtClean="0">
                <a:effectLst/>
                <a:latin typeface="Calibri" panose="020F0502020204030204" pitchFamily="34" charset="0"/>
                <a:ea typeface="Calibri" panose="020F0502020204030204" pitchFamily="34" charset="0"/>
                <a:cs typeface="Times New Roman" panose="02020603050405020304" pitchFamily="18" charset="0"/>
              </a:rPr>
              <a:t>Una de los primeros beneficios de usar este es que permiten reducir  la contaminación por plástico y que los residuos orgánicos se conviertan en metano y evitar que suban a la atmosfera, y destruyan así la capa de ozono.</a:t>
            </a:r>
            <a:endParaRPr lang="es-ES"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15000"/>
              </a:lnSpc>
              <a:spcAft>
                <a:spcPts val="1000"/>
              </a:spcAft>
              <a:buFont typeface="Wingdings" panose="05000000000000000000" pitchFamily="2" charset="2"/>
              <a:buChar char="Ø"/>
            </a:pPr>
            <a:r>
              <a:rPr lang="es-DO" dirty="0" smtClean="0">
                <a:effectLst/>
                <a:latin typeface="Calibri" panose="020F0502020204030204" pitchFamily="34" charset="0"/>
                <a:ea typeface="Calibri" panose="020F0502020204030204" pitchFamily="34" charset="0"/>
                <a:cs typeface="Times New Roman" panose="02020603050405020304" pitchFamily="18" charset="0"/>
              </a:rPr>
              <a:t>Evita que se acumule un montón de desechos en los basureros del país.</a:t>
            </a:r>
            <a:endParaRPr lang="es-ES"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s-DO" b="1" dirty="0" smtClean="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Desventajas</a:t>
            </a:r>
            <a:endParaRPr lang="es-ES" sz="1200" dirty="0" smtClean="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15000"/>
              </a:lnSpc>
              <a:spcAft>
                <a:spcPts val="1000"/>
              </a:spcAft>
              <a:buFont typeface="Wingdings" panose="05000000000000000000" pitchFamily="2" charset="2"/>
              <a:buChar char="Ø"/>
            </a:pPr>
            <a:r>
              <a:rPr lang="es-DO" dirty="0" smtClean="0">
                <a:effectLst/>
                <a:latin typeface="Calibri" panose="020F0502020204030204" pitchFamily="34" charset="0"/>
                <a:ea typeface="Calibri" panose="020F0502020204030204" pitchFamily="34" charset="0"/>
                <a:cs typeface="Times New Roman" panose="02020603050405020304" pitchFamily="18" charset="0"/>
              </a:rPr>
              <a:t>No permite estilizar más de 50 libras de guantes juntos.</a:t>
            </a:r>
            <a:endParaRPr lang="es-ES"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15000"/>
              </a:lnSpc>
              <a:spcAft>
                <a:spcPts val="1000"/>
              </a:spcAft>
              <a:buFont typeface="Wingdings" panose="05000000000000000000" pitchFamily="2" charset="2"/>
              <a:buChar char="Ø"/>
            </a:pPr>
            <a:r>
              <a:rPr lang="es-DO" dirty="0" smtClean="0">
                <a:effectLst/>
                <a:latin typeface="Calibri" panose="020F0502020204030204" pitchFamily="34" charset="0"/>
                <a:ea typeface="Calibri" panose="020F0502020204030204" pitchFamily="34" charset="0"/>
                <a:cs typeface="Times New Roman" panose="02020603050405020304" pitchFamily="18" charset="0"/>
              </a:rPr>
              <a:t>Utilizan luz de 210 voltios.</a:t>
            </a:r>
            <a:endParaRPr lang="es-ES"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15000"/>
              </a:lnSpc>
              <a:spcAft>
                <a:spcPts val="1000"/>
              </a:spcAft>
              <a:buFont typeface="Wingdings" panose="05000000000000000000" pitchFamily="2" charset="2"/>
              <a:buChar char="Ø"/>
            </a:pPr>
            <a:r>
              <a:rPr lang="es-DO" dirty="0" smtClean="0">
                <a:effectLst/>
                <a:latin typeface="Calibri" panose="020F0502020204030204" pitchFamily="34" charset="0"/>
                <a:ea typeface="Calibri" panose="020F0502020204030204" pitchFamily="34" charset="0"/>
                <a:cs typeface="Times New Roman" panose="02020603050405020304" pitchFamily="18" charset="0"/>
              </a:rPr>
              <a:t>No permite realizar ambas funciones al mismo tiempo. La de esterilizar y de transformar los residuos sólidos en abono</a:t>
            </a:r>
            <a:r>
              <a:rPr lang="es-DO" b="1" dirty="0" smtClean="0">
                <a:effectLst/>
                <a:latin typeface="Calibri" panose="020F0502020204030204" pitchFamily="34" charset="0"/>
                <a:ea typeface="Calibri" panose="020F0502020204030204" pitchFamily="34" charset="0"/>
                <a:cs typeface="Times New Roman" panose="02020603050405020304" pitchFamily="18" charset="0"/>
              </a:rPr>
              <a:t>. </a:t>
            </a:r>
            <a:endParaRPr lang="es-ES"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s-DO" b="1" dirty="0" smtClean="0">
                <a:effectLst/>
                <a:latin typeface="Calibri" panose="020F0502020204030204" pitchFamily="34" charset="0"/>
                <a:ea typeface="Calibri" panose="020F0502020204030204" pitchFamily="34" charset="0"/>
                <a:cs typeface="Times New Roman" panose="02020603050405020304" pitchFamily="18" charset="0"/>
              </a:rPr>
              <a:t> </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1118131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089764" y="1202500"/>
            <a:ext cx="9745249" cy="3450175"/>
          </a:xfrm>
          <a:prstGeom prst="rect">
            <a:avLst/>
          </a:prstGeom>
        </p:spPr>
        <p:txBody>
          <a:bodyPr wrap="square">
            <a:spAutoFit/>
          </a:bodyPr>
          <a:lstStyle/>
          <a:p>
            <a:pPr algn="just">
              <a:lnSpc>
                <a:spcPct val="115000"/>
              </a:lnSpc>
              <a:spcAft>
                <a:spcPts val="1000"/>
              </a:spcAft>
            </a:pPr>
            <a:r>
              <a:rPr lang="es-DO" sz="2400" b="1" dirty="0" smtClean="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Competidores</a:t>
            </a:r>
            <a:endParaRPr lang="es-ES" sz="1600" dirty="0" smtClean="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s-DO" sz="2400" dirty="0" smtClean="0">
                <a:effectLst/>
                <a:latin typeface="Calibri" panose="020F0502020204030204" pitchFamily="34" charset="0"/>
                <a:ea typeface="Calibri" panose="020F0502020204030204" pitchFamily="34" charset="0"/>
                <a:cs typeface="Times New Roman" panose="02020603050405020304" pitchFamily="18" charset="0"/>
              </a:rPr>
              <a:t>Las industrias chinas son uno de nuestros primeros competidores así como fersan. </a:t>
            </a:r>
            <a:endParaRPr lang="es-E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s-DO" sz="2400" b="1" dirty="0" smtClean="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Plan de Marketing  </a:t>
            </a:r>
            <a:endParaRPr lang="es-ES" sz="1600" dirty="0" smtClean="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s-DO" sz="2400" dirty="0" smtClean="0">
                <a:effectLst/>
                <a:latin typeface="Calibri" panose="020F0502020204030204" pitchFamily="34" charset="0"/>
                <a:ea typeface="Calibri" panose="020F0502020204030204" pitchFamily="34" charset="0"/>
                <a:cs typeface="Times New Roman" panose="02020603050405020304" pitchFamily="18" charset="0"/>
              </a:rPr>
              <a:t>Esta maquinaria tendrá unos precios asequibles pasa su adquisición.  Además que todos nuestro productos estarán en la web para que cualquier empresa pueda visualizar nuestros productos. </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29264704"/>
      </p:ext>
    </p:extLst>
  </p:cSld>
  <p:clrMapOvr>
    <a:masterClrMapping/>
  </p:clrMapOvr>
  <p:transition spd="slow">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75989" y="650609"/>
            <a:ext cx="11047956" cy="5268109"/>
          </a:xfrm>
          <a:prstGeom prst="rect">
            <a:avLst/>
          </a:prstGeom>
        </p:spPr>
        <p:txBody>
          <a:bodyPr wrap="square">
            <a:spAutoFit/>
          </a:bodyPr>
          <a:lstStyle/>
          <a:p>
            <a:pPr algn="just">
              <a:lnSpc>
                <a:spcPct val="115000"/>
              </a:lnSpc>
              <a:spcAft>
                <a:spcPts val="1000"/>
              </a:spcAft>
            </a:pPr>
            <a:r>
              <a:rPr lang="es-DO" sz="2000" dirty="0" smtClean="0">
                <a:effectLst/>
                <a:latin typeface="Calibri" panose="020F0502020204030204" pitchFamily="34" charset="0"/>
                <a:ea typeface="Calibri" panose="020F0502020204030204" pitchFamily="34" charset="0"/>
                <a:cs typeface="Times New Roman" panose="02020603050405020304" pitchFamily="18" charset="0"/>
              </a:rPr>
              <a:t>Los costos incurridos en la producción de esta maquinaria constan de los siguientes:</a:t>
            </a:r>
            <a:endParaRPr lang="es-ES"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s-DO" sz="2000" dirty="0" smtClean="0">
                <a:effectLst/>
                <a:latin typeface="Calibri" panose="020F0502020204030204" pitchFamily="34" charset="0"/>
                <a:ea typeface="Calibri" panose="020F0502020204030204" pitchFamily="34" charset="0"/>
                <a:cs typeface="Times New Roman" panose="02020603050405020304" pitchFamily="18" charset="0"/>
              </a:rPr>
              <a:t> Materia Prima             70,000.00</a:t>
            </a:r>
            <a:endParaRPr lang="es-ES"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s-DO" sz="2000" dirty="0" smtClean="0">
                <a:effectLst/>
                <a:latin typeface="Calibri" panose="020F0502020204030204" pitchFamily="34" charset="0"/>
                <a:ea typeface="Calibri" panose="020F0502020204030204" pitchFamily="34" charset="0"/>
                <a:cs typeface="Times New Roman" panose="02020603050405020304" pitchFamily="18" charset="0"/>
              </a:rPr>
              <a:t>Costo Indirectos          90,000.00</a:t>
            </a:r>
            <a:endParaRPr lang="es-ES"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s-DO" sz="2000" dirty="0" smtClean="0">
                <a:effectLst/>
                <a:latin typeface="Calibri" panose="020F0502020204030204" pitchFamily="34" charset="0"/>
                <a:ea typeface="Calibri" panose="020F0502020204030204" pitchFamily="34" charset="0"/>
                <a:cs typeface="Times New Roman" panose="02020603050405020304" pitchFamily="18" charset="0"/>
              </a:rPr>
              <a:t>Gastos Indirectos         45,000.00</a:t>
            </a:r>
            <a:endParaRPr lang="es-ES"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s-DO" sz="2000" dirty="0" smtClean="0">
                <a:effectLst/>
                <a:latin typeface="Calibri" panose="020F0502020204030204" pitchFamily="34" charset="0"/>
                <a:ea typeface="Calibri" panose="020F0502020204030204" pitchFamily="34" charset="0"/>
                <a:cs typeface="Times New Roman" panose="02020603050405020304" pitchFamily="18" charset="0"/>
              </a:rPr>
              <a:t>Costos de Labor         </a:t>
            </a:r>
            <a:r>
              <a:rPr lang="es-DO" sz="2000" u="sng" dirty="0" smtClean="0">
                <a:effectLst/>
                <a:latin typeface="Calibri" panose="020F0502020204030204" pitchFamily="34" charset="0"/>
                <a:ea typeface="Calibri" panose="020F0502020204030204" pitchFamily="34" charset="0"/>
                <a:cs typeface="Times New Roman" panose="02020603050405020304" pitchFamily="18" charset="0"/>
              </a:rPr>
              <a:t>  24,000.00</a:t>
            </a:r>
            <a:endParaRPr lang="es-E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s-DO" sz="2000" dirty="0" smtClean="0">
                <a:effectLst/>
                <a:latin typeface="Calibri" panose="020F0502020204030204" pitchFamily="34" charset="0"/>
                <a:ea typeface="Calibri" panose="020F0502020204030204" pitchFamily="34" charset="0"/>
                <a:cs typeface="Times New Roman" panose="02020603050405020304" pitchFamily="18" charset="0"/>
              </a:rPr>
              <a:t>Costo total                 </a:t>
            </a:r>
            <a:r>
              <a:rPr lang="es-DO" sz="2000" u="dbl" dirty="0" smtClean="0">
                <a:effectLst/>
                <a:latin typeface="Calibri" panose="020F0502020204030204" pitchFamily="34" charset="0"/>
                <a:ea typeface="Calibri" panose="020F0502020204030204" pitchFamily="34" charset="0"/>
                <a:cs typeface="Times New Roman" panose="02020603050405020304" pitchFamily="18" charset="0"/>
              </a:rPr>
              <a:t>229,000.00</a:t>
            </a:r>
            <a:endParaRPr lang="es-ES"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s-DO" sz="2000" dirty="0" smtClean="0">
                <a:effectLst/>
                <a:latin typeface="Calibri" panose="020F0502020204030204" pitchFamily="34" charset="0"/>
                <a:ea typeface="Calibri" panose="020F0502020204030204" pitchFamily="34" charset="0"/>
                <a:cs typeface="Times New Roman" panose="02020603050405020304" pitchFamily="18" charset="0"/>
              </a:rPr>
              <a:t> </a:t>
            </a:r>
            <a:endParaRPr lang="es-ES"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s-DO" sz="2000" b="1" dirty="0" smtClean="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Precios </a:t>
            </a:r>
            <a:endParaRPr lang="es-ES" sz="1400" dirty="0" smtClean="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s-DO" sz="2000" dirty="0" smtClean="0">
                <a:effectLst/>
                <a:latin typeface="Calibri" panose="020F0502020204030204" pitchFamily="34" charset="0"/>
                <a:ea typeface="Calibri" panose="020F0502020204030204" pitchFamily="34" charset="0"/>
                <a:cs typeface="Times New Roman" panose="02020603050405020304" pitchFamily="18" charset="0"/>
              </a:rPr>
              <a:t>El precio será de un 45 por ciento sobre el costo de producción de dicho producto.</a:t>
            </a:r>
            <a:endParaRPr lang="es-ES"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s-DO" sz="2000" dirty="0" smtClean="0">
                <a:effectLst/>
                <a:latin typeface="Calibri" panose="020F0502020204030204" pitchFamily="34" charset="0"/>
                <a:ea typeface="Calibri" panose="020F0502020204030204" pitchFamily="34" charset="0"/>
                <a:cs typeface="Times New Roman" panose="02020603050405020304" pitchFamily="18" charset="0"/>
              </a:rPr>
              <a:t>El precio para los clientes será de 332,050.00 sin impuestos </a:t>
            </a:r>
            <a:endParaRPr lang="es-ES"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s-DO" sz="2000" dirty="0" smtClean="0">
                <a:effectLst/>
                <a:latin typeface="Calibri" panose="020F0502020204030204" pitchFamily="34" charset="0"/>
                <a:ea typeface="Calibri" panose="020F0502020204030204" pitchFamily="34" charset="0"/>
                <a:cs typeface="Times New Roman" panose="02020603050405020304" pitchFamily="18" charset="0"/>
              </a:rPr>
              <a:t>Y de 391,819.00 con impuestos incluidos.</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55361780"/>
      </p:ext>
    </p:extLst>
  </p:cSld>
  <p:clrMapOvr>
    <a:masterClrMapping/>
  </p:clrMapOvr>
  <p:transition spd="slow">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152394" y="384233"/>
            <a:ext cx="9682619" cy="4785926"/>
          </a:xfrm>
          <a:prstGeom prst="rect">
            <a:avLst/>
          </a:prstGeom>
        </p:spPr>
        <p:txBody>
          <a:bodyPr wrap="square">
            <a:spAutoFit/>
          </a:bodyPr>
          <a:lstStyle/>
          <a:p>
            <a:pPr algn="just">
              <a:lnSpc>
                <a:spcPct val="115000"/>
              </a:lnSpc>
              <a:spcAft>
                <a:spcPts val="1000"/>
              </a:spcAft>
            </a:pPr>
            <a:r>
              <a:rPr lang="es-DO" sz="3200" b="1" dirty="0" smtClean="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Recuperación de la inversión </a:t>
            </a:r>
            <a:endParaRPr lang="es-ES" sz="2000" dirty="0" smtClean="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s-DO" sz="3200" dirty="0" smtClean="0">
                <a:effectLst/>
                <a:latin typeface="Calibri" panose="020F0502020204030204" pitchFamily="34" charset="0"/>
                <a:ea typeface="Calibri" panose="020F0502020204030204" pitchFamily="34" charset="0"/>
                <a:cs typeface="Times New Roman" panose="02020603050405020304" pitchFamily="18" charset="0"/>
              </a:rPr>
              <a:t>Planteamos que la inversión se recuperaría en unos 20 días después de empecemos a producir estos productos, en masa.</a:t>
            </a:r>
            <a:endParaRPr lang="es-E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s-DO" sz="3200" b="1" dirty="0" smtClean="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Conclusiones </a:t>
            </a:r>
            <a:endParaRPr lang="es-ES" sz="2000" dirty="0" smtClean="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algn="just"/>
            <a:r>
              <a:rPr lang="es-DO" sz="3200" dirty="0" smtClean="0">
                <a:effectLst/>
                <a:latin typeface="Calibri" panose="020F0502020204030204" pitchFamily="34" charset="0"/>
                <a:ea typeface="Calibri" panose="020F0502020204030204" pitchFamily="34" charset="0"/>
                <a:cs typeface="Times New Roman" panose="02020603050405020304" pitchFamily="18" charset="0"/>
              </a:rPr>
              <a:t>Deberían de comprar nuestro producto ya que, con compra de ellos podrán ayudar a la naturaleza y también generar ingresos ya sea con la venta del abono y demás. </a:t>
            </a:r>
            <a:endParaRPr lang="es-ES" sz="3200" dirty="0"/>
          </a:p>
        </p:txBody>
      </p:sp>
    </p:spTree>
    <p:extLst>
      <p:ext uri="{BB962C8B-B14F-4D97-AF65-F5344CB8AC3E}">
        <p14:creationId xmlns:p14="http://schemas.microsoft.com/office/powerpoint/2010/main" val="7939317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2993721" y="115669"/>
            <a:ext cx="5258322" cy="6200775"/>
          </a:xfrm>
          <a:prstGeom prst="rect">
            <a:avLst/>
          </a:prstGeom>
        </p:spPr>
      </p:pic>
    </p:spTree>
    <p:extLst>
      <p:ext uri="{BB962C8B-B14F-4D97-AF65-F5344CB8AC3E}">
        <p14:creationId xmlns:p14="http://schemas.microsoft.com/office/powerpoint/2010/main" val="3899930152"/>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901024" y="1538600"/>
            <a:ext cx="7888908" cy="4968671"/>
          </a:xfrm>
          <a:prstGeom prst="rect">
            <a:avLst/>
          </a:prstGeom>
        </p:spPr>
      </p:pic>
      <p:sp>
        <p:nvSpPr>
          <p:cNvPr id="3" name="Rectángulo 2"/>
          <p:cNvSpPr/>
          <p:nvPr/>
        </p:nvSpPr>
        <p:spPr>
          <a:xfrm>
            <a:off x="2555310" y="764181"/>
            <a:ext cx="6375748" cy="461665"/>
          </a:xfrm>
          <a:prstGeom prst="rect">
            <a:avLst/>
          </a:prstGeom>
        </p:spPr>
        <p:txBody>
          <a:bodyPr wrap="square">
            <a:spAutoFit/>
          </a:bodyPr>
          <a:lstStyle/>
          <a:p>
            <a:r>
              <a:rPr lang="es-DO" sz="2400" b="1" dirty="0" smtClean="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Muchas Gracias de parte del grupo empresarial</a:t>
            </a:r>
            <a:endParaRPr lang="es-ES" sz="2400" dirty="0">
              <a:solidFill>
                <a:srgbClr val="FFFF00"/>
              </a:solidFill>
            </a:endParaRPr>
          </a:p>
        </p:txBody>
      </p:sp>
    </p:spTree>
    <p:extLst>
      <p:ext uri="{BB962C8B-B14F-4D97-AF65-F5344CB8AC3E}">
        <p14:creationId xmlns:p14="http://schemas.microsoft.com/office/powerpoint/2010/main" val="576498816"/>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14608" y="4283902"/>
            <a:ext cx="10191176" cy="1649678"/>
          </a:xfrm>
        </p:spPr>
        <p:txBody>
          <a:bodyPr>
            <a:noAutofit/>
          </a:bodyPr>
          <a:lstStyle/>
          <a:p>
            <a:pPr algn="ctr"/>
            <a:r>
              <a:rPr lang="es-ES" sz="4000" dirty="0" smtClean="0"/>
              <a:t>Programación Estructurada </a:t>
            </a:r>
            <a:br>
              <a:rPr lang="es-ES" sz="4000" dirty="0" smtClean="0"/>
            </a:br>
            <a:r>
              <a:rPr lang="es-ES" sz="4000" dirty="0" smtClean="0"/>
              <a:t>0463</a:t>
            </a:r>
            <a:br>
              <a:rPr lang="es-ES" sz="4000" dirty="0" smtClean="0"/>
            </a:br>
            <a:r>
              <a:rPr lang="es-ES" sz="4000" u="sng" dirty="0" smtClean="0"/>
              <a:t>Integrantes:</a:t>
            </a:r>
            <a:r>
              <a:rPr lang="es-ES" sz="4000" dirty="0"/>
              <a:t/>
            </a:r>
            <a:br>
              <a:rPr lang="es-ES" sz="4000" dirty="0"/>
            </a:br>
            <a:r>
              <a:rPr lang="es-ES" sz="4000" dirty="0"/>
              <a:t/>
            </a:r>
            <a:br>
              <a:rPr lang="es-ES" sz="4000" dirty="0"/>
            </a:br>
            <a:r>
              <a:rPr lang="es-DO" sz="4000" dirty="0"/>
              <a:t>Eudy Alexis Solano </a:t>
            </a:r>
            <a:r>
              <a:rPr lang="es-DO" sz="4000" dirty="0" smtClean="0"/>
              <a:t>Pérez                   19-EIIN-1-119</a:t>
            </a:r>
            <a:r>
              <a:rPr lang="es-ES" sz="4000" dirty="0"/>
              <a:t/>
            </a:r>
            <a:br>
              <a:rPr lang="es-ES" sz="4000" dirty="0"/>
            </a:br>
            <a:r>
              <a:rPr lang="es-DO" sz="4000" dirty="0"/>
              <a:t>Ysmenia Esther Abreu Marcelino  </a:t>
            </a:r>
            <a:r>
              <a:rPr lang="es-DO" sz="4000" dirty="0" smtClean="0"/>
              <a:t>   16-SIIT-1-059</a:t>
            </a:r>
            <a:r>
              <a:rPr lang="es-ES" sz="4000" dirty="0"/>
              <a:t/>
            </a:r>
            <a:br>
              <a:rPr lang="es-ES" sz="4000" dirty="0"/>
            </a:br>
            <a:r>
              <a:rPr lang="es-DO" sz="4000" dirty="0"/>
              <a:t>Osmerlyn </a:t>
            </a:r>
            <a:r>
              <a:rPr lang="es-DO" sz="4000" dirty="0" smtClean="0"/>
              <a:t>Adrián </a:t>
            </a:r>
            <a:r>
              <a:rPr lang="es-DO" sz="4000" dirty="0"/>
              <a:t>Alonzo Acosta   </a:t>
            </a:r>
            <a:r>
              <a:rPr lang="es-DO" sz="4000" dirty="0" smtClean="0"/>
              <a:t>    18-MIIT-1-029</a:t>
            </a:r>
            <a:r>
              <a:rPr lang="es-ES" sz="4000" dirty="0"/>
              <a:t/>
            </a:r>
            <a:br>
              <a:rPr lang="es-ES" sz="4000" dirty="0"/>
            </a:br>
            <a:endParaRPr lang="es-ES" sz="4000" dirty="0"/>
          </a:p>
        </p:txBody>
      </p:sp>
      <p:sp>
        <p:nvSpPr>
          <p:cNvPr id="3" name="Rectángulo 2"/>
          <p:cNvSpPr/>
          <p:nvPr/>
        </p:nvSpPr>
        <p:spPr>
          <a:xfrm>
            <a:off x="1147384" y="926926"/>
            <a:ext cx="10058400" cy="830997"/>
          </a:xfrm>
          <a:prstGeom prst="rect">
            <a:avLst/>
          </a:prstGeom>
        </p:spPr>
        <p:txBody>
          <a:bodyPr wrap="square">
            <a:spAutoFit/>
          </a:bodyPr>
          <a:lstStyle/>
          <a:p>
            <a:pPr algn="ctr"/>
            <a:r>
              <a:rPr lang="es-DO" sz="3600" dirty="0" smtClean="0">
                <a:solidFill>
                  <a:srgbClr val="FFFF00"/>
                </a:solidFill>
              </a:rPr>
              <a:t>   </a:t>
            </a:r>
            <a:r>
              <a:rPr lang="es-DO" sz="4800" dirty="0" smtClean="0">
                <a:solidFill>
                  <a:srgbClr val="FFFF00"/>
                </a:solidFill>
              </a:rPr>
              <a:t>Yeo Ingeniería y Más </a:t>
            </a:r>
            <a:endParaRPr lang="es-ES" sz="3600" dirty="0">
              <a:solidFill>
                <a:srgbClr val="FFFF00"/>
              </a:solidFill>
            </a:endParaRPr>
          </a:p>
        </p:txBody>
      </p:sp>
      <p:pic>
        <p:nvPicPr>
          <p:cNvPr id="4" name="Imagen 3"/>
          <p:cNvPicPr>
            <a:picLocks noChangeAspect="1"/>
          </p:cNvPicPr>
          <p:nvPr/>
        </p:nvPicPr>
        <p:blipFill>
          <a:blip r:embed="rId2"/>
          <a:stretch>
            <a:fillRect/>
          </a:stretch>
        </p:blipFill>
        <p:spPr>
          <a:xfrm>
            <a:off x="187891" y="167118"/>
            <a:ext cx="1753644" cy="1590805"/>
          </a:xfrm>
          <a:prstGeom prst="rect">
            <a:avLst/>
          </a:prstGeom>
        </p:spPr>
      </p:pic>
    </p:spTree>
    <p:extLst>
      <p:ext uri="{BB962C8B-B14F-4D97-AF65-F5344CB8AC3E}">
        <p14:creationId xmlns:p14="http://schemas.microsoft.com/office/powerpoint/2010/main" val="37613197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47801" y="3843995"/>
            <a:ext cx="10058400" cy="1450757"/>
          </a:xfrm>
        </p:spPr>
        <p:txBody>
          <a:bodyPr>
            <a:normAutofit fontScale="90000"/>
          </a:bodyPr>
          <a:lstStyle/>
          <a:p>
            <a:pPr algn="just"/>
            <a:r>
              <a:rPr lang="es-ES" dirty="0" smtClean="0"/>
              <a:t/>
            </a:r>
            <a:br>
              <a:rPr lang="es-ES" dirty="0" smtClean="0"/>
            </a:br>
            <a:r>
              <a:rPr lang="es-ES" dirty="0"/>
              <a:t/>
            </a:r>
            <a:br>
              <a:rPr lang="es-ES" dirty="0"/>
            </a:br>
            <a:r>
              <a:rPr lang="es-DO" dirty="0" smtClean="0">
                <a:solidFill>
                  <a:srgbClr val="FFFF00"/>
                </a:solidFill>
              </a:rPr>
              <a:t>Yeo </a:t>
            </a:r>
            <a:br>
              <a:rPr lang="es-DO" dirty="0" smtClean="0">
                <a:solidFill>
                  <a:srgbClr val="FFFF00"/>
                </a:solidFill>
              </a:rPr>
            </a:br>
            <a:r>
              <a:rPr lang="es-DO" dirty="0" smtClean="0">
                <a:solidFill>
                  <a:srgbClr val="FFFF00"/>
                </a:solidFill>
              </a:rPr>
              <a:t>IngenieríayMás</a:t>
            </a:r>
            <a:r>
              <a:rPr lang="es-ES" dirty="0" smtClean="0"/>
              <a:t/>
            </a:r>
            <a:br>
              <a:rPr lang="es-ES" dirty="0" smtClean="0"/>
            </a:br>
            <a:r>
              <a:rPr lang="es-ES" dirty="0" smtClean="0"/>
              <a:t/>
            </a:r>
            <a:br>
              <a:rPr lang="es-ES" dirty="0" smtClean="0"/>
            </a:br>
            <a:r>
              <a:rPr lang="es-DO" dirty="0" smtClean="0"/>
              <a:t>Yeo </a:t>
            </a:r>
            <a:r>
              <a:rPr lang="es-DO" dirty="0"/>
              <a:t>Ingeniería y más, es una empresa creada el 1 de abril del 2020 por 3 estudiantes de ingeniería industrial: Eudy , Osmerlyn e Ysmenia. Esta entidad se encarga de desarrollar maquinarias, equipos  y demás para solucionar problemas de la vida diaria. </a:t>
            </a:r>
            <a:endParaRPr lang="es-ES" dirty="0"/>
          </a:p>
        </p:txBody>
      </p:sp>
      <p:pic>
        <p:nvPicPr>
          <p:cNvPr id="3" name="Imagen 2"/>
          <p:cNvPicPr>
            <a:picLocks noChangeAspect="1"/>
          </p:cNvPicPr>
          <p:nvPr/>
        </p:nvPicPr>
        <p:blipFill>
          <a:blip r:embed="rId2"/>
          <a:stretch>
            <a:fillRect/>
          </a:stretch>
        </p:blipFill>
        <p:spPr>
          <a:xfrm>
            <a:off x="310945" y="190828"/>
            <a:ext cx="1749704" cy="1591194"/>
          </a:xfrm>
          <a:prstGeom prst="rect">
            <a:avLst/>
          </a:prstGeom>
        </p:spPr>
      </p:pic>
    </p:spTree>
    <p:extLst>
      <p:ext uri="{BB962C8B-B14F-4D97-AF65-F5344CB8AC3E}">
        <p14:creationId xmlns:p14="http://schemas.microsoft.com/office/powerpoint/2010/main" val="36134600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139869" y="375782"/>
            <a:ext cx="8630433" cy="5927777"/>
          </a:xfrm>
          <a:prstGeom prst="rect">
            <a:avLst/>
          </a:prstGeom>
        </p:spPr>
        <p:txBody>
          <a:bodyPr wrap="square">
            <a:spAutoFit/>
          </a:bodyPr>
          <a:lstStyle/>
          <a:p>
            <a:pPr algn="ctr">
              <a:lnSpc>
                <a:spcPct val="115000"/>
              </a:lnSpc>
              <a:spcAft>
                <a:spcPts val="1000"/>
              </a:spcAft>
            </a:pPr>
            <a:r>
              <a:rPr lang="es-DO" sz="2800" b="1" dirty="0" smtClean="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Misión</a:t>
            </a:r>
            <a:endParaRPr lang="es-ES" dirty="0" smtClean="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s-DO" sz="2800" dirty="0" smtClean="0">
                <a:effectLst/>
                <a:latin typeface="Calibri" panose="020F0502020204030204" pitchFamily="34" charset="0"/>
                <a:ea typeface="Calibri" panose="020F0502020204030204" pitchFamily="34" charset="0"/>
                <a:cs typeface="Times New Roman" panose="02020603050405020304" pitchFamily="18" charset="0"/>
              </a:rPr>
              <a:t>Nuestra misión es la de trabajar arduamente para que todos nuestros clientes encuentre soluciones, en momentos de dificultades, siempre innovando y cada día desarrolla productos que ayuden a ser de este mundo un lugar mejor.</a:t>
            </a:r>
            <a:endParaRPr lang="es-ES" dirty="0" smtClean="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es-DO" sz="2800" b="1" dirty="0" smtClean="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Visión</a:t>
            </a:r>
            <a:endParaRPr lang="es-ES" dirty="0" smtClean="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s-DO" sz="2800" dirty="0" smtClean="0">
                <a:effectLst/>
                <a:latin typeface="Calibri" panose="020F0502020204030204" pitchFamily="34" charset="0"/>
                <a:ea typeface="Calibri" panose="020F0502020204030204" pitchFamily="34" charset="0"/>
                <a:cs typeface="Times New Roman" panose="02020603050405020304" pitchFamily="18" charset="0"/>
              </a:rPr>
              <a:t>Nuestra visión es la de mantenernos siempre  a la vanguardia y llegar a ser una de las mejores empresas de soluciones e ingeniería en el país, así como internacionalmente.</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262724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014608" y="616684"/>
            <a:ext cx="9144000" cy="6672596"/>
          </a:xfrm>
          <a:prstGeom prst="rect">
            <a:avLst/>
          </a:prstGeom>
        </p:spPr>
        <p:txBody>
          <a:bodyPr wrap="square" numCol="1">
            <a:spAutoFit/>
          </a:bodyPr>
          <a:lstStyle/>
          <a:p>
            <a:pPr algn="ctr">
              <a:lnSpc>
                <a:spcPct val="115000"/>
              </a:lnSpc>
              <a:spcAft>
                <a:spcPts val="1000"/>
              </a:spcAft>
            </a:pPr>
            <a:r>
              <a:rPr lang="es-DO" sz="3600" b="1" dirty="0" smtClean="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Valores</a:t>
            </a:r>
          </a:p>
          <a:p>
            <a:pPr algn="ctr"/>
            <a:r>
              <a:rPr lang="es-DO" sz="3600" b="1" dirty="0" smtClean="0">
                <a:latin typeface="Calibri" panose="020F0502020204030204" pitchFamily="34" charset="0"/>
                <a:ea typeface="Calibri" panose="020F0502020204030204" pitchFamily="34" charset="0"/>
                <a:cs typeface="Times New Roman" panose="02020603050405020304" pitchFamily="18" charset="0"/>
              </a:rPr>
              <a:t>          </a:t>
            </a:r>
            <a:r>
              <a:rPr lang="es-DO" sz="3600" b="1" dirty="0" smtClean="0">
                <a:solidFill>
                  <a:srgbClr val="FFFF00"/>
                </a:solidFill>
                <a:latin typeface="Calibri" panose="020F0502020204030204" pitchFamily="34" charset="0"/>
                <a:ea typeface="Calibri" panose="020F0502020204030204" pitchFamily="34" charset="0"/>
                <a:cs typeface="Times New Roman" panose="02020603050405020304" pitchFamily="18" charset="0"/>
              </a:rPr>
              <a:t>Nuestros valores empresariales son:</a:t>
            </a:r>
          </a:p>
          <a:p>
            <a:pPr marL="457200" indent="-457200" algn="just">
              <a:buFont typeface="Wingdings" panose="05000000000000000000" pitchFamily="2" charset="2"/>
              <a:buChar char="Ø"/>
            </a:pPr>
            <a:r>
              <a:rPr lang="es-DO" sz="2800" dirty="0" smtClean="0"/>
              <a:t>Buenas </a:t>
            </a:r>
            <a:r>
              <a:rPr lang="es-DO" sz="2800" dirty="0"/>
              <a:t>Relaciones Humanas</a:t>
            </a:r>
            <a:endParaRPr lang="es-ES" sz="2800" dirty="0"/>
          </a:p>
          <a:p>
            <a:pPr marL="457200" lvl="0" indent="-457200" algn="just">
              <a:buFont typeface="Wingdings" panose="05000000000000000000" pitchFamily="2" charset="2"/>
              <a:buChar char="Ø"/>
            </a:pPr>
            <a:r>
              <a:rPr lang="es-DO" sz="2800" dirty="0"/>
              <a:t>Puntualidad </a:t>
            </a:r>
            <a:endParaRPr lang="es-ES" sz="2800" dirty="0"/>
          </a:p>
          <a:p>
            <a:pPr marL="457200" lvl="0" indent="-457200" algn="just">
              <a:buFont typeface="Wingdings" panose="05000000000000000000" pitchFamily="2" charset="2"/>
              <a:buChar char="Ø"/>
            </a:pPr>
            <a:r>
              <a:rPr lang="es-DO" sz="2800" dirty="0"/>
              <a:t>Respeto</a:t>
            </a:r>
            <a:endParaRPr lang="es-ES" sz="2800" dirty="0"/>
          </a:p>
          <a:p>
            <a:pPr marL="457200" lvl="0" indent="-457200" algn="just">
              <a:buFont typeface="Wingdings" panose="05000000000000000000" pitchFamily="2" charset="2"/>
              <a:buChar char="Ø"/>
            </a:pPr>
            <a:r>
              <a:rPr lang="es-DO" sz="2800" dirty="0"/>
              <a:t>Calidad Humana</a:t>
            </a:r>
            <a:endParaRPr lang="es-ES" sz="2800" dirty="0"/>
          </a:p>
          <a:p>
            <a:pPr marL="457200" lvl="0" indent="-457200" algn="just">
              <a:buFont typeface="Wingdings" panose="05000000000000000000" pitchFamily="2" charset="2"/>
              <a:buChar char="Ø"/>
            </a:pPr>
            <a:r>
              <a:rPr lang="es-DO" sz="2800" dirty="0"/>
              <a:t>Compromiso</a:t>
            </a:r>
            <a:endParaRPr lang="es-ES" sz="2800" dirty="0"/>
          </a:p>
          <a:p>
            <a:pPr marL="457200" lvl="0" indent="-457200" algn="just">
              <a:buFont typeface="Wingdings" panose="05000000000000000000" pitchFamily="2" charset="2"/>
              <a:buChar char="Ø"/>
            </a:pPr>
            <a:r>
              <a:rPr lang="es-DO" sz="2800" dirty="0"/>
              <a:t>Integridad </a:t>
            </a:r>
            <a:endParaRPr lang="es-DO" sz="2800" dirty="0" smtClean="0"/>
          </a:p>
          <a:p>
            <a:pPr marL="457200" lvl="0" indent="-457200" algn="just">
              <a:buFont typeface="Wingdings" panose="05000000000000000000" pitchFamily="2" charset="2"/>
              <a:buChar char="Ø"/>
            </a:pPr>
            <a:r>
              <a:rPr lang="es-DO" sz="2800" dirty="0" smtClean="0"/>
              <a:t>Atención al cliente</a:t>
            </a:r>
          </a:p>
          <a:p>
            <a:pPr marL="457200" lvl="0" indent="-457200" algn="just">
              <a:buFont typeface="Wingdings" panose="05000000000000000000" pitchFamily="2" charset="2"/>
              <a:buChar char="Ø"/>
            </a:pPr>
            <a:r>
              <a:rPr lang="es-DO" sz="2800" dirty="0" smtClean="0"/>
              <a:t>Calidad en el servicio</a:t>
            </a:r>
            <a:endParaRPr lang="es-ES" sz="2800" dirty="0"/>
          </a:p>
          <a:p>
            <a:pPr marL="457200" lvl="0" indent="-457200" algn="just">
              <a:lnSpc>
                <a:spcPct val="115000"/>
              </a:lnSpc>
              <a:spcAft>
                <a:spcPts val="1000"/>
              </a:spcAft>
              <a:buFont typeface="Wingdings" panose="05000000000000000000" pitchFamily="2" charset="2"/>
              <a:buChar char="Ø"/>
            </a:pPr>
            <a:endParaRPr lang="es-DO" sz="3200" dirty="0" smtClean="0">
              <a:effectLst/>
              <a:latin typeface="Calibri" panose="020F0502020204030204" pitchFamily="34" charset="0"/>
              <a:ea typeface="Calibri" panose="020F0502020204030204" pitchFamily="34" charset="0"/>
              <a:cs typeface="Times New Roman" panose="02020603050405020304" pitchFamily="18" charset="0"/>
            </a:endParaRPr>
          </a:p>
          <a:p>
            <a:pPr lvl="0" algn="ctr">
              <a:lnSpc>
                <a:spcPct val="115000"/>
              </a:lnSpc>
              <a:spcAft>
                <a:spcPts val="1000"/>
              </a:spcAft>
            </a:pPr>
            <a:endParaRPr lang="es-DO" sz="2800" dirty="0">
              <a:latin typeface="Calibri" panose="020F0502020204030204" pitchFamily="34" charset="0"/>
              <a:ea typeface="Calibri" panose="020F0502020204030204" pitchFamily="34" charset="0"/>
              <a:cs typeface="Times New Roman" panose="02020603050405020304" pitchFamily="18" charset="0"/>
            </a:endParaRPr>
          </a:p>
          <a:p>
            <a:pPr lvl="0" algn="ctr">
              <a:lnSpc>
                <a:spcPct val="115000"/>
              </a:lnSpc>
              <a:spcAft>
                <a:spcPts val="1000"/>
              </a:spcAft>
            </a:pPr>
            <a:endParaRPr lang="es-DO" sz="2800" dirty="0" smtClean="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613372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51145" y="438411"/>
            <a:ext cx="11148165" cy="4808496"/>
          </a:xfrm>
          <a:prstGeom prst="rect">
            <a:avLst/>
          </a:prstGeom>
        </p:spPr>
        <p:txBody>
          <a:bodyPr wrap="square">
            <a:spAutoFit/>
          </a:bodyPr>
          <a:lstStyle/>
          <a:p>
            <a:pPr algn="just">
              <a:lnSpc>
                <a:spcPct val="115000"/>
              </a:lnSpc>
              <a:spcAft>
                <a:spcPts val="1000"/>
              </a:spcAft>
            </a:pPr>
            <a:r>
              <a:rPr lang="es-DO" sz="2800" b="1" dirty="0" smtClean="0">
                <a:effectLst/>
                <a:latin typeface="Calibri" panose="020F0502020204030204" pitchFamily="34" charset="0"/>
                <a:ea typeface="Calibri" panose="020F0502020204030204" pitchFamily="34" charset="0"/>
                <a:cs typeface="Times New Roman" panose="02020603050405020304" pitchFamily="18" charset="0"/>
              </a:rPr>
              <a:t>                                            </a:t>
            </a:r>
            <a:r>
              <a:rPr lang="es-DO" sz="2800" b="1" dirty="0" smtClean="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   Modelo de Negocio </a:t>
            </a:r>
            <a:endParaRPr lang="es-ES" dirty="0" smtClean="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s-DO" sz="2800" dirty="0" smtClean="0">
                <a:effectLst/>
                <a:latin typeface="Calibri" panose="020F0502020204030204" pitchFamily="34" charset="0"/>
                <a:ea typeface="Calibri" panose="020F0502020204030204" pitchFamily="34" charset="0"/>
                <a:cs typeface="Times New Roman" panose="02020603050405020304" pitchFamily="18" charset="0"/>
              </a:rPr>
              <a:t>Yeo Ingeniería y Mas, implementa en su modelo de negocio, lo que es el  financiamientos de los productos que desarrolla, así como la facilidad de entrar en la página web, de nuestra empresa para cotizar y ver nuestros artículos o sino visitar nuestras instalaciones personalmente.</a:t>
            </a:r>
            <a:endParaRPr lang="es-ES"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s-DO" sz="2800" dirty="0" smtClean="0">
                <a:effectLst/>
                <a:latin typeface="Calibri" panose="020F0502020204030204" pitchFamily="34" charset="0"/>
                <a:ea typeface="Calibri" panose="020F0502020204030204" pitchFamily="34" charset="0"/>
                <a:cs typeface="Times New Roman" panose="02020603050405020304" pitchFamily="18" charset="0"/>
              </a:rPr>
              <a:t>Nuestra empresa le ofrecerá al público, innovadores equipos y maquinarias para uso industrial, y del hogar también. Todos nuestros productos están fabricados por un equipo de profesionales en el área de ingeniería y tecnología de alto nivel</a:t>
            </a:r>
            <a:r>
              <a:rPr lang="es-DO" dirty="0" smtClean="0">
                <a:solidFill>
                  <a:srgbClr val="1D1B11"/>
                </a:solidFill>
                <a:effectLst/>
                <a:latin typeface="Calibri" panose="020F0502020204030204" pitchFamily="34" charset="0"/>
                <a:ea typeface="Calibri" panose="020F0502020204030204" pitchFamily="34" charset="0"/>
                <a:cs typeface="Times New Roman" panose="02020603050405020304" pitchFamily="18" charset="0"/>
              </a:rPr>
              <a:t>.</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25840932"/>
      </p:ext>
    </p:extLst>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88515" y="425884"/>
            <a:ext cx="11060482" cy="5560497"/>
          </a:xfrm>
          <a:prstGeom prst="rect">
            <a:avLst/>
          </a:prstGeom>
        </p:spPr>
        <p:txBody>
          <a:bodyPr wrap="square">
            <a:spAutoFit/>
          </a:bodyPr>
          <a:lstStyle/>
          <a:p>
            <a:pPr algn="just">
              <a:lnSpc>
                <a:spcPct val="115000"/>
              </a:lnSpc>
              <a:spcAft>
                <a:spcPts val="1000"/>
              </a:spcAft>
            </a:pPr>
            <a:r>
              <a:rPr lang="es-DO" sz="2400" dirty="0" smtClean="0">
                <a:effectLst/>
                <a:latin typeface="Calibri" panose="020F0502020204030204" pitchFamily="34" charset="0"/>
                <a:ea typeface="Calibri" panose="020F0502020204030204" pitchFamily="34" charset="0"/>
                <a:cs typeface="Times New Roman" panose="02020603050405020304" pitchFamily="18" charset="0"/>
              </a:rPr>
              <a:t>Estos productos serán vendidos a instituciones, como hospitales, laboratorios, industrias y  demás. Esta entidad cuenta con un grupo de vendedores calificados en el área de venta y mercadeo, los cuales irán a realizar visitar a entidades ofreciendo nuestros productos, pero sin olvidarnos de usar la tecnología y una red tan importante como el internet de la mano con redes sociales como WhatsApp, Instagram, Facebook y YouTube.</a:t>
            </a:r>
            <a:endParaRPr lang="es-E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s-DO" sz="2400" dirty="0" smtClean="0">
                <a:effectLst/>
                <a:latin typeface="Calibri" panose="020F0502020204030204" pitchFamily="34" charset="0"/>
                <a:ea typeface="Calibri" panose="020F0502020204030204" pitchFamily="34" charset="0"/>
                <a:cs typeface="Times New Roman" panose="02020603050405020304" pitchFamily="18" charset="0"/>
              </a:rPr>
              <a:t>Para obtener ingresos, cualquier entidad o individuo interesado en uno de nuestros productos, deberá realizar un adelanto del 40% del valor del equipo, o ya sea maquinaria.</a:t>
            </a:r>
            <a:endParaRPr lang="es-DO"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s-DO" sz="2400" dirty="0" smtClean="0">
                <a:effectLst/>
                <a:latin typeface="Calibri" panose="020F0502020204030204" pitchFamily="34" charset="0"/>
                <a:ea typeface="Calibri" panose="020F0502020204030204" pitchFamily="34" charset="0"/>
                <a:cs typeface="Times New Roman" panose="02020603050405020304" pitchFamily="18" charset="0"/>
              </a:rPr>
              <a:t>Nuestro nuevo producto está dirigido especialmente a los, Hospitales, Industrias.</a:t>
            </a:r>
            <a:endParaRPr lang="es-E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endParaRPr lang="es-DO"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228123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extLst>
              <a:ext uri="{28A0092B-C50C-407E-A947-70E740481C1C}">
                <a14:useLocalDpi xmlns:a14="http://schemas.microsoft.com/office/drawing/2010/main" val="0"/>
              </a:ext>
            </a:extLst>
          </a:blip>
          <a:srcRect t="-2489" b="5458"/>
          <a:stretch/>
        </p:blipFill>
        <p:spPr>
          <a:xfrm>
            <a:off x="3238499" y="1227551"/>
            <a:ext cx="4527637" cy="42722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Rectángulo 2"/>
          <p:cNvSpPr/>
          <p:nvPr/>
        </p:nvSpPr>
        <p:spPr>
          <a:xfrm>
            <a:off x="2968668" y="522037"/>
            <a:ext cx="4797468" cy="400110"/>
          </a:xfrm>
          <a:prstGeom prst="rect">
            <a:avLst/>
          </a:prstGeom>
        </p:spPr>
        <p:txBody>
          <a:bodyPr wrap="square">
            <a:spAutoFit/>
          </a:bodyPr>
          <a:lstStyle/>
          <a:p>
            <a:pPr algn="ctr"/>
            <a:r>
              <a:rPr lang="es-DO" sz="2000" b="1" dirty="0" smtClean="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Funcionalidad y Viabilidad del producto</a:t>
            </a:r>
            <a:endParaRPr lang="es-ES" sz="2000" dirty="0">
              <a:solidFill>
                <a:srgbClr val="FFFF00"/>
              </a:solidFill>
            </a:endParaRPr>
          </a:p>
        </p:txBody>
      </p:sp>
    </p:spTree>
    <p:extLst>
      <p:ext uri="{BB962C8B-B14F-4D97-AF65-F5344CB8AC3E}">
        <p14:creationId xmlns:p14="http://schemas.microsoft.com/office/powerpoint/2010/main" val="6913877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1077237" y="865478"/>
            <a:ext cx="10409129" cy="3888244"/>
          </a:xfrm>
          <a:prstGeom prst="rect">
            <a:avLst/>
          </a:prstGeom>
        </p:spPr>
        <p:txBody>
          <a:bodyPr wrap="square">
            <a:spAutoFit/>
          </a:bodyPr>
          <a:lstStyle/>
          <a:p>
            <a:pPr algn="ctr">
              <a:lnSpc>
                <a:spcPct val="115000"/>
              </a:lnSpc>
              <a:spcAft>
                <a:spcPts val="1000"/>
              </a:spcAft>
            </a:pPr>
            <a:r>
              <a:rPr lang="es-ES" sz="2000" b="1" dirty="0" smtClean="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Que ofrecemos</a:t>
            </a:r>
            <a:endParaRPr lang="es-ES" sz="1400" dirty="0" smtClean="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s-DO" sz="2000" dirty="0" smtClean="0">
                <a:effectLst/>
                <a:latin typeface="Calibri" panose="020F0502020204030204" pitchFamily="34" charset="0"/>
                <a:ea typeface="Calibri" panose="020F0502020204030204" pitchFamily="34" charset="0"/>
                <a:cs typeface="Times New Roman" panose="02020603050405020304" pitchFamily="18" charset="0"/>
              </a:rPr>
              <a:t>El producto que vamos a presentar es una maquina Esterilizadora de  Guantes y transformadora de residuos orgánicos, la misma esterilizara los guantes utilizados por los médicos para tratar a los enfermos del covid-19, además de eso esta tiene una segunda función que es la de transformar los residuos orgánicos en abono para la producción agrícola. </a:t>
            </a:r>
            <a:endParaRPr lang="es-ES"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s-DO" sz="2000" dirty="0" smtClean="0">
                <a:effectLst/>
                <a:latin typeface="Calibri" panose="020F0502020204030204" pitchFamily="34" charset="0"/>
                <a:ea typeface="Calibri" panose="020F0502020204030204" pitchFamily="34" charset="0"/>
                <a:cs typeface="Times New Roman" panose="02020603050405020304" pitchFamily="18" charset="0"/>
              </a:rPr>
              <a:t>La esterilizadora funcionara de la siguiente manera, esta constara de una primera fase en donde se entraran los guantes ya utilizados, luego estos pasaran por una base caliente de más de 32’grados Fahrenheit por 2 horas, luego de estos estar calientes pasaran a un contenedor de hierro, donde se mezclara con unos químicos especiales, que se incorporaran a la máquina para así, lograr sacar algún, tipo de virus que pudo haber sobrevivido en la base caliente.</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86760985"/>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B9F25"/>
      </a:hlink>
      <a:folHlink>
        <a:srgbClr val="B26B02"/>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CA72677B-2F8C-4192-8EBE-D360BE3B20F6}"/>
    </a:ext>
  </a:extLst>
</a:theme>
</file>

<file path=docProps/app.xml><?xml version="1.0" encoding="utf-8"?>
<Properties xmlns="http://schemas.openxmlformats.org/officeDocument/2006/extended-properties" xmlns:vt="http://schemas.openxmlformats.org/officeDocument/2006/docPropsVTypes">
  <Template>Retrospect</Template>
  <TotalTime>201</TotalTime>
  <Words>700</Words>
  <Application>Microsoft Office PowerPoint</Application>
  <PresentationFormat>Panorámica</PresentationFormat>
  <Paragraphs>60</Paragraphs>
  <Slides>17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17</vt:i4>
      </vt:variant>
    </vt:vector>
  </HeadingPairs>
  <TitlesOfParts>
    <vt:vector size="22" baseType="lpstr">
      <vt:lpstr>Calibri</vt:lpstr>
      <vt:lpstr>Calibri Light</vt:lpstr>
      <vt:lpstr>Times New Roman</vt:lpstr>
      <vt:lpstr>Wingdings</vt:lpstr>
      <vt:lpstr>Retrospección</vt:lpstr>
      <vt:lpstr>Presentación de PowerPoint</vt:lpstr>
      <vt:lpstr>Programación Estructurada  0463 Integrantes:  Eudy Alexis Solano Pérez                   19-EIIN-1-119 Ysmenia Esther Abreu Marcelino     16-SIIT-1-059 Osmerlyn Adrián Alonzo Acosta       18-MIIT-1-029 </vt:lpstr>
      <vt:lpstr>  Yeo  IngenieríayMás  Yeo Ingeniería y más, es una empresa creada el 1 de abril del 2020 por 3 estudiantes de ingeniería industrial: Eudy , Osmerlyn e Ysmenia. Esta entidad se encarga de desarrollar maquinarias, equipos  y demás para solucionar problemas de la vida diaria.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Yeo Ingeniería y Más  (LOGO)</dc:title>
  <dc:creator>digitalsolution</dc:creator>
  <cp:lastModifiedBy>digitalsolution</cp:lastModifiedBy>
  <cp:revision>17</cp:revision>
  <dcterms:created xsi:type="dcterms:W3CDTF">2020-04-08T02:40:12Z</dcterms:created>
  <dcterms:modified xsi:type="dcterms:W3CDTF">2020-04-10T02:37:46Z</dcterms:modified>
</cp:coreProperties>
</file>