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notesSlides/notesSlide4.xml" ContentType="application/vnd.openxmlformats-officedocument.presentationml.notesSlide+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Lst>
  <p:notesMasterIdLst>
    <p:notesMasterId r:id="rId24"/>
  </p:notesMasterIdLst>
  <p:sldIdLst>
    <p:sldId id="256" r:id="rId2"/>
    <p:sldId id="257" r:id="rId3"/>
    <p:sldId id="313" r:id="rId4"/>
    <p:sldId id="314" r:id="rId5"/>
    <p:sldId id="316" r:id="rId6"/>
    <p:sldId id="317" r:id="rId7"/>
    <p:sldId id="318" r:id="rId8"/>
    <p:sldId id="319" r:id="rId9"/>
    <p:sldId id="320" r:id="rId10"/>
    <p:sldId id="321" r:id="rId11"/>
    <p:sldId id="322" r:id="rId12"/>
    <p:sldId id="323" r:id="rId13"/>
    <p:sldId id="324" r:id="rId14"/>
    <p:sldId id="325" r:id="rId15"/>
    <p:sldId id="259" r:id="rId16"/>
    <p:sldId id="331" r:id="rId17"/>
    <p:sldId id="258" r:id="rId18"/>
    <p:sldId id="326" r:id="rId19"/>
    <p:sldId id="327" r:id="rId20"/>
    <p:sldId id="328" r:id="rId21"/>
    <p:sldId id="329" r:id="rId22"/>
    <p:sldId id="330" r:id="rId23"/>
  </p:sldIdLst>
  <p:sldSz cx="9144000" cy="5143500" type="screen16x9"/>
  <p:notesSz cx="6858000" cy="9144000"/>
  <p:embeddedFontLst>
    <p:embeddedFont>
      <p:font typeface="Calibri" panose="020F0502020204030204" pitchFamily="34" charset="0"/>
      <p:regular r:id="rId25"/>
      <p:bold r:id="rId26"/>
      <p:italic r:id="rId27"/>
      <p:boldItalic r:id="rId28"/>
    </p:embeddedFont>
    <p:embeddedFont>
      <p:font typeface="Chakra Petch Medium" panose="020B0604020202020204" charset="-34"/>
      <p:regular r:id="rId29"/>
      <p:bold r:id="rId30"/>
      <p:italic r:id="rId31"/>
      <p:boldItalic r:id="rId32"/>
    </p:embeddedFont>
    <p:embeddedFont>
      <p:font typeface="Fira Code" panose="020B0809050000020004" pitchFamily="49" charset="0"/>
      <p:regular r:id="rId33"/>
      <p:bold r:id="rId34"/>
    </p:embeddedFont>
    <p:embeddedFont>
      <p:font typeface="Fira Code Medium" panose="020B0809050000020004" pitchFamily="49" charset="0"/>
      <p:regular r:id="rId35"/>
      <p:bold r:id="rId36"/>
    </p:embeddedFont>
    <p:embeddedFont>
      <p:font typeface="Roboto Condensed Light" panose="02000000000000000000" pitchFamily="2" charset="0"/>
      <p:regular r:id="rId37"/>
      <p: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4FF4D5-480C-4C27-893A-FA7F1953141C}">
  <a:tblStyle styleId="{634FF4D5-480C-4C27-893A-FA7F1953141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1" d="100"/>
          <a:sy n="101" d="100"/>
        </p:scale>
        <p:origin x="31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10.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font" Target="fonts/font13.fntdata"/><Relationship Id="rId40" Type="http://schemas.openxmlformats.org/officeDocument/2006/relationships/viewProps" Target="viewProps.xml"/><Relationship Id="rId45"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font" Target="fonts/font1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4"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font" Target="fonts/font11.fntdata"/><Relationship Id="rId43" Type="http://schemas.openxmlformats.org/officeDocument/2006/relationships/customXml" Target="../customXml/item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font" Target="fonts/font14.fntdata"/><Relationship Id="rId20" Type="http://schemas.openxmlformats.org/officeDocument/2006/relationships/slide" Target="slides/slide19.xml"/><Relationship Id="rId41"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1"/>
        <p:cNvGrpSpPr/>
        <p:nvPr/>
      </p:nvGrpSpPr>
      <p:grpSpPr>
        <a:xfrm>
          <a:off x="0" y="0"/>
          <a:ext cx="0" cy="0"/>
          <a:chOff x="0" y="0"/>
          <a:chExt cx="0" cy="0"/>
        </a:xfrm>
      </p:grpSpPr>
      <p:sp>
        <p:nvSpPr>
          <p:cNvPr id="662" name="Google Shape;66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3" name="Google Shape;66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166071294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2224044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34810908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38023916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11117022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0"/>
        <p:cNvGrpSpPr/>
        <p:nvPr/>
      </p:nvGrpSpPr>
      <p:grpSpPr>
        <a:xfrm>
          <a:off x="0" y="0"/>
          <a:ext cx="0" cy="0"/>
          <a:chOff x="0" y="0"/>
          <a:chExt cx="0" cy="0"/>
        </a:xfrm>
      </p:grpSpPr>
      <p:sp>
        <p:nvSpPr>
          <p:cNvPr id="741" name="Google Shape;741;g1161526d799_0_13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2" name="Google Shape;742;g1161526d799_0_13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21034704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84782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5678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295062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6942072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1161526d799_0_12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1161526d799_0_1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343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3987577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3357529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1246174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10029872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1926528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3518453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2"/>
        <p:cNvGrpSpPr/>
        <p:nvPr/>
      </p:nvGrpSpPr>
      <p:grpSpPr>
        <a:xfrm>
          <a:off x="0" y="0"/>
          <a:ext cx="0" cy="0"/>
          <a:chOff x="0" y="0"/>
          <a:chExt cx="0" cy="0"/>
        </a:xfrm>
      </p:grpSpPr>
      <p:sp>
        <p:nvSpPr>
          <p:cNvPr id="693" name="Google Shape;693;g1161526d799_0_9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4" name="Google Shape;694;g1161526d799_0_9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100" b="1" dirty="0"/>
              <a:t>Link </a:t>
            </a:r>
            <a:r>
              <a:rPr lang="en-US" sz="1100" b="1" dirty="0" err="1"/>
              <a:t>Torbo</a:t>
            </a:r>
            <a:endParaRPr dirty="0"/>
          </a:p>
        </p:txBody>
      </p:sp>
    </p:spTree>
    <p:extLst>
      <p:ext uri="{BB962C8B-B14F-4D97-AF65-F5344CB8AC3E}">
        <p14:creationId xmlns:p14="http://schemas.microsoft.com/office/powerpoint/2010/main" val="193011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9150" y="137187"/>
            <a:ext cx="9031450" cy="282372"/>
            <a:chOff x="69150" y="137187"/>
            <a:chExt cx="9031450" cy="282372"/>
          </a:xfrm>
        </p:grpSpPr>
        <p:cxnSp>
          <p:nvCxnSpPr>
            <p:cNvPr id="10" name="Google Shape;10;p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1" name="Google Shape;11;p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2" name="Google Shape;12;p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3" name="Google Shape;13;p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 name="Google Shape;14;p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 name="Google Shape;15;p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 name="Google Shape;16;p2"/>
          <p:cNvGrpSpPr/>
          <p:nvPr/>
        </p:nvGrpSpPr>
        <p:grpSpPr>
          <a:xfrm>
            <a:off x="234375" y="117804"/>
            <a:ext cx="256800" cy="256800"/>
            <a:chOff x="234375" y="110636"/>
            <a:chExt cx="256800" cy="256800"/>
          </a:xfrm>
        </p:grpSpPr>
        <p:sp>
          <p:nvSpPr>
            <p:cNvPr id="17" name="Google Shape;17;p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9" name="Google Shape;19;p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0" name="Google Shape;20;p2"/>
          <p:cNvGrpSpPr/>
          <p:nvPr/>
        </p:nvGrpSpPr>
        <p:grpSpPr>
          <a:xfrm>
            <a:off x="6760300" y="117804"/>
            <a:ext cx="2161200" cy="256800"/>
            <a:chOff x="6760300" y="96350"/>
            <a:chExt cx="2161200" cy="256800"/>
          </a:xfrm>
        </p:grpSpPr>
        <p:sp>
          <p:nvSpPr>
            <p:cNvPr id="21" name="Google Shape;21;p2"/>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 name="Google Shape;22;p2"/>
            <p:cNvGrpSpPr/>
            <p:nvPr/>
          </p:nvGrpSpPr>
          <p:grpSpPr>
            <a:xfrm>
              <a:off x="8683881" y="115948"/>
              <a:ext cx="159362" cy="217605"/>
              <a:chOff x="2025348" y="3145361"/>
              <a:chExt cx="406327" cy="554831"/>
            </a:xfrm>
          </p:grpSpPr>
          <p:sp>
            <p:nvSpPr>
              <p:cNvPr id="23" name="Google Shape;23;p2"/>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5" name="Google Shape;25;p2"/>
          <p:cNvSpPr txBox="1">
            <a:spLocks noGrp="1"/>
          </p:cNvSpPr>
          <p:nvPr>
            <p:ph type="ctrTitle"/>
          </p:nvPr>
        </p:nvSpPr>
        <p:spPr>
          <a:xfrm>
            <a:off x="715150" y="941500"/>
            <a:ext cx="7713600" cy="3036600"/>
          </a:xfrm>
          <a:prstGeom prst="rect">
            <a:avLst/>
          </a:prstGeom>
        </p:spPr>
        <p:txBody>
          <a:bodyPr spcFirstLastPara="1" wrap="square" lIns="91425" tIns="91425" rIns="91425" bIns="91425" anchor="ctr" anchorCtr="0">
            <a:noAutofit/>
          </a:bodyPr>
          <a:lstStyle>
            <a:lvl1pPr lvl="0" algn="l">
              <a:lnSpc>
                <a:spcPct val="90000"/>
              </a:lnSpc>
              <a:spcBef>
                <a:spcPts val="0"/>
              </a:spcBef>
              <a:spcAft>
                <a:spcPts val="0"/>
              </a:spcAft>
              <a:buClr>
                <a:srgbClr val="191919"/>
              </a:buClr>
              <a:buSzPts val="5200"/>
              <a:buNone/>
              <a:defRPr sz="8500">
                <a:solidFill>
                  <a:srgbClr val="191919"/>
                </a:solidFill>
                <a:latin typeface="Chakra Petch Medium"/>
                <a:ea typeface="Chakra Petch Medium"/>
                <a:cs typeface="Chakra Petch Medium"/>
                <a:sym typeface="Chakra Petch Medium"/>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26" name="Google Shape;26;p2"/>
          <p:cNvSpPr txBox="1">
            <a:spLocks noGrp="1"/>
          </p:cNvSpPr>
          <p:nvPr>
            <p:ph type="subTitle" idx="1"/>
          </p:nvPr>
        </p:nvSpPr>
        <p:spPr>
          <a:xfrm>
            <a:off x="715250" y="3952400"/>
            <a:ext cx="7713600" cy="249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SzPts val="1400"/>
              <a:buNone/>
              <a:defRPr sz="15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27" name="Google Shape;27;p2"/>
          <p:cNvSpPr/>
          <p:nvPr/>
        </p:nvSpPr>
        <p:spPr>
          <a:xfrm>
            <a:off x="0" y="-11775"/>
            <a:ext cx="0" cy="117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48"/>
        <p:cNvGrpSpPr/>
        <p:nvPr/>
      </p:nvGrpSpPr>
      <p:grpSpPr>
        <a:xfrm>
          <a:off x="0" y="0"/>
          <a:ext cx="0" cy="0"/>
          <a:chOff x="0" y="0"/>
          <a:chExt cx="0" cy="0"/>
        </a:xfrm>
      </p:grpSpPr>
      <p:grpSp>
        <p:nvGrpSpPr>
          <p:cNvPr id="49" name="Google Shape;49;p4"/>
          <p:cNvGrpSpPr/>
          <p:nvPr/>
        </p:nvGrpSpPr>
        <p:grpSpPr>
          <a:xfrm>
            <a:off x="69150" y="137187"/>
            <a:ext cx="9031450" cy="282372"/>
            <a:chOff x="69150" y="137187"/>
            <a:chExt cx="9031450" cy="282372"/>
          </a:xfrm>
        </p:grpSpPr>
        <p:cxnSp>
          <p:nvCxnSpPr>
            <p:cNvPr id="50" name="Google Shape;50;p4"/>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1" name="Google Shape;51;p4"/>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2" name="Google Shape;52;p4"/>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3" name="Google Shape;53;p4"/>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54" name="Google Shape;54;p4"/>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55" name="Google Shape;55;p4"/>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 name="Google Shape;56;p4"/>
          <p:cNvGrpSpPr/>
          <p:nvPr/>
        </p:nvGrpSpPr>
        <p:grpSpPr>
          <a:xfrm>
            <a:off x="234375" y="117804"/>
            <a:ext cx="256800" cy="256800"/>
            <a:chOff x="234375" y="110636"/>
            <a:chExt cx="256800" cy="256800"/>
          </a:xfrm>
        </p:grpSpPr>
        <p:sp>
          <p:nvSpPr>
            <p:cNvPr id="57" name="Google Shape;57;p4"/>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4"/>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59" name="Google Shape;59;p4"/>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60" name="Google Shape;60;p4"/>
          <p:cNvGrpSpPr/>
          <p:nvPr/>
        </p:nvGrpSpPr>
        <p:grpSpPr>
          <a:xfrm>
            <a:off x="6760300" y="117804"/>
            <a:ext cx="2161200" cy="256800"/>
            <a:chOff x="6760300" y="96350"/>
            <a:chExt cx="2161200" cy="256800"/>
          </a:xfrm>
        </p:grpSpPr>
        <p:sp>
          <p:nvSpPr>
            <p:cNvPr id="61" name="Google Shape;61;p4"/>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2" name="Google Shape;62;p4"/>
            <p:cNvGrpSpPr/>
            <p:nvPr/>
          </p:nvGrpSpPr>
          <p:grpSpPr>
            <a:xfrm>
              <a:off x="8683881" y="115948"/>
              <a:ext cx="159362" cy="217605"/>
              <a:chOff x="2025348" y="3145361"/>
              <a:chExt cx="406327" cy="554831"/>
            </a:xfrm>
          </p:grpSpPr>
          <p:sp>
            <p:nvSpPr>
              <p:cNvPr id="63" name="Google Shape;63;p4"/>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4"/>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5" name="Google Shape;65;p4"/>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6" name="Google Shape;66;p4"/>
          <p:cNvSpPr txBox="1">
            <a:spLocks noGrp="1"/>
          </p:cNvSpPr>
          <p:nvPr>
            <p:ph type="body" idx="1"/>
          </p:nvPr>
        </p:nvSpPr>
        <p:spPr>
          <a:xfrm>
            <a:off x="720000" y="1152475"/>
            <a:ext cx="7704000" cy="3416400"/>
          </a:xfrm>
          <a:prstGeom prst="rect">
            <a:avLst/>
          </a:prstGeom>
        </p:spPr>
        <p:txBody>
          <a:bodyPr spcFirstLastPara="1" wrap="square" lIns="91425" tIns="91425" rIns="91425" bIns="91425" anchor="ctr" anchorCtr="0">
            <a:noAutofit/>
          </a:bodyPr>
          <a:lstStyle>
            <a:lvl1pPr marL="457200" lvl="0" indent="-259080" rtl="0">
              <a:lnSpc>
                <a:spcPct val="100000"/>
              </a:lnSpc>
              <a:spcBef>
                <a:spcPts val="0"/>
              </a:spcBef>
              <a:spcAft>
                <a:spcPts val="0"/>
              </a:spcAft>
              <a:buClr>
                <a:schemeClr val="lt1"/>
              </a:buClr>
              <a:buSzPts val="480"/>
              <a:buAutoNum type="arabicPeriod"/>
              <a:defRPr sz="1000">
                <a:solidFill>
                  <a:srgbClr val="434343"/>
                </a:solidFill>
              </a:defRPr>
            </a:lvl1pPr>
            <a:lvl2pPr marL="914400" lvl="1" indent="-259080" rtl="0">
              <a:lnSpc>
                <a:spcPct val="115000"/>
              </a:lnSpc>
              <a:spcBef>
                <a:spcPts val="0"/>
              </a:spcBef>
              <a:spcAft>
                <a:spcPts val="0"/>
              </a:spcAft>
              <a:buClr>
                <a:schemeClr val="lt1"/>
              </a:buClr>
              <a:buSzPts val="480"/>
              <a:buFont typeface="Roboto Condensed Light"/>
              <a:buAutoNum type="alphaLcPeriod"/>
              <a:defRPr>
                <a:solidFill>
                  <a:srgbClr val="434343"/>
                </a:solidFill>
              </a:defRPr>
            </a:lvl2pPr>
            <a:lvl3pPr marL="1371600" lvl="2" indent="-259080" rtl="0">
              <a:lnSpc>
                <a:spcPct val="115000"/>
              </a:lnSpc>
              <a:spcBef>
                <a:spcPts val="0"/>
              </a:spcBef>
              <a:spcAft>
                <a:spcPts val="0"/>
              </a:spcAft>
              <a:buClr>
                <a:schemeClr val="lt1"/>
              </a:buClr>
              <a:buSzPts val="480"/>
              <a:buFont typeface="Roboto Condensed Light"/>
              <a:buAutoNum type="romanLcPeriod"/>
              <a:defRPr>
                <a:solidFill>
                  <a:srgbClr val="434343"/>
                </a:solidFill>
              </a:defRPr>
            </a:lvl3pPr>
            <a:lvl4pPr marL="1828800" lvl="3" indent="-259080" rtl="0">
              <a:lnSpc>
                <a:spcPct val="115000"/>
              </a:lnSpc>
              <a:spcBef>
                <a:spcPts val="0"/>
              </a:spcBef>
              <a:spcAft>
                <a:spcPts val="0"/>
              </a:spcAft>
              <a:buClr>
                <a:schemeClr val="lt1"/>
              </a:buClr>
              <a:buSzPts val="480"/>
              <a:buFont typeface="Roboto Condensed Light"/>
              <a:buAutoNum type="arabicPeriod"/>
              <a:defRPr>
                <a:solidFill>
                  <a:srgbClr val="434343"/>
                </a:solidFill>
              </a:defRPr>
            </a:lvl4pPr>
            <a:lvl5pPr marL="2286000" lvl="4" indent="-259079" rtl="0">
              <a:lnSpc>
                <a:spcPct val="115000"/>
              </a:lnSpc>
              <a:spcBef>
                <a:spcPts val="0"/>
              </a:spcBef>
              <a:spcAft>
                <a:spcPts val="0"/>
              </a:spcAft>
              <a:buClr>
                <a:schemeClr val="lt1"/>
              </a:buClr>
              <a:buSzPts val="480"/>
              <a:buFont typeface="Roboto Condensed Light"/>
              <a:buAutoNum type="alphaLcPeriod"/>
              <a:defRPr>
                <a:solidFill>
                  <a:srgbClr val="434343"/>
                </a:solidFill>
              </a:defRPr>
            </a:lvl5pPr>
            <a:lvl6pPr marL="2743200" lvl="5" indent="-259079" rtl="0">
              <a:lnSpc>
                <a:spcPct val="115000"/>
              </a:lnSpc>
              <a:spcBef>
                <a:spcPts val="0"/>
              </a:spcBef>
              <a:spcAft>
                <a:spcPts val="0"/>
              </a:spcAft>
              <a:buClr>
                <a:schemeClr val="lt1"/>
              </a:buClr>
              <a:buSzPts val="480"/>
              <a:buFont typeface="Roboto Condensed Light"/>
              <a:buAutoNum type="romanLcPeriod"/>
              <a:defRPr>
                <a:solidFill>
                  <a:srgbClr val="434343"/>
                </a:solidFill>
              </a:defRPr>
            </a:lvl6pPr>
            <a:lvl7pPr marL="3200400" lvl="6" indent="-259079" rtl="0">
              <a:lnSpc>
                <a:spcPct val="115000"/>
              </a:lnSpc>
              <a:spcBef>
                <a:spcPts val="0"/>
              </a:spcBef>
              <a:spcAft>
                <a:spcPts val="0"/>
              </a:spcAft>
              <a:buClr>
                <a:schemeClr val="lt1"/>
              </a:buClr>
              <a:buSzPts val="480"/>
              <a:buFont typeface="Roboto Condensed Light"/>
              <a:buAutoNum type="arabicPeriod"/>
              <a:defRPr>
                <a:solidFill>
                  <a:srgbClr val="434343"/>
                </a:solidFill>
              </a:defRPr>
            </a:lvl7pPr>
            <a:lvl8pPr marL="3657600" lvl="7" indent="-259079" rtl="0">
              <a:lnSpc>
                <a:spcPct val="115000"/>
              </a:lnSpc>
              <a:spcBef>
                <a:spcPts val="0"/>
              </a:spcBef>
              <a:spcAft>
                <a:spcPts val="0"/>
              </a:spcAft>
              <a:buClr>
                <a:schemeClr val="lt1"/>
              </a:buClr>
              <a:buSzPts val="480"/>
              <a:buFont typeface="Roboto Condensed Light"/>
              <a:buAutoNum type="alphaLcPeriod"/>
              <a:defRPr>
                <a:solidFill>
                  <a:srgbClr val="434343"/>
                </a:solidFill>
              </a:defRPr>
            </a:lvl8pPr>
            <a:lvl9pPr marL="4114800" lvl="8" indent="-259079" rtl="0">
              <a:lnSpc>
                <a:spcPct val="115000"/>
              </a:lnSpc>
              <a:spcBef>
                <a:spcPts val="0"/>
              </a:spcBef>
              <a:spcAft>
                <a:spcPts val="0"/>
              </a:spcAft>
              <a:buClr>
                <a:schemeClr val="lt1"/>
              </a:buClr>
              <a:buSzPts val="480"/>
              <a:buFont typeface="Roboto Condensed Light"/>
              <a:buAutoNum type="romanLcPeriod"/>
              <a:defRPr>
                <a:solidFill>
                  <a:srgbClr val="43434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44"/>
        <p:cNvGrpSpPr/>
        <p:nvPr/>
      </p:nvGrpSpPr>
      <p:grpSpPr>
        <a:xfrm>
          <a:off x="0" y="0"/>
          <a:ext cx="0" cy="0"/>
          <a:chOff x="0" y="0"/>
          <a:chExt cx="0" cy="0"/>
        </a:xfrm>
      </p:grpSpPr>
      <p:grpSp>
        <p:nvGrpSpPr>
          <p:cNvPr id="145" name="Google Shape;145;p9"/>
          <p:cNvGrpSpPr/>
          <p:nvPr/>
        </p:nvGrpSpPr>
        <p:grpSpPr>
          <a:xfrm>
            <a:off x="69150" y="137187"/>
            <a:ext cx="9031450" cy="282372"/>
            <a:chOff x="69150" y="137187"/>
            <a:chExt cx="9031450" cy="282372"/>
          </a:xfrm>
        </p:grpSpPr>
        <p:cxnSp>
          <p:nvCxnSpPr>
            <p:cNvPr id="146" name="Google Shape;146;p9"/>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7" name="Google Shape;147;p9"/>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8" name="Google Shape;148;p9"/>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49" name="Google Shape;149;p9"/>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150" name="Google Shape;150;p9"/>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151" name="Google Shape;151;p9"/>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9"/>
          <p:cNvGrpSpPr/>
          <p:nvPr/>
        </p:nvGrpSpPr>
        <p:grpSpPr>
          <a:xfrm>
            <a:off x="234375" y="117804"/>
            <a:ext cx="256800" cy="256800"/>
            <a:chOff x="234375" y="110636"/>
            <a:chExt cx="256800" cy="256800"/>
          </a:xfrm>
        </p:grpSpPr>
        <p:sp>
          <p:nvSpPr>
            <p:cNvPr id="153" name="Google Shape;153;p9"/>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9"/>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155" name="Google Shape;155;p9"/>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156" name="Google Shape;156;p9"/>
          <p:cNvGrpSpPr/>
          <p:nvPr/>
        </p:nvGrpSpPr>
        <p:grpSpPr>
          <a:xfrm>
            <a:off x="6760300" y="117804"/>
            <a:ext cx="2161200" cy="256800"/>
            <a:chOff x="6760300" y="96350"/>
            <a:chExt cx="2161200" cy="256800"/>
          </a:xfrm>
        </p:grpSpPr>
        <p:sp>
          <p:nvSpPr>
            <p:cNvPr id="157" name="Google Shape;157;p9"/>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8" name="Google Shape;158;p9"/>
            <p:cNvGrpSpPr/>
            <p:nvPr/>
          </p:nvGrpSpPr>
          <p:grpSpPr>
            <a:xfrm>
              <a:off x="8683881" y="115948"/>
              <a:ext cx="159362" cy="217605"/>
              <a:chOff x="2025348" y="3145361"/>
              <a:chExt cx="406327" cy="554831"/>
            </a:xfrm>
          </p:grpSpPr>
          <p:sp>
            <p:nvSpPr>
              <p:cNvPr id="159" name="Google Shape;159;p9"/>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9"/>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 name="Google Shape;161;p9"/>
          <p:cNvSpPr txBox="1">
            <a:spLocks noGrp="1"/>
          </p:cNvSpPr>
          <p:nvPr>
            <p:ph type="title"/>
          </p:nvPr>
        </p:nvSpPr>
        <p:spPr>
          <a:xfrm>
            <a:off x="715100" y="1547575"/>
            <a:ext cx="4661100" cy="648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2" name="Google Shape;162;p9"/>
          <p:cNvSpPr txBox="1">
            <a:spLocks noGrp="1"/>
          </p:cNvSpPr>
          <p:nvPr>
            <p:ph type="subTitle" idx="1"/>
          </p:nvPr>
        </p:nvSpPr>
        <p:spPr>
          <a:xfrm>
            <a:off x="715100" y="2305922"/>
            <a:ext cx="4661100" cy="1290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8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01"/>
        <p:cNvGrpSpPr/>
        <p:nvPr/>
      </p:nvGrpSpPr>
      <p:grpSpPr>
        <a:xfrm>
          <a:off x="0" y="0"/>
          <a:ext cx="0" cy="0"/>
          <a:chOff x="0" y="0"/>
          <a:chExt cx="0" cy="0"/>
        </a:xfrm>
      </p:grpSpPr>
      <p:grpSp>
        <p:nvGrpSpPr>
          <p:cNvPr id="202" name="Google Shape;202;p13"/>
          <p:cNvGrpSpPr/>
          <p:nvPr/>
        </p:nvGrpSpPr>
        <p:grpSpPr>
          <a:xfrm>
            <a:off x="69150" y="137187"/>
            <a:ext cx="9031450" cy="282372"/>
            <a:chOff x="69150" y="137187"/>
            <a:chExt cx="9031450" cy="282372"/>
          </a:xfrm>
        </p:grpSpPr>
        <p:cxnSp>
          <p:nvCxnSpPr>
            <p:cNvPr id="203" name="Google Shape;203;p13"/>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4" name="Google Shape;204;p13"/>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5" name="Google Shape;205;p13"/>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6" name="Google Shape;206;p13"/>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207" name="Google Shape;207;p13"/>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208" name="Google Shape;208;p13"/>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9" name="Google Shape;209;p13"/>
          <p:cNvGrpSpPr/>
          <p:nvPr/>
        </p:nvGrpSpPr>
        <p:grpSpPr>
          <a:xfrm>
            <a:off x="234375" y="117804"/>
            <a:ext cx="256800" cy="256800"/>
            <a:chOff x="234375" y="110636"/>
            <a:chExt cx="256800" cy="256800"/>
          </a:xfrm>
        </p:grpSpPr>
        <p:sp>
          <p:nvSpPr>
            <p:cNvPr id="210" name="Google Shape;210;p13"/>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13"/>
            <p:cNvSpPr/>
            <p:nvPr/>
          </p:nvSpPr>
          <p:spPr>
            <a:xfrm>
              <a:off x="234375" y="110636"/>
              <a:ext cx="256800" cy="256800"/>
            </a:xfrm>
            <a:prstGeom prst="mathMultiply">
              <a:avLst>
                <a:gd name="adj1" fmla="val 23520"/>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212" name="Google Shape;212;p13"/>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grpSp>
        <p:nvGrpSpPr>
          <p:cNvPr id="213" name="Google Shape;213;p13"/>
          <p:cNvGrpSpPr/>
          <p:nvPr/>
        </p:nvGrpSpPr>
        <p:grpSpPr>
          <a:xfrm>
            <a:off x="6760300" y="117804"/>
            <a:ext cx="2161200" cy="256800"/>
            <a:chOff x="6760300" y="96350"/>
            <a:chExt cx="2161200" cy="256800"/>
          </a:xfrm>
        </p:grpSpPr>
        <p:sp>
          <p:nvSpPr>
            <p:cNvPr id="214" name="Google Shape;214;p13"/>
            <p:cNvSpPr/>
            <p:nvPr/>
          </p:nvSpPr>
          <p:spPr>
            <a:xfrm>
              <a:off x="6760300" y="96350"/>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15" name="Google Shape;215;p13"/>
            <p:cNvGrpSpPr/>
            <p:nvPr/>
          </p:nvGrpSpPr>
          <p:grpSpPr>
            <a:xfrm>
              <a:off x="8683881" y="115948"/>
              <a:ext cx="159362" cy="217605"/>
              <a:chOff x="2025348" y="3145361"/>
              <a:chExt cx="406327" cy="554831"/>
            </a:xfrm>
          </p:grpSpPr>
          <p:sp>
            <p:nvSpPr>
              <p:cNvPr id="216" name="Google Shape;216;p13"/>
              <p:cNvSpPr/>
              <p:nvPr/>
            </p:nvSpPr>
            <p:spPr>
              <a:xfrm>
                <a:off x="2173889" y="3589660"/>
                <a:ext cx="184122" cy="110532"/>
              </a:xfrm>
              <a:custGeom>
                <a:avLst/>
                <a:gdLst/>
                <a:ahLst/>
                <a:cxnLst/>
                <a:rect l="l" t="t" r="r" b="b"/>
                <a:pathLst>
                  <a:path w="5004" h="3004" extrusionOk="0">
                    <a:moveTo>
                      <a:pt x="1001" y="1"/>
                    </a:moveTo>
                    <a:lnTo>
                      <a:pt x="1001" y="1002"/>
                    </a:lnTo>
                    <a:lnTo>
                      <a:pt x="0" y="1002"/>
                    </a:lnTo>
                    <a:lnTo>
                      <a:pt x="0" y="2002"/>
                    </a:lnTo>
                    <a:lnTo>
                      <a:pt x="1001" y="2002"/>
                    </a:lnTo>
                    <a:lnTo>
                      <a:pt x="1001" y="3003"/>
                    </a:lnTo>
                    <a:lnTo>
                      <a:pt x="4003" y="3003"/>
                    </a:lnTo>
                    <a:lnTo>
                      <a:pt x="4003" y="2002"/>
                    </a:lnTo>
                    <a:lnTo>
                      <a:pt x="5004" y="2002"/>
                    </a:lnTo>
                    <a:lnTo>
                      <a:pt x="5004" y="1002"/>
                    </a:lnTo>
                    <a:lnTo>
                      <a:pt x="4003" y="1002"/>
                    </a:lnTo>
                    <a:lnTo>
                      <a:pt x="400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13"/>
              <p:cNvSpPr/>
              <p:nvPr/>
            </p:nvSpPr>
            <p:spPr>
              <a:xfrm>
                <a:off x="2025348" y="3145361"/>
                <a:ext cx="406327" cy="406290"/>
              </a:xfrm>
              <a:custGeom>
                <a:avLst/>
                <a:gdLst/>
                <a:ahLst/>
                <a:cxnLst/>
                <a:rect l="l" t="t" r="r" b="b"/>
                <a:pathLst>
                  <a:path w="11043" h="11042" extrusionOk="0">
                    <a:moveTo>
                      <a:pt x="3003" y="1"/>
                    </a:moveTo>
                    <a:lnTo>
                      <a:pt x="3003" y="1001"/>
                    </a:lnTo>
                    <a:lnTo>
                      <a:pt x="1002" y="1001"/>
                    </a:lnTo>
                    <a:lnTo>
                      <a:pt x="1002" y="2002"/>
                    </a:lnTo>
                    <a:lnTo>
                      <a:pt x="1" y="2002"/>
                    </a:lnTo>
                    <a:lnTo>
                      <a:pt x="1" y="3003"/>
                    </a:lnTo>
                    <a:lnTo>
                      <a:pt x="1" y="4037"/>
                    </a:lnTo>
                    <a:lnTo>
                      <a:pt x="1" y="5038"/>
                    </a:lnTo>
                    <a:lnTo>
                      <a:pt x="1" y="6038"/>
                    </a:lnTo>
                    <a:lnTo>
                      <a:pt x="3003" y="6038"/>
                    </a:lnTo>
                    <a:lnTo>
                      <a:pt x="3003" y="5038"/>
                    </a:lnTo>
                    <a:lnTo>
                      <a:pt x="3003" y="4037"/>
                    </a:lnTo>
                    <a:lnTo>
                      <a:pt x="3003" y="3003"/>
                    </a:lnTo>
                    <a:lnTo>
                      <a:pt x="3003" y="2002"/>
                    </a:lnTo>
                    <a:lnTo>
                      <a:pt x="4037" y="2002"/>
                    </a:lnTo>
                    <a:lnTo>
                      <a:pt x="4037" y="1001"/>
                    </a:lnTo>
                    <a:lnTo>
                      <a:pt x="7039" y="1001"/>
                    </a:lnTo>
                    <a:lnTo>
                      <a:pt x="7039" y="2002"/>
                    </a:lnTo>
                    <a:lnTo>
                      <a:pt x="8040" y="2002"/>
                    </a:lnTo>
                    <a:lnTo>
                      <a:pt x="8040" y="3003"/>
                    </a:lnTo>
                    <a:lnTo>
                      <a:pt x="8040" y="4037"/>
                    </a:lnTo>
                    <a:lnTo>
                      <a:pt x="8040" y="5038"/>
                    </a:lnTo>
                    <a:lnTo>
                      <a:pt x="8040" y="6038"/>
                    </a:lnTo>
                    <a:lnTo>
                      <a:pt x="7039" y="6038"/>
                    </a:lnTo>
                    <a:lnTo>
                      <a:pt x="7039" y="7039"/>
                    </a:lnTo>
                    <a:lnTo>
                      <a:pt x="6038" y="7039"/>
                    </a:lnTo>
                    <a:lnTo>
                      <a:pt x="6038" y="8040"/>
                    </a:lnTo>
                    <a:lnTo>
                      <a:pt x="5038" y="8040"/>
                    </a:lnTo>
                    <a:lnTo>
                      <a:pt x="5038" y="9040"/>
                    </a:lnTo>
                    <a:lnTo>
                      <a:pt x="5038" y="10041"/>
                    </a:lnTo>
                    <a:lnTo>
                      <a:pt x="5038" y="11042"/>
                    </a:lnTo>
                    <a:lnTo>
                      <a:pt x="8040" y="11042"/>
                    </a:lnTo>
                    <a:lnTo>
                      <a:pt x="8040" y="10041"/>
                    </a:lnTo>
                    <a:lnTo>
                      <a:pt x="8040" y="9040"/>
                    </a:lnTo>
                    <a:lnTo>
                      <a:pt x="8040" y="8040"/>
                    </a:lnTo>
                    <a:lnTo>
                      <a:pt x="9041" y="8040"/>
                    </a:lnTo>
                    <a:lnTo>
                      <a:pt x="9041" y="7039"/>
                    </a:lnTo>
                    <a:lnTo>
                      <a:pt x="10041" y="7039"/>
                    </a:lnTo>
                    <a:lnTo>
                      <a:pt x="10041" y="6038"/>
                    </a:lnTo>
                    <a:lnTo>
                      <a:pt x="11042" y="6038"/>
                    </a:lnTo>
                    <a:lnTo>
                      <a:pt x="11042" y="5038"/>
                    </a:lnTo>
                    <a:lnTo>
                      <a:pt x="11042" y="4037"/>
                    </a:lnTo>
                    <a:lnTo>
                      <a:pt x="11042" y="3003"/>
                    </a:lnTo>
                    <a:lnTo>
                      <a:pt x="11042" y="2002"/>
                    </a:lnTo>
                    <a:lnTo>
                      <a:pt x="10041" y="2002"/>
                    </a:lnTo>
                    <a:lnTo>
                      <a:pt x="10041" y="1001"/>
                    </a:lnTo>
                    <a:lnTo>
                      <a:pt x="8040" y="1001"/>
                    </a:lnTo>
                    <a:lnTo>
                      <a:pt x="80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18" name="Google Shape;218;p13"/>
          <p:cNvSpPr txBox="1">
            <a:spLocks noGrp="1"/>
          </p:cNvSpPr>
          <p:nvPr>
            <p:ph type="title"/>
          </p:nvPr>
        </p:nvSpPr>
        <p:spPr>
          <a:xfrm>
            <a:off x="1407500" y="6371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19" name="Google Shape;219;p13"/>
          <p:cNvSpPr txBox="1">
            <a:spLocks noGrp="1"/>
          </p:cNvSpPr>
          <p:nvPr>
            <p:ph type="title" idx="2" hasCustomPrompt="1"/>
          </p:nvPr>
        </p:nvSpPr>
        <p:spPr>
          <a:xfrm>
            <a:off x="715100" y="6371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0" name="Google Shape;220;p13"/>
          <p:cNvSpPr txBox="1">
            <a:spLocks noGrp="1"/>
          </p:cNvSpPr>
          <p:nvPr>
            <p:ph type="subTitle" idx="1"/>
          </p:nvPr>
        </p:nvSpPr>
        <p:spPr>
          <a:xfrm>
            <a:off x="722600" y="10194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1" name="Google Shape;221;p13"/>
          <p:cNvSpPr txBox="1">
            <a:spLocks noGrp="1"/>
          </p:cNvSpPr>
          <p:nvPr>
            <p:ph type="title" idx="3"/>
          </p:nvPr>
        </p:nvSpPr>
        <p:spPr>
          <a:xfrm>
            <a:off x="1407500" y="14593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2" name="Google Shape;222;p13"/>
          <p:cNvSpPr txBox="1">
            <a:spLocks noGrp="1"/>
          </p:cNvSpPr>
          <p:nvPr>
            <p:ph type="title" idx="4" hasCustomPrompt="1"/>
          </p:nvPr>
        </p:nvSpPr>
        <p:spPr>
          <a:xfrm>
            <a:off x="718850" y="14593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3" name="Google Shape;223;p13"/>
          <p:cNvSpPr txBox="1">
            <a:spLocks noGrp="1"/>
          </p:cNvSpPr>
          <p:nvPr>
            <p:ph type="subTitle" idx="5"/>
          </p:nvPr>
        </p:nvSpPr>
        <p:spPr>
          <a:xfrm>
            <a:off x="725560" y="18416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4" name="Google Shape;224;p13"/>
          <p:cNvSpPr txBox="1">
            <a:spLocks noGrp="1"/>
          </p:cNvSpPr>
          <p:nvPr>
            <p:ph type="title" idx="6"/>
          </p:nvPr>
        </p:nvSpPr>
        <p:spPr>
          <a:xfrm>
            <a:off x="1407500" y="22814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5" name="Google Shape;225;p13"/>
          <p:cNvSpPr txBox="1">
            <a:spLocks noGrp="1"/>
          </p:cNvSpPr>
          <p:nvPr>
            <p:ph type="title" idx="7" hasCustomPrompt="1"/>
          </p:nvPr>
        </p:nvSpPr>
        <p:spPr>
          <a:xfrm>
            <a:off x="718850" y="22814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6" name="Google Shape;226;p13"/>
          <p:cNvSpPr txBox="1">
            <a:spLocks noGrp="1"/>
          </p:cNvSpPr>
          <p:nvPr>
            <p:ph type="subTitle" idx="8"/>
          </p:nvPr>
        </p:nvSpPr>
        <p:spPr>
          <a:xfrm>
            <a:off x="725560" y="26637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27" name="Google Shape;227;p13"/>
          <p:cNvSpPr txBox="1">
            <a:spLocks noGrp="1"/>
          </p:cNvSpPr>
          <p:nvPr>
            <p:ph type="title" idx="9"/>
          </p:nvPr>
        </p:nvSpPr>
        <p:spPr>
          <a:xfrm>
            <a:off x="1407500" y="317980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28" name="Google Shape;228;p13"/>
          <p:cNvSpPr txBox="1">
            <a:spLocks noGrp="1"/>
          </p:cNvSpPr>
          <p:nvPr>
            <p:ph type="title" idx="13" hasCustomPrompt="1"/>
          </p:nvPr>
        </p:nvSpPr>
        <p:spPr>
          <a:xfrm>
            <a:off x="718850" y="317980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29" name="Google Shape;229;p13"/>
          <p:cNvSpPr txBox="1">
            <a:spLocks noGrp="1"/>
          </p:cNvSpPr>
          <p:nvPr>
            <p:ph type="subTitle" idx="14"/>
          </p:nvPr>
        </p:nvSpPr>
        <p:spPr>
          <a:xfrm>
            <a:off x="725560" y="356210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30" name="Google Shape;230;p13"/>
          <p:cNvSpPr txBox="1">
            <a:spLocks noGrp="1"/>
          </p:cNvSpPr>
          <p:nvPr>
            <p:ph type="title" idx="15"/>
          </p:nvPr>
        </p:nvSpPr>
        <p:spPr>
          <a:xfrm>
            <a:off x="1407500" y="4001950"/>
            <a:ext cx="49590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600"/>
              <a:buNone/>
              <a:defRPr sz="2400"/>
            </a:lvl1pPr>
            <a:lvl2pPr lvl="1" rtl="0">
              <a:spcBef>
                <a:spcPts val="0"/>
              </a:spcBef>
              <a:spcAft>
                <a:spcPts val="0"/>
              </a:spcAft>
              <a:buSzPts val="2600"/>
              <a:buNone/>
              <a:defRPr sz="2600"/>
            </a:lvl2pPr>
            <a:lvl3pPr lvl="2" rtl="0">
              <a:spcBef>
                <a:spcPts val="0"/>
              </a:spcBef>
              <a:spcAft>
                <a:spcPts val="0"/>
              </a:spcAft>
              <a:buSzPts val="2600"/>
              <a:buNone/>
              <a:defRPr sz="2600"/>
            </a:lvl3pPr>
            <a:lvl4pPr lvl="3" rtl="0">
              <a:spcBef>
                <a:spcPts val="0"/>
              </a:spcBef>
              <a:spcAft>
                <a:spcPts val="0"/>
              </a:spcAft>
              <a:buSzPts val="2600"/>
              <a:buNone/>
              <a:defRPr sz="2600"/>
            </a:lvl4pPr>
            <a:lvl5pPr lvl="4" rtl="0">
              <a:spcBef>
                <a:spcPts val="0"/>
              </a:spcBef>
              <a:spcAft>
                <a:spcPts val="0"/>
              </a:spcAft>
              <a:buSzPts val="2600"/>
              <a:buNone/>
              <a:defRPr sz="2600"/>
            </a:lvl5pPr>
            <a:lvl6pPr lvl="5" rtl="0">
              <a:spcBef>
                <a:spcPts val="0"/>
              </a:spcBef>
              <a:spcAft>
                <a:spcPts val="0"/>
              </a:spcAft>
              <a:buSzPts val="2600"/>
              <a:buNone/>
              <a:defRPr sz="2600"/>
            </a:lvl6pPr>
            <a:lvl7pPr lvl="6" rtl="0">
              <a:spcBef>
                <a:spcPts val="0"/>
              </a:spcBef>
              <a:spcAft>
                <a:spcPts val="0"/>
              </a:spcAft>
              <a:buSzPts val="2600"/>
              <a:buNone/>
              <a:defRPr sz="2600"/>
            </a:lvl7pPr>
            <a:lvl8pPr lvl="7" rtl="0">
              <a:spcBef>
                <a:spcPts val="0"/>
              </a:spcBef>
              <a:spcAft>
                <a:spcPts val="0"/>
              </a:spcAft>
              <a:buSzPts val="2600"/>
              <a:buNone/>
              <a:defRPr sz="2600"/>
            </a:lvl8pPr>
            <a:lvl9pPr lvl="8" rtl="0">
              <a:spcBef>
                <a:spcPts val="0"/>
              </a:spcBef>
              <a:spcAft>
                <a:spcPts val="0"/>
              </a:spcAft>
              <a:buSzPts val="2600"/>
              <a:buNone/>
              <a:defRPr sz="2600"/>
            </a:lvl9pPr>
          </a:lstStyle>
          <a:p>
            <a:endParaRPr/>
          </a:p>
        </p:txBody>
      </p:sp>
      <p:sp>
        <p:nvSpPr>
          <p:cNvPr id="231" name="Google Shape;231;p13"/>
          <p:cNvSpPr txBox="1">
            <a:spLocks noGrp="1"/>
          </p:cNvSpPr>
          <p:nvPr>
            <p:ph type="title" idx="16" hasCustomPrompt="1"/>
          </p:nvPr>
        </p:nvSpPr>
        <p:spPr>
          <a:xfrm>
            <a:off x="718850" y="4001950"/>
            <a:ext cx="692400" cy="314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32" name="Google Shape;232;p13"/>
          <p:cNvSpPr txBox="1">
            <a:spLocks noGrp="1"/>
          </p:cNvSpPr>
          <p:nvPr>
            <p:ph type="subTitle" idx="17"/>
          </p:nvPr>
        </p:nvSpPr>
        <p:spPr>
          <a:xfrm>
            <a:off x="725560" y="4384250"/>
            <a:ext cx="5640900" cy="1983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5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604"/>
        <p:cNvGrpSpPr/>
        <p:nvPr/>
      </p:nvGrpSpPr>
      <p:grpSpPr>
        <a:xfrm>
          <a:off x="0" y="0"/>
          <a:ext cx="0" cy="0"/>
          <a:chOff x="0" y="0"/>
          <a:chExt cx="0" cy="0"/>
        </a:xfrm>
      </p:grpSpPr>
      <p:grpSp>
        <p:nvGrpSpPr>
          <p:cNvPr id="605" name="Google Shape;605;p31"/>
          <p:cNvGrpSpPr/>
          <p:nvPr/>
        </p:nvGrpSpPr>
        <p:grpSpPr>
          <a:xfrm>
            <a:off x="69150" y="137187"/>
            <a:ext cx="9031450" cy="282372"/>
            <a:chOff x="69150" y="137187"/>
            <a:chExt cx="9031450" cy="282372"/>
          </a:xfrm>
        </p:grpSpPr>
        <p:cxnSp>
          <p:nvCxnSpPr>
            <p:cNvPr id="606" name="Google Shape;606;p31"/>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7" name="Google Shape;607;p31"/>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8" name="Google Shape;608;p31"/>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09" name="Google Shape;609;p31"/>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10" name="Google Shape;610;p31"/>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11" name="Google Shape;611;p31"/>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2" name="Google Shape;612;p31"/>
          <p:cNvGrpSpPr/>
          <p:nvPr/>
        </p:nvGrpSpPr>
        <p:grpSpPr>
          <a:xfrm>
            <a:off x="234375" y="117804"/>
            <a:ext cx="256800" cy="256800"/>
            <a:chOff x="234375" y="110636"/>
            <a:chExt cx="256800" cy="256800"/>
          </a:xfrm>
        </p:grpSpPr>
        <p:sp>
          <p:nvSpPr>
            <p:cNvPr id="613" name="Google Shape;613;p31"/>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1"/>
            <p:cNvSpPr/>
            <p:nvPr/>
          </p:nvSpPr>
          <p:spPr>
            <a:xfrm>
              <a:off x="253750" y="130008"/>
              <a:ext cx="218100" cy="218100"/>
            </a:xfrm>
            <a:prstGeom prst="smileyFace">
              <a:avLst>
                <a:gd name="adj" fmla="val 465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15" name="Google Shape;615;p31"/>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16" name="Google Shape;616;p31"/>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17" name="Google Shape;617;p31"/>
          <p:cNvGrpSpPr/>
          <p:nvPr/>
        </p:nvGrpSpPr>
        <p:grpSpPr>
          <a:xfrm>
            <a:off x="8712862" y="137154"/>
            <a:ext cx="132938" cy="218080"/>
            <a:chOff x="4113132" y="2072643"/>
            <a:chExt cx="406290" cy="666503"/>
          </a:xfrm>
        </p:grpSpPr>
        <p:sp>
          <p:nvSpPr>
            <p:cNvPr id="618" name="Google Shape;618;p31"/>
            <p:cNvSpPr/>
            <p:nvPr/>
          </p:nvSpPr>
          <p:spPr>
            <a:xfrm>
              <a:off x="4113132" y="2072643"/>
              <a:ext cx="406290" cy="662825"/>
            </a:xfrm>
            <a:custGeom>
              <a:avLst/>
              <a:gdLst/>
              <a:ahLst/>
              <a:cxnLst/>
              <a:rect l="l" t="t" r="r" b="b"/>
              <a:pathLst>
                <a:path w="11042" h="18014" extrusionOk="0">
                  <a:moveTo>
                    <a:pt x="0" y="0"/>
                  </a:moveTo>
                  <a:lnTo>
                    <a:pt x="0" y="1001"/>
                  </a:lnTo>
                  <a:lnTo>
                    <a:pt x="0" y="2002"/>
                  </a:lnTo>
                  <a:lnTo>
                    <a:pt x="1001" y="2002"/>
                  </a:lnTo>
                  <a:lnTo>
                    <a:pt x="1001" y="6005"/>
                  </a:lnTo>
                  <a:lnTo>
                    <a:pt x="2002" y="6005"/>
                  </a:lnTo>
                  <a:lnTo>
                    <a:pt x="2002" y="7005"/>
                  </a:lnTo>
                  <a:lnTo>
                    <a:pt x="3002" y="7005"/>
                  </a:lnTo>
                  <a:lnTo>
                    <a:pt x="3002" y="8006"/>
                  </a:lnTo>
                  <a:lnTo>
                    <a:pt x="4003" y="8006"/>
                  </a:lnTo>
                  <a:lnTo>
                    <a:pt x="4003" y="9007"/>
                  </a:lnTo>
                  <a:lnTo>
                    <a:pt x="4003" y="10008"/>
                  </a:lnTo>
                  <a:lnTo>
                    <a:pt x="3002" y="10008"/>
                  </a:lnTo>
                  <a:lnTo>
                    <a:pt x="3002" y="11008"/>
                  </a:lnTo>
                  <a:lnTo>
                    <a:pt x="2002" y="11008"/>
                  </a:lnTo>
                  <a:lnTo>
                    <a:pt x="2002" y="12009"/>
                  </a:lnTo>
                  <a:lnTo>
                    <a:pt x="1001" y="12009"/>
                  </a:lnTo>
                  <a:lnTo>
                    <a:pt x="1001" y="16012"/>
                  </a:lnTo>
                  <a:lnTo>
                    <a:pt x="0" y="16012"/>
                  </a:lnTo>
                  <a:lnTo>
                    <a:pt x="0" y="17013"/>
                  </a:lnTo>
                  <a:lnTo>
                    <a:pt x="0" y="18013"/>
                  </a:lnTo>
                  <a:lnTo>
                    <a:pt x="11042" y="18013"/>
                  </a:lnTo>
                  <a:lnTo>
                    <a:pt x="11042" y="17013"/>
                  </a:lnTo>
                  <a:lnTo>
                    <a:pt x="11042" y="16012"/>
                  </a:lnTo>
                  <a:lnTo>
                    <a:pt x="10041" y="16012"/>
                  </a:lnTo>
                  <a:lnTo>
                    <a:pt x="10041" y="12009"/>
                  </a:lnTo>
                  <a:lnTo>
                    <a:pt x="9040" y="12009"/>
                  </a:lnTo>
                  <a:lnTo>
                    <a:pt x="9040" y="11008"/>
                  </a:lnTo>
                  <a:lnTo>
                    <a:pt x="8039" y="11008"/>
                  </a:lnTo>
                  <a:lnTo>
                    <a:pt x="8039" y="10008"/>
                  </a:lnTo>
                  <a:lnTo>
                    <a:pt x="7039" y="10008"/>
                  </a:lnTo>
                  <a:lnTo>
                    <a:pt x="7039" y="9007"/>
                  </a:lnTo>
                  <a:lnTo>
                    <a:pt x="7039" y="8006"/>
                  </a:lnTo>
                  <a:lnTo>
                    <a:pt x="8039" y="8006"/>
                  </a:lnTo>
                  <a:lnTo>
                    <a:pt x="8039" y="7005"/>
                  </a:lnTo>
                  <a:lnTo>
                    <a:pt x="9040" y="7005"/>
                  </a:lnTo>
                  <a:lnTo>
                    <a:pt x="9040" y="6005"/>
                  </a:lnTo>
                  <a:lnTo>
                    <a:pt x="10041" y="6005"/>
                  </a:lnTo>
                  <a:lnTo>
                    <a:pt x="10041" y="2002"/>
                  </a:lnTo>
                  <a:lnTo>
                    <a:pt x="11042" y="2002"/>
                  </a:lnTo>
                  <a:lnTo>
                    <a:pt x="11042" y="1001"/>
                  </a:lnTo>
                  <a:lnTo>
                    <a:pt x="110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1"/>
            <p:cNvSpPr/>
            <p:nvPr/>
          </p:nvSpPr>
          <p:spPr>
            <a:xfrm>
              <a:off x="4260422" y="2367223"/>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1"/>
            <p:cNvSpPr/>
            <p:nvPr/>
          </p:nvSpPr>
          <p:spPr>
            <a:xfrm>
              <a:off x="4260422" y="2405269"/>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1"/>
            <p:cNvSpPr/>
            <p:nvPr/>
          </p:nvSpPr>
          <p:spPr>
            <a:xfrm>
              <a:off x="4223590"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1"/>
            <p:cNvSpPr/>
            <p:nvPr/>
          </p:nvSpPr>
          <p:spPr>
            <a:xfrm>
              <a:off x="4186758"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1"/>
            <p:cNvSpPr/>
            <p:nvPr/>
          </p:nvSpPr>
          <p:spPr>
            <a:xfrm>
              <a:off x="4223590"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1"/>
            <p:cNvSpPr/>
            <p:nvPr/>
          </p:nvSpPr>
          <p:spPr>
            <a:xfrm>
              <a:off x="4186758" y="2293559"/>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1"/>
            <p:cNvSpPr/>
            <p:nvPr/>
          </p:nvSpPr>
          <p:spPr>
            <a:xfrm>
              <a:off x="4149964"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1"/>
            <p:cNvSpPr/>
            <p:nvPr/>
          </p:nvSpPr>
          <p:spPr>
            <a:xfrm>
              <a:off x="4113132" y="2072643"/>
              <a:ext cx="406290" cy="73664"/>
            </a:xfrm>
            <a:custGeom>
              <a:avLst/>
              <a:gdLst/>
              <a:ahLst/>
              <a:cxnLst/>
              <a:rect l="l" t="t" r="r" b="b"/>
              <a:pathLst>
                <a:path w="11042" h="2002" extrusionOk="0">
                  <a:moveTo>
                    <a:pt x="0" y="0"/>
                  </a:moveTo>
                  <a:lnTo>
                    <a:pt x="0" y="1001"/>
                  </a:lnTo>
                  <a:lnTo>
                    <a:pt x="0" y="2002"/>
                  </a:lnTo>
                  <a:lnTo>
                    <a:pt x="11042" y="2002"/>
                  </a:lnTo>
                  <a:lnTo>
                    <a:pt x="11042" y="1001"/>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1"/>
            <p:cNvSpPr/>
            <p:nvPr/>
          </p:nvSpPr>
          <p:spPr>
            <a:xfrm>
              <a:off x="4334049" y="2367223"/>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433404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p:cNvSpPr/>
            <p:nvPr/>
          </p:nvSpPr>
          <p:spPr>
            <a:xfrm>
              <a:off x="4370881" y="2442064"/>
              <a:ext cx="36869" cy="36869"/>
            </a:xfrm>
            <a:custGeom>
              <a:avLst/>
              <a:gdLst/>
              <a:ahLst/>
              <a:cxnLst/>
              <a:rect l="l" t="t" r="r" b="b"/>
              <a:pathLst>
                <a:path w="1002"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p:cNvSpPr/>
            <p:nvPr/>
          </p:nvSpPr>
          <p:spPr>
            <a:xfrm>
              <a:off x="4408927" y="2478895"/>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p:cNvSpPr/>
            <p:nvPr/>
          </p:nvSpPr>
          <p:spPr>
            <a:xfrm>
              <a:off x="4370881" y="2330391"/>
              <a:ext cx="36869" cy="36869"/>
            </a:xfrm>
            <a:custGeom>
              <a:avLst/>
              <a:gdLst/>
              <a:ahLst/>
              <a:cxnLst/>
              <a:rect l="l" t="t" r="r" b="b"/>
              <a:pathLst>
                <a:path w="1002"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p:cNvSpPr/>
            <p:nvPr/>
          </p:nvSpPr>
          <p:spPr>
            <a:xfrm>
              <a:off x="4297217" y="2293559"/>
              <a:ext cx="36869" cy="36869"/>
            </a:xfrm>
            <a:custGeom>
              <a:avLst/>
              <a:gdLst/>
              <a:ahLst/>
              <a:cxnLst/>
              <a:rect l="l" t="t" r="r" b="b"/>
              <a:pathLst>
                <a:path w="1002" h="1002" extrusionOk="0">
                  <a:moveTo>
                    <a:pt x="1" y="1"/>
                  </a:moveTo>
                  <a:lnTo>
                    <a:pt x="1" y="1001"/>
                  </a:lnTo>
                  <a:lnTo>
                    <a:pt x="1002" y="1001"/>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p:cNvSpPr/>
            <p:nvPr/>
          </p:nvSpPr>
          <p:spPr>
            <a:xfrm>
              <a:off x="4260422" y="2256728"/>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1"/>
            <p:cNvSpPr/>
            <p:nvPr/>
          </p:nvSpPr>
          <p:spPr>
            <a:xfrm>
              <a:off x="433404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1"/>
            <p:cNvSpPr/>
            <p:nvPr/>
          </p:nvSpPr>
          <p:spPr>
            <a:xfrm>
              <a:off x="4408927"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4445758" y="2146269"/>
              <a:ext cx="36832" cy="147327"/>
            </a:xfrm>
            <a:custGeom>
              <a:avLst/>
              <a:gdLst/>
              <a:ahLst/>
              <a:cxnLst/>
              <a:rect l="l" t="t" r="r" b="b"/>
              <a:pathLst>
                <a:path w="1001" h="4004" extrusionOk="0">
                  <a:moveTo>
                    <a:pt x="0" y="1"/>
                  </a:moveTo>
                  <a:lnTo>
                    <a:pt x="0" y="4004"/>
                  </a:lnTo>
                  <a:lnTo>
                    <a:pt x="1001" y="4004"/>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4149964"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4113132" y="2663017"/>
              <a:ext cx="406290" cy="76129"/>
            </a:xfrm>
            <a:custGeom>
              <a:avLst/>
              <a:gdLst/>
              <a:ahLst/>
              <a:cxnLst/>
              <a:rect l="l" t="t" r="r" b="b"/>
              <a:pathLst>
                <a:path w="11042" h="2069" extrusionOk="0">
                  <a:moveTo>
                    <a:pt x="0" y="0"/>
                  </a:moveTo>
                  <a:lnTo>
                    <a:pt x="0" y="1068"/>
                  </a:lnTo>
                  <a:lnTo>
                    <a:pt x="0" y="2068"/>
                  </a:lnTo>
                  <a:lnTo>
                    <a:pt x="11042" y="2068"/>
                  </a:lnTo>
                  <a:lnTo>
                    <a:pt x="11042" y="1068"/>
                  </a:lnTo>
                  <a:lnTo>
                    <a:pt x="1104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4223590" y="2515727"/>
              <a:ext cx="185373" cy="110495"/>
            </a:xfrm>
            <a:custGeom>
              <a:avLst/>
              <a:gdLst/>
              <a:ahLst/>
              <a:cxnLst/>
              <a:rect l="l" t="t" r="r" b="b"/>
              <a:pathLst>
                <a:path w="5038" h="3003" extrusionOk="0">
                  <a:moveTo>
                    <a:pt x="2002" y="0"/>
                  </a:moveTo>
                  <a:lnTo>
                    <a:pt x="2002" y="1001"/>
                  </a:lnTo>
                  <a:lnTo>
                    <a:pt x="1001" y="1001"/>
                  </a:lnTo>
                  <a:lnTo>
                    <a:pt x="1001" y="2002"/>
                  </a:lnTo>
                  <a:lnTo>
                    <a:pt x="0" y="2002"/>
                  </a:lnTo>
                  <a:lnTo>
                    <a:pt x="0" y="3002"/>
                  </a:lnTo>
                  <a:lnTo>
                    <a:pt x="5037" y="3002"/>
                  </a:lnTo>
                  <a:lnTo>
                    <a:pt x="5037" y="2002"/>
                  </a:lnTo>
                  <a:lnTo>
                    <a:pt x="4003" y="2002"/>
                  </a:lnTo>
                  <a:lnTo>
                    <a:pt x="4003" y="1001"/>
                  </a:lnTo>
                  <a:lnTo>
                    <a:pt x="3003" y="1001"/>
                  </a:lnTo>
                  <a:lnTo>
                    <a:pt x="3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4445758" y="2515727"/>
              <a:ext cx="36832" cy="147327"/>
            </a:xfrm>
            <a:custGeom>
              <a:avLst/>
              <a:gdLst/>
              <a:ahLst/>
              <a:cxnLst/>
              <a:rect l="l" t="t" r="r" b="b"/>
              <a:pathLst>
                <a:path w="1001" h="4004" extrusionOk="0">
                  <a:moveTo>
                    <a:pt x="0" y="0"/>
                  </a:moveTo>
                  <a:lnTo>
                    <a:pt x="0" y="4003"/>
                  </a:lnTo>
                  <a:lnTo>
                    <a:pt x="1001" y="4003"/>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0">
    <p:spTree>
      <p:nvGrpSpPr>
        <p:cNvPr id="1" name="Shape 641"/>
        <p:cNvGrpSpPr/>
        <p:nvPr/>
      </p:nvGrpSpPr>
      <p:grpSpPr>
        <a:xfrm>
          <a:off x="0" y="0"/>
          <a:ext cx="0" cy="0"/>
          <a:chOff x="0" y="0"/>
          <a:chExt cx="0" cy="0"/>
        </a:xfrm>
      </p:grpSpPr>
      <p:grpSp>
        <p:nvGrpSpPr>
          <p:cNvPr id="642" name="Google Shape;642;p32"/>
          <p:cNvGrpSpPr/>
          <p:nvPr/>
        </p:nvGrpSpPr>
        <p:grpSpPr>
          <a:xfrm>
            <a:off x="69150" y="137187"/>
            <a:ext cx="9031450" cy="282372"/>
            <a:chOff x="69150" y="137187"/>
            <a:chExt cx="9031450" cy="282372"/>
          </a:xfrm>
        </p:grpSpPr>
        <p:cxnSp>
          <p:nvCxnSpPr>
            <p:cNvPr id="643" name="Google Shape;643;p32"/>
            <p:cNvCxnSpPr/>
            <p:nvPr/>
          </p:nvCxnSpPr>
          <p:spPr>
            <a:xfrm>
              <a:off x="78700" y="278373"/>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4" name="Google Shape;644;p32"/>
            <p:cNvCxnSpPr/>
            <p:nvPr/>
          </p:nvCxnSpPr>
          <p:spPr>
            <a:xfrm>
              <a:off x="69150" y="207780"/>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5" name="Google Shape;645;p32"/>
            <p:cNvCxnSpPr/>
            <p:nvPr/>
          </p:nvCxnSpPr>
          <p:spPr>
            <a:xfrm>
              <a:off x="73925" y="137187"/>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6" name="Google Shape;646;p32"/>
            <p:cNvCxnSpPr/>
            <p:nvPr/>
          </p:nvCxnSpPr>
          <p:spPr>
            <a:xfrm>
              <a:off x="78700" y="419559"/>
              <a:ext cx="9021900" cy="0"/>
            </a:xfrm>
            <a:prstGeom prst="straightConnector1">
              <a:avLst/>
            </a:prstGeom>
            <a:noFill/>
            <a:ln w="9525" cap="flat" cmpd="sng">
              <a:solidFill>
                <a:schemeClr val="dk1"/>
              </a:solidFill>
              <a:prstDash val="solid"/>
              <a:round/>
              <a:headEnd type="none" w="med" len="med"/>
              <a:tailEnd type="none" w="med" len="med"/>
            </a:ln>
          </p:spPr>
        </p:cxnSp>
        <p:cxnSp>
          <p:nvCxnSpPr>
            <p:cNvPr id="647" name="Google Shape;647;p32"/>
            <p:cNvCxnSpPr/>
            <p:nvPr/>
          </p:nvCxnSpPr>
          <p:spPr>
            <a:xfrm>
              <a:off x="78700" y="348966"/>
              <a:ext cx="9021900" cy="0"/>
            </a:xfrm>
            <a:prstGeom prst="straightConnector1">
              <a:avLst/>
            </a:prstGeom>
            <a:noFill/>
            <a:ln w="9525" cap="flat" cmpd="sng">
              <a:solidFill>
                <a:schemeClr val="dk1"/>
              </a:solidFill>
              <a:prstDash val="solid"/>
              <a:round/>
              <a:headEnd type="none" w="med" len="med"/>
              <a:tailEnd type="none" w="med" len="med"/>
            </a:ln>
          </p:spPr>
        </p:cxnSp>
      </p:grpSp>
      <p:sp>
        <p:nvSpPr>
          <p:cNvPr id="648" name="Google Shape;648;p32"/>
          <p:cNvSpPr/>
          <p:nvPr/>
        </p:nvSpPr>
        <p:spPr>
          <a:xfrm>
            <a:off x="70625" y="64225"/>
            <a:ext cx="9028500" cy="5028000"/>
          </a:xfrm>
          <a:prstGeom prst="roundRect">
            <a:avLst>
              <a:gd name="adj" fmla="val 2044"/>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9" name="Google Shape;649;p32"/>
          <p:cNvGrpSpPr/>
          <p:nvPr/>
        </p:nvGrpSpPr>
        <p:grpSpPr>
          <a:xfrm>
            <a:off x="234375" y="117804"/>
            <a:ext cx="256800" cy="256800"/>
            <a:chOff x="234375" y="110636"/>
            <a:chExt cx="256800" cy="256800"/>
          </a:xfrm>
        </p:grpSpPr>
        <p:sp>
          <p:nvSpPr>
            <p:cNvPr id="650" name="Google Shape;650;p32"/>
            <p:cNvSpPr/>
            <p:nvPr/>
          </p:nvSpPr>
          <p:spPr>
            <a:xfrm>
              <a:off x="234375" y="110636"/>
              <a:ext cx="2568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2"/>
            <p:cNvSpPr/>
            <p:nvPr/>
          </p:nvSpPr>
          <p:spPr>
            <a:xfrm>
              <a:off x="253750" y="130008"/>
              <a:ext cx="218100" cy="218100"/>
            </a:xfrm>
            <a:prstGeom prst="leftRightArrowCallout">
              <a:avLst>
                <a:gd name="adj1" fmla="val 34916"/>
                <a:gd name="adj2" fmla="val 25000"/>
                <a:gd name="adj3" fmla="val 35030"/>
                <a:gd name="adj4" fmla="val 48123"/>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cxnSp>
        <p:nvCxnSpPr>
          <p:cNvPr id="652" name="Google Shape;652;p32"/>
          <p:cNvCxnSpPr/>
          <p:nvPr/>
        </p:nvCxnSpPr>
        <p:spPr>
          <a:xfrm>
            <a:off x="73925" y="5008650"/>
            <a:ext cx="9021900" cy="0"/>
          </a:xfrm>
          <a:prstGeom prst="straightConnector1">
            <a:avLst/>
          </a:prstGeom>
          <a:noFill/>
          <a:ln w="9525" cap="flat" cmpd="sng">
            <a:solidFill>
              <a:schemeClr val="dk1"/>
            </a:solidFill>
            <a:prstDash val="solid"/>
            <a:round/>
            <a:headEnd type="none" w="med" len="med"/>
            <a:tailEnd type="none" w="med" len="med"/>
          </a:ln>
        </p:spPr>
      </p:cxnSp>
      <p:sp>
        <p:nvSpPr>
          <p:cNvPr id="653" name="Google Shape;653;p32"/>
          <p:cNvSpPr/>
          <p:nvPr/>
        </p:nvSpPr>
        <p:spPr>
          <a:xfrm>
            <a:off x="6760300" y="117804"/>
            <a:ext cx="2161200" cy="256800"/>
          </a:xfrm>
          <a:prstGeom prst="rect">
            <a:avLst/>
          </a:prstGeom>
          <a:solidFill>
            <a:schemeClr val="lt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2"/>
          <p:cNvSpPr/>
          <p:nvPr/>
        </p:nvSpPr>
        <p:spPr>
          <a:xfrm>
            <a:off x="8690995" y="137150"/>
            <a:ext cx="152400" cy="218100"/>
          </a:xfrm>
          <a:prstGeom prst="curvedLeftArrow">
            <a:avLst>
              <a:gd name="adj1" fmla="val 25000"/>
              <a:gd name="adj2" fmla="val 50000"/>
              <a:gd name="adj3" fmla="val 25000"/>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1pPr>
            <a:lvl2pPr lvl="1"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2pPr>
            <a:lvl3pPr lvl="2"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3pPr>
            <a:lvl4pPr lvl="3"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4pPr>
            <a:lvl5pPr lvl="4"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5pPr>
            <a:lvl6pPr lvl="5"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6pPr>
            <a:lvl7pPr lvl="6"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7pPr>
            <a:lvl8pPr lvl="7"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8pPr>
            <a:lvl9pPr lvl="8" algn="ctr" rtl="0">
              <a:spcBef>
                <a:spcPts val="0"/>
              </a:spcBef>
              <a:spcAft>
                <a:spcPts val="0"/>
              </a:spcAft>
              <a:buClr>
                <a:schemeClr val="dk1"/>
              </a:buClr>
              <a:buSzPts val="3500"/>
              <a:buFont typeface="Chakra Petch Medium"/>
              <a:buNone/>
              <a:defRPr sz="3500">
                <a:solidFill>
                  <a:schemeClr val="dk1"/>
                </a:solidFill>
                <a:latin typeface="Chakra Petch Medium"/>
                <a:ea typeface="Chakra Petch Medium"/>
                <a:cs typeface="Chakra Petch Medium"/>
                <a:sym typeface="Chakra Petch Medium"/>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Fira Code"/>
              <a:buChar char="●"/>
              <a:defRPr>
                <a:solidFill>
                  <a:schemeClr val="dk1"/>
                </a:solidFill>
                <a:latin typeface="Fira Code"/>
                <a:ea typeface="Fira Code"/>
                <a:cs typeface="Fira Code"/>
                <a:sym typeface="Fira Code"/>
              </a:defRPr>
            </a:lvl1pPr>
            <a:lvl2pPr marL="914400" lvl="1"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2pPr>
            <a:lvl3pPr marL="1371600" lvl="2"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3pPr>
            <a:lvl4pPr marL="1828800" lvl="3"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4pPr>
            <a:lvl5pPr marL="2286000" lvl="4"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5pPr>
            <a:lvl6pPr marL="2743200" lvl="5"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6pPr>
            <a:lvl7pPr marL="3200400" lvl="6"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7pPr>
            <a:lvl8pPr marL="3657600" lvl="7" indent="-317500">
              <a:lnSpc>
                <a:spcPct val="115000"/>
              </a:lnSpc>
              <a:spcBef>
                <a:spcPts val="1600"/>
              </a:spcBef>
              <a:spcAft>
                <a:spcPts val="0"/>
              </a:spcAft>
              <a:buClr>
                <a:schemeClr val="dk1"/>
              </a:buClr>
              <a:buSzPts val="1400"/>
              <a:buFont typeface="Fira Code"/>
              <a:buChar char="○"/>
              <a:defRPr>
                <a:solidFill>
                  <a:schemeClr val="dk1"/>
                </a:solidFill>
                <a:latin typeface="Fira Code"/>
                <a:ea typeface="Fira Code"/>
                <a:cs typeface="Fira Code"/>
                <a:sym typeface="Fira Code"/>
              </a:defRPr>
            </a:lvl8pPr>
            <a:lvl9pPr marL="4114800" lvl="8" indent="-317500">
              <a:lnSpc>
                <a:spcPct val="115000"/>
              </a:lnSpc>
              <a:spcBef>
                <a:spcPts val="1600"/>
              </a:spcBef>
              <a:spcAft>
                <a:spcPts val="1600"/>
              </a:spcAft>
              <a:buClr>
                <a:schemeClr val="dk1"/>
              </a:buClr>
              <a:buSzPts val="1400"/>
              <a:buFont typeface="Fira Code"/>
              <a:buChar char="■"/>
              <a:defRPr>
                <a:solidFill>
                  <a:schemeClr val="dk1"/>
                </a:solidFill>
                <a:latin typeface="Fira Code"/>
                <a:ea typeface="Fira Code"/>
                <a:cs typeface="Fira Code"/>
                <a:sym typeface="Fira Code"/>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5" r:id="rId3"/>
    <p:sldLayoutId id="2147483658" r:id="rId4"/>
    <p:sldLayoutId id="2147483659" r:id="rId5"/>
    <p:sldLayoutId id="2147483677" r:id="rId6"/>
    <p:sldLayoutId id="214748367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3.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5.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64"/>
        <p:cNvGrpSpPr/>
        <p:nvPr/>
      </p:nvGrpSpPr>
      <p:grpSpPr>
        <a:xfrm>
          <a:off x="0" y="0"/>
          <a:ext cx="0" cy="0"/>
          <a:chOff x="0" y="0"/>
          <a:chExt cx="0" cy="0"/>
        </a:xfrm>
      </p:grpSpPr>
      <p:sp>
        <p:nvSpPr>
          <p:cNvPr id="665" name="Google Shape;665;p36"/>
          <p:cNvSpPr txBox="1">
            <a:spLocks noGrp="1"/>
          </p:cNvSpPr>
          <p:nvPr>
            <p:ph type="ctrTitle"/>
          </p:nvPr>
        </p:nvSpPr>
        <p:spPr>
          <a:xfrm>
            <a:off x="955165" y="826536"/>
            <a:ext cx="7713600" cy="3036600"/>
          </a:xfrm>
          <a:prstGeom prst="rect">
            <a:avLst/>
          </a:prstGeom>
        </p:spPr>
        <p:txBody>
          <a:bodyPr spcFirstLastPara="1" wrap="square" lIns="91425" tIns="91425" rIns="91425" bIns="91425" anchor="ctr" anchorCtr="0">
            <a:noAutofit/>
          </a:bodyPr>
          <a:lstStyle/>
          <a:p>
            <a:pPr algn="r" rtl="0">
              <a:lnSpc>
                <a:spcPct val="100000"/>
              </a:lnSpc>
              <a:spcAft>
                <a:spcPts val="800"/>
              </a:spcAft>
            </a:pPr>
            <a:r>
              <a:rPr lang="he-IL" sz="44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תיק פרויקט </a:t>
            </a:r>
            <a:r>
              <a:rPr lang="he-IL" sz="4400" b="1" dirty="0" err="1">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באסמבלי</a:t>
            </a:r>
            <a:br>
              <a:rPr lang="he-IL" sz="44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br>
            <a:r>
              <a:rPr lang="en-US" sz="44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 “Dudi Jump’s”</a:t>
            </a:r>
            <a:br>
              <a:rPr lang="en-US" sz="4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br>
            <a:br>
              <a:rPr lang="en-US" sz="4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br>
            <a:r>
              <a:rPr lang="he-IL"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שם המתכנת: יולי סמישקיס</a:t>
            </a:r>
            <a:br>
              <a:rPr lang="en-US"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br>
            <a:r>
              <a:rPr lang="he-IL"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תעודת זהות: 216764803 </a:t>
            </a:r>
            <a:br>
              <a:rPr lang="he-IL"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br>
            <a:r>
              <a:rPr lang="he-IL"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מורה מלווה: אמיל אברמוביץ'</a:t>
            </a:r>
            <a:br>
              <a:rPr lang="he-IL"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br>
            <a:r>
              <a:rPr lang="he-IL"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כיתה: י'3</a:t>
            </a:r>
            <a:br>
              <a:rPr lang="he-IL"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br>
            <a:r>
              <a:rPr lang="he-IL" sz="2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בית ספר: (ע"ש) הרצוג כפר סבא</a:t>
            </a:r>
            <a:endParaRPr lang="en-US" sz="40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endParaRPr>
          </a:p>
        </p:txBody>
      </p:sp>
      <p:grpSp>
        <p:nvGrpSpPr>
          <p:cNvPr id="667" name="Google Shape;667;p36"/>
          <p:cNvGrpSpPr/>
          <p:nvPr/>
        </p:nvGrpSpPr>
        <p:grpSpPr>
          <a:xfrm>
            <a:off x="718648" y="2848809"/>
            <a:ext cx="378215" cy="598023"/>
            <a:chOff x="1654675" y="1997765"/>
            <a:chExt cx="445587" cy="704551"/>
          </a:xfrm>
        </p:grpSpPr>
        <p:sp>
          <p:nvSpPr>
            <p:cNvPr id="668" name="Google Shape;668;p36"/>
            <p:cNvSpPr/>
            <p:nvPr/>
          </p:nvSpPr>
          <p:spPr>
            <a:xfrm>
              <a:off x="1655926" y="1998979"/>
              <a:ext cx="440657" cy="703336"/>
            </a:xfrm>
            <a:custGeom>
              <a:avLst/>
              <a:gdLst/>
              <a:ahLst/>
              <a:cxnLst/>
              <a:rect l="l" t="t" r="r" b="b"/>
              <a:pathLst>
                <a:path w="11976" h="19115" extrusionOk="0">
                  <a:moveTo>
                    <a:pt x="0" y="1"/>
                  </a:moveTo>
                  <a:lnTo>
                    <a:pt x="0" y="17113"/>
                  </a:lnTo>
                  <a:lnTo>
                    <a:pt x="2002" y="17113"/>
                  </a:lnTo>
                  <a:lnTo>
                    <a:pt x="2002" y="16112"/>
                  </a:lnTo>
                  <a:lnTo>
                    <a:pt x="3002" y="16112"/>
                  </a:lnTo>
                  <a:lnTo>
                    <a:pt x="3002" y="15112"/>
                  </a:lnTo>
                  <a:lnTo>
                    <a:pt x="4003" y="15112"/>
                  </a:lnTo>
                  <a:lnTo>
                    <a:pt x="4003" y="14111"/>
                  </a:lnTo>
                  <a:lnTo>
                    <a:pt x="4971" y="14111"/>
                  </a:lnTo>
                  <a:lnTo>
                    <a:pt x="4971" y="16112"/>
                  </a:lnTo>
                  <a:lnTo>
                    <a:pt x="5971" y="16112"/>
                  </a:lnTo>
                  <a:lnTo>
                    <a:pt x="5971" y="18114"/>
                  </a:lnTo>
                  <a:lnTo>
                    <a:pt x="6972" y="18114"/>
                  </a:lnTo>
                  <a:lnTo>
                    <a:pt x="6972" y="19115"/>
                  </a:lnTo>
                  <a:lnTo>
                    <a:pt x="8973" y="19115"/>
                  </a:lnTo>
                  <a:lnTo>
                    <a:pt x="8973" y="18114"/>
                  </a:lnTo>
                  <a:lnTo>
                    <a:pt x="9974" y="18114"/>
                  </a:lnTo>
                  <a:lnTo>
                    <a:pt x="9974" y="16112"/>
                  </a:lnTo>
                  <a:lnTo>
                    <a:pt x="8973" y="16112"/>
                  </a:lnTo>
                  <a:lnTo>
                    <a:pt x="8973" y="14111"/>
                  </a:lnTo>
                  <a:lnTo>
                    <a:pt x="7973" y="14111"/>
                  </a:lnTo>
                  <a:lnTo>
                    <a:pt x="7973" y="13110"/>
                  </a:lnTo>
                  <a:lnTo>
                    <a:pt x="11976" y="13110"/>
                  </a:lnTo>
                  <a:lnTo>
                    <a:pt x="11976" y="12110"/>
                  </a:lnTo>
                  <a:lnTo>
                    <a:pt x="11976" y="11109"/>
                  </a:lnTo>
                  <a:lnTo>
                    <a:pt x="11042" y="11109"/>
                  </a:lnTo>
                  <a:lnTo>
                    <a:pt x="11042" y="11042"/>
                  </a:lnTo>
                  <a:lnTo>
                    <a:pt x="11042" y="10008"/>
                  </a:lnTo>
                  <a:lnTo>
                    <a:pt x="10041" y="10008"/>
                  </a:lnTo>
                  <a:lnTo>
                    <a:pt x="10041" y="9007"/>
                  </a:lnTo>
                  <a:lnTo>
                    <a:pt x="9040" y="9007"/>
                  </a:lnTo>
                  <a:lnTo>
                    <a:pt x="9040" y="8007"/>
                  </a:lnTo>
                  <a:lnTo>
                    <a:pt x="8039" y="8007"/>
                  </a:lnTo>
                  <a:lnTo>
                    <a:pt x="8039" y="7006"/>
                  </a:lnTo>
                  <a:lnTo>
                    <a:pt x="7039" y="7006"/>
                  </a:lnTo>
                  <a:lnTo>
                    <a:pt x="7039" y="6005"/>
                  </a:lnTo>
                  <a:lnTo>
                    <a:pt x="6038" y="6005"/>
                  </a:lnTo>
                  <a:lnTo>
                    <a:pt x="6038" y="5005"/>
                  </a:lnTo>
                  <a:lnTo>
                    <a:pt x="5037" y="5005"/>
                  </a:lnTo>
                  <a:lnTo>
                    <a:pt x="5037" y="4004"/>
                  </a:lnTo>
                  <a:lnTo>
                    <a:pt x="4037" y="4004"/>
                  </a:lnTo>
                  <a:lnTo>
                    <a:pt x="4037" y="3003"/>
                  </a:lnTo>
                  <a:lnTo>
                    <a:pt x="3036" y="3003"/>
                  </a:lnTo>
                  <a:lnTo>
                    <a:pt x="3036" y="2002"/>
                  </a:lnTo>
                  <a:lnTo>
                    <a:pt x="2035" y="2002"/>
                  </a:lnTo>
                  <a:lnTo>
                    <a:pt x="2035" y="1002"/>
                  </a:lnTo>
                  <a:lnTo>
                    <a:pt x="1001" y="1002"/>
                  </a:lnTo>
                  <a:lnTo>
                    <a:pt x="100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6"/>
            <p:cNvSpPr/>
            <p:nvPr/>
          </p:nvSpPr>
          <p:spPr>
            <a:xfrm>
              <a:off x="1654675" y="1997765"/>
              <a:ext cx="36869" cy="628459"/>
            </a:xfrm>
            <a:custGeom>
              <a:avLst/>
              <a:gdLst/>
              <a:ahLst/>
              <a:cxnLst/>
              <a:rect l="l" t="t" r="r" b="b"/>
              <a:pathLst>
                <a:path w="1002" h="17080" extrusionOk="0">
                  <a:moveTo>
                    <a:pt x="1" y="1"/>
                  </a:moveTo>
                  <a:lnTo>
                    <a:pt x="1" y="17079"/>
                  </a:lnTo>
                  <a:lnTo>
                    <a:pt x="1002" y="17079"/>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6"/>
            <p:cNvSpPr/>
            <p:nvPr/>
          </p:nvSpPr>
          <p:spPr>
            <a:xfrm>
              <a:off x="1692758" y="203459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6"/>
            <p:cNvSpPr/>
            <p:nvPr/>
          </p:nvSpPr>
          <p:spPr>
            <a:xfrm>
              <a:off x="1729553" y="2072643"/>
              <a:ext cx="36869" cy="36869"/>
            </a:xfrm>
            <a:custGeom>
              <a:avLst/>
              <a:gdLst/>
              <a:ahLst/>
              <a:cxnLst/>
              <a:rect l="l" t="t" r="r" b="b"/>
              <a:pathLst>
                <a:path w="1002" h="1002"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6"/>
            <p:cNvSpPr/>
            <p:nvPr/>
          </p:nvSpPr>
          <p:spPr>
            <a:xfrm>
              <a:off x="1765170" y="2109474"/>
              <a:ext cx="36832" cy="36832"/>
            </a:xfrm>
            <a:custGeom>
              <a:avLst/>
              <a:gdLst/>
              <a:ahLst/>
              <a:cxnLst/>
              <a:rect l="l" t="t" r="r" b="b"/>
              <a:pathLst>
                <a:path w="1001" h="1001"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6"/>
            <p:cNvSpPr/>
            <p:nvPr/>
          </p:nvSpPr>
          <p:spPr>
            <a:xfrm>
              <a:off x="1803216" y="2146269"/>
              <a:ext cx="36832" cy="36869"/>
            </a:xfrm>
            <a:custGeom>
              <a:avLst/>
              <a:gdLst/>
              <a:ahLst/>
              <a:cxnLst/>
              <a:rect l="l" t="t" r="r" b="b"/>
              <a:pathLst>
                <a:path w="1001" h="1002" extrusionOk="0">
                  <a:moveTo>
                    <a:pt x="0" y="1"/>
                  </a:moveTo>
                  <a:lnTo>
                    <a:pt x="0"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6"/>
            <p:cNvSpPr/>
            <p:nvPr/>
          </p:nvSpPr>
          <p:spPr>
            <a:xfrm>
              <a:off x="1841262" y="2183101"/>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6"/>
            <p:cNvSpPr/>
            <p:nvPr/>
          </p:nvSpPr>
          <p:spPr>
            <a:xfrm>
              <a:off x="1878057" y="221993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6"/>
            <p:cNvSpPr/>
            <p:nvPr/>
          </p:nvSpPr>
          <p:spPr>
            <a:xfrm>
              <a:off x="1914889" y="2256728"/>
              <a:ext cx="36869" cy="36869"/>
            </a:xfrm>
            <a:custGeom>
              <a:avLst/>
              <a:gdLst/>
              <a:ahLst/>
              <a:cxnLst/>
              <a:rect l="l" t="t" r="r" b="b"/>
              <a:pathLst>
                <a:path w="1002" h="1002" extrusionOk="0">
                  <a:moveTo>
                    <a:pt x="1" y="1"/>
                  </a:moveTo>
                  <a:lnTo>
                    <a:pt x="1" y="1002"/>
                  </a:lnTo>
                  <a:lnTo>
                    <a:pt x="1001" y="1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6"/>
            <p:cNvSpPr/>
            <p:nvPr/>
          </p:nvSpPr>
          <p:spPr>
            <a:xfrm>
              <a:off x="1951721" y="2293559"/>
              <a:ext cx="36869" cy="36869"/>
            </a:xfrm>
            <a:custGeom>
              <a:avLst/>
              <a:gdLst/>
              <a:ahLst/>
              <a:cxnLst/>
              <a:rect l="l" t="t" r="r" b="b"/>
              <a:pathLst>
                <a:path w="1002"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6"/>
            <p:cNvSpPr/>
            <p:nvPr/>
          </p:nvSpPr>
          <p:spPr>
            <a:xfrm>
              <a:off x="1988553" y="2330391"/>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6"/>
            <p:cNvSpPr/>
            <p:nvPr/>
          </p:nvSpPr>
          <p:spPr>
            <a:xfrm>
              <a:off x="2025348" y="2367223"/>
              <a:ext cx="36869" cy="36832"/>
            </a:xfrm>
            <a:custGeom>
              <a:avLst/>
              <a:gdLst/>
              <a:ahLst/>
              <a:cxnLst/>
              <a:rect l="l" t="t" r="r" b="b"/>
              <a:pathLst>
                <a:path w="1002" h="1001" extrusionOk="0">
                  <a:moveTo>
                    <a:pt x="1" y="0"/>
                  </a:moveTo>
                  <a:lnTo>
                    <a:pt x="1" y="1001"/>
                  </a:lnTo>
                  <a:lnTo>
                    <a:pt x="1002" y="1001"/>
                  </a:lnTo>
                  <a:lnTo>
                    <a:pt x="1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6"/>
            <p:cNvSpPr/>
            <p:nvPr/>
          </p:nvSpPr>
          <p:spPr>
            <a:xfrm>
              <a:off x="2062179" y="240526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6"/>
            <p:cNvSpPr/>
            <p:nvPr/>
          </p:nvSpPr>
          <p:spPr>
            <a:xfrm>
              <a:off x="1914889" y="2442064"/>
              <a:ext cx="185373" cy="36869"/>
            </a:xfrm>
            <a:custGeom>
              <a:avLst/>
              <a:gdLst/>
              <a:ahLst/>
              <a:cxnLst/>
              <a:rect l="l" t="t" r="r" b="b"/>
              <a:pathLst>
                <a:path w="5038" h="1002" extrusionOk="0">
                  <a:moveTo>
                    <a:pt x="1" y="1"/>
                  </a:moveTo>
                  <a:lnTo>
                    <a:pt x="1" y="1002"/>
                  </a:lnTo>
                  <a:lnTo>
                    <a:pt x="5038" y="1002"/>
                  </a:lnTo>
                  <a:lnTo>
                    <a:pt x="5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6"/>
            <p:cNvSpPr/>
            <p:nvPr/>
          </p:nvSpPr>
          <p:spPr>
            <a:xfrm>
              <a:off x="1914889" y="2478895"/>
              <a:ext cx="36869" cy="36869"/>
            </a:xfrm>
            <a:custGeom>
              <a:avLst/>
              <a:gdLst/>
              <a:ahLst/>
              <a:cxnLst/>
              <a:rect l="l" t="t" r="r" b="b"/>
              <a:pathLst>
                <a:path w="1002" h="1002" extrusionOk="0">
                  <a:moveTo>
                    <a:pt x="1" y="1"/>
                  </a:moveTo>
                  <a:lnTo>
                    <a:pt x="1"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6"/>
            <p:cNvSpPr/>
            <p:nvPr/>
          </p:nvSpPr>
          <p:spPr>
            <a:xfrm>
              <a:off x="1803216" y="2478895"/>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6"/>
            <p:cNvSpPr/>
            <p:nvPr/>
          </p:nvSpPr>
          <p:spPr>
            <a:xfrm>
              <a:off x="1841262" y="2515727"/>
              <a:ext cx="36832" cy="73664"/>
            </a:xfrm>
            <a:custGeom>
              <a:avLst/>
              <a:gdLst/>
              <a:ahLst/>
              <a:cxnLst/>
              <a:rect l="l" t="t" r="r" b="b"/>
              <a:pathLst>
                <a:path w="1001"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6"/>
            <p:cNvSpPr/>
            <p:nvPr/>
          </p:nvSpPr>
          <p:spPr>
            <a:xfrm>
              <a:off x="1878057" y="2589354"/>
              <a:ext cx="36869" cy="73700"/>
            </a:xfrm>
            <a:custGeom>
              <a:avLst/>
              <a:gdLst/>
              <a:ahLst/>
              <a:cxnLst/>
              <a:rect l="l" t="t" r="r" b="b"/>
              <a:pathLst>
                <a:path w="1002" h="2003" extrusionOk="0">
                  <a:moveTo>
                    <a:pt x="1" y="1"/>
                  </a:moveTo>
                  <a:lnTo>
                    <a:pt x="1" y="2002"/>
                  </a:lnTo>
                  <a:lnTo>
                    <a:pt x="1002" y="2002"/>
                  </a:lnTo>
                  <a:lnTo>
                    <a:pt x="100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6"/>
            <p:cNvSpPr/>
            <p:nvPr/>
          </p:nvSpPr>
          <p:spPr>
            <a:xfrm>
              <a:off x="1914889" y="2663017"/>
              <a:ext cx="73700" cy="36832"/>
            </a:xfrm>
            <a:custGeom>
              <a:avLst/>
              <a:gdLst/>
              <a:ahLst/>
              <a:cxnLst/>
              <a:rect l="l" t="t" r="r" b="b"/>
              <a:pathLst>
                <a:path w="2003" h="1001" extrusionOk="0">
                  <a:moveTo>
                    <a:pt x="1" y="0"/>
                  </a:moveTo>
                  <a:lnTo>
                    <a:pt x="1" y="1001"/>
                  </a:lnTo>
                  <a:lnTo>
                    <a:pt x="2002" y="1001"/>
                  </a:lnTo>
                  <a:lnTo>
                    <a:pt x="200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6"/>
            <p:cNvSpPr/>
            <p:nvPr/>
          </p:nvSpPr>
          <p:spPr>
            <a:xfrm>
              <a:off x="1951721" y="2515727"/>
              <a:ext cx="36869" cy="73664"/>
            </a:xfrm>
            <a:custGeom>
              <a:avLst/>
              <a:gdLst/>
              <a:ahLst/>
              <a:cxnLst/>
              <a:rect l="l" t="t" r="r" b="b"/>
              <a:pathLst>
                <a:path w="1002" h="2002" extrusionOk="0">
                  <a:moveTo>
                    <a:pt x="0" y="0"/>
                  </a:moveTo>
                  <a:lnTo>
                    <a:pt x="0" y="2002"/>
                  </a:lnTo>
                  <a:lnTo>
                    <a:pt x="1001" y="2002"/>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6"/>
            <p:cNvSpPr/>
            <p:nvPr/>
          </p:nvSpPr>
          <p:spPr>
            <a:xfrm>
              <a:off x="1988553" y="2589354"/>
              <a:ext cx="36832" cy="73700"/>
            </a:xfrm>
            <a:custGeom>
              <a:avLst/>
              <a:gdLst/>
              <a:ahLst/>
              <a:cxnLst/>
              <a:rect l="l" t="t" r="r" b="b"/>
              <a:pathLst>
                <a:path w="1001" h="2003" extrusionOk="0">
                  <a:moveTo>
                    <a:pt x="0" y="1"/>
                  </a:moveTo>
                  <a:lnTo>
                    <a:pt x="0" y="2002"/>
                  </a:lnTo>
                  <a:lnTo>
                    <a:pt x="1001" y="2002"/>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6"/>
            <p:cNvSpPr/>
            <p:nvPr/>
          </p:nvSpPr>
          <p:spPr>
            <a:xfrm>
              <a:off x="1765170" y="2515727"/>
              <a:ext cx="36832" cy="36869"/>
            </a:xfrm>
            <a:custGeom>
              <a:avLst/>
              <a:gdLst/>
              <a:ahLst/>
              <a:cxnLst/>
              <a:rect l="l" t="t" r="r" b="b"/>
              <a:pathLst>
                <a:path w="1001" h="1002" extrusionOk="0">
                  <a:moveTo>
                    <a:pt x="0" y="0"/>
                  </a:moveTo>
                  <a:lnTo>
                    <a:pt x="0"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6"/>
            <p:cNvSpPr/>
            <p:nvPr/>
          </p:nvSpPr>
          <p:spPr>
            <a:xfrm>
              <a:off x="1729553" y="2552559"/>
              <a:ext cx="36869" cy="36832"/>
            </a:xfrm>
            <a:custGeom>
              <a:avLst/>
              <a:gdLst/>
              <a:ahLst/>
              <a:cxnLst/>
              <a:rect l="l" t="t" r="r" b="b"/>
              <a:pathLst>
                <a:path w="1002" h="1001" extrusionOk="0">
                  <a:moveTo>
                    <a:pt x="1" y="0"/>
                  </a:moveTo>
                  <a:lnTo>
                    <a:pt x="1" y="1001"/>
                  </a:lnTo>
                  <a:lnTo>
                    <a:pt x="1001" y="1001"/>
                  </a:lnTo>
                  <a:lnTo>
                    <a:pt x="100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6"/>
            <p:cNvSpPr/>
            <p:nvPr/>
          </p:nvSpPr>
          <p:spPr>
            <a:xfrm>
              <a:off x="1692758" y="2589354"/>
              <a:ext cx="36832" cy="36869"/>
            </a:xfrm>
            <a:custGeom>
              <a:avLst/>
              <a:gdLst/>
              <a:ahLst/>
              <a:cxnLst/>
              <a:rect l="l" t="t" r="r" b="b"/>
              <a:pathLst>
                <a:path w="1001" h="1002" extrusionOk="0">
                  <a:moveTo>
                    <a:pt x="0" y="1"/>
                  </a:moveTo>
                  <a:lnTo>
                    <a:pt x="0" y="1001"/>
                  </a:lnTo>
                  <a:lnTo>
                    <a:pt x="1001" y="1001"/>
                  </a:lnTo>
                  <a:lnTo>
                    <a:pt x="10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רשימת הפעולות:</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graphicFrame>
        <p:nvGraphicFramePr>
          <p:cNvPr id="4" name="טבלה 4">
            <a:extLst>
              <a:ext uri="{FF2B5EF4-FFF2-40B4-BE49-F238E27FC236}">
                <a16:creationId xmlns:a16="http://schemas.microsoft.com/office/drawing/2014/main" id="{DA062075-6757-7FE0-8457-A17153EFF3B5}"/>
              </a:ext>
            </a:extLst>
          </p:cNvPr>
          <p:cNvGraphicFramePr>
            <a:graphicFrameLocks noGrp="1"/>
          </p:cNvGraphicFramePr>
          <p:nvPr>
            <p:extLst>
              <p:ext uri="{D42A27DB-BD31-4B8C-83A1-F6EECF244321}">
                <p14:modId xmlns:p14="http://schemas.microsoft.com/office/powerpoint/2010/main" val="1539057132"/>
              </p:ext>
            </p:extLst>
          </p:nvPr>
        </p:nvGraphicFramePr>
        <p:xfrm>
          <a:off x="163958" y="1017725"/>
          <a:ext cx="8742892" cy="3601054"/>
        </p:xfrm>
        <a:graphic>
          <a:graphicData uri="http://schemas.openxmlformats.org/drawingml/2006/table">
            <a:tbl>
              <a:tblPr rtl="1" firstRow="1" bandRow="1">
                <a:tableStyleId>{634FF4D5-480C-4C27-893A-FA7F1953141C}</a:tableStyleId>
              </a:tblPr>
              <a:tblGrid>
                <a:gridCol w="1217000">
                  <a:extLst>
                    <a:ext uri="{9D8B030D-6E8A-4147-A177-3AD203B41FA5}">
                      <a16:colId xmlns:a16="http://schemas.microsoft.com/office/drawing/2014/main" val="1935056033"/>
                    </a:ext>
                  </a:extLst>
                </a:gridCol>
                <a:gridCol w="1015397">
                  <a:extLst>
                    <a:ext uri="{9D8B030D-6E8A-4147-A177-3AD203B41FA5}">
                      <a16:colId xmlns:a16="http://schemas.microsoft.com/office/drawing/2014/main" val="2436277613"/>
                    </a:ext>
                  </a:extLst>
                </a:gridCol>
                <a:gridCol w="747539">
                  <a:extLst>
                    <a:ext uri="{9D8B030D-6E8A-4147-A177-3AD203B41FA5}">
                      <a16:colId xmlns:a16="http://schemas.microsoft.com/office/drawing/2014/main" val="205652693"/>
                    </a:ext>
                  </a:extLst>
                </a:gridCol>
                <a:gridCol w="4749156">
                  <a:extLst>
                    <a:ext uri="{9D8B030D-6E8A-4147-A177-3AD203B41FA5}">
                      <a16:colId xmlns:a16="http://schemas.microsoft.com/office/drawing/2014/main" val="829469667"/>
                    </a:ext>
                  </a:extLst>
                </a:gridCol>
                <a:gridCol w="1013800">
                  <a:extLst>
                    <a:ext uri="{9D8B030D-6E8A-4147-A177-3AD203B41FA5}">
                      <a16:colId xmlns:a16="http://schemas.microsoft.com/office/drawing/2014/main" val="160224792"/>
                    </a:ext>
                  </a:extLst>
                </a:gridCol>
              </a:tblGrid>
              <a:tr h="309214">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שם פעולה</a:t>
                      </a:r>
                      <a:endParaRPr lang="he-IL" sz="1200" dirty="0">
                        <a:latin typeface="+mj-lt"/>
                        <a:ea typeface="Fira Code Medium" panose="020B0809050000020004" pitchFamily="49" charset="0"/>
                      </a:endParaRPr>
                    </a:p>
                  </a:txBody>
                  <a:tcPr/>
                </a:tc>
                <a:tc>
                  <a:txBody>
                    <a:bodyPr/>
                    <a:lstStyle/>
                    <a:p>
                      <a:pPr algn="r" rtl="1"/>
                      <a:r>
                        <a:rPr lang="he-IL" sz="1200" b="1" dirty="0" err="1">
                          <a:latin typeface="+mj-lt"/>
                          <a:ea typeface="Fira Code Medium" panose="020B0809050000020004" pitchFamily="49" charset="0"/>
                          <a:cs typeface="Fira Code Medium" panose="020B0809050000020004" pitchFamily="49" charset="0"/>
                        </a:rPr>
                        <a:t>קלט|משתנה</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פלט</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תיאור קצר</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מס' תרשים</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853146"/>
                  </a:ext>
                </a:extLst>
              </a:tr>
              <a:tr h="626782">
                <a:tc>
                  <a:txBody>
                    <a:bodyPr/>
                    <a:lstStyle/>
                    <a:p>
                      <a:pPr algn="r" rtl="1"/>
                      <a:r>
                        <a:rPr lang="en-US" sz="1200" dirty="0" err="1">
                          <a:latin typeface="+mj-lt"/>
                          <a:ea typeface="Fira Code Medium" panose="020B0809050000020004" pitchFamily="49" charset="0"/>
                        </a:rPr>
                        <a:t>newStage</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a:t>
                      </a:r>
                      <a:b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b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round </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מעבירה שלב ע"פ </a:t>
                      </a:r>
                      <a:r>
                        <a:rPr lang="en-US" sz="1200" b="1" dirty="0">
                          <a:latin typeface="+mj-lt"/>
                          <a:ea typeface="Fira Code Medium" panose="020B0809050000020004" pitchFamily="49" charset="0"/>
                          <a:cs typeface="Fira Code Medium" panose="020B0809050000020004" pitchFamily="49" charset="0"/>
                        </a:rPr>
                        <a:t> round</a:t>
                      </a:r>
                      <a:r>
                        <a:rPr lang="he-IL" sz="1200" b="1" dirty="0">
                          <a:latin typeface="+mj-lt"/>
                          <a:ea typeface="Fira Code Medium" panose="020B0809050000020004" pitchFamily="49" charset="0"/>
                          <a:cs typeface="Fira Code Medium" panose="020B0809050000020004" pitchFamily="49" charset="0"/>
                        </a:rPr>
                        <a:t>ומסדרת מסך: מעלה </a:t>
                      </a:r>
                      <a:r>
                        <a:rPr lang="en-US" sz="1200" b="1" dirty="0">
                          <a:latin typeface="+mj-lt"/>
                          <a:ea typeface="Fira Code Medium" panose="020B0809050000020004" pitchFamily="49" charset="0"/>
                          <a:cs typeface="Fira Code Medium" panose="020B0809050000020004" pitchFamily="49" charset="0"/>
                        </a:rPr>
                        <a:t>round</a:t>
                      </a:r>
                      <a:r>
                        <a:rPr lang="he-IL" sz="1200" b="1" dirty="0">
                          <a:latin typeface="+mj-lt"/>
                          <a:ea typeface="Fira Code Medium" panose="020B0809050000020004" pitchFamily="49" charset="0"/>
                          <a:cs typeface="Fira Code Medium" panose="020B0809050000020004" pitchFamily="49" charset="0"/>
                        </a:rPr>
                        <a:t> ב1 קוראת לפעולה המדפיסה שלב וקוראת להדפסת </a:t>
                      </a:r>
                      <a:r>
                        <a:rPr lang="he-IL" sz="1200" b="1" dirty="0" err="1">
                          <a:latin typeface="+mj-lt"/>
                          <a:ea typeface="Fira Code Medium" panose="020B0809050000020004" pitchFamily="49" charset="0"/>
                          <a:cs typeface="Fira Code Medium" panose="020B0809050000020004" pitchFamily="49" charset="0"/>
                        </a:rPr>
                        <a:t>השחקן,לב</a:t>
                      </a:r>
                      <a:r>
                        <a:rPr lang="he-IL" sz="1200" b="1" dirty="0">
                          <a:latin typeface="+mj-lt"/>
                          <a:ea typeface="Fira Code Medium" panose="020B0809050000020004" pitchFamily="49" charset="0"/>
                          <a:cs typeface="Fira Code Medium" panose="020B0809050000020004" pitchFamily="49" charset="0"/>
                        </a:rPr>
                        <a:t> ושמירת רקע ראשונה</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5</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611562896"/>
                  </a:ext>
                </a:extLst>
              </a:tr>
              <a:tr h="420581">
                <a:tc>
                  <a:txBody>
                    <a:bodyPr/>
                    <a:lstStyle/>
                    <a:p>
                      <a:pPr algn="r" rtl="1"/>
                      <a:r>
                        <a:rPr lang="en-US" sz="1200" dirty="0" err="1">
                          <a:latin typeface="+mj-lt"/>
                          <a:ea typeface="Fira Code Medium" panose="020B0809050000020004" pitchFamily="49" charset="0"/>
                        </a:rPr>
                        <a:t>checkWin</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endParaRPr lang="he-IL" sz="1200" b="0" i="0" u="none" strike="noStrike" cap="none" dirty="0">
                        <a:solidFill>
                          <a:srgbClr val="000000"/>
                        </a:solidFill>
                        <a:latin typeface="Arial"/>
                        <a:ea typeface="Fira Code Medium" panose="020B0809050000020004" pitchFamily="49" charset="0"/>
                        <a:cs typeface="Arial"/>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err="1">
                          <a:solidFill>
                            <a:srgbClr val="000000"/>
                          </a:solidFill>
                          <a:latin typeface="Arial"/>
                          <a:ea typeface="Fira Code Medium" panose="020B0809050000020004" pitchFamily="49" charset="0"/>
                          <a:cs typeface="Fira Code Medium" panose="020B0809050000020004" pitchFamily="49" charset="0"/>
                          <a:sym typeface="Arial"/>
                        </a:rPr>
                        <a:t>cont</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dirty="0">
                          <a:latin typeface="+mj-lt"/>
                          <a:ea typeface="Fira Code Medium" panose="020B0809050000020004" pitchFamily="49" charset="0"/>
                        </a:rPr>
                        <a:t>בודק אם השחקן נוגע בלב</a:t>
                      </a:r>
                    </a:p>
                  </a:txBody>
                  <a:tcPr/>
                </a:tc>
                <a:tc>
                  <a:txBody>
                    <a:bodyPr/>
                    <a:lstStyle/>
                    <a:p>
                      <a:pPr algn="r" rtl="1"/>
                      <a:r>
                        <a:rPr lang="en-US" sz="1200" dirty="0">
                          <a:latin typeface="+mj-lt"/>
                          <a:ea typeface="Fira Code Medium" panose="020B0809050000020004" pitchFamily="49" charset="0"/>
                        </a:rPr>
                        <a:t>6</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2066482269"/>
                  </a:ext>
                </a:extLst>
              </a:tr>
              <a:tr h="447701">
                <a:tc>
                  <a:txBody>
                    <a:bodyPr/>
                    <a:lstStyle/>
                    <a:p>
                      <a:pPr algn="r" rtl="1"/>
                      <a:r>
                        <a:rPr lang="en-US" sz="1200" dirty="0" err="1">
                          <a:latin typeface="+mj-lt"/>
                          <a:ea typeface="Fira Code Medium" panose="020B0809050000020004" pitchFamily="49" charset="0"/>
                        </a:rPr>
                        <a:t>checkForRNDSTGChange</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a:t>
                      </a:r>
                      <a:b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b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round </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sym typeface="Arial"/>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בודקת אם נמצאים בשלב עם פלטפורמות זזות, אם כן עושה </a:t>
                      </a:r>
                      <a:r>
                        <a:rPr lang="he-IL" sz="1200" b="1" dirty="0" err="1">
                          <a:latin typeface="+mj-lt"/>
                          <a:ea typeface="Fira Code Medium" panose="020B0809050000020004" pitchFamily="49" charset="0"/>
                          <a:cs typeface="Fira Code Medium" panose="020B0809050000020004" pitchFamily="49" charset="0"/>
                        </a:rPr>
                        <a:t>רנדום</a:t>
                      </a:r>
                      <a:r>
                        <a:rPr lang="he-IL" sz="1200" b="1" dirty="0">
                          <a:latin typeface="+mj-lt"/>
                          <a:ea typeface="Fira Code Medium" panose="020B0809050000020004" pitchFamily="49" charset="0"/>
                          <a:cs typeface="Fira Code Medium" panose="020B0809050000020004" pitchFamily="49" charset="0"/>
                        </a:rPr>
                        <a:t> לקבוע אם להזיז </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7</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871645862"/>
                  </a:ext>
                </a:extLst>
              </a:tr>
              <a:tr h="447701">
                <a:tc>
                  <a:txBody>
                    <a:bodyPr/>
                    <a:lstStyle/>
                    <a:p>
                      <a:pPr algn="r" rtl="1"/>
                      <a:r>
                        <a:rPr lang="en-US" sz="1200" dirty="0" err="1">
                          <a:latin typeface="+mj-lt"/>
                          <a:ea typeface="Fira Code Medium" panose="020B0809050000020004" pitchFamily="49" charset="0"/>
                        </a:rPr>
                        <a:t>checkSituation</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dirty="0">
                          <a:latin typeface="+mj-lt"/>
                          <a:ea typeface="Fira Code Medium" panose="020B0809050000020004" pitchFamily="49" charset="0"/>
                          <a:cs typeface="Fira Code Medium" panose="020B0809050000020004" pitchFamily="49" charset="0"/>
                        </a:rPr>
                        <a:t>al(color)</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br>
                        <a:rPr lang="en-US" sz="1200" b="1" dirty="0">
                          <a:latin typeface="+mj-lt"/>
                          <a:ea typeface="Fira Code Medium" panose="020B0809050000020004" pitchFamily="49" charset="0"/>
                          <a:cs typeface="Fira Code Medium" panose="020B0809050000020004" pitchFamily="49" charset="0"/>
                        </a:rPr>
                      </a:br>
                      <a:r>
                        <a:rPr lang="en-US" sz="1200" b="1" i="0" u="none" strike="noStrike" cap="none" dirty="0" err="1">
                          <a:solidFill>
                            <a:srgbClr val="000000"/>
                          </a:solidFill>
                          <a:latin typeface="Arial"/>
                          <a:ea typeface="Fira Code Medium" panose="020B0809050000020004" pitchFamily="49" charset="0"/>
                          <a:cs typeface="Fira Code Medium" panose="020B0809050000020004" pitchFamily="49" charset="0"/>
                          <a:sym typeface="Arial"/>
                        </a:rPr>
                        <a:t>cont</a:t>
                      </a:r>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בודקת מצבים שונים בנוגע לשחקן ופלטפורמות ומדפיסה למסך\משנה משתנים בהתאם.</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8</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929641990"/>
                  </a:ext>
                </a:extLst>
              </a:tr>
              <a:tr h="123246">
                <a:tc>
                  <a:txBody>
                    <a:bodyPr/>
                    <a:lstStyle/>
                    <a:p>
                      <a:pPr algn="r" rtl="1"/>
                      <a:r>
                        <a:rPr lang="en-US" sz="1200" b="1" dirty="0" err="1">
                          <a:latin typeface="+mj-lt"/>
                          <a:ea typeface="Fira Code Medium" panose="020B0809050000020004" pitchFamily="49" charset="0"/>
                          <a:cs typeface="Fira Code Medium" panose="020B0809050000020004" pitchFamily="49" charset="0"/>
                        </a:rPr>
                        <a:t>checkForPlats</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endParaRPr lang="he-IL" sz="1200" b="0" i="0" u="none" strike="noStrike" cap="none" dirty="0">
                        <a:solidFill>
                          <a:srgbClr val="000000"/>
                        </a:solidFill>
                        <a:latin typeface="Arial"/>
                        <a:ea typeface="Fira Code Medium" panose="020B0809050000020004" pitchFamily="49" charset="0"/>
                        <a:cs typeface="Arial"/>
                        <a:sym typeface="Arial"/>
                      </a:endParaRPr>
                    </a:p>
                    <a:p>
                      <a:pPr algn="r" rtl="1"/>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al</a:t>
                      </a:r>
                      <a:b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b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(color)</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בודקת האם שחקן נגע בפלטפורמות בעזרת בדיקת צבע פיקסל במיקום מסוים.</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9</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2414980671"/>
                  </a:ext>
                </a:extLst>
              </a:tr>
              <a:tr h="626782">
                <a:tc>
                  <a:txBody>
                    <a:bodyPr/>
                    <a:lstStyle/>
                    <a:p>
                      <a:pPr algn="r" rtl="1"/>
                      <a:r>
                        <a:rPr lang="en-US" sz="1200" b="1" dirty="0" err="1">
                          <a:latin typeface="+mj-lt"/>
                          <a:ea typeface="Fira Code Medium" panose="020B0809050000020004" pitchFamily="49" charset="0"/>
                          <a:cs typeface="Fira Code Medium" panose="020B0809050000020004" pitchFamily="49" charset="0"/>
                        </a:rPr>
                        <a:t>putMatrixInScreen</a:t>
                      </a:r>
                      <a:endParaRPr lang="he-IL" sz="1200" dirty="0">
                        <a:latin typeface="+mj-lt"/>
                        <a:ea typeface="Fira Code Medium" panose="020B0809050000020004" pitchFamily="49" charset="0"/>
                      </a:endParaRPr>
                    </a:p>
                  </a:txBody>
                  <a:tcPr/>
                </a:tc>
                <a:tc>
                  <a:txBody>
                    <a:bodyPr/>
                    <a:lstStyle/>
                    <a:p>
                      <a:pPr algn="r" rtl="1"/>
                      <a:r>
                        <a:rPr lang="en-US" sz="1200" b="1" dirty="0" err="1">
                          <a:latin typeface="+mj-lt"/>
                          <a:ea typeface="Fira Code Medium" panose="020B0809050000020004" pitchFamily="49" charset="0"/>
                          <a:cs typeface="Fira Code Medium" panose="020B0809050000020004" pitchFamily="49" charset="0"/>
                        </a:rPr>
                        <a:t>dx,cx</a:t>
                      </a:r>
                      <a:r>
                        <a:rPr lang="en-US" sz="1200" b="1" dirty="0">
                          <a:latin typeface="+mj-lt"/>
                          <a:ea typeface="Fira Code Medium" panose="020B0809050000020004" pitchFamily="49" charset="0"/>
                          <a:cs typeface="Fira Code Medium" panose="020B0809050000020004" pitchFamily="49" charset="0"/>
                        </a:rPr>
                        <a:t>, Variable matrix, di</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מדפיסה מטריקס למסך על פי אורך שורה, מספר שורות, המטריקס שרוצים להדפיס והמיקום שרוצים להדפיס בו</a:t>
                      </a:r>
                      <a:endParaRPr lang="he-IL" sz="1200" dirty="0">
                        <a:latin typeface="+mj-lt"/>
                        <a:ea typeface="Fira Code Medium" panose="020B0809050000020004" pitchFamily="49" charset="0"/>
                      </a:endParaRPr>
                    </a:p>
                    <a:p>
                      <a:pPr algn="r" rtl="1"/>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3942725445"/>
                  </a:ext>
                </a:extLst>
              </a:tr>
            </a:tbl>
          </a:graphicData>
        </a:graphic>
      </p:graphicFrame>
    </p:spTree>
    <p:extLst>
      <p:ext uri="{BB962C8B-B14F-4D97-AF65-F5344CB8AC3E}">
        <p14:creationId xmlns:p14="http://schemas.microsoft.com/office/powerpoint/2010/main" val="1858084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רשימת הפעולות:</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graphicFrame>
        <p:nvGraphicFramePr>
          <p:cNvPr id="4" name="טבלה 4">
            <a:extLst>
              <a:ext uri="{FF2B5EF4-FFF2-40B4-BE49-F238E27FC236}">
                <a16:creationId xmlns:a16="http://schemas.microsoft.com/office/drawing/2014/main" id="{DA062075-6757-7FE0-8457-A17153EFF3B5}"/>
              </a:ext>
            </a:extLst>
          </p:cNvPr>
          <p:cNvGraphicFramePr>
            <a:graphicFrameLocks noGrp="1"/>
          </p:cNvGraphicFramePr>
          <p:nvPr>
            <p:extLst>
              <p:ext uri="{D42A27DB-BD31-4B8C-83A1-F6EECF244321}">
                <p14:modId xmlns:p14="http://schemas.microsoft.com/office/powerpoint/2010/main" val="1380144347"/>
              </p:ext>
            </p:extLst>
          </p:nvPr>
        </p:nvGraphicFramePr>
        <p:xfrm>
          <a:off x="237150" y="2192475"/>
          <a:ext cx="8669700" cy="2765927"/>
        </p:xfrm>
        <a:graphic>
          <a:graphicData uri="http://schemas.openxmlformats.org/drawingml/2006/table">
            <a:tbl>
              <a:tblPr rtl="1" firstRow="1" bandRow="1">
                <a:tableStyleId>{634FF4D5-480C-4C27-893A-FA7F1953141C}</a:tableStyleId>
              </a:tblPr>
              <a:tblGrid>
                <a:gridCol w="1077300">
                  <a:extLst>
                    <a:ext uri="{9D8B030D-6E8A-4147-A177-3AD203B41FA5}">
                      <a16:colId xmlns:a16="http://schemas.microsoft.com/office/drawing/2014/main" val="1935056033"/>
                    </a:ext>
                  </a:extLst>
                </a:gridCol>
                <a:gridCol w="1028700">
                  <a:extLst>
                    <a:ext uri="{9D8B030D-6E8A-4147-A177-3AD203B41FA5}">
                      <a16:colId xmlns:a16="http://schemas.microsoft.com/office/drawing/2014/main" val="2436277613"/>
                    </a:ext>
                  </a:extLst>
                </a:gridCol>
                <a:gridCol w="908050">
                  <a:extLst>
                    <a:ext uri="{9D8B030D-6E8A-4147-A177-3AD203B41FA5}">
                      <a16:colId xmlns:a16="http://schemas.microsoft.com/office/drawing/2014/main" val="205652693"/>
                    </a:ext>
                  </a:extLst>
                </a:gridCol>
                <a:gridCol w="4641850">
                  <a:extLst>
                    <a:ext uri="{9D8B030D-6E8A-4147-A177-3AD203B41FA5}">
                      <a16:colId xmlns:a16="http://schemas.microsoft.com/office/drawing/2014/main" val="829469667"/>
                    </a:ext>
                  </a:extLst>
                </a:gridCol>
                <a:gridCol w="1013800">
                  <a:extLst>
                    <a:ext uri="{9D8B030D-6E8A-4147-A177-3AD203B41FA5}">
                      <a16:colId xmlns:a16="http://schemas.microsoft.com/office/drawing/2014/main" val="160224792"/>
                    </a:ext>
                  </a:extLst>
                </a:gridCol>
              </a:tblGrid>
              <a:tr h="280349">
                <a:tc>
                  <a:txBody>
                    <a:bodyPr/>
                    <a:lstStyle/>
                    <a:p>
                      <a:pPr algn="r" rtl="1"/>
                      <a:r>
                        <a:rPr lang="en-US" sz="1200" dirty="0" err="1">
                          <a:latin typeface="+mj-lt"/>
                          <a:ea typeface="Fira Code Medium" panose="020B0809050000020004" pitchFamily="49" charset="0"/>
                        </a:rPr>
                        <a:t>delBelow</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dirty="0">
                          <a:latin typeface="+mj-lt"/>
                          <a:ea typeface="Fira Code Medium" panose="020B0809050000020004" pitchFamily="49" charset="0"/>
                        </a:rPr>
                        <a:t>מוחק פלטפורמה נופלת שמתחת לשחקן כאשר הוא נוחת עלייה.</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Arial"/>
                          <a:ea typeface="Fira Code Medium" panose="020B0809050000020004" pitchFamily="49" charset="0"/>
                          <a:cs typeface="Arial"/>
                          <a:sym typeface="Arial"/>
                        </a:rPr>
                        <a:t>X</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extLst>
                  <a:ext uri="{0D108BD9-81ED-4DB2-BD59-A6C34878D82A}">
                    <a16:rowId xmlns:a16="http://schemas.microsoft.com/office/drawing/2014/main" val="1611562896"/>
                  </a:ext>
                </a:extLst>
              </a:tr>
              <a:tr h="467248">
                <a:tc>
                  <a:txBody>
                    <a:bodyPr/>
                    <a:lstStyle/>
                    <a:p>
                      <a:pPr algn="r" rtl="1"/>
                      <a:r>
                        <a:rPr lang="en-US" sz="1200" dirty="0" err="1">
                          <a:latin typeface="+mj-lt"/>
                          <a:ea typeface="Fira Code Medium" panose="020B0809050000020004" pitchFamily="49" charset="0"/>
                        </a:rPr>
                        <a:t>redrawPlat</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a:t>
                      </a:r>
                      <a:b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b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round </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sym typeface="Arial"/>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rPr>
                        <a:t>קוראת לפעולת ההדפסה של פלטפורמות של שלב מסוים ע"פ ערך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round</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10</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871645862"/>
                  </a:ext>
                </a:extLst>
              </a:tr>
              <a:tr h="358995">
                <a:tc>
                  <a:txBody>
                    <a:bodyPr/>
                    <a:lstStyle/>
                    <a:p>
                      <a:pPr algn="r" rtl="1"/>
                      <a:r>
                        <a:rPr lang="en-US" sz="1200" dirty="0" err="1">
                          <a:latin typeface="+mj-lt"/>
                          <a:ea typeface="Fira Code Medium" panose="020B0809050000020004" pitchFamily="49" charset="0"/>
                        </a:rPr>
                        <a:t>movDudi</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dir</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p>
                  </a:txBody>
                  <a:tcPr/>
                </a:tc>
                <a:tc>
                  <a:txBody>
                    <a:bodyPr/>
                    <a:lstStyle/>
                    <a:p>
                      <a:pPr algn="r" rtl="1"/>
                      <a:r>
                        <a:rPr lang="he-IL" sz="1200" b="1" dirty="0">
                          <a:latin typeface="+mj-lt"/>
                          <a:ea typeface="Fira Code Medium" panose="020B0809050000020004" pitchFamily="49" charset="0"/>
                        </a:rPr>
                        <a:t>"מזיזה" את השחקן בהדפסת על פי הכיוון שקיבלה.</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11</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929641990"/>
                  </a:ext>
                </a:extLst>
              </a:tr>
              <a:tr h="502594">
                <a:tc>
                  <a:txBody>
                    <a:bodyPr/>
                    <a:lstStyle/>
                    <a:p>
                      <a:pPr algn="r" rtl="1"/>
                      <a:r>
                        <a:rPr lang="en-US" sz="1200" b="1" dirty="0" err="1">
                          <a:latin typeface="+mj-lt"/>
                          <a:ea typeface="Fira Code Medium" panose="020B0809050000020004" pitchFamily="49" charset="0"/>
                          <a:cs typeface="Fira Code Medium" panose="020B0809050000020004" pitchFamily="49" charset="0"/>
                        </a:rPr>
                        <a:t>saveBgDudi</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endParaRPr lang="he-IL" sz="1200" b="0" i="0" u="none" strike="noStrike" cap="none" dirty="0">
                        <a:solidFill>
                          <a:srgbClr val="000000"/>
                        </a:solidFill>
                        <a:latin typeface="Arial"/>
                        <a:ea typeface="Fira Code Medium" panose="020B0809050000020004" pitchFamily="49" charset="0"/>
                        <a:cs typeface="Arial"/>
                        <a:sym typeface="Arial"/>
                      </a:endParaRPr>
                    </a:p>
                    <a:p>
                      <a:pPr algn="r" rtl="1"/>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אין</a:t>
                      </a:r>
                      <a:endPar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שומרת רקע של דמות השחקן לפי שהיא מודפסת על החלק ששמרה הפעולה – עוזר להזזה חלקה ב</a:t>
                      </a:r>
                      <a:r>
                        <a:rPr lang="en-US" sz="1200" b="0" i="0" u="none" strike="noStrike" cap="none" dirty="0" err="1">
                          <a:solidFill>
                            <a:srgbClr val="000000"/>
                          </a:solidFill>
                          <a:latin typeface="Arial"/>
                          <a:ea typeface="Fira Code Medium" panose="020B0809050000020004" pitchFamily="49" charset="0"/>
                          <a:cs typeface="Arial"/>
                          <a:sym typeface="Arial"/>
                        </a:rPr>
                        <a:t>movDudi</a:t>
                      </a:r>
                      <a:r>
                        <a:rPr lang="he-IL" sz="1200" b="0" i="0" u="none" strike="noStrike" cap="none" dirty="0">
                          <a:solidFill>
                            <a:srgbClr val="000000"/>
                          </a:solidFill>
                          <a:latin typeface="Arial"/>
                          <a:ea typeface="Fira Code Medium" panose="020B0809050000020004" pitchFamily="49" charset="0"/>
                          <a:cs typeface="Arial"/>
                          <a:sym typeface="Arial"/>
                        </a:rPr>
                        <a:t>.</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2414980671"/>
                  </a:ext>
                </a:extLst>
              </a:tr>
              <a:tr h="502594">
                <a:tc>
                  <a:txBody>
                    <a:bodyPr/>
                    <a:lstStyle/>
                    <a:p>
                      <a:pPr algn="r" rtl="1"/>
                      <a:r>
                        <a:rPr lang="en-US" sz="1200" b="1" dirty="0" err="1">
                          <a:latin typeface="+mj-lt"/>
                          <a:ea typeface="Fira Code Medium" panose="020B0809050000020004" pitchFamily="49" charset="0"/>
                          <a:cs typeface="Fira Code Medium" panose="020B0809050000020004" pitchFamily="49" charset="0"/>
                        </a:rPr>
                        <a:t>drawDudi</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b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b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kind</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מציירת את דמות השחקן על פי ה</a:t>
                      </a:r>
                      <a:r>
                        <a:rPr lang="en-US" sz="1200" b="1" dirty="0">
                          <a:latin typeface="+mj-lt"/>
                          <a:ea typeface="Fira Code Medium" panose="020B0809050000020004" pitchFamily="49" charset="0"/>
                          <a:cs typeface="Fira Code Medium" panose="020B0809050000020004" pitchFamily="49" charset="0"/>
                        </a:rPr>
                        <a:t>kind</a:t>
                      </a:r>
                      <a:r>
                        <a:rPr lang="he-IL" sz="1200" b="1" dirty="0">
                          <a:latin typeface="+mj-lt"/>
                          <a:ea typeface="Fira Code Medium" panose="020B0809050000020004" pitchFamily="49" charset="0"/>
                          <a:cs typeface="Fira Code Medium" panose="020B0809050000020004" pitchFamily="49" charset="0"/>
                        </a:rPr>
                        <a:t>, </a:t>
                      </a:r>
                      <a:r>
                        <a:rPr lang="en-US" sz="1200" b="1" dirty="0">
                          <a:latin typeface="+mj-lt"/>
                          <a:ea typeface="Fira Code Medium" panose="020B0809050000020004" pitchFamily="49" charset="0"/>
                          <a:cs typeface="Fira Code Medium" panose="020B0809050000020004" pitchFamily="49" charset="0"/>
                        </a:rPr>
                        <a:t>x</a:t>
                      </a:r>
                      <a:r>
                        <a:rPr lang="he-IL" sz="1200" b="1" dirty="0">
                          <a:latin typeface="+mj-lt"/>
                          <a:ea typeface="Fira Code Medium" panose="020B0809050000020004" pitchFamily="49" charset="0"/>
                          <a:cs typeface="Fira Code Medium" panose="020B0809050000020004" pitchFamily="49" charset="0"/>
                        </a:rPr>
                        <a:t> ו</a:t>
                      </a:r>
                      <a:r>
                        <a:rPr lang="en-US" sz="1200" b="1" dirty="0">
                          <a:latin typeface="+mj-lt"/>
                          <a:ea typeface="Fira Code Medium" panose="020B0809050000020004" pitchFamily="49" charset="0"/>
                          <a:cs typeface="Fira Code Medium" panose="020B0809050000020004" pitchFamily="49" charset="0"/>
                        </a:rPr>
                        <a:t>y</a:t>
                      </a:r>
                      <a:r>
                        <a:rPr lang="he-IL" sz="1200" b="1" dirty="0">
                          <a:latin typeface="+mj-lt"/>
                          <a:ea typeface="Fira Code Medium" panose="020B0809050000020004" pitchFamily="49" charset="0"/>
                          <a:cs typeface="Fira Code Medium" panose="020B0809050000020004" pitchFamily="49" charset="0"/>
                        </a:rPr>
                        <a:t> שמקבלת.</a:t>
                      </a:r>
                      <a:endParaRPr lang="he-IL" sz="1200" dirty="0">
                        <a:latin typeface="+mj-lt"/>
                        <a:ea typeface="Fira Code Medium" panose="020B0809050000020004" pitchFamily="49" charset="0"/>
                      </a:endParaRPr>
                    </a:p>
                    <a:p>
                      <a:pPr algn="r" rtl="1"/>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3942725445"/>
                  </a:ext>
                </a:extLst>
              </a:tr>
              <a:tr h="654147">
                <a:tc>
                  <a:txBody>
                    <a:bodyPr/>
                    <a:lstStyle/>
                    <a:p>
                      <a:pPr algn="r" rtl="1"/>
                      <a:r>
                        <a:rPr lang="en-US" sz="1200" dirty="0" err="1">
                          <a:latin typeface="+mj-lt"/>
                          <a:ea typeface="Fira Code Medium" panose="020B0809050000020004" pitchFamily="49" charset="0"/>
                        </a:rPr>
                        <a:t>drawHeart</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מיקום במסך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p>
                    <a:p>
                      <a:pPr algn="r" rtl="1"/>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מדפיסה את מטריצת הלב על פי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x</a:t>
                      </a: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 ו</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a:t>
                      </a: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 שקיבלה.</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870504115"/>
                  </a:ext>
                </a:extLst>
              </a:tr>
            </a:tbl>
          </a:graphicData>
        </a:graphic>
      </p:graphicFrame>
      <p:graphicFrame>
        <p:nvGraphicFramePr>
          <p:cNvPr id="3" name="טבלה 2">
            <a:extLst>
              <a:ext uri="{FF2B5EF4-FFF2-40B4-BE49-F238E27FC236}">
                <a16:creationId xmlns:a16="http://schemas.microsoft.com/office/drawing/2014/main" id="{21115DD1-D319-1C55-BC37-75BCA3D06A70}"/>
              </a:ext>
            </a:extLst>
          </p:cNvPr>
          <p:cNvGraphicFramePr>
            <a:graphicFrameLocks noGrp="1"/>
          </p:cNvGraphicFramePr>
          <p:nvPr>
            <p:extLst>
              <p:ext uri="{D42A27DB-BD31-4B8C-83A1-F6EECF244321}">
                <p14:modId xmlns:p14="http://schemas.microsoft.com/office/powerpoint/2010/main" val="1451489946"/>
              </p:ext>
            </p:extLst>
          </p:nvPr>
        </p:nvGraphicFramePr>
        <p:xfrm>
          <a:off x="237150" y="1369515"/>
          <a:ext cx="8669700" cy="822960"/>
        </p:xfrm>
        <a:graphic>
          <a:graphicData uri="http://schemas.openxmlformats.org/drawingml/2006/table">
            <a:tbl>
              <a:tblPr rtl="1" firstRow="1" bandRow="1">
                <a:tableStyleId>{634FF4D5-480C-4C27-893A-FA7F1953141C}</a:tableStyleId>
              </a:tblPr>
              <a:tblGrid>
                <a:gridCol w="1026500">
                  <a:extLst>
                    <a:ext uri="{9D8B030D-6E8A-4147-A177-3AD203B41FA5}">
                      <a16:colId xmlns:a16="http://schemas.microsoft.com/office/drawing/2014/main" val="1255396627"/>
                    </a:ext>
                  </a:extLst>
                </a:gridCol>
                <a:gridCol w="1134449">
                  <a:extLst>
                    <a:ext uri="{9D8B030D-6E8A-4147-A177-3AD203B41FA5}">
                      <a16:colId xmlns:a16="http://schemas.microsoft.com/office/drawing/2014/main" val="3660423974"/>
                    </a:ext>
                  </a:extLst>
                </a:gridCol>
                <a:gridCol w="900448">
                  <a:extLst>
                    <a:ext uri="{9D8B030D-6E8A-4147-A177-3AD203B41FA5}">
                      <a16:colId xmlns:a16="http://schemas.microsoft.com/office/drawing/2014/main" val="2952227953"/>
                    </a:ext>
                  </a:extLst>
                </a:gridCol>
                <a:gridCol w="4602990">
                  <a:extLst>
                    <a:ext uri="{9D8B030D-6E8A-4147-A177-3AD203B41FA5}">
                      <a16:colId xmlns:a16="http://schemas.microsoft.com/office/drawing/2014/main" val="3657712586"/>
                    </a:ext>
                  </a:extLst>
                </a:gridCol>
                <a:gridCol w="1005313">
                  <a:extLst>
                    <a:ext uri="{9D8B030D-6E8A-4147-A177-3AD203B41FA5}">
                      <a16:colId xmlns:a16="http://schemas.microsoft.com/office/drawing/2014/main" val="3680599268"/>
                    </a:ext>
                  </a:extLst>
                </a:gridCol>
              </a:tblGrid>
              <a:tr h="805863">
                <a:tc>
                  <a:txBody>
                    <a:bodyPr/>
                    <a:lstStyle/>
                    <a:p>
                      <a:pPr algn="r" rtl="1"/>
                      <a:r>
                        <a:rPr lang="en-US" sz="1200" dirty="0" err="1">
                          <a:latin typeface="+mj-lt"/>
                          <a:ea typeface="Fira Code Medium" panose="020B0809050000020004" pitchFamily="49" charset="0"/>
                        </a:rPr>
                        <a:t>putMatrixInData</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err="1">
                          <a:solidFill>
                            <a:srgbClr val="000000"/>
                          </a:solidFill>
                          <a:latin typeface="Arial"/>
                          <a:ea typeface="Fira Code Medium" panose="020B0809050000020004" pitchFamily="49" charset="0"/>
                          <a:cs typeface="Fira Code Medium" panose="020B0809050000020004" pitchFamily="49" charset="0"/>
                          <a:sym typeface="Arial"/>
                        </a:rPr>
                        <a:t>dx,cx</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 Variable matrix, di</a:t>
                      </a:r>
                    </a:p>
                    <a:p>
                      <a:pPr algn="r" rtl="1"/>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אין</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מעתיקה מטריקס לזיכרון ממסך על פי אורך שורה, מספר שורות, המטריקס שרוצים להעתיק אליו והמיקום שרוצים להעתיק ממנו</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348117692"/>
                  </a:ext>
                </a:extLst>
              </a:tr>
            </a:tbl>
          </a:graphicData>
        </a:graphic>
      </p:graphicFrame>
      <p:graphicFrame>
        <p:nvGraphicFramePr>
          <p:cNvPr id="5" name="טבלה 4">
            <a:extLst>
              <a:ext uri="{FF2B5EF4-FFF2-40B4-BE49-F238E27FC236}">
                <a16:creationId xmlns:a16="http://schemas.microsoft.com/office/drawing/2014/main" id="{5F7A79BE-441D-DCE5-9F31-10AC6C0BE88D}"/>
              </a:ext>
            </a:extLst>
          </p:cNvPr>
          <p:cNvGraphicFramePr>
            <a:graphicFrameLocks noGrp="1"/>
          </p:cNvGraphicFramePr>
          <p:nvPr>
            <p:extLst>
              <p:ext uri="{D42A27DB-BD31-4B8C-83A1-F6EECF244321}">
                <p14:modId xmlns:p14="http://schemas.microsoft.com/office/powerpoint/2010/main" val="384053536"/>
              </p:ext>
            </p:extLst>
          </p:nvPr>
        </p:nvGraphicFramePr>
        <p:xfrm>
          <a:off x="237150" y="1089166"/>
          <a:ext cx="8669700" cy="280349"/>
        </p:xfrm>
        <a:graphic>
          <a:graphicData uri="http://schemas.openxmlformats.org/drawingml/2006/table">
            <a:tbl>
              <a:tblPr rtl="1" firstRow="1" bandRow="1">
                <a:tableStyleId>{634FF4D5-480C-4C27-893A-FA7F1953141C}</a:tableStyleId>
              </a:tblPr>
              <a:tblGrid>
                <a:gridCol w="1007450">
                  <a:extLst>
                    <a:ext uri="{9D8B030D-6E8A-4147-A177-3AD203B41FA5}">
                      <a16:colId xmlns:a16="http://schemas.microsoft.com/office/drawing/2014/main" val="3449507059"/>
                    </a:ext>
                  </a:extLst>
                </a:gridCol>
                <a:gridCol w="1155700">
                  <a:extLst>
                    <a:ext uri="{9D8B030D-6E8A-4147-A177-3AD203B41FA5}">
                      <a16:colId xmlns:a16="http://schemas.microsoft.com/office/drawing/2014/main" val="91224887"/>
                    </a:ext>
                  </a:extLst>
                </a:gridCol>
                <a:gridCol w="895350">
                  <a:extLst>
                    <a:ext uri="{9D8B030D-6E8A-4147-A177-3AD203B41FA5}">
                      <a16:colId xmlns:a16="http://schemas.microsoft.com/office/drawing/2014/main" val="1847069137"/>
                    </a:ext>
                  </a:extLst>
                </a:gridCol>
                <a:gridCol w="4597400">
                  <a:extLst>
                    <a:ext uri="{9D8B030D-6E8A-4147-A177-3AD203B41FA5}">
                      <a16:colId xmlns:a16="http://schemas.microsoft.com/office/drawing/2014/main" val="2834408497"/>
                    </a:ext>
                  </a:extLst>
                </a:gridCol>
                <a:gridCol w="1013800">
                  <a:extLst>
                    <a:ext uri="{9D8B030D-6E8A-4147-A177-3AD203B41FA5}">
                      <a16:colId xmlns:a16="http://schemas.microsoft.com/office/drawing/2014/main" val="4151274793"/>
                    </a:ext>
                  </a:extLst>
                </a:gridCol>
              </a:tblGrid>
              <a:tr h="280349">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שם פעולה</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קלט</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פלט</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תיאור קצר</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מס' תרשים</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3884730062"/>
                  </a:ext>
                </a:extLst>
              </a:tr>
            </a:tbl>
          </a:graphicData>
        </a:graphic>
      </p:graphicFrame>
    </p:spTree>
    <p:extLst>
      <p:ext uri="{BB962C8B-B14F-4D97-AF65-F5344CB8AC3E}">
        <p14:creationId xmlns:p14="http://schemas.microsoft.com/office/powerpoint/2010/main" val="1126353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רשימת הפעולות:</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graphicFrame>
        <p:nvGraphicFramePr>
          <p:cNvPr id="4" name="טבלה 4">
            <a:extLst>
              <a:ext uri="{FF2B5EF4-FFF2-40B4-BE49-F238E27FC236}">
                <a16:creationId xmlns:a16="http://schemas.microsoft.com/office/drawing/2014/main" id="{DA062075-6757-7FE0-8457-A17153EFF3B5}"/>
              </a:ext>
            </a:extLst>
          </p:cNvPr>
          <p:cNvGraphicFramePr>
            <a:graphicFrameLocks noGrp="1"/>
          </p:cNvGraphicFramePr>
          <p:nvPr>
            <p:extLst>
              <p:ext uri="{D42A27DB-BD31-4B8C-83A1-F6EECF244321}">
                <p14:modId xmlns:p14="http://schemas.microsoft.com/office/powerpoint/2010/main" val="742263154"/>
              </p:ext>
            </p:extLst>
          </p:nvPr>
        </p:nvGraphicFramePr>
        <p:xfrm>
          <a:off x="237150" y="2310679"/>
          <a:ext cx="8669700" cy="1929552"/>
        </p:xfrm>
        <a:graphic>
          <a:graphicData uri="http://schemas.openxmlformats.org/drawingml/2006/table">
            <a:tbl>
              <a:tblPr rtl="1" firstRow="1" bandRow="1">
                <a:tableStyleId>{634FF4D5-480C-4C27-893A-FA7F1953141C}</a:tableStyleId>
              </a:tblPr>
              <a:tblGrid>
                <a:gridCol w="1255100">
                  <a:extLst>
                    <a:ext uri="{9D8B030D-6E8A-4147-A177-3AD203B41FA5}">
                      <a16:colId xmlns:a16="http://schemas.microsoft.com/office/drawing/2014/main" val="1935056033"/>
                    </a:ext>
                  </a:extLst>
                </a:gridCol>
                <a:gridCol w="2278816">
                  <a:extLst>
                    <a:ext uri="{9D8B030D-6E8A-4147-A177-3AD203B41FA5}">
                      <a16:colId xmlns:a16="http://schemas.microsoft.com/office/drawing/2014/main" val="2436277613"/>
                    </a:ext>
                  </a:extLst>
                </a:gridCol>
                <a:gridCol w="607375">
                  <a:extLst>
                    <a:ext uri="{9D8B030D-6E8A-4147-A177-3AD203B41FA5}">
                      <a16:colId xmlns:a16="http://schemas.microsoft.com/office/drawing/2014/main" val="205652693"/>
                    </a:ext>
                  </a:extLst>
                </a:gridCol>
                <a:gridCol w="3514609">
                  <a:extLst>
                    <a:ext uri="{9D8B030D-6E8A-4147-A177-3AD203B41FA5}">
                      <a16:colId xmlns:a16="http://schemas.microsoft.com/office/drawing/2014/main" val="829469667"/>
                    </a:ext>
                  </a:extLst>
                </a:gridCol>
                <a:gridCol w="1013800">
                  <a:extLst>
                    <a:ext uri="{9D8B030D-6E8A-4147-A177-3AD203B41FA5}">
                      <a16:colId xmlns:a16="http://schemas.microsoft.com/office/drawing/2014/main" val="160224792"/>
                    </a:ext>
                  </a:extLst>
                </a:gridCol>
              </a:tblGrid>
              <a:tr h="280349">
                <a:tc>
                  <a:txBody>
                    <a:bodyPr/>
                    <a:lstStyle/>
                    <a:p>
                      <a:pPr algn="r" rtl="1"/>
                      <a:r>
                        <a:rPr lang="en-US" sz="1200" dirty="0" err="1">
                          <a:latin typeface="+mj-lt"/>
                          <a:ea typeface="Fira Code Medium" panose="020B0809050000020004" pitchFamily="49" charset="0"/>
                        </a:rPr>
                        <a:t>openStartFile</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rgbClr val="000000"/>
                          </a:solidFill>
                          <a:latin typeface="Arial"/>
                          <a:ea typeface="Fira Code Medium" panose="020B0809050000020004" pitchFamily="49" charset="0"/>
                          <a:cs typeface="Arial"/>
                          <a:sym typeface="Arial"/>
                        </a:rPr>
                        <a:t>start.bmp</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מציגה</a:t>
                      </a:r>
                      <a:r>
                        <a:rPr lang="he-IL" sz="1200" dirty="0">
                          <a:latin typeface="+mj-lt"/>
                          <a:ea typeface="Fira Code Medium" panose="020B0809050000020004" pitchFamily="49" charset="0"/>
                        </a:rPr>
                        <a:t> תמונת התחלה</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Arial"/>
                          <a:ea typeface="Fira Code Medium" panose="020B0809050000020004" pitchFamily="49" charset="0"/>
                          <a:cs typeface="Arial"/>
                          <a:sym typeface="Arial"/>
                        </a:rPr>
                        <a:t>X</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extLst>
                  <a:ext uri="{0D108BD9-81ED-4DB2-BD59-A6C34878D82A}">
                    <a16:rowId xmlns:a16="http://schemas.microsoft.com/office/drawing/2014/main" val="1611562896"/>
                  </a:ext>
                </a:extLst>
              </a:tr>
              <a:tr h="467248">
                <a:tc>
                  <a:txBody>
                    <a:bodyPr/>
                    <a:lstStyle/>
                    <a:p>
                      <a:pPr algn="r" rtl="1"/>
                      <a:r>
                        <a:rPr lang="en-US" sz="1200" dirty="0" err="1">
                          <a:latin typeface="+mj-lt"/>
                          <a:ea typeface="Fira Code Medium" panose="020B0809050000020004" pitchFamily="49" charset="0"/>
                        </a:rPr>
                        <a:t>openGuideFile</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rgbClr val="000000"/>
                          </a:solidFill>
                          <a:latin typeface="Arial"/>
                          <a:ea typeface="Fira Code Medium" panose="020B0809050000020004" pitchFamily="49" charset="0"/>
                          <a:cs typeface="Arial"/>
                          <a:sym typeface="Arial"/>
                        </a:rPr>
                        <a:t>guide.bmp</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sym typeface="Arial"/>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rPr>
                        <a:t>מציגה תמונת הנחיות</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871645862"/>
                  </a:ext>
                </a:extLst>
              </a:tr>
              <a:tr h="358995">
                <a:tc>
                  <a:txBody>
                    <a:bodyPr/>
                    <a:lstStyle/>
                    <a:p>
                      <a:pPr algn="r" rtl="1"/>
                      <a:r>
                        <a:rPr lang="en-US" sz="1200" dirty="0" err="1">
                          <a:latin typeface="+mj-lt"/>
                          <a:ea typeface="Fira Code Medium" panose="020B0809050000020004" pitchFamily="49" charset="0"/>
                        </a:rPr>
                        <a:t>openEndFile</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rgbClr val="000000"/>
                          </a:solidFill>
                          <a:latin typeface="Arial"/>
                          <a:ea typeface="Fira Code Medium" panose="020B0809050000020004" pitchFamily="49" charset="0"/>
                          <a:cs typeface="Arial"/>
                          <a:sym typeface="Arial"/>
                        </a:rPr>
                        <a:t>GAMEOVER.bmp</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p>
                  </a:txBody>
                  <a:tcPr/>
                </a:tc>
                <a:tc>
                  <a:txBody>
                    <a:bodyPr/>
                    <a:lstStyle/>
                    <a:p>
                      <a:pPr algn="r" rtl="1"/>
                      <a:r>
                        <a:rPr lang="he-IL" sz="1200" b="1" dirty="0">
                          <a:latin typeface="+mj-lt"/>
                          <a:ea typeface="Fira Code Medium" panose="020B0809050000020004" pitchFamily="49" charset="0"/>
                        </a:rPr>
                        <a:t>"מזיזה" את השחקן בהדפסת על פי הכיוון שקיבלה.</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929641990"/>
                  </a:ext>
                </a:extLst>
              </a:tr>
              <a:tr h="502594">
                <a:tc>
                  <a:txBody>
                    <a:bodyPr/>
                    <a:lstStyle/>
                    <a:p>
                      <a:pPr algn="r" rtl="1"/>
                      <a:r>
                        <a:rPr lang="en-US" sz="1200" b="1" dirty="0" err="1">
                          <a:latin typeface="+mj-lt"/>
                          <a:ea typeface="Fira Code Medium" panose="020B0809050000020004" pitchFamily="49" charset="0"/>
                          <a:cs typeface="Fira Code Medium" panose="020B0809050000020004" pitchFamily="49" charset="0"/>
                        </a:rPr>
                        <a:t>openLevelFile</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round</a:t>
                      </a:r>
                      <a:endParaRPr lang="he-IL" sz="1200" b="0" i="0" u="none" strike="noStrike" cap="none" dirty="0">
                        <a:solidFill>
                          <a:srgbClr val="000000"/>
                        </a:solidFill>
                        <a:latin typeface="Arial"/>
                        <a:ea typeface="Fira Code Medium" panose="020B0809050000020004" pitchFamily="49" charset="0"/>
                        <a:cs typeface="Arial"/>
                        <a:sym typeface="Arial"/>
                      </a:endParaRPr>
                    </a:p>
                    <a:p>
                      <a:pPr algn="r" rtl="1"/>
                      <a:r>
                        <a:rPr lang="en-US" sz="1200" b="1" dirty="0"/>
                        <a:t>lvl1.bmp, lvl2.bmp, lvl3.bmp</a:t>
                      </a:r>
                    </a:p>
                    <a:p>
                      <a:pPr algn="r" rtl="1"/>
                      <a:r>
                        <a:rPr lang="en-US" sz="1200" b="1" dirty="0"/>
                        <a:t>lvl4.bmp, lvl5.bmp, lvl6.bmp</a:t>
                      </a:r>
                      <a:br>
                        <a:rPr lang="en-US" sz="1200" b="1" dirty="0"/>
                      </a:br>
                      <a:r>
                        <a:rPr lang="en-US" sz="1200" b="1" dirty="0"/>
                        <a:t>lvl7.bmp, WIN.bmp</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למסך</a:t>
                      </a:r>
                      <a:endPar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מדפיסה את קובץ המעבר המתאים בין השלבים הנוכחיים על פי </a:t>
                      </a:r>
                      <a:r>
                        <a:rPr lang="en-US" sz="1200" b="1" dirty="0">
                          <a:latin typeface="+mj-lt"/>
                          <a:ea typeface="Fira Code Medium" panose="020B0809050000020004" pitchFamily="49" charset="0"/>
                          <a:cs typeface="Fira Code Medium" panose="020B0809050000020004" pitchFamily="49" charset="0"/>
                        </a:rPr>
                        <a:t>round</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2414980671"/>
                  </a:ext>
                </a:extLst>
              </a:tr>
            </a:tbl>
          </a:graphicData>
        </a:graphic>
      </p:graphicFrame>
      <p:graphicFrame>
        <p:nvGraphicFramePr>
          <p:cNvPr id="2" name="טבלה 1">
            <a:extLst>
              <a:ext uri="{FF2B5EF4-FFF2-40B4-BE49-F238E27FC236}">
                <a16:creationId xmlns:a16="http://schemas.microsoft.com/office/drawing/2014/main" id="{633B3C83-7DA1-59A3-600C-602ACBABA434}"/>
              </a:ext>
            </a:extLst>
          </p:cNvPr>
          <p:cNvGraphicFramePr>
            <a:graphicFrameLocks noGrp="1"/>
          </p:cNvGraphicFramePr>
          <p:nvPr>
            <p:extLst>
              <p:ext uri="{D42A27DB-BD31-4B8C-83A1-F6EECF244321}">
                <p14:modId xmlns:p14="http://schemas.microsoft.com/office/powerpoint/2010/main" val="1952276814"/>
              </p:ext>
            </p:extLst>
          </p:nvPr>
        </p:nvGraphicFramePr>
        <p:xfrm>
          <a:off x="237150" y="4240231"/>
          <a:ext cx="8669700" cy="630869"/>
        </p:xfrm>
        <a:graphic>
          <a:graphicData uri="http://schemas.openxmlformats.org/drawingml/2006/table">
            <a:tbl>
              <a:tblPr rtl="1" firstRow="1" bandRow="1">
                <a:tableStyleId>{634FF4D5-480C-4C27-893A-FA7F1953141C}</a:tableStyleId>
              </a:tblPr>
              <a:tblGrid>
                <a:gridCol w="1261450">
                  <a:extLst>
                    <a:ext uri="{9D8B030D-6E8A-4147-A177-3AD203B41FA5}">
                      <a16:colId xmlns:a16="http://schemas.microsoft.com/office/drawing/2014/main" val="3281413342"/>
                    </a:ext>
                  </a:extLst>
                </a:gridCol>
                <a:gridCol w="971550">
                  <a:extLst>
                    <a:ext uri="{9D8B030D-6E8A-4147-A177-3AD203B41FA5}">
                      <a16:colId xmlns:a16="http://schemas.microsoft.com/office/drawing/2014/main" val="3036732787"/>
                    </a:ext>
                  </a:extLst>
                </a:gridCol>
                <a:gridCol w="781050">
                  <a:extLst>
                    <a:ext uri="{9D8B030D-6E8A-4147-A177-3AD203B41FA5}">
                      <a16:colId xmlns:a16="http://schemas.microsoft.com/office/drawing/2014/main" val="2998174308"/>
                    </a:ext>
                  </a:extLst>
                </a:gridCol>
                <a:gridCol w="4641850">
                  <a:extLst>
                    <a:ext uri="{9D8B030D-6E8A-4147-A177-3AD203B41FA5}">
                      <a16:colId xmlns:a16="http://schemas.microsoft.com/office/drawing/2014/main" val="2395948635"/>
                    </a:ext>
                  </a:extLst>
                </a:gridCol>
                <a:gridCol w="1013800">
                  <a:extLst>
                    <a:ext uri="{9D8B030D-6E8A-4147-A177-3AD203B41FA5}">
                      <a16:colId xmlns:a16="http://schemas.microsoft.com/office/drawing/2014/main" val="3454716540"/>
                    </a:ext>
                  </a:extLst>
                </a:gridCol>
              </a:tblGrid>
              <a:tr h="630869">
                <a:tc>
                  <a:txBody>
                    <a:bodyPr/>
                    <a:lstStyle/>
                    <a:p>
                      <a:pPr algn="r" rtl="1"/>
                      <a:r>
                        <a:rPr lang="he-IL" sz="1200" dirty="0">
                          <a:latin typeface="+mj-lt"/>
                          <a:ea typeface="Fira Code Medium" panose="020B0809050000020004" pitchFamily="49" charset="0"/>
                        </a:rPr>
                        <a:t>פעולות </a:t>
                      </a:r>
                      <a:r>
                        <a:rPr lang="en-US" sz="1200" dirty="0">
                          <a:latin typeface="+mj-lt"/>
                          <a:ea typeface="Fira Code Medium" panose="020B0809050000020004" pitchFamily="49" charset="0"/>
                        </a:rPr>
                        <a:t>stage</a:t>
                      </a:r>
                      <a:br>
                        <a:rPr lang="en-US" sz="1200" dirty="0">
                          <a:latin typeface="+mj-lt"/>
                          <a:ea typeface="Fira Code Medium" panose="020B0809050000020004" pitchFamily="49" charset="0"/>
                        </a:rPr>
                      </a:br>
                      <a:r>
                        <a:rPr lang="en-US" sz="1200" dirty="0">
                          <a:latin typeface="+mj-lt"/>
                          <a:ea typeface="Fira Code Medium" panose="020B0809050000020004" pitchFamily="49" charset="0"/>
                        </a:rPr>
                        <a:t>1-4</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אין</a:t>
                      </a:r>
                    </a:p>
                  </a:txBody>
                  <a:tcPr/>
                </a:tc>
                <a:tc>
                  <a:txBody>
                    <a:bodyPr/>
                    <a:lstStyle/>
                    <a:p>
                      <a:pPr algn="r" rtl="1"/>
                      <a:r>
                        <a:rPr lang="he-IL" sz="1200" dirty="0">
                          <a:latin typeface="+mj-lt"/>
                          <a:ea typeface="Fira Code Medium" panose="020B0809050000020004" pitchFamily="49" charset="0"/>
                        </a:rPr>
                        <a:t>למסך</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0" i="0" u="none" strike="noStrike" cap="none" dirty="0">
                          <a:solidFill>
                            <a:srgbClr val="000000"/>
                          </a:solidFill>
                          <a:latin typeface="Arial"/>
                          <a:ea typeface="Fira Code Medium" panose="020B0809050000020004" pitchFamily="49" charset="0"/>
                          <a:cs typeface="Arial"/>
                          <a:sym typeface="Arial"/>
                        </a:rPr>
                        <a:t>מסדרות 8 פלטפורמות על פי ערכי </a:t>
                      </a:r>
                      <a:r>
                        <a:rPr lang="en-US" sz="1200" b="0" i="0" u="none" strike="noStrike" cap="none" dirty="0">
                          <a:solidFill>
                            <a:srgbClr val="000000"/>
                          </a:solidFill>
                          <a:latin typeface="Arial"/>
                          <a:ea typeface="Fira Code Medium" panose="020B0809050000020004" pitchFamily="49" charset="0"/>
                          <a:cs typeface="Arial"/>
                          <a:sym typeface="Arial"/>
                        </a:rPr>
                        <a:t>x</a:t>
                      </a:r>
                      <a:r>
                        <a:rPr lang="he-IL" sz="1200" b="0" i="0" u="none" strike="noStrike" cap="none" dirty="0">
                          <a:solidFill>
                            <a:srgbClr val="000000"/>
                          </a:solidFill>
                          <a:latin typeface="Arial"/>
                          <a:ea typeface="Fira Code Medium" panose="020B0809050000020004" pitchFamily="49" charset="0"/>
                          <a:cs typeface="Arial"/>
                          <a:sym typeface="Arial"/>
                        </a:rPr>
                        <a:t> ו</a:t>
                      </a:r>
                      <a:r>
                        <a:rPr lang="en-US" sz="1200" b="0" i="0" u="none" strike="noStrike" cap="none" dirty="0">
                          <a:solidFill>
                            <a:srgbClr val="000000"/>
                          </a:solidFill>
                          <a:latin typeface="Arial"/>
                          <a:ea typeface="Fira Code Medium" panose="020B0809050000020004" pitchFamily="49" charset="0"/>
                          <a:cs typeface="Arial"/>
                          <a:sym typeface="Arial"/>
                        </a:rPr>
                        <a:t>y</a:t>
                      </a:r>
                      <a:r>
                        <a:rPr lang="he-IL" sz="1200" b="0" i="0" u="none" strike="noStrike" cap="none" dirty="0">
                          <a:solidFill>
                            <a:srgbClr val="000000"/>
                          </a:solidFill>
                          <a:latin typeface="Arial"/>
                          <a:ea typeface="Fira Code Medium" panose="020B0809050000020004" pitchFamily="49" charset="0"/>
                          <a:cs typeface="Arial"/>
                          <a:sym typeface="Arial"/>
                        </a:rPr>
                        <a:t> ו</a:t>
                      </a:r>
                      <a:r>
                        <a:rPr lang="en-US" sz="1200" b="0" i="0" u="none" strike="noStrike" cap="none" dirty="0">
                          <a:solidFill>
                            <a:srgbClr val="000000"/>
                          </a:solidFill>
                          <a:latin typeface="Arial"/>
                          <a:ea typeface="Fira Code Medium" panose="020B0809050000020004" pitchFamily="49" charset="0"/>
                          <a:cs typeface="Arial"/>
                          <a:sym typeface="Arial"/>
                        </a:rPr>
                        <a:t>kind</a:t>
                      </a:r>
                      <a:r>
                        <a:rPr lang="he-IL" sz="1200" b="0" i="0" u="none" strike="noStrike" cap="none" dirty="0">
                          <a:solidFill>
                            <a:srgbClr val="000000"/>
                          </a:solidFill>
                          <a:latin typeface="Arial"/>
                          <a:ea typeface="Fira Code Medium" panose="020B0809050000020004" pitchFamily="49" charset="0"/>
                          <a:cs typeface="Arial"/>
                          <a:sym typeface="Arial"/>
                        </a:rPr>
                        <a:t> במסך</a:t>
                      </a: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3514978864"/>
                  </a:ext>
                </a:extLst>
              </a:tr>
            </a:tbl>
          </a:graphicData>
        </a:graphic>
      </p:graphicFrame>
      <p:graphicFrame>
        <p:nvGraphicFramePr>
          <p:cNvPr id="7" name="טבלה 6">
            <a:extLst>
              <a:ext uri="{FF2B5EF4-FFF2-40B4-BE49-F238E27FC236}">
                <a16:creationId xmlns:a16="http://schemas.microsoft.com/office/drawing/2014/main" id="{EEDA9A80-2574-AE54-C983-BCDFC9A2449D}"/>
              </a:ext>
            </a:extLst>
          </p:cNvPr>
          <p:cNvGraphicFramePr>
            <a:graphicFrameLocks noGrp="1"/>
          </p:cNvGraphicFramePr>
          <p:nvPr>
            <p:extLst>
              <p:ext uri="{D42A27DB-BD31-4B8C-83A1-F6EECF244321}">
                <p14:modId xmlns:p14="http://schemas.microsoft.com/office/powerpoint/2010/main" val="542312811"/>
              </p:ext>
            </p:extLst>
          </p:nvPr>
        </p:nvGraphicFramePr>
        <p:xfrm>
          <a:off x="237150" y="1647756"/>
          <a:ext cx="8669700" cy="654147"/>
        </p:xfrm>
        <a:graphic>
          <a:graphicData uri="http://schemas.openxmlformats.org/drawingml/2006/table">
            <a:tbl>
              <a:tblPr rtl="1" firstRow="1" bandRow="1">
                <a:tableStyleId>{634FF4D5-480C-4C27-893A-FA7F1953141C}</a:tableStyleId>
              </a:tblPr>
              <a:tblGrid>
                <a:gridCol w="1257927">
                  <a:extLst>
                    <a:ext uri="{9D8B030D-6E8A-4147-A177-3AD203B41FA5}">
                      <a16:colId xmlns:a16="http://schemas.microsoft.com/office/drawing/2014/main" val="3281413342"/>
                    </a:ext>
                  </a:extLst>
                </a:gridCol>
                <a:gridCol w="2262640">
                  <a:extLst>
                    <a:ext uri="{9D8B030D-6E8A-4147-A177-3AD203B41FA5}">
                      <a16:colId xmlns:a16="http://schemas.microsoft.com/office/drawing/2014/main" val="3036732787"/>
                    </a:ext>
                  </a:extLst>
                </a:gridCol>
                <a:gridCol w="614049">
                  <a:extLst>
                    <a:ext uri="{9D8B030D-6E8A-4147-A177-3AD203B41FA5}">
                      <a16:colId xmlns:a16="http://schemas.microsoft.com/office/drawing/2014/main" val="2998174308"/>
                    </a:ext>
                  </a:extLst>
                </a:gridCol>
                <a:gridCol w="3521284">
                  <a:extLst>
                    <a:ext uri="{9D8B030D-6E8A-4147-A177-3AD203B41FA5}">
                      <a16:colId xmlns:a16="http://schemas.microsoft.com/office/drawing/2014/main" val="2395948635"/>
                    </a:ext>
                  </a:extLst>
                </a:gridCol>
                <a:gridCol w="1013800">
                  <a:extLst>
                    <a:ext uri="{9D8B030D-6E8A-4147-A177-3AD203B41FA5}">
                      <a16:colId xmlns:a16="http://schemas.microsoft.com/office/drawing/2014/main" val="3454716540"/>
                    </a:ext>
                  </a:extLst>
                </a:gridCol>
              </a:tblGrid>
              <a:tr h="654147">
                <a:tc>
                  <a:txBody>
                    <a:bodyPr/>
                    <a:lstStyle/>
                    <a:p>
                      <a:pPr algn="r" rtl="1"/>
                      <a:r>
                        <a:rPr lang="en-US" sz="1200" dirty="0" err="1">
                          <a:latin typeface="+mj-lt"/>
                          <a:ea typeface="Fira Code Medium" panose="020B0809050000020004" pitchFamily="49" charset="0"/>
                        </a:rPr>
                        <a:t>drawPlat</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מיקום במסך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p>
                    <a:p>
                      <a:pPr algn="r" rtl="1"/>
                      <a:r>
                        <a:rPr lang="he-IL" sz="1200" b="1" dirty="0">
                          <a:latin typeface="+mj-lt"/>
                          <a:ea typeface="Fira Code Medium" panose="020B0809050000020004" pitchFamily="49" charset="0"/>
                          <a:cs typeface="Fira Code Medium" panose="020B0809050000020004" pitchFamily="49" charset="0"/>
                        </a:rPr>
                        <a:t>קבוע </a:t>
                      </a:r>
                      <a:r>
                        <a:rPr lang="en-US" sz="1200" b="1" dirty="0">
                          <a:latin typeface="+mj-lt"/>
                          <a:ea typeface="Fira Code Medium" panose="020B0809050000020004" pitchFamily="49" charset="0"/>
                          <a:cs typeface="Fira Code Medium" panose="020B0809050000020004" pitchFamily="49" charset="0"/>
                        </a:rPr>
                        <a:t>kind</a:t>
                      </a:r>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מדפיסה מטריצת פלטפורמה על פי מיקום מסך שהתקבל והסוג.</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3514978864"/>
                  </a:ext>
                </a:extLst>
              </a:tr>
            </a:tbl>
          </a:graphicData>
        </a:graphic>
      </p:graphicFrame>
      <p:graphicFrame>
        <p:nvGraphicFramePr>
          <p:cNvPr id="8" name="טבלה 7">
            <a:extLst>
              <a:ext uri="{FF2B5EF4-FFF2-40B4-BE49-F238E27FC236}">
                <a16:creationId xmlns:a16="http://schemas.microsoft.com/office/drawing/2014/main" id="{1CF0B5F4-8C04-4609-4D46-5F2E35E1D812}"/>
              </a:ext>
            </a:extLst>
          </p:cNvPr>
          <p:cNvGraphicFramePr>
            <a:graphicFrameLocks noGrp="1"/>
          </p:cNvGraphicFramePr>
          <p:nvPr>
            <p:extLst>
              <p:ext uri="{D42A27DB-BD31-4B8C-83A1-F6EECF244321}">
                <p14:modId xmlns:p14="http://schemas.microsoft.com/office/powerpoint/2010/main" val="611312748"/>
              </p:ext>
            </p:extLst>
          </p:nvPr>
        </p:nvGraphicFramePr>
        <p:xfrm>
          <a:off x="237150" y="1376183"/>
          <a:ext cx="8669700" cy="280349"/>
        </p:xfrm>
        <a:graphic>
          <a:graphicData uri="http://schemas.openxmlformats.org/drawingml/2006/table">
            <a:tbl>
              <a:tblPr rtl="1" firstRow="1" bandRow="1">
                <a:tableStyleId>{634FF4D5-480C-4C27-893A-FA7F1953141C}</a:tableStyleId>
              </a:tblPr>
              <a:tblGrid>
                <a:gridCol w="1255100">
                  <a:extLst>
                    <a:ext uri="{9D8B030D-6E8A-4147-A177-3AD203B41FA5}">
                      <a16:colId xmlns:a16="http://schemas.microsoft.com/office/drawing/2014/main" val="3449507059"/>
                    </a:ext>
                  </a:extLst>
                </a:gridCol>
                <a:gridCol w="2278816">
                  <a:extLst>
                    <a:ext uri="{9D8B030D-6E8A-4147-A177-3AD203B41FA5}">
                      <a16:colId xmlns:a16="http://schemas.microsoft.com/office/drawing/2014/main" val="91224887"/>
                    </a:ext>
                  </a:extLst>
                </a:gridCol>
                <a:gridCol w="607375">
                  <a:extLst>
                    <a:ext uri="{9D8B030D-6E8A-4147-A177-3AD203B41FA5}">
                      <a16:colId xmlns:a16="http://schemas.microsoft.com/office/drawing/2014/main" val="1847069137"/>
                    </a:ext>
                  </a:extLst>
                </a:gridCol>
                <a:gridCol w="3514609">
                  <a:extLst>
                    <a:ext uri="{9D8B030D-6E8A-4147-A177-3AD203B41FA5}">
                      <a16:colId xmlns:a16="http://schemas.microsoft.com/office/drawing/2014/main" val="2834408497"/>
                    </a:ext>
                  </a:extLst>
                </a:gridCol>
                <a:gridCol w="1013800">
                  <a:extLst>
                    <a:ext uri="{9D8B030D-6E8A-4147-A177-3AD203B41FA5}">
                      <a16:colId xmlns:a16="http://schemas.microsoft.com/office/drawing/2014/main" val="4151274793"/>
                    </a:ext>
                  </a:extLst>
                </a:gridCol>
              </a:tblGrid>
              <a:tr h="280349">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שם פעולה</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קלט</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פלט</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תיאור קצר</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מס' תרשים</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3884730062"/>
                  </a:ext>
                </a:extLst>
              </a:tr>
            </a:tbl>
          </a:graphicData>
        </a:graphic>
      </p:graphicFrame>
    </p:spTree>
    <p:extLst>
      <p:ext uri="{BB962C8B-B14F-4D97-AF65-F5344CB8AC3E}">
        <p14:creationId xmlns:p14="http://schemas.microsoft.com/office/powerpoint/2010/main" val="38830749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רשימת הפעולות:</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graphicFrame>
        <p:nvGraphicFramePr>
          <p:cNvPr id="4" name="טבלה 4">
            <a:extLst>
              <a:ext uri="{FF2B5EF4-FFF2-40B4-BE49-F238E27FC236}">
                <a16:creationId xmlns:a16="http://schemas.microsoft.com/office/drawing/2014/main" id="{DA062075-6757-7FE0-8457-A17153EFF3B5}"/>
              </a:ext>
            </a:extLst>
          </p:cNvPr>
          <p:cNvGraphicFramePr>
            <a:graphicFrameLocks noGrp="1"/>
          </p:cNvGraphicFramePr>
          <p:nvPr>
            <p:extLst>
              <p:ext uri="{D42A27DB-BD31-4B8C-83A1-F6EECF244321}">
                <p14:modId xmlns:p14="http://schemas.microsoft.com/office/powerpoint/2010/main" val="4135311912"/>
              </p:ext>
            </p:extLst>
          </p:nvPr>
        </p:nvGraphicFramePr>
        <p:xfrm>
          <a:off x="237150" y="1017725"/>
          <a:ext cx="8669700" cy="3317991"/>
        </p:xfrm>
        <a:graphic>
          <a:graphicData uri="http://schemas.openxmlformats.org/drawingml/2006/table">
            <a:tbl>
              <a:tblPr rtl="1" firstRow="1" bandRow="1">
                <a:tableStyleId>{634FF4D5-480C-4C27-893A-FA7F1953141C}</a:tableStyleId>
              </a:tblPr>
              <a:tblGrid>
                <a:gridCol w="1388450">
                  <a:extLst>
                    <a:ext uri="{9D8B030D-6E8A-4147-A177-3AD203B41FA5}">
                      <a16:colId xmlns:a16="http://schemas.microsoft.com/office/drawing/2014/main" val="1935056033"/>
                    </a:ext>
                  </a:extLst>
                </a:gridCol>
                <a:gridCol w="717550">
                  <a:extLst>
                    <a:ext uri="{9D8B030D-6E8A-4147-A177-3AD203B41FA5}">
                      <a16:colId xmlns:a16="http://schemas.microsoft.com/office/drawing/2014/main" val="2436277613"/>
                    </a:ext>
                  </a:extLst>
                </a:gridCol>
                <a:gridCol w="908050">
                  <a:extLst>
                    <a:ext uri="{9D8B030D-6E8A-4147-A177-3AD203B41FA5}">
                      <a16:colId xmlns:a16="http://schemas.microsoft.com/office/drawing/2014/main" val="205652693"/>
                    </a:ext>
                  </a:extLst>
                </a:gridCol>
                <a:gridCol w="4641850">
                  <a:extLst>
                    <a:ext uri="{9D8B030D-6E8A-4147-A177-3AD203B41FA5}">
                      <a16:colId xmlns:a16="http://schemas.microsoft.com/office/drawing/2014/main" val="829469667"/>
                    </a:ext>
                  </a:extLst>
                </a:gridCol>
                <a:gridCol w="1013800">
                  <a:extLst>
                    <a:ext uri="{9D8B030D-6E8A-4147-A177-3AD203B41FA5}">
                      <a16:colId xmlns:a16="http://schemas.microsoft.com/office/drawing/2014/main" val="160224792"/>
                    </a:ext>
                  </a:extLst>
                </a:gridCol>
              </a:tblGrid>
              <a:tr h="266707">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שם פעולה</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קלט</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פלט</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תיאור קצר</a:t>
                      </a:r>
                      <a:endParaRPr lang="he-IL" sz="1200"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מס' תרשים</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853146"/>
                  </a:ext>
                </a:extLst>
              </a:tr>
              <a:tr h="622317">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0" i="0" u="none" strike="noStrike" cap="none" dirty="0">
                          <a:solidFill>
                            <a:srgbClr val="000000"/>
                          </a:solidFill>
                          <a:latin typeface="Arial"/>
                          <a:ea typeface="Fira Code Medium" panose="020B0809050000020004" pitchFamily="49" charset="0"/>
                          <a:cs typeface="Arial"/>
                          <a:sym typeface="Arial"/>
                        </a:rPr>
                        <a:t>פעולות </a:t>
                      </a:r>
                      <a:r>
                        <a:rPr lang="en-US" sz="1200" b="0" i="0" u="none" strike="noStrike" cap="none" dirty="0">
                          <a:solidFill>
                            <a:srgbClr val="000000"/>
                          </a:solidFill>
                          <a:latin typeface="Arial"/>
                          <a:ea typeface="Fira Code Medium" panose="020B0809050000020004" pitchFamily="49" charset="0"/>
                          <a:cs typeface="Arial"/>
                          <a:sym typeface="Arial"/>
                        </a:rPr>
                        <a:t>stage</a:t>
                      </a:r>
                      <a:br>
                        <a:rPr lang="en-US" sz="1200" b="0" i="0" u="none" strike="noStrike" cap="none" dirty="0">
                          <a:solidFill>
                            <a:srgbClr val="000000"/>
                          </a:solidFill>
                          <a:latin typeface="Arial"/>
                          <a:ea typeface="Fira Code Medium" panose="020B0809050000020004" pitchFamily="49" charset="0"/>
                          <a:cs typeface="Arial"/>
                          <a:sym typeface="Arial"/>
                        </a:rPr>
                      </a:br>
                      <a:r>
                        <a:rPr lang="en-US" sz="1200" b="0" i="0" u="none" strike="noStrike" cap="none" dirty="0">
                          <a:solidFill>
                            <a:srgbClr val="000000"/>
                          </a:solidFill>
                          <a:latin typeface="Arial"/>
                          <a:ea typeface="Fira Code Medium" panose="020B0809050000020004" pitchFamily="49" charset="0"/>
                          <a:cs typeface="Arial"/>
                          <a:sym typeface="Arial"/>
                        </a:rPr>
                        <a:t>1-4</a:t>
                      </a:r>
                      <a:endParaRPr lang="he-IL" sz="1200" b="0" i="0" u="none" strike="noStrike" cap="none" dirty="0">
                        <a:solidFill>
                          <a:srgbClr val="000000"/>
                        </a:solidFill>
                        <a:latin typeface="Arial"/>
                        <a:ea typeface="Fira Code Medium" panose="020B0809050000020004" pitchFamily="49" charset="0"/>
                        <a:cs typeface="Arial"/>
                        <a:sym typeface="Arial"/>
                      </a:endParaRPr>
                    </a:p>
                    <a:p>
                      <a:pPr algn="r" rtl="1"/>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אין</a:t>
                      </a:r>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למסך</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0" i="0" u="none" strike="noStrike" cap="none" dirty="0">
                          <a:solidFill>
                            <a:srgbClr val="000000"/>
                          </a:solidFill>
                          <a:latin typeface="Arial"/>
                          <a:ea typeface="Fira Code Medium" panose="020B0809050000020004" pitchFamily="49" charset="0"/>
                          <a:cs typeface="Arial"/>
                          <a:sym typeface="Arial"/>
                        </a:rPr>
                        <a:t>מסדרות 8 פלטפורמות על פי ערכי </a:t>
                      </a:r>
                      <a:r>
                        <a:rPr lang="en-US" sz="1200" b="0" i="0" u="none" strike="noStrike" cap="none" dirty="0">
                          <a:solidFill>
                            <a:srgbClr val="000000"/>
                          </a:solidFill>
                          <a:latin typeface="Arial"/>
                          <a:ea typeface="Fira Code Medium" panose="020B0809050000020004" pitchFamily="49" charset="0"/>
                          <a:cs typeface="Arial"/>
                          <a:sym typeface="Arial"/>
                        </a:rPr>
                        <a:t>y</a:t>
                      </a:r>
                      <a:r>
                        <a:rPr lang="he-IL" sz="1200" b="0" i="0" u="none" strike="noStrike" cap="none" dirty="0">
                          <a:solidFill>
                            <a:srgbClr val="000000"/>
                          </a:solidFill>
                          <a:latin typeface="Arial"/>
                          <a:ea typeface="Fira Code Medium" panose="020B0809050000020004" pitchFamily="49" charset="0"/>
                          <a:cs typeface="Arial"/>
                          <a:sym typeface="Arial"/>
                        </a:rPr>
                        <a:t> ו</a:t>
                      </a:r>
                      <a:r>
                        <a:rPr lang="en-US" sz="1200" b="0" i="0" u="none" strike="noStrike" cap="none" dirty="0">
                          <a:solidFill>
                            <a:srgbClr val="000000"/>
                          </a:solidFill>
                          <a:latin typeface="Arial"/>
                          <a:ea typeface="Fira Code Medium" panose="020B0809050000020004" pitchFamily="49" charset="0"/>
                          <a:cs typeface="Arial"/>
                          <a:sym typeface="Arial"/>
                        </a:rPr>
                        <a:t>kind</a:t>
                      </a:r>
                      <a:r>
                        <a:rPr lang="he-IL" sz="1200" b="0" i="0" u="none" strike="noStrike" cap="none" dirty="0">
                          <a:solidFill>
                            <a:srgbClr val="000000"/>
                          </a:solidFill>
                          <a:latin typeface="Arial"/>
                          <a:ea typeface="Fira Code Medium" panose="020B0809050000020004" pitchFamily="49" charset="0"/>
                          <a:cs typeface="Arial"/>
                          <a:sym typeface="Arial"/>
                        </a:rPr>
                        <a:t> במסך</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0" i="0" u="none" strike="noStrike" cap="none" dirty="0">
                          <a:solidFill>
                            <a:srgbClr val="000000"/>
                          </a:solidFill>
                          <a:latin typeface="Arial"/>
                          <a:ea typeface="Fira Code Medium" panose="020B0809050000020004" pitchFamily="49" charset="0"/>
                          <a:cs typeface="Arial"/>
                          <a:sym typeface="Arial"/>
                        </a:rPr>
                        <a:t>וגם לפי ערכי </a:t>
                      </a:r>
                      <a:r>
                        <a:rPr lang="en-US" sz="1200" b="0" i="0" u="none" strike="noStrike" cap="none" dirty="0">
                          <a:solidFill>
                            <a:srgbClr val="000000"/>
                          </a:solidFill>
                          <a:latin typeface="Arial"/>
                          <a:ea typeface="Fira Code Medium" panose="020B0809050000020004" pitchFamily="49" charset="0"/>
                          <a:cs typeface="Arial"/>
                          <a:sym typeface="Arial"/>
                        </a:rPr>
                        <a:t>x</a:t>
                      </a:r>
                      <a:r>
                        <a:rPr lang="he-IL" sz="1200" b="0" i="0" u="none" strike="noStrike" cap="none" dirty="0">
                          <a:solidFill>
                            <a:srgbClr val="000000"/>
                          </a:solidFill>
                          <a:latin typeface="Arial"/>
                          <a:ea typeface="Fira Code Medium" panose="020B0809050000020004" pitchFamily="49" charset="0"/>
                          <a:cs typeface="Arial"/>
                          <a:sym typeface="Arial"/>
                        </a:rPr>
                        <a:t> אשר נקבעים על ידי הפעולה </a:t>
                      </a:r>
                      <a:r>
                        <a:rPr lang="en-US" sz="1200" b="0" i="0" u="none" strike="noStrike" cap="none" dirty="0" err="1">
                          <a:solidFill>
                            <a:srgbClr val="000000"/>
                          </a:solidFill>
                          <a:latin typeface="Arial"/>
                          <a:ea typeface="Fira Code Medium" panose="020B0809050000020004" pitchFamily="49" charset="0"/>
                          <a:cs typeface="Arial"/>
                          <a:sym typeface="Arial"/>
                        </a:rPr>
                        <a:t>assignToXPlat</a:t>
                      </a:r>
                      <a:r>
                        <a:rPr lang="he-IL" sz="1200" b="0" i="0" u="none" strike="noStrike" cap="none" dirty="0">
                          <a:solidFill>
                            <a:srgbClr val="000000"/>
                          </a:solidFill>
                          <a:latin typeface="Arial"/>
                          <a:ea typeface="Fira Code Medium" panose="020B0809050000020004" pitchFamily="49" charset="0"/>
                          <a:cs typeface="Arial"/>
                          <a:sym typeface="Arial"/>
                        </a:rPr>
                        <a:t> ובכך משתנים כל פעם שקוראים לאחד משלבים אלו</a:t>
                      </a: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611562896"/>
                  </a:ext>
                </a:extLst>
              </a:tr>
              <a:tr h="444512">
                <a:tc>
                  <a:txBody>
                    <a:bodyPr/>
                    <a:lstStyle/>
                    <a:p>
                      <a:pPr algn="r" rtl="1"/>
                      <a:r>
                        <a:rPr lang="en-US" sz="1200" dirty="0" err="1">
                          <a:latin typeface="+mj-lt"/>
                          <a:ea typeface="Fira Code Medium" panose="020B0809050000020004" pitchFamily="49" charset="0"/>
                        </a:rPr>
                        <a:t>PixelColor</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קבוע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y x</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al(color)</a:t>
                      </a: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rPr>
                        <a:t>מחזירה צבע בפיקסל מסוים על פי </a:t>
                      </a:r>
                      <a:r>
                        <a:rPr lang="en-US" sz="1200" b="1" dirty="0">
                          <a:latin typeface="+mj-lt"/>
                          <a:ea typeface="Fira Code Medium" panose="020B0809050000020004" pitchFamily="49" charset="0"/>
                        </a:rPr>
                        <a:t>x</a:t>
                      </a:r>
                      <a:r>
                        <a:rPr lang="he-IL" sz="1200" b="1" dirty="0">
                          <a:latin typeface="+mj-lt"/>
                          <a:ea typeface="Fira Code Medium" panose="020B0809050000020004" pitchFamily="49" charset="0"/>
                        </a:rPr>
                        <a:t> ו</a:t>
                      </a:r>
                      <a:r>
                        <a:rPr lang="en-US" sz="1200" b="1" dirty="0">
                          <a:latin typeface="+mj-lt"/>
                          <a:ea typeface="Fira Code Medium" panose="020B0809050000020004" pitchFamily="49" charset="0"/>
                        </a:rPr>
                        <a:t>y</a:t>
                      </a:r>
                      <a:r>
                        <a:rPr lang="he-IL" sz="1200" b="1" dirty="0">
                          <a:latin typeface="+mj-lt"/>
                          <a:ea typeface="Fira Code Medium" panose="020B0809050000020004" pitchFamily="49" charset="0"/>
                        </a:rPr>
                        <a:t>.</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Arial"/>
                          <a:ea typeface="Fira Code Medium" panose="020B0809050000020004" pitchFamily="49" charset="0"/>
                          <a:cs typeface="Arial"/>
                          <a:sym typeface="Arial"/>
                        </a:rPr>
                        <a:t>X</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extLst>
                  <a:ext uri="{0D108BD9-81ED-4DB2-BD59-A6C34878D82A}">
                    <a16:rowId xmlns:a16="http://schemas.microsoft.com/office/drawing/2014/main" val="1871645862"/>
                  </a:ext>
                </a:extLst>
              </a:tr>
              <a:tr h="300873">
                <a:tc>
                  <a:txBody>
                    <a:bodyPr/>
                    <a:lstStyle/>
                    <a:p>
                      <a:pPr algn="r" rtl="1"/>
                      <a:r>
                        <a:rPr lang="en-US" sz="1200" dirty="0" err="1"/>
                        <a:t>SetGraphic</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אין</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אין</a:t>
                      </a:r>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rPr>
                        <a:t>מעבירה את המסך למוד גרפי 200*320</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0" i="0" u="none" strike="noStrike" cap="none" dirty="0">
                          <a:solidFill>
                            <a:srgbClr val="000000"/>
                          </a:solidFill>
                          <a:latin typeface="Arial"/>
                          <a:ea typeface="Fira Code Medium" panose="020B0809050000020004" pitchFamily="49" charset="0"/>
                          <a:cs typeface="Arial"/>
                          <a:sym typeface="Arial"/>
                        </a:rPr>
                        <a:t>X</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extLst>
                  <a:ext uri="{0D108BD9-81ED-4DB2-BD59-A6C34878D82A}">
                    <a16:rowId xmlns:a16="http://schemas.microsoft.com/office/drawing/2014/main" val="1929641990"/>
                  </a:ext>
                </a:extLst>
              </a:tr>
              <a:tr h="444512">
                <a:tc>
                  <a:txBody>
                    <a:bodyPr/>
                    <a:lstStyle/>
                    <a:p>
                      <a:pPr algn="r" rtl="1"/>
                      <a:r>
                        <a:rPr lang="en-US" sz="1200" dirty="0" err="1"/>
                        <a:t>SetText</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אין</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אין</a:t>
                      </a:r>
                      <a:endPar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endParaRPr>
                    </a:p>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מעבירה את המסך למוד טקסט</a:t>
                      </a:r>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2414980671"/>
                  </a:ext>
                </a:extLst>
              </a:tr>
              <a:tr h="622317">
                <a:tc>
                  <a:txBody>
                    <a:bodyPr/>
                    <a:lstStyle/>
                    <a:p>
                      <a:pPr algn="r" rtl="1"/>
                      <a:r>
                        <a:rPr lang="en-US" sz="1200" b="1" dirty="0">
                          <a:latin typeface="+mj-lt"/>
                          <a:ea typeface="Fira Code Medium" panose="020B0809050000020004" pitchFamily="49" charset="0"/>
                          <a:cs typeface="Fira Code Medium" panose="020B0809050000020004" pitchFamily="49" charset="0"/>
                        </a:rPr>
                        <a:t>delay1&amp;&amp;delay2</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Arial"/>
                          <a:sym typeface="Arial"/>
                        </a:rPr>
                        <a:t>אין</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אין</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מבצעות </a:t>
                      </a:r>
                      <a:r>
                        <a:rPr lang="he-IL" sz="1200" b="1" dirty="0" err="1">
                          <a:latin typeface="+mj-lt"/>
                          <a:ea typeface="Fira Code Medium" panose="020B0809050000020004" pitchFamily="49" charset="0"/>
                          <a:cs typeface="Fira Code Medium" panose="020B0809050000020004" pitchFamily="49" charset="0"/>
                        </a:rPr>
                        <a:t>דילאי</a:t>
                      </a:r>
                      <a:r>
                        <a:rPr lang="he-IL" sz="1200" b="1" dirty="0">
                          <a:latin typeface="+mj-lt"/>
                          <a:ea typeface="Fira Code Medium" panose="020B0809050000020004" pitchFamily="49" charset="0"/>
                          <a:cs typeface="Fira Code Medium" panose="020B0809050000020004" pitchFamily="49" charset="0"/>
                        </a:rPr>
                        <a:t> של שניות,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delay1</a:t>
                      </a: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 מבצעת </a:t>
                      </a:r>
                      <a:r>
                        <a:rPr lang="he-IL" sz="1200" b="1" i="0" u="none" strike="noStrike" cap="none" dirty="0" err="1">
                          <a:solidFill>
                            <a:srgbClr val="000000"/>
                          </a:solidFill>
                          <a:latin typeface="Arial"/>
                          <a:ea typeface="Fira Code Medium" panose="020B0809050000020004" pitchFamily="49" charset="0"/>
                          <a:cs typeface="Fira Code Medium" panose="020B0809050000020004" pitchFamily="49" charset="0"/>
                          <a:sym typeface="Arial"/>
                        </a:rPr>
                        <a:t>דילאי</a:t>
                      </a: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 גדול משל </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delay2</a:t>
                      </a:r>
                      <a:endParaRPr lang="he-IL" sz="1200" dirty="0">
                        <a:latin typeface="+mj-lt"/>
                        <a:ea typeface="Fira Code Medium" panose="020B0809050000020004" pitchFamily="49" charset="0"/>
                      </a:endParaRPr>
                    </a:p>
                    <a:p>
                      <a:pPr algn="r" rtl="1"/>
                      <a:endParaRPr lang="he-IL" sz="1200" dirty="0">
                        <a:latin typeface="+mj-lt"/>
                        <a:ea typeface="Fira Code Medium" panose="020B0809050000020004" pitchFamily="49" charset="0"/>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3942725445"/>
                  </a:ext>
                </a:extLst>
              </a:tr>
              <a:tr h="548238">
                <a:tc>
                  <a:txBody>
                    <a:bodyPr/>
                    <a:lstStyle/>
                    <a:p>
                      <a:pPr algn="r" rtl="1"/>
                      <a:r>
                        <a:rPr lang="en-US" sz="1200" dirty="0" err="1">
                          <a:latin typeface="+mj-lt"/>
                          <a:ea typeface="Fira Code Medium" panose="020B0809050000020004" pitchFamily="49" charset="0"/>
                        </a:rPr>
                        <a:t>getRandomX</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אין</a:t>
                      </a:r>
                      <a:endPar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endParaRPr>
                    </a:p>
                    <a:p>
                      <a:pPr algn="r" rtl="1"/>
                      <a:endParaRPr lang="he-IL" sz="1200" b="1" dirty="0">
                        <a:latin typeface="+mj-lt"/>
                        <a:ea typeface="Fira Code Medium" panose="020B0809050000020004" pitchFamily="49" charset="0"/>
                        <a:cs typeface="Fira Code Medium" panose="020B0809050000020004" pitchFamily="49" charset="0"/>
                      </a:endParaRPr>
                    </a:p>
                  </a:txBody>
                  <a:tcPr/>
                </a:tc>
                <a:tc>
                  <a:txBody>
                    <a:bodyPr/>
                    <a:lstStyle/>
                    <a:p>
                      <a:pPr algn="r" rtl="1"/>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מספר</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מגרילה מספר בין 100 ל230 בעזרת </a:t>
                      </a:r>
                      <a:r>
                        <a:rPr lang="en-US" sz="1200" b="1" i="0" u="none" strike="noStrike" cap="none" dirty="0" err="1">
                          <a:solidFill>
                            <a:srgbClr val="000000"/>
                          </a:solidFill>
                          <a:latin typeface="Arial"/>
                          <a:ea typeface="Fira Code Medium" panose="020B0809050000020004" pitchFamily="49" charset="0"/>
                          <a:cs typeface="Fira Code Medium" panose="020B0809050000020004" pitchFamily="49" charset="0"/>
                          <a:sym typeface="Arial"/>
                        </a:rPr>
                        <a:t>RandomByCs</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1870504115"/>
                  </a:ext>
                </a:extLst>
              </a:tr>
            </a:tbl>
          </a:graphicData>
        </a:graphic>
      </p:graphicFrame>
      <p:graphicFrame>
        <p:nvGraphicFramePr>
          <p:cNvPr id="3" name="טבלה 2">
            <a:extLst>
              <a:ext uri="{FF2B5EF4-FFF2-40B4-BE49-F238E27FC236}">
                <a16:creationId xmlns:a16="http://schemas.microsoft.com/office/drawing/2014/main" id="{ECF12CDB-7473-445B-1F09-2CE864AD7145}"/>
              </a:ext>
            </a:extLst>
          </p:cNvPr>
          <p:cNvGraphicFramePr>
            <a:graphicFrameLocks noGrp="1"/>
          </p:cNvGraphicFramePr>
          <p:nvPr>
            <p:extLst>
              <p:ext uri="{D42A27DB-BD31-4B8C-83A1-F6EECF244321}">
                <p14:modId xmlns:p14="http://schemas.microsoft.com/office/powerpoint/2010/main" val="1434223594"/>
              </p:ext>
            </p:extLst>
          </p:nvPr>
        </p:nvGraphicFramePr>
        <p:xfrm>
          <a:off x="237150" y="4335716"/>
          <a:ext cx="8669700" cy="548238"/>
        </p:xfrm>
        <a:graphic>
          <a:graphicData uri="http://schemas.openxmlformats.org/drawingml/2006/table">
            <a:tbl>
              <a:tblPr rtl="1" firstRow="1" bandRow="1">
                <a:tableStyleId>{634FF4D5-480C-4C27-893A-FA7F1953141C}</a:tableStyleId>
              </a:tblPr>
              <a:tblGrid>
                <a:gridCol w="1388450">
                  <a:extLst>
                    <a:ext uri="{9D8B030D-6E8A-4147-A177-3AD203B41FA5}">
                      <a16:colId xmlns:a16="http://schemas.microsoft.com/office/drawing/2014/main" val="2368654645"/>
                    </a:ext>
                  </a:extLst>
                </a:gridCol>
                <a:gridCol w="482600">
                  <a:extLst>
                    <a:ext uri="{9D8B030D-6E8A-4147-A177-3AD203B41FA5}">
                      <a16:colId xmlns:a16="http://schemas.microsoft.com/office/drawing/2014/main" val="3170495693"/>
                    </a:ext>
                  </a:extLst>
                </a:gridCol>
                <a:gridCol w="1422400">
                  <a:extLst>
                    <a:ext uri="{9D8B030D-6E8A-4147-A177-3AD203B41FA5}">
                      <a16:colId xmlns:a16="http://schemas.microsoft.com/office/drawing/2014/main" val="3738103034"/>
                    </a:ext>
                  </a:extLst>
                </a:gridCol>
                <a:gridCol w="4362450">
                  <a:extLst>
                    <a:ext uri="{9D8B030D-6E8A-4147-A177-3AD203B41FA5}">
                      <a16:colId xmlns:a16="http://schemas.microsoft.com/office/drawing/2014/main" val="3345760696"/>
                    </a:ext>
                  </a:extLst>
                </a:gridCol>
                <a:gridCol w="1013800">
                  <a:extLst>
                    <a:ext uri="{9D8B030D-6E8A-4147-A177-3AD203B41FA5}">
                      <a16:colId xmlns:a16="http://schemas.microsoft.com/office/drawing/2014/main" val="1715399843"/>
                    </a:ext>
                  </a:extLst>
                </a:gridCol>
              </a:tblGrid>
              <a:tr h="548238">
                <a:tc>
                  <a:txBody>
                    <a:bodyPr/>
                    <a:lstStyle/>
                    <a:p>
                      <a:pPr algn="r" rtl="1"/>
                      <a:r>
                        <a:rPr lang="en-US" sz="1200" dirty="0" err="1">
                          <a:latin typeface="+mj-lt"/>
                          <a:ea typeface="Fira Code Medium" panose="020B0809050000020004" pitchFamily="49" charset="0"/>
                        </a:rPr>
                        <a:t>assignToXPlat</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אין</a:t>
                      </a:r>
                      <a:endPar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endParaRPr>
                    </a:p>
                  </a:txBody>
                  <a:tcPr/>
                </a:tc>
                <a:tc>
                  <a:txBody>
                    <a:bodyPr/>
                    <a:lstStyle/>
                    <a:p>
                      <a:pPr algn="r" rtl="1"/>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מעבירה לכל משתני </a:t>
                      </a:r>
                      <a:r>
                        <a:rPr lang="en-US" sz="1200" b="1" i="0" u="none" strike="noStrike" cap="none" dirty="0" err="1">
                          <a:solidFill>
                            <a:srgbClr val="000000"/>
                          </a:solidFill>
                          <a:latin typeface="Arial"/>
                          <a:ea typeface="Fira Code Medium" panose="020B0809050000020004" pitchFamily="49" charset="0"/>
                          <a:cs typeface="Fira Code Medium" panose="020B0809050000020004" pitchFamily="49" charset="0"/>
                          <a:sym typeface="Arial"/>
                        </a:rPr>
                        <a:t>xplat</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 2-8</a:t>
                      </a:r>
                      <a:endParaRPr lang="he-IL" sz="1200"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0" i="0" u="none" strike="noStrike" cap="none" dirty="0">
                          <a:solidFill>
                            <a:srgbClr val="000000"/>
                          </a:solidFill>
                          <a:latin typeface="Arial"/>
                          <a:ea typeface="Fira Code Medium" panose="020B0809050000020004" pitchFamily="49" charset="0"/>
                          <a:cs typeface="Arial"/>
                          <a:sym typeface="Arial"/>
                        </a:rPr>
                        <a:t>מציבה במשתנים </a:t>
                      </a:r>
                      <a:r>
                        <a:rPr lang="en-US" sz="1200" b="1" i="0" u="none" strike="noStrike" cap="none" dirty="0" err="1">
                          <a:solidFill>
                            <a:srgbClr val="000000"/>
                          </a:solidFill>
                          <a:latin typeface="Arial"/>
                          <a:ea typeface="Fira Code Medium" panose="020B0809050000020004" pitchFamily="49" charset="0"/>
                          <a:cs typeface="Fira Code Medium" panose="020B0809050000020004" pitchFamily="49" charset="0"/>
                          <a:sym typeface="Arial"/>
                        </a:rPr>
                        <a:t>xplat</a:t>
                      </a:r>
                      <a:r>
                        <a:rPr lang="en-US"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 2-8</a:t>
                      </a:r>
                      <a:r>
                        <a:rPr lang="he-IL" sz="1200" b="1" i="0" u="none" strike="noStrike" cap="none" dirty="0">
                          <a:solidFill>
                            <a:srgbClr val="000000"/>
                          </a:solidFill>
                          <a:latin typeface="Arial"/>
                          <a:ea typeface="Fira Code Medium" panose="020B0809050000020004" pitchFamily="49" charset="0"/>
                          <a:cs typeface="Fira Code Medium" panose="020B0809050000020004" pitchFamily="49" charset="0"/>
                          <a:sym typeface="Arial"/>
                        </a:rPr>
                        <a:t> ערכים רנדומליים בעזרת </a:t>
                      </a:r>
                      <a:r>
                        <a:rPr lang="en-US" sz="1200" b="0" i="0" u="none" strike="noStrike" cap="none" dirty="0" err="1">
                          <a:solidFill>
                            <a:srgbClr val="000000"/>
                          </a:solidFill>
                          <a:latin typeface="Arial"/>
                          <a:ea typeface="Fira Code Medium" panose="020B0809050000020004" pitchFamily="49" charset="0"/>
                          <a:cs typeface="Arial"/>
                          <a:sym typeface="Arial"/>
                        </a:rPr>
                        <a:t>getRandomX</a:t>
                      </a:r>
                      <a:endParaRPr lang="he-IL" sz="1200" b="0" i="0" u="none" strike="noStrike" cap="none" dirty="0">
                        <a:solidFill>
                          <a:srgbClr val="000000"/>
                        </a:solidFill>
                        <a:latin typeface="Arial"/>
                        <a:ea typeface="Fira Code Medium" panose="020B0809050000020004" pitchFamily="49" charset="0"/>
                        <a:cs typeface="Arial"/>
                        <a:sym typeface="Arial"/>
                      </a:endParaRPr>
                    </a:p>
                  </a:txBody>
                  <a:tcPr/>
                </a:tc>
                <a:tc>
                  <a:txBody>
                    <a:bodyPr/>
                    <a:lstStyle/>
                    <a:p>
                      <a:pPr algn="r" rtl="1"/>
                      <a:r>
                        <a:rPr lang="en-US" sz="1200" dirty="0">
                          <a:latin typeface="+mj-lt"/>
                          <a:ea typeface="Fira Code Medium" panose="020B0809050000020004" pitchFamily="49" charset="0"/>
                        </a:rPr>
                        <a:t>X</a:t>
                      </a:r>
                      <a:endParaRPr lang="he-IL" sz="1200" dirty="0">
                        <a:latin typeface="+mj-lt"/>
                        <a:ea typeface="Fira Code Medium" panose="020B0809050000020004" pitchFamily="49" charset="0"/>
                      </a:endParaRPr>
                    </a:p>
                  </a:txBody>
                  <a:tcPr/>
                </a:tc>
                <a:extLst>
                  <a:ext uri="{0D108BD9-81ED-4DB2-BD59-A6C34878D82A}">
                    <a16:rowId xmlns:a16="http://schemas.microsoft.com/office/drawing/2014/main" val="2103820107"/>
                  </a:ext>
                </a:extLst>
              </a:tr>
            </a:tbl>
          </a:graphicData>
        </a:graphic>
      </p:graphicFrame>
    </p:spTree>
    <p:extLst>
      <p:ext uri="{BB962C8B-B14F-4D97-AF65-F5344CB8AC3E}">
        <p14:creationId xmlns:p14="http://schemas.microsoft.com/office/powerpoint/2010/main" val="27276771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רשימת הפעולות:</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2" name="Google Shape;697;p37">
            <a:extLst>
              <a:ext uri="{FF2B5EF4-FFF2-40B4-BE49-F238E27FC236}">
                <a16:creationId xmlns:a16="http://schemas.microsoft.com/office/drawing/2014/main" id="{E433C0CE-7F08-F50B-C438-6082ADF6E6A0}"/>
              </a:ext>
            </a:extLst>
          </p:cNvPr>
          <p:cNvSpPr txBox="1">
            <a:spLocks noGrp="1"/>
          </p:cNvSpPr>
          <p:nvPr>
            <p:ph type="body" idx="1"/>
          </p:nvPr>
        </p:nvSpPr>
        <p:spPr>
          <a:xfrm>
            <a:off x="200025" y="1017725"/>
            <a:ext cx="8743950" cy="1179375"/>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Clr>
                <a:srgbClr val="E6646E"/>
              </a:buClr>
              <a:buSzPts val="440"/>
              <a:buFont typeface="Arial"/>
              <a:buNone/>
            </a:pPr>
            <a:r>
              <a:rPr lang="he-IL" sz="1300" b="1" dirty="0"/>
              <a:t>ישנן פעולות שלא ציינתי בטבלה מכיוון שניתנו לנו על ידי המורה המלווה ולכן אינני רואה צורך לפרט לגביהן, פעולות הקשורות לתמונות </a:t>
            </a:r>
            <a:r>
              <a:rPr lang="en-US" sz="1300" b="1" dirty="0"/>
              <a:t>BMP</a:t>
            </a:r>
            <a:r>
              <a:rPr lang="he-IL" sz="1300" b="1" dirty="0"/>
              <a:t>, </a:t>
            </a:r>
            <a:r>
              <a:rPr lang="en-US" sz="1300" b="1" dirty="0" err="1"/>
              <a:t>RandomByCs</a:t>
            </a:r>
            <a:r>
              <a:rPr lang="he-IL" sz="1300" b="1" dirty="0"/>
              <a:t> אשר מגרילה מספר בטווח הערכים בין </a:t>
            </a:r>
            <a:r>
              <a:rPr lang="en-US" sz="1300" b="1" dirty="0"/>
              <a:t>bl</a:t>
            </a:r>
            <a:r>
              <a:rPr lang="he-IL" sz="1300" b="1" dirty="0"/>
              <a:t> לבין </a:t>
            </a:r>
            <a:r>
              <a:rPr lang="en-US" sz="1300" b="1" dirty="0" err="1"/>
              <a:t>bh</a:t>
            </a:r>
            <a:r>
              <a:rPr lang="he-IL" sz="1300" b="1" dirty="0"/>
              <a:t>, </a:t>
            </a:r>
            <a:r>
              <a:rPr lang="en-US" sz="1300" b="1" dirty="0" err="1"/>
              <a:t>MakeMask</a:t>
            </a:r>
            <a:r>
              <a:rPr lang="he-IL" sz="1300" b="1" dirty="0"/>
              <a:t> ו</a:t>
            </a:r>
            <a:r>
              <a:rPr lang="en-US" sz="1300" b="1" dirty="0" err="1"/>
              <a:t>ShowAxDecimal</a:t>
            </a:r>
            <a:r>
              <a:rPr lang="he-IL" sz="1300" b="1" dirty="0"/>
              <a:t>.</a:t>
            </a:r>
          </a:p>
          <a:p>
            <a:pPr marL="0" lvl="0" indent="0" algn="r" rtl="1">
              <a:spcBef>
                <a:spcPts val="0"/>
              </a:spcBef>
              <a:spcAft>
                <a:spcPts val="0"/>
              </a:spcAft>
              <a:buClr>
                <a:srgbClr val="E6646E"/>
              </a:buClr>
              <a:buSzPts val="440"/>
              <a:buFont typeface="Arial"/>
              <a:buNone/>
            </a:pPr>
            <a:endParaRPr lang="he-IL" sz="1300" b="1" dirty="0"/>
          </a:p>
          <a:p>
            <a:pPr marL="0" lvl="0" indent="0" algn="r" rtl="1">
              <a:spcBef>
                <a:spcPts val="0"/>
              </a:spcBef>
              <a:spcAft>
                <a:spcPts val="0"/>
              </a:spcAft>
              <a:buClr>
                <a:srgbClr val="E6646E"/>
              </a:buClr>
              <a:buSzPts val="440"/>
              <a:buFont typeface="Arial"/>
              <a:buNone/>
            </a:pPr>
            <a:endParaRPr lang="he-IL" sz="1300" b="1" dirty="0"/>
          </a:p>
        </p:txBody>
      </p:sp>
    </p:spTree>
    <p:extLst>
      <p:ext uri="{BB962C8B-B14F-4D97-AF65-F5344CB8AC3E}">
        <p14:creationId xmlns:p14="http://schemas.microsoft.com/office/powerpoint/2010/main" val="1878111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43"/>
        <p:cNvGrpSpPr/>
        <p:nvPr/>
      </p:nvGrpSpPr>
      <p:grpSpPr>
        <a:xfrm>
          <a:off x="0" y="0"/>
          <a:ext cx="0" cy="0"/>
          <a:chOff x="0" y="0"/>
          <a:chExt cx="0" cy="0"/>
        </a:xfrm>
      </p:grpSpPr>
      <p:pic>
        <p:nvPicPr>
          <p:cNvPr id="7" name="תמונה 6">
            <a:extLst>
              <a:ext uri="{FF2B5EF4-FFF2-40B4-BE49-F238E27FC236}">
                <a16:creationId xmlns:a16="http://schemas.microsoft.com/office/drawing/2014/main" id="{6313AB04-FFBE-7699-0B9B-077661696D60}"/>
              </a:ext>
            </a:extLst>
          </p:cNvPr>
          <p:cNvPicPr>
            <a:picLocks noChangeAspect="1"/>
          </p:cNvPicPr>
          <p:nvPr/>
        </p:nvPicPr>
        <p:blipFill rotWithShape="1">
          <a:blip r:embed="rId3"/>
          <a:srcRect l="526" t="1392" r="1606" b="2594"/>
          <a:stretch/>
        </p:blipFill>
        <p:spPr>
          <a:xfrm>
            <a:off x="403595" y="479273"/>
            <a:ext cx="3430577" cy="2175641"/>
          </a:xfrm>
          <a:prstGeom prst="rect">
            <a:avLst/>
          </a:prstGeom>
        </p:spPr>
      </p:pic>
      <p:pic>
        <p:nvPicPr>
          <p:cNvPr id="9" name="תמונה 8">
            <a:extLst>
              <a:ext uri="{FF2B5EF4-FFF2-40B4-BE49-F238E27FC236}">
                <a16:creationId xmlns:a16="http://schemas.microsoft.com/office/drawing/2014/main" id="{78270E81-90E7-6C46-9E32-23D39D89669D}"/>
              </a:ext>
            </a:extLst>
          </p:cNvPr>
          <p:cNvPicPr>
            <a:picLocks noChangeAspect="1"/>
          </p:cNvPicPr>
          <p:nvPr/>
        </p:nvPicPr>
        <p:blipFill rotWithShape="1">
          <a:blip r:embed="rId4"/>
          <a:srcRect t="1689" r="2886" b="1061"/>
          <a:stretch/>
        </p:blipFill>
        <p:spPr>
          <a:xfrm>
            <a:off x="4218336" y="479273"/>
            <a:ext cx="3490132" cy="2175640"/>
          </a:xfrm>
          <a:prstGeom prst="rect">
            <a:avLst/>
          </a:prstGeom>
        </p:spPr>
      </p:pic>
      <p:pic>
        <p:nvPicPr>
          <p:cNvPr id="11" name="תמונה 10">
            <a:extLst>
              <a:ext uri="{FF2B5EF4-FFF2-40B4-BE49-F238E27FC236}">
                <a16:creationId xmlns:a16="http://schemas.microsoft.com/office/drawing/2014/main" id="{FD28D1CA-DE9E-AFD1-CD25-68F7A928D87C}"/>
              </a:ext>
            </a:extLst>
          </p:cNvPr>
          <p:cNvPicPr>
            <a:picLocks noChangeAspect="1"/>
          </p:cNvPicPr>
          <p:nvPr/>
        </p:nvPicPr>
        <p:blipFill>
          <a:blip r:embed="rId5"/>
          <a:stretch>
            <a:fillRect/>
          </a:stretch>
        </p:blipFill>
        <p:spPr>
          <a:xfrm>
            <a:off x="382566" y="2713723"/>
            <a:ext cx="3472634" cy="2188086"/>
          </a:xfrm>
          <a:prstGeom prst="rect">
            <a:avLst/>
          </a:prstGeom>
        </p:spPr>
      </p:pic>
      <p:pic>
        <p:nvPicPr>
          <p:cNvPr id="13" name="תמונה 12">
            <a:extLst>
              <a:ext uri="{FF2B5EF4-FFF2-40B4-BE49-F238E27FC236}">
                <a16:creationId xmlns:a16="http://schemas.microsoft.com/office/drawing/2014/main" id="{6287EB07-1428-E0E2-F265-3108A429B1DC}"/>
              </a:ext>
            </a:extLst>
          </p:cNvPr>
          <p:cNvPicPr>
            <a:picLocks noChangeAspect="1"/>
          </p:cNvPicPr>
          <p:nvPr/>
        </p:nvPicPr>
        <p:blipFill rotWithShape="1">
          <a:blip r:embed="rId6"/>
          <a:srcRect/>
          <a:stretch/>
        </p:blipFill>
        <p:spPr>
          <a:xfrm>
            <a:off x="4214062" y="2713723"/>
            <a:ext cx="3494406" cy="2177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סיכום אישי:</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2" name="Google Shape;697;p37">
            <a:extLst>
              <a:ext uri="{FF2B5EF4-FFF2-40B4-BE49-F238E27FC236}">
                <a16:creationId xmlns:a16="http://schemas.microsoft.com/office/drawing/2014/main" id="{E433C0CE-7F08-F50B-C438-6082ADF6E6A0}"/>
              </a:ext>
            </a:extLst>
          </p:cNvPr>
          <p:cNvSpPr txBox="1">
            <a:spLocks noGrp="1"/>
          </p:cNvSpPr>
          <p:nvPr>
            <p:ph type="body" idx="1"/>
          </p:nvPr>
        </p:nvSpPr>
        <p:spPr>
          <a:xfrm>
            <a:off x="200025" y="1002717"/>
            <a:ext cx="8743950" cy="3138065"/>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Clr>
                <a:srgbClr val="E6646E"/>
              </a:buClr>
              <a:buSzPts val="440"/>
              <a:buFont typeface="Arial"/>
              <a:buNone/>
            </a:pPr>
            <a:r>
              <a:rPr lang="he-IL" sz="1300" b="1" dirty="0"/>
              <a:t>מצאתי את תהליך העבודה על הפרויקט מאתגר מאוד אך באותה המידה מעשיר, לפני שהתחלנו ללמוד את הנושאים </a:t>
            </a:r>
            <a:r>
              <a:rPr lang="he-IL" sz="1300" b="1" dirty="0" err="1"/>
              <a:t>באסמבלי</a:t>
            </a:r>
            <a:r>
              <a:rPr lang="he-IL" sz="1300" b="1" dirty="0"/>
              <a:t> שהובילו אותנו לבסוף לפרויקט – החשבתי את </a:t>
            </a:r>
            <a:r>
              <a:rPr lang="he-IL" sz="1300" b="1" dirty="0" err="1"/>
              <a:t>אסמבלי</a:t>
            </a:r>
            <a:r>
              <a:rPr lang="he-IL" sz="1300" b="1" dirty="0"/>
              <a:t> לשפה נוקשה ולא נוחה אך כאשר התחלנו ללמוד גרפיקה וקלט מקלדת, עכבר וכו' הבנתי כמה טעיתי.</a:t>
            </a:r>
            <a:br>
              <a:rPr lang="en-US" sz="1300" b="1" dirty="0"/>
            </a:br>
            <a:br>
              <a:rPr lang="en-US" sz="1300" b="1" dirty="0"/>
            </a:br>
            <a:r>
              <a:rPr lang="he-IL" sz="1300" b="1" dirty="0"/>
              <a:t>האתגרים העיקריים שחוויתי בתהליך העבודה נוצרו עקב שיטת העבודה שלי – הייתי כותבת פעולה או שתיים, יפות ומסודרות ואז כאשר הרצתי </a:t>
            </a:r>
            <a:r>
              <a:rPr lang="he-IL" sz="1300" b="1" dirty="0" err="1"/>
              <a:t>הכל</a:t>
            </a:r>
            <a:r>
              <a:rPr lang="he-IL" sz="1300" b="1" dirty="0"/>
              <a:t> קרס בצורה שיכולה לאפיין רק </a:t>
            </a:r>
            <a:r>
              <a:rPr lang="he-IL" sz="1300" b="1" dirty="0" err="1"/>
              <a:t>אסמבלי</a:t>
            </a:r>
            <a:r>
              <a:rPr lang="he-IL" sz="1300" b="1" dirty="0"/>
              <a:t>, וכל פעם הייתי שוברת את הראש עוברת על כל הקוד כותבת את אותה הפעולה שוב ושוב וממזגת פעולות ומשנה </a:t>
            </a:r>
            <a:r>
              <a:rPr lang="he-IL" sz="1300" b="1" dirty="0" err="1"/>
              <a:t>הכל</a:t>
            </a:r>
            <a:r>
              <a:rPr lang="he-IL" sz="1300" b="1" dirty="0"/>
              <a:t> רק בשביל לקלוט שהעברתי אופסט של פעולה מתי שהתכוונתי להעביר אופסט של מטריקס. (וכשכתבתי כל כך הרבה קוד חדש שכבר לא הייתי בטוחה האם כדאי לחזור אחורה ולתקן).</a:t>
            </a:r>
            <a:br>
              <a:rPr lang="en-US" sz="1300" b="1" dirty="0"/>
            </a:br>
            <a:br>
              <a:rPr lang="en-US" sz="1300" b="1" dirty="0"/>
            </a:br>
            <a:endParaRPr lang="he-IL" sz="1300" b="1" dirty="0"/>
          </a:p>
          <a:p>
            <a:pPr marL="0" lvl="0" indent="0" algn="r" rtl="1">
              <a:spcBef>
                <a:spcPts val="0"/>
              </a:spcBef>
              <a:spcAft>
                <a:spcPts val="0"/>
              </a:spcAft>
              <a:buClr>
                <a:srgbClr val="E6646E"/>
              </a:buClr>
              <a:buSzPts val="440"/>
              <a:buFont typeface="Arial"/>
              <a:buNone/>
            </a:pPr>
            <a:r>
              <a:rPr lang="he-IL" sz="1300" b="1" dirty="0"/>
              <a:t>לבסוף העבודה על הפרויקט זה העניקה לי את היכולת לכתוב תוכנית עבודה מסודרת ללא פעולות מיותרות ועל אף שיש בה 2000 שורות אני יודעת בדיוק היכן כל פעולה נמצאת. (ומי הפעולה לפניה)</a:t>
            </a:r>
          </a:p>
        </p:txBody>
      </p:sp>
    </p:spTree>
    <p:extLst>
      <p:ext uri="{BB962C8B-B14F-4D97-AF65-F5344CB8AC3E}">
        <p14:creationId xmlns:p14="http://schemas.microsoft.com/office/powerpoint/2010/main" val="305370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36" name="תיבת טקסט 35">
            <a:extLst>
              <a:ext uri="{FF2B5EF4-FFF2-40B4-BE49-F238E27FC236}">
                <a16:creationId xmlns:a16="http://schemas.microsoft.com/office/drawing/2014/main" id="{95F443ED-86E5-A3C4-EDCE-1A5C06F3D197}"/>
              </a:ext>
            </a:extLst>
          </p:cNvPr>
          <p:cNvSpPr txBox="1"/>
          <p:nvPr/>
        </p:nvSpPr>
        <p:spPr>
          <a:xfrm>
            <a:off x="326865" y="798106"/>
            <a:ext cx="2407866" cy="523220"/>
          </a:xfrm>
          <a:prstGeom prst="rect">
            <a:avLst/>
          </a:prstGeom>
          <a:noFill/>
        </p:spPr>
        <p:txBody>
          <a:bodyPr wrap="square" rtlCol="1">
            <a:spAutoFit/>
          </a:bodyPr>
          <a:lstStyle/>
          <a:p>
            <a:r>
              <a:rPr lang="en-US" sz="2800" b="1" dirty="0"/>
              <a:t>1)Jump</a:t>
            </a:r>
            <a:endParaRPr lang="he-IL" sz="1800" b="1" dirty="0"/>
          </a:p>
        </p:txBody>
      </p:sp>
      <p:pic>
        <p:nvPicPr>
          <p:cNvPr id="47" name="תמונה 46">
            <a:extLst>
              <a:ext uri="{FF2B5EF4-FFF2-40B4-BE49-F238E27FC236}">
                <a16:creationId xmlns:a16="http://schemas.microsoft.com/office/drawing/2014/main" id="{C3515ABD-ABD7-6712-6DBC-E02C51D834C1}"/>
              </a:ext>
            </a:extLst>
          </p:cNvPr>
          <p:cNvPicPr>
            <a:picLocks noChangeAspect="1"/>
          </p:cNvPicPr>
          <p:nvPr/>
        </p:nvPicPr>
        <p:blipFill>
          <a:blip r:embed="rId3"/>
          <a:stretch>
            <a:fillRect/>
          </a:stretch>
        </p:blipFill>
        <p:spPr>
          <a:xfrm>
            <a:off x="326865" y="1321326"/>
            <a:ext cx="8378527" cy="3157231"/>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cxnSp>
        <p:nvCxnSpPr>
          <p:cNvPr id="38" name="מחבר ישר 37">
            <a:extLst>
              <a:ext uri="{FF2B5EF4-FFF2-40B4-BE49-F238E27FC236}">
                <a16:creationId xmlns:a16="http://schemas.microsoft.com/office/drawing/2014/main" id="{230D659F-7FE4-4334-B888-B9AAF5624FB2}"/>
              </a:ext>
            </a:extLst>
          </p:cNvPr>
          <p:cNvCxnSpPr>
            <a:cxnSpLocks/>
          </p:cNvCxnSpPr>
          <p:nvPr/>
        </p:nvCxnSpPr>
        <p:spPr>
          <a:xfrm flipH="1">
            <a:off x="80093" y="2438261"/>
            <a:ext cx="90639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0" name="תמונה 39">
            <a:extLst>
              <a:ext uri="{FF2B5EF4-FFF2-40B4-BE49-F238E27FC236}">
                <a16:creationId xmlns:a16="http://schemas.microsoft.com/office/drawing/2014/main" id="{65F8FDDB-9EE1-39A7-C505-3BD9FF5C55F6}"/>
              </a:ext>
            </a:extLst>
          </p:cNvPr>
          <p:cNvPicPr>
            <a:picLocks noChangeAspect="1"/>
          </p:cNvPicPr>
          <p:nvPr/>
        </p:nvPicPr>
        <p:blipFill>
          <a:blip r:embed="rId3"/>
          <a:stretch>
            <a:fillRect/>
          </a:stretch>
        </p:blipFill>
        <p:spPr>
          <a:xfrm>
            <a:off x="713487" y="2571750"/>
            <a:ext cx="7108971" cy="2289525"/>
          </a:xfrm>
          <a:prstGeom prst="rect">
            <a:avLst/>
          </a:prstGeom>
        </p:spPr>
      </p:pic>
      <p:pic>
        <p:nvPicPr>
          <p:cNvPr id="45" name="תמונה 44">
            <a:extLst>
              <a:ext uri="{FF2B5EF4-FFF2-40B4-BE49-F238E27FC236}">
                <a16:creationId xmlns:a16="http://schemas.microsoft.com/office/drawing/2014/main" id="{D183E24A-5D0B-2B61-BE2A-21086155A3E5}"/>
              </a:ext>
            </a:extLst>
          </p:cNvPr>
          <p:cNvPicPr>
            <a:picLocks noChangeAspect="1"/>
          </p:cNvPicPr>
          <p:nvPr/>
        </p:nvPicPr>
        <p:blipFill>
          <a:blip r:embed="rId4"/>
          <a:stretch>
            <a:fillRect/>
          </a:stretch>
        </p:blipFill>
        <p:spPr>
          <a:xfrm>
            <a:off x="491526" y="296076"/>
            <a:ext cx="6950489" cy="2008697"/>
          </a:xfrm>
          <a:prstGeom prst="rect">
            <a:avLst/>
          </a:prstGeom>
        </p:spPr>
      </p:pic>
      <p:sp>
        <p:nvSpPr>
          <p:cNvPr id="2" name="תיבת טקסט 1">
            <a:extLst>
              <a:ext uri="{FF2B5EF4-FFF2-40B4-BE49-F238E27FC236}">
                <a16:creationId xmlns:a16="http://schemas.microsoft.com/office/drawing/2014/main" id="{A1F450D8-DBFD-C62B-A708-69BE5182C1BE}"/>
              </a:ext>
            </a:extLst>
          </p:cNvPr>
          <p:cNvSpPr txBox="1"/>
          <p:nvPr/>
        </p:nvSpPr>
        <p:spPr>
          <a:xfrm>
            <a:off x="128242" y="451570"/>
            <a:ext cx="2488834" cy="369332"/>
          </a:xfrm>
          <a:prstGeom prst="rect">
            <a:avLst/>
          </a:prstGeom>
          <a:noFill/>
        </p:spPr>
        <p:txBody>
          <a:bodyPr wrap="square" rtlCol="1">
            <a:spAutoFit/>
          </a:bodyPr>
          <a:lstStyle/>
          <a:p>
            <a:r>
              <a:rPr lang="he-IL" sz="1800" b="1" dirty="0"/>
              <a:t>2</a:t>
            </a:r>
            <a:r>
              <a:rPr lang="en-US" sz="1800" b="1" dirty="0"/>
              <a:t>) </a:t>
            </a:r>
            <a:r>
              <a:rPr lang="en-US" sz="1800" b="1" dirty="0" err="1"/>
              <a:t>startJump</a:t>
            </a:r>
            <a:endParaRPr lang="he-IL" sz="1200" b="1" dirty="0"/>
          </a:p>
        </p:txBody>
      </p:sp>
      <p:sp>
        <p:nvSpPr>
          <p:cNvPr id="3" name="תיבת טקסט 2">
            <a:extLst>
              <a:ext uri="{FF2B5EF4-FFF2-40B4-BE49-F238E27FC236}">
                <a16:creationId xmlns:a16="http://schemas.microsoft.com/office/drawing/2014/main" id="{A324C768-2CD3-2194-717E-EA883E655D3A}"/>
              </a:ext>
            </a:extLst>
          </p:cNvPr>
          <p:cNvSpPr txBox="1"/>
          <p:nvPr/>
        </p:nvSpPr>
        <p:spPr>
          <a:xfrm>
            <a:off x="128242" y="2571750"/>
            <a:ext cx="2488834" cy="369332"/>
          </a:xfrm>
          <a:prstGeom prst="rect">
            <a:avLst/>
          </a:prstGeom>
          <a:noFill/>
        </p:spPr>
        <p:txBody>
          <a:bodyPr wrap="square" rtlCol="1">
            <a:spAutoFit/>
          </a:bodyPr>
          <a:lstStyle/>
          <a:p>
            <a:r>
              <a:rPr lang="he-IL" sz="1800" b="1" dirty="0"/>
              <a:t>3</a:t>
            </a:r>
            <a:r>
              <a:rPr lang="en-US" sz="1800" b="1" dirty="0"/>
              <a:t>) </a:t>
            </a:r>
            <a:r>
              <a:rPr lang="en-US" sz="1800" b="1" dirty="0" err="1"/>
              <a:t>endJump</a:t>
            </a:r>
            <a:endParaRPr lang="he-IL" sz="1200" b="1" dirty="0"/>
          </a:p>
        </p:txBody>
      </p:sp>
    </p:spTree>
    <p:extLst>
      <p:ext uri="{BB962C8B-B14F-4D97-AF65-F5344CB8AC3E}">
        <p14:creationId xmlns:p14="http://schemas.microsoft.com/office/powerpoint/2010/main" val="40094800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cxnSp>
        <p:nvCxnSpPr>
          <p:cNvPr id="38" name="מחבר ישר 37">
            <a:extLst>
              <a:ext uri="{FF2B5EF4-FFF2-40B4-BE49-F238E27FC236}">
                <a16:creationId xmlns:a16="http://schemas.microsoft.com/office/drawing/2014/main" id="{230D659F-7FE4-4334-B888-B9AAF5624FB2}"/>
              </a:ext>
            </a:extLst>
          </p:cNvPr>
          <p:cNvCxnSpPr>
            <a:cxnSpLocks/>
          </p:cNvCxnSpPr>
          <p:nvPr/>
        </p:nvCxnSpPr>
        <p:spPr>
          <a:xfrm flipH="1">
            <a:off x="80093" y="2867083"/>
            <a:ext cx="90639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תמונה 2">
            <a:extLst>
              <a:ext uri="{FF2B5EF4-FFF2-40B4-BE49-F238E27FC236}">
                <a16:creationId xmlns:a16="http://schemas.microsoft.com/office/drawing/2014/main" id="{1A3FF116-FDCF-B86B-DAAD-B2FAA6403651}"/>
              </a:ext>
            </a:extLst>
          </p:cNvPr>
          <p:cNvPicPr>
            <a:picLocks noChangeAspect="1"/>
          </p:cNvPicPr>
          <p:nvPr/>
        </p:nvPicPr>
        <p:blipFill>
          <a:blip r:embed="rId3"/>
          <a:stretch>
            <a:fillRect/>
          </a:stretch>
        </p:blipFill>
        <p:spPr>
          <a:xfrm>
            <a:off x="702108" y="661578"/>
            <a:ext cx="6634405" cy="2165635"/>
          </a:xfrm>
          <a:prstGeom prst="rect">
            <a:avLst/>
          </a:prstGeom>
        </p:spPr>
      </p:pic>
      <p:pic>
        <p:nvPicPr>
          <p:cNvPr id="5" name="תמונה 4">
            <a:extLst>
              <a:ext uri="{FF2B5EF4-FFF2-40B4-BE49-F238E27FC236}">
                <a16:creationId xmlns:a16="http://schemas.microsoft.com/office/drawing/2014/main" id="{B8B28DA3-48CC-39A9-CEA0-0E197D25B20B}"/>
              </a:ext>
            </a:extLst>
          </p:cNvPr>
          <p:cNvPicPr>
            <a:picLocks noChangeAspect="1"/>
          </p:cNvPicPr>
          <p:nvPr/>
        </p:nvPicPr>
        <p:blipFill>
          <a:blip r:embed="rId4"/>
          <a:stretch>
            <a:fillRect/>
          </a:stretch>
        </p:blipFill>
        <p:spPr>
          <a:xfrm>
            <a:off x="80093" y="3239558"/>
            <a:ext cx="8824392" cy="1427027"/>
          </a:xfrm>
          <a:prstGeom prst="rect">
            <a:avLst/>
          </a:prstGeom>
        </p:spPr>
      </p:pic>
      <p:sp>
        <p:nvSpPr>
          <p:cNvPr id="8" name="תיבת טקסט 7">
            <a:extLst>
              <a:ext uri="{FF2B5EF4-FFF2-40B4-BE49-F238E27FC236}">
                <a16:creationId xmlns:a16="http://schemas.microsoft.com/office/drawing/2014/main" id="{1D131723-0138-4725-7019-A20DBF27706C}"/>
              </a:ext>
            </a:extLst>
          </p:cNvPr>
          <p:cNvSpPr txBox="1"/>
          <p:nvPr/>
        </p:nvSpPr>
        <p:spPr>
          <a:xfrm>
            <a:off x="197610" y="476912"/>
            <a:ext cx="2488834" cy="369332"/>
          </a:xfrm>
          <a:prstGeom prst="rect">
            <a:avLst/>
          </a:prstGeom>
          <a:noFill/>
        </p:spPr>
        <p:txBody>
          <a:bodyPr wrap="square" rtlCol="1">
            <a:spAutoFit/>
          </a:bodyPr>
          <a:lstStyle/>
          <a:p>
            <a:r>
              <a:rPr lang="he-IL" sz="1800" b="1" dirty="0"/>
              <a:t>4</a:t>
            </a:r>
            <a:r>
              <a:rPr lang="en-US" sz="1800" b="1" dirty="0"/>
              <a:t>) </a:t>
            </a:r>
            <a:r>
              <a:rPr lang="en-US" sz="1800" b="1" dirty="0" err="1"/>
              <a:t>waitForInput</a:t>
            </a:r>
            <a:endParaRPr lang="he-IL" sz="1200" b="1" dirty="0"/>
          </a:p>
        </p:txBody>
      </p:sp>
      <p:sp>
        <p:nvSpPr>
          <p:cNvPr id="9" name="תיבת טקסט 8">
            <a:extLst>
              <a:ext uri="{FF2B5EF4-FFF2-40B4-BE49-F238E27FC236}">
                <a16:creationId xmlns:a16="http://schemas.microsoft.com/office/drawing/2014/main" id="{0EED786D-299B-48DC-2505-F6BB2B6F45A4}"/>
              </a:ext>
            </a:extLst>
          </p:cNvPr>
          <p:cNvSpPr txBox="1"/>
          <p:nvPr/>
        </p:nvSpPr>
        <p:spPr>
          <a:xfrm>
            <a:off x="197610" y="2906954"/>
            <a:ext cx="2488834" cy="369332"/>
          </a:xfrm>
          <a:prstGeom prst="rect">
            <a:avLst/>
          </a:prstGeom>
          <a:noFill/>
        </p:spPr>
        <p:txBody>
          <a:bodyPr wrap="square" rtlCol="1">
            <a:spAutoFit/>
          </a:bodyPr>
          <a:lstStyle/>
          <a:p>
            <a:r>
              <a:rPr lang="he-IL" sz="1800" b="1" dirty="0"/>
              <a:t>5</a:t>
            </a:r>
            <a:r>
              <a:rPr lang="en-US" sz="1800" b="1" dirty="0"/>
              <a:t>) </a:t>
            </a:r>
            <a:r>
              <a:rPr lang="en-US" sz="1800" b="1" dirty="0" err="1"/>
              <a:t>newStage</a:t>
            </a:r>
            <a:endParaRPr lang="he-IL" sz="1200" b="1" dirty="0"/>
          </a:p>
        </p:txBody>
      </p:sp>
    </p:spTree>
    <p:extLst>
      <p:ext uri="{BB962C8B-B14F-4D97-AF65-F5344CB8AC3E}">
        <p14:creationId xmlns:p14="http://schemas.microsoft.com/office/powerpoint/2010/main" val="1316976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תוכן עניינים:</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97" name="Google Shape;697;p37"/>
          <p:cNvSpPr txBox="1">
            <a:spLocks noGrp="1"/>
          </p:cNvSpPr>
          <p:nvPr>
            <p:ph type="body" idx="1"/>
          </p:nvPr>
        </p:nvSpPr>
        <p:spPr>
          <a:xfrm>
            <a:off x="203200" y="1152475"/>
            <a:ext cx="8743950" cy="3416400"/>
          </a:xfrm>
          <a:prstGeom prst="rect">
            <a:avLst/>
          </a:prstGeom>
        </p:spPr>
        <p:txBody>
          <a:bodyPr spcFirstLastPara="1" wrap="square" lIns="91425" tIns="91425" rIns="91425" bIns="91425" anchor="ctr" anchorCtr="0">
            <a:noAutofit/>
          </a:bodyPr>
          <a:lstStyle/>
          <a:p>
            <a:pPr marL="0" lvl="0" indent="0" algn="r" rtl="1">
              <a:lnSpc>
                <a:spcPct val="150000"/>
              </a:lnSpc>
              <a:spcBef>
                <a:spcPts val="0"/>
              </a:spcBef>
              <a:spcAft>
                <a:spcPts val="0"/>
              </a:spcAft>
              <a:buClr>
                <a:srgbClr val="E6646E"/>
              </a:buClr>
              <a:buSzPts val="440"/>
              <a:buFont typeface="Arial"/>
              <a:buNone/>
            </a:pPr>
            <a:r>
              <a:rPr lang="he-IL" sz="1600" b="1" dirty="0"/>
              <a:t>מבוא ............................................................... 3 </a:t>
            </a:r>
            <a:br>
              <a:rPr lang="en-US" sz="1600" b="1" dirty="0"/>
            </a:br>
            <a:r>
              <a:rPr lang="he-IL" sz="1600" b="1" dirty="0"/>
              <a:t>נושא העבודה ........................................................ 4 </a:t>
            </a:r>
            <a:br>
              <a:rPr lang="en-US" sz="1600" b="1" dirty="0"/>
            </a:br>
            <a:r>
              <a:rPr lang="he-IL" sz="1600" b="1" dirty="0"/>
              <a:t>אופן ההפעלה ........................................................ 5</a:t>
            </a:r>
            <a:br>
              <a:rPr lang="en-US" sz="1600" b="1" dirty="0"/>
            </a:br>
            <a:r>
              <a:rPr lang="he-IL" sz="1600" b="1" dirty="0"/>
              <a:t>גרסאות המשחק ....................................................... 6 </a:t>
            </a:r>
            <a:br>
              <a:rPr lang="en-US" sz="1600" b="1" dirty="0"/>
            </a:br>
            <a:r>
              <a:rPr lang="he-IL" sz="1600" b="1" dirty="0"/>
              <a:t>תיעוד והסבר פתרון ................................................ 7-8 </a:t>
            </a:r>
            <a:br>
              <a:rPr lang="en-US" sz="1600" b="1" dirty="0"/>
            </a:br>
            <a:r>
              <a:rPr lang="he-IL" sz="1600" b="1" dirty="0"/>
              <a:t>רשימת הפעולות ................................................... 9-14 </a:t>
            </a:r>
            <a:br>
              <a:rPr lang="en-US" sz="1600" b="1" dirty="0"/>
            </a:br>
            <a:r>
              <a:rPr lang="he-IL" sz="1600" b="1" dirty="0"/>
              <a:t>צילומי מסך ........................................................ 15</a:t>
            </a:r>
            <a:br>
              <a:rPr lang="en-US" sz="1600" b="1" dirty="0"/>
            </a:br>
            <a:r>
              <a:rPr lang="he-IL" sz="1600" b="1" dirty="0"/>
              <a:t>סיכום אישי ........................................................ 16</a:t>
            </a:r>
            <a:br>
              <a:rPr lang="en-US" sz="1600" b="1" dirty="0"/>
            </a:br>
            <a:r>
              <a:rPr lang="he-IL" sz="1600" b="1" dirty="0"/>
              <a:t>נספח ........................................................... 17-22</a:t>
            </a:r>
            <a:endParaRPr sz="1600"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cxnSp>
        <p:nvCxnSpPr>
          <p:cNvPr id="38" name="מחבר ישר 37">
            <a:extLst>
              <a:ext uri="{FF2B5EF4-FFF2-40B4-BE49-F238E27FC236}">
                <a16:creationId xmlns:a16="http://schemas.microsoft.com/office/drawing/2014/main" id="{230D659F-7FE4-4334-B888-B9AAF5624FB2}"/>
              </a:ext>
            </a:extLst>
          </p:cNvPr>
          <p:cNvCxnSpPr>
            <a:cxnSpLocks/>
          </p:cNvCxnSpPr>
          <p:nvPr/>
        </p:nvCxnSpPr>
        <p:spPr>
          <a:xfrm flipH="1">
            <a:off x="80093" y="2438261"/>
            <a:ext cx="90639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תמונה 3">
            <a:extLst>
              <a:ext uri="{FF2B5EF4-FFF2-40B4-BE49-F238E27FC236}">
                <a16:creationId xmlns:a16="http://schemas.microsoft.com/office/drawing/2014/main" id="{9D32119A-2B58-EA55-FDBC-488621126EFD}"/>
              </a:ext>
            </a:extLst>
          </p:cNvPr>
          <p:cNvPicPr>
            <a:picLocks noChangeAspect="1"/>
          </p:cNvPicPr>
          <p:nvPr/>
        </p:nvPicPr>
        <p:blipFill>
          <a:blip r:embed="rId3"/>
          <a:stretch>
            <a:fillRect/>
          </a:stretch>
        </p:blipFill>
        <p:spPr>
          <a:xfrm>
            <a:off x="1725793" y="282445"/>
            <a:ext cx="4979807" cy="2047555"/>
          </a:xfrm>
          <a:prstGeom prst="rect">
            <a:avLst/>
          </a:prstGeom>
        </p:spPr>
      </p:pic>
      <p:pic>
        <p:nvPicPr>
          <p:cNvPr id="7" name="תמונה 6">
            <a:extLst>
              <a:ext uri="{FF2B5EF4-FFF2-40B4-BE49-F238E27FC236}">
                <a16:creationId xmlns:a16="http://schemas.microsoft.com/office/drawing/2014/main" id="{000786D0-58FA-5F04-6396-6943631DAF41}"/>
              </a:ext>
            </a:extLst>
          </p:cNvPr>
          <p:cNvPicPr>
            <a:picLocks noChangeAspect="1"/>
          </p:cNvPicPr>
          <p:nvPr/>
        </p:nvPicPr>
        <p:blipFill>
          <a:blip r:embed="rId4"/>
          <a:stretch>
            <a:fillRect/>
          </a:stretch>
        </p:blipFill>
        <p:spPr>
          <a:xfrm>
            <a:off x="708389" y="2571751"/>
            <a:ext cx="6657612" cy="2367968"/>
          </a:xfrm>
          <a:prstGeom prst="rect">
            <a:avLst/>
          </a:prstGeom>
        </p:spPr>
      </p:pic>
      <p:sp>
        <p:nvSpPr>
          <p:cNvPr id="8" name="תיבת טקסט 7">
            <a:extLst>
              <a:ext uri="{FF2B5EF4-FFF2-40B4-BE49-F238E27FC236}">
                <a16:creationId xmlns:a16="http://schemas.microsoft.com/office/drawing/2014/main" id="{A31BF557-40A8-AA0C-948D-7AD118E69679}"/>
              </a:ext>
            </a:extLst>
          </p:cNvPr>
          <p:cNvSpPr txBox="1"/>
          <p:nvPr/>
        </p:nvSpPr>
        <p:spPr>
          <a:xfrm>
            <a:off x="266979" y="552355"/>
            <a:ext cx="2488834" cy="369332"/>
          </a:xfrm>
          <a:prstGeom prst="rect">
            <a:avLst/>
          </a:prstGeom>
          <a:noFill/>
        </p:spPr>
        <p:txBody>
          <a:bodyPr wrap="square" rtlCol="1">
            <a:spAutoFit/>
          </a:bodyPr>
          <a:lstStyle/>
          <a:p>
            <a:r>
              <a:rPr lang="he-IL" sz="1800" b="1" dirty="0"/>
              <a:t>6</a:t>
            </a:r>
            <a:r>
              <a:rPr lang="en-US" sz="1800" b="1" dirty="0"/>
              <a:t>) </a:t>
            </a:r>
            <a:r>
              <a:rPr lang="en-US" sz="1800" b="1" dirty="0" err="1"/>
              <a:t>checkWin</a:t>
            </a:r>
            <a:endParaRPr lang="he-IL" sz="1200" b="1" dirty="0"/>
          </a:p>
        </p:txBody>
      </p:sp>
      <p:sp>
        <p:nvSpPr>
          <p:cNvPr id="9" name="תיבת טקסט 8">
            <a:extLst>
              <a:ext uri="{FF2B5EF4-FFF2-40B4-BE49-F238E27FC236}">
                <a16:creationId xmlns:a16="http://schemas.microsoft.com/office/drawing/2014/main" id="{59FF88CE-AA69-D5D4-3CC4-D5A4CA92FCFC}"/>
              </a:ext>
            </a:extLst>
          </p:cNvPr>
          <p:cNvSpPr txBox="1"/>
          <p:nvPr/>
        </p:nvSpPr>
        <p:spPr>
          <a:xfrm>
            <a:off x="182881" y="2653704"/>
            <a:ext cx="3323370" cy="369332"/>
          </a:xfrm>
          <a:prstGeom prst="rect">
            <a:avLst/>
          </a:prstGeom>
          <a:noFill/>
        </p:spPr>
        <p:txBody>
          <a:bodyPr wrap="square" rtlCol="1">
            <a:spAutoFit/>
          </a:bodyPr>
          <a:lstStyle/>
          <a:p>
            <a:r>
              <a:rPr lang="he-IL" sz="1800" b="1" dirty="0"/>
              <a:t>7</a:t>
            </a:r>
            <a:r>
              <a:rPr lang="en-US" sz="1800" b="1" dirty="0"/>
              <a:t>) </a:t>
            </a:r>
            <a:r>
              <a:rPr lang="en-US" sz="1600" b="1" dirty="0" err="1">
                <a:latin typeface="+mj-lt"/>
                <a:ea typeface="Fira Code Medium" panose="020B0809050000020004" pitchFamily="49" charset="0"/>
              </a:rPr>
              <a:t>checkForRNDSTGChange</a:t>
            </a:r>
            <a:endParaRPr lang="he-IL" sz="1200" b="1" dirty="0"/>
          </a:p>
        </p:txBody>
      </p:sp>
    </p:spTree>
    <p:extLst>
      <p:ext uri="{BB962C8B-B14F-4D97-AF65-F5344CB8AC3E}">
        <p14:creationId xmlns:p14="http://schemas.microsoft.com/office/powerpoint/2010/main" val="13944787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cxnSp>
        <p:nvCxnSpPr>
          <p:cNvPr id="38" name="מחבר ישר 37">
            <a:extLst>
              <a:ext uri="{FF2B5EF4-FFF2-40B4-BE49-F238E27FC236}">
                <a16:creationId xmlns:a16="http://schemas.microsoft.com/office/drawing/2014/main" id="{230D659F-7FE4-4334-B888-B9AAF5624FB2}"/>
              </a:ext>
            </a:extLst>
          </p:cNvPr>
          <p:cNvCxnSpPr>
            <a:cxnSpLocks/>
          </p:cNvCxnSpPr>
          <p:nvPr/>
        </p:nvCxnSpPr>
        <p:spPr>
          <a:xfrm flipH="1">
            <a:off x="80093" y="2438261"/>
            <a:ext cx="90639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3" name="תמונה 2">
            <a:extLst>
              <a:ext uri="{FF2B5EF4-FFF2-40B4-BE49-F238E27FC236}">
                <a16:creationId xmlns:a16="http://schemas.microsoft.com/office/drawing/2014/main" id="{684121C8-CBBF-DEE5-A1B8-2CA6FB67320F}"/>
              </a:ext>
            </a:extLst>
          </p:cNvPr>
          <p:cNvPicPr>
            <a:picLocks noChangeAspect="1"/>
          </p:cNvPicPr>
          <p:nvPr/>
        </p:nvPicPr>
        <p:blipFill>
          <a:blip r:embed="rId3"/>
          <a:stretch>
            <a:fillRect/>
          </a:stretch>
        </p:blipFill>
        <p:spPr>
          <a:xfrm>
            <a:off x="914400" y="375117"/>
            <a:ext cx="5511800" cy="1996400"/>
          </a:xfrm>
          <a:prstGeom prst="rect">
            <a:avLst/>
          </a:prstGeom>
        </p:spPr>
      </p:pic>
      <p:pic>
        <p:nvPicPr>
          <p:cNvPr id="6" name="תמונה 5">
            <a:extLst>
              <a:ext uri="{FF2B5EF4-FFF2-40B4-BE49-F238E27FC236}">
                <a16:creationId xmlns:a16="http://schemas.microsoft.com/office/drawing/2014/main" id="{443C8402-E394-5404-5100-7BEB5655273F}"/>
              </a:ext>
            </a:extLst>
          </p:cNvPr>
          <p:cNvPicPr>
            <a:picLocks noChangeAspect="1"/>
          </p:cNvPicPr>
          <p:nvPr/>
        </p:nvPicPr>
        <p:blipFill>
          <a:blip r:embed="rId4"/>
          <a:stretch>
            <a:fillRect/>
          </a:stretch>
        </p:blipFill>
        <p:spPr>
          <a:xfrm>
            <a:off x="1571999" y="2767309"/>
            <a:ext cx="5165352" cy="1914111"/>
          </a:xfrm>
          <a:prstGeom prst="rect">
            <a:avLst/>
          </a:prstGeom>
        </p:spPr>
      </p:pic>
      <p:sp>
        <p:nvSpPr>
          <p:cNvPr id="10" name="תיבת טקסט 9">
            <a:extLst>
              <a:ext uri="{FF2B5EF4-FFF2-40B4-BE49-F238E27FC236}">
                <a16:creationId xmlns:a16="http://schemas.microsoft.com/office/drawing/2014/main" id="{8A069A48-805B-BC5C-5FBD-F1AEDE49D873}"/>
              </a:ext>
            </a:extLst>
          </p:cNvPr>
          <p:cNvSpPr txBox="1"/>
          <p:nvPr/>
        </p:nvSpPr>
        <p:spPr>
          <a:xfrm>
            <a:off x="174641" y="545338"/>
            <a:ext cx="2488834" cy="369332"/>
          </a:xfrm>
          <a:prstGeom prst="rect">
            <a:avLst/>
          </a:prstGeom>
          <a:noFill/>
        </p:spPr>
        <p:txBody>
          <a:bodyPr wrap="square" rtlCol="1">
            <a:spAutoFit/>
          </a:bodyPr>
          <a:lstStyle/>
          <a:p>
            <a:r>
              <a:rPr lang="he-IL" sz="1800" b="1" dirty="0"/>
              <a:t>8</a:t>
            </a:r>
            <a:r>
              <a:rPr lang="en-US" sz="1800" b="1" dirty="0"/>
              <a:t>) </a:t>
            </a:r>
            <a:r>
              <a:rPr lang="en-US" sz="1800" b="1" dirty="0" err="1"/>
              <a:t>checkSituation</a:t>
            </a:r>
            <a:endParaRPr lang="he-IL" sz="1200" b="1" dirty="0"/>
          </a:p>
        </p:txBody>
      </p:sp>
      <p:sp>
        <p:nvSpPr>
          <p:cNvPr id="11" name="תיבת טקסט 10">
            <a:extLst>
              <a:ext uri="{FF2B5EF4-FFF2-40B4-BE49-F238E27FC236}">
                <a16:creationId xmlns:a16="http://schemas.microsoft.com/office/drawing/2014/main" id="{9EAC8E45-8827-62BF-D116-A6C09D5E9588}"/>
              </a:ext>
            </a:extLst>
          </p:cNvPr>
          <p:cNvSpPr txBox="1"/>
          <p:nvPr/>
        </p:nvSpPr>
        <p:spPr>
          <a:xfrm>
            <a:off x="174641" y="2625924"/>
            <a:ext cx="2488834" cy="369332"/>
          </a:xfrm>
          <a:prstGeom prst="rect">
            <a:avLst/>
          </a:prstGeom>
          <a:noFill/>
        </p:spPr>
        <p:txBody>
          <a:bodyPr wrap="square" rtlCol="1">
            <a:spAutoFit/>
          </a:bodyPr>
          <a:lstStyle/>
          <a:p>
            <a:r>
              <a:rPr lang="he-IL" sz="1800" b="1" dirty="0"/>
              <a:t>9</a:t>
            </a:r>
            <a:r>
              <a:rPr lang="en-US" sz="1800" b="1" dirty="0"/>
              <a:t>) </a:t>
            </a:r>
            <a:r>
              <a:rPr lang="en-US" sz="1800" b="1" dirty="0" err="1"/>
              <a:t>checkForPlats</a:t>
            </a:r>
            <a:endParaRPr lang="he-IL" sz="1200" b="1" dirty="0"/>
          </a:p>
        </p:txBody>
      </p:sp>
    </p:spTree>
    <p:extLst>
      <p:ext uri="{BB962C8B-B14F-4D97-AF65-F5344CB8AC3E}">
        <p14:creationId xmlns:p14="http://schemas.microsoft.com/office/powerpoint/2010/main" val="3353997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cxnSp>
        <p:nvCxnSpPr>
          <p:cNvPr id="38" name="מחבר ישר 37">
            <a:extLst>
              <a:ext uri="{FF2B5EF4-FFF2-40B4-BE49-F238E27FC236}">
                <a16:creationId xmlns:a16="http://schemas.microsoft.com/office/drawing/2014/main" id="{230D659F-7FE4-4334-B888-B9AAF5624FB2}"/>
              </a:ext>
            </a:extLst>
          </p:cNvPr>
          <p:cNvCxnSpPr>
            <a:cxnSpLocks/>
          </p:cNvCxnSpPr>
          <p:nvPr/>
        </p:nvCxnSpPr>
        <p:spPr>
          <a:xfrm flipH="1">
            <a:off x="80093" y="2438261"/>
            <a:ext cx="9063907"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pic>
        <p:nvPicPr>
          <p:cNvPr id="4" name="תמונה 3">
            <a:extLst>
              <a:ext uri="{FF2B5EF4-FFF2-40B4-BE49-F238E27FC236}">
                <a16:creationId xmlns:a16="http://schemas.microsoft.com/office/drawing/2014/main" id="{E3C36984-D039-45E3-979D-8C70F96F1318}"/>
              </a:ext>
            </a:extLst>
          </p:cNvPr>
          <p:cNvPicPr>
            <a:picLocks noChangeAspect="1"/>
          </p:cNvPicPr>
          <p:nvPr/>
        </p:nvPicPr>
        <p:blipFill>
          <a:blip r:embed="rId3"/>
          <a:stretch>
            <a:fillRect/>
          </a:stretch>
        </p:blipFill>
        <p:spPr>
          <a:xfrm>
            <a:off x="695707" y="744731"/>
            <a:ext cx="7296226" cy="1407915"/>
          </a:xfrm>
          <a:prstGeom prst="rect">
            <a:avLst/>
          </a:prstGeom>
        </p:spPr>
      </p:pic>
      <p:pic>
        <p:nvPicPr>
          <p:cNvPr id="7" name="תמונה 6">
            <a:extLst>
              <a:ext uri="{FF2B5EF4-FFF2-40B4-BE49-F238E27FC236}">
                <a16:creationId xmlns:a16="http://schemas.microsoft.com/office/drawing/2014/main" id="{40BAB38B-110C-ADAA-AA36-B35A1018A2E4}"/>
              </a:ext>
            </a:extLst>
          </p:cNvPr>
          <p:cNvPicPr>
            <a:picLocks noChangeAspect="1"/>
          </p:cNvPicPr>
          <p:nvPr/>
        </p:nvPicPr>
        <p:blipFill rotWithShape="1">
          <a:blip r:embed="rId4"/>
          <a:srcRect l="2776" r="1328"/>
          <a:stretch/>
        </p:blipFill>
        <p:spPr>
          <a:xfrm>
            <a:off x="274234" y="3157007"/>
            <a:ext cx="8799916" cy="837141"/>
          </a:xfrm>
          <a:prstGeom prst="rect">
            <a:avLst/>
          </a:prstGeom>
        </p:spPr>
      </p:pic>
      <p:sp>
        <p:nvSpPr>
          <p:cNvPr id="8" name="תיבת טקסט 7">
            <a:extLst>
              <a:ext uri="{FF2B5EF4-FFF2-40B4-BE49-F238E27FC236}">
                <a16:creationId xmlns:a16="http://schemas.microsoft.com/office/drawing/2014/main" id="{B2704850-73D3-2E2A-F208-1F8490A04837}"/>
              </a:ext>
            </a:extLst>
          </p:cNvPr>
          <p:cNvSpPr txBox="1"/>
          <p:nvPr/>
        </p:nvSpPr>
        <p:spPr>
          <a:xfrm>
            <a:off x="174641" y="545338"/>
            <a:ext cx="2488834" cy="369332"/>
          </a:xfrm>
          <a:prstGeom prst="rect">
            <a:avLst/>
          </a:prstGeom>
          <a:noFill/>
        </p:spPr>
        <p:txBody>
          <a:bodyPr wrap="square" rtlCol="1">
            <a:spAutoFit/>
          </a:bodyPr>
          <a:lstStyle/>
          <a:p>
            <a:r>
              <a:rPr lang="he-IL" sz="1800" b="1" dirty="0"/>
              <a:t>10</a:t>
            </a:r>
            <a:r>
              <a:rPr lang="en-US" sz="1800" b="1" dirty="0"/>
              <a:t>) </a:t>
            </a:r>
            <a:r>
              <a:rPr lang="en-US" sz="1800" b="1" dirty="0" err="1"/>
              <a:t>redrawPlat</a:t>
            </a:r>
            <a:endParaRPr lang="he-IL" sz="1200" b="1" dirty="0"/>
          </a:p>
        </p:txBody>
      </p:sp>
      <p:sp>
        <p:nvSpPr>
          <p:cNvPr id="9" name="תיבת טקסט 8">
            <a:extLst>
              <a:ext uri="{FF2B5EF4-FFF2-40B4-BE49-F238E27FC236}">
                <a16:creationId xmlns:a16="http://schemas.microsoft.com/office/drawing/2014/main" id="{459C596F-5305-08D7-7D47-A9782DF672BC}"/>
              </a:ext>
            </a:extLst>
          </p:cNvPr>
          <p:cNvSpPr txBox="1"/>
          <p:nvPr/>
        </p:nvSpPr>
        <p:spPr>
          <a:xfrm>
            <a:off x="141141" y="2686725"/>
            <a:ext cx="2488834" cy="369332"/>
          </a:xfrm>
          <a:prstGeom prst="rect">
            <a:avLst/>
          </a:prstGeom>
          <a:noFill/>
        </p:spPr>
        <p:txBody>
          <a:bodyPr wrap="square" rtlCol="1">
            <a:spAutoFit/>
          </a:bodyPr>
          <a:lstStyle/>
          <a:p>
            <a:r>
              <a:rPr lang="he-IL" sz="1800" b="1" dirty="0"/>
              <a:t>11</a:t>
            </a:r>
            <a:r>
              <a:rPr lang="en-US" sz="1800" b="1" dirty="0"/>
              <a:t>) </a:t>
            </a:r>
            <a:r>
              <a:rPr lang="en-US" sz="1800" b="1" dirty="0" err="1"/>
              <a:t>movDudi</a:t>
            </a:r>
            <a:endParaRPr lang="he-IL" sz="1200" b="1" dirty="0"/>
          </a:p>
        </p:txBody>
      </p:sp>
    </p:spTree>
    <p:extLst>
      <p:ext uri="{BB962C8B-B14F-4D97-AF65-F5344CB8AC3E}">
        <p14:creationId xmlns:p14="http://schemas.microsoft.com/office/powerpoint/2010/main" val="3827687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מבוא:</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97" name="Google Shape;697;p37"/>
          <p:cNvSpPr txBox="1">
            <a:spLocks noGrp="1"/>
          </p:cNvSpPr>
          <p:nvPr>
            <p:ph type="body" idx="1"/>
          </p:nvPr>
        </p:nvSpPr>
        <p:spPr>
          <a:xfrm>
            <a:off x="203200" y="1152474"/>
            <a:ext cx="8743950" cy="3749725"/>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Clr>
                <a:srgbClr val="E6646E"/>
              </a:buClr>
              <a:buSzPts val="440"/>
              <a:buFont typeface="Arial"/>
              <a:buNone/>
            </a:pPr>
            <a:r>
              <a:rPr lang="he-IL" sz="1400" b="1" dirty="0"/>
              <a:t>שם העבודה: </a:t>
            </a:r>
            <a:r>
              <a:rPr lang="en-US" sz="14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“Dudi Jump’s”</a:t>
            </a:r>
            <a:r>
              <a:rPr lang="he-IL" sz="1400" b="1" dirty="0">
                <a:solidFill>
                  <a:schemeClr val="tx1"/>
                </a:solidFill>
                <a:latin typeface="Fira Code Medium" panose="020B0809050000020004" pitchFamily="49" charset="0"/>
                <a:ea typeface="Fira Code Medium" panose="020B0809050000020004" pitchFamily="49" charset="0"/>
                <a:cs typeface="Fira Code Medium" panose="020B0809050000020004" pitchFamily="49" charset="0"/>
              </a:rPr>
              <a:t> – דודי מקפץ</a:t>
            </a:r>
            <a:endParaRPr lang="he-IL" sz="1400" b="1" dirty="0"/>
          </a:p>
          <a:p>
            <a:pPr marL="0" indent="0" algn="r" rtl="1">
              <a:buClr>
                <a:srgbClr val="E6646E"/>
              </a:buClr>
              <a:buSzPts val="440"/>
              <a:buNone/>
            </a:pPr>
            <a:r>
              <a:rPr lang="he-IL" sz="1400" b="1" dirty="0"/>
              <a:t>שם הקובץ: </a:t>
            </a:r>
            <a:r>
              <a:rPr lang="en-US" sz="1400" b="1" dirty="0"/>
              <a:t>Proj.asm</a:t>
            </a:r>
            <a:endParaRPr lang="he-IL" sz="1400" b="1" dirty="0"/>
          </a:p>
          <a:p>
            <a:pPr marL="0" lvl="0" indent="0" algn="r" rtl="1">
              <a:spcBef>
                <a:spcPts val="0"/>
              </a:spcBef>
              <a:spcAft>
                <a:spcPts val="0"/>
              </a:spcAft>
              <a:buClr>
                <a:srgbClr val="E6646E"/>
              </a:buClr>
              <a:buSzPts val="440"/>
              <a:buFont typeface="Arial"/>
              <a:buNone/>
            </a:pPr>
            <a:r>
              <a:rPr lang="he-IL" sz="1400" b="1" dirty="0"/>
              <a:t>קבצים נלווים בהם נעשה שימוש בעבודה:</a:t>
            </a:r>
          </a:p>
          <a:p>
            <a:pPr marL="0" indent="0" algn="r" rtl="1">
              <a:buClr>
                <a:srgbClr val="E6646E"/>
              </a:buClr>
              <a:buSzPts val="440"/>
              <a:buNone/>
            </a:pPr>
            <a:r>
              <a:rPr lang="he-IL" sz="2400" b="1" dirty="0"/>
              <a:t> </a:t>
            </a:r>
            <a:r>
              <a:rPr lang="en-US" sz="900" b="1" dirty="0"/>
              <a:t>start.bmp, GAMEOVER.bmp, lvl1.bmp, lvl2.bmp, lvl3.bmp, lvl4.bmp,lvl5.bmp,lvl6.bmp,lvl7.bmp, WIN.bmp, guide.bmp</a:t>
            </a:r>
            <a:endParaRPr lang="he-IL" sz="1200" b="1" dirty="0"/>
          </a:p>
          <a:p>
            <a:pPr marL="0" lvl="0" indent="0" algn="r" rtl="1">
              <a:spcBef>
                <a:spcPts val="0"/>
              </a:spcBef>
              <a:spcAft>
                <a:spcPts val="0"/>
              </a:spcAft>
              <a:buClr>
                <a:srgbClr val="E6646E"/>
              </a:buClr>
              <a:buSzPts val="440"/>
              <a:buFont typeface="Arial"/>
              <a:buNone/>
            </a:pPr>
            <a:endParaRPr lang="he-IL" sz="1400" b="1" dirty="0"/>
          </a:p>
          <a:p>
            <a:pPr marL="0" lvl="0" indent="0" algn="r" rtl="1">
              <a:spcBef>
                <a:spcPts val="0"/>
              </a:spcBef>
              <a:spcAft>
                <a:spcPts val="0"/>
              </a:spcAft>
              <a:buClr>
                <a:srgbClr val="E6646E"/>
              </a:buClr>
              <a:buSzPts val="440"/>
              <a:buFont typeface="Arial"/>
              <a:buNone/>
            </a:pPr>
            <a:endParaRPr lang="he-IL" sz="1400" b="1" dirty="0"/>
          </a:p>
          <a:p>
            <a:pPr marL="0" lvl="0" indent="0" algn="r" rtl="1">
              <a:spcBef>
                <a:spcPts val="0"/>
              </a:spcBef>
              <a:spcAft>
                <a:spcPts val="0"/>
              </a:spcAft>
              <a:buClr>
                <a:srgbClr val="E6646E"/>
              </a:buClr>
              <a:buSzPts val="440"/>
              <a:buFont typeface="Arial"/>
              <a:buNone/>
            </a:pPr>
            <a:r>
              <a:rPr lang="he-IL" sz="1400" b="1" dirty="0"/>
              <a:t>התהליך המתואר נעשה בסביבת ההרצה "</a:t>
            </a:r>
            <a:r>
              <a:rPr lang="en-US" sz="1400" b="1" dirty="0"/>
              <a:t>"</a:t>
            </a:r>
            <a:r>
              <a:rPr lang="en-US" sz="1400" b="1" dirty="0" err="1"/>
              <a:t>DosBox</a:t>
            </a:r>
            <a:r>
              <a:rPr lang="he-IL" sz="1400" b="1" dirty="0"/>
              <a:t> אשר מדמה את מערכת ההפעלה</a:t>
            </a:r>
            <a:r>
              <a:rPr lang="en-US" sz="1400" b="1" dirty="0"/>
              <a:t> Dos 8086 </a:t>
            </a:r>
            <a:endParaRPr lang="he-IL" sz="1400" b="1" dirty="0"/>
          </a:p>
          <a:p>
            <a:pPr marL="0" lvl="0" indent="0" algn="r" rtl="1">
              <a:spcBef>
                <a:spcPts val="0"/>
              </a:spcBef>
              <a:spcAft>
                <a:spcPts val="0"/>
              </a:spcAft>
              <a:buClr>
                <a:srgbClr val="E6646E"/>
              </a:buClr>
              <a:buSzPts val="440"/>
              <a:buFont typeface="Arial"/>
              <a:buNone/>
            </a:pPr>
            <a:r>
              <a:rPr lang="he-IL" sz="1400" b="1" dirty="0"/>
              <a:t>בשביל ליצור את קובץ ההפעלה של המשחק יש לקמפל את קובץ ה-</a:t>
            </a:r>
            <a:r>
              <a:rPr lang="en-US" sz="1400" b="1" dirty="0" err="1"/>
              <a:t>asm</a:t>
            </a:r>
            <a:r>
              <a:rPr lang="he-IL" sz="1400" b="1" dirty="0"/>
              <a:t> ע"י סביבת העבודה</a:t>
            </a:r>
          </a:p>
          <a:p>
            <a:pPr marL="0" lvl="0" indent="0" algn="r" rtl="1">
              <a:spcBef>
                <a:spcPts val="0"/>
              </a:spcBef>
              <a:spcAft>
                <a:spcPts val="0"/>
              </a:spcAft>
              <a:buClr>
                <a:srgbClr val="E6646E"/>
              </a:buClr>
              <a:buSzPts val="440"/>
              <a:buFont typeface="Arial"/>
              <a:buNone/>
            </a:pPr>
            <a:r>
              <a:rPr lang="en-US" sz="1400" b="1" dirty="0"/>
              <a:t>Assembler Turbo</a:t>
            </a:r>
            <a:r>
              <a:rPr lang="he-IL" sz="1400" b="1" dirty="0"/>
              <a:t>, לאחר מכן יש לקשרו בעזרת סביבת העבודה "</a:t>
            </a:r>
            <a:r>
              <a:rPr lang="en-US" sz="1400" b="1" dirty="0"/>
              <a:t>"Link </a:t>
            </a:r>
            <a:r>
              <a:rPr lang="en-US" sz="1400" b="1" dirty="0" err="1"/>
              <a:t>Torbo</a:t>
            </a:r>
            <a:r>
              <a:rPr lang="he-IL" sz="1400" b="1" dirty="0"/>
              <a:t> אשר יוצרת את קובץ ה-</a:t>
            </a:r>
            <a:r>
              <a:rPr lang="en-US" sz="1400" b="1" dirty="0"/>
              <a:t>exe</a:t>
            </a:r>
            <a:r>
              <a:rPr lang="he-IL" sz="1400" b="1" dirty="0"/>
              <a:t>.</a:t>
            </a:r>
          </a:p>
          <a:p>
            <a:pPr marL="0" lvl="0" indent="0" algn="r" rtl="1">
              <a:spcBef>
                <a:spcPts val="0"/>
              </a:spcBef>
              <a:spcAft>
                <a:spcPts val="0"/>
              </a:spcAft>
              <a:buClr>
                <a:srgbClr val="E6646E"/>
              </a:buClr>
              <a:buSzPts val="440"/>
              <a:buFont typeface="Arial"/>
              <a:buNone/>
            </a:pPr>
            <a:endParaRPr lang="he-IL" sz="1400" b="1" dirty="0"/>
          </a:p>
          <a:p>
            <a:pPr marL="0" lvl="0" indent="0" algn="r" rtl="1">
              <a:spcBef>
                <a:spcPts val="0"/>
              </a:spcBef>
              <a:spcAft>
                <a:spcPts val="0"/>
              </a:spcAft>
              <a:buClr>
                <a:srgbClr val="E6646E"/>
              </a:buClr>
              <a:buSzPts val="440"/>
              <a:buFont typeface="Arial"/>
              <a:buNone/>
            </a:pPr>
            <a:r>
              <a:rPr lang="he-IL" sz="1400" b="1" dirty="0"/>
              <a:t>אך לפני שמבצעים תהליך זה, יש להכיר את ה</a:t>
            </a:r>
            <a:r>
              <a:rPr lang="en-US" sz="1400" b="1" dirty="0"/>
              <a:t> path-</a:t>
            </a:r>
            <a:r>
              <a:rPr lang="he-IL" sz="1400" b="1" dirty="0"/>
              <a:t>המכיל את קובץ ה-</a:t>
            </a:r>
            <a:r>
              <a:rPr lang="en-US" sz="1400" b="1" dirty="0"/>
              <a:t> </a:t>
            </a:r>
            <a:r>
              <a:rPr lang="en-US" sz="1400" b="1" dirty="0" err="1"/>
              <a:t>asm</a:t>
            </a:r>
            <a:r>
              <a:rPr lang="he-IL" sz="1400" b="1" dirty="0"/>
              <a:t>לסביבת ההרצה. חיברתי קובץ שקוראים לו </a:t>
            </a:r>
            <a:r>
              <a:rPr lang="en-US" sz="1400" b="1" dirty="0"/>
              <a:t> do.bat, </a:t>
            </a:r>
            <a:r>
              <a:rPr lang="he-IL" sz="1400" b="1" dirty="0"/>
              <a:t>אשר מבצע את כל זה. </a:t>
            </a:r>
          </a:p>
          <a:p>
            <a:pPr marL="0" lvl="0" indent="0" algn="r" rtl="1">
              <a:spcBef>
                <a:spcPts val="0"/>
              </a:spcBef>
              <a:spcAft>
                <a:spcPts val="0"/>
              </a:spcAft>
              <a:buClr>
                <a:srgbClr val="E6646E"/>
              </a:buClr>
              <a:buSzPts val="440"/>
              <a:buFont typeface="Arial"/>
              <a:buNone/>
            </a:pPr>
            <a:r>
              <a:rPr lang="he-IL" sz="1400" b="1" dirty="0"/>
              <a:t>סביבת הפיתוח אשר עבדתי בה היא </a:t>
            </a:r>
            <a:r>
              <a:rPr lang="he-IL" sz="1400" b="1" dirty="0" err="1"/>
              <a:t>היא</a:t>
            </a:r>
            <a:r>
              <a:rPr lang="he-IL" sz="1400" b="1" dirty="0"/>
              <a:t> ++</a:t>
            </a:r>
            <a:r>
              <a:rPr lang="en-US" sz="1400" b="1" dirty="0" err="1"/>
              <a:t>NotePad</a:t>
            </a:r>
            <a:r>
              <a:rPr lang="en-US" sz="1400" b="1" dirty="0"/>
              <a:t> </a:t>
            </a:r>
            <a:r>
              <a:rPr lang="he-IL" sz="1400" b="1" dirty="0"/>
              <a:t> אשר מאפשרת ניווט קל בקוד התוכנית ומזהה מילים, פקודות ומשתנים בשפת </a:t>
            </a:r>
            <a:r>
              <a:rPr lang="he-IL" sz="1400" b="1" dirty="0" err="1"/>
              <a:t>האסמבלי</a:t>
            </a:r>
            <a:r>
              <a:rPr lang="he-IL" sz="1400" b="1" dirty="0"/>
              <a:t> ובכך הופכת את הקוד לקריא יותר. </a:t>
            </a:r>
            <a:br>
              <a:rPr lang="en-US" sz="1400" b="1" dirty="0"/>
            </a:br>
            <a:endParaRPr lang="he-IL" sz="1400" b="1" dirty="0"/>
          </a:p>
        </p:txBody>
      </p:sp>
    </p:spTree>
    <p:extLst>
      <p:ext uri="{BB962C8B-B14F-4D97-AF65-F5344CB8AC3E}">
        <p14:creationId xmlns:p14="http://schemas.microsoft.com/office/powerpoint/2010/main" val="38109485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נושא העבודה:</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97" name="Google Shape;697;p37"/>
          <p:cNvSpPr txBox="1">
            <a:spLocks noGrp="1"/>
          </p:cNvSpPr>
          <p:nvPr>
            <p:ph type="body" idx="1"/>
          </p:nvPr>
        </p:nvSpPr>
        <p:spPr>
          <a:xfrm>
            <a:off x="203200" y="1152474"/>
            <a:ext cx="8743950" cy="1735769"/>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Clr>
                <a:srgbClr val="E6646E"/>
              </a:buClr>
              <a:buSzPts val="440"/>
              <a:buFont typeface="Arial"/>
              <a:buNone/>
            </a:pPr>
            <a:endParaRPr lang="he-IL" sz="1400" b="1" dirty="0"/>
          </a:p>
          <a:p>
            <a:pPr marL="0" lvl="0" indent="0" algn="r" rtl="1">
              <a:spcBef>
                <a:spcPts val="0"/>
              </a:spcBef>
              <a:spcAft>
                <a:spcPts val="0"/>
              </a:spcAft>
              <a:buClr>
                <a:srgbClr val="E6646E"/>
              </a:buClr>
              <a:buSzPts val="440"/>
              <a:buFont typeface="Arial"/>
              <a:buNone/>
            </a:pPr>
            <a:r>
              <a:rPr lang="he-IL" sz="1400" b="1" dirty="0"/>
              <a:t>הפרויקט לוקח השראה מהמשחק "</a:t>
            </a:r>
            <a:r>
              <a:rPr lang="en-US" sz="1400" b="1" dirty="0"/>
              <a:t>"Doodle Jump</a:t>
            </a:r>
            <a:r>
              <a:rPr lang="he-IL" sz="1400" b="1" dirty="0"/>
              <a:t> אשר בו השחקן קופץ מפלטפורמה אחת להבאה באופן אינסופי.</a:t>
            </a:r>
          </a:p>
          <a:p>
            <a:pPr marL="0" lvl="0" indent="0" algn="r" rtl="1">
              <a:spcBef>
                <a:spcPts val="0"/>
              </a:spcBef>
              <a:spcAft>
                <a:spcPts val="0"/>
              </a:spcAft>
              <a:buClr>
                <a:srgbClr val="E6646E"/>
              </a:buClr>
              <a:buSzPts val="440"/>
              <a:buFont typeface="Arial"/>
              <a:buNone/>
            </a:pPr>
            <a:r>
              <a:rPr lang="he-IL" sz="1400" b="1" dirty="0"/>
              <a:t>במשחק שאני כתבתי, השחקן צריך לעבור שלבים בכך שהוא קופץ מפלטפורמה לפלטפורמה, זז ימינה שמאלה, יכול לעלות רק בעזרת קפיצה על הפלטפורמות המתאימות ותוך כדי היזהרות ממכשולים - על מנת להתקדם שלב על השחקן להגיע ללב במסך.</a:t>
            </a:r>
          </a:p>
          <a:p>
            <a:pPr marL="0" lvl="0" indent="0" algn="r" rtl="1">
              <a:spcBef>
                <a:spcPts val="0"/>
              </a:spcBef>
              <a:spcAft>
                <a:spcPts val="0"/>
              </a:spcAft>
              <a:buClr>
                <a:srgbClr val="E6646E"/>
              </a:buClr>
              <a:buSzPts val="440"/>
              <a:buFont typeface="Arial"/>
              <a:buNone/>
            </a:pPr>
            <a:br>
              <a:rPr lang="en-US" sz="1800" kern="1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rPr>
            </a:br>
            <a:endParaRPr lang="en-US" sz="1800" kern="1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980455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אופן ההפעלה:</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97" name="Google Shape;697;p37"/>
          <p:cNvSpPr txBox="1">
            <a:spLocks noGrp="1"/>
          </p:cNvSpPr>
          <p:nvPr>
            <p:ph type="body" idx="1"/>
          </p:nvPr>
        </p:nvSpPr>
        <p:spPr>
          <a:xfrm>
            <a:off x="200025" y="1017725"/>
            <a:ext cx="8743950" cy="3749725"/>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Clr>
                <a:srgbClr val="E6646E"/>
              </a:buClr>
              <a:buSzPts val="440"/>
              <a:buFont typeface="Arial"/>
              <a:buNone/>
            </a:pPr>
            <a:r>
              <a:rPr lang="he-IL" sz="1400" b="1" dirty="0"/>
              <a:t>תחילה, לבצע </a:t>
            </a:r>
            <a:r>
              <a:rPr lang="en-US" sz="1400" b="1" dirty="0"/>
              <a:t>mount</a:t>
            </a:r>
            <a:r>
              <a:rPr lang="he-IL" sz="1400" b="1" dirty="0"/>
              <a:t> לכתובת קובץ הפרויקט (</a:t>
            </a:r>
            <a:r>
              <a:rPr lang="en-US" sz="1400" b="1" dirty="0"/>
              <a:t>D:\TASM\WORK</a:t>
            </a:r>
            <a:r>
              <a:rPr lang="he-IL" sz="1400" b="1" dirty="0"/>
              <a:t>).</a:t>
            </a:r>
          </a:p>
          <a:p>
            <a:pPr marL="0" lvl="0" indent="0" algn="r" rtl="1">
              <a:spcBef>
                <a:spcPts val="0"/>
              </a:spcBef>
              <a:spcAft>
                <a:spcPts val="0"/>
              </a:spcAft>
              <a:buClr>
                <a:srgbClr val="E6646E"/>
              </a:buClr>
              <a:buSzPts val="440"/>
              <a:buFont typeface="Arial"/>
              <a:buNone/>
            </a:pPr>
            <a:r>
              <a:rPr lang="he-IL" sz="1400" b="1" dirty="0"/>
              <a:t>אז יש לבצע קמפול וקישור לקובץ בצורה זו- </a:t>
            </a:r>
            <a:r>
              <a:rPr lang="en-US" sz="1400" b="1" dirty="0"/>
              <a:t>do proj</a:t>
            </a:r>
            <a:r>
              <a:rPr lang="he-IL" sz="1400" b="1" dirty="0"/>
              <a:t>.</a:t>
            </a:r>
            <a:br>
              <a:rPr lang="en-US" sz="1400" b="1" dirty="0"/>
            </a:br>
            <a:r>
              <a:rPr lang="he-IL" sz="1400" b="1" dirty="0"/>
              <a:t>לבסוף יש להריץ את הקובץ – הקלדת השם ולחיצת </a:t>
            </a:r>
            <a:r>
              <a:rPr lang="en-US" sz="1400" b="1" dirty="0"/>
              <a:t>Enter</a:t>
            </a:r>
            <a:r>
              <a:rPr lang="he-IL" sz="1400" b="1" dirty="0"/>
              <a:t>.</a:t>
            </a:r>
          </a:p>
          <a:p>
            <a:pPr marL="0" lvl="0" indent="0" algn="r" rtl="1">
              <a:spcBef>
                <a:spcPts val="0"/>
              </a:spcBef>
              <a:spcAft>
                <a:spcPts val="0"/>
              </a:spcAft>
              <a:buClr>
                <a:srgbClr val="E6646E"/>
              </a:buClr>
              <a:buSzPts val="440"/>
              <a:buFont typeface="Arial"/>
              <a:buNone/>
            </a:pPr>
            <a:r>
              <a:rPr lang="he-IL" sz="1400" b="1" dirty="0"/>
              <a:t> </a:t>
            </a:r>
          </a:p>
          <a:p>
            <a:pPr marL="0" lvl="0" indent="0" algn="r" rtl="1">
              <a:spcBef>
                <a:spcPts val="0"/>
              </a:spcBef>
              <a:spcAft>
                <a:spcPts val="0"/>
              </a:spcAft>
              <a:buClr>
                <a:srgbClr val="E6646E"/>
              </a:buClr>
              <a:buSzPts val="440"/>
              <a:buFont typeface="Arial"/>
              <a:buNone/>
            </a:pPr>
            <a:r>
              <a:rPr lang="he-IL" sz="1400" b="1" dirty="0"/>
              <a:t>כעת, עולה מסך הפתיחה אשר יישאר במסך עד שהשחקן ילחץ מקש ה-</a:t>
            </a:r>
            <a:r>
              <a:rPr lang="en-US" sz="1400" b="1" dirty="0"/>
              <a:t>Enter</a:t>
            </a:r>
            <a:r>
              <a:rPr lang="he-IL" sz="1400" b="1" dirty="0"/>
              <a:t>.</a:t>
            </a:r>
          </a:p>
          <a:p>
            <a:pPr marL="0" lvl="0" indent="0" algn="r" rtl="1">
              <a:spcBef>
                <a:spcPts val="0"/>
              </a:spcBef>
              <a:spcAft>
                <a:spcPts val="0"/>
              </a:spcAft>
              <a:buClr>
                <a:srgbClr val="E6646E"/>
              </a:buClr>
              <a:buSzPts val="440"/>
              <a:buFont typeface="Arial"/>
              <a:buNone/>
            </a:pPr>
            <a:r>
              <a:rPr lang="he-IL" sz="1400" b="1" dirty="0"/>
              <a:t>לאחר שהשחקן לוחץ על מקש ה-</a:t>
            </a:r>
            <a:r>
              <a:rPr lang="en-US" sz="1400" b="1" dirty="0"/>
              <a:t>Enter</a:t>
            </a:r>
            <a:r>
              <a:rPr lang="he-IL" sz="1400" b="1" dirty="0"/>
              <a:t> עולה מסך הנחיות המשחק אשר מכיל את ההוראות הבאות:</a:t>
            </a:r>
            <a:br>
              <a:rPr lang="en-US" sz="1400" b="1" dirty="0"/>
            </a:br>
            <a:r>
              <a:rPr lang="he-IL" sz="1400" b="1" dirty="0"/>
              <a:t>-השתמש בחצי ימין ושמאל בשביל לזוז.</a:t>
            </a:r>
          </a:p>
          <a:p>
            <a:pPr marL="0" lvl="0" indent="0" algn="r" rtl="1">
              <a:spcBef>
                <a:spcPts val="0"/>
              </a:spcBef>
              <a:spcAft>
                <a:spcPts val="0"/>
              </a:spcAft>
              <a:buClr>
                <a:srgbClr val="E6646E"/>
              </a:buClr>
              <a:buSzPts val="440"/>
              <a:buFont typeface="Arial"/>
              <a:buNone/>
            </a:pPr>
            <a:r>
              <a:rPr lang="he-IL" sz="1400" b="1" dirty="0"/>
              <a:t>-לחוץ על מקש הרווח בשביל להשתגר מעלה.</a:t>
            </a:r>
          </a:p>
          <a:p>
            <a:pPr marL="0" lvl="0" indent="0" algn="r" rtl="1">
              <a:spcBef>
                <a:spcPts val="0"/>
              </a:spcBef>
              <a:spcAft>
                <a:spcPts val="0"/>
              </a:spcAft>
              <a:buClr>
                <a:srgbClr val="E6646E"/>
              </a:buClr>
              <a:buSzPts val="440"/>
              <a:buFont typeface="Arial"/>
              <a:buNone/>
            </a:pPr>
            <a:r>
              <a:rPr lang="he-IL" sz="1400" b="1" dirty="0"/>
              <a:t>-תגיע ללב בשביל לעלות שלב</a:t>
            </a:r>
          </a:p>
          <a:p>
            <a:pPr marL="0" lvl="0" indent="0" algn="r" rtl="1">
              <a:spcBef>
                <a:spcPts val="0"/>
              </a:spcBef>
              <a:spcAft>
                <a:spcPts val="0"/>
              </a:spcAft>
              <a:buClr>
                <a:srgbClr val="E6646E"/>
              </a:buClr>
              <a:buSzPts val="440"/>
              <a:buFont typeface="Arial"/>
              <a:buNone/>
            </a:pPr>
            <a:r>
              <a:rPr lang="he-IL" sz="1400" b="1" dirty="0"/>
              <a:t>-אל תיפול למטה או תנחות על קוצים!</a:t>
            </a:r>
            <a:r>
              <a:rPr lang="en-US" sz="1400" b="1" dirty="0"/>
              <a:t> </a:t>
            </a:r>
            <a:endParaRPr lang="he-IL" sz="1400" b="1" dirty="0"/>
          </a:p>
          <a:p>
            <a:pPr marL="0" lvl="0" indent="0" algn="r" rtl="1">
              <a:spcBef>
                <a:spcPts val="0"/>
              </a:spcBef>
              <a:spcAft>
                <a:spcPts val="0"/>
              </a:spcAft>
              <a:buClr>
                <a:srgbClr val="E6646E"/>
              </a:buClr>
              <a:buSzPts val="440"/>
              <a:buFont typeface="Arial"/>
              <a:buNone/>
            </a:pPr>
            <a:endParaRPr lang="he-IL" sz="1400" b="1" kern="100" dirty="0">
              <a:ln>
                <a:noFill/>
              </a:ln>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p>
            <a:pPr marL="0" indent="0" algn="r" rtl="1">
              <a:buClr>
                <a:srgbClr val="E6646E"/>
              </a:buClr>
              <a:buSzPts val="440"/>
              <a:buNone/>
            </a:pPr>
            <a:r>
              <a:rPr lang="he-IL" sz="1400" b="1" dirty="0"/>
              <a:t>לאחר</a:t>
            </a:r>
            <a:r>
              <a:rPr lang="en-US" sz="1400" b="1" dirty="0"/>
              <a:t> </a:t>
            </a:r>
            <a:r>
              <a:rPr lang="he-IL" sz="1400" b="1" dirty="0"/>
              <a:t>שמסך ההוראות מופיע כמה שניות במסך עולה השלב הראשון. </a:t>
            </a:r>
            <a:br>
              <a:rPr lang="en-US" sz="1400" b="1" dirty="0"/>
            </a:br>
            <a:r>
              <a:rPr lang="he-IL" sz="1400" b="1" dirty="0"/>
              <a:t>אופן תהליך המשחק מסתכם בכך שהשחקן זז בין הפלטפורמות השונות, ובעודו מנסה שלא להיפסל בדרכים השונות הוא מקפץ בין פלטפורמה לפלטפורמה בניסיון להגיע ללב. </a:t>
            </a:r>
            <a:r>
              <a:rPr lang="en-US" sz="1400" b="1" dirty="0"/>
              <a:t>   </a:t>
            </a:r>
            <a:br>
              <a:rPr lang="en-US" sz="1800" kern="100" dirty="0">
                <a:ln>
                  <a:noFill/>
                </a:ln>
                <a:solidFill>
                  <a:srgbClr val="000000"/>
                </a:solidFill>
                <a:effectLst/>
                <a:latin typeface="Fira Code Medium" panose="020B0809050000020004" pitchFamily="49" charset="0"/>
                <a:ea typeface="Fira Code Medium" panose="020B0809050000020004" pitchFamily="49" charset="0"/>
                <a:cs typeface="Fira Code Medium" panose="020B0809050000020004" pitchFamily="49" charset="0"/>
              </a:rPr>
            </a:br>
            <a:r>
              <a:rPr lang="he-IL" sz="1800" kern="100" dirty="0">
                <a:ln>
                  <a:noFill/>
                </a:ln>
                <a:solidFill>
                  <a:srgbClr val="000000"/>
                </a:solidFill>
                <a:effectLst/>
                <a:latin typeface="Fira Code Medium" panose="020B0809050000020004" pitchFamily="49" charset="0"/>
                <a:ea typeface="Fira Code Medium" panose="020B0809050000020004" pitchFamily="49" charset="0"/>
                <a:cs typeface="Fira Code Medium" panose="020B0809050000020004" pitchFamily="49" charset="0"/>
              </a:rPr>
              <a:t> </a:t>
            </a:r>
            <a:endParaRPr lang="en-US" sz="1800" kern="100" dirty="0">
              <a:effectLst/>
              <a:latin typeface="Fira Code Medium" panose="020B0809050000020004" pitchFamily="49" charset="0"/>
              <a:ea typeface="Fira Code Medium" panose="020B0809050000020004" pitchFamily="49" charset="0"/>
              <a:cs typeface="Fira Code Medium" panose="020B0809050000020004" pitchFamily="49" charset="0"/>
            </a:endParaRPr>
          </a:p>
        </p:txBody>
      </p:sp>
    </p:spTree>
    <p:extLst>
      <p:ext uri="{BB962C8B-B14F-4D97-AF65-F5344CB8AC3E}">
        <p14:creationId xmlns:p14="http://schemas.microsoft.com/office/powerpoint/2010/main" val="2210586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גרסאות המשחק:</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97" name="Google Shape;697;p37"/>
          <p:cNvSpPr txBox="1">
            <a:spLocks noGrp="1"/>
          </p:cNvSpPr>
          <p:nvPr>
            <p:ph type="body" idx="1"/>
          </p:nvPr>
        </p:nvSpPr>
        <p:spPr>
          <a:xfrm>
            <a:off x="200025" y="1017725"/>
            <a:ext cx="8743950" cy="2051793"/>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Clr>
                <a:srgbClr val="E6646E"/>
              </a:buClr>
              <a:buSzPts val="440"/>
              <a:buFont typeface="Arial"/>
              <a:buNone/>
            </a:pPr>
            <a:r>
              <a:rPr lang="he-IL" sz="1600" b="1" kern="100" dirty="0">
                <a:effectLst/>
                <a:latin typeface="Fira Code Medium" panose="020B0809050000020004" pitchFamily="49" charset="0"/>
                <a:ea typeface="Fira Code Medium" panose="020B0809050000020004" pitchFamily="49" charset="0"/>
                <a:cs typeface="Fira Code Medium" panose="020B0809050000020004" pitchFamily="49" charset="0"/>
              </a:rPr>
              <a:t>בפרויקט שכתבתי ישנה גרסה אחת בלבד למשחק, גרסה עם פלטפורמות ואובייקטים שונים מהמשחק שלקחתי ממנו השראה ותהליך משחק שונה- המשחק המקורי מתמשך עד פסילה ואין כלל שלבים ולעומתו גרסתי מבוססת על שלבים ייחודים אשר מסודרים מראש </a:t>
            </a:r>
            <a:r>
              <a:rPr lang="he-IL" sz="1600" b="1" kern="100" dirty="0" err="1">
                <a:effectLst/>
                <a:latin typeface="Fira Code Medium" panose="020B0809050000020004" pitchFamily="49" charset="0"/>
                <a:ea typeface="Fira Code Medium" panose="020B0809050000020004" pitchFamily="49" charset="0"/>
                <a:cs typeface="Fira Code Medium" panose="020B0809050000020004" pitchFamily="49" charset="0"/>
              </a:rPr>
              <a:t>במיקומיהם</a:t>
            </a:r>
            <a:r>
              <a:rPr lang="he-IL" sz="1600" b="1" kern="100" dirty="0">
                <a:effectLst/>
                <a:latin typeface="Fira Code Medium" panose="020B0809050000020004" pitchFamily="49" charset="0"/>
                <a:ea typeface="Fira Code Medium" panose="020B0809050000020004" pitchFamily="49" charset="0"/>
                <a:cs typeface="Fira Code Medium" panose="020B0809050000020004" pitchFamily="49" charset="0"/>
              </a:rPr>
              <a:t> ובסוגם.</a:t>
            </a:r>
          </a:p>
          <a:p>
            <a:pPr marL="0" lvl="0" indent="0" algn="r" rtl="1">
              <a:spcBef>
                <a:spcPts val="0"/>
              </a:spcBef>
              <a:spcAft>
                <a:spcPts val="0"/>
              </a:spcAft>
              <a:buClr>
                <a:srgbClr val="E6646E"/>
              </a:buClr>
              <a:buSzPts val="440"/>
              <a:buFont typeface="Arial"/>
              <a:buNone/>
            </a:pPr>
            <a:endParaRPr lang="he-IL" sz="1600" b="1" kern="100" dirty="0">
              <a:latin typeface="Fira Code Medium" panose="020B0809050000020004" pitchFamily="49" charset="0"/>
              <a:ea typeface="Fira Code Medium" panose="020B0809050000020004" pitchFamily="49" charset="0"/>
              <a:cs typeface="Fira Code Medium" panose="020B0809050000020004" pitchFamily="49" charset="0"/>
            </a:endParaRPr>
          </a:p>
          <a:p>
            <a:pPr marL="0" lvl="0" indent="0" algn="r" rtl="1">
              <a:spcBef>
                <a:spcPts val="0"/>
              </a:spcBef>
              <a:spcAft>
                <a:spcPts val="0"/>
              </a:spcAft>
              <a:buClr>
                <a:srgbClr val="E6646E"/>
              </a:buClr>
              <a:buSzPts val="440"/>
              <a:buFont typeface="Arial"/>
              <a:buNone/>
            </a:pPr>
            <a:r>
              <a:rPr lang="he-IL" sz="1600" b="1" kern="100" dirty="0">
                <a:effectLst/>
                <a:latin typeface="Fira Code Medium" panose="020B0809050000020004" pitchFamily="49" charset="0"/>
                <a:ea typeface="Fira Code Medium" panose="020B0809050000020004" pitchFamily="49" charset="0"/>
                <a:cs typeface="Fira Code Medium" panose="020B0809050000020004" pitchFamily="49" charset="0"/>
              </a:rPr>
              <a:t>בגרסאות הבאות שלי הייתי רוצה לשנות את אופן המשחק משלבים קבועים מראש למשחק מתמשך.</a:t>
            </a:r>
            <a:endParaRPr lang="en-US" sz="1600" b="1" kern="100" dirty="0">
              <a:effectLst/>
              <a:latin typeface="Fira Code Medium" panose="020B0809050000020004" pitchFamily="49" charset="0"/>
              <a:ea typeface="Fira Code Medium" panose="020B0809050000020004" pitchFamily="49" charset="0"/>
              <a:cs typeface="Fira Code Medium" panose="020B0809050000020004" pitchFamily="49" charset="0"/>
            </a:endParaRPr>
          </a:p>
        </p:txBody>
      </p:sp>
    </p:spTree>
    <p:extLst>
      <p:ext uri="{BB962C8B-B14F-4D97-AF65-F5344CB8AC3E}">
        <p14:creationId xmlns:p14="http://schemas.microsoft.com/office/powerpoint/2010/main" val="113346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תיעוד והסבר פתרון:</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97" name="Google Shape;697;p37"/>
          <p:cNvSpPr txBox="1">
            <a:spLocks noGrp="1"/>
          </p:cNvSpPr>
          <p:nvPr>
            <p:ph type="body" idx="1"/>
          </p:nvPr>
        </p:nvSpPr>
        <p:spPr>
          <a:xfrm>
            <a:off x="203200" y="1152474"/>
            <a:ext cx="8743950" cy="3749725"/>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Clr>
                <a:srgbClr val="E6646E"/>
              </a:buClr>
              <a:buSzPts val="440"/>
              <a:buFont typeface="Arial"/>
              <a:buNone/>
            </a:pPr>
            <a:r>
              <a:rPr lang="en-US" sz="1300" b="1" dirty="0" err="1"/>
              <a:t>cont</a:t>
            </a:r>
            <a:r>
              <a:rPr lang="he-IL" sz="1300" b="1" dirty="0"/>
              <a:t> הוא משתנה ראשי וחשוב מאוד מכיוון שהינו קובע את המשך המשחק. </a:t>
            </a:r>
          </a:p>
          <a:p>
            <a:pPr marL="0" indent="0" algn="r" rtl="1">
              <a:buClr>
                <a:srgbClr val="E6646E"/>
              </a:buClr>
              <a:buSzPts val="440"/>
              <a:buNone/>
            </a:pPr>
            <a:endParaRPr lang="he-IL" sz="1300" b="1" dirty="0"/>
          </a:p>
          <a:p>
            <a:pPr marL="0" indent="0" algn="r" rtl="1">
              <a:buClr>
                <a:srgbClr val="E6646E"/>
              </a:buClr>
              <a:buSzPts val="440"/>
              <a:buNone/>
            </a:pPr>
            <a:r>
              <a:rPr lang="he-IL" sz="1300" b="1" dirty="0"/>
              <a:t>המשתנה </a:t>
            </a:r>
            <a:r>
              <a:rPr lang="en-US" sz="1300" b="1" dirty="0"/>
              <a:t>round</a:t>
            </a:r>
            <a:r>
              <a:rPr lang="he-IL" sz="1300" b="1" dirty="0"/>
              <a:t> מצביע על השלב הנוכחי ועוזר לקבוע אם להדפיס את </a:t>
            </a:r>
            <a:r>
              <a:rPr lang="en-US" sz="1300" b="1" dirty="0"/>
              <a:t>BMP</a:t>
            </a:r>
            <a:r>
              <a:rPr lang="he-IL" sz="1300" b="1" dirty="0"/>
              <a:t> הניצחון (אם שווה 8).</a:t>
            </a:r>
          </a:p>
          <a:p>
            <a:pPr marL="0" lvl="0" indent="0" algn="r" rtl="1">
              <a:spcBef>
                <a:spcPts val="0"/>
              </a:spcBef>
              <a:spcAft>
                <a:spcPts val="0"/>
              </a:spcAft>
              <a:buClr>
                <a:srgbClr val="E6646E"/>
              </a:buClr>
              <a:buSzPts val="440"/>
              <a:buFont typeface="Arial"/>
              <a:buNone/>
            </a:pPr>
            <a:endParaRPr lang="he-IL" sz="1300" b="1" dirty="0"/>
          </a:p>
          <a:p>
            <a:pPr marL="0" lvl="0" indent="0" algn="r" rtl="1">
              <a:spcBef>
                <a:spcPts val="0"/>
              </a:spcBef>
              <a:spcAft>
                <a:spcPts val="0"/>
              </a:spcAft>
              <a:buClr>
                <a:srgbClr val="E6646E"/>
              </a:buClr>
              <a:buSzPts val="440"/>
              <a:buFont typeface="Arial"/>
              <a:buNone/>
            </a:pPr>
            <a:r>
              <a:rPr lang="he-IL" sz="1300" b="1" dirty="0"/>
              <a:t>בתוכנית שלי המשתנים </a:t>
            </a:r>
            <a:r>
              <a:rPr lang="en-US" sz="1300" b="1" dirty="0"/>
              <a:t>x</a:t>
            </a:r>
            <a:r>
              <a:rPr lang="he-IL" sz="1300" b="1" dirty="0"/>
              <a:t> ו</a:t>
            </a:r>
            <a:r>
              <a:rPr lang="en-US" sz="1300" b="1" dirty="0"/>
              <a:t>y</a:t>
            </a:r>
            <a:r>
              <a:rPr lang="he-IL" sz="1300" b="1" dirty="0"/>
              <a:t> מצביעים על מיקום השחקן במסך, המשתנה </a:t>
            </a:r>
            <a:r>
              <a:rPr lang="en-US" sz="1300" b="1" dirty="0"/>
              <a:t>kind</a:t>
            </a:r>
            <a:r>
              <a:rPr lang="he-IL" sz="1300" b="1" dirty="0"/>
              <a:t> מצביע על סוג המטריצה (עבור דמות השחקן והפלטפורמות 0=הדפסה רגילה, 1=מחיקה אך הערכים הלאה קשורים אך ורק לסוג פלטפורמה: 2=נופלת, 3=דוקרנים), המשתנה </a:t>
            </a:r>
            <a:r>
              <a:rPr lang="en-US" sz="1300" b="1" dirty="0"/>
              <a:t>dir</a:t>
            </a:r>
            <a:r>
              <a:rPr lang="he-IL" sz="1300" b="1" dirty="0"/>
              <a:t> מצביע על כיוון השחקן (</a:t>
            </a:r>
            <a:r>
              <a:rPr lang="en-US" sz="1300" b="1" dirty="0"/>
              <a:t>0=up,1=right,2=down, 3=left</a:t>
            </a:r>
            <a:r>
              <a:rPr lang="he-IL" sz="1300" b="1" dirty="0"/>
              <a:t>).</a:t>
            </a:r>
            <a:br>
              <a:rPr lang="en-US" sz="1300" b="1" dirty="0"/>
            </a:br>
            <a:endParaRPr lang="he-IL" sz="1300" b="1" dirty="0"/>
          </a:p>
          <a:p>
            <a:pPr marL="0" lvl="0" indent="0" algn="r" rtl="1">
              <a:spcBef>
                <a:spcPts val="0"/>
              </a:spcBef>
              <a:spcAft>
                <a:spcPts val="0"/>
              </a:spcAft>
              <a:buClr>
                <a:srgbClr val="E6646E"/>
              </a:buClr>
              <a:buSzPts val="440"/>
              <a:buFont typeface="Arial"/>
              <a:buNone/>
            </a:pPr>
            <a:r>
              <a:rPr lang="he-IL" sz="1300" b="1" dirty="0"/>
              <a:t>המטריצה </a:t>
            </a:r>
            <a:r>
              <a:rPr lang="en-US" sz="1300" b="1" dirty="0"/>
              <a:t>dudi</a:t>
            </a:r>
            <a:r>
              <a:rPr lang="he-IL" sz="1300" b="1" dirty="0"/>
              <a:t> מדפיסה את השחקן ו המטריצה </a:t>
            </a:r>
            <a:r>
              <a:rPr lang="en-US" sz="1300" b="1" dirty="0"/>
              <a:t>save</a:t>
            </a:r>
            <a:r>
              <a:rPr lang="he-IL" sz="1300" b="1" dirty="0"/>
              <a:t> שומרת את רקעו העתידי למען שחזור אחיד של מה שמופיע במסך אחרי שדמות השחקן עוברת אותו.</a:t>
            </a:r>
            <a:br>
              <a:rPr lang="en-US" sz="1300" b="1" dirty="0"/>
            </a:br>
            <a:endParaRPr lang="he-IL" sz="1300" b="1" dirty="0"/>
          </a:p>
          <a:p>
            <a:pPr marL="0" lvl="0" indent="0" algn="r" rtl="1">
              <a:spcBef>
                <a:spcPts val="0"/>
              </a:spcBef>
              <a:spcAft>
                <a:spcPts val="0"/>
              </a:spcAft>
              <a:buClr>
                <a:srgbClr val="E6646E"/>
              </a:buClr>
              <a:buSzPts val="440"/>
              <a:buFont typeface="Arial"/>
              <a:buNone/>
            </a:pPr>
            <a:r>
              <a:rPr lang="he-IL" sz="1300" b="1" dirty="0"/>
              <a:t>המטריצה </a:t>
            </a:r>
            <a:r>
              <a:rPr lang="en-US" sz="1300" b="1" dirty="0"/>
              <a:t>delBelowDudi</a:t>
            </a:r>
            <a:r>
              <a:rPr lang="he-IL" sz="1300" b="1" dirty="0"/>
              <a:t> קיים בשביל למחוק פלטפורמות "נופלות" כאשר השחקן נוחת עליהם.</a:t>
            </a:r>
          </a:p>
          <a:p>
            <a:pPr marL="0" lvl="0" indent="0" algn="r" rtl="1">
              <a:spcBef>
                <a:spcPts val="0"/>
              </a:spcBef>
              <a:spcAft>
                <a:spcPts val="0"/>
              </a:spcAft>
              <a:buClr>
                <a:srgbClr val="E6646E"/>
              </a:buClr>
              <a:buSzPts val="440"/>
              <a:buFont typeface="Arial"/>
              <a:buNone/>
            </a:pPr>
            <a:r>
              <a:rPr lang="he-IL" sz="1300" b="1" dirty="0"/>
              <a:t>(יצרתי אותה מכיוון שבגלל שפעולת ההזזה של השחקן משחזרת את רקעו אוטומטית הייתי צריכה דרך מהירה ויעילה למחוק את הפלטפורמות הנופלות).</a:t>
            </a:r>
          </a:p>
          <a:p>
            <a:pPr marL="0" lvl="0" indent="0" algn="r" rtl="1">
              <a:spcBef>
                <a:spcPts val="0"/>
              </a:spcBef>
              <a:spcAft>
                <a:spcPts val="0"/>
              </a:spcAft>
              <a:buClr>
                <a:srgbClr val="E6646E"/>
              </a:buClr>
              <a:buSzPts val="440"/>
              <a:buFont typeface="Arial"/>
              <a:buNone/>
            </a:pPr>
            <a:endParaRPr lang="he-IL" sz="1300" b="1" dirty="0"/>
          </a:p>
          <a:p>
            <a:pPr marL="0" indent="0" algn="r" rtl="1">
              <a:buClr>
                <a:srgbClr val="E6646E"/>
              </a:buClr>
              <a:buSzPts val="440"/>
              <a:buNone/>
            </a:pPr>
            <a:r>
              <a:rPr lang="he-IL" sz="1300" b="1" dirty="0"/>
              <a:t>המטריצה </a:t>
            </a:r>
            <a:r>
              <a:rPr lang="en-US" sz="1300" b="1" dirty="0"/>
              <a:t>platform</a:t>
            </a:r>
            <a:r>
              <a:rPr lang="he-IL" sz="1300" b="1" dirty="0"/>
              <a:t> משמשת כפלטפורמה הבסיסית, המטריצה </a:t>
            </a:r>
            <a:r>
              <a:rPr lang="en-US" sz="1300" b="1" dirty="0" err="1"/>
              <a:t>fallinplat</a:t>
            </a:r>
            <a:r>
              <a:rPr lang="he-IL" sz="1300" b="1" dirty="0"/>
              <a:t> משמשת כפלטפורמה הנופלת, המטריצה </a:t>
            </a:r>
            <a:r>
              <a:rPr lang="en-US" sz="1300" b="1" dirty="0"/>
              <a:t>spike</a:t>
            </a:r>
            <a:r>
              <a:rPr lang="he-IL" sz="1300" b="1" dirty="0"/>
              <a:t> משמת כפלטפורמת דוקרנים והמטריצה </a:t>
            </a:r>
            <a:r>
              <a:rPr lang="en-US" sz="1300" b="1" dirty="0" err="1"/>
              <a:t>delPlatform</a:t>
            </a:r>
            <a:r>
              <a:rPr lang="he-IL" sz="1300" b="1" dirty="0"/>
              <a:t> משמשת למחיקת כל פלטפורמה.</a:t>
            </a:r>
          </a:p>
          <a:p>
            <a:pPr marL="0" lvl="0" indent="0" algn="r" rtl="1">
              <a:spcBef>
                <a:spcPts val="0"/>
              </a:spcBef>
              <a:spcAft>
                <a:spcPts val="0"/>
              </a:spcAft>
              <a:buClr>
                <a:srgbClr val="E6646E"/>
              </a:buClr>
              <a:buSzPts val="440"/>
              <a:buFont typeface="Arial"/>
              <a:buNone/>
            </a:pPr>
            <a:endParaRPr lang="he-IL" sz="1300" b="1" dirty="0"/>
          </a:p>
        </p:txBody>
      </p:sp>
    </p:spTree>
    <p:extLst>
      <p:ext uri="{BB962C8B-B14F-4D97-AF65-F5344CB8AC3E}">
        <p14:creationId xmlns:p14="http://schemas.microsoft.com/office/powerpoint/2010/main" val="40748787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תיעוד והסבר פתרון:</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sp>
        <p:nvSpPr>
          <p:cNvPr id="697" name="Google Shape;697;p37"/>
          <p:cNvSpPr txBox="1">
            <a:spLocks noGrp="1"/>
          </p:cNvSpPr>
          <p:nvPr>
            <p:ph type="body" idx="1"/>
          </p:nvPr>
        </p:nvSpPr>
        <p:spPr>
          <a:xfrm>
            <a:off x="203200" y="1152475"/>
            <a:ext cx="8743950" cy="2257476"/>
          </a:xfrm>
          <a:prstGeom prst="rect">
            <a:avLst/>
          </a:prstGeom>
        </p:spPr>
        <p:txBody>
          <a:bodyPr spcFirstLastPara="1" wrap="square" lIns="91425" tIns="91425" rIns="91425" bIns="91425" anchor="ctr" anchorCtr="0">
            <a:noAutofit/>
          </a:bodyPr>
          <a:lstStyle/>
          <a:p>
            <a:pPr marL="0" lvl="0" indent="0" algn="r" rtl="1">
              <a:spcBef>
                <a:spcPts val="0"/>
              </a:spcBef>
              <a:spcAft>
                <a:spcPts val="0"/>
              </a:spcAft>
              <a:buClr>
                <a:srgbClr val="E6646E"/>
              </a:buClr>
              <a:buSzPts val="440"/>
              <a:buFont typeface="Arial"/>
              <a:buNone/>
            </a:pPr>
            <a:r>
              <a:rPr lang="en-US" sz="1300" b="1" dirty="0" err="1"/>
              <a:t>RndCurrentPos</a:t>
            </a:r>
            <a:r>
              <a:rPr lang="he-IL" sz="1300" b="1" dirty="0"/>
              <a:t> הוא משתנה החשוב לפעולת </a:t>
            </a:r>
            <a:r>
              <a:rPr lang="en-US" sz="1300" b="1" dirty="0" err="1"/>
              <a:t>RandomByCs</a:t>
            </a:r>
            <a:r>
              <a:rPr lang="he-IL" sz="1300" b="1" dirty="0"/>
              <a:t> אשר מהווה חלק משמעותי בשלושת השלבים האחרונים והמאתגרים במיוחד. </a:t>
            </a:r>
          </a:p>
          <a:p>
            <a:pPr marL="0" lvl="0" indent="0" algn="r" rtl="1">
              <a:spcBef>
                <a:spcPts val="0"/>
              </a:spcBef>
              <a:spcAft>
                <a:spcPts val="0"/>
              </a:spcAft>
              <a:buClr>
                <a:srgbClr val="E6646E"/>
              </a:buClr>
              <a:buSzPts val="440"/>
              <a:buFont typeface="Arial"/>
              <a:buNone/>
            </a:pPr>
            <a:endParaRPr lang="en-US" sz="1300" b="1" dirty="0"/>
          </a:p>
          <a:p>
            <a:pPr marL="0" indent="0" algn="r" rtl="1">
              <a:buClr>
                <a:srgbClr val="E6646E"/>
              </a:buClr>
              <a:buSzPts val="440"/>
              <a:buNone/>
            </a:pPr>
            <a:r>
              <a:rPr lang="he-IL" sz="1300" b="1" dirty="0"/>
              <a:t>המטריצה </a:t>
            </a:r>
            <a:r>
              <a:rPr lang="en-US" sz="1300" b="1" dirty="0"/>
              <a:t>heart</a:t>
            </a:r>
            <a:r>
              <a:rPr lang="he-IL" sz="1300" b="1" dirty="0"/>
              <a:t> מייצגת את הלב שהשחקן צריך להגיע אליו על מנת לעלות שלב.</a:t>
            </a:r>
          </a:p>
          <a:p>
            <a:pPr marL="0" lvl="0" indent="0" algn="r" rtl="1">
              <a:spcBef>
                <a:spcPts val="0"/>
              </a:spcBef>
              <a:spcAft>
                <a:spcPts val="0"/>
              </a:spcAft>
              <a:buClr>
                <a:srgbClr val="E6646E"/>
              </a:buClr>
              <a:buSzPts val="440"/>
              <a:buFont typeface="Arial"/>
              <a:buNone/>
            </a:pPr>
            <a:endParaRPr lang="he-IL" sz="1300" b="1" dirty="0"/>
          </a:p>
          <a:p>
            <a:pPr marL="0" lvl="0" indent="0" algn="r" rtl="1">
              <a:spcBef>
                <a:spcPts val="0"/>
              </a:spcBef>
              <a:spcAft>
                <a:spcPts val="0"/>
              </a:spcAft>
              <a:buClr>
                <a:srgbClr val="E6646E"/>
              </a:buClr>
              <a:buSzPts val="440"/>
              <a:buFont typeface="Arial"/>
              <a:buNone/>
            </a:pPr>
            <a:r>
              <a:rPr lang="he-IL" sz="1300" b="1" dirty="0"/>
              <a:t>משתני ה-</a:t>
            </a:r>
            <a:r>
              <a:rPr lang="en-US" sz="1300" b="1" dirty="0"/>
              <a:t>bmp</a:t>
            </a:r>
            <a:r>
              <a:rPr lang="he-IL" sz="1300" b="1" dirty="0"/>
              <a:t> חשובים לכך שהתוכנית תראה את קבצי התמונות באופן איכותי, ברור ומסודר. טעינת הפלטה מהקובץ אל הזיכרון ולאחר מכן, אל זיכרון המסך , מאפשרת לתמונה להיראות באותם צבעים שנראתה בקובץ.</a:t>
            </a:r>
          </a:p>
          <a:p>
            <a:pPr marL="0" lvl="0" indent="0" algn="r" rtl="1">
              <a:spcBef>
                <a:spcPts val="0"/>
              </a:spcBef>
              <a:spcAft>
                <a:spcPts val="0"/>
              </a:spcAft>
              <a:buClr>
                <a:srgbClr val="E6646E"/>
              </a:buClr>
              <a:buSzPts val="440"/>
              <a:buFont typeface="Arial"/>
              <a:buNone/>
            </a:pPr>
            <a:r>
              <a:rPr lang="he-IL" sz="1300" b="1" dirty="0"/>
              <a:t>וכמובן </a:t>
            </a:r>
            <a:r>
              <a:rPr lang="he-IL" sz="1300" b="1" dirty="0" err="1"/>
              <a:t>המשתני</a:t>
            </a:r>
            <a:r>
              <a:rPr lang="he-IL" sz="1300" b="1" dirty="0"/>
              <a:t> התמונות (שמות הקבצים וגדלים) גם כן משמעותיים עבור ריצה חלקה של התוכנית מכיוון שהינם מוודאים שהתמונות יודפסו בהתאם לגודלם, מיקומם והקובץ שהינן מייצגות.</a:t>
            </a:r>
          </a:p>
          <a:p>
            <a:pPr marL="0" lvl="0" indent="0" algn="r" rtl="1">
              <a:spcBef>
                <a:spcPts val="0"/>
              </a:spcBef>
              <a:spcAft>
                <a:spcPts val="0"/>
              </a:spcAft>
              <a:buClr>
                <a:srgbClr val="E6646E"/>
              </a:buClr>
              <a:buSzPts val="440"/>
              <a:buFont typeface="Arial"/>
              <a:buNone/>
            </a:pPr>
            <a:endParaRPr lang="he-IL" sz="1300" b="1" dirty="0"/>
          </a:p>
        </p:txBody>
      </p:sp>
    </p:spTree>
    <p:extLst>
      <p:ext uri="{BB962C8B-B14F-4D97-AF65-F5344CB8AC3E}">
        <p14:creationId xmlns:p14="http://schemas.microsoft.com/office/powerpoint/2010/main" val="832343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5"/>
        <p:cNvGrpSpPr/>
        <p:nvPr/>
      </p:nvGrpSpPr>
      <p:grpSpPr>
        <a:xfrm>
          <a:off x="0" y="0"/>
          <a:ext cx="0" cy="0"/>
          <a:chOff x="0" y="0"/>
          <a:chExt cx="0" cy="0"/>
        </a:xfrm>
      </p:grpSpPr>
      <p:sp>
        <p:nvSpPr>
          <p:cNvPr id="696" name="Google Shape;696;p37"/>
          <p:cNvSpPr txBox="1">
            <a:spLocks noGrp="1"/>
          </p:cNvSpPr>
          <p:nvPr>
            <p:ph type="title"/>
          </p:nvPr>
        </p:nvSpPr>
        <p:spPr>
          <a:xfrm>
            <a:off x="720000" y="445025"/>
            <a:ext cx="7704000" cy="572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b="1" dirty="0">
                <a:latin typeface="Fira Code Medium" panose="020B0809050000020004" pitchFamily="49" charset="0"/>
                <a:ea typeface="Fira Code Medium" panose="020B0809050000020004" pitchFamily="49" charset="0"/>
                <a:cs typeface="Fira Code Medium" panose="020B0809050000020004" pitchFamily="49" charset="0"/>
              </a:rPr>
              <a:t>רשימת הפעולות:</a:t>
            </a:r>
            <a:endParaRPr b="1" dirty="0">
              <a:latin typeface="Fira Code Medium" panose="020B0809050000020004" pitchFamily="49" charset="0"/>
              <a:ea typeface="Fira Code Medium" panose="020B0809050000020004" pitchFamily="49" charset="0"/>
              <a:cs typeface="Fira Code Medium" panose="020B0809050000020004" pitchFamily="49" charset="0"/>
            </a:endParaRPr>
          </a:p>
        </p:txBody>
      </p:sp>
      <p:graphicFrame>
        <p:nvGraphicFramePr>
          <p:cNvPr id="4" name="טבלה 4">
            <a:extLst>
              <a:ext uri="{FF2B5EF4-FFF2-40B4-BE49-F238E27FC236}">
                <a16:creationId xmlns:a16="http://schemas.microsoft.com/office/drawing/2014/main" id="{DA062075-6757-7FE0-8457-A17153EFF3B5}"/>
              </a:ext>
            </a:extLst>
          </p:cNvPr>
          <p:cNvGraphicFramePr>
            <a:graphicFrameLocks noGrp="1"/>
          </p:cNvGraphicFramePr>
          <p:nvPr>
            <p:extLst>
              <p:ext uri="{D42A27DB-BD31-4B8C-83A1-F6EECF244321}">
                <p14:modId xmlns:p14="http://schemas.microsoft.com/office/powerpoint/2010/main" val="406070296"/>
              </p:ext>
            </p:extLst>
          </p:nvPr>
        </p:nvGraphicFramePr>
        <p:xfrm>
          <a:off x="237150" y="1017725"/>
          <a:ext cx="8669700" cy="3856522"/>
        </p:xfrm>
        <a:graphic>
          <a:graphicData uri="http://schemas.openxmlformats.org/drawingml/2006/table">
            <a:tbl>
              <a:tblPr rtl="1" firstRow="1" bandRow="1">
                <a:tableStyleId>{634FF4D5-480C-4C27-893A-FA7F1953141C}</a:tableStyleId>
              </a:tblPr>
              <a:tblGrid>
                <a:gridCol w="1309784">
                  <a:extLst>
                    <a:ext uri="{9D8B030D-6E8A-4147-A177-3AD203B41FA5}">
                      <a16:colId xmlns:a16="http://schemas.microsoft.com/office/drawing/2014/main" val="1935056033"/>
                    </a:ext>
                  </a:extLst>
                </a:gridCol>
                <a:gridCol w="825609">
                  <a:extLst>
                    <a:ext uri="{9D8B030D-6E8A-4147-A177-3AD203B41FA5}">
                      <a16:colId xmlns:a16="http://schemas.microsoft.com/office/drawing/2014/main" val="2436277613"/>
                    </a:ext>
                  </a:extLst>
                </a:gridCol>
                <a:gridCol w="882060">
                  <a:extLst>
                    <a:ext uri="{9D8B030D-6E8A-4147-A177-3AD203B41FA5}">
                      <a16:colId xmlns:a16="http://schemas.microsoft.com/office/drawing/2014/main" val="205652693"/>
                    </a:ext>
                  </a:extLst>
                </a:gridCol>
                <a:gridCol w="4524147">
                  <a:extLst>
                    <a:ext uri="{9D8B030D-6E8A-4147-A177-3AD203B41FA5}">
                      <a16:colId xmlns:a16="http://schemas.microsoft.com/office/drawing/2014/main" val="829469667"/>
                    </a:ext>
                  </a:extLst>
                </a:gridCol>
                <a:gridCol w="1128100">
                  <a:extLst>
                    <a:ext uri="{9D8B030D-6E8A-4147-A177-3AD203B41FA5}">
                      <a16:colId xmlns:a16="http://schemas.microsoft.com/office/drawing/2014/main" val="160224792"/>
                    </a:ext>
                  </a:extLst>
                </a:gridCol>
              </a:tblGrid>
              <a:tr h="453809">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שם פעולה</a:t>
                      </a:r>
                      <a:endParaRPr lang="he-IL" sz="1200" b="1"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קלט</a:t>
                      </a:r>
                      <a:endParaRPr lang="he-IL" sz="1200" b="1"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פלט</a:t>
                      </a:r>
                      <a:endParaRPr lang="he-IL" sz="1200" b="1"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תיאור קצר</a:t>
                      </a:r>
                      <a:endParaRPr lang="he-IL" sz="1200" b="1"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מס' תרשים</a:t>
                      </a:r>
                      <a:endParaRPr lang="he-IL" sz="1200" b="1" dirty="0">
                        <a:latin typeface="+mj-lt"/>
                        <a:ea typeface="Fira Code Medium" panose="020B0809050000020004" pitchFamily="49" charset="0"/>
                      </a:endParaRPr>
                    </a:p>
                  </a:txBody>
                  <a:tcPr/>
                </a:tc>
                <a:extLst>
                  <a:ext uri="{0D108BD9-81ED-4DB2-BD59-A6C34878D82A}">
                    <a16:rowId xmlns:a16="http://schemas.microsoft.com/office/drawing/2014/main" val="853146"/>
                  </a:ext>
                </a:extLst>
              </a:tr>
              <a:tr h="483415">
                <a:tc>
                  <a:txBody>
                    <a:bodyPr/>
                    <a:lstStyle/>
                    <a:p>
                      <a:pPr algn="r" rtl="1"/>
                      <a:r>
                        <a:rPr lang="en-US" sz="1200" b="1" dirty="0" err="1">
                          <a:latin typeface="+mj-lt"/>
                          <a:ea typeface="Fira Code Medium" panose="020B0809050000020004" pitchFamily="49" charset="0"/>
                        </a:rPr>
                        <a:t>startGame</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אין</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מתחילה משחק - מדפיסה תמונת התחלה מחכה </a:t>
                      </a:r>
                      <a:r>
                        <a:rPr lang="he-IL" sz="1200" b="1" dirty="0" err="1">
                          <a:latin typeface="+mj-lt"/>
                          <a:ea typeface="Fira Code Medium" panose="020B0809050000020004" pitchFamily="49" charset="0"/>
                          <a:cs typeface="Fira Code Medium" panose="020B0809050000020004" pitchFamily="49" charset="0"/>
                        </a:rPr>
                        <a:t>לאנטר</a:t>
                      </a:r>
                      <a:r>
                        <a:rPr lang="he-IL" sz="1200" b="1" dirty="0">
                          <a:latin typeface="+mj-lt"/>
                          <a:ea typeface="Fira Code Medium" panose="020B0809050000020004" pitchFamily="49" charset="0"/>
                          <a:cs typeface="Fira Code Medium" panose="020B0809050000020004" pitchFamily="49" charset="0"/>
                        </a:rPr>
                        <a:t> ואז מדפיסה תמונת הנחיות</a:t>
                      </a:r>
                      <a:endParaRPr lang="he-IL" sz="1200" b="1" dirty="0">
                        <a:latin typeface="+mj-lt"/>
                        <a:ea typeface="Fira Code Medium" panose="020B0809050000020004" pitchFamily="49" charset="0"/>
                      </a:endParaRPr>
                    </a:p>
                  </a:txBody>
                  <a:tcPr/>
                </a:tc>
                <a:tc>
                  <a:txBody>
                    <a:bodyPr/>
                    <a:lstStyle/>
                    <a:p>
                      <a:pPr algn="r" rtl="1"/>
                      <a:r>
                        <a:rPr lang="en-US" sz="1200" b="1" dirty="0">
                          <a:latin typeface="+mj-lt"/>
                          <a:ea typeface="Fira Code Medium" panose="020B0809050000020004" pitchFamily="49" charset="0"/>
                        </a:rPr>
                        <a:t>X</a:t>
                      </a:r>
                      <a:endParaRPr lang="he-IL" sz="1200" b="1" dirty="0">
                        <a:latin typeface="+mj-lt"/>
                        <a:ea typeface="Fira Code Medium" panose="020B0809050000020004" pitchFamily="49" charset="0"/>
                      </a:endParaRPr>
                    </a:p>
                  </a:txBody>
                  <a:tcPr/>
                </a:tc>
                <a:extLst>
                  <a:ext uri="{0D108BD9-81ED-4DB2-BD59-A6C34878D82A}">
                    <a16:rowId xmlns:a16="http://schemas.microsoft.com/office/drawing/2014/main" val="1611562896"/>
                  </a:ext>
                </a:extLst>
              </a:tr>
              <a:tr h="453809">
                <a:tc>
                  <a:txBody>
                    <a:bodyPr/>
                    <a:lstStyle/>
                    <a:p>
                      <a:pPr algn="r" rtl="1"/>
                      <a:r>
                        <a:rPr lang="en-US" sz="1200" b="1" dirty="0" err="1">
                          <a:latin typeface="+mj-lt"/>
                          <a:ea typeface="Fira Code Medium" panose="020B0809050000020004" pitchFamily="49" charset="0"/>
                        </a:rPr>
                        <a:t>EndGame</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mj-lt"/>
                          <a:ea typeface="Fira Code Medium" panose="020B0809050000020004" pitchFamily="49" charset="0"/>
                          <a:cs typeface="Arial"/>
                          <a:sym typeface="Arial"/>
                        </a:rPr>
                        <a:t>קבוע</a:t>
                      </a:r>
                      <a:br>
                        <a:rPr lang="en-US" sz="1200" b="1" i="0" u="none" strike="noStrike" cap="none" dirty="0">
                          <a:solidFill>
                            <a:srgbClr val="000000"/>
                          </a:solidFill>
                          <a:latin typeface="+mj-lt"/>
                          <a:ea typeface="Fira Code Medium" panose="020B0809050000020004" pitchFamily="49" charset="0"/>
                          <a:cs typeface="Fira Code Medium" panose="020B0809050000020004" pitchFamily="49" charset="0"/>
                          <a:sym typeface="Arial"/>
                        </a:rPr>
                      </a:br>
                      <a:r>
                        <a:rPr lang="en-US" sz="1200" b="1" i="0" u="none" strike="noStrike" cap="none" dirty="0">
                          <a:solidFill>
                            <a:srgbClr val="000000"/>
                          </a:solidFill>
                          <a:latin typeface="+mj-lt"/>
                          <a:ea typeface="Fira Code Medium" panose="020B0809050000020004" pitchFamily="49" charset="0"/>
                          <a:cs typeface="Fira Code Medium" panose="020B0809050000020004" pitchFamily="49" charset="0"/>
                          <a:sym typeface="Arial"/>
                        </a:rPr>
                        <a:t>round </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מדפיסה תמונת סוף משחק בהתאם לתוצאות (</a:t>
                      </a:r>
                      <a:r>
                        <a:rPr lang="en-US" sz="1200" b="1" dirty="0">
                          <a:latin typeface="+mj-lt"/>
                          <a:ea typeface="Fira Code Medium" panose="020B0809050000020004" pitchFamily="49" charset="0"/>
                          <a:cs typeface="Fira Code Medium" panose="020B0809050000020004" pitchFamily="49" charset="0"/>
                        </a:rPr>
                        <a:t>round</a:t>
                      </a:r>
                      <a:r>
                        <a:rPr lang="he-IL" sz="1200" b="1" dirty="0">
                          <a:latin typeface="+mj-lt"/>
                          <a:ea typeface="Fira Code Medium" panose="020B0809050000020004" pitchFamily="49" charset="0"/>
                          <a:cs typeface="Fira Code Medium" panose="020B0809050000020004" pitchFamily="49" charset="0"/>
                        </a:rPr>
                        <a:t>)</a:t>
                      </a:r>
                      <a:endParaRPr lang="he-IL" sz="1200" b="1" dirty="0">
                        <a:latin typeface="+mj-lt"/>
                        <a:ea typeface="Fira Code Medium" panose="020B0809050000020004" pitchFamily="49" charset="0"/>
                      </a:endParaRPr>
                    </a:p>
                  </a:txBody>
                  <a:tcPr/>
                </a:tc>
                <a:tc>
                  <a:txBody>
                    <a:bodyPr/>
                    <a:lstStyle/>
                    <a:p>
                      <a:pPr algn="r" rtl="1"/>
                      <a:r>
                        <a:rPr lang="en-US" sz="1200" b="1" i="0" u="none" strike="noStrike" cap="none" dirty="0">
                          <a:solidFill>
                            <a:srgbClr val="000000"/>
                          </a:solidFill>
                          <a:latin typeface="+mj-lt"/>
                          <a:ea typeface="Fira Code Medium" panose="020B0809050000020004" pitchFamily="49" charset="0"/>
                          <a:cs typeface="Arial"/>
                          <a:sym typeface="Arial"/>
                        </a:rPr>
                        <a:t>X</a:t>
                      </a:r>
                      <a:endParaRPr lang="he-IL" sz="1200" b="1" dirty="0">
                        <a:latin typeface="+mj-lt"/>
                        <a:ea typeface="Fira Code Medium" panose="020B0809050000020004" pitchFamily="49" charset="0"/>
                      </a:endParaRPr>
                    </a:p>
                  </a:txBody>
                  <a:tcPr/>
                </a:tc>
                <a:extLst>
                  <a:ext uri="{0D108BD9-81ED-4DB2-BD59-A6C34878D82A}">
                    <a16:rowId xmlns:a16="http://schemas.microsoft.com/office/drawing/2014/main" val="1871645862"/>
                  </a:ext>
                </a:extLst>
              </a:tr>
              <a:tr h="453809">
                <a:tc>
                  <a:txBody>
                    <a:bodyPr/>
                    <a:lstStyle/>
                    <a:p>
                      <a:pPr algn="r" rtl="1"/>
                      <a:r>
                        <a:rPr lang="en-US" sz="1200" b="1" dirty="0">
                          <a:latin typeface="+mj-lt"/>
                          <a:ea typeface="Fira Code Medium" panose="020B0809050000020004" pitchFamily="49" charset="0"/>
                        </a:rPr>
                        <a:t>jump</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אין</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קוראת לתחילת קפיצה ואז לסופה</a:t>
                      </a:r>
                      <a:endParaRPr lang="he-IL" sz="1200" b="1" dirty="0">
                        <a:latin typeface="+mj-lt"/>
                        <a:ea typeface="Fira Code Medium" panose="020B0809050000020004" pitchFamily="49" charset="0"/>
                      </a:endParaRPr>
                    </a:p>
                  </a:txBody>
                  <a:tcPr/>
                </a:tc>
                <a:tc>
                  <a:txBody>
                    <a:bodyPr/>
                    <a:lstStyle/>
                    <a:p>
                      <a:pPr algn="r" rtl="1"/>
                      <a:r>
                        <a:rPr lang="en-US" sz="1200" b="1" dirty="0">
                          <a:latin typeface="+mj-lt"/>
                          <a:ea typeface="Fira Code Medium" panose="020B0809050000020004" pitchFamily="49" charset="0"/>
                        </a:rPr>
                        <a:t>1</a:t>
                      </a:r>
                      <a:endParaRPr lang="he-IL" sz="1200" b="1" dirty="0">
                        <a:latin typeface="+mj-lt"/>
                        <a:ea typeface="Fira Code Medium" panose="020B0809050000020004" pitchFamily="49" charset="0"/>
                      </a:endParaRPr>
                    </a:p>
                  </a:txBody>
                  <a:tcPr/>
                </a:tc>
                <a:extLst>
                  <a:ext uri="{0D108BD9-81ED-4DB2-BD59-A6C34878D82A}">
                    <a16:rowId xmlns:a16="http://schemas.microsoft.com/office/drawing/2014/main" val="1929641990"/>
                  </a:ext>
                </a:extLst>
              </a:tr>
              <a:tr h="453809">
                <a:tc>
                  <a:txBody>
                    <a:bodyPr/>
                    <a:lstStyle/>
                    <a:p>
                      <a:pPr algn="r" rtl="1"/>
                      <a:r>
                        <a:rPr lang="en-US" sz="1200" b="1" dirty="0" err="1">
                          <a:latin typeface="+mj-lt"/>
                          <a:ea typeface="Fira Code Medium" panose="020B0809050000020004" pitchFamily="49" charset="0"/>
                          <a:cs typeface="Fira Code Medium" panose="020B0809050000020004" pitchFamily="49" charset="0"/>
                        </a:rPr>
                        <a:t>startJump</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mj-lt"/>
                          <a:ea typeface="Fira Code Medium" panose="020B0809050000020004" pitchFamily="49" charset="0"/>
                          <a:cs typeface="Arial"/>
                          <a:sym typeface="Arial"/>
                        </a:rPr>
                        <a:t>קבוע</a:t>
                      </a:r>
                      <a:br>
                        <a:rPr lang="en-US" sz="1200" b="1" i="0" u="none" strike="noStrike" cap="none" dirty="0">
                          <a:solidFill>
                            <a:srgbClr val="000000"/>
                          </a:solidFill>
                          <a:latin typeface="+mj-lt"/>
                          <a:ea typeface="Fira Code Medium" panose="020B0809050000020004" pitchFamily="49" charset="0"/>
                          <a:cs typeface="Fira Code Medium" panose="020B0809050000020004" pitchFamily="49" charset="0"/>
                          <a:sym typeface="Arial"/>
                        </a:rPr>
                      </a:br>
                      <a:r>
                        <a:rPr lang="en-US" sz="1200" b="1" i="0" u="none" strike="noStrike" cap="none" dirty="0" err="1">
                          <a:solidFill>
                            <a:srgbClr val="000000"/>
                          </a:solidFill>
                          <a:latin typeface="+mj-lt"/>
                          <a:ea typeface="Fira Code Medium" panose="020B0809050000020004" pitchFamily="49" charset="0"/>
                          <a:cs typeface="Fira Code Medium" panose="020B0809050000020004" pitchFamily="49" charset="0"/>
                          <a:sym typeface="Arial"/>
                        </a:rPr>
                        <a:t>cont</a:t>
                      </a:r>
                      <a:r>
                        <a:rPr lang="en-US" sz="1200" b="1" i="0" u="none" strike="noStrike" cap="none" dirty="0">
                          <a:solidFill>
                            <a:srgbClr val="000000"/>
                          </a:solidFill>
                          <a:latin typeface="+mj-lt"/>
                          <a:ea typeface="Fira Code Medium" panose="020B0809050000020004" pitchFamily="49" charset="0"/>
                          <a:cs typeface="Fira Code Medium" panose="020B0809050000020004" pitchFamily="49" charset="0"/>
                          <a:sym typeface="Arial"/>
                        </a:rPr>
                        <a:t> </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מתחילה קפיצה בכך ש"מקפיצה" את השחקן למעלה</a:t>
                      </a:r>
                      <a:endParaRPr lang="he-IL" sz="1200" b="1"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rPr>
                        <a:t>2</a:t>
                      </a:r>
                    </a:p>
                  </a:txBody>
                  <a:tcPr/>
                </a:tc>
                <a:extLst>
                  <a:ext uri="{0D108BD9-81ED-4DB2-BD59-A6C34878D82A}">
                    <a16:rowId xmlns:a16="http://schemas.microsoft.com/office/drawing/2014/main" val="2414980671"/>
                  </a:ext>
                </a:extLst>
              </a:tr>
              <a:tr h="453809">
                <a:tc>
                  <a:txBody>
                    <a:bodyPr/>
                    <a:lstStyle/>
                    <a:p>
                      <a:pPr algn="r" rtl="1"/>
                      <a:r>
                        <a:rPr lang="en-US" sz="1200" b="1" dirty="0" err="1">
                          <a:latin typeface="+mj-lt"/>
                          <a:ea typeface="Fira Code Medium" panose="020B0809050000020004" pitchFamily="49" charset="0"/>
                          <a:cs typeface="Fira Code Medium" panose="020B0809050000020004" pitchFamily="49" charset="0"/>
                        </a:rPr>
                        <a:t>endJump</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i="0" u="none" strike="noStrike" cap="none" dirty="0">
                          <a:solidFill>
                            <a:srgbClr val="000000"/>
                          </a:solidFill>
                          <a:latin typeface="+mj-lt"/>
                          <a:ea typeface="Fira Code Medium" panose="020B0809050000020004" pitchFamily="49" charset="0"/>
                          <a:cs typeface="Arial"/>
                          <a:sym typeface="Arial"/>
                        </a:rPr>
                        <a:t>קבוע</a:t>
                      </a:r>
                      <a:br>
                        <a:rPr lang="en-US" sz="1200" b="1" i="0" u="none" strike="noStrike" cap="none" dirty="0">
                          <a:solidFill>
                            <a:srgbClr val="000000"/>
                          </a:solidFill>
                          <a:latin typeface="+mj-lt"/>
                          <a:ea typeface="Fira Code Medium" panose="020B0809050000020004" pitchFamily="49" charset="0"/>
                          <a:cs typeface="Fira Code Medium" panose="020B0809050000020004" pitchFamily="49" charset="0"/>
                          <a:sym typeface="Arial"/>
                        </a:rPr>
                      </a:br>
                      <a:r>
                        <a:rPr lang="en-US" sz="1200" b="1" i="0" u="none" strike="noStrike" cap="none" dirty="0" err="1">
                          <a:solidFill>
                            <a:srgbClr val="000000"/>
                          </a:solidFill>
                          <a:latin typeface="+mj-lt"/>
                          <a:ea typeface="Fira Code Medium" panose="020B0809050000020004" pitchFamily="49" charset="0"/>
                          <a:cs typeface="Fira Code Medium" panose="020B0809050000020004" pitchFamily="49" charset="0"/>
                          <a:sym typeface="Arial"/>
                        </a:rPr>
                        <a:t>cont</a:t>
                      </a:r>
                      <a:r>
                        <a:rPr lang="en-US" sz="1200" b="1" i="0" u="none" strike="noStrike" cap="none" dirty="0">
                          <a:solidFill>
                            <a:srgbClr val="000000"/>
                          </a:solidFill>
                          <a:latin typeface="+mj-lt"/>
                          <a:ea typeface="Fira Code Medium" panose="020B0809050000020004" pitchFamily="49" charset="0"/>
                          <a:cs typeface="Fira Code Medium" panose="020B0809050000020004" pitchFamily="49" charset="0"/>
                          <a:sym typeface="Arial"/>
                        </a:rPr>
                        <a:t> </a:t>
                      </a:r>
                    </a:p>
                    <a:p>
                      <a:pPr algn="r" rtl="1"/>
                      <a:endParaRPr lang="en-US" sz="1200" b="1" dirty="0">
                        <a:latin typeface="+mj-lt"/>
                        <a:ea typeface="Fira Code Medium" panose="020B0809050000020004" pitchFamily="49" charset="0"/>
                        <a:cs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למסך</a:t>
                      </a: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cs typeface="Fira Code Medium" panose="020B0809050000020004" pitchFamily="49" charset="0"/>
                        </a:rPr>
                        <a:t>מסיימת קפיצה בכך ש"מורידה" את השחקן למטה אחרי שהגיע לשיא הקפיצה</a:t>
                      </a:r>
                      <a:endParaRPr lang="he-IL" sz="1200" b="1" dirty="0">
                        <a:latin typeface="+mj-lt"/>
                        <a:ea typeface="Fira Code Medium" panose="020B0809050000020004" pitchFamily="49" charset="0"/>
                      </a:endParaRPr>
                    </a:p>
                    <a:p>
                      <a:pPr algn="r" rtl="1"/>
                      <a:endParaRPr lang="he-IL" sz="1200" b="1"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rPr>
                        <a:t>3</a:t>
                      </a:r>
                    </a:p>
                  </a:txBody>
                  <a:tcPr/>
                </a:tc>
                <a:extLst>
                  <a:ext uri="{0D108BD9-81ED-4DB2-BD59-A6C34878D82A}">
                    <a16:rowId xmlns:a16="http://schemas.microsoft.com/office/drawing/2014/main" val="3942725445"/>
                  </a:ext>
                </a:extLst>
              </a:tr>
              <a:tr h="453809">
                <a:tc>
                  <a:txBody>
                    <a:bodyPr/>
                    <a:lstStyle/>
                    <a:p>
                      <a:pPr algn="r" rtl="1"/>
                      <a:r>
                        <a:rPr lang="en-US" sz="1200" b="1" dirty="0" err="1">
                          <a:latin typeface="+mj-lt"/>
                          <a:ea typeface="Fira Code Medium" panose="020B0809050000020004" pitchFamily="49" charset="0"/>
                        </a:rPr>
                        <a:t>waitForInput</a:t>
                      </a:r>
                      <a:endParaRPr lang="he-IL" sz="1200" b="1"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מקלדת</a:t>
                      </a:r>
                    </a:p>
                  </a:txBody>
                  <a:tcPr/>
                </a:tc>
                <a:tc>
                  <a:txBody>
                    <a:bodyPr/>
                    <a:lstStyle/>
                    <a:p>
                      <a:pPr algn="r" rtl="1"/>
                      <a:r>
                        <a:rPr lang="he-IL" sz="1200" b="1" dirty="0">
                          <a:latin typeface="+mj-lt"/>
                          <a:ea typeface="Fira Code Medium" panose="020B0809050000020004" pitchFamily="49" charset="0"/>
                          <a:cs typeface="Fira Code Medium" panose="020B0809050000020004" pitchFamily="49" charset="0"/>
                        </a:rPr>
                        <a:t>למסך</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he-IL" sz="1200" b="1" dirty="0">
                          <a:latin typeface="+mj-lt"/>
                          <a:ea typeface="Fira Code Medium" panose="020B0809050000020004" pitchFamily="49" charset="0"/>
                        </a:rPr>
                        <a:t>קולטת ובודקת קלט ומזיזה את השחקן בהתאם לכך</a:t>
                      </a:r>
                    </a:p>
                  </a:txBody>
                  <a:tcPr/>
                </a:tc>
                <a:tc>
                  <a:txBody>
                    <a:bodyPr/>
                    <a:lstStyle/>
                    <a:p>
                      <a:pPr algn="r" rtl="1"/>
                      <a:r>
                        <a:rPr lang="en-US" sz="1200" b="1" dirty="0">
                          <a:latin typeface="+mj-lt"/>
                          <a:ea typeface="Fira Code Medium" panose="020B0809050000020004" pitchFamily="49" charset="0"/>
                        </a:rPr>
                        <a:t>4</a:t>
                      </a:r>
                      <a:endParaRPr lang="he-IL" sz="1200" b="1" dirty="0">
                        <a:latin typeface="+mj-lt"/>
                        <a:ea typeface="Fira Code Medium" panose="020B0809050000020004" pitchFamily="49" charset="0"/>
                      </a:endParaRPr>
                    </a:p>
                  </a:txBody>
                  <a:tcPr/>
                </a:tc>
                <a:extLst>
                  <a:ext uri="{0D108BD9-81ED-4DB2-BD59-A6C34878D82A}">
                    <a16:rowId xmlns:a16="http://schemas.microsoft.com/office/drawing/2014/main" val="1870504115"/>
                  </a:ext>
                </a:extLst>
              </a:tr>
              <a:tr h="453809">
                <a:tc>
                  <a:txBody>
                    <a:bodyPr/>
                    <a:lstStyle/>
                    <a:p>
                      <a:pPr algn="r" rtl="1"/>
                      <a:r>
                        <a:rPr lang="en-US" sz="1200" b="1" dirty="0" err="1">
                          <a:latin typeface="+mj-lt"/>
                          <a:ea typeface="Fira Code Medium" panose="020B0809050000020004" pitchFamily="49" charset="0"/>
                        </a:rPr>
                        <a:t>toCont</a:t>
                      </a:r>
                      <a:endParaRPr lang="he-IL" sz="1200" b="1" dirty="0">
                        <a:latin typeface="+mj-lt"/>
                        <a:ea typeface="Fira Code Medium" panose="020B0809050000020004" pitchFamily="49" charset="0"/>
                      </a:endParaRPr>
                    </a:p>
                  </a:txBody>
                  <a:tcPr/>
                </a:tc>
                <a:tc>
                  <a:txBody>
                    <a:bodyPr/>
                    <a:lstStyle/>
                    <a:p>
                      <a:pPr algn="r" rtl="1"/>
                      <a:r>
                        <a:rPr lang="he-IL" sz="1200" b="1" dirty="0">
                          <a:latin typeface="+mj-lt"/>
                          <a:ea typeface="Fira Code Medium" panose="020B0809050000020004" pitchFamily="49" charset="0"/>
                        </a:rPr>
                        <a:t>מקלדת</a:t>
                      </a:r>
                    </a:p>
                  </a:txBody>
                  <a:tcPr/>
                </a:tc>
                <a:tc>
                  <a:txBody>
                    <a:bodyPr/>
                    <a:lstStyle/>
                    <a:p>
                      <a:pPr algn="r" rtl="1"/>
                      <a:r>
                        <a:rPr lang="he-IL" sz="1200" b="1" dirty="0">
                          <a:latin typeface="+mj-lt"/>
                          <a:ea typeface="Fira Code Medium" panose="020B0809050000020004" pitchFamily="49" charset="0"/>
                        </a:rPr>
                        <a:t>אין</a:t>
                      </a:r>
                    </a:p>
                  </a:txBody>
                  <a:tcPr/>
                </a:tc>
                <a:tc>
                  <a:txBody>
                    <a:bodyPr/>
                    <a:lstStyle/>
                    <a:p>
                      <a:pPr algn="r" rtl="1"/>
                      <a:r>
                        <a:rPr lang="he-IL" sz="1200" b="1" dirty="0">
                          <a:latin typeface="+mj-lt"/>
                          <a:ea typeface="Fira Code Medium" panose="020B0809050000020004" pitchFamily="49" charset="0"/>
                        </a:rPr>
                        <a:t>תוקעת עד התוכנית עד קלט מקש </a:t>
                      </a:r>
                      <a:r>
                        <a:rPr lang="en-US" sz="1200" b="1" dirty="0">
                          <a:latin typeface="+mj-lt"/>
                          <a:ea typeface="Fira Code Medium" panose="020B0809050000020004" pitchFamily="49" charset="0"/>
                        </a:rPr>
                        <a:t>Enter</a:t>
                      </a:r>
                      <a:endParaRPr lang="he-IL" sz="1200" b="1" dirty="0">
                        <a:latin typeface="+mj-lt"/>
                        <a:ea typeface="Fira Code Medium" panose="020B0809050000020004" pitchFamily="49" charset="0"/>
                      </a:endParaRPr>
                    </a:p>
                  </a:txBody>
                  <a:tcPr/>
                </a:tc>
                <a:tc>
                  <a:txBody>
                    <a:bodyPr/>
                    <a:lstStyle/>
                    <a:p>
                      <a:pPr marL="0" marR="0" lvl="0" indent="0" algn="r" defTabSz="914400" rtl="1" eaLnBrk="1" fontAlgn="auto" latinLnBrk="0" hangingPunct="1">
                        <a:lnSpc>
                          <a:spcPct val="100000"/>
                        </a:lnSpc>
                        <a:spcBef>
                          <a:spcPts val="0"/>
                        </a:spcBef>
                        <a:spcAft>
                          <a:spcPts val="0"/>
                        </a:spcAft>
                        <a:buClr>
                          <a:srgbClr val="000000"/>
                        </a:buClr>
                        <a:buSzTx/>
                        <a:buFont typeface="Arial"/>
                        <a:buNone/>
                        <a:tabLst/>
                        <a:defRPr/>
                      </a:pPr>
                      <a:r>
                        <a:rPr lang="en-US" sz="1200" b="1" i="0" u="none" strike="noStrike" cap="none" dirty="0">
                          <a:solidFill>
                            <a:srgbClr val="000000"/>
                          </a:solidFill>
                          <a:latin typeface="+mj-lt"/>
                          <a:ea typeface="Fira Code Medium" panose="020B0809050000020004" pitchFamily="49" charset="0"/>
                          <a:cs typeface="Arial"/>
                          <a:sym typeface="Arial"/>
                        </a:rPr>
                        <a:t>X</a:t>
                      </a:r>
                      <a:endParaRPr lang="he-IL" sz="1200" b="1" i="0" u="none" strike="noStrike" cap="none" dirty="0">
                        <a:solidFill>
                          <a:srgbClr val="000000"/>
                        </a:solidFill>
                        <a:latin typeface="+mj-lt"/>
                        <a:ea typeface="Fira Code Medium" panose="020B0809050000020004" pitchFamily="49" charset="0"/>
                        <a:cs typeface="Arial"/>
                        <a:sym typeface="Arial"/>
                      </a:endParaRPr>
                    </a:p>
                    <a:p>
                      <a:pPr algn="r" rtl="1"/>
                      <a:endParaRPr lang="he-IL" sz="1200" b="1" dirty="0">
                        <a:latin typeface="+mj-lt"/>
                        <a:ea typeface="Fira Code Medium" panose="020B0809050000020004" pitchFamily="49" charset="0"/>
                      </a:endParaRPr>
                    </a:p>
                  </a:txBody>
                  <a:tcPr/>
                </a:tc>
                <a:extLst>
                  <a:ext uri="{0D108BD9-81ED-4DB2-BD59-A6C34878D82A}">
                    <a16:rowId xmlns:a16="http://schemas.microsoft.com/office/drawing/2014/main" val="117376459"/>
                  </a:ext>
                </a:extLst>
              </a:tr>
            </a:tbl>
          </a:graphicData>
        </a:graphic>
      </p:graphicFrame>
    </p:spTree>
    <p:extLst>
      <p:ext uri="{BB962C8B-B14F-4D97-AF65-F5344CB8AC3E}">
        <p14:creationId xmlns:p14="http://schemas.microsoft.com/office/powerpoint/2010/main" val="99410786"/>
      </p:ext>
    </p:extLst>
  </p:cSld>
  <p:clrMapOvr>
    <a:masterClrMapping/>
  </p:clrMapOvr>
</p:sld>
</file>

<file path=ppt/theme/theme1.xml><?xml version="1.0" encoding="utf-8"?>
<a:theme xmlns:a="http://schemas.openxmlformats.org/drawingml/2006/main" name="Computer Science &amp; Mathematics Major for College: Software &amp; Media Applications by Slidesgo">
  <a:themeElements>
    <a:clrScheme name="Simple Light">
      <a:dk1>
        <a:srgbClr val="000000"/>
      </a:dk1>
      <a:lt1>
        <a:srgbClr val="FFFFFF"/>
      </a:lt1>
      <a:dk2>
        <a:srgbClr val="666666"/>
      </a:dk2>
      <a:lt2>
        <a:srgbClr val="FFFFFF"/>
      </a:lt2>
      <a:accent1>
        <a:srgbClr val="B7B7B7"/>
      </a:accent1>
      <a:accent2>
        <a:srgbClr val="FFFFFF"/>
      </a:accent2>
      <a:accent3>
        <a:srgbClr val="FFFFFF"/>
      </a:accent3>
      <a:accent4>
        <a:srgbClr val="FFF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מסמך" ma:contentTypeID="0x0101004F4E60A83E1BC24EAC79C2E3AC1C6520" ma:contentTypeVersion="14" ma:contentTypeDescription="צור מסמך חדש." ma:contentTypeScope="" ma:versionID="fb7c0dd50dba340cad7c7c0daa30fbe9">
  <xsd:schema xmlns:xsd="http://www.w3.org/2001/XMLSchema" xmlns:xs="http://www.w3.org/2001/XMLSchema" xmlns:p="http://schemas.microsoft.com/office/2006/metadata/properties" xmlns:ns2="e4a001e1-2836-422f-bd29-5afb699aa3ee" xmlns:ns3="5bcac77c-8587-4fbe-bd0d-e4dc360224a3" targetNamespace="http://schemas.microsoft.com/office/2006/metadata/properties" ma:root="true" ma:fieldsID="52ecd355a098c50e50e705cc046fbda9" ns2:_="" ns3:_="">
    <xsd:import namespace="e4a001e1-2836-422f-bd29-5afb699aa3ee"/>
    <xsd:import namespace="5bcac77c-8587-4fbe-bd0d-e4dc360224a3"/>
    <xsd:element name="properties">
      <xsd:complexType>
        <xsd:sequence>
          <xsd:element name="documentManagement">
            <xsd:complexType>
              <xsd:all>
                <xsd:element ref="ns2:ReferenceId" minOccurs="0"/>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OCR" minOccurs="0"/>
                <xsd:element ref="ns2:MediaLengthInSeconds"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4a001e1-2836-422f-bd29-5afb699aa3ee" elementFormDefault="qualified">
    <xsd:import namespace="http://schemas.microsoft.com/office/2006/documentManagement/types"/>
    <xsd:import namespace="http://schemas.microsoft.com/office/infopath/2007/PartnerControls"/>
    <xsd:element name="ReferenceId" ma:index="8" nillable="true" ma:displayName="ReferenceId" ma:indexed="true" ma:internalName="ReferenceId">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lcf76f155ced4ddcb4097134ff3c332f" ma:index="12" nillable="true" ma:taxonomy="true" ma:internalName="lcf76f155ced4ddcb4097134ff3c332f" ma:taxonomyFieldName="MediaServiceImageTags" ma:displayName="תגיות תמונה" ma:readOnly="false" ma:fieldId="{5cf76f15-5ced-4ddc-b409-7134ff3c332f}" ma:taxonomyMulti="true" ma:sspId="77da649f-fc06-4d87-8aca-bab2a48d5631"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LengthInSeconds" ma:index="18" nillable="true" ma:displayName="MediaLengthInSeconds" ma:hidden="true" ma:internalName="MediaLengthInSeconds" ma:readOnly="true">
      <xsd:simpleType>
        <xsd:restriction base="dms:Unknown"/>
      </xsd:simpleType>
    </xsd:element>
    <xsd:element name="MediaServiceLocation" ma:index="19" nillable="true" ma:displayName="Location" ma:indexed="true" ma:internalName="MediaServiceLocation" ma:readOnly="true">
      <xsd:simpleType>
        <xsd:restriction base="dms:Text"/>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bcac77c-8587-4fbe-bd0d-e4dc360224a3"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fb464846-a80a-4410-b958-6ff9154dc27f}" ma:internalName="TaxCatchAll" ma:showField="CatchAllData" ma:web="5bcac77c-8587-4fbe-bd0d-e4dc360224a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סוג תוכן"/>
        <xsd:element ref="dc:title" minOccurs="0" maxOccurs="1" ma:index="4" ma:displayName="כותר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ReferenceId xmlns="e4a001e1-2836-422f-bd29-5afb699aa3ee" xsi:nil="true"/>
    <lcf76f155ced4ddcb4097134ff3c332f xmlns="e4a001e1-2836-422f-bd29-5afb699aa3ee">
      <Terms xmlns="http://schemas.microsoft.com/office/infopath/2007/PartnerControls"/>
    </lcf76f155ced4ddcb4097134ff3c332f>
    <TaxCatchAll xmlns="5bcac77c-8587-4fbe-bd0d-e4dc360224a3" xsi:nil="true"/>
  </documentManagement>
</p:properties>
</file>

<file path=customXml/itemProps1.xml><?xml version="1.0" encoding="utf-8"?>
<ds:datastoreItem xmlns:ds="http://schemas.openxmlformats.org/officeDocument/2006/customXml" ds:itemID="{AB9237F6-7E7F-4FF7-A0E5-35440AE3C0D2}"/>
</file>

<file path=customXml/itemProps2.xml><?xml version="1.0" encoding="utf-8"?>
<ds:datastoreItem xmlns:ds="http://schemas.openxmlformats.org/officeDocument/2006/customXml" ds:itemID="{E3670912-EFF5-4261-901F-19B6FF946CC6}"/>
</file>

<file path=customXml/itemProps3.xml><?xml version="1.0" encoding="utf-8"?>
<ds:datastoreItem xmlns:ds="http://schemas.openxmlformats.org/officeDocument/2006/customXml" ds:itemID="{1D532EA3-3057-4A02-B4ED-D0C6CB81CA0F}"/>
</file>

<file path=docProps/app.xml><?xml version="1.0" encoding="utf-8"?>
<Properties xmlns="http://schemas.openxmlformats.org/officeDocument/2006/extended-properties" xmlns:vt="http://schemas.openxmlformats.org/officeDocument/2006/docPropsVTypes">
  <TotalTime>0</TotalTime>
  <Words>1776</Words>
  <Application>Microsoft Office PowerPoint</Application>
  <PresentationFormat>‫הצגה על המסך (16:9)</PresentationFormat>
  <Paragraphs>283</Paragraphs>
  <Slides>22</Slides>
  <Notes>22</Notes>
  <HiddenSlides>0</HiddenSlides>
  <MMClips>0</MMClips>
  <ScaleCrop>false</ScaleCrop>
  <HeadingPairs>
    <vt:vector size="6" baseType="variant">
      <vt:variant>
        <vt:lpstr>גופנים בשימוש</vt:lpstr>
      </vt:variant>
      <vt:variant>
        <vt:i4>6</vt:i4>
      </vt:variant>
      <vt:variant>
        <vt:lpstr>ערכת נושא</vt:lpstr>
      </vt:variant>
      <vt:variant>
        <vt:i4>1</vt:i4>
      </vt:variant>
      <vt:variant>
        <vt:lpstr>כותרות שקופיות</vt:lpstr>
      </vt:variant>
      <vt:variant>
        <vt:i4>22</vt:i4>
      </vt:variant>
    </vt:vector>
  </HeadingPairs>
  <TitlesOfParts>
    <vt:vector size="29" baseType="lpstr">
      <vt:lpstr>Fira Code Medium</vt:lpstr>
      <vt:lpstr>Arial</vt:lpstr>
      <vt:lpstr>Chakra Petch Medium</vt:lpstr>
      <vt:lpstr>Calibri</vt:lpstr>
      <vt:lpstr>Roboto Condensed Light</vt:lpstr>
      <vt:lpstr>Fira Code</vt:lpstr>
      <vt:lpstr>Computer Science &amp; Mathematics Major for College: Software &amp; Media Applications by Slidesgo</vt:lpstr>
      <vt:lpstr>תיק פרויקט באסמבלי  “Dudi Jump’s”  שם המתכנת: יולי סמישקיס תעודת זהות: 216764803  מורה מלווה: אמיל אברמוביץ' כיתה: י'3 בית ספר: (ע"ש) הרצוג כפר סבא</vt:lpstr>
      <vt:lpstr>תוכן עניינים:</vt:lpstr>
      <vt:lpstr>מבוא:</vt:lpstr>
      <vt:lpstr>נושא העבודה:</vt:lpstr>
      <vt:lpstr>אופן ההפעלה:</vt:lpstr>
      <vt:lpstr>גרסאות המשחק:</vt:lpstr>
      <vt:lpstr>תיעוד והסבר פתרון:</vt:lpstr>
      <vt:lpstr>תיעוד והסבר פתרון:</vt:lpstr>
      <vt:lpstr>רשימת הפעולות:</vt:lpstr>
      <vt:lpstr>רשימת הפעולות:</vt:lpstr>
      <vt:lpstr>רשימת הפעולות:</vt:lpstr>
      <vt:lpstr>רשימת הפעולות:</vt:lpstr>
      <vt:lpstr>רשימת הפעולות:</vt:lpstr>
      <vt:lpstr>רשימת הפעולות:</vt:lpstr>
      <vt:lpstr>מצגת של PowerPoint‏</vt:lpstr>
      <vt:lpstr>סיכום אישי:</vt:lpstr>
      <vt:lpstr>מצגת של PowerPoint‏</vt:lpstr>
      <vt:lpstr>מצגת של PowerPoint‏</vt:lpstr>
      <vt:lpstr>מצגת של PowerPoint‏</vt:lpstr>
      <vt:lpstr>מצגת של PowerPoint‏</vt:lpstr>
      <vt:lpstr>מצגת של PowerPoint‏</vt:lpstr>
      <vt:lpstr>מצגת של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תיק פרויקט באסמבלי  “Dudi Jump’s”  שם המתכנת: יולי סמישקיס תעודת זהות: 216764803  מורה מלווה: אמיל אברמוביץ' כיתה: י'3 בית ספר: (ע"ש) הרצוג כפר סבא</dc:title>
  <dc:creator>קרוליין סמישקיס</dc:creator>
  <cp:lastModifiedBy>שרה יולי סמישקיס</cp:lastModifiedBy>
  <cp:revision>1</cp:revision>
  <dcterms:modified xsi:type="dcterms:W3CDTF">2023-06-07T10:27:54Z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0x0101004F4E60A83E1BC24EAC79C2E3AC1C6520</vt:lpwstr>
  </property>
</Properties>
</file>