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62" r:id="rId5"/>
    <p:sldId id="263" r:id="rId6"/>
    <p:sldId id="258" r:id="rId7"/>
    <p:sldId id="259" r:id="rId8"/>
    <p:sldId id="261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33DD6-471F-48AC-84EA-02EB420B996D}" type="datetimeFigureOut">
              <a:rPr lang="en-US" smtClean="0"/>
              <a:pPr/>
              <a:t>21-Nov-16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4A036-11FF-46DA-B77B-05C8111B4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4A036-11FF-46DA-B77B-05C8111B4F9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We</a:t>
            </a:r>
            <a:r>
              <a:rPr lang="en-AU" baseline="0" dirty="0" smtClean="0"/>
              <a:t> probably recorded from lower SGS?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4A036-11FF-46DA-B77B-05C8111B4F9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408D-301D-4CF7-8E1C-E45DB9801241}" type="datetimeFigureOut">
              <a:rPr lang="en-US" smtClean="0"/>
              <a:pPr/>
              <a:t>21-Nov-16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5DB7-70CF-4DD9-8370-2867F7C7A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408D-301D-4CF7-8E1C-E45DB9801241}" type="datetimeFigureOut">
              <a:rPr lang="en-US" smtClean="0"/>
              <a:pPr/>
              <a:t>21-Nov-16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5DB7-70CF-4DD9-8370-2867F7C7A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408D-301D-4CF7-8E1C-E45DB9801241}" type="datetimeFigureOut">
              <a:rPr lang="en-US" smtClean="0"/>
              <a:pPr/>
              <a:t>21-Nov-16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5DB7-70CF-4DD9-8370-2867F7C7A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408D-301D-4CF7-8E1C-E45DB9801241}" type="datetimeFigureOut">
              <a:rPr lang="en-US" smtClean="0"/>
              <a:pPr/>
              <a:t>21-Nov-16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5DB7-70CF-4DD9-8370-2867F7C7A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408D-301D-4CF7-8E1C-E45DB9801241}" type="datetimeFigureOut">
              <a:rPr lang="en-US" smtClean="0"/>
              <a:pPr/>
              <a:t>21-Nov-16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5DB7-70CF-4DD9-8370-2867F7C7A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408D-301D-4CF7-8E1C-E45DB9801241}" type="datetimeFigureOut">
              <a:rPr lang="en-US" smtClean="0"/>
              <a:pPr/>
              <a:t>21-Nov-16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5DB7-70CF-4DD9-8370-2867F7C7A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408D-301D-4CF7-8E1C-E45DB9801241}" type="datetimeFigureOut">
              <a:rPr lang="en-US" smtClean="0"/>
              <a:pPr/>
              <a:t>21-Nov-16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5DB7-70CF-4DD9-8370-2867F7C7A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408D-301D-4CF7-8E1C-E45DB9801241}" type="datetimeFigureOut">
              <a:rPr lang="en-US" smtClean="0"/>
              <a:pPr/>
              <a:t>21-Nov-16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5DB7-70CF-4DD9-8370-2867F7C7A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408D-301D-4CF7-8E1C-E45DB9801241}" type="datetimeFigureOut">
              <a:rPr lang="en-US" smtClean="0"/>
              <a:pPr/>
              <a:t>21-Nov-16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5DB7-70CF-4DD9-8370-2867F7C7A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408D-301D-4CF7-8E1C-E45DB9801241}" type="datetimeFigureOut">
              <a:rPr lang="en-US" smtClean="0"/>
              <a:pPr/>
              <a:t>21-Nov-16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5DB7-70CF-4DD9-8370-2867F7C7A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408D-301D-4CF7-8E1C-E45DB9801241}" type="datetimeFigureOut">
              <a:rPr lang="en-US" smtClean="0"/>
              <a:pPr/>
              <a:t>21-Nov-16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95DB7-70CF-4DD9-8370-2867F7C7A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7408D-301D-4CF7-8E1C-E45DB9801241}" type="datetimeFigureOut">
              <a:rPr lang="en-US" smtClean="0"/>
              <a:pPr/>
              <a:t>21-Nov-16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95DB7-70CF-4DD9-8370-2867F7C7A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Superior </a:t>
            </a:r>
            <a:r>
              <a:rPr lang="en-AU" dirty="0" err="1" smtClean="0"/>
              <a:t>Colliculus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Superior </a:t>
            </a:r>
            <a:r>
              <a:rPr lang="en-AU" dirty="0" err="1" smtClean="0"/>
              <a:t>Colliculus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Mostly direction selectivity and </a:t>
            </a:r>
            <a:r>
              <a:rPr lang="en-AU" dirty="0" err="1" smtClean="0"/>
              <a:t>ipsilateral</a:t>
            </a:r>
            <a:r>
              <a:rPr lang="en-AU" dirty="0" smtClean="0"/>
              <a:t> connectivity.</a:t>
            </a:r>
          </a:p>
          <a:p>
            <a:r>
              <a:rPr lang="en-AU" dirty="0" smtClean="0"/>
              <a:t>In shrews, neither are really present.</a:t>
            </a:r>
          </a:p>
          <a:p>
            <a:r>
              <a:rPr lang="en-AU" dirty="0" smtClean="0"/>
              <a:t>Surround suppression.</a:t>
            </a:r>
          </a:p>
          <a:p>
            <a:r>
              <a:rPr lang="en-AU" dirty="0" smtClean="0"/>
              <a:t>Cats and macaques- neurons not orientation selective- </a:t>
            </a:r>
            <a:r>
              <a:rPr lang="en-AU" dirty="0" err="1" smtClean="0"/>
              <a:t>Cynader</a:t>
            </a:r>
            <a:r>
              <a:rPr lang="en-AU" dirty="0" smtClean="0"/>
              <a:t> and Berman 1971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Casagrande</a:t>
            </a:r>
            <a:r>
              <a:rPr lang="en-AU" dirty="0" smtClean="0"/>
              <a:t> et al 1972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Superior </a:t>
            </a:r>
            <a:r>
              <a:rPr lang="en-AU" dirty="0" err="1" smtClean="0"/>
              <a:t>colliculus</a:t>
            </a:r>
            <a:r>
              <a:rPr lang="en-AU" dirty="0" smtClean="0"/>
              <a:t> in tree shrew-</a:t>
            </a:r>
          </a:p>
          <a:p>
            <a:pPr lvl="1"/>
            <a:r>
              <a:rPr lang="en-AU" dirty="0" smtClean="0"/>
              <a:t> Superficial – form discrimination- </a:t>
            </a:r>
            <a:r>
              <a:rPr lang="en-AU" dirty="0" err="1" smtClean="0"/>
              <a:t>anterograde</a:t>
            </a:r>
            <a:r>
              <a:rPr lang="en-AU" dirty="0" smtClean="0"/>
              <a:t> projections  to visual thalamus- receives input from retina and V1, projects to </a:t>
            </a:r>
            <a:r>
              <a:rPr lang="en-AU" dirty="0" err="1" smtClean="0"/>
              <a:t>pulvinar</a:t>
            </a:r>
            <a:r>
              <a:rPr lang="en-AU" dirty="0" smtClean="0"/>
              <a:t>, </a:t>
            </a:r>
            <a:r>
              <a:rPr lang="en-AU" dirty="0" err="1" smtClean="0"/>
              <a:t>pretectum</a:t>
            </a:r>
            <a:r>
              <a:rPr lang="en-AU" dirty="0" smtClean="0"/>
              <a:t> and </a:t>
            </a:r>
            <a:r>
              <a:rPr lang="en-AU" dirty="0" err="1" smtClean="0"/>
              <a:t>dLGN</a:t>
            </a:r>
            <a:r>
              <a:rPr lang="en-AU" dirty="0" smtClean="0"/>
              <a:t> &amp; </a:t>
            </a:r>
            <a:r>
              <a:rPr lang="en-AU" dirty="0" err="1" smtClean="0"/>
              <a:t>vLGN</a:t>
            </a:r>
            <a:endParaRPr lang="en-AU" dirty="0" smtClean="0"/>
          </a:p>
          <a:p>
            <a:pPr lvl="1"/>
            <a:r>
              <a:rPr lang="en-AU" dirty="0" smtClean="0"/>
              <a:t>Deeper- object tracking and orienting behaviour- </a:t>
            </a:r>
            <a:r>
              <a:rPr lang="en-AU" dirty="0" err="1" smtClean="0"/>
              <a:t>anterograde</a:t>
            </a:r>
            <a:r>
              <a:rPr lang="en-AU" dirty="0" smtClean="0"/>
              <a:t> projections to non-visual thalamus and brainstem nuclei.</a:t>
            </a:r>
          </a:p>
          <a:p>
            <a:endParaRPr lang="en-AU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Segregation into superficial and deeper layers also shown in: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Anterograde</a:t>
            </a:r>
            <a:r>
              <a:rPr lang="en-AU" dirty="0" smtClean="0"/>
              <a:t> Degeneration Study of the Superior </a:t>
            </a:r>
            <a:r>
              <a:rPr lang="en-AU" dirty="0" err="1" smtClean="0"/>
              <a:t>Colliculus</a:t>
            </a:r>
            <a:r>
              <a:rPr lang="en-AU" dirty="0" smtClean="0"/>
              <a:t> in </a:t>
            </a:r>
            <a:r>
              <a:rPr lang="en-AU" dirty="0" err="1" smtClean="0"/>
              <a:t>Tupaia</a:t>
            </a:r>
            <a:r>
              <a:rPr lang="en-AU" dirty="0" smtClean="0"/>
              <a:t> </a:t>
            </a:r>
            <a:r>
              <a:rPr lang="en-AU" dirty="0" err="1" smtClean="0"/>
              <a:t>glis</a:t>
            </a:r>
            <a:r>
              <a:rPr lang="en-AU" dirty="0" smtClean="0"/>
              <a:t>: Evidence for a Subdivision </a:t>
            </a:r>
            <a:r>
              <a:rPr lang="en-AU" dirty="0" err="1" smtClean="0"/>
              <a:t>betn</a:t>
            </a:r>
            <a:r>
              <a:rPr lang="en-AU" dirty="0" smtClean="0"/>
              <a:t> superficial and Deep layers.</a:t>
            </a:r>
          </a:p>
          <a:p>
            <a:r>
              <a:rPr lang="en-AU" dirty="0" smtClean="0"/>
              <a:t>A pathway through </a:t>
            </a:r>
            <a:r>
              <a:rPr lang="en-AU" dirty="0" err="1" smtClean="0"/>
              <a:t>pulvinar</a:t>
            </a:r>
            <a:r>
              <a:rPr lang="en-AU" dirty="0" smtClean="0"/>
              <a:t> to </a:t>
            </a:r>
            <a:r>
              <a:rPr lang="en-AU" dirty="0" err="1" smtClean="0"/>
              <a:t>extrastriate</a:t>
            </a:r>
            <a:r>
              <a:rPr lang="en-AU" dirty="0" smtClean="0"/>
              <a:t> areas that allow form-perception to be preserved.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Lane et al 1971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Full </a:t>
            </a:r>
            <a:r>
              <a:rPr lang="en-AU" dirty="0" err="1" smtClean="0"/>
              <a:t>retinotopic</a:t>
            </a:r>
            <a:r>
              <a:rPr lang="en-AU" dirty="0" smtClean="0"/>
              <a:t> map of visual field found on the </a:t>
            </a:r>
            <a:r>
              <a:rPr lang="en-AU" dirty="0" err="1" smtClean="0"/>
              <a:t>contralateral</a:t>
            </a:r>
            <a:r>
              <a:rPr lang="en-AU" dirty="0" smtClean="0"/>
              <a:t> superior </a:t>
            </a:r>
            <a:r>
              <a:rPr lang="en-AU" dirty="0" err="1" smtClean="0"/>
              <a:t>colliculus</a:t>
            </a:r>
            <a:r>
              <a:rPr lang="en-AU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Albano, Humphrey and Norton, 1978; Journal of Neurophysiology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Looked at what cell types are in different layers of superior </a:t>
            </a:r>
            <a:r>
              <a:rPr lang="en-AU" dirty="0" err="1" smtClean="0"/>
              <a:t>colliculus</a:t>
            </a:r>
            <a:r>
              <a:rPr lang="en-AU" dirty="0" smtClean="0"/>
              <a:t>.</a:t>
            </a:r>
          </a:p>
          <a:p>
            <a:r>
              <a:rPr lang="en-AU" dirty="0" smtClean="0"/>
              <a:t>Used stationary and moving spots and bars.</a:t>
            </a:r>
          </a:p>
          <a:p>
            <a:r>
              <a:rPr lang="en-AU" dirty="0" smtClean="0"/>
              <a:t>Show orientation selectivity in a class of cells EF cells.</a:t>
            </a:r>
          </a:p>
          <a:p>
            <a:r>
              <a:rPr lang="en-AU" dirty="0" smtClean="0"/>
              <a:t>Also demonstrate surround suppression.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Albano, Humphrey and Norton, 1978; Journal of Neurophysiology</a:t>
            </a:r>
            <a:endParaRPr lang="en-US" dirty="0"/>
          </a:p>
        </p:txBody>
      </p:sp>
      <p:pic>
        <p:nvPicPr>
          <p:cNvPr id="10" name="Content Placeholder 3" descr="cell type and laminae Albano et al 197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752600"/>
            <a:ext cx="1961847" cy="4525963"/>
          </a:xfrm>
          <a:prstGeom prst="rect">
            <a:avLst/>
          </a:prstGeom>
        </p:spPr>
      </p:pic>
      <p:pic>
        <p:nvPicPr>
          <p:cNvPr id="11" name="Content Placeholder 3" descr="cell classification Albano et al 197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4191000"/>
            <a:ext cx="4648199" cy="2465092"/>
          </a:xfrm>
          <a:prstGeom prst="rect">
            <a:avLst/>
          </a:prstGeom>
        </p:spPr>
      </p:pic>
      <p:pic>
        <p:nvPicPr>
          <p:cNvPr id="4" name="Content Placeholder 3" descr="Superior Colliculus Albano et al 1978.png"/>
          <p:cNvPicPr>
            <a:picLocks noGrp="1" noChangeAspect="1"/>
          </p:cNvPicPr>
          <p:nvPr>
            <p:ph idx="1"/>
          </p:nvPr>
        </p:nvPicPr>
        <p:blipFill>
          <a:blip r:embed="rId5" cstate="print"/>
          <a:stretch>
            <a:fillRect/>
          </a:stretch>
        </p:blipFill>
        <p:spPr>
          <a:xfrm>
            <a:off x="533400" y="1600200"/>
            <a:ext cx="4191000" cy="237808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Albano, Norton and Hall, 1979, Brain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Further segregation of SGS- upper SGS= small cells, </a:t>
            </a:r>
            <a:r>
              <a:rPr lang="en-AU" dirty="0" err="1" smtClean="0"/>
              <a:t>dendritic</a:t>
            </a:r>
            <a:r>
              <a:rPr lang="en-AU" dirty="0" smtClean="0"/>
              <a:t> fields that are parallel and perpendicular to the </a:t>
            </a:r>
            <a:r>
              <a:rPr lang="en-AU" dirty="0" err="1" smtClean="0"/>
              <a:t>pial</a:t>
            </a:r>
            <a:r>
              <a:rPr lang="en-AU" dirty="0" smtClean="0"/>
              <a:t> surface. Projects  to </a:t>
            </a:r>
            <a:r>
              <a:rPr lang="en-AU" dirty="0" err="1" smtClean="0"/>
              <a:t>dLGN</a:t>
            </a:r>
            <a:r>
              <a:rPr lang="en-AU" dirty="0" smtClean="0"/>
              <a:t>.</a:t>
            </a:r>
          </a:p>
          <a:p>
            <a:r>
              <a:rPr lang="en-AU" dirty="0" smtClean="0"/>
              <a:t>Lower SGS- larger RFs, horizontal </a:t>
            </a:r>
            <a:r>
              <a:rPr lang="en-AU" dirty="0" err="1" smtClean="0"/>
              <a:t>dendritic</a:t>
            </a:r>
            <a:r>
              <a:rPr lang="en-AU" dirty="0" smtClean="0"/>
              <a:t> fields. Projects to </a:t>
            </a:r>
            <a:r>
              <a:rPr lang="en-AU" dirty="0" err="1" smtClean="0"/>
              <a:t>pulvinar</a:t>
            </a:r>
            <a:r>
              <a:rPr lang="en-AU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we have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Did not particularly look at the lamina of the neurons.</a:t>
            </a:r>
          </a:p>
          <a:p>
            <a:r>
              <a:rPr lang="en-AU" dirty="0" smtClean="0"/>
              <a:t>Also what we have does not really compare well with Albano’s responses...</a:t>
            </a:r>
          </a:p>
          <a:p>
            <a:r>
              <a:rPr lang="en-AU" dirty="0" smtClean="0"/>
              <a:t>Where were we even recording from?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299</Words>
  <Application>Microsoft Office PowerPoint</Application>
  <PresentationFormat>On-screen Show (4:3)</PresentationFormat>
  <Paragraphs>31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Superior Colliculus</vt:lpstr>
      <vt:lpstr>Superior Colliculus</vt:lpstr>
      <vt:lpstr>Casagrande et al 1972 Science</vt:lpstr>
      <vt:lpstr>Segregation into superficial and deeper layers also shown in:</vt:lpstr>
      <vt:lpstr>Lane et al 1971</vt:lpstr>
      <vt:lpstr>Albano, Humphrey and Norton, 1978; Journal of Neurophysiology</vt:lpstr>
      <vt:lpstr>Albano, Humphrey and Norton, 1978; Journal of Neurophysiology</vt:lpstr>
      <vt:lpstr>Albano, Norton and Hall, 1979, Brain Research</vt:lpstr>
      <vt:lpstr>What we have done?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Superior Colliculus</dc:title>
  <dc:creator>Yamni Mohan</dc:creator>
  <cp:lastModifiedBy>Yamni Mohan</cp:lastModifiedBy>
  <cp:revision>9</cp:revision>
  <dcterms:created xsi:type="dcterms:W3CDTF">2016-06-23T07:09:30Z</dcterms:created>
  <dcterms:modified xsi:type="dcterms:W3CDTF">2016-11-21T02:29:58Z</dcterms:modified>
</cp:coreProperties>
</file>