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370E6D0-CA30-4FF7-AAFA-EF2A315F0993}" type="datetimeFigureOut">
              <a:rPr lang="en-US" smtClean="0"/>
              <a:t>21-Sep-24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3CB774-3A9B-45F9-B471-D81DB36E9913}" type="slidenum">
              <a:rPr lang="en-US" smtClean="0"/>
              <a:t>‹#›</a:t>
            </a:fld>
            <a:endParaRPr lang="en-US"/>
          </a:p>
        </p:txBody>
      </p:sp>
    </p:spTree>
    <p:extLst>
      <p:ext uri="{BB962C8B-B14F-4D97-AF65-F5344CB8AC3E}">
        <p14:creationId xmlns:p14="http://schemas.microsoft.com/office/powerpoint/2010/main" val="22252195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370E6D0-CA30-4FF7-AAFA-EF2A315F0993}" type="datetimeFigureOut">
              <a:rPr lang="en-US" smtClean="0"/>
              <a:t>21-Sep-24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3CB774-3A9B-45F9-B471-D81DB36E9913}" type="slidenum">
              <a:rPr lang="en-US" smtClean="0"/>
              <a:t>‹#›</a:t>
            </a:fld>
            <a:endParaRPr lang="en-US"/>
          </a:p>
        </p:txBody>
      </p:sp>
    </p:spTree>
    <p:extLst>
      <p:ext uri="{BB962C8B-B14F-4D97-AF65-F5344CB8AC3E}">
        <p14:creationId xmlns:p14="http://schemas.microsoft.com/office/powerpoint/2010/main" val="27562162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370E6D0-CA30-4FF7-AAFA-EF2A315F0993}" type="datetimeFigureOut">
              <a:rPr lang="en-US" smtClean="0"/>
              <a:t>21-Sep-24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3CB774-3A9B-45F9-B471-D81DB36E9913}" type="slidenum">
              <a:rPr lang="en-US" smtClean="0"/>
              <a:t>‹#›</a:t>
            </a:fld>
            <a:endParaRPr lang="en-US"/>
          </a:p>
        </p:txBody>
      </p:sp>
    </p:spTree>
    <p:extLst>
      <p:ext uri="{BB962C8B-B14F-4D97-AF65-F5344CB8AC3E}">
        <p14:creationId xmlns:p14="http://schemas.microsoft.com/office/powerpoint/2010/main" val="29323933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370E6D0-CA30-4FF7-AAFA-EF2A315F0993}" type="datetimeFigureOut">
              <a:rPr lang="en-US" smtClean="0"/>
              <a:t>21-Sep-24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3CB774-3A9B-45F9-B471-D81DB36E9913}"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5554489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370E6D0-CA30-4FF7-AAFA-EF2A315F0993}" type="datetimeFigureOut">
              <a:rPr lang="en-US" smtClean="0"/>
              <a:t>21-Sep-24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3CB774-3A9B-45F9-B471-D81DB36E9913}" type="slidenum">
              <a:rPr lang="en-US" smtClean="0"/>
              <a:t>‹#›</a:t>
            </a:fld>
            <a:endParaRPr lang="en-US"/>
          </a:p>
        </p:txBody>
      </p:sp>
    </p:spTree>
    <p:extLst>
      <p:ext uri="{BB962C8B-B14F-4D97-AF65-F5344CB8AC3E}">
        <p14:creationId xmlns:p14="http://schemas.microsoft.com/office/powerpoint/2010/main" val="23241053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370E6D0-CA30-4FF7-AAFA-EF2A315F0993}" type="datetimeFigureOut">
              <a:rPr lang="en-US" smtClean="0"/>
              <a:t>21-Sep-24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3CB774-3A9B-45F9-B471-D81DB36E9913}" type="slidenum">
              <a:rPr lang="en-US" smtClean="0"/>
              <a:t>‹#›</a:t>
            </a:fld>
            <a:endParaRPr lang="en-US"/>
          </a:p>
        </p:txBody>
      </p:sp>
    </p:spTree>
    <p:extLst>
      <p:ext uri="{BB962C8B-B14F-4D97-AF65-F5344CB8AC3E}">
        <p14:creationId xmlns:p14="http://schemas.microsoft.com/office/powerpoint/2010/main" val="12070179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370E6D0-CA30-4FF7-AAFA-EF2A315F0993}" type="datetimeFigureOut">
              <a:rPr lang="en-US" smtClean="0"/>
              <a:t>21-Sep-24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3CB774-3A9B-45F9-B471-D81DB36E9913}" type="slidenum">
              <a:rPr lang="en-US" smtClean="0"/>
              <a:t>‹#›</a:t>
            </a:fld>
            <a:endParaRPr lang="en-US"/>
          </a:p>
        </p:txBody>
      </p:sp>
    </p:spTree>
    <p:extLst>
      <p:ext uri="{BB962C8B-B14F-4D97-AF65-F5344CB8AC3E}">
        <p14:creationId xmlns:p14="http://schemas.microsoft.com/office/powerpoint/2010/main" val="23849144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70E6D0-CA30-4FF7-AAFA-EF2A315F0993}" type="datetimeFigureOut">
              <a:rPr lang="en-US" smtClean="0"/>
              <a:t>21-Sep-24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3CB774-3A9B-45F9-B471-D81DB36E9913}" type="slidenum">
              <a:rPr lang="en-US" smtClean="0"/>
              <a:t>‹#›</a:t>
            </a:fld>
            <a:endParaRPr lang="en-US"/>
          </a:p>
        </p:txBody>
      </p:sp>
    </p:spTree>
    <p:extLst>
      <p:ext uri="{BB962C8B-B14F-4D97-AF65-F5344CB8AC3E}">
        <p14:creationId xmlns:p14="http://schemas.microsoft.com/office/powerpoint/2010/main" val="24061426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70E6D0-CA30-4FF7-AAFA-EF2A315F0993}" type="datetimeFigureOut">
              <a:rPr lang="en-US" smtClean="0"/>
              <a:t>21-Sep-24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3CB774-3A9B-45F9-B471-D81DB36E9913}" type="slidenum">
              <a:rPr lang="en-US" smtClean="0"/>
              <a:t>‹#›</a:t>
            </a:fld>
            <a:endParaRPr lang="en-US"/>
          </a:p>
        </p:txBody>
      </p:sp>
    </p:spTree>
    <p:extLst>
      <p:ext uri="{BB962C8B-B14F-4D97-AF65-F5344CB8AC3E}">
        <p14:creationId xmlns:p14="http://schemas.microsoft.com/office/powerpoint/2010/main" val="11376914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3370E6D0-CA30-4FF7-AAFA-EF2A315F0993}" type="datetimeFigureOut">
              <a:rPr lang="en-US" smtClean="0"/>
              <a:t>21-Sep-24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3CB774-3A9B-45F9-B471-D81DB36E9913}" type="slidenum">
              <a:rPr lang="en-US" smtClean="0"/>
              <a:t>‹#›</a:t>
            </a:fld>
            <a:endParaRPr lang="en-US"/>
          </a:p>
        </p:txBody>
      </p:sp>
    </p:spTree>
    <p:extLst>
      <p:ext uri="{BB962C8B-B14F-4D97-AF65-F5344CB8AC3E}">
        <p14:creationId xmlns:p14="http://schemas.microsoft.com/office/powerpoint/2010/main" val="11299419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370E6D0-CA30-4FF7-AAFA-EF2A315F0993}" type="datetimeFigureOut">
              <a:rPr lang="en-US" smtClean="0"/>
              <a:t>21-Sep-24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3CB774-3A9B-45F9-B471-D81DB36E9913}" type="slidenum">
              <a:rPr lang="en-US" smtClean="0"/>
              <a:t>‹#›</a:t>
            </a:fld>
            <a:endParaRPr lang="en-US"/>
          </a:p>
        </p:txBody>
      </p:sp>
    </p:spTree>
    <p:extLst>
      <p:ext uri="{BB962C8B-B14F-4D97-AF65-F5344CB8AC3E}">
        <p14:creationId xmlns:p14="http://schemas.microsoft.com/office/powerpoint/2010/main" val="30314945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370E6D0-CA30-4FF7-AAFA-EF2A315F0993}" type="datetimeFigureOut">
              <a:rPr lang="en-US" smtClean="0"/>
              <a:t>21-Sep-24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3CB774-3A9B-45F9-B471-D81DB36E9913}" type="slidenum">
              <a:rPr lang="en-US" smtClean="0"/>
              <a:t>‹#›</a:t>
            </a:fld>
            <a:endParaRPr lang="en-US"/>
          </a:p>
        </p:txBody>
      </p:sp>
    </p:spTree>
    <p:extLst>
      <p:ext uri="{BB962C8B-B14F-4D97-AF65-F5344CB8AC3E}">
        <p14:creationId xmlns:p14="http://schemas.microsoft.com/office/powerpoint/2010/main" val="31942155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370E6D0-CA30-4FF7-AAFA-EF2A315F0993}" type="datetimeFigureOut">
              <a:rPr lang="en-US" smtClean="0"/>
              <a:t>21-Sep-24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33CB774-3A9B-45F9-B471-D81DB36E9913}" type="slidenum">
              <a:rPr lang="en-US" smtClean="0"/>
              <a:t>‹#›</a:t>
            </a:fld>
            <a:endParaRPr lang="en-US"/>
          </a:p>
        </p:txBody>
      </p:sp>
    </p:spTree>
    <p:extLst>
      <p:ext uri="{BB962C8B-B14F-4D97-AF65-F5344CB8AC3E}">
        <p14:creationId xmlns:p14="http://schemas.microsoft.com/office/powerpoint/2010/main" val="11203001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3370E6D0-CA30-4FF7-AAFA-EF2A315F0993}" type="datetimeFigureOut">
              <a:rPr lang="en-US" smtClean="0"/>
              <a:t>21-Sep-24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733CB774-3A9B-45F9-B471-D81DB36E9913}" type="slidenum">
              <a:rPr lang="en-US" smtClean="0"/>
              <a:t>‹#›</a:t>
            </a:fld>
            <a:endParaRPr lang="en-US"/>
          </a:p>
        </p:txBody>
      </p:sp>
    </p:spTree>
    <p:extLst>
      <p:ext uri="{BB962C8B-B14F-4D97-AF65-F5344CB8AC3E}">
        <p14:creationId xmlns:p14="http://schemas.microsoft.com/office/powerpoint/2010/main" val="3940655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370E6D0-CA30-4FF7-AAFA-EF2A315F0993}" type="datetimeFigureOut">
              <a:rPr lang="en-US" smtClean="0"/>
              <a:t>21-Sep-24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733CB774-3A9B-45F9-B471-D81DB36E9913}" type="slidenum">
              <a:rPr lang="en-US" smtClean="0"/>
              <a:t>‹#›</a:t>
            </a:fld>
            <a:endParaRPr lang="en-US"/>
          </a:p>
        </p:txBody>
      </p:sp>
    </p:spTree>
    <p:extLst>
      <p:ext uri="{BB962C8B-B14F-4D97-AF65-F5344CB8AC3E}">
        <p14:creationId xmlns:p14="http://schemas.microsoft.com/office/powerpoint/2010/main" val="1095792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3370E6D0-CA30-4FF7-AAFA-EF2A315F0993}" type="datetimeFigureOut">
              <a:rPr lang="en-US" smtClean="0"/>
              <a:t>21-Sep-24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733CB774-3A9B-45F9-B471-D81DB36E9913}" type="slidenum">
              <a:rPr lang="en-US" smtClean="0"/>
              <a:t>‹#›</a:t>
            </a:fld>
            <a:endParaRPr lang="en-US"/>
          </a:p>
        </p:txBody>
      </p:sp>
    </p:spTree>
    <p:extLst>
      <p:ext uri="{BB962C8B-B14F-4D97-AF65-F5344CB8AC3E}">
        <p14:creationId xmlns:p14="http://schemas.microsoft.com/office/powerpoint/2010/main" val="17099076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370E6D0-CA30-4FF7-AAFA-EF2A315F0993}" type="datetimeFigureOut">
              <a:rPr lang="en-US" smtClean="0"/>
              <a:t>21-Sep-24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3CB774-3A9B-45F9-B471-D81DB36E9913}" type="slidenum">
              <a:rPr lang="en-US" smtClean="0"/>
              <a:t>‹#›</a:t>
            </a:fld>
            <a:endParaRPr lang="en-US"/>
          </a:p>
        </p:txBody>
      </p:sp>
    </p:spTree>
    <p:extLst>
      <p:ext uri="{BB962C8B-B14F-4D97-AF65-F5344CB8AC3E}">
        <p14:creationId xmlns:p14="http://schemas.microsoft.com/office/powerpoint/2010/main" val="6570512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3370E6D0-CA30-4FF7-AAFA-EF2A315F0993}" type="datetimeFigureOut">
              <a:rPr lang="en-US" smtClean="0"/>
              <a:t>21-Sep-24</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733CB774-3A9B-45F9-B471-D81DB36E9913}" type="slidenum">
              <a:rPr lang="en-US" smtClean="0"/>
              <a:t>‹#›</a:t>
            </a:fld>
            <a:endParaRPr lang="en-US"/>
          </a:p>
        </p:txBody>
      </p:sp>
    </p:spTree>
    <p:extLst>
      <p:ext uri="{BB962C8B-B14F-4D97-AF65-F5344CB8AC3E}">
        <p14:creationId xmlns:p14="http://schemas.microsoft.com/office/powerpoint/2010/main" val="255404671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 Id="rId4" Type="http://schemas.openxmlformats.org/officeDocument/2006/relationships/image" Target="../media/image1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C09D8-72D4-0BC1-023D-AF88EBFD466F}"/>
              </a:ext>
            </a:extLst>
          </p:cNvPr>
          <p:cNvSpPr>
            <a:spLocks noGrp="1"/>
          </p:cNvSpPr>
          <p:nvPr>
            <p:ph type="ctrTitle"/>
          </p:nvPr>
        </p:nvSpPr>
        <p:spPr>
          <a:xfrm>
            <a:off x="1154955" y="1447801"/>
            <a:ext cx="8825658" cy="1386839"/>
          </a:xfrm>
        </p:spPr>
        <p:txBody>
          <a:bodyPr/>
          <a:lstStyle/>
          <a:p>
            <a:r>
              <a:rPr lang="en-US" sz="6000" dirty="0">
                <a:solidFill>
                  <a:srgbClr val="002060"/>
                </a:solidFill>
                <a:latin typeface="Algerian" panose="04020705040A02060702" pitchFamily="82" charset="0"/>
              </a:rPr>
              <a:t>Project explanation</a:t>
            </a:r>
          </a:p>
        </p:txBody>
      </p:sp>
      <p:sp>
        <p:nvSpPr>
          <p:cNvPr id="3" name="Subtitle 2">
            <a:extLst>
              <a:ext uri="{FF2B5EF4-FFF2-40B4-BE49-F238E27FC236}">
                <a16:creationId xmlns:a16="http://schemas.microsoft.com/office/drawing/2014/main" id="{44B3957C-5C4F-D3D3-A217-21B7FD24770B}"/>
              </a:ext>
            </a:extLst>
          </p:cNvPr>
          <p:cNvSpPr>
            <a:spLocks noGrp="1"/>
          </p:cNvSpPr>
          <p:nvPr>
            <p:ph type="subTitle" idx="1"/>
          </p:nvPr>
        </p:nvSpPr>
        <p:spPr/>
        <p:txBody>
          <a:bodyPr>
            <a:noAutofit/>
          </a:bodyPr>
          <a:lstStyle/>
          <a:p>
            <a:r>
              <a:rPr lang="en-US" sz="3600" dirty="0">
                <a:solidFill>
                  <a:srgbClr val="002060"/>
                </a:solidFill>
                <a:latin typeface="Algerian" panose="04020705040A02060702" pitchFamily="82" charset="0"/>
              </a:rPr>
              <a:t>Cyber security &amp; machine learning</a:t>
            </a:r>
          </a:p>
        </p:txBody>
      </p:sp>
    </p:spTree>
    <p:extLst>
      <p:ext uri="{BB962C8B-B14F-4D97-AF65-F5344CB8AC3E}">
        <p14:creationId xmlns:p14="http://schemas.microsoft.com/office/powerpoint/2010/main" val="41600112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A7E8A-203F-4E86-F3EB-685D519CCDD5}"/>
              </a:ext>
            </a:extLst>
          </p:cNvPr>
          <p:cNvSpPr>
            <a:spLocks noGrp="1"/>
          </p:cNvSpPr>
          <p:nvPr>
            <p:ph type="title"/>
          </p:nvPr>
        </p:nvSpPr>
        <p:spPr/>
        <p:txBody>
          <a:bodyPr/>
          <a:lstStyle/>
          <a:p>
            <a:r>
              <a:rPr lang="en-US" sz="5400" dirty="0">
                <a:solidFill>
                  <a:srgbClr val="002060"/>
                </a:solidFill>
                <a:latin typeface="Algerian" panose="04020705040A02060702" pitchFamily="82" charset="0"/>
              </a:rPr>
              <a:t>Drop null values - code</a:t>
            </a:r>
            <a:endParaRPr lang="en-US" sz="5400" dirty="0"/>
          </a:p>
        </p:txBody>
      </p:sp>
      <p:pic>
        <p:nvPicPr>
          <p:cNvPr id="5" name="Content Placeholder 4">
            <a:extLst>
              <a:ext uri="{FF2B5EF4-FFF2-40B4-BE49-F238E27FC236}">
                <a16:creationId xmlns:a16="http://schemas.microsoft.com/office/drawing/2014/main" id="{BADFB9BF-C30F-6FC4-1F9F-296C18DDDAF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03313" y="1853248"/>
            <a:ext cx="8947150" cy="4552034"/>
          </a:xfrm>
        </p:spPr>
      </p:pic>
    </p:spTree>
    <p:extLst>
      <p:ext uri="{BB962C8B-B14F-4D97-AF65-F5344CB8AC3E}">
        <p14:creationId xmlns:p14="http://schemas.microsoft.com/office/powerpoint/2010/main" val="40279550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DDD48-A610-2B73-0250-E0E0C5ECEC80}"/>
              </a:ext>
            </a:extLst>
          </p:cNvPr>
          <p:cNvSpPr>
            <a:spLocks noGrp="1"/>
          </p:cNvSpPr>
          <p:nvPr>
            <p:ph type="title"/>
          </p:nvPr>
        </p:nvSpPr>
        <p:spPr/>
        <p:txBody>
          <a:bodyPr/>
          <a:lstStyle/>
          <a:p>
            <a:r>
              <a:rPr lang="en-US" sz="6600" dirty="0">
                <a:solidFill>
                  <a:srgbClr val="002060"/>
                </a:solidFill>
                <a:latin typeface="Algerian" panose="04020705040A02060702" pitchFamily="82" charset="0"/>
              </a:rPr>
              <a:t>timestamp</a:t>
            </a:r>
            <a:endParaRPr lang="en-US" sz="6600" dirty="0"/>
          </a:p>
        </p:txBody>
      </p:sp>
      <p:sp>
        <p:nvSpPr>
          <p:cNvPr id="3" name="Content Placeholder 2">
            <a:extLst>
              <a:ext uri="{FF2B5EF4-FFF2-40B4-BE49-F238E27FC236}">
                <a16:creationId xmlns:a16="http://schemas.microsoft.com/office/drawing/2014/main" id="{136EBB49-2C9E-27C4-DE0B-A05D037D8B72}"/>
              </a:ext>
            </a:extLst>
          </p:cNvPr>
          <p:cNvSpPr>
            <a:spLocks noGrp="1"/>
          </p:cNvSpPr>
          <p:nvPr>
            <p:ph idx="1"/>
          </p:nvPr>
        </p:nvSpPr>
        <p:spPr/>
        <p:txBody>
          <a:bodyPr>
            <a:normAutofit/>
          </a:bodyPr>
          <a:lstStyle/>
          <a:p>
            <a:r>
              <a:rPr lang="en-US" sz="2400" dirty="0">
                <a:solidFill>
                  <a:schemeClr val="bg1">
                    <a:lumMod val="85000"/>
                    <a:lumOff val="15000"/>
                  </a:schemeClr>
                </a:solidFill>
              </a:rPr>
              <a:t>The ‘Timestamp’ column contains multiple embedded time-related features. From this column, we extract the following features:</a:t>
            </a:r>
          </a:p>
          <a:p>
            <a:r>
              <a:rPr lang="en-US" sz="2400" dirty="0">
                <a:solidFill>
                  <a:schemeClr val="bg1">
                    <a:lumMod val="85000"/>
                    <a:lumOff val="15000"/>
                  </a:schemeClr>
                </a:solidFill>
              </a:rPr>
              <a:t>     </a:t>
            </a:r>
            <a:r>
              <a:rPr lang="en-US" sz="2400" b="1" dirty="0">
                <a:solidFill>
                  <a:schemeClr val="bg1">
                    <a:lumMod val="85000"/>
                    <a:lumOff val="15000"/>
                  </a:schemeClr>
                </a:solidFill>
              </a:rPr>
              <a:t>Year</a:t>
            </a:r>
            <a:r>
              <a:rPr lang="en-US" sz="2400" dirty="0">
                <a:solidFill>
                  <a:schemeClr val="bg1">
                    <a:lumMod val="85000"/>
                    <a:lumOff val="15000"/>
                  </a:schemeClr>
                </a:solidFill>
              </a:rPr>
              <a:t>: The year the incident occurred.</a:t>
            </a:r>
          </a:p>
          <a:p>
            <a:r>
              <a:rPr lang="en-US" sz="2400" dirty="0">
                <a:solidFill>
                  <a:schemeClr val="bg1">
                    <a:lumMod val="85000"/>
                    <a:lumOff val="15000"/>
                  </a:schemeClr>
                </a:solidFill>
              </a:rPr>
              <a:t>     </a:t>
            </a:r>
            <a:r>
              <a:rPr lang="en-US" sz="2400" b="1" dirty="0">
                <a:solidFill>
                  <a:schemeClr val="bg1">
                    <a:lumMod val="85000"/>
                    <a:lumOff val="15000"/>
                  </a:schemeClr>
                </a:solidFill>
              </a:rPr>
              <a:t>Month</a:t>
            </a:r>
            <a:r>
              <a:rPr lang="en-US" sz="2400" dirty="0">
                <a:solidFill>
                  <a:schemeClr val="bg1">
                    <a:lumMod val="85000"/>
                    <a:lumOff val="15000"/>
                  </a:schemeClr>
                </a:solidFill>
              </a:rPr>
              <a:t>: The month the incident occurred.</a:t>
            </a:r>
          </a:p>
          <a:p>
            <a:r>
              <a:rPr lang="en-US" sz="2400" dirty="0">
                <a:solidFill>
                  <a:schemeClr val="bg1">
                    <a:lumMod val="85000"/>
                    <a:lumOff val="15000"/>
                  </a:schemeClr>
                </a:solidFill>
              </a:rPr>
              <a:t>     </a:t>
            </a:r>
            <a:r>
              <a:rPr lang="en-US" sz="2400" b="1" dirty="0">
                <a:solidFill>
                  <a:schemeClr val="bg1">
                    <a:lumMod val="85000"/>
                    <a:lumOff val="15000"/>
                  </a:schemeClr>
                </a:solidFill>
              </a:rPr>
              <a:t>Hour</a:t>
            </a:r>
            <a:r>
              <a:rPr lang="en-US" sz="2400" dirty="0">
                <a:solidFill>
                  <a:schemeClr val="bg1">
                    <a:lumMod val="85000"/>
                    <a:lumOff val="15000"/>
                  </a:schemeClr>
                </a:solidFill>
              </a:rPr>
              <a:t>: The hour of the day when the incident occurred.</a:t>
            </a:r>
          </a:p>
          <a:p>
            <a:r>
              <a:rPr lang="en-US" sz="2400" dirty="0">
                <a:solidFill>
                  <a:schemeClr val="bg1">
                    <a:lumMod val="85000"/>
                    <a:lumOff val="15000"/>
                  </a:schemeClr>
                </a:solidFill>
              </a:rPr>
              <a:t>     </a:t>
            </a:r>
            <a:r>
              <a:rPr lang="en-US" sz="2400" b="1" dirty="0">
                <a:solidFill>
                  <a:schemeClr val="bg1">
                    <a:lumMod val="85000"/>
                    <a:lumOff val="15000"/>
                  </a:schemeClr>
                </a:solidFill>
              </a:rPr>
              <a:t>Day of the Week</a:t>
            </a:r>
            <a:r>
              <a:rPr lang="en-US" sz="2400" dirty="0">
                <a:solidFill>
                  <a:schemeClr val="bg1">
                    <a:lumMod val="85000"/>
                    <a:lumOff val="15000"/>
                  </a:schemeClr>
                </a:solidFill>
              </a:rPr>
              <a:t>: The specific day the incident occurred (Monday to Sunday). </a:t>
            </a:r>
          </a:p>
        </p:txBody>
      </p:sp>
    </p:spTree>
    <p:extLst>
      <p:ext uri="{BB962C8B-B14F-4D97-AF65-F5344CB8AC3E}">
        <p14:creationId xmlns:p14="http://schemas.microsoft.com/office/powerpoint/2010/main" val="159502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B042A-C797-41DC-39EF-339692A4C90C}"/>
              </a:ext>
            </a:extLst>
          </p:cNvPr>
          <p:cNvSpPr>
            <a:spLocks noGrp="1"/>
          </p:cNvSpPr>
          <p:nvPr>
            <p:ph type="title"/>
          </p:nvPr>
        </p:nvSpPr>
        <p:spPr/>
        <p:txBody>
          <a:bodyPr/>
          <a:lstStyle/>
          <a:p>
            <a:r>
              <a:rPr lang="en-US" sz="6600" dirty="0">
                <a:solidFill>
                  <a:srgbClr val="002060"/>
                </a:solidFill>
                <a:latin typeface="Algerian" panose="04020705040A02060702" pitchFamily="82" charset="0"/>
              </a:rPr>
              <a:t>Timestamp - code</a:t>
            </a:r>
            <a:endParaRPr lang="en-US" sz="6600" dirty="0"/>
          </a:p>
        </p:txBody>
      </p:sp>
      <p:pic>
        <p:nvPicPr>
          <p:cNvPr id="5" name="Content Placeholder 4">
            <a:extLst>
              <a:ext uri="{FF2B5EF4-FFF2-40B4-BE49-F238E27FC236}">
                <a16:creationId xmlns:a16="http://schemas.microsoft.com/office/drawing/2014/main" id="{58A02204-5E74-3D13-487D-F6154E8C823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51280" y="1853248"/>
            <a:ext cx="8699553" cy="4552034"/>
          </a:xfrm>
        </p:spPr>
      </p:pic>
    </p:spTree>
    <p:extLst>
      <p:ext uri="{BB962C8B-B14F-4D97-AF65-F5344CB8AC3E}">
        <p14:creationId xmlns:p14="http://schemas.microsoft.com/office/powerpoint/2010/main" val="15665524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D78F7-1106-B848-BBEA-8A5E39CC76F8}"/>
              </a:ext>
            </a:extLst>
          </p:cNvPr>
          <p:cNvSpPr>
            <a:spLocks noGrp="1"/>
          </p:cNvSpPr>
          <p:nvPr>
            <p:ph type="title"/>
          </p:nvPr>
        </p:nvSpPr>
        <p:spPr/>
        <p:txBody>
          <a:bodyPr/>
          <a:lstStyle/>
          <a:p>
            <a:r>
              <a:rPr lang="en-US" sz="6600" dirty="0">
                <a:solidFill>
                  <a:srgbClr val="002060"/>
                </a:solidFill>
                <a:latin typeface="Algerian" panose="04020705040A02060702" pitchFamily="82" charset="0"/>
              </a:rPr>
              <a:t>Timestamp extract</a:t>
            </a:r>
            <a:endParaRPr lang="en-US" sz="6600" dirty="0"/>
          </a:p>
        </p:txBody>
      </p:sp>
      <p:sp>
        <p:nvSpPr>
          <p:cNvPr id="3" name="Content Placeholder 2">
            <a:extLst>
              <a:ext uri="{FF2B5EF4-FFF2-40B4-BE49-F238E27FC236}">
                <a16:creationId xmlns:a16="http://schemas.microsoft.com/office/drawing/2014/main" id="{200A44AA-DD8C-22B8-8974-B0C6DCC9BE5D}"/>
              </a:ext>
            </a:extLst>
          </p:cNvPr>
          <p:cNvSpPr>
            <a:spLocks noGrp="1"/>
          </p:cNvSpPr>
          <p:nvPr>
            <p:ph idx="1"/>
          </p:nvPr>
        </p:nvSpPr>
        <p:spPr/>
        <p:txBody>
          <a:bodyPr>
            <a:normAutofit lnSpcReduction="10000"/>
          </a:bodyPr>
          <a:lstStyle/>
          <a:p>
            <a:r>
              <a:rPr lang="en-US" dirty="0">
                <a:solidFill>
                  <a:schemeClr val="bg1">
                    <a:lumMod val="95000"/>
                    <a:lumOff val="5000"/>
                  </a:schemeClr>
                </a:solidFill>
              </a:rPr>
              <a:t>From the </a:t>
            </a:r>
            <a:r>
              <a:rPr lang="en-US" b="1" dirty="0">
                <a:solidFill>
                  <a:schemeClr val="bg1">
                    <a:lumMod val="95000"/>
                    <a:lumOff val="5000"/>
                  </a:schemeClr>
                </a:solidFill>
              </a:rPr>
              <a:t>‘Day of Week’</a:t>
            </a:r>
            <a:r>
              <a:rPr lang="en-US" dirty="0">
                <a:solidFill>
                  <a:schemeClr val="bg1">
                    <a:lumMod val="95000"/>
                    <a:lumOff val="5000"/>
                  </a:schemeClr>
                </a:solidFill>
              </a:rPr>
              <a:t> column, assign the values as </a:t>
            </a:r>
            <a:r>
              <a:rPr lang="en-US" b="1" dirty="0">
                <a:solidFill>
                  <a:schemeClr val="bg1">
                    <a:lumMod val="95000"/>
                    <a:lumOff val="5000"/>
                  </a:schemeClr>
                </a:solidFill>
              </a:rPr>
              <a:t>weekend</a:t>
            </a:r>
            <a:r>
              <a:rPr lang="en-US" dirty="0">
                <a:solidFill>
                  <a:schemeClr val="bg1">
                    <a:lumMod val="95000"/>
                    <a:lumOff val="5000"/>
                  </a:schemeClr>
                </a:solidFill>
              </a:rPr>
              <a:t> and </a:t>
            </a:r>
            <a:r>
              <a:rPr lang="en-US" b="1" dirty="0">
                <a:solidFill>
                  <a:schemeClr val="bg1">
                    <a:lumMod val="95000"/>
                    <a:lumOff val="5000"/>
                  </a:schemeClr>
                </a:solidFill>
              </a:rPr>
              <a:t>weekday</a:t>
            </a:r>
            <a:r>
              <a:rPr lang="en-US" dirty="0">
                <a:solidFill>
                  <a:schemeClr val="bg1">
                    <a:lumMod val="95000"/>
                    <a:lumOff val="5000"/>
                  </a:schemeClr>
                </a:solidFill>
              </a:rPr>
              <a:t>, encoding weekends as 0 and weekdays as 1. Assign the new column name </a:t>
            </a:r>
            <a:r>
              <a:rPr lang="en-US" b="1" dirty="0">
                <a:solidFill>
                  <a:schemeClr val="bg1">
                    <a:lumMod val="95000"/>
                    <a:lumOff val="5000"/>
                  </a:schemeClr>
                </a:solidFill>
              </a:rPr>
              <a:t>‘weekend’</a:t>
            </a:r>
            <a:r>
              <a:rPr lang="en-US" dirty="0">
                <a:solidFill>
                  <a:schemeClr val="bg1">
                    <a:lumMod val="95000"/>
                    <a:lumOff val="5000"/>
                  </a:schemeClr>
                </a:solidFill>
              </a:rPr>
              <a:t>.</a:t>
            </a:r>
          </a:p>
          <a:p>
            <a:r>
              <a:rPr lang="en-US" dirty="0">
                <a:solidFill>
                  <a:schemeClr val="bg1">
                    <a:lumMod val="95000"/>
                    <a:lumOff val="5000"/>
                  </a:schemeClr>
                </a:solidFill>
              </a:rPr>
              <a:t>From the </a:t>
            </a:r>
            <a:r>
              <a:rPr lang="en-US" b="1" dirty="0">
                <a:solidFill>
                  <a:schemeClr val="bg1">
                    <a:lumMod val="95000"/>
                    <a:lumOff val="5000"/>
                  </a:schemeClr>
                </a:solidFill>
              </a:rPr>
              <a:t>‘Hour’</a:t>
            </a:r>
            <a:r>
              <a:rPr lang="en-US" dirty="0">
                <a:solidFill>
                  <a:schemeClr val="bg1">
                    <a:lumMod val="95000"/>
                    <a:lumOff val="5000"/>
                  </a:schemeClr>
                </a:solidFill>
              </a:rPr>
              <a:t> column, categorize the values based on time periods such as </a:t>
            </a:r>
            <a:r>
              <a:rPr lang="en-US" b="1" dirty="0">
                <a:solidFill>
                  <a:schemeClr val="bg1">
                    <a:lumMod val="95000"/>
                    <a:lumOff val="5000"/>
                  </a:schemeClr>
                </a:solidFill>
              </a:rPr>
              <a:t>‘night time’</a:t>
            </a:r>
            <a:r>
              <a:rPr lang="en-US" dirty="0">
                <a:solidFill>
                  <a:schemeClr val="bg1">
                    <a:lumMod val="95000"/>
                    <a:lumOff val="5000"/>
                  </a:schemeClr>
                </a:solidFill>
              </a:rPr>
              <a:t>, </a:t>
            </a:r>
            <a:r>
              <a:rPr lang="en-US" b="1" dirty="0">
                <a:solidFill>
                  <a:schemeClr val="bg1">
                    <a:lumMod val="95000"/>
                    <a:lumOff val="5000"/>
                  </a:schemeClr>
                </a:solidFill>
              </a:rPr>
              <a:t>‘business hours’</a:t>
            </a:r>
            <a:r>
              <a:rPr lang="en-US" dirty="0">
                <a:solidFill>
                  <a:schemeClr val="bg1">
                    <a:lumMod val="95000"/>
                    <a:lumOff val="5000"/>
                  </a:schemeClr>
                </a:solidFill>
              </a:rPr>
              <a:t>, and </a:t>
            </a:r>
            <a:r>
              <a:rPr lang="en-US" b="1" dirty="0">
                <a:solidFill>
                  <a:schemeClr val="bg1">
                    <a:lumMod val="95000"/>
                    <a:lumOff val="5000"/>
                  </a:schemeClr>
                </a:solidFill>
              </a:rPr>
              <a:t>‘other time’</a:t>
            </a:r>
            <a:r>
              <a:rPr lang="en-US" dirty="0">
                <a:solidFill>
                  <a:schemeClr val="bg1">
                    <a:lumMod val="95000"/>
                    <a:lumOff val="5000"/>
                  </a:schemeClr>
                </a:solidFill>
              </a:rPr>
              <a:t>. Encode these values as 0,1 and 2  respectively, and create a new column named </a:t>
            </a:r>
            <a:r>
              <a:rPr lang="en-US" b="1" dirty="0">
                <a:solidFill>
                  <a:schemeClr val="bg1">
                    <a:lumMod val="95000"/>
                    <a:lumOff val="5000"/>
                  </a:schemeClr>
                </a:solidFill>
              </a:rPr>
              <a:t>‘time’</a:t>
            </a:r>
            <a:r>
              <a:rPr lang="en-US" dirty="0">
                <a:solidFill>
                  <a:schemeClr val="bg1">
                    <a:lumMod val="95000"/>
                    <a:lumOff val="5000"/>
                  </a:schemeClr>
                </a:solidFill>
              </a:rPr>
              <a:t>.</a:t>
            </a:r>
          </a:p>
          <a:p>
            <a:pPr>
              <a:buFont typeface="Arial" panose="020B0604020202020204" pitchFamily="34" charset="0"/>
              <a:buChar char="•"/>
            </a:pPr>
            <a:r>
              <a:rPr lang="en-US" dirty="0">
                <a:solidFill>
                  <a:schemeClr val="bg1">
                    <a:lumMod val="95000"/>
                    <a:lumOff val="5000"/>
                  </a:schemeClr>
                </a:solidFill>
              </a:rPr>
              <a:t>From the </a:t>
            </a:r>
            <a:r>
              <a:rPr lang="en-US" b="1" dirty="0">
                <a:solidFill>
                  <a:schemeClr val="bg1">
                    <a:lumMod val="95000"/>
                    <a:lumOff val="5000"/>
                  </a:schemeClr>
                </a:solidFill>
              </a:rPr>
              <a:t>‘Month’</a:t>
            </a:r>
            <a:r>
              <a:rPr lang="en-US" dirty="0">
                <a:solidFill>
                  <a:schemeClr val="bg1">
                    <a:lumMod val="95000"/>
                    <a:lumOff val="5000"/>
                  </a:schemeClr>
                </a:solidFill>
              </a:rPr>
              <a:t> column, categorize the values into seasons: </a:t>
            </a:r>
            <a:r>
              <a:rPr lang="en-US" b="1" dirty="0">
                <a:solidFill>
                  <a:schemeClr val="bg1">
                    <a:lumMod val="95000"/>
                    <a:lumOff val="5000"/>
                  </a:schemeClr>
                </a:solidFill>
              </a:rPr>
              <a:t>‘winter’</a:t>
            </a:r>
            <a:r>
              <a:rPr lang="en-US" dirty="0">
                <a:solidFill>
                  <a:schemeClr val="bg1">
                    <a:lumMod val="95000"/>
                    <a:lumOff val="5000"/>
                  </a:schemeClr>
                </a:solidFill>
              </a:rPr>
              <a:t>, </a:t>
            </a:r>
            <a:r>
              <a:rPr lang="en-US" b="1" dirty="0">
                <a:solidFill>
                  <a:schemeClr val="bg1">
                    <a:lumMod val="95000"/>
                    <a:lumOff val="5000"/>
                  </a:schemeClr>
                </a:solidFill>
              </a:rPr>
              <a:t>‘summer’</a:t>
            </a:r>
            <a:r>
              <a:rPr lang="en-US" dirty="0">
                <a:solidFill>
                  <a:schemeClr val="bg1">
                    <a:lumMod val="95000"/>
                    <a:lumOff val="5000"/>
                  </a:schemeClr>
                </a:solidFill>
              </a:rPr>
              <a:t>, </a:t>
            </a:r>
            <a:r>
              <a:rPr lang="en-US" b="1" dirty="0">
                <a:solidFill>
                  <a:schemeClr val="bg1">
                    <a:lumMod val="95000"/>
                    <a:lumOff val="5000"/>
                  </a:schemeClr>
                </a:solidFill>
              </a:rPr>
              <a:t>‘fall’</a:t>
            </a:r>
            <a:r>
              <a:rPr lang="en-US" dirty="0">
                <a:solidFill>
                  <a:schemeClr val="bg1">
                    <a:lumMod val="95000"/>
                    <a:lumOff val="5000"/>
                  </a:schemeClr>
                </a:solidFill>
              </a:rPr>
              <a:t>, and </a:t>
            </a:r>
            <a:r>
              <a:rPr lang="en-US" b="1" dirty="0">
                <a:solidFill>
                  <a:schemeClr val="bg1">
                    <a:lumMod val="95000"/>
                    <a:lumOff val="5000"/>
                  </a:schemeClr>
                </a:solidFill>
              </a:rPr>
              <a:t>‘spring’</a:t>
            </a:r>
            <a:r>
              <a:rPr lang="en-US" dirty="0">
                <a:solidFill>
                  <a:schemeClr val="bg1">
                    <a:lumMod val="95000"/>
                    <a:lumOff val="5000"/>
                  </a:schemeClr>
                </a:solidFill>
              </a:rPr>
              <a:t>. Write a function to assign these values and create a new column named </a:t>
            </a:r>
            <a:r>
              <a:rPr lang="en-US" b="1" dirty="0">
                <a:solidFill>
                  <a:schemeClr val="bg1">
                    <a:lumMod val="95000"/>
                    <a:lumOff val="5000"/>
                  </a:schemeClr>
                </a:solidFill>
              </a:rPr>
              <a:t>‘season’</a:t>
            </a:r>
            <a:r>
              <a:rPr lang="en-US" dirty="0">
                <a:solidFill>
                  <a:schemeClr val="bg1">
                    <a:lumMod val="95000"/>
                    <a:lumOff val="5000"/>
                  </a:schemeClr>
                </a:solidFill>
              </a:rPr>
              <a:t>.</a:t>
            </a:r>
          </a:p>
          <a:p>
            <a:r>
              <a:rPr lang="en-US" dirty="0">
                <a:solidFill>
                  <a:schemeClr val="bg1">
                    <a:lumMod val="95000"/>
                    <a:lumOff val="5000"/>
                  </a:schemeClr>
                </a:solidFill>
              </a:rPr>
              <a:t>the original columns ‘timestamp’ , ‘day of week’ , ‘hour’ , ‘month’ are dropped from the data frame , reducing redundancy and simplifying the dataset.</a:t>
            </a:r>
          </a:p>
        </p:txBody>
      </p:sp>
    </p:spTree>
    <p:extLst>
      <p:ext uri="{BB962C8B-B14F-4D97-AF65-F5344CB8AC3E}">
        <p14:creationId xmlns:p14="http://schemas.microsoft.com/office/powerpoint/2010/main" val="31896641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8FE06-7A19-7B5F-3305-3F82388ECD7F}"/>
              </a:ext>
            </a:extLst>
          </p:cNvPr>
          <p:cNvSpPr>
            <a:spLocks noGrp="1"/>
          </p:cNvSpPr>
          <p:nvPr>
            <p:ph type="title"/>
          </p:nvPr>
        </p:nvSpPr>
        <p:spPr/>
        <p:txBody>
          <a:bodyPr/>
          <a:lstStyle/>
          <a:p>
            <a:r>
              <a:rPr lang="en-US" sz="5400" dirty="0">
                <a:solidFill>
                  <a:srgbClr val="002060"/>
                </a:solidFill>
                <a:latin typeface="Algerian" panose="04020705040A02060702" pitchFamily="82" charset="0"/>
              </a:rPr>
              <a:t>Timestamp extract - code</a:t>
            </a:r>
            <a:endParaRPr lang="en-US" sz="5400" dirty="0"/>
          </a:p>
        </p:txBody>
      </p:sp>
      <p:pic>
        <p:nvPicPr>
          <p:cNvPr id="5" name="Content Placeholder 4">
            <a:extLst>
              <a:ext uri="{FF2B5EF4-FFF2-40B4-BE49-F238E27FC236}">
                <a16:creationId xmlns:a16="http://schemas.microsoft.com/office/drawing/2014/main" id="{78E9CA3E-C4E2-B18E-E9EF-5C3071197D7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03313" y="1930401"/>
            <a:ext cx="8947150" cy="4259474"/>
          </a:xfrm>
        </p:spPr>
      </p:pic>
    </p:spTree>
    <p:extLst>
      <p:ext uri="{BB962C8B-B14F-4D97-AF65-F5344CB8AC3E}">
        <p14:creationId xmlns:p14="http://schemas.microsoft.com/office/powerpoint/2010/main" val="2358735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BBC06-C788-59F4-9398-4C6B95E14295}"/>
              </a:ext>
            </a:extLst>
          </p:cNvPr>
          <p:cNvSpPr>
            <a:spLocks noGrp="1"/>
          </p:cNvSpPr>
          <p:nvPr>
            <p:ph type="title"/>
          </p:nvPr>
        </p:nvSpPr>
        <p:spPr/>
        <p:txBody>
          <a:bodyPr/>
          <a:lstStyle/>
          <a:p>
            <a:r>
              <a:rPr lang="en-US" sz="6000" dirty="0">
                <a:solidFill>
                  <a:srgbClr val="002060"/>
                </a:solidFill>
                <a:latin typeface="Algerian" panose="04020705040A02060702" pitchFamily="82" charset="0"/>
              </a:rPr>
              <a:t>Chi2_contingency test</a:t>
            </a:r>
          </a:p>
        </p:txBody>
      </p:sp>
      <p:sp>
        <p:nvSpPr>
          <p:cNvPr id="3" name="Content Placeholder 2">
            <a:extLst>
              <a:ext uri="{FF2B5EF4-FFF2-40B4-BE49-F238E27FC236}">
                <a16:creationId xmlns:a16="http://schemas.microsoft.com/office/drawing/2014/main" id="{46F3DB6D-535D-F54E-CDF8-E520A5B0A0C9}"/>
              </a:ext>
            </a:extLst>
          </p:cNvPr>
          <p:cNvSpPr>
            <a:spLocks noGrp="1"/>
          </p:cNvSpPr>
          <p:nvPr>
            <p:ph idx="1"/>
          </p:nvPr>
        </p:nvSpPr>
        <p:spPr/>
        <p:txBody>
          <a:bodyPr/>
          <a:lstStyle/>
          <a:p>
            <a:r>
              <a:rPr lang="en-US" dirty="0">
                <a:solidFill>
                  <a:schemeClr val="bg1">
                    <a:lumMod val="95000"/>
                    <a:lumOff val="5000"/>
                  </a:schemeClr>
                </a:solidFill>
              </a:rPr>
              <a:t>We took the features like 'year', 'weekend', 'time', 'season' and tested them with the target column 'incident grade’.</a:t>
            </a:r>
          </a:p>
          <a:p>
            <a:r>
              <a:rPr lang="en-US" dirty="0">
                <a:solidFill>
                  <a:schemeClr val="bg1">
                    <a:lumMod val="95000"/>
                    <a:lumOff val="5000"/>
                  </a:schemeClr>
                </a:solidFill>
              </a:rPr>
              <a:t>We used the chi2_contingency test for significant relationships between the two categorical variables.</a:t>
            </a:r>
          </a:p>
          <a:p>
            <a:r>
              <a:rPr lang="en-US" dirty="0">
                <a:solidFill>
                  <a:schemeClr val="bg1">
                    <a:lumMod val="95000"/>
                    <a:lumOff val="5000"/>
                  </a:schemeClr>
                </a:solidFill>
              </a:rPr>
              <a:t>It is decided by p-value. If the p-value is less than the alpha value, there is a significant relationship between them. If the p-value is greater than the alpha value, there is no significant relationship.</a:t>
            </a:r>
          </a:p>
          <a:p>
            <a:r>
              <a:rPr lang="en-US" dirty="0">
                <a:solidFill>
                  <a:schemeClr val="bg1">
                    <a:lumMod val="95000"/>
                    <a:lumOff val="5000"/>
                  </a:schemeClr>
                </a:solidFill>
              </a:rPr>
              <a:t>Here, the above features are coming in less than the alpha value, so all the features have a relationship with the target column.</a:t>
            </a:r>
          </a:p>
          <a:p>
            <a:endParaRPr lang="en-US" dirty="0"/>
          </a:p>
        </p:txBody>
      </p:sp>
    </p:spTree>
    <p:extLst>
      <p:ext uri="{BB962C8B-B14F-4D97-AF65-F5344CB8AC3E}">
        <p14:creationId xmlns:p14="http://schemas.microsoft.com/office/powerpoint/2010/main" val="25417336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1B9D6-7CB9-8DBB-B356-E195610861B0}"/>
              </a:ext>
            </a:extLst>
          </p:cNvPr>
          <p:cNvSpPr>
            <a:spLocks noGrp="1"/>
          </p:cNvSpPr>
          <p:nvPr>
            <p:ph type="title"/>
          </p:nvPr>
        </p:nvSpPr>
        <p:spPr/>
        <p:txBody>
          <a:bodyPr/>
          <a:lstStyle/>
          <a:p>
            <a:r>
              <a:rPr lang="en-US" sz="4800" dirty="0">
                <a:solidFill>
                  <a:srgbClr val="002060"/>
                </a:solidFill>
                <a:latin typeface="Algerian" panose="04020705040A02060702" pitchFamily="82" charset="0"/>
              </a:rPr>
              <a:t>Chi2_contingency test - code</a:t>
            </a:r>
            <a:endParaRPr lang="en-US" sz="4800" dirty="0"/>
          </a:p>
        </p:txBody>
      </p:sp>
      <p:pic>
        <p:nvPicPr>
          <p:cNvPr id="5" name="Content Placeholder 4">
            <a:extLst>
              <a:ext uri="{FF2B5EF4-FFF2-40B4-BE49-F238E27FC236}">
                <a16:creationId xmlns:a16="http://schemas.microsoft.com/office/drawing/2014/main" id="{3BB5BD54-7AC3-D66D-3CD4-4F45F247F69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62097" y="1853248"/>
            <a:ext cx="8429581" cy="4552034"/>
          </a:xfrm>
        </p:spPr>
      </p:pic>
    </p:spTree>
    <p:extLst>
      <p:ext uri="{BB962C8B-B14F-4D97-AF65-F5344CB8AC3E}">
        <p14:creationId xmlns:p14="http://schemas.microsoft.com/office/powerpoint/2010/main" val="37874260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8BDB5-0E52-7867-F4B3-2B3124960A45}"/>
              </a:ext>
            </a:extLst>
          </p:cNvPr>
          <p:cNvSpPr>
            <a:spLocks noGrp="1"/>
          </p:cNvSpPr>
          <p:nvPr>
            <p:ph type="title"/>
          </p:nvPr>
        </p:nvSpPr>
        <p:spPr/>
        <p:txBody>
          <a:bodyPr/>
          <a:lstStyle/>
          <a:p>
            <a:r>
              <a:rPr lang="en-US" sz="4400" dirty="0">
                <a:solidFill>
                  <a:srgbClr val="002060"/>
                </a:solidFill>
                <a:latin typeface="Algerian" panose="04020705040A02060702" pitchFamily="82" charset="0"/>
              </a:rPr>
              <a:t>Top 5 in columns</a:t>
            </a:r>
            <a:endParaRPr lang="en-US" dirty="0"/>
          </a:p>
        </p:txBody>
      </p:sp>
      <p:sp>
        <p:nvSpPr>
          <p:cNvPr id="3" name="Content Placeholder 2">
            <a:extLst>
              <a:ext uri="{FF2B5EF4-FFF2-40B4-BE49-F238E27FC236}">
                <a16:creationId xmlns:a16="http://schemas.microsoft.com/office/drawing/2014/main" id="{8D74EB4A-2E7B-A1ED-8C53-F6B6CE854B3C}"/>
              </a:ext>
            </a:extLst>
          </p:cNvPr>
          <p:cNvSpPr>
            <a:spLocks noGrp="1"/>
          </p:cNvSpPr>
          <p:nvPr>
            <p:ph idx="1"/>
          </p:nvPr>
        </p:nvSpPr>
        <p:spPr/>
        <p:txBody>
          <a:bodyPr>
            <a:normAutofit/>
          </a:bodyPr>
          <a:lstStyle/>
          <a:p>
            <a:r>
              <a:rPr lang="en-US" sz="2400" dirty="0">
                <a:solidFill>
                  <a:schemeClr val="bg1">
                    <a:lumMod val="95000"/>
                    <a:lumOff val="5000"/>
                  </a:schemeClr>
                </a:solidFill>
              </a:rPr>
              <a:t>Took some of the columns like 'OS Version', 'country code', 'state', 'city' and found the top 5 most frequently occurring values.</a:t>
            </a:r>
          </a:p>
          <a:p>
            <a:r>
              <a:rPr lang="en-US" sz="2400" dirty="0">
                <a:solidFill>
                  <a:schemeClr val="bg1">
                    <a:lumMod val="95000"/>
                    <a:lumOff val="5000"/>
                  </a:schemeClr>
                </a:solidFill>
              </a:rPr>
              <a:t>Calculate the total count of all values in these columns minus the sum of the top 5 counts. This represents the count of values that are not among the top 5.</a:t>
            </a:r>
          </a:p>
          <a:p>
            <a:r>
              <a:rPr lang="en-US" sz="2400" dirty="0">
                <a:solidFill>
                  <a:schemeClr val="bg1">
                    <a:lumMod val="95000"/>
                    <a:lumOff val="5000"/>
                  </a:schemeClr>
                </a:solidFill>
              </a:rPr>
              <a:t>The remaining values are encompassed in the 'others' category.</a:t>
            </a:r>
          </a:p>
          <a:p>
            <a:r>
              <a:rPr lang="en-US" sz="2400" dirty="0">
                <a:solidFill>
                  <a:schemeClr val="bg1">
                    <a:lumMod val="95000"/>
                    <a:lumOff val="5000"/>
                  </a:schemeClr>
                </a:solidFill>
              </a:rPr>
              <a:t>Below the code represents the 'OS Version' column. This same code can be applied to the remaining columns.</a:t>
            </a:r>
          </a:p>
        </p:txBody>
      </p:sp>
    </p:spTree>
    <p:extLst>
      <p:ext uri="{BB962C8B-B14F-4D97-AF65-F5344CB8AC3E}">
        <p14:creationId xmlns:p14="http://schemas.microsoft.com/office/powerpoint/2010/main" val="31686545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8EF75-5CD7-979F-A932-11CA0436FCAA}"/>
              </a:ext>
            </a:extLst>
          </p:cNvPr>
          <p:cNvSpPr>
            <a:spLocks noGrp="1"/>
          </p:cNvSpPr>
          <p:nvPr>
            <p:ph type="title"/>
          </p:nvPr>
        </p:nvSpPr>
        <p:spPr/>
        <p:txBody>
          <a:bodyPr/>
          <a:lstStyle/>
          <a:p>
            <a:r>
              <a:rPr lang="en-US" sz="6000" dirty="0">
                <a:solidFill>
                  <a:srgbClr val="002060"/>
                </a:solidFill>
                <a:latin typeface="Algerian" panose="04020705040A02060702" pitchFamily="82" charset="0"/>
              </a:rPr>
              <a:t>Top 5 in columns - code</a:t>
            </a:r>
            <a:endParaRPr lang="en-US" sz="6000" dirty="0"/>
          </a:p>
        </p:txBody>
      </p:sp>
      <p:pic>
        <p:nvPicPr>
          <p:cNvPr id="5" name="Content Placeholder 4">
            <a:extLst>
              <a:ext uri="{FF2B5EF4-FFF2-40B4-BE49-F238E27FC236}">
                <a16:creationId xmlns:a16="http://schemas.microsoft.com/office/drawing/2014/main" id="{24D91B23-5D69-BA01-F6E1-BE4AE280770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80593" y="1853248"/>
            <a:ext cx="7992590" cy="2830512"/>
          </a:xfrm>
        </p:spPr>
      </p:pic>
    </p:spTree>
    <p:extLst>
      <p:ext uri="{BB962C8B-B14F-4D97-AF65-F5344CB8AC3E}">
        <p14:creationId xmlns:p14="http://schemas.microsoft.com/office/powerpoint/2010/main" val="17105311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F7BB7-EEC0-8D04-F766-CC6881FDA426}"/>
              </a:ext>
            </a:extLst>
          </p:cNvPr>
          <p:cNvSpPr>
            <a:spLocks noGrp="1"/>
          </p:cNvSpPr>
          <p:nvPr>
            <p:ph type="title"/>
          </p:nvPr>
        </p:nvSpPr>
        <p:spPr/>
        <p:txBody>
          <a:bodyPr/>
          <a:lstStyle/>
          <a:p>
            <a:r>
              <a:rPr lang="en-US" sz="5400" dirty="0">
                <a:solidFill>
                  <a:srgbClr val="002060"/>
                </a:solidFill>
                <a:latin typeface="Algerian" panose="04020705040A02060702" pitchFamily="82" charset="0"/>
              </a:rPr>
              <a:t>mapping Top 5 in columns</a:t>
            </a:r>
            <a:endParaRPr lang="en-US" sz="5400" dirty="0"/>
          </a:p>
        </p:txBody>
      </p:sp>
      <p:sp>
        <p:nvSpPr>
          <p:cNvPr id="3" name="Content Placeholder 2">
            <a:extLst>
              <a:ext uri="{FF2B5EF4-FFF2-40B4-BE49-F238E27FC236}">
                <a16:creationId xmlns:a16="http://schemas.microsoft.com/office/drawing/2014/main" id="{25762994-A329-FC34-514F-D5590DB88985}"/>
              </a:ext>
            </a:extLst>
          </p:cNvPr>
          <p:cNvSpPr>
            <a:spLocks noGrp="1"/>
          </p:cNvSpPr>
          <p:nvPr>
            <p:ph idx="1"/>
          </p:nvPr>
        </p:nvSpPr>
        <p:spPr/>
        <p:txBody>
          <a:bodyPr>
            <a:noAutofit/>
          </a:bodyPr>
          <a:lstStyle/>
          <a:p>
            <a:r>
              <a:rPr lang="en-US" sz="1600" dirty="0">
                <a:solidFill>
                  <a:schemeClr val="bg1">
                    <a:lumMod val="95000"/>
                    <a:lumOff val="5000"/>
                  </a:schemeClr>
                </a:solidFill>
              </a:rPr>
              <a:t>We took some of the columns like 'OS Version', 'country code', 'state', 'city’.</a:t>
            </a:r>
          </a:p>
          <a:p>
            <a:r>
              <a:rPr lang="en-US" sz="1600" dirty="0">
                <a:solidFill>
                  <a:schemeClr val="bg1">
                    <a:lumMod val="95000"/>
                    <a:lumOff val="5000"/>
                  </a:schemeClr>
                </a:solidFill>
              </a:rPr>
              <a:t>From these columns, find the top 5 values and store them in a list.</a:t>
            </a:r>
          </a:p>
          <a:p>
            <a:r>
              <a:rPr lang="en-US" sz="1600" dirty="0">
                <a:solidFill>
                  <a:schemeClr val="bg1">
                    <a:lumMod val="95000"/>
                    <a:lumOff val="5000"/>
                  </a:schemeClr>
                </a:solidFill>
              </a:rPr>
              <a:t>Create a dictionary where each of the top 5 values is mapped to a numerical index starting from 0.</a:t>
            </a:r>
          </a:p>
          <a:p>
            <a:r>
              <a:rPr lang="en-US" sz="1600" dirty="0">
                <a:solidFill>
                  <a:schemeClr val="bg1">
                    <a:lumMod val="95000"/>
                    <a:lumOff val="5000"/>
                  </a:schemeClr>
                </a:solidFill>
              </a:rPr>
              <a:t>Assign the numerical value to the key 'others', which will be used to represent any value from these columns not among the top 5.</a:t>
            </a:r>
          </a:p>
          <a:p>
            <a:r>
              <a:rPr lang="en-US" sz="1600" b="1" dirty="0">
                <a:solidFill>
                  <a:schemeClr val="bg1">
                    <a:lumMod val="95000"/>
                    <a:lumOff val="5000"/>
                  </a:schemeClr>
                </a:solidFill>
              </a:rPr>
              <a:t>For encoding part</a:t>
            </a:r>
            <a:r>
              <a:rPr lang="en-US" sz="1600" dirty="0">
                <a:solidFill>
                  <a:schemeClr val="bg1">
                    <a:lumMod val="95000"/>
                    <a:lumOff val="5000"/>
                  </a:schemeClr>
                </a:solidFill>
              </a:rPr>
              <a:t>,</a:t>
            </a:r>
          </a:p>
          <a:p>
            <a:pPr marL="0" indent="0">
              <a:buNone/>
            </a:pPr>
            <a:r>
              <a:rPr lang="en-US" sz="1600" dirty="0">
                <a:solidFill>
                  <a:schemeClr val="bg1">
                    <a:lumMod val="95000"/>
                    <a:lumOff val="5000"/>
                  </a:schemeClr>
                </a:solidFill>
              </a:rPr>
              <a:t>             If the value is one of the top 5 countries, it retrieves the corresponding numerical index from the mapping dictionary.</a:t>
            </a:r>
          </a:p>
          <a:p>
            <a:pPr marL="0" indent="0">
              <a:buNone/>
            </a:pPr>
            <a:r>
              <a:rPr lang="en-US" sz="1600" dirty="0">
                <a:solidFill>
                  <a:schemeClr val="bg1">
                    <a:lumMod val="95000"/>
                    <a:lumOff val="5000"/>
                  </a:schemeClr>
                </a:solidFill>
              </a:rPr>
              <a:t>             If the value is not among the top 5, it assigns the numerical value associated with 'Others’.</a:t>
            </a:r>
          </a:p>
          <a:p>
            <a:pPr marL="0" indent="0">
              <a:buNone/>
            </a:pPr>
            <a:r>
              <a:rPr lang="en-US" sz="1600" dirty="0">
                <a:solidFill>
                  <a:schemeClr val="bg1">
                    <a:lumMod val="95000"/>
                    <a:lumOff val="5000"/>
                  </a:schemeClr>
                </a:solidFill>
              </a:rPr>
              <a:t>             The resulting values are stored in a new column called ‘column encoded’</a:t>
            </a:r>
          </a:p>
          <a:p>
            <a:r>
              <a:rPr lang="en-US" sz="1600" dirty="0">
                <a:solidFill>
                  <a:schemeClr val="bg1">
                    <a:lumMod val="95000"/>
                    <a:lumOff val="5000"/>
                  </a:schemeClr>
                </a:solidFill>
              </a:rPr>
              <a:t>After encoding drop the original columns</a:t>
            </a:r>
          </a:p>
          <a:p>
            <a:pPr marL="0" indent="0">
              <a:buNone/>
            </a:pPr>
            <a:endParaRPr lang="en-US" sz="1800" dirty="0">
              <a:solidFill>
                <a:schemeClr val="bg1">
                  <a:lumMod val="95000"/>
                  <a:lumOff val="5000"/>
                </a:schemeClr>
              </a:solidFill>
            </a:endParaRPr>
          </a:p>
          <a:p>
            <a:pPr marL="0" indent="0">
              <a:buNone/>
            </a:pPr>
            <a:endParaRPr lang="en-US" sz="1800" dirty="0">
              <a:solidFill>
                <a:schemeClr val="bg1">
                  <a:lumMod val="95000"/>
                  <a:lumOff val="5000"/>
                </a:schemeClr>
              </a:solidFill>
            </a:endParaRPr>
          </a:p>
        </p:txBody>
      </p:sp>
    </p:spTree>
    <p:extLst>
      <p:ext uri="{BB962C8B-B14F-4D97-AF65-F5344CB8AC3E}">
        <p14:creationId xmlns:p14="http://schemas.microsoft.com/office/powerpoint/2010/main" val="6591214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6BCC49-E259-92F9-F1EF-568094BF76BB}"/>
              </a:ext>
            </a:extLst>
          </p:cNvPr>
          <p:cNvSpPr>
            <a:spLocks noGrp="1"/>
          </p:cNvSpPr>
          <p:nvPr>
            <p:ph type="title"/>
          </p:nvPr>
        </p:nvSpPr>
        <p:spPr/>
        <p:txBody>
          <a:bodyPr/>
          <a:lstStyle/>
          <a:p>
            <a:r>
              <a:rPr lang="en-US" sz="7200" dirty="0">
                <a:solidFill>
                  <a:srgbClr val="002060"/>
                </a:solidFill>
                <a:latin typeface="Algerian" panose="04020705040A02060702" pitchFamily="82" charset="0"/>
              </a:rPr>
              <a:t>Introduction</a:t>
            </a:r>
          </a:p>
        </p:txBody>
      </p:sp>
      <p:sp>
        <p:nvSpPr>
          <p:cNvPr id="3" name="Content Placeholder 2">
            <a:extLst>
              <a:ext uri="{FF2B5EF4-FFF2-40B4-BE49-F238E27FC236}">
                <a16:creationId xmlns:a16="http://schemas.microsoft.com/office/drawing/2014/main" id="{5DCBD51E-9DE5-3D5E-0D58-8912BFF5D7BE}"/>
              </a:ext>
            </a:extLst>
          </p:cNvPr>
          <p:cNvSpPr>
            <a:spLocks noGrp="1"/>
          </p:cNvSpPr>
          <p:nvPr>
            <p:ph idx="1"/>
          </p:nvPr>
        </p:nvSpPr>
        <p:spPr/>
        <p:txBody>
          <a:bodyPr>
            <a:normAutofit/>
          </a:bodyPr>
          <a:lstStyle/>
          <a:p>
            <a:r>
              <a:rPr lang="en-US" sz="2400" dirty="0">
                <a:solidFill>
                  <a:schemeClr val="bg1">
                    <a:lumMod val="85000"/>
                    <a:lumOff val="15000"/>
                  </a:schemeClr>
                </a:solidFill>
              </a:rPr>
              <a:t>"Utilizing the comprehensive GUIDE dataset, the goal is to create a classification model that categorizes incidents as True Positive (TP), Benign Positive (BP), or False Positive (FP) based on historical evidence and customer responses. You need to train the model using the TRAIN.CSV dataset and provide evaluation metrics—macro-F1 score, precision, and recall—based on the model's performance on the TEST.CSV dataset”</a:t>
            </a:r>
          </a:p>
        </p:txBody>
      </p:sp>
    </p:spTree>
    <p:extLst>
      <p:ext uri="{BB962C8B-B14F-4D97-AF65-F5344CB8AC3E}">
        <p14:creationId xmlns:p14="http://schemas.microsoft.com/office/powerpoint/2010/main" val="14766478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E954C-A7D9-6905-5A82-8EDCDD075170}"/>
              </a:ext>
            </a:extLst>
          </p:cNvPr>
          <p:cNvSpPr>
            <a:spLocks noGrp="1"/>
          </p:cNvSpPr>
          <p:nvPr>
            <p:ph type="title"/>
          </p:nvPr>
        </p:nvSpPr>
        <p:spPr/>
        <p:txBody>
          <a:bodyPr/>
          <a:lstStyle/>
          <a:p>
            <a:r>
              <a:rPr lang="en-US" sz="4400" dirty="0">
                <a:solidFill>
                  <a:srgbClr val="002060"/>
                </a:solidFill>
                <a:latin typeface="Algerian" panose="04020705040A02060702" pitchFamily="82" charset="0"/>
              </a:rPr>
              <a:t>mapping Top 5 in columns - code</a:t>
            </a:r>
            <a:endParaRPr lang="en-US" dirty="0"/>
          </a:p>
        </p:txBody>
      </p:sp>
      <p:pic>
        <p:nvPicPr>
          <p:cNvPr id="5" name="Content Placeholder 4">
            <a:extLst>
              <a:ext uri="{FF2B5EF4-FFF2-40B4-BE49-F238E27FC236}">
                <a16:creationId xmlns:a16="http://schemas.microsoft.com/office/drawing/2014/main" id="{145CBEA6-2335-689B-5C35-1EC407D0457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03313" y="1853248"/>
            <a:ext cx="8947150" cy="2617152"/>
          </a:xfrm>
        </p:spPr>
      </p:pic>
      <p:pic>
        <p:nvPicPr>
          <p:cNvPr id="7" name="Picture 6">
            <a:extLst>
              <a:ext uri="{FF2B5EF4-FFF2-40B4-BE49-F238E27FC236}">
                <a16:creationId xmlns:a16="http://schemas.microsoft.com/office/drawing/2014/main" id="{000A495B-1D40-C895-940A-EF42D95D0A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3313" y="4831343"/>
            <a:ext cx="8947150" cy="1039587"/>
          </a:xfrm>
          <a:prstGeom prst="rect">
            <a:avLst/>
          </a:prstGeom>
        </p:spPr>
      </p:pic>
    </p:spTree>
    <p:extLst>
      <p:ext uri="{BB962C8B-B14F-4D97-AF65-F5344CB8AC3E}">
        <p14:creationId xmlns:p14="http://schemas.microsoft.com/office/powerpoint/2010/main" val="11096559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C8670-BC4D-BCF6-4017-EFEDD425EC7D}"/>
              </a:ext>
            </a:extLst>
          </p:cNvPr>
          <p:cNvSpPr>
            <a:spLocks noGrp="1"/>
          </p:cNvSpPr>
          <p:nvPr>
            <p:ph type="title"/>
          </p:nvPr>
        </p:nvSpPr>
        <p:spPr/>
        <p:txBody>
          <a:bodyPr/>
          <a:lstStyle/>
          <a:p>
            <a:r>
              <a:rPr lang="en-US" sz="5400" dirty="0">
                <a:solidFill>
                  <a:srgbClr val="002060"/>
                </a:solidFill>
                <a:latin typeface="Algerian" panose="04020705040A02060702" pitchFamily="82" charset="0"/>
              </a:rPr>
              <a:t>Label &amp; ordinal encoder</a:t>
            </a:r>
            <a:endParaRPr lang="en-US" sz="5400" dirty="0"/>
          </a:p>
        </p:txBody>
      </p:sp>
      <p:sp>
        <p:nvSpPr>
          <p:cNvPr id="3" name="Content Placeholder 2">
            <a:extLst>
              <a:ext uri="{FF2B5EF4-FFF2-40B4-BE49-F238E27FC236}">
                <a16:creationId xmlns:a16="http://schemas.microsoft.com/office/drawing/2014/main" id="{1AFF89EF-B878-2A59-4B5F-6A65C4D4DB8A}"/>
              </a:ext>
            </a:extLst>
          </p:cNvPr>
          <p:cNvSpPr>
            <a:spLocks noGrp="1"/>
          </p:cNvSpPr>
          <p:nvPr>
            <p:ph idx="1"/>
          </p:nvPr>
        </p:nvSpPr>
        <p:spPr/>
        <p:txBody>
          <a:bodyPr>
            <a:normAutofit/>
          </a:bodyPr>
          <a:lstStyle/>
          <a:p>
            <a:r>
              <a:rPr lang="en-US" sz="2800" dirty="0">
                <a:solidFill>
                  <a:schemeClr val="bg1">
                    <a:lumMod val="95000"/>
                    <a:lumOff val="5000"/>
                  </a:schemeClr>
                </a:solidFill>
              </a:rPr>
              <a:t>Label encoding is applicable to the columns are ‘category’ , ‘incident grade’ , ‘entity type’ , ‘evidence role’ , ‘country code encoded’ , ‘ state encoded’ , ‘season’, because in these columns have no inherent order</a:t>
            </a:r>
          </a:p>
          <a:p>
            <a:r>
              <a:rPr lang="en-US" sz="2800" dirty="0">
                <a:solidFill>
                  <a:schemeClr val="bg1">
                    <a:lumMod val="95000"/>
                    <a:lumOff val="5000"/>
                  </a:schemeClr>
                </a:solidFill>
              </a:rPr>
              <a:t>Ordinal encoding is applicable to ‘OS version encoded’ and ‘OS family’ because these are inherent order</a:t>
            </a:r>
          </a:p>
        </p:txBody>
      </p:sp>
    </p:spTree>
    <p:extLst>
      <p:ext uri="{BB962C8B-B14F-4D97-AF65-F5344CB8AC3E}">
        <p14:creationId xmlns:p14="http://schemas.microsoft.com/office/powerpoint/2010/main" val="26626887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AE6B8-B94B-B1C7-5676-9DAD42AE4D97}"/>
              </a:ext>
            </a:extLst>
          </p:cNvPr>
          <p:cNvSpPr>
            <a:spLocks noGrp="1"/>
          </p:cNvSpPr>
          <p:nvPr>
            <p:ph type="title"/>
          </p:nvPr>
        </p:nvSpPr>
        <p:spPr/>
        <p:txBody>
          <a:bodyPr/>
          <a:lstStyle/>
          <a:p>
            <a:r>
              <a:rPr lang="en-US" sz="4400" dirty="0">
                <a:solidFill>
                  <a:srgbClr val="002060"/>
                </a:solidFill>
                <a:latin typeface="Algerian" panose="04020705040A02060702" pitchFamily="82" charset="0"/>
              </a:rPr>
              <a:t>Label &amp; ordinal encoder - code</a:t>
            </a:r>
            <a:endParaRPr lang="en-US" dirty="0"/>
          </a:p>
        </p:txBody>
      </p:sp>
      <p:pic>
        <p:nvPicPr>
          <p:cNvPr id="5" name="Content Placeholder 4">
            <a:extLst>
              <a:ext uri="{FF2B5EF4-FFF2-40B4-BE49-F238E27FC236}">
                <a16:creationId xmlns:a16="http://schemas.microsoft.com/office/drawing/2014/main" id="{032DA36C-1266-A8FB-933B-F62D3087DD4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03313" y="1853248"/>
            <a:ext cx="8947150" cy="4344352"/>
          </a:xfrm>
        </p:spPr>
      </p:pic>
    </p:spTree>
    <p:extLst>
      <p:ext uri="{BB962C8B-B14F-4D97-AF65-F5344CB8AC3E}">
        <p14:creationId xmlns:p14="http://schemas.microsoft.com/office/powerpoint/2010/main" val="6588654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20514-BF94-B1DE-C121-C232EB8D6C30}"/>
              </a:ext>
            </a:extLst>
          </p:cNvPr>
          <p:cNvSpPr>
            <a:spLocks noGrp="1"/>
          </p:cNvSpPr>
          <p:nvPr>
            <p:ph type="title"/>
          </p:nvPr>
        </p:nvSpPr>
        <p:spPr/>
        <p:txBody>
          <a:bodyPr/>
          <a:lstStyle/>
          <a:p>
            <a:r>
              <a:rPr lang="en-US" sz="6600" dirty="0">
                <a:solidFill>
                  <a:srgbClr val="002060"/>
                </a:solidFill>
                <a:latin typeface="Algerian" panose="04020705040A02060702" pitchFamily="82" charset="0"/>
              </a:rPr>
              <a:t>Outlier detection</a:t>
            </a:r>
            <a:endParaRPr lang="en-US" sz="6600" dirty="0"/>
          </a:p>
        </p:txBody>
      </p:sp>
      <p:sp>
        <p:nvSpPr>
          <p:cNvPr id="3" name="Content Placeholder 2">
            <a:extLst>
              <a:ext uri="{FF2B5EF4-FFF2-40B4-BE49-F238E27FC236}">
                <a16:creationId xmlns:a16="http://schemas.microsoft.com/office/drawing/2014/main" id="{8B13A95A-10F7-0A8C-E99E-DF7EE51FD196}"/>
              </a:ext>
            </a:extLst>
          </p:cNvPr>
          <p:cNvSpPr>
            <a:spLocks noGrp="1"/>
          </p:cNvSpPr>
          <p:nvPr>
            <p:ph idx="1"/>
          </p:nvPr>
        </p:nvSpPr>
        <p:spPr/>
        <p:txBody>
          <a:bodyPr>
            <a:normAutofit/>
          </a:bodyPr>
          <a:lstStyle/>
          <a:p>
            <a:r>
              <a:rPr lang="en-US" dirty="0">
                <a:solidFill>
                  <a:schemeClr val="bg1">
                    <a:lumMod val="95000"/>
                    <a:lumOff val="5000"/>
                  </a:schemeClr>
                </a:solidFill>
              </a:rPr>
              <a:t>Check the outliers of all columns using boxplots for visualization.</a:t>
            </a:r>
          </a:p>
          <a:p>
            <a:r>
              <a:rPr lang="en-US" dirty="0">
                <a:solidFill>
                  <a:schemeClr val="bg1">
                    <a:lumMod val="95000"/>
                    <a:lumOff val="5000"/>
                  </a:schemeClr>
                </a:solidFill>
              </a:rPr>
              <a:t>Create a function named '</a:t>
            </a:r>
            <a:r>
              <a:rPr lang="en-US" dirty="0" err="1">
                <a:solidFill>
                  <a:schemeClr val="bg1">
                    <a:lumMod val="95000"/>
                    <a:lumOff val="5000"/>
                  </a:schemeClr>
                </a:solidFill>
              </a:rPr>
              <a:t>identify_outliers_IQR</a:t>
            </a:r>
            <a:r>
              <a:rPr lang="en-US" dirty="0">
                <a:solidFill>
                  <a:schemeClr val="bg1">
                    <a:lumMod val="95000"/>
                    <a:lumOff val="5000"/>
                  </a:schemeClr>
                </a:solidFill>
              </a:rPr>
              <a:t>’.</a:t>
            </a:r>
          </a:p>
          <a:p>
            <a:r>
              <a:rPr lang="en-US" dirty="0">
                <a:solidFill>
                  <a:schemeClr val="bg1">
                    <a:lumMod val="95000"/>
                    <a:lumOff val="5000"/>
                  </a:schemeClr>
                </a:solidFill>
              </a:rPr>
              <a:t>First, we check the target column 'incident grade' and find no outliers.</a:t>
            </a:r>
          </a:p>
          <a:p>
            <a:r>
              <a:rPr lang="en-US" dirty="0">
                <a:solidFill>
                  <a:schemeClr val="bg1">
                    <a:lumMod val="95000"/>
                    <a:lumOff val="5000"/>
                  </a:schemeClr>
                </a:solidFill>
              </a:rPr>
              <a:t>Then, we check the remaining columns for outliers and find that some of them have outliers.</a:t>
            </a:r>
          </a:p>
          <a:p>
            <a:r>
              <a:rPr lang="en-US" dirty="0">
                <a:solidFill>
                  <a:schemeClr val="bg1">
                    <a:lumMod val="95000"/>
                    <a:lumOff val="5000"/>
                  </a:schemeClr>
                </a:solidFill>
              </a:rPr>
              <a:t>Then, store the features with outliers in a tuple and iterate over the column names in the tuple</a:t>
            </a:r>
          </a:p>
          <a:p>
            <a:r>
              <a:rPr lang="en-US" dirty="0">
                <a:solidFill>
                  <a:schemeClr val="bg1">
                    <a:lumMod val="95000"/>
                    <a:lumOff val="5000"/>
                  </a:schemeClr>
                </a:solidFill>
              </a:rPr>
              <a:t>Filter the </a:t>
            </a:r>
            <a:r>
              <a:rPr lang="en-US" dirty="0" err="1">
                <a:solidFill>
                  <a:schemeClr val="bg1">
                    <a:lumMod val="95000"/>
                    <a:lumOff val="5000"/>
                  </a:schemeClr>
                </a:solidFill>
              </a:rPr>
              <a:t>DataFrame</a:t>
            </a:r>
            <a:r>
              <a:rPr lang="en-US" dirty="0">
                <a:solidFill>
                  <a:schemeClr val="bg1">
                    <a:lumMod val="95000"/>
                    <a:lumOff val="5000"/>
                  </a:schemeClr>
                </a:solidFill>
              </a:rPr>
              <a:t> to remove outliers from the current column.</a:t>
            </a:r>
          </a:p>
        </p:txBody>
      </p:sp>
    </p:spTree>
    <p:extLst>
      <p:ext uri="{BB962C8B-B14F-4D97-AF65-F5344CB8AC3E}">
        <p14:creationId xmlns:p14="http://schemas.microsoft.com/office/powerpoint/2010/main" val="4498125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5D385-371B-F141-2B82-DDB1324BD406}"/>
              </a:ext>
            </a:extLst>
          </p:cNvPr>
          <p:cNvSpPr>
            <a:spLocks noGrp="1"/>
          </p:cNvSpPr>
          <p:nvPr>
            <p:ph type="title"/>
          </p:nvPr>
        </p:nvSpPr>
        <p:spPr/>
        <p:txBody>
          <a:bodyPr/>
          <a:lstStyle/>
          <a:p>
            <a:r>
              <a:rPr lang="en-US" sz="5400" dirty="0">
                <a:solidFill>
                  <a:srgbClr val="002060"/>
                </a:solidFill>
                <a:latin typeface="Algerian" panose="04020705040A02060702" pitchFamily="82" charset="0"/>
              </a:rPr>
              <a:t>Outlier detection - code</a:t>
            </a:r>
            <a:endParaRPr lang="en-US" sz="5400" dirty="0"/>
          </a:p>
        </p:txBody>
      </p:sp>
      <p:pic>
        <p:nvPicPr>
          <p:cNvPr id="12" name="Content Placeholder 11">
            <a:extLst>
              <a:ext uri="{FF2B5EF4-FFF2-40B4-BE49-F238E27FC236}">
                <a16:creationId xmlns:a16="http://schemas.microsoft.com/office/drawing/2014/main" id="{B4A0FAD4-EB14-75A0-BADF-61911EB0B4C9}"/>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808333" y="1689631"/>
            <a:ext cx="4395788" cy="2581137"/>
          </a:xfrm>
        </p:spPr>
      </p:pic>
      <p:pic>
        <p:nvPicPr>
          <p:cNvPr id="10" name="Content Placeholder 9">
            <a:extLst>
              <a:ext uri="{FF2B5EF4-FFF2-40B4-BE49-F238E27FC236}">
                <a16:creationId xmlns:a16="http://schemas.microsoft.com/office/drawing/2014/main" id="{CA89A6F0-946E-BECC-15C5-347FE57AEC08}"/>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952685" y="1628064"/>
            <a:ext cx="4395787" cy="2642704"/>
          </a:xfrm>
        </p:spPr>
      </p:pic>
      <p:pic>
        <p:nvPicPr>
          <p:cNvPr id="14" name="Picture 13">
            <a:extLst>
              <a:ext uri="{FF2B5EF4-FFF2-40B4-BE49-F238E27FC236}">
                <a16:creationId xmlns:a16="http://schemas.microsoft.com/office/drawing/2014/main" id="{A2953929-F78F-1D52-65A5-C7C1183DCDF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64888" y="4643120"/>
            <a:ext cx="4307077" cy="2122067"/>
          </a:xfrm>
          <a:prstGeom prst="rect">
            <a:avLst/>
          </a:prstGeom>
        </p:spPr>
      </p:pic>
    </p:spTree>
    <p:extLst>
      <p:ext uri="{BB962C8B-B14F-4D97-AF65-F5344CB8AC3E}">
        <p14:creationId xmlns:p14="http://schemas.microsoft.com/office/powerpoint/2010/main" val="34316388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BDDAD-EB3E-A5BD-CA09-6933EEA9E08A}"/>
              </a:ext>
            </a:extLst>
          </p:cNvPr>
          <p:cNvSpPr>
            <a:spLocks noGrp="1"/>
          </p:cNvSpPr>
          <p:nvPr>
            <p:ph type="title"/>
          </p:nvPr>
        </p:nvSpPr>
        <p:spPr/>
        <p:txBody>
          <a:bodyPr/>
          <a:lstStyle/>
          <a:p>
            <a:r>
              <a:rPr lang="en-US" sz="4400" dirty="0">
                <a:solidFill>
                  <a:srgbClr val="002060"/>
                </a:solidFill>
                <a:latin typeface="Algerian" panose="04020705040A02060702" pitchFamily="82" charset="0"/>
              </a:rPr>
              <a:t>Feature selection – chi2 test</a:t>
            </a:r>
            <a:endParaRPr lang="en-US" dirty="0"/>
          </a:p>
        </p:txBody>
      </p:sp>
      <p:sp>
        <p:nvSpPr>
          <p:cNvPr id="3" name="Content Placeholder 2">
            <a:extLst>
              <a:ext uri="{FF2B5EF4-FFF2-40B4-BE49-F238E27FC236}">
                <a16:creationId xmlns:a16="http://schemas.microsoft.com/office/drawing/2014/main" id="{D027FCE0-9C2E-C80A-FB98-ABC69D55BEEC}"/>
              </a:ext>
            </a:extLst>
          </p:cNvPr>
          <p:cNvSpPr>
            <a:spLocks noGrp="1"/>
          </p:cNvSpPr>
          <p:nvPr>
            <p:ph idx="1"/>
          </p:nvPr>
        </p:nvSpPr>
        <p:spPr/>
        <p:txBody>
          <a:bodyPr>
            <a:normAutofit/>
          </a:bodyPr>
          <a:lstStyle/>
          <a:p>
            <a:r>
              <a:rPr lang="en-US" sz="2400" dirty="0">
                <a:solidFill>
                  <a:schemeClr val="bg1">
                    <a:lumMod val="95000"/>
                    <a:lumOff val="5000"/>
                  </a:schemeClr>
                </a:solidFill>
              </a:rPr>
              <a:t>Feature selection is crucial for machine learning algorithms</a:t>
            </a:r>
          </a:p>
          <a:p>
            <a:r>
              <a:rPr lang="en-US" sz="2400" dirty="0">
                <a:solidFill>
                  <a:schemeClr val="bg1">
                    <a:lumMod val="95000"/>
                    <a:lumOff val="5000"/>
                  </a:schemeClr>
                </a:solidFill>
              </a:rPr>
              <a:t>We used the chi-squared test for feature selection.</a:t>
            </a:r>
          </a:p>
          <a:p>
            <a:r>
              <a:rPr lang="en-US" sz="2400" dirty="0">
                <a:solidFill>
                  <a:schemeClr val="bg1">
                    <a:lumMod val="95000"/>
                    <a:lumOff val="5000"/>
                  </a:schemeClr>
                </a:solidFill>
              </a:rPr>
              <a:t>Store the target column in the variable 'n’.</a:t>
            </a:r>
          </a:p>
          <a:p>
            <a:r>
              <a:rPr lang="en-US" sz="2400" dirty="0">
                <a:solidFill>
                  <a:schemeClr val="bg1">
                    <a:lumMod val="95000"/>
                    <a:lumOff val="5000"/>
                  </a:schemeClr>
                </a:solidFill>
              </a:rPr>
              <a:t>Store the remaining columns in the variable 'm’.</a:t>
            </a:r>
          </a:p>
          <a:p>
            <a:r>
              <a:rPr lang="en-US" sz="2400" dirty="0">
                <a:solidFill>
                  <a:schemeClr val="bg1">
                    <a:lumMod val="95000"/>
                    <a:lumOff val="5000"/>
                  </a:schemeClr>
                </a:solidFill>
              </a:rPr>
              <a:t>Perform the chi-squared test and calculate the p-value.</a:t>
            </a:r>
          </a:p>
          <a:p>
            <a:r>
              <a:rPr lang="en-US" sz="2400" dirty="0">
                <a:solidFill>
                  <a:schemeClr val="bg1">
                    <a:lumMod val="95000"/>
                    <a:lumOff val="5000"/>
                  </a:schemeClr>
                </a:solidFill>
              </a:rPr>
              <a:t>Then, compare the p-value to the significance level of 0.05.</a:t>
            </a:r>
          </a:p>
          <a:p>
            <a:r>
              <a:rPr lang="en-US" sz="2400" dirty="0">
                <a:solidFill>
                  <a:schemeClr val="bg1">
                    <a:lumMod val="95000"/>
                    <a:lumOff val="5000"/>
                  </a:schemeClr>
                </a:solidFill>
              </a:rPr>
              <a:t>Select the features based on the chi-squared p-value.</a:t>
            </a:r>
          </a:p>
        </p:txBody>
      </p:sp>
    </p:spTree>
    <p:extLst>
      <p:ext uri="{BB962C8B-B14F-4D97-AF65-F5344CB8AC3E}">
        <p14:creationId xmlns:p14="http://schemas.microsoft.com/office/powerpoint/2010/main" val="13238644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D9DC3-796E-6E59-B247-D453C60509A3}"/>
              </a:ext>
            </a:extLst>
          </p:cNvPr>
          <p:cNvSpPr>
            <a:spLocks noGrp="1"/>
          </p:cNvSpPr>
          <p:nvPr>
            <p:ph type="title"/>
          </p:nvPr>
        </p:nvSpPr>
        <p:spPr/>
        <p:txBody>
          <a:bodyPr/>
          <a:lstStyle/>
          <a:p>
            <a:r>
              <a:rPr lang="en-US" sz="4000" dirty="0">
                <a:solidFill>
                  <a:srgbClr val="002060"/>
                </a:solidFill>
                <a:latin typeface="Algerian" panose="04020705040A02060702" pitchFamily="82" charset="0"/>
              </a:rPr>
              <a:t>Feature selection – chi2 test code</a:t>
            </a:r>
            <a:endParaRPr lang="en-US" dirty="0"/>
          </a:p>
        </p:txBody>
      </p:sp>
      <p:pic>
        <p:nvPicPr>
          <p:cNvPr id="5" name="Content Placeholder 4">
            <a:extLst>
              <a:ext uri="{FF2B5EF4-FFF2-40B4-BE49-F238E27FC236}">
                <a16:creationId xmlns:a16="http://schemas.microsoft.com/office/drawing/2014/main" id="{CA8165FA-ABE7-AABF-CF13-6ECD8857F51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38998" y="1853248"/>
            <a:ext cx="7399642" cy="4395152"/>
          </a:xfrm>
        </p:spPr>
      </p:pic>
    </p:spTree>
    <p:extLst>
      <p:ext uri="{BB962C8B-B14F-4D97-AF65-F5344CB8AC3E}">
        <p14:creationId xmlns:p14="http://schemas.microsoft.com/office/powerpoint/2010/main" val="15910055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A9A45-57E9-86E4-273B-414E37258D7F}"/>
              </a:ext>
            </a:extLst>
          </p:cNvPr>
          <p:cNvSpPr>
            <a:spLocks noGrp="1"/>
          </p:cNvSpPr>
          <p:nvPr>
            <p:ph type="title"/>
          </p:nvPr>
        </p:nvSpPr>
        <p:spPr/>
        <p:txBody>
          <a:bodyPr/>
          <a:lstStyle/>
          <a:p>
            <a:r>
              <a:rPr lang="en-US" sz="4300" dirty="0">
                <a:solidFill>
                  <a:srgbClr val="002060"/>
                </a:solidFill>
                <a:latin typeface="Algerian" panose="04020705040A02060702" pitchFamily="82" charset="0"/>
              </a:rPr>
              <a:t>Feature selection – </a:t>
            </a:r>
            <a:r>
              <a:rPr lang="en-US" sz="4300" dirty="0" err="1">
                <a:solidFill>
                  <a:srgbClr val="002060"/>
                </a:solidFill>
                <a:latin typeface="Algerian" panose="04020705040A02060702" pitchFamily="82" charset="0"/>
              </a:rPr>
              <a:t>anova</a:t>
            </a:r>
            <a:r>
              <a:rPr lang="en-US" sz="4300" dirty="0">
                <a:solidFill>
                  <a:srgbClr val="002060"/>
                </a:solidFill>
                <a:latin typeface="Algerian" panose="04020705040A02060702" pitchFamily="82" charset="0"/>
              </a:rPr>
              <a:t> test</a:t>
            </a:r>
            <a:endParaRPr lang="en-US" sz="4300" dirty="0"/>
          </a:p>
        </p:txBody>
      </p:sp>
      <p:sp>
        <p:nvSpPr>
          <p:cNvPr id="3" name="Content Placeholder 2">
            <a:extLst>
              <a:ext uri="{FF2B5EF4-FFF2-40B4-BE49-F238E27FC236}">
                <a16:creationId xmlns:a16="http://schemas.microsoft.com/office/drawing/2014/main" id="{55ACC813-5801-3036-8097-E838D5AB05EF}"/>
              </a:ext>
            </a:extLst>
          </p:cNvPr>
          <p:cNvSpPr>
            <a:spLocks noGrp="1"/>
          </p:cNvSpPr>
          <p:nvPr>
            <p:ph idx="1"/>
          </p:nvPr>
        </p:nvSpPr>
        <p:spPr/>
        <p:txBody>
          <a:bodyPr/>
          <a:lstStyle/>
          <a:p>
            <a:r>
              <a:rPr lang="en-US" sz="2000" dirty="0">
                <a:solidFill>
                  <a:schemeClr val="bg1">
                    <a:lumMod val="95000"/>
                    <a:lumOff val="5000"/>
                  </a:schemeClr>
                </a:solidFill>
              </a:rPr>
              <a:t>We used the ANOVA test for feature selection.</a:t>
            </a:r>
          </a:p>
          <a:p>
            <a:r>
              <a:rPr lang="en-US" sz="2000" dirty="0">
                <a:solidFill>
                  <a:schemeClr val="bg1">
                    <a:lumMod val="95000"/>
                    <a:lumOff val="5000"/>
                  </a:schemeClr>
                </a:solidFill>
              </a:rPr>
              <a:t>Store the target column in the variable ‘p’.</a:t>
            </a:r>
          </a:p>
          <a:p>
            <a:r>
              <a:rPr lang="en-US" sz="2000" dirty="0">
                <a:solidFill>
                  <a:schemeClr val="bg1">
                    <a:lumMod val="95000"/>
                    <a:lumOff val="5000"/>
                  </a:schemeClr>
                </a:solidFill>
              </a:rPr>
              <a:t>Store the remaining columns in the variable ‘o’.</a:t>
            </a:r>
          </a:p>
          <a:p>
            <a:r>
              <a:rPr lang="en-US" sz="2000" dirty="0">
                <a:solidFill>
                  <a:schemeClr val="bg1">
                    <a:lumMod val="95000"/>
                    <a:lumOff val="5000"/>
                  </a:schemeClr>
                </a:solidFill>
              </a:rPr>
              <a:t>Perform the ANOVA test and calculate the p-value.</a:t>
            </a:r>
          </a:p>
          <a:p>
            <a:r>
              <a:rPr lang="en-US" sz="2000" dirty="0">
                <a:solidFill>
                  <a:schemeClr val="bg1">
                    <a:lumMod val="95000"/>
                    <a:lumOff val="5000"/>
                  </a:schemeClr>
                </a:solidFill>
              </a:rPr>
              <a:t>Then, compare the p-value to the significance level of 0.05.</a:t>
            </a:r>
          </a:p>
          <a:p>
            <a:r>
              <a:rPr lang="en-US" sz="2000" dirty="0">
                <a:solidFill>
                  <a:schemeClr val="bg1">
                    <a:lumMod val="95000"/>
                    <a:lumOff val="5000"/>
                  </a:schemeClr>
                </a:solidFill>
              </a:rPr>
              <a:t>Select the features based on the chi-squared p-value.</a:t>
            </a:r>
          </a:p>
          <a:p>
            <a:endParaRPr lang="en-US" dirty="0"/>
          </a:p>
          <a:p>
            <a:r>
              <a:rPr lang="en-US" dirty="0">
                <a:solidFill>
                  <a:srgbClr val="FFFF00"/>
                </a:solidFill>
              </a:rPr>
              <a:t>Both ANOVA and the chi-squared test suggest dropping the column 'Year'.</a:t>
            </a:r>
          </a:p>
        </p:txBody>
      </p:sp>
    </p:spTree>
    <p:extLst>
      <p:ext uri="{BB962C8B-B14F-4D97-AF65-F5344CB8AC3E}">
        <p14:creationId xmlns:p14="http://schemas.microsoft.com/office/powerpoint/2010/main" val="8683327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23FA6-C70E-EEE0-ACCD-7FBB9B27D48B}"/>
              </a:ext>
            </a:extLst>
          </p:cNvPr>
          <p:cNvSpPr>
            <a:spLocks noGrp="1"/>
          </p:cNvSpPr>
          <p:nvPr>
            <p:ph type="title"/>
          </p:nvPr>
        </p:nvSpPr>
        <p:spPr/>
        <p:txBody>
          <a:bodyPr/>
          <a:lstStyle/>
          <a:p>
            <a:r>
              <a:rPr lang="en-US" sz="3600" dirty="0">
                <a:solidFill>
                  <a:srgbClr val="002060"/>
                </a:solidFill>
                <a:latin typeface="Algerian" panose="04020705040A02060702" pitchFamily="82" charset="0"/>
              </a:rPr>
              <a:t>Feature selection – </a:t>
            </a:r>
            <a:r>
              <a:rPr lang="en-US" sz="3600" dirty="0" err="1">
                <a:solidFill>
                  <a:srgbClr val="002060"/>
                </a:solidFill>
                <a:latin typeface="Algerian" panose="04020705040A02060702" pitchFamily="82" charset="0"/>
              </a:rPr>
              <a:t>anova</a:t>
            </a:r>
            <a:r>
              <a:rPr lang="en-US" sz="3600" dirty="0">
                <a:solidFill>
                  <a:srgbClr val="002060"/>
                </a:solidFill>
                <a:latin typeface="Algerian" panose="04020705040A02060702" pitchFamily="82" charset="0"/>
              </a:rPr>
              <a:t> test code</a:t>
            </a:r>
            <a:endParaRPr lang="en-US" sz="3600" dirty="0"/>
          </a:p>
        </p:txBody>
      </p:sp>
      <p:pic>
        <p:nvPicPr>
          <p:cNvPr id="5" name="Content Placeholder 4">
            <a:extLst>
              <a:ext uri="{FF2B5EF4-FFF2-40B4-BE49-F238E27FC236}">
                <a16:creationId xmlns:a16="http://schemas.microsoft.com/office/drawing/2014/main" id="{326F363B-0ADB-B27C-B1A4-F75C8EFB4A4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66854" y="1469391"/>
            <a:ext cx="8420067" cy="3535362"/>
          </a:xfrm>
        </p:spPr>
      </p:pic>
      <p:pic>
        <p:nvPicPr>
          <p:cNvPr id="7" name="Picture 6">
            <a:extLst>
              <a:ext uri="{FF2B5EF4-FFF2-40B4-BE49-F238E27FC236}">
                <a16:creationId xmlns:a16="http://schemas.microsoft.com/office/drawing/2014/main" id="{81B73689-973F-85D8-C2B2-E2FD2925DB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94884" y="5388609"/>
            <a:ext cx="5525271" cy="609685"/>
          </a:xfrm>
          <a:prstGeom prst="rect">
            <a:avLst/>
          </a:prstGeom>
        </p:spPr>
      </p:pic>
    </p:spTree>
    <p:extLst>
      <p:ext uri="{BB962C8B-B14F-4D97-AF65-F5344CB8AC3E}">
        <p14:creationId xmlns:p14="http://schemas.microsoft.com/office/powerpoint/2010/main" val="22629832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EA2F3-7F0C-B0A6-62A9-25E99106DF1A}"/>
              </a:ext>
            </a:extLst>
          </p:cNvPr>
          <p:cNvSpPr>
            <a:spLocks noGrp="1"/>
          </p:cNvSpPr>
          <p:nvPr>
            <p:ph type="title"/>
          </p:nvPr>
        </p:nvSpPr>
        <p:spPr/>
        <p:txBody>
          <a:bodyPr/>
          <a:lstStyle/>
          <a:p>
            <a:r>
              <a:rPr lang="en-US" sz="6600" dirty="0">
                <a:solidFill>
                  <a:srgbClr val="002060"/>
                </a:solidFill>
                <a:latin typeface="Algerian" panose="04020705040A02060702" pitchFamily="82" charset="0"/>
              </a:rPr>
              <a:t>Test dataset</a:t>
            </a:r>
            <a:endParaRPr lang="en-US" sz="6600" dirty="0"/>
          </a:p>
        </p:txBody>
      </p:sp>
      <p:sp>
        <p:nvSpPr>
          <p:cNvPr id="3" name="Content Placeholder 2">
            <a:extLst>
              <a:ext uri="{FF2B5EF4-FFF2-40B4-BE49-F238E27FC236}">
                <a16:creationId xmlns:a16="http://schemas.microsoft.com/office/drawing/2014/main" id="{CC3551C5-CCF1-7461-04D7-69A0D9FF8536}"/>
              </a:ext>
            </a:extLst>
          </p:cNvPr>
          <p:cNvSpPr>
            <a:spLocks noGrp="1"/>
          </p:cNvSpPr>
          <p:nvPr>
            <p:ph idx="1"/>
          </p:nvPr>
        </p:nvSpPr>
        <p:spPr/>
        <p:txBody>
          <a:bodyPr>
            <a:normAutofit/>
          </a:bodyPr>
          <a:lstStyle/>
          <a:p>
            <a:r>
              <a:rPr lang="en-US" sz="2800" dirty="0">
                <a:solidFill>
                  <a:schemeClr val="bg1">
                    <a:lumMod val="85000"/>
                    <a:lumOff val="15000"/>
                  </a:schemeClr>
                </a:solidFill>
              </a:rPr>
              <a:t>Read the CSV file "GUIDE_test.csv" into a Data Frame.</a:t>
            </a:r>
          </a:p>
          <a:p>
            <a:r>
              <a:rPr lang="en-US" sz="2800" dirty="0">
                <a:solidFill>
                  <a:schemeClr val="bg1">
                    <a:lumMod val="85000"/>
                    <a:lumOff val="15000"/>
                  </a:schemeClr>
                </a:solidFill>
              </a:rPr>
              <a:t>Create a variable named "df1".</a:t>
            </a:r>
          </a:p>
          <a:p>
            <a:r>
              <a:rPr lang="en-US" sz="2800" dirty="0">
                <a:solidFill>
                  <a:schemeClr val="bg1">
                    <a:lumMod val="85000"/>
                    <a:lumOff val="15000"/>
                  </a:schemeClr>
                </a:solidFill>
              </a:rPr>
              <a:t>In the training dataset, implement the same preprocessing steps on the test dataset.</a:t>
            </a:r>
          </a:p>
          <a:p>
            <a:r>
              <a:rPr lang="en-US" sz="2800" dirty="0">
                <a:solidFill>
                  <a:schemeClr val="bg1">
                    <a:lumMod val="85000"/>
                    <a:lumOff val="15000"/>
                  </a:schemeClr>
                </a:solidFill>
              </a:rPr>
              <a:t>Now that we have the training and testing datasets, we can proceed to apply machine learning algorithms.</a:t>
            </a:r>
          </a:p>
        </p:txBody>
      </p:sp>
    </p:spTree>
    <p:extLst>
      <p:ext uri="{BB962C8B-B14F-4D97-AF65-F5344CB8AC3E}">
        <p14:creationId xmlns:p14="http://schemas.microsoft.com/office/powerpoint/2010/main" val="9695540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CF6C0-E488-19DC-20C9-52D3D45CEE86}"/>
              </a:ext>
            </a:extLst>
          </p:cNvPr>
          <p:cNvSpPr>
            <a:spLocks noGrp="1"/>
          </p:cNvSpPr>
          <p:nvPr>
            <p:ph type="title"/>
          </p:nvPr>
        </p:nvSpPr>
        <p:spPr/>
        <p:txBody>
          <a:bodyPr/>
          <a:lstStyle/>
          <a:p>
            <a:r>
              <a:rPr lang="en-US" sz="6600" dirty="0">
                <a:solidFill>
                  <a:srgbClr val="002060"/>
                </a:solidFill>
                <a:latin typeface="Algerian" panose="04020705040A02060702" pitchFamily="82" charset="0"/>
              </a:rPr>
              <a:t>Load dataset</a:t>
            </a:r>
            <a:endParaRPr lang="en-US" sz="6600" dirty="0">
              <a:latin typeface="Algerian" panose="04020705040A02060702" pitchFamily="82" charset="0"/>
            </a:endParaRPr>
          </a:p>
        </p:txBody>
      </p:sp>
      <p:sp>
        <p:nvSpPr>
          <p:cNvPr id="3" name="Content Placeholder 2">
            <a:extLst>
              <a:ext uri="{FF2B5EF4-FFF2-40B4-BE49-F238E27FC236}">
                <a16:creationId xmlns:a16="http://schemas.microsoft.com/office/drawing/2014/main" id="{E91C5A56-8F8A-7A03-8667-3D73916BA3C5}"/>
              </a:ext>
            </a:extLst>
          </p:cNvPr>
          <p:cNvSpPr>
            <a:spLocks noGrp="1"/>
          </p:cNvSpPr>
          <p:nvPr>
            <p:ph idx="1"/>
          </p:nvPr>
        </p:nvSpPr>
        <p:spPr/>
        <p:txBody>
          <a:bodyPr>
            <a:normAutofit/>
          </a:bodyPr>
          <a:lstStyle/>
          <a:p>
            <a:r>
              <a:rPr lang="en-US" sz="3600" dirty="0">
                <a:solidFill>
                  <a:schemeClr val="bg1">
                    <a:lumMod val="85000"/>
                    <a:lumOff val="15000"/>
                  </a:schemeClr>
                </a:solidFill>
              </a:rPr>
              <a:t>Extract all files stored in Google Drive.</a:t>
            </a:r>
          </a:p>
          <a:p>
            <a:r>
              <a:rPr lang="en-US" sz="3600" dirty="0">
                <a:solidFill>
                  <a:schemeClr val="bg1">
                    <a:lumMod val="85000"/>
                    <a:lumOff val="15000"/>
                  </a:schemeClr>
                </a:solidFill>
              </a:rPr>
              <a:t>Mount Google Drive to Google </a:t>
            </a:r>
            <a:r>
              <a:rPr lang="en-US" sz="3600" dirty="0" err="1">
                <a:solidFill>
                  <a:schemeClr val="bg1">
                    <a:lumMod val="85000"/>
                    <a:lumOff val="15000"/>
                  </a:schemeClr>
                </a:solidFill>
              </a:rPr>
              <a:t>Colab</a:t>
            </a:r>
            <a:r>
              <a:rPr lang="en-US" sz="3600" dirty="0">
                <a:solidFill>
                  <a:schemeClr val="bg1">
                    <a:lumMod val="85000"/>
                    <a:lumOff val="15000"/>
                  </a:schemeClr>
                </a:solidFill>
              </a:rPr>
              <a:t>.</a:t>
            </a:r>
          </a:p>
          <a:p>
            <a:r>
              <a:rPr lang="en-US" sz="3600" dirty="0">
                <a:solidFill>
                  <a:schemeClr val="bg1">
                    <a:lumMod val="85000"/>
                    <a:lumOff val="15000"/>
                  </a:schemeClr>
                </a:solidFill>
              </a:rPr>
              <a:t>Read the CSV file GUIDE_train.csv into a Data Frame.</a:t>
            </a:r>
          </a:p>
          <a:p>
            <a:r>
              <a:rPr lang="en-US" sz="3600" dirty="0">
                <a:solidFill>
                  <a:schemeClr val="bg1">
                    <a:lumMod val="85000"/>
                    <a:lumOff val="15000"/>
                  </a:schemeClr>
                </a:solidFill>
              </a:rPr>
              <a:t>Create a variable named “</a:t>
            </a:r>
            <a:r>
              <a:rPr lang="en-US" sz="3600" dirty="0" err="1">
                <a:solidFill>
                  <a:schemeClr val="bg1">
                    <a:lumMod val="85000"/>
                    <a:lumOff val="15000"/>
                  </a:schemeClr>
                </a:solidFill>
              </a:rPr>
              <a:t>df</a:t>
            </a:r>
            <a:r>
              <a:rPr lang="en-US" sz="3600" dirty="0">
                <a:solidFill>
                  <a:schemeClr val="bg1">
                    <a:lumMod val="85000"/>
                    <a:lumOff val="15000"/>
                  </a:schemeClr>
                </a:solidFill>
              </a:rPr>
              <a:t>”</a:t>
            </a:r>
          </a:p>
        </p:txBody>
      </p:sp>
    </p:spTree>
    <p:extLst>
      <p:ext uri="{BB962C8B-B14F-4D97-AF65-F5344CB8AC3E}">
        <p14:creationId xmlns:p14="http://schemas.microsoft.com/office/powerpoint/2010/main" val="1478524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00A7D-FA9E-8809-698A-72D075ED0362}"/>
              </a:ext>
            </a:extLst>
          </p:cNvPr>
          <p:cNvSpPr>
            <a:spLocks noGrp="1"/>
          </p:cNvSpPr>
          <p:nvPr>
            <p:ph type="title"/>
          </p:nvPr>
        </p:nvSpPr>
        <p:spPr/>
        <p:txBody>
          <a:bodyPr/>
          <a:lstStyle/>
          <a:p>
            <a:r>
              <a:rPr lang="en-US" sz="6600" dirty="0">
                <a:solidFill>
                  <a:srgbClr val="002060"/>
                </a:solidFill>
                <a:latin typeface="Algerian" panose="04020705040A02060702" pitchFamily="82" charset="0"/>
              </a:rPr>
              <a:t>splitting</a:t>
            </a:r>
            <a:endParaRPr lang="en-US" sz="6600" dirty="0"/>
          </a:p>
        </p:txBody>
      </p:sp>
      <p:sp>
        <p:nvSpPr>
          <p:cNvPr id="3" name="Content Placeholder 2">
            <a:extLst>
              <a:ext uri="{FF2B5EF4-FFF2-40B4-BE49-F238E27FC236}">
                <a16:creationId xmlns:a16="http://schemas.microsoft.com/office/drawing/2014/main" id="{11E8C134-B195-337A-7C1A-CFC43928C374}"/>
              </a:ext>
            </a:extLst>
          </p:cNvPr>
          <p:cNvSpPr>
            <a:spLocks noGrp="1"/>
          </p:cNvSpPr>
          <p:nvPr>
            <p:ph idx="1"/>
          </p:nvPr>
        </p:nvSpPr>
        <p:spPr/>
        <p:txBody>
          <a:bodyPr>
            <a:normAutofit/>
          </a:bodyPr>
          <a:lstStyle/>
          <a:p>
            <a:r>
              <a:rPr lang="en-US" sz="2400" dirty="0">
                <a:solidFill>
                  <a:schemeClr val="bg1">
                    <a:lumMod val="85000"/>
                    <a:lumOff val="15000"/>
                  </a:schemeClr>
                </a:solidFill>
              </a:rPr>
              <a:t>In the training dataset, we will split the data into training and validation sets. </a:t>
            </a:r>
          </a:p>
          <a:p>
            <a:r>
              <a:rPr lang="en-US" sz="2400" dirty="0">
                <a:solidFill>
                  <a:schemeClr val="bg1">
                    <a:lumMod val="85000"/>
                    <a:lumOff val="15000"/>
                  </a:schemeClr>
                </a:solidFill>
              </a:rPr>
              <a:t>Before splitting, assign the variables for the feature and target columns.</a:t>
            </a:r>
          </a:p>
          <a:p>
            <a:r>
              <a:rPr lang="en-US" sz="2400" dirty="0">
                <a:solidFill>
                  <a:schemeClr val="bg1">
                    <a:lumMod val="85000"/>
                    <a:lumOff val="15000"/>
                  </a:schemeClr>
                </a:solidFill>
              </a:rPr>
              <a:t>We will use stratification during the splitting process to maintain proportional representation of the groups.</a:t>
            </a:r>
          </a:p>
          <a:p>
            <a:r>
              <a:rPr lang="en-US" sz="2400" dirty="0">
                <a:solidFill>
                  <a:schemeClr val="bg1">
                    <a:lumMod val="85000"/>
                    <a:lumOff val="15000"/>
                  </a:schemeClr>
                </a:solidFill>
              </a:rPr>
              <a:t>In the testing dataset, assign the variables for the feature and target columns.</a:t>
            </a:r>
          </a:p>
          <a:p>
            <a:r>
              <a:rPr lang="en-US" sz="2400" dirty="0">
                <a:solidFill>
                  <a:schemeClr val="bg1">
                    <a:lumMod val="85000"/>
                    <a:lumOff val="15000"/>
                  </a:schemeClr>
                </a:solidFill>
              </a:rPr>
              <a:t>After this, start applying the machine learning algorithm.</a:t>
            </a:r>
          </a:p>
        </p:txBody>
      </p:sp>
    </p:spTree>
    <p:extLst>
      <p:ext uri="{BB962C8B-B14F-4D97-AF65-F5344CB8AC3E}">
        <p14:creationId xmlns:p14="http://schemas.microsoft.com/office/powerpoint/2010/main" val="5151101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2463E-4FBF-6050-8B76-C753E2D74FAE}"/>
              </a:ext>
            </a:extLst>
          </p:cNvPr>
          <p:cNvSpPr>
            <a:spLocks noGrp="1"/>
          </p:cNvSpPr>
          <p:nvPr>
            <p:ph type="title"/>
          </p:nvPr>
        </p:nvSpPr>
        <p:spPr/>
        <p:txBody>
          <a:bodyPr/>
          <a:lstStyle/>
          <a:p>
            <a:r>
              <a:rPr lang="en-US" sz="6600" dirty="0">
                <a:solidFill>
                  <a:srgbClr val="002060"/>
                </a:solidFill>
                <a:latin typeface="Algerian" panose="04020705040A02060702" pitchFamily="82" charset="0"/>
              </a:rPr>
              <a:t>Splitting - code</a:t>
            </a:r>
            <a:endParaRPr lang="en-US" sz="6600" dirty="0"/>
          </a:p>
        </p:txBody>
      </p:sp>
      <p:pic>
        <p:nvPicPr>
          <p:cNvPr id="5" name="Content Placeholder 4">
            <a:extLst>
              <a:ext uri="{FF2B5EF4-FFF2-40B4-BE49-F238E27FC236}">
                <a16:creationId xmlns:a16="http://schemas.microsoft.com/office/drawing/2014/main" id="{0530D1D3-BA2B-D31D-8C80-00C6495A805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78560" y="1950720"/>
            <a:ext cx="8747759" cy="4297680"/>
          </a:xfrm>
        </p:spPr>
      </p:pic>
    </p:spTree>
    <p:extLst>
      <p:ext uri="{BB962C8B-B14F-4D97-AF65-F5344CB8AC3E}">
        <p14:creationId xmlns:p14="http://schemas.microsoft.com/office/powerpoint/2010/main" val="30433758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FFD77-AD2D-862F-B6AE-A9E412073E9D}"/>
              </a:ext>
            </a:extLst>
          </p:cNvPr>
          <p:cNvSpPr>
            <a:spLocks noGrp="1"/>
          </p:cNvSpPr>
          <p:nvPr>
            <p:ph type="title"/>
          </p:nvPr>
        </p:nvSpPr>
        <p:spPr/>
        <p:txBody>
          <a:bodyPr/>
          <a:lstStyle/>
          <a:p>
            <a:r>
              <a:rPr lang="en-US" sz="6600" dirty="0">
                <a:solidFill>
                  <a:srgbClr val="002060"/>
                </a:solidFill>
                <a:latin typeface="Algerian" panose="04020705040A02060702" pitchFamily="82" charset="0"/>
              </a:rPr>
              <a:t>Decision tree</a:t>
            </a:r>
            <a:endParaRPr lang="en-US" sz="6600" dirty="0"/>
          </a:p>
        </p:txBody>
      </p:sp>
      <p:sp>
        <p:nvSpPr>
          <p:cNvPr id="3" name="Content Placeholder 2">
            <a:extLst>
              <a:ext uri="{FF2B5EF4-FFF2-40B4-BE49-F238E27FC236}">
                <a16:creationId xmlns:a16="http://schemas.microsoft.com/office/drawing/2014/main" id="{D362AFFC-A5BA-CC37-356F-35658D4DE6CB}"/>
              </a:ext>
            </a:extLst>
          </p:cNvPr>
          <p:cNvSpPr>
            <a:spLocks noGrp="1"/>
          </p:cNvSpPr>
          <p:nvPr>
            <p:ph idx="1"/>
          </p:nvPr>
        </p:nvSpPr>
        <p:spPr/>
        <p:txBody>
          <a:bodyPr>
            <a:normAutofit/>
          </a:bodyPr>
          <a:lstStyle/>
          <a:p>
            <a:r>
              <a:rPr lang="en-US" sz="2800" dirty="0">
                <a:solidFill>
                  <a:schemeClr val="bg1">
                    <a:lumMod val="85000"/>
                    <a:lumOff val="15000"/>
                  </a:schemeClr>
                </a:solidFill>
              </a:rPr>
              <a:t>First, we will run the model using the </a:t>
            </a:r>
            <a:r>
              <a:rPr lang="en-US" sz="2800" b="1" dirty="0">
                <a:solidFill>
                  <a:schemeClr val="bg1">
                    <a:lumMod val="85000"/>
                    <a:lumOff val="15000"/>
                  </a:schemeClr>
                </a:solidFill>
              </a:rPr>
              <a:t>Decision Tree Classifier</a:t>
            </a:r>
          </a:p>
          <a:p>
            <a:r>
              <a:rPr lang="en-US" sz="2800" dirty="0">
                <a:solidFill>
                  <a:schemeClr val="bg1">
                    <a:lumMod val="85000"/>
                    <a:lumOff val="15000"/>
                  </a:schemeClr>
                </a:solidFill>
              </a:rPr>
              <a:t>Train the model using </a:t>
            </a:r>
            <a:r>
              <a:rPr lang="en-US" sz="2800" dirty="0" err="1">
                <a:solidFill>
                  <a:schemeClr val="bg1">
                    <a:lumMod val="85000"/>
                    <a:lumOff val="15000"/>
                  </a:schemeClr>
                </a:solidFill>
              </a:rPr>
              <a:t>x_train</a:t>
            </a:r>
            <a:r>
              <a:rPr lang="en-US" sz="2800" dirty="0">
                <a:solidFill>
                  <a:schemeClr val="bg1">
                    <a:lumMod val="85000"/>
                    <a:lumOff val="15000"/>
                  </a:schemeClr>
                </a:solidFill>
              </a:rPr>
              <a:t> and </a:t>
            </a:r>
            <a:r>
              <a:rPr lang="en-US" sz="2800" dirty="0" err="1">
                <a:solidFill>
                  <a:schemeClr val="bg1">
                    <a:lumMod val="85000"/>
                    <a:lumOff val="15000"/>
                  </a:schemeClr>
                </a:solidFill>
              </a:rPr>
              <a:t>y_train</a:t>
            </a:r>
            <a:endParaRPr lang="en-US" sz="2800" dirty="0">
              <a:solidFill>
                <a:schemeClr val="bg1">
                  <a:lumMod val="85000"/>
                  <a:lumOff val="15000"/>
                </a:schemeClr>
              </a:solidFill>
            </a:endParaRPr>
          </a:p>
          <a:p>
            <a:r>
              <a:rPr lang="en-US" sz="2800" dirty="0">
                <a:solidFill>
                  <a:schemeClr val="bg1">
                    <a:lumMod val="85000"/>
                    <a:lumOff val="15000"/>
                  </a:schemeClr>
                </a:solidFill>
              </a:rPr>
              <a:t>Next, predict y from  </a:t>
            </a:r>
            <a:r>
              <a:rPr lang="en-US" sz="2800" dirty="0" err="1">
                <a:solidFill>
                  <a:schemeClr val="bg1">
                    <a:lumMod val="85000"/>
                    <a:lumOff val="15000"/>
                  </a:schemeClr>
                </a:solidFill>
              </a:rPr>
              <a:t>x_test</a:t>
            </a:r>
            <a:endParaRPr lang="en-US" sz="2800" dirty="0">
              <a:solidFill>
                <a:schemeClr val="bg1">
                  <a:lumMod val="85000"/>
                  <a:lumOff val="15000"/>
                </a:schemeClr>
              </a:solidFill>
            </a:endParaRPr>
          </a:p>
          <a:p>
            <a:r>
              <a:rPr lang="en-US" sz="2800" dirty="0">
                <a:solidFill>
                  <a:schemeClr val="bg1">
                    <a:lumMod val="85000"/>
                    <a:lumOff val="15000"/>
                  </a:schemeClr>
                </a:solidFill>
              </a:rPr>
              <a:t>After this, calculate the accuracy and generate the classification report.</a:t>
            </a:r>
          </a:p>
          <a:p>
            <a:r>
              <a:rPr lang="en-US" sz="2800" dirty="0">
                <a:solidFill>
                  <a:schemeClr val="bg1">
                    <a:lumMod val="85000"/>
                    <a:lumOff val="15000"/>
                  </a:schemeClr>
                </a:solidFill>
              </a:rPr>
              <a:t>The Accuracy is 90%</a:t>
            </a:r>
          </a:p>
        </p:txBody>
      </p:sp>
    </p:spTree>
    <p:extLst>
      <p:ext uri="{BB962C8B-B14F-4D97-AF65-F5344CB8AC3E}">
        <p14:creationId xmlns:p14="http://schemas.microsoft.com/office/powerpoint/2010/main" val="25064470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B8612-7DD0-1256-CC2B-004095190DDD}"/>
              </a:ext>
            </a:extLst>
          </p:cNvPr>
          <p:cNvSpPr>
            <a:spLocks noGrp="1"/>
          </p:cNvSpPr>
          <p:nvPr>
            <p:ph type="title"/>
          </p:nvPr>
        </p:nvSpPr>
        <p:spPr/>
        <p:txBody>
          <a:bodyPr/>
          <a:lstStyle/>
          <a:p>
            <a:r>
              <a:rPr lang="en-US" sz="6600" dirty="0">
                <a:solidFill>
                  <a:srgbClr val="002060"/>
                </a:solidFill>
                <a:latin typeface="Algerian" panose="04020705040A02060702" pitchFamily="82" charset="0"/>
              </a:rPr>
              <a:t>Decision tree - code</a:t>
            </a:r>
            <a:endParaRPr lang="en-US" sz="6600" dirty="0"/>
          </a:p>
        </p:txBody>
      </p:sp>
      <p:pic>
        <p:nvPicPr>
          <p:cNvPr id="5" name="Content Placeholder 4">
            <a:extLst>
              <a:ext uri="{FF2B5EF4-FFF2-40B4-BE49-F238E27FC236}">
                <a16:creationId xmlns:a16="http://schemas.microsoft.com/office/drawing/2014/main" id="{5F8E5AA0-4FC0-2B06-5748-6D4EBDE757E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51281" y="2042160"/>
            <a:ext cx="8473440" cy="4206240"/>
          </a:xfrm>
        </p:spPr>
      </p:pic>
    </p:spTree>
    <p:extLst>
      <p:ext uri="{BB962C8B-B14F-4D97-AF65-F5344CB8AC3E}">
        <p14:creationId xmlns:p14="http://schemas.microsoft.com/office/powerpoint/2010/main" val="40715758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C8C73-C980-D31E-D080-7A676F74A5B4}"/>
              </a:ext>
            </a:extLst>
          </p:cNvPr>
          <p:cNvSpPr>
            <a:spLocks noGrp="1"/>
          </p:cNvSpPr>
          <p:nvPr>
            <p:ph type="title"/>
          </p:nvPr>
        </p:nvSpPr>
        <p:spPr/>
        <p:txBody>
          <a:bodyPr/>
          <a:lstStyle/>
          <a:p>
            <a:r>
              <a:rPr lang="en-US" sz="6600" dirty="0">
                <a:solidFill>
                  <a:srgbClr val="002060"/>
                </a:solidFill>
                <a:latin typeface="Algerian" panose="04020705040A02060702" pitchFamily="82" charset="0"/>
              </a:rPr>
              <a:t>Random forest</a:t>
            </a:r>
            <a:endParaRPr lang="en-US" sz="6600" dirty="0"/>
          </a:p>
        </p:txBody>
      </p:sp>
      <p:sp>
        <p:nvSpPr>
          <p:cNvPr id="3" name="Content Placeholder 2">
            <a:extLst>
              <a:ext uri="{FF2B5EF4-FFF2-40B4-BE49-F238E27FC236}">
                <a16:creationId xmlns:a16="http://schemas.microsoft.com/office/drawing/2014/main" id="{B727551B-B7F6-B7A6-BA6E-559C07592743}"/>
              </a:ext>
            </a:extLst>
          </p:cNvPr>
          <p:cNvSpPr>
            <a:spLocks noGrp="1"/>
          </p:cNvSpPr>
          <p:nvPr>
            <p:ph idx="1"/>
          </p:nvPr>
        </p:nvSpPr>
        <p:spPr/>
        <p:txBody>
          <a:bodyPr/>
          <a:lstStyle/>
          <a:p>
            <a:r>
              <a:rPr lang="en-US" sz="3200" dirty="0">
                <a:solidFill>
                  <a:schemeClr val="bg1">
                    <a:lumMod val="85000"/>
                    <a:lumOff val="15000"/>
                  </a:schemeClr>
                </a:solidFill>
              </a:rPr>
              <a:t>Second, we will run the model using the </a:t>
            </a:r>
            <a:r>
              <a:rPr lang="en-US" sz="3200" b="1" dirty="0">
                <a:solidFill>
                  <a:schemeClr val="bg1">
                    <a:lumMod val="85000"/>
                    <a:lumOff val="15000"/>
                  </a:schemeClr>
                </a:solidFill>
              </a:rPr>
              <a:t>Random Forest Classifier</a:t>
            </a:r>
          </a:p>
          <a:p>
            <a:r>
              <a:rPr lang="en-US" sz="3200" dirty="0">
                <a:solidFill>
                  <a:schemeClr val="bg1">
                    <a:lumMod val="85000"/>
                    <a:lumOff val="15000"/>
                  </a:schemeClr>
                </a:solidFill>
              </a:rPr>
              <a:t>Train the model using </a:t>
            </a:r>
            <a:r>
              <a:rPr lang="en-US" sz="3200" dirty="0" err="1">
                <a:solidFill>
                  <a:schemeClr val="bg1">
                    <a:lumMod val="85000"/>
                    <a:lumOff val="15000"/>
                  </a:schemeClr>
                </a:solidFill>
              </a:rPr>
              <a:t>x_train</a:t>
            </a:r>
            <a:r>
              <a:rPr lang="en-US" sz="3200" dirty="0">
                <a:solidFill>
                  <a:schemeClr val="bg1">
                    <a:lumMod val="85000"/>
                    <a:lumOff val="15000"/>
                  </a:schemeClr>
                </a:solidFill>
              </a:rPr>
              <a:t> and </a:t>
            </a:r>
            <a:r>
              <a:rPr lang="en-US" sz="3200" dirty="0" err="1">
                <a:solidFill>
                  <a:schemeClr val="bg1">
                    <a:lumMod val="85000"/>
                    <a:lumOff val="15000"/>
                  </a:schemeClr>
                </a:solidFill>
              </a:rPr>
              <a:t>y_train</a:t>
            </a:r>
            <a:endParaRPr lang="en-US" sz="3200" dirty="0">
              <a:solidFill>
                <a:schemeClr val="bg1">
                  <a:lumMod val="85000"/>
                  <a:lumOff val="15000"/>
                </a:schemeClr>
              </a:solidFill>
            </a:endParaRPr>
          </a:p>
          <a:p>
            <a:r>
              <a:rPr lang="en-US" sz="3200" dirty="0">
                <a:solidFill>
                  <a:schemeClr val="bg1">
                    <a:lumMod val="85000"/>
                    <a:lumOff val="15000"/>
                  </a:schemeClr>
                </a:solidFill>
              </a:rPr>
              <a:t>Next, predict y from  </a:t>
            </a:r>
            <a:r>
              <a:rPr lang="en-US" sz="3200" dirty="0" err="1">
                <a:solidFill>
                  <a:schemeClr val="bg1">
                    <a:lumMod val="85000"/>
                    <a:lumOff val="15000"/>
                  </a:schemeClr>
                </a:solidFill>
              </a:rPr>
              <a:t>x_test</a:t>
            </a:r>
            <a:endParaRPr lang="en-US" sz="3200" dirty="0">
              <a:solidFill>
                <a:schemeClr val="bg1">
                  <a:lumMod val="85000"/>
                  <a:lumOff val="15000"/>
                </a:schemeClr>
              </a:solidFill>
            </a:endParaRPr>
          </a:p>
          <a:p>
            <a:r>
              <a:rPr lang="en-US" sz="3200" dirty="0">
                <a:solidFill>
                  <a:schemeClr val="bg1">
                    <a:lumMod val="85000"/>
                    <a:lumOff val="15000"/>
                  </a:schemeClr>
                </a:solidFill>
              </a:rPr>
              <a:t>After this, calculate the accuracy and generate the classification report.</a:t>
            </a:r>
          </a:p>
          <a:p>
            <a:r>
              <a:rPr lang="en-US" sz="3200" dirty="0">
                <a:solidFill>
                  <a:schemeClr val="bg1">
                    <a:lumMod val="85000"/>
                    <a:lumOff val="15000"/>
                  </a:schemeClr>
                </a:solidFill>
              </a:rPr>
              <a:t>The Accuracy is 88%</a:t>
            </a:r>
          </a:p>
          <a:p>
            <a:endParaRPr lang="en-US" dirty="0"/>
          </a:p>
        </p:txBody>
      </p:sp>
    </p:spTree>
    <p:extLst>
      <p:ext uri="{BB962C8B-B14F-4D97-AF65-F5344CB8AC3E}">
        <p14:creationId xmlns:p14="http://schemas.microsoft.com/office/powerpoint/2010/main" val="7542749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09FB1-0665-0FBC-F768-BFCFA8EB5F35}"/>
              </a:ext>
            </a:extLst>
          </p:cNvPr>
          <p:cNvSpPr>
            <a:spLocks noGrp="1"/>
          </p:cNvSpPr>
          <p:nvPr>
            <p:ph type="title"/>
          </p:nvPr>
        </p:nvSpPr>
        <p:spPr/>
        <p:txBody>
          <a:bodyPr/>
          <a:lstStyle/>
          <a:p>
            <a:r>
              <a:rPr lang="en-US" sz="6600" dirty="0">
                <a:solidFill>
                  <a:srgbClr val="002060"/>
                </a:solidFill>
                <a:latin typeface="Algerian" panose="04020705040A02060702" pitchFamily="82" charset="0"/>
              </a:rPr>
              <a:t>Random forest-code</a:t>
            </a:r>
            <a:endParaRPr lang="en-US" sz="6600" dirty="0"/>
          </a:p>
        </p:txBody>
      </p:sp>
      <p:pic>
        <p:nvPicPr>
          <p:cNvPr id="5" name="Content Placeholder 4">
            <a:extLst>
              <a:ext uri="{FF2B5EF4-FFF2-40B4-BE49-F238E27FC236}">
                <a16:creationId xmlns:a16="http://schemas.microsoft.com/office/drawing/2014/main" id="{DD1A7B44-3270-BB5A-F073-8FD42C4A356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70000" y="2052638"/>
            <a:ext cx="8625840" cy="4195762"/>
          </a:xfrm>
        </p:spPr>
      </p:pic>
    </p:spTree>
    <p:extLst>
      <p:ext uri="{BB962C8B-B14F-4D97-AF65-F5344CB8AC3E}">
        <p14:creationId xmlns:p14="http://schemas.microsoft.com/office/powerpoint/2010/main" val="140073305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5E5C6-55FF-704F-BFA1-B10E090687DF}"/>
              </a:ext>
            </a:extLst>
          </p:cNvPr>
          <p:cNvSpPr>
            <a:spLocks noGrp="1"/>
          </p:cNvSpPr>
          <p:nvPr>
            <p:ph type="title"/>
          </p:nvPr>
        </p:nvSpPr>
        <p:spPr/>
        <p:txBody>
          <a:bodyPr/>
          <a:lstStyle/>
          <a:p>
            <a:r>
              <a:rPr lang="en-US" sz="6600" dirty="0" err="1">
                <a:solidFill>
                  <a:srgbClr val="002060"/>
                </a:solidFill>
                <a:latin typeface="Algerian" panose="04020705040A02060702" pitchFamily="82" charset="0"/>
              </a:rPr>
              <a:t>xgboost</a:t>
            </a:r>
            <a:endParaRPr lang="en-US" sz="6600" dirty="0"/>
          </a:p>
        </p:txBody>
      </p:sp>
      <p:sp>
        <p:nvSpPr>
          <p:cNvPr id="3" name="Content Placeholder 2">
            <a:extLst>
              <a:ext uri="{FF2B5EF4-FFF2-40B4-BE49-F238E27FC236}">
                <a16:creationId xmlns:a16="http://schemas.microsoft.com/office/drawing/2014/main" id="{6FF3D415-6137-049C-99C8-C66F50823804}"/>
              </a:ext>
            </a:extLst>
          </p:cNvPr>
          <p:cNvSpPr>
            <a:spLocks noGrp="1"/>
          </p:cNvSpPr>
          <p:nvPr>
            <p:ph idx="1"/>
          </p:nvPr>
        </p:nvSpPr>
        <p:spPr/>
        <p:txBody>
          <a:bodyPr/>
          <a:lstStyle/>
          <a:p>
            <a:r>
              <a:rPr lang="en-US" sz="3200" dirty="0">
                <a:solidFill>
                  <a:schemeClr val="bg1">
                    <a:lumMod val="85000"/>
                    <a:lumOff val="15000"/>
                  </a:schemeClr>
                </a:solidFill>
              </a:rPr>
              <a:t>Third, we will run the model using the </a:t>
            </a:r>
            <a:r>
              <a:rPr lang="en-US" sz="3200" b="1" dirty="0" err="1">
                <a:solidFill>
                  <a:schemeClr val="bg1">
                    <a:lumMod val="85000"/>
                    <a:lumOff val="15000"/>
                  </a:schemeClr>
                </a:solidFill>
              </a:rPr>
              <a:t>XGBoost</a:t>
            </a:r>
            <a:r>
              <a:rPr lang="en-US" sz="3200" b="1" dirty="0">
                <a:solidFill>
                  <a:schemeClr val="bg1">
                    <a:lumMod val="85000"/>
                    <a:lumOff val="15000"/>
                  </a:schemeClr>
                </a:solidFill>
              </a:rPr>
              <a:t> Classifier</a:t>
            </a:r>
          </a:p>
          <a:p>
            <a:r>
              <a:rPr lang="en-US" sz="3200" dirty="0">
                <a:solidFill>
                  <a:schemeClr val="bg1">
                    <a:lumMod val="85000"/>
                    <a:lumOff val="15000"/>
                  </a:schemeClr>
                </a:solidFill>
              </a:rPr>
              <a:t>Train the model using </a:t>
            </a:r>
            <a:r>
              <a:rPr lang="en-US" sz="3200" dirty="0" err="1">
                <a:solidFill>
                  <a:schemeClr val="bg1">
                    <a:lumMod val="85000"/>
                    <a:lumOff val="15000"/>
                  </a:schemeClr>
                </a:solidFill>
              </a:rPr>
              <a:t>x_train</a:t>
            </a:r>
            <a:r>
              <a:rPr lang="en-US" sz="3200" dirty="0">
                <a:solidFill>
                  <a:schemeClr val="bg1">
                    <a:lumMod val="85000"/>
                    <a:lumOff val="15000"/>
                  </a:schemeClr>
                </a:solidFill>
              </a:rPr>
              <a:t> and </a:t>
            </a:r>
            <a:r>
              <a:rPr lang="en-US" sz="3200" dirty="0" err="1">
                <a:solidFill>
                  <a:schemeClr val="bg1">
                    <a:lumMod val="85000"/>
                    <a:lumOff val="15000"/>
                  </a:schemeClr>
                </a:solidFill>
              </a:rPr>
              <a:t>y_train</a:t>
            </a:r>
            <a:endParaRPr lang="en-US" sz="3200" dirty="0">
              <a:solidFill>
                <a:schemeClr val="bg1">
                  <a:lumMod val="85000"/>
                  <a:lumOff val="15000"/>
                </a:schemeClr>
              </a:solidFill>
            </a:endParaRPr>
          </a:p>
          <a:p>
            <a:r>
              <a:rPr lang="en-US" sz="3200" dirty="0">
                <a:solidFill>
                  <a:schemeClr val="bg1">
                    <a:lumMod val="85000"/>
                    <a:lumOff val="15000"/>
                  </a:schemeClr>
                </a:solidFill>
              </a:rPr>
              <a:t>Next, predict y from  </a:t>
            </a:r>
            <a:r>
              <a:rPr lang="en-US" sz="3200" dirty="0" err="1">
                <a:solidFill>
                  <a:schemeClr val="bg1">
                    <a:lumMod val="85000"/>
                    <a:lumOff val="15000"/>
                  </a:schemeClr>
                </a:solidFill>
              </a:rPr>
              <a:t>x_test</a:t>
            </a:r>
            <a:endParaRPr lang="en-US" sz="3200" dirty="0">
              <a:solidFill>
                <a:schemeClr val="bg1">
                  <a:lumMod val="85000"/>
                  <a:lumOff val="15000"/>
                </a:schemeClr>
              </a:solidFill>
            </a:endParaRPr>
          </a:p>
          <a:p>
            <a:r>
              <a:rPr lang="en-US" sz="3200" dirty="0">
                <a:solidFill>
                  <a:schemeClr val="bg1">
                    <a:lumMod val="85000"/>
                    <a:lumOff val="15000"/>
                  </a:schemeClr>
                </a:solidFill>
              </a:rPr>
              <a:t>After this, calculate the accuracy and generate the classification report.</a:t>
            </a:r>
          </a:p>
          <a:p>
            <a:r>
              <a:rPr lang="en-US" sz="3200" dirty="0">
                <a:solidFill>
                  <a:schemeClr val="bg1">
                    <a:lumMod val="85000"/>
                    <a:lumOff val="15000"/>
                  </a:schemeClr>
                </a:solidFill>
              </a:rPr>
              <a:t>The Accuracy is 80%</a:t>
            </a:r>
          </a:p>
          <a:p>
            <a:endParaRPr lang="en-US" dirty="0"/>
          </a:p>
        </p:txBody>
      </p:sp>
    </p:spTree>
    <p:extLst>
      <p:ext uri="{BB962C8B-B14F-4D97-AF65-F5344CB8AC3E}">
        <p14:creationId xmlns:p14="http://schemas.microsoft.com/office/powerpoint/2010/main" val="18366321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9667F-6189-EEF1-8BA6-287E17A5E8A5}"/>
              </a:ext>
            </a:extLst>
          </p:cNvPr>
          <p:cNvSpPr>
            <a:spLocks noGrp="1"/>
          </p:cNvSpPr>
          <p:nvPr>
            <p:ph type="title"/>
          </p:nvPr>
        </p:nvSpPr>
        <p:spPr/>
        <p:txBody>
          <a:bodyPr/>
          <a:lstStyle/>
          <a:p>
            <a:r>
              <a:rPr lang="en-US" sz="6600" dirty="0" err="1">
                <a:solidFill>
                  <a:srgbClr val="002060"/>
                </a:solidFill>
                <a:latin typeface="Algerian" panose="04020705040A02060702" pitchFamily="82" charset="0"/>
              </a:rPr>
              <a:t>Xgboost</a:t>
            </a:r>
            <a:r>
              <a:rPr lang="en-US" sz="6600" dirty="0">
                <a:solidFill>
                  <a:srgbClr val="002060"/>
                </a:solidFill>
                <a:latin typeface="Algerian" panose="04020705040A02060702" pitchFamily="82" charset="0"/>
              </a:rPr>
              <a:t> - code</a:t>
            </a:r>
            <a:endParaRPr lang="en-US" sz="6600" dirty="0"/>
          </a:p>
        </p:txBody>
      </p:sp>
      <p:pic>
        <p:nvPicPr>
          <p:cNvPr id="5" name="Content Placeholder 4">
            <a:extLst>
              <a:ext uri="{FF2B5EF4-FFF2-40B4-BE49-F238E27FC236}">
                <a16:creationId xmlns:a16="http://schemas.microsoft.com/office/drawing/2014/main" id="{A15D6970-05BF-0740-3894-F3953D71645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61440" y="2052638"/>
            <a:ext cx="8493760" cy="4195762"/>
          </a:xfrm>
        </p:spPr>
      </p:pic>
    </p:spTree>
    <p:extLst>
      <p:ext uri="{BB962C8B-B14F-4D97-AF65-F5344CB8AC3E}">
        <p14:creationId xmlns:p14="http://schemas.microsoft.com/office/powerpoint/2010/main" val="104858738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9F49F-5DBF-A555-E45D-ECB6E06FC6C1}"/>
              </a:ext>
            </a:extLst>
          </p:cNvPr>
          <p:cNvSpPr>
            <a:spLocks noGrp="1"/>
          </p:cNvSpPr>
          <p:nvPr>
            <p:ph type="title"/>
          </p:nvPr>
        </p:nvSpPr>
        <p:spPr/>
        <p:txBody>
          <a:bodyPr/>
          <a:lstStyle/>
          <a:p>
            <a:r>
              <a:rPr lang="en-US" sz="6600" dirty="0">
                <a:solidFill>
                  <a:srgbClr val="002060"/>
                </a:solidFill>
                <a:latin typeface="Algerian" panose="04020705040A02060702" pitchFamily="82" charset="0"/>
              </a:rPr>
              <a:t>Imbalance - smote</a:t>
            </a:r>
            <a:endParaRPr lang="en-US" sz="6600" dirty="0"/>
          </a:p>
        </p:txBody>
      </p:sp>
      <p:sp>
        <p:nvSpPr>
          <p:cNvPr id="3" name="Content Placeholder 2">
            <a:extLst>
              <a:ext uri="{FF2B5EF4-FFF2-40B4-BE49-F238E27FC236}">
                <a16:creationId xmlns:a16="http://schemas.microsoft.com/office/drawing/2014/main" id="{197971B7-A566-6D78-FA9D-396E06A9E15A}"/>
              </a:ext>
            </a:extLst>
          </p:cNvPr>
          <p:cNvSpPr>
            <a:spLocks noGrp="1"/>
          </p:cNvSpPr>
          <p:nvPr>
            <p:ph idx="1"/>
          </p:nvPr>
        </p:nvSpPr>
        <p:spPr/>
        <p:txBody>
          <a:bodyPr>
            <a:normAutofit/>
          </a:bodyPr>
          <a:lstStyle/>
          <a:p>
            <a:r>
              <a:rPr lang="en-US" sz="2800" dirty="0">
                <a:solidFill>
                  <a:schemeClr val="bg1">
                    <a:lumMod val="85000"/>
                    <a:lumOff val="15000"/>
                  </a:schemeClr>
                </a:solidFill>
              </a:rPr>
              <a:t>Find the imbalance ratio of the dataset.</a:t>
            </a:r>
          </a:p>
          <a:p>
            <a:r>
              <a:rPr lang="en-US" sz="2800" dirty="0">
                <a:solidFill>
                  <a:schemeClr val="bg1">
                    <a:lumMod val="85000"/>
                    <a:lumOff val="15000"/>
                  </a:schemeClr>
                </a:solidFill>
              </a:rPr>
              <a:t>If the ratio is greater than 1.5, we will apply the SMOTE technique for resampling.</a:t>
            </a:r>
          </a:p>
          <a:p>
            <a:r>
              <a:rPr lang="en-US" sz="2800" dirty="0">
                <a:solidFill>
                  <a:schemeClr val="bg1">
                    <a:lumMod val="85000"/>
                    <a:lumOff val="15000"/>
                  </a:schemeClr>
                </a:solidFill>
              </a:rPr>
              <a:t>After resampling </a:t>
            </a:r>
            <a:r>
              <a:rPr lang="en-US" sz="2800" dirty="0" err="1">
                <a:solidFill>
                  <a:schemeClr val="bg1">
                    <a:lumMod val="85000"/>
                    <a:lumOff val="15000"/>
                  </a:schemeClr>
                </a:solidFill>
              </a:rPr>
              <a:t>x_train</a:t>
            </a:r>
            <a:r>
              <a:rPr lang="en-US" sz="2800" dirty="0">
                <a:solidFill>
                  <a:schemeClr val="bg1">
                    <a:lumMod val="85000"/>
                    <a:lumOff val="15000"/>
                  </a:schemeClr>
                </a:solidFill>
              </a:rPr>
              <a:t> and </a:t>
            </a:r>
            <a:r>
              <a:rPr lang="en-US" sz="2800" dirty="0" err="1">
                <a:solidFill>
                  <a:schemeClr val="bg1">
                    <a:lumMod val="85000"/>
                    <a:lumOff val="15000"/>
                  </a:schemeClr>
                </a:solidFill>
              </a:rPr>
              <a:t>y_train</a:t>
            </a:r>
            <a:r>
              <a:rPr lang="en-US" sz="2800" dirty="0">
                <a:solidFill>
                  <a:schemeClr val="bg1">
                    <a:lumMod val="85000"/>
                    <a:lumOff val="15000"/>
                  </a:schemeClr>
                </a:solidFill>
              </a:rPr>
              <a:t>, apply the Decision Tree Classifier model again.</a:t>
            </a:r>
          </a:p>
          <a:p>
            <a:r>
              <a:rPr lang="en-US" sz="2800" dirty="0">
                <a:solidFill>
                  <a:schemeClr val="bg1">
                    <a:lumMod val="85000"/>
                    <a:lumOff val="15000"/>
                  </a:schemeClr>
                </a:solidFill>
              </a:rPr>
              <a:t>We obtained a new accuracy and classification report.</a:t>
            </a:r>
          </a:p>
          <a:p>
            <a:r>
              <a:rPr lang="en-US" sz="2800" dirty="0">
                <a:solidFill>
                  <a:schemeClr val="bg1">
                    <a:lumMod val="85000"/>
                    <a:lumOff val="15000"/>
                  </a:schemeClr>
                </a:solidFill>
              </a:rPr>
              <a:t>The accuracy is 90%</a:t>
            </a:r>
          </a:p>
        </p:txBody>
      </p:sp>
    </p:spTree>
    <p:extLst>
      <p:ext uri="{BB962C8B-B14F-4D97-AF65-F5344CB8AC3E}">
        <p14:creationId xmlns:p14="http://schemas.microsoft.com/office/powerpoint/2010/main" val="338278137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666BB-C236-65DF-4EB6-D162BBC37A57}"/>
              </a:ext>
            </a:extLst>
          </p:cNvPr>
          <p:cNvSpPr>
            <a:spLocks noGrp="1"/>
          </p:cNvSpPr>
          <p:nvPr>
            <p:ph type="title"/>
          </p:nvPr>
        </p:nvSpPr>
        <p:spPr/>
        <p:txBody>
          <a:bodyPr/>
          <a:lstStyle/>
          <a:p>
            <a:r>
              <a:rPr lang="en-US" sz="5800" dirty="0">
                <a:solidFill>
                  <a:srgbClr val="002060"/>
                </a:solidFill>
                <a:latin typeface="Algerian" panose="04020705040A02060702" pitchFamily="82" charset="0"/>
              </a:rPr>
              <a:t>Imbalance – smote code</a:t>
            </a:r>
          </a:p>
        </p:txBody>
      </p:sp>
      <p:pic>
        <p:nvPicPr>
          <p:cNvPr id="5" name="Content Placeholder 4">
            <a:extLst>
              <a:ext uri="{FF2B5EF4-FFF2-40B4-BE49-F238E27FC236}">
                <a16:creationId xmlns:a16="http://schemas.microsoft.com/office/drawing/2014/main" id="{D04E99A5-88C1-9116-0070-2A513BABA8E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03680" y="2052638"/>
            <a:ext cx="8547153" cy="4195762"/>
          </a:xfrm>
        </p:spPr>
      </p:pic>
    </p:spTree>
    <p:extLst>
      <p:ext uri="{BB962C8B-B14F-4D97-AF65-F5344CB8AC3E}">
        <p14:creationId xmlns:p14="http://schemas.microsoft.com/office/powerpoint/2010/main" val="8338073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C8CE7-5000-D819-0272-3836A63512F5}"/>
              </a:ext>
            </a:extLst>
          </p:cNvPr>
          <p:cNvSpPr>
            <a:spLocks noGrp="1"/>
          </p:cNvSpPr>
          <p:nvPr>
            <p:ph type="title"/>
          </p:nvPr>
        </p:nvSpPr>
        <p:spPr/>
        <p:txBody>
          <a:bodyPr/>
          <a:lstStyle/>
          <a:p>
            <a:r>
              <a:rPr lang="en-US" sz="6600" dirty="0">
                <a:solidFill>
                  <a:srgbClr val="002060"/>
                </a:solidFill>
                <a:latin typeface="Algerian" panose="04020705040A02060702" pitchFamily="82" charset="0"/>
              </a:rPr>
              <a:t>Load dataset - code</a:t>
            </a:r>
            <a:endParaRPr lang="en-US" sz="6600" dirty="0"/>
          </a:p>
        </p:txBody>
      </p:sp>
      <p:pic>
        <p:nvPicPr>
          <p:cNvPr id="5" name="Content Placeholder 4">
            <a:extLst>
              <a:ext uri="{FF2B5EF4-FFF2-40B4-BE49-F238E27FC236}">
                <a16:creationId xmlns:a16="http://schemas.microsoft.com/office/drawing/2014/main" id="{59816291-D85D-F552-963F-C7EF8113012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03313" y="1853248"/>
            <a:ext cx="8947150" cy="426307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14156004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5B3C0-D65F-7BA4-120C-E23EB3461591}"/>
              </a:ext>
            </a:extLst>
          </p:cNvPr>
          <p:cNvSpPr>
            <a:spLocks noGrp="1"/>
          </p:cNvSpPr>
          <p:nvPr>
            <p:ph type="title"/>
          </p:nvPr>
        </p:nvSpPr>
        <p:spPr/>
        <p:txBody>
          <a:bodyPr/>
          <a:lstStyle/>
          <a:p>
            <a:r>
              <a:rPr lang="en-US" sz="5400" dirty="0">
                <a:solidFill>
                  <a:srgbClr val="002060"/>
                </a:solidFill>
                <a:latin typeface="Algerian" panose="04020705040A02060702" pitchFamily="82" charset="0"/>
              </a:rPr>
              <a:t>Hyper parameter tuning</a:t>
            </a:r>
            <a:endParaRPr lang="en-US" sz="5400" dirty="0"/>
          </a:p>
        </p:txBody>
      </p:sp>
      <p:sp>
        <p:nvSpPr>
          <p:cNvPr id="3" name="Content Placeholder 2">
            <a:extLst>
              <a:ext uri="{FF2B5EF4-FFF2-40B4-BE49-F238E27FC236}">
                <a16:creationId xmlns:a16="http://schemas.microsoft.com/office/drawing/2014/main" id="{EDD72C27-FB91-C437-E642-1C58D3AA1D82}"/>
              </a:ext>
            </a:extLst>
          </p:cNvPr>
          <p:cNvSpPr>
            <a:spLocks noGrp="1"/>
          </p:cNvSpPr>
          <p:nvPr>
            <p:ph idx="1"/>
          </p:nvPr>
        </p:nvSpPr>
        <p:spPr/>
        <p:txBody>
          <a:bodyPr>
            <a:normAutofit fontScale="92500" lnSpcReduction="20000"/>
          </a:bodyPr>
          <a:lstStyle/>
          <a:p>
            <a:r>
              <a:rPr lang="en-US" sz="2400" dirty="0">
                <a:solidFill>
                  <a:schemeClr val="bg1">
                    <a:lumMod val="85000"/>
                    <a:lumOff val="15000"/>
                  </a:schemeClr>
                </a:solidFill>
              </a:rPr>
              <a:t>Compare the three algorithms; the best algorithm is the </a:t>
            </a:r>
            <a:r>
              <a:rPr lang="en-US" sz="2400" b="1" dirty="0">
                <a:solidFill>
                  <a:schemeClr val="bg1">
                    <a:lumMod val="85000"/>
                    <a:lumOff val="15000"/>
                  </a:schemeClr>
                </a:solidFill>
              </a:rPr>
              <a:t>Decision Tree Classifier</a:t>
            </a:r>
            <a:r>
              <a:rPr lang="en-US" sz="2400" dirty="0">
                <a:solidFill>
                  <a:schemeClr val="bg1">
                    <a:lumMod val="85000"/>
                    <a:lumOff val="15000"/>
                  </a:schemeClr>
                </a:solidFill>
              </a:rPr>
              <a:t>.</a:t>
            </a:r>
          </a:p>
          <a:p>
            <a:r>
              <a:rPr lang="en-US" sz="2400" dirty="0">
                <a:solidFill>
                  <a:schemeClr val="bg1">
                    <a:lumMod val="85000"/>
                    <a:lumOff val="15000"/>
                  </a:schemeClr>
                </a:solidFill>
              </a:rPr>
              <a:t>To improve accuracy or maintain its current value, we will use a tuning process.</a:t>
            </a:r>
          </a:p>
          <a:p>
            <a:r>
              <a:rPr lang="en-US" sz="2400" dirty="0">
                <a:solidFill>
                  <a:schemeClr val="bg1">
                    <a:lumMod val="85000"/>
                    <a:lumOff val="15000"/>
                  </a:schemeClr>
                </a:solidFill>
              </a:rPr>
              <a:t>Here, we apply the </a:t>
            </a:r>
            <a:r>
              <a:rPr lang="en-US" sz="2400" b="1" dirty="0">
                <a:solidFill>
                  <a:schemeClr val="bg1">
                    <a:lumMod val="85000"/>
                    <a:lumOff val="15000"/>
                  </a:schemeClr>
                </a:solidFill>
              </a:rPr>
              <a:t>Grid Search Cross Validation</a:t>
            </a:r>
            <a:r>
              <a:rPr lang="en-US" sz="2400" dirty="0">
                <a:solidFill>
                  <a:schemeClr val="bg1">
                    <a:lumMod val="85000"/>
                    <a:lumOff val="15000"/>
                  </a:schemeClr>
                </a:solidFill>
              </a:rPr>
              <a:t> technique.</a:t>
            </a:r>
          </a:p>
          <a:p>
            <a:r>
              <a:rPr lang="en-US" sz="2400" dirty="0">
                <a:solidFill>
                  <a:schemeClr val="bg1">
                    <a:lumMod val="85000"/>
                    <a:lumOff val="15000"/>
                  </a:schemeClr>
                </a:solidFill>
              </a:rPr>
              <a:t>Define the parameter grid for the Decision Tree Classifier.</a:t>
            </a:r>
          </a:p>
          <a:p>
            <a:r>
              <a:rPr lang="en-US" sz="2400" dirty="0">
                <a:solidFill>
                  <a:schemeClr val="bg1">
                    <a:lumMod val="85000"/>
                    <a:lumOff val="15000"/>
                  </a:schemeClr>
                </a:solidFill>
              </a:rPr>
              <a:t>Initialize and fit </a:t>
            </a:r>
            <a:r>
              <a:rPr lang="en-US" sz="2400" b="1" dirty="0" err="1">
                <a:solidFill>
                  <a:schemeClr val="bg1">
                    <a:lumMod val="85000"/>
                    <a:lumOff val="15000"/>
                  </a:schemeClr>
                </a:solidFill>
              </a:rPr>
              <a:t>GridSearchCV</a:t>
            </a:r>
            <a:r>
              <a:rPr lang="en-US" sz="2400" dirty="0">
                <a:solidFill>
                  <a:schemeClr val="bg1">
                    <a:lumMod val="85000"/>
                    <a:lumOff val="15000"/>
                  </a:schemeClr>
                </a:solidFill>
              </a:rPr>
              <a:t> for the Decision Tree Classifier.</a:t>
            </a:r>
          </a:p>
          <a:p>
            <a:r>
              <a:rPr lang="en-US" sz="2400" dirty="0">
                <a:solidFill>
                  <a:schemeClr val="bg1">
                    <a:lumMod val="85000"/>
                    <a:lumOff val="15000"/>
                  </a:schemeClr>
                </a:solidFill>
              </a:rPr>
              <a:t>Find the best parameters for the Decision Tree Classifier.</a:t>
            </a:r>
          </a:p>
          <a:p>
            <a:r>
              <a:rPr lang="en-US" sz="2400" dirty="0">
                <a:solidFill>
                  <a:schemeClr val="bg1">
                    <a:lumMod val="85000"/>
                    <a:lumOff val="15000"/>
                  </a:schemeClr>
                </a:solidFill>
              </a:rPr>
              <a:t>After this, calculate the accuracy score and generate the classification report.</a:t>
            </a:r>
          </a:p>
          <a:p>
            <a:r>
              <a:rPr lang="en-US" sz="2400" dirty="0">
                <a:solidFill>
                  <a:schemeClr val="bg1">
                    <a:lumMod val="85000"/>
                    <a:lumOff val="15000"/>
                  </a:schemeClr>
                </a:solidFill>
              </a:rPr>
              <a:t>The accuracy is 90%.</a:t>
            </a:r>
          </a:p>
          <a:p>
            <a:endParaRPr lang="en-US" dirty="0"/>
          </a:p>
        </p:txBody>
      </p:sp>
    </p:spTree>
    <p:extLst>
      <p:ext uri="{BB962C8B-B14F-4D97-AF65-F5344CB8AC3E}">
        <p14:creationId xmlns:p14="http://schemas.microsoft.com/office/powerpoint/2010/main" val="354766249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B4A53-90F7-14D2-1FFC-D0365566759B}"/>
              </a:ext>
            </a:extLst>
          </p:cNvPr>
          <p:cNvSpPr>
            <a:spLocks noGrp="1"/>
          </p:cNvSpPr>
          <p:nvPr>
            <p:ph type="title"/>
          </p:nvPr>
        </p:nvSpPr>
        <p:spPr/>
        <p:txBody>
          <a:bodyPr/>
          <a:lstStyle/>
          <a:p>
            <a:r>
              <a:rPr lang="en-US" sz="4400" dirty="0">
                <a:solidFill>
                  <a:srgbClr val="002060"/>
                </a:solidFill>
                <a:latin typeface="Algerian" panose="04020705040A02060702" pitchFamily="82" charset="0"/>
              </a:rPr>
              <a:t>Hyper parameter tuning - code</a:t>
            </a:r>
            <a:endParaRPr lang="en-US" dirty="0"/>
          </a:p>
        </p:txBody>
      </p:sp>
      <p:pic>
        <p:nvPicPr>
          <p:cNvPr id="5" name="Content Placeholder 4">
            <a:extLst>
              <a:ext uri="{FF2B5EF4-FFF2-40B4-BE49-F238E27FC236}">
                <a16:creationId xmlns:a16="http://schemas.microsoft.com/office/drawing/2014/main" id="{CD83156A-A9E2-2877-50F1-7AE274AEFAB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19200" y="2052638"/>
            <a:ext cx="8831634" cy="4195762"/>
          </a:xfrm>
        </p:spPr>
      </p:pic>
    </p:spTree>
    <p:extLst>
      <p:ext uri="{BB962C8B-B14F-4D97-AF65-F5344CB8AC3E}">
        <p14:creationId xmlns:p14="http://schemas.microsoft.com/office/powerpoint/2010/main" val="158519740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E4127-CB54-FA5D-3BA9-E4FEC1FCA11B}"/>
              </a:ext>
            </a:extLst>
          </p:cNvPr>
          <p:cNvSpPr>
            <a:spLocks noGrp="1"/>
          </p:cNvSpPr>
          <p:nvPr>
            <p:ph type="title"/>
          </p:nvPr>
        </p:nvSpPr>
        <p:spPr/>
        <p:txBody>
          <a:bodyPr/>
          <a:lstStyle/>
          <a:p>
            <a:r>
              <a:rPr lang="en-US" sz="4400" dirty="0" err="1">
                <a:solidFill>
                  <a:srgbClr val="002060"/>
                </a:solidFill>
                <a:latin typeface="Algerian" panose="04020705040A02060702" pitchFamily="82" charset="0"/>
              </a:rPr>
              <a:t>Cv</a:t>
            </a:r>
            <a:r>
              <a:rPr lang="en-US" sz="4400" dirty="0">
                <a:solidFill>
                  <a:srgbClr val="002060"/>
                </a:solidFill>
                <a:latin typeface="Algerian" panose="04020705040A02060702" pitchFamily="82" charset="0"/>
              </a:rPr>
              <a:t> score &amp; feature importance</a:t>
            </a:r>
            <a:endParaRPr lang="en-US" dirty="0"/>
          </a:p>
        </p:txBody>
      </p:sp>
      <p:sp>
        <p:nvSpPr>
          <p:cNvPr id="3" name="Content Placeholder 2">
            <a:extLst>
              <a:ext uri="{FF2B5EF4-FFF2-40B4-BE49-F238E27FC236}">
                <a16:creationId xmlns:a16="http://schemas.microsoft.com/office/drawing/2014/main" id="{79572CDA-E2DA-2D73-4F72-D5F3DAF3CA90}"/>
              </a:ext>
            </a:extLst>
          </p:cNvPr>
          <p:cNvSpPr>
            <a:spLocks noGrp="1"/>
          </p:cNvSpPr>
          <p:nvPr>
            <p:ph idx="1"/>
          </p:nvPr>
        </p:nvSpPr>
        <p:spPr/>
        <p:txBody>
          <a:bodyPr>
            <a:noAutofit/>
          </a:bodyPr>
          <a:lstStyle/>
          <a:p>
            <a:r>
              <a:rPr lang="en-US" sz="2800" dirty="0">
                <a:solidFill>
                  <a:schemeClr val="bg1">
                    <a:lumMod val="85000"/>
                    <a:lumOff val="15000"/>
                  </a:schemeClr>
                </a:solidFill>
              </a:rPr>
              <a:t>After tuning the trained model, we find the cross-validation score of the model.</a:t>
            </a:r>
          </a:p>
          <a:p>
            <a:r>
              <a:rPr lang="en-US" sz="2800" dirty="0">
                <a:solidFill>
                  <a:schemeClr val="bg1">
                    <a:lumMod val="85000"/>
                    <a:lumOff val="15000"/>
                  </a:schemeClr>
                </a:solidFill>
              </a:rPr>
              <a:t>The model provides multiple cross-validation scores.</a:t>
            </a:r>
          </a:p>
          <a:p>
            <a:r>
              <a:rPr lang="en-US" sz="2800" dirty="0">
                <a:solidFill>
                  <a:schemeClr val="bg1">
                    <a:lumMod val="85000"/>
                    <a:lumOff val="15000"/>
                  </a:schemeClr>
                </a:solidFill>
              </a:rPr>
              <a:t>The average accuracy score is 95%.</a:t>
            </a:r>
          </a:p>
          <a:p>
            <a:r>
              <a:rPr lang="en-US" sz="2800" dirty="0">
                <a:solidFill>
                  <a:schemeClr val="bg1">
                    <a:lumMod val="85000"/>
                    <a:lumOff val="15000"/>
                  </a:schemeClr>
                </a:solidFill>
              </a:rPr>
              <a:t>Additionally, check the feature importance of the Decision Tree Classifier.</a:t>
            </a:r>
          </a:p>
          <a:p>
            <a:r>
              <a:rPr lang="en-US" sz="2800" dirty="0">
                <a:solidFill>
                  <a:schemeClr val="bg1">
                    <a:lumMod val="85000"/>
                    <a:lumOff val="15000"/>
                  </a:schemeClr>
                </a:solidFill>
              </a:rPr>
              <a:t>This importance helps determine how much impact each feature has on the algorithm.</a:t>
            </a:r>
          </a:p>
        </p:txBody>
      </p:sp>
    </p:spTree>
    <p:extLst>
      <p:ext uri="{BB962C8B-B14F-4D97-AF65-F5344CB8AC3E}">
        <p14:creationId xmlns:p14="http://schemas.microsoft.com/office/powerpoint/2010/main" val="415386729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AD85C-A36E-54CA-11AF-0941B4DE3C26}"/>
              </a:ext>
            </a:extLst>
          </p:cNvPr>
          <p:cNvSpPr>
            <a:spLocks noGrp="1"/>
          </p:cNvSpPr>
          <p:nvPr>
            <p:ph type="title"/>
          </p:nvPr>
        </p:nvSpPr>
        <p:spPr/>
        <p:txBody>
          <a:bodyPr/>
          <a:lstStyle/>
          <a:p>
            <a:r>
              <a:rPr lang="en-US" sz="3600" dirty="0" err="1">
                <a:solidFill>
                  <a:srgbClr val="002060"/>
                </a:solidFill>
                <a:latin typeface="Algerian" panose="04020705040A02060702" pitchFamily="82" charset="0"/>
              </a:rPr>
              <a:t>Cv</a:t>
            </a:r>
            <a:r>
              <a:rPr lang="en-US" sz="3600" dirty="0">
                <a:solidFill>
                  <a:srgbClr val="002060"/>
                </a:solidFill>
                <a:latin typeface="Algerian" panose="04020705040A02060702" pitchFamily="82" charset="0"/>
              </a:rPr>
              <a:t> score &amp; feature importance - code</a:t>
            </a:r>
            <a:endParaRPr lang="en-US" sz="3600" dirty="0"/>
          </a:p>
        </p:txBody>
      </p:sp>
      <p:pic>
        <p:nvPicPr>
          <p:cNvPr id="5" name="Content Placeholder 4">
            <a:extLst>
              <a:ext uri="{FF2B5EF4-FFF2-40B4-BE49-F238E27FC236}">
                <a16:creationId xmlns:a16="http://schemas.microsoft.com/office/drawing/2014/main" id="{1EBFE624-21B2-C643-09BF-676824189CF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81760" y="2052638"/>
            <a:ext cx="8453120" cy="4195762"/>
          </a:xfrm>
        </p:spPr>
      </p:pic>
    </p:spTree>
    <p:extLst>
      <p:ext uri="{BB962C8B-B14F-4D97-AF65-F5344CB8AC3E}">
        <p14:creationId xmlns:p14="http://schemas.microsoft.com/office/powerpoint/2010/main" val="63155950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1D847-A3C4-4661-C250-59A3A0303CF8}"/>
              </a:ext>
            </a:extLst>
          </p:cNvPr>
          <p:cNvSpPr>
            <a:spLocks noGrp="1"/>
          </p:cNvSpPr>
          <p:nvPr>
            <p:ph type="title"/>
          </p:nvPr>
        </p:nvSpPr>
        <p:spPr/>
        <p:txBody>
          <a:bodyPr/>
          <a:lstStyle/>
          <a:p>
            <a:r>
              <a:rPr lang="en-US" sz="3800" dirty="0">
                <a:solidFill>
                  <a:srgbClr val="002060"/>
                </a:solidFill>
                <a:latin typeface="Algerian" panose="04020705040A02060702" pitchFamily="82" charset="0"/>
              </a:rPr>
              <a:t>Error analysis &amp; confusion matrix</a:t>
            </a:r>
            <a:endParaRPr lang="en-US" sz="3800" dirty="0"/>
          </a:p>
        </p:txBody>
      </p:sp>
      <p:sp>
        <p:nvSpPr>
          <p:cNvPr id="3" name="Content Placeholder 2">
            <a:extLst>
              <a:ext uri="{FF2B5EF4-FFF2-40B4-BE49-F238E27FC236}">
                <a16:creationId xmlns:a16="http://schemas.microsoft.com/office/drawing/2014/main" id="{CC278203-396B-D9E6-FF99-A4ED938DD341}"/>
              </a:ext>
            </a:extLst>
          </p:cNvPr>
          <p:cNvSpPr>
            <a:spLocks noGrp="1"/>
          </p:cNvSpPr>
          <p:nvPr>
            <p:ph idx="1"/>
          </p:nvPr>
        </p:nvSpPr>
        <p:spPr/>
        <p:txBody>
          <a:bodyPr>
            <a:normAutofit/>
          </a:bodyPr>
          <a:lstStyle/>
          <a:p>
            <a:r>
              <a:rPr lang="en-US" sz="2400" dirty="0">
                <a:solidFill>
                  <a:schemeClr val="bg1">
                    <a:lumMod val="85000"/>
                    <a:lumOff val="15000"/>
                  </a:schemeClr>
                </a:solidFill>
              </a:rPr>
              <a:t>Error analysis helps identify the specific types of errors the model is making, such as misclassifications, which can provide insights into its strengths and weaknesses.</a:t>
            </a:r>
          </a:p>
          <a:p>
            <a:r>
              <a:rPr lang="en-US" sz="2400" dirty="0">
                <a:solidFill>
                  <a:schemeClr val="bg1">
                    <a:lumMod val="85000"/>
                    <a:lumOff val="15000"/>
                  </a:schemeClr>
                </a:solidFill>
              </a:rPr>
              <a:t>error analysis is essential for refining a model, increasing its accuracy, and ensuring its robustness.</a:t>
            </a:r>
          </a:p>
          <a:p>
            <a:r>
              <a:rPr lang="en-US" sz="2400" dirty="0">
                <a:solidFill>
                  <a:schemeClr val="bg1">
                    <a:lumMod val="85000"/>
                    <a:lumOff val="15000"/>
                  </a:schemeClr>
                </a:solidFill>
              </a:rPr>
              <a:t>Also, calculate the confusion matrix, which is used to find the </a:t>
            </a:r>
            <a:r>
              <a:rPr lang="en-US" sz="2400" b="1" dirty="0">
                <a:solidFill>
                  <a:schemeClr val="bg1">
                    <a:lumMod val="85000"/>
                    <a:lumOff val="15000"/>
                  </a:schemeClr>
                </a:solidFill>
              </a:rPr>
              <a:t>True Positives (TP)</a:t>
            </a:r>
            <a:r>
              <a:rPr lang="en-US" sz="2400" dirty="0">
                <a:solidFill>
                  <a:schemeClr val="bg1">
                    <a:lumMod val="85000"/>
                    <a:lumOff val="15000"/>
                  </a:schemeClr>
                </a:solidFill>
              </a:rPr>
              <a:t>, </a:t>
            </a:r>
            <a:r>
              <a:rPr lang="en-US" sz="2400" b="1" dirty="0">
                <a:solidFill>
                  <a:schemeClr val="bg1">
                    <a:lumMod val="85000"/>
                    <a:lumOff val="15000"/>
                  </a:schemeClr>
                </a:solidFill>
              </a:rPr>
              <a:t>True Negatives (TN)</a:t>
            </a:r>
            <a:r>
              <a:rPr lang="en-US" sz="2400" dirty="0">
                <a:solidFill>
                  <a:schemeClr val="bg1">
                    <a:lumMod val="85000"/>
                    <a:lumOff val="15000"/>
                  </a:schemeClr>
                </a:solidFill>
              </a:rPr>
              <a:t>, </a:t>
            </a:r>
            <a:r>
              <a:rPr lang="en-US" sz="2400" b="1" dirty="0">
                <a:solidFill>
                  <a:schemeClr val="bg1">
                    <a:lumMod val="85000"/>
                    <a:lumOff val="15000"/>
                  </a:schemeClr>
                </a:solidFill>
              </a:rPr>
              <a:t>False Positives (FP)</a:t>
            </a:r>
            <a:r>
              <a:rPr lang="en-US" sz="2400" dirty="0">
                <a:solidFill>
                  <a:schemeClr val="bg1">
                    <a:lumMod val="85000"/>
                    <a:lumOff val="15000"/>
                  </a:schemeClr>
                </a:solidFill>
              </a:rPr>
              <a:t>, and </a:t>
            </a:r>
            <a:r>
              <a:rPr lang="en-US" sz="2400" b="1" dirty="0">
                <a:solidFill>
                  <a:schemeClr val="bg1">
                    <a:lumMod val="85000"/>
                    <a:lumOff val="15000"/>
                  </a:schemeClr>
                </a:solidFill>
              </a:rPr>
              <a:t>False Negatives (FN)</a:t>
            </a:r>
            <a:r>
              <a:rPr lang="en-US" sz="2400" dirty="0">
                <a:solidFill>
                  <a:schemeClr val="bg1">
                    <a:lumMod val="85000"/>
                    <a:lumOff val="15000"/>
                  </a:schemeClr>
                </a:solidFill>
              </a:rPr>
              <a:t>.</a:t>
            </a:r>
          </a:p>
        </p:txBody>
      </p:sp>
    </p:spTree>
    <p:extLst>
      <p:ext uri="{BB962C8B-B14F-4D97-AF65-F5344CB8AC3E}">
        <p14:creationId xmlns:p14="http://schemas.microsoft.com/office/powerpoint/2010/main" val="200310561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F3EB3-C9F7-DC00-4965-26D0E489F6BE}"/>
              </a:ext>
            </a:extLst>
          </p:cNvPr>
          <p:cNvSpPr>
            <a:spLocks noGrp="1"/>
          </p:cNvSpPr>
          <p:nvPr>
            <p:ph type="title"/>
          </p:nvPr>
        </p:nvSpPr>
        <p:spPr/>
        <p:txBody>
          <a:bodyPr/>
          <a:lstStyle/>
          <a:p>
            <a:r>
              <a:rPr lang="en-US" sz="4400" dirty="0">
                <a:solidFill>
                  <a:srgbClr val="002060"/>
                </a:solidFill>
                <a:latin typeface="Algerian" panose="04020705040A02060702" pitchFamily="82" charset="0"/>
              </a:rPr>
              <a:t>Error analysis &amp; confusion matrix - code</a:t>
            </a:r>
            <a:endParaRPr lang="en-US" dirty="0"/>
          </a:p>
        </p:txBody>
      </p:sp>
      <p:pic>
        <p:nvPicPr>
          <p:cNvPr id="6" name="Content Placeholder 5">
            <a:extLst>
              <a:ext uri="{FF2B5EF4-FFF2-40B4-BE49-F238E27FC236}">
                <a16:creationId xmlns:a16="http://schemas.microsoft.com/office/drawing/2014/main" id="{BB154EC1-E834-39A0-7ECE-3FECF3AC1A39}"/>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103313" y="2578172"/>
            <a:ext cx="4395787" cy="3155807"/>
          </a:xfrm>
        </p:spPr>
      </p:pic>
      <p:pic>
        <p:nvPicPr>
          <p:cNvPr id="8" name="Content Placeholder 7">
            <a:extLst>
              <a:ext uri="{FF2B5EF4-FFF2-40B4-BE49-F238E27FC236}">
                <a16:creationId xmlns:a16="http://schemas.microsoft.com/office/drawing/2014/main" id="{D40386AC-D4EA-089C-AD66-4FFB6D11802F}"/>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654675" y="2578172"/>
            <a:ext cx="4395788" cy="3155807"/>
          </a:xfrm>
        </p:spPr>
      </p:pic>
    </p:spTree>
    <p:extLst>
      <p:ext uri="{BB962C8B-B14F-4D97-AF65-F5344CB8AC3E}">
        <p14:creationId xmlns:p14="http://schemas.microsoft.com/office/powerpoint/2010/main" val="99322368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A8928-1518-8A8A-82B4-0CB28EEE774F}"/>
              </a:ext>
            </a:extLst>
          </p:cNvPr>
          <p:cNvSpPr>
            <a:spLocks noGrp="1"/>
          </p:cNvSpPr>
          <p:nvPr>
            <p:ph type="title"/>
          </p:nvPr>
        </p:nvSpPr>
        <p:spPr/>
        <p:txBody>
          <a:bodyPr/>
          <a:lstStyle/>
          <a:p>
            <a:r>
              <a:rPr lang="en-US" sz="4400" dirty="0">
                <a:solidFill>
                  <a:srgbClr val="002060"/>
                </a:solidFill>
                <a:latin typeface="Algerian" panose="04020705040A02060702" pitchFamily="82" charset="0"/>
              </a:rPr>
              <a:t>conclusion</a:t>
            </a:r>
            <a:endParaRPr lang="en-US" dirty="0"/>
          </a:p>
        </p:txBody>
      </p:sp>
      <p:sp>
        <p:nvSpPr>
          <p:cNvPr id="3" name="Content Placeholder 2">
            <a:extLst>
              <a:ext uri="{FF2B5EF4-FFF2-40B4-BE49-F238E27FC236}">
                <a16:creationId xmlns:a16="http://schemas.microsoft.com/office/drawing/2014/main" id="{53736C69-D5A6-F2FB-8964-78C7410C17EC}"/>
              </a:ext>
            </a:extLst>
          </p:cNvPr>
          <p:cNvSpPr>
            <a:spLocks noGrp="1"/>
          </p:cNvSpPr>
          <p:nvPr>
            <p:ph idx="1"/>
          </p:nvPr>
        </p:nvSpPr>
        <p:spPr/>
        <p:txBody>
          <a:bodyPr>
            <a:noAutofit/>
          </a:bodyPr>
          <a:lstStyle/>
          <a:p>
            <a:r>
              <a:rPr lang="en-US" sz="2200" dirty="0">
                <a:solidFill>
                  <a:schemeClr val="bg1">
                    <a:lumMod val="85000"/>
                    <a:lumOff val="15000"/>
                  </a:schemeClr>
                </a:solidFill>
              </a:rPr>
              <a:t>In conclusion, the classifier algorithm effectively distinguishes between the different classes in the dataset. Through model evaluation metrics such as accuracy, precision, recall, F1-score, and the confusion matrix, we assess the model’s performance and ability to correctly predict class labels. Depending on the chosen algorithm and tuning techniques like hyperparameter optimization or cross-validation, the model can be fine-tuned to achieve higher accuracy and reduce errors. While Decision Tree, Random Forest, and </a:t>
            </a:r>
            <a:r>
              <a:rPr lang="en-US" sz="2200" dirty="0" err="1">
                <a:solidFill>
                  <a:schemeClr val="bg1">
                    <a:lumMod val="85000"/>
                    <a:lumOff val="15000"/>
                  </a:schemeClr>
                </a:solidFill>
              </a:rPr>
              <a:t>XGboost</a:t>
            </a:r>
            <a:r>
              <a:rPr lang="en-US" sz="2200" dirty="0">
                <a:solidFill>
                  <a:schemeClr val="bg1">
                    <a:lumMod val="85000"/>
                    <a:lumOff val="15000"/>
                  </a:schemeClr>
                </a:solidFill>
              </a:rPr>
              <a:t> are commonly used classifiers, selecting the best model depends on the dataset characteristics, feature importance, and overall performance across various metrics.</a:t>
            </a:r>
          </a:p>
        </p:txBody>
      </p:sp>
    </p:spTree>
    <p:extLst>
      <p:ext uri="{BB962C8B-B14F-4D97-AF65-F5344CB8AC3E}">
        <p14:creationId xmlns:p14="http://schemas.microsoft.com/office/powerpoint/2010/main" val="374758529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F3D3BC7-BB0F-3C93-E254-6EB63D46E0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1120"/>
            <a:ext cx="12192000" cy="6929120"/>
          </a:xfrm>
          <a:prstGeom prst="rect">
            <a:avLst/>
          </a:prstGeom>
        </p:spPr>
      </p:pic>
    </p:spTree>
    <p:extLst>
      <p:ext uri="{BB962C8B-B14F-4D97-AF65-F5344CB8AC3E}">
        <p14:creationId xmlns:p14="http://schemas.microsoft.com/office/powerpoint/2010/main" val="36596231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F7FDA-6E4E-A1B7-87CD-CCAA5F930E26}"/>
              </a:ext>
            </a:extLst>
          </p:cNvPr>
          <p:cNvSpPr>
            <a:spLocks noGrp="1"/>
          </p:cNvSpPr>
          <p:nvPr>
            <p:ph type="title"/>
          </p:nvPr>
        </p:nvSpPr>
        <p:spPr/>
        <p:txBody>
          <a:bodyPr/>
          <a:lstStyle/>
          <a:p>
            <a:r>
              <a:rPr lang="en-US" sz="6600" dirty="0">
                <a:solidFill>
                  <a:srgbClr val="002060"/>
                </a:solidFill>
                <a:latin typeface="Algerian" panose="04020705040A02060702" pitchFamily="82" charset="0"/>
              </a:rPr>
              <a:t>Drop columns</a:t>
            </a:r>
            <a:endParaRPr lang="en-US" sz="6600" dirty="0"/>
          </a:p>
        </p:txBody>
      </p:sp>
      <p:sp>
        <p:nvSpPr>
          <p:cNvPr id="3" name="Content Placeholder 2">
            <a:extLst>
              <a:ext uri="{FF2B5EF4-FFF2-40B4-BE49-F238E27FC236}">
                <a16:creationId xmlns:a16="http://schemas.microsoft.com/office/drawing/2014/main" id="{49291A76-AA8A-1560-75DD-A88837A3588E}"/>
              </a:ext>
            </a:extLst>
          </p:cNvPr>
          <p:cNvSpPr>
            <a:spLocks noGrp="1"/>
          </p:cNvSpPr>
          <p:nvPr>
            <p:ph idx="1"/>
          </p:nvPr>
        </p:nvSpPr>
        <p:spPr/>
        <p:txBody>
          <a:bodyPr>
            <a:normAutofit/>
          </a:bodyPr>
          <a:lstStyle/>
          <a:p>
            <a:r>
              <a:rPr lang="en-US" sz="2800" dirty="0">
                <a:solidFill>
                  <a:schemeClr val="bg1">
                    <a:lumMod val="85000"/>
                    <a:lumOff val="15000"/>
                  </a:schemeClr>
                </a:solidFill>
              </a:rPr>
              <a:t>Our target column, '</a:t>
            </a:r>
            <a:r>
              <a:rPr lang="en-US" sz="2800" dirty="0" err="1">
                <a:solidFill>
                  <a:schemeClr val="bg1">
                    <a:lumMod val="85000"/>
                    <a:lumOff val="15000"/>
                  </a:schemeClr>
                </a:solidFill>
              </a:rPr>
              <a:t>IncidentGrade</a:t>
            </a:r>
            <a:r>
              <a:rPr lang="en-US" sz="2800" dirty="0">
                <a:solidFill>
                  <a:schemeClr val="bg1">
                    <a:lumMod val="85000"/>
                    <a:lumOff val="15000"/>
                  </a:schemeClr>
                </a:solidFill>
              </a:rPr>
              <a:t>', depends on some columns that do not provide any predictive power. </a:t>
            </a:r>
          </a:p>
          <a:p>
            <a:r>
              <a:rPr lang="en-US" sz="2800" dirty="0">
                <a:solidFill>
                  <a:schemeClr val="bg1">
                    <a:lumMod val="85000"/>
                    <a:lumOff val="15000"/>
                  </a:schemeClr>
                </a:solidFill>
              </a:rPr>
              <a:t>Specifically, identifier columns help identify records but do not describe the characteristics of the incidents.</a:t>
            </a:r>
          </a:p>
          <a:p>
            <a:r>
              <a:rPr lang="en-US" sz="2800" dirty="0">
                <a:solidFill>
                  <a:schemeClr val="bg1">
                    <a:lumMod val="85000"/>
                    <a:lumOff val="15000"/>
                  </a:schemeClr>
                </a:solidFill>
              </a:rPr>
              <a:t>The following columns are dropped.</a:t>
            </a:r>
          </a:p>
        </p:txBody>
      </p:sp>
    </p:spTree>
    <p:extLst>
      <p:ext uri="{BB962C8B-B14F-4D97-AF65-F5344CB8AC3E}">
        <p14:creationId xmlns:p14="http://schemas.microsoft.com/office/powerpoint/2010/main" val="17601818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05204-D0C4-D7B7-9D5E-E4009727ABF0}"/>
              </a:ext>
            </a:extLst>
          </p:cNvPr>
          <p:cNvSpPr>
            <a:spLocks noGrp="1"/>
          </p:cNvSpPr>
          <p:nvPr>
            <p:ph type="title"/>
          </p:nvPr>
        </p:nvSpPr>
        <p:spPr/>
        <p:txBody>
          <a:bodyPr/>
          <a:lstStyle/>
          <a:p>
            <a:r>
              <a:rPr lang="en-US" sz="6600" dirty="0">
                <a:solidFill>
                  <a:srgbClr val="002060"/>
                </a:solidFill>
                <a:latin typeface="Algerian" panose="04020705040A02060702" pitchFamily="82" charset="0"/>
              </a:rPr>
              <a:t>Drop columns - code</a:t>
            </a:r>
            <a:endParaRPr lang="en-US" sz="6600" dirty="0"/>
          </a:p>
        </p:txBody>
      </p:sp>
      <p:pic>
        <p:nvPicPr>
          <p:cNvPr id="5" name="Content Placeholder 4">
            <a:extLst>
              <a:ext uri="{FF2B5EF4-FFF2-40B4-BE49-F238E27FC236}">
                <a16:creationId xmlns:a16="http://schemas.microsoft.com/office/drawing/2014/main" id="{E75BBF80-E1AB-9A3B-03C2-7C351492EF8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03313" y="2204720"/>
            <a:ext cx="8947150" cy="3677920"/>
          </a:xfrm>
        </p:spPr>
      </p:pic>
    </p:spTree>
    <p:extLst>
      <p:ext uri="{BB962C8B-B14F-4D97-AF65-F5344CB8AC3E}">
        <p14:creationId xmlns:p14="http://schemas.microsoft.com/office/powerpoint/2010/main" val="2717538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DE878-3D37-F0F6-0497-1C68E6A0CCE3}"/>
              </a:ext>
            </a:extLst>
          </p:cNvPr>
          <p:cNvSpPr>
            <a:spLocks noGrp="1"/>
          </p:cNvSpPr>
          <p:nvPr>
            <p:ph type="title"/>
          </p:nvPr>
        </p:nvSpPr>
        <p:spPr/>
        <p:txBody>
          <a:bodyPr/>
          <a:lstStyle/>
          <a:p>
            <a:r>
              <a:rPr lang="en-US" sz="6600" dirty="0">
                <a:solidFill>
                  <a:srgbClr val="002060"/>
                </a:solidFill>
                <a:latin typeface="Algerian" panose="04020705040A02060702" pitchFamily="82" charset="0"/>
              </a:rPr>
              <a:t>Duplicates</a:t>
            </a:r>
            <a:endParaRPr lang="en-US" sz="6600" dirty="0"/>
          </a:p>
        </p:txBody>
      </p:sp>
      <p:sp>
        <p:nvSpPr>
          <p:cNvPr id="3" name="Content Placeholder 2">
            <a:extLst>
              <a:ext uri="{FF2B5EF4-FFF2-40B4-BE49-F238E27FC236}">
                <a16:creationId xmlns:a16="http://schemas.microsoft.com/office/drawing/2014/main" id="{4D10CCDD-8F7E-2D78-0A30-C3DBF5D80B16}"/>
              </a:ext>
            </a:extLst>
          </p:cNvPr>
          <p:cNvSpPr>
            <a:spLocks noGrp="1"/>
          </p:cNvSpPr>
          <p:nvPr>
            <p:ph idx="1"/>
          </p:nvPr>
        </p:nvSpPr>
        <p:spPr/>
        <p:txBody>
          <a:bodyPr>
            <a:normAutofit/>
          </a:bodyPr>
          <a:lstStyle/>
          <a:p>
            <a:r>
              <a:rPr lang="en-US" sz="3200" dirty="0">
                <a:solidFill>
                  <a:schemeClr val="bg1">
                    <a:lumMod val="85000"/>
                    <a:lumOff val="15000"/>
                  </a:schemeClr>
                </a:solidFill>
              </a:rPr>
              <a:t>Check for duplicate rows in the dataset.</a:t>
            </a:r>
          </a:p>
          <a:p>
            <a:r>
              <a:rPr lang="en-US" sz="3200" dirty="0">
                <a:solidFill>
                  <a:schemeClr val="bg1">
                    <a:lumMod val="85000"/>
                    <a:lumOff val="15000"/>
                  </a:schemeClr>
                </a:solidFill>
              </a:rPr>
              <a:t>Find and identify any duplicate rows.</a:t>
            </a:r>
          </a:p>
          <a:p>
            <a:r>
              <a:rPr lang="en-US" sz="3200" dirty="0">
                <a:solidFill>
                  <a:schemeClr val="bg1">
                    <a:lumMod val="85000"/>
                    <a:lumOff val="15000"/>
                  </a:schemeClr>
                </a:solidFill>
              </a:rPr>
              <a:t>Drop the duplicate rows from the dataset.</a:t>
            </a:r>
          </a:p>
          <a:p>
            <a:r>
              <a:rPr lang="en-US" sz="3200" dirty="0">
                <a:solidFill>
                  <a:schemeClr val="bg1">
                    <a:lumMod val="85000"/>
                    <a:lumOff val="15000"/>
                  </a:schemeClr>
                </a:solidFill>
              </a:rPr>
              <a:t>After removing duplicates, the rows may no longer be ordered.</a:t>
            </a:r>
          </a:p>
          <a:p>
            <a:r>
              <a:rPr lang="en-US" sz="3200" dirty="0">
                <a:solidFill>
                  <a:schemeClr val="bg1">
                    <a:lumMod val="85000"/>
                    <a:lumOff val="15000"/>
                  </a:schemeClr>
                </a:solidFill>
              </a:rPr>
              <a:t>Reset the index of the dataset.</a:t>
            </a:r>
          </a:p>
        </p:txBody>
      </p:sp>
    </p:spTree>
    <p:extLst>
      <p:ext uri="{BB962C8B-B14F-4D97-AF65-F5344CB8AC3E}">
        <p14:creationId xmlns:p14="http://schemas.microsoft.com/office/powerpoint/2010/main" val="1259902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DB596-5E26-E99D-A209-8DB55A27307C}"/>
              </a:ext>
            </a:extLst>
          </p:cNvPr>
          <p:cNvSpPr>
            <a:spLocks noGrp="1"/>
          </p:cNvSpPr>
          <p:nvPr>
            <p:ph type="title"/>
          </p:nvPr>
        </p:nvSpPr>
        <p:spPr/>
        <p:txBody>
          <a:bodyPr/>
          <a:lstStyle/>
          <a:p>
            <a:r>
              <a:rPr lang="en-US" sz="6600" dirty="0">
                <a:solidFill>
                  <a:srgbClr val="002060"/>
                </a:solidFill>
                <a:latin typeface="Algerian" panose="04020705040A02060702" pitchFamily="82" charset="0"/>
              </a:rPr>
              <a:t>Duplicates - code</a:t>
            </a:r>
            <a:endParaRPr lang="en-US" sz="6600" dirty="0"/>
          </a:p>
        </p:txBody>
      </p:sp>
      <p:pic>
        <p:nvPicPr>
          <p:cNvPr id="5" name="Content Placeholder 4">
            <a:extLst>
              <a:ext uri="{FF2B5EF4-FFF2-40B4-BE49-F238E27FC236}">
                <a16:creationId xmlns:a16="http://schemas.microsoft.com/office/drawing/2014/main" id="{65726000-A32B-30AE-EC36-1360A151080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80698" y="1757680"/>
            <a:ext cx="7192379" cy="4647601"/>
          </a:xfrm>
        </p:spPr>
      </p:pic>
    </p:spTree>
    <p:extLst>
      <p:ext uri="{BB962C8B-B14F-4D97-AF65-F5344CB8AC3E}">
        <p14:creationId xmlns:p14="http://schemas.microsoft.com/office/powerpoint/2010/main" val="37788593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32191-91F6-2B51-BBBD-7D1DC9206C64}"/>
              </a:ext>
            </a:extLst>
          </p:cNvPr>
          <p:cNvSpPr>
            <a:spLocks noGrp="1"/>
          </p:cNvSpPr>
          <p:nvPr>
            <p:ph type="title"/>
          </p:nvPr>
        </p:nvSpPr>
        <p:spPr/>
        <p:txBody>
          <a:bodyPr/>
          <a:lstStyle/>
          <a:p>
            <a:r>
              <a:rPr lang="en-US" sz="6600" dirty="0">
                <a:solidFill>
                  <a:srgbClr val="002060"/>
                </a:solidFill>
                <a:latin typeface="Algerian" panose="04020705040A02060702" pitchFamily="82" charset="0"/>
              </a:rPr>
              <a:t>Drop null values</a:t>
            </a:r>
            <a:endParaRPr lang="en-US" sz="6600" dirty="0"/>
          </a:p>
        </p:txBody>
      </p:sp>
      <p:sp>
        <p:nvSpPr>
          <p:cNvPr id="3" name="Content Placeholder 2">
            <a:extLst>
              <a:ext uri="{FF2B5EF4-FFF2-40B4-BE49-F238E27FC236}">
                <a16:creationId xmlns:a16="http://schemas.microsoft.com/office/drawing/2014/main" id="{4E7F095F-8F6A-20E9-33FF-8C26AE510343}"/>
              </a:ext>
            </a:extLst>
          </p:cNvPr>
          <p:cNvSpPr>
            <a:spLocks noGrp="1"/>
          </p:cNvSpPr>
          <p:nvPr>
            <p:ph idx="1"/>
          </p:nvPr>
        </p:nvSpPr>
        <p:spPr/>
        <p:txBody>
          <a:bodyPr>
            <a:normAutofit/>
          </a:bodyPr>
          <a:lstStyle/>
          <a:p>
            <a:r>
              <a:rPr lang="en-US" sz="2800" dirty="0">
                <a:solidFill>
                  <a:schemeClr val="bg1">
                    <a:lumMod val="85000"/>
                    <a:lumOff val="15000"/>
                  </a:schemeClr>
                </a:solidFill>
              </a:rPr>
              <a:t>Some columns in this dataset have a large number of null values.</a:t>
            </a:r>
          </a:p>
          <a:p>
            <a:r>
              <a:rPr lang="en-US" sz="2800" dirty="0">
                <a:solidFill>
                  <a:schemeClr val="bg1">
                    <a:lumMod val="85000"/>
                    <a:lumOff val="15000"/>
                  </a:schemeClr>
                </a:solidFill>
              </a:rPr>
              <a:t>Calculate the percentage of null values in each column.</a:t>
            </a:r>
          </a:p>
          <a:p>
            <a:r>
              <a:rPr lang="en-US" sz="2800" dirty="0">
                <a:solidFill>
                  <a:schemeClr val="bg1">
                    <a:lumMod val="85000"/>
                    <a:lumOff val="15000"/>
                  </a:schemeClr>
                </a:solidFill>
              </a:rPr>
              <a:t>Drop columns with a large number of null values.</a:t>
            </a:r>
          </a:p>
          <a:p>
            <a:r>
              <a:rPr lang="en-US" sz="2800" dirty="0">
                <a:solidFill>
                  <a:schemeClr val="bg1">
                    <a:lumMod val="85000"/>
                    <a:lumOff val="15000"/>
                  </a:schemeClr>
                </a:solidFill>
              </a:rPr>
              <a:t>Drop all columns where more than 50% of the values are null.</a:t>
            </a:r>
          </a:p>
        </p:txBody>
      </p:sp>
    </p:spTree>
    <p:extLst>
      <p:ext uri="{BB962C8B-B14F-4D97-AF65-F5344CB8AC3E}">
        <p14:creationId xmlns:p14="http://schemas.microsoft.com/office/powerpoint/2010/main" val="412036237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TM02836342[[fn=Ion]]</Template>
  <TotalTime>511</TotalTime>
  <Words>1936</Words>
  <Application>Microsoft Office PowerPoint</Application>
  <PresentationFormat>Widescreen</PresentationFormat>
  <Paragraphs>159</Paragraphs>
  <Slides>47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47</vt:i4>
      </vt:variant>
    </vt:vector>
  </HeadingPairs>
  <TitlesOfParts>
    <vt:vector size="52" baseType="lpstr">
      <vt:lpstr>Algerian</vt:lpstr>
      <vt:lpstr>Arial</vt:lpstr>
      <vt:lpstr>Century Gothic</vt:lpstr>
      <vt:lpstr>Wingdings 3</vt:lpstr>
      <vt:lpstr>Ion</vt:lpstr>
      <vt:lpstr>Project explanation</vt:lpstr>
      <vt:lpstr>Introduction</vt:lpstr>
      <vt:lpstr>Load dataset</vt:lpstr>
      <vt:lpstr>Load dataset - code</vt:lpstr>
      <vt:lpstr>Drop columns</vt:lpstr>
      <vt:lpstr>Drop columns - code</vt:lpstr>
      <vt:lpstr>Duplicates</vt:lpstr>
      <vt:lpstr>Duplicates - code</vt:lpstr>
      <vt:lpstr>Drop null values</vt:lpstr>
      <vt:lpstr>Drop null values - code</vt:lpstr>
      <vt:lpstr>timestamp</vt:lpstr>
      <vt:lpstr>Timestamp - code</vt:lpstr>
      <vt:lpstr>Timestamp extract</vt:lpstr>
      <vt:lpstr>Timestamp extract - code</vt:lpstr>
      <vt:lpstr>Chi2_contingency test</vt:lpstr>
      <vt:lpstr>Chi2_contingency test - code</vt:lpstr>
      <vt:lpstr>Top 5 in columns</vt:lpstr>
      <vt:lpstr>Top 5 in columns - code</vt:lpstr>
      <vt:lpstr>mapping Top 5 in columns</vt:lpstr>
      <vt:lpstr>mapping Top 5 in columns - code</vt:lpstr>
      <vt:lpstr>Label &amp; ordinal encoder</vt:lpstr>
      <vt:lpstr>Label &amp; ordinal encoder - code</vt:lpstr>
      <vt:lpstr>Outlier detection</vt:lpstr>
      <vt:lpstr>Outlier detection - code</vt:lpstr>
      <vt:lpstr>Feature selection – chi2 test</vt:lpstr>
      <vt:lpstr>Feature selection – chi2 test code</vt:lpstr>
      <vt:lpstr>Feature selection – anova test</vt:lpstr>
      <vt:lpstr>Feature selection – anova test code</vt:lpstr>
      <vt:lpstr>Test dataset</vt:lpstr>
      <vt:lpstr>splitting</vt:lpstr>
      <vt:lpstr>Splitting - code</vt:lpstr>
      <vt:lpstr>Decision tree</vt:lpstr>
      <vt:lpstr>Decision tree - code</vt:lpstr>
      <vt:lpstr>Random forest</vt:lpstr>
      <vt:lpstr>Random forest-code</vt:lpstr>
      <vt:lpstr>xgboost</vt:lpstr>
      <vt:lpstr>Xgboost - code</vt:lpstr>
      <vt:lpstr>Imbalance - smote</vt:lpstr>
      <vt:lpstr>Imbalance – smote code</vt:lpstr>
      <vt:lpstr>Hyper parameter tuning</vt:lpstr>
      <vt:lpstr>Hyper parameter tuning - code</vt:lpstr>
      <vt:lpstr>Cv score &amp; feature importance</vt:lpstr>
      <vt:lpstr>Cv score &amp; feature importance - code</vt:lpstr>
      <vt:lpstr>Error analysis &amp; confusion matrix</vt:lpstr>
      <vt:lpstr>Error analysis &amp; confusion matrix - code</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explanation</dc:title>
  <dc:creator>Yaseen Ahamed</dc:creator>
  <cp:lastModifiedBy>Yaseen Ahamed</cp:lastModifiedBy>
  <cp:revision>6</cp:revision>
  <dcterms:created xsi:type="dcterms:W3CDTF">2024-09-21T01:15:02Z</dcterms:created>
  <dcterms:modified xsi:type="dcterms:W3CDTF">2024-09-21T13:06:44Z</dcterms:modified>
</cp:coreProperties>
</file>