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webextensions/webextension8.xml" ContentType="application/vnd.ms-office.webextension+xml"/>
  <Override PartName="/ppt/webextensions/webextension9.xml" ContentType="application/vnd.ms-office.webextension+xml"/>
  <Override PartName="/ppt/webextensions/webextension10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3" r:id="rId5"/>
    <p:sldId id="260" r:id="rId6"/>
    <p:sldId id="272" r:id="rId7"/>
    <p:sldId id="261" r:id="rId8"/>
    <p:sldId id="274" r:id="rId9"/>
    <p:sldId id="262" r:id="rId10"/>
    <p:sldId id="275" r:id="rId11"/>
    <p:sldId id="263" r:id="rId12"/>
    <p:sldId id="276" r:id="rId13"/>
    <p:sldId id="264" r:id="rId14"/>
    <p:sldId id="277" r:id="rId15"/>
    <p:sldId id="265" r:id="rId16"/>
    <p:sldId id="278" r:id="rId17"/>
    <p:sldId id="266" r:id="rId18"/>
    <p:sldId id="279" r:id="rId19"/>
    <p:sldId id="267" r:id="rId20"/>
    <p:sldId id="280" r:id="rId21"/>
    <p:sldId id="268" r:id="rId22"/>
    <p:sldId id="281" r:id="rId23"/>
    <p:sldId id="269" r:id="rId24"/>
    <p:sldId id="27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1F89-E401-4F91-9ABE-FC56C7190BDF}" type="datetimeFigureOut">
              <a:rPr lang="en-US" smtClean="0"/>
              <a:t>16-Aug-24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1271-6393-4A6E-A1A8-302812B9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0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1F89-E401-4F91-9ABE-FC56C7190BDF}" type="datetimeFigureOut">
              <a:rPr lang="en-US" smtClean="0"/>
              <a:t>16-Aug-24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1271-6393-4A6E-A1A8-302812B9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2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1F89-E401-4F91-9ABE-FC56C7190BDF}" type="datetimeFigureOut">
              <a:rPr lang="en-US" smtClean="0"/>
              <a:t>16-Aug-24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1271-6393-4A6E-A1A8-302812B9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24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1F89-E401-4F91-9ABE-FC56C7190BDF}" type="datetimeFigureOut">
              <a:rPr lang="en-US" smtClean="0"/>
              <a:t>16-Aug-24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1271-6393-4A6E-A1A8-302812B9681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955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1F89-E401-4F91-9ABE-FC56C7190BDF}" type="datetimeFigureOut">
              <a:rPr lang="en-US" smtClean="0"/>
              <a:t>16-Aug-24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1271-6393-4A6E-A1A8-302812B9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20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1F89-E401-4F91-9ABE-FC56C7190BDF}" type="datetimeFigureOut">
              <a:rPr lang="en-US" smtClean="0"/>
              <a:t>16-Aug-24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1271-6393-4A6E-A1A8-302812B9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39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1F89-E401-4F91-9ABE-FC56C7190BDF}" type="datetimeFigureOut">
              <a:rPr lang="en-US" smtClean="0"/>
              <a:t>16-Aug-24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1271-6393-4A6E-A1A8-302812B9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90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1F89-E401-4F91-9ABE-FC56C7190BDF}" type="datetimeFigureOut">
              <a:rPr lang="en-US" smtClean="0"/>
              <a:t>16-Aug-24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1271-6393-4A6E-A1A8-302812B9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46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1F89-E401-4F91-9ABE-FC56C7190BDF}" type="datetimeFigureOut">
              <a:rPr lang="en-US" smtClean="0"/>
              <a:t>16-Aug-24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1271-6393-4A6E-A1A8-302812B9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2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1F89-E401-4F91-9ABE-FC56C7190BDF}" type="datetimeFigureOut">
              <a:rPr lang="en-US" smtClean="0"/>
              <a:t>16-Aug-24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1271-6393-4A6E-A1A8-302812B9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9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1F89-E401-4F91-9ABE-FC56C7190BDF}" type="datetimeFigureOut">
              <a:rPr lang="en-US" smtClean="0"/>
              <a:t>16-Aug-24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1271-6393-4A6E-A1A8-302812B9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1F89-E401-4F91-9ABE-FC56C7190BDF}" type="datetimeFigureOut">
              <a:rPr lang="en-US" smtClean="0"/>
              <a:t>16-Aug-24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1271-6393-4A6E-A1A8-302812B9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3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1F89-E401-4F91-9ABE-FC56C7190BDF}" type="datetimeFigureOut">
              <a:rPr lang="en-US" smtClean="0"/>
              <a:t>16-Aug-24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1271-6393-4A6E-A1A8-302812B9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2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1F89-E401-4F91-9ABE-FC56C7190BDF}" type="datetimeFigureOut">
              <a:rPr lang="en-US" smtClean="0"/>
              <a:t>16-Aug-24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1271-6393-4A6E-A1A8-302812B9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1F89-E401-4F91-9ABE-FC56C7190BDF}" type="datetimeFigureOut">
              <a:rPr lang="en-US" smtClean="0"/>
              <a:t>16-Aug-24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1271-6393-4A6E-A1A8-302812B9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2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1F89-E401-4F91-9ABE-FC56C7190BDF}" type="datetimeFigureOut">
              <a:rPr lang="en-US" smtClean="0"/>
              <a:t>16-Aug-24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1271-6393-4A6E-A1A8-302812B9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3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1F89-E401-4F91-9ABE-FC56C7190BDF}" type="datetimeFigureOut">
              <a:rPr lang="en-US" smtClean="0"/>
              <a:t>16-Aug-24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1271-6393-4A6E-A1A8-302812B9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18B1F89-E401-4F91-9ABE-FC56C7190BDF}" type="datetimeFigureOut">
              <a:rPr lang="en-US" smtClean="0"/>
              <a:t>16-Aug-24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B1271-6393-4A6E-A1A8-302812B9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9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9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0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E20A-AF9F-EA6B-B8AD-55CB04095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1877"/>
          </a:xfrm>
        </p:spPr>
        <p:txBody>
          <a:bodyPr/>
          <a:lstStyle/>
          <a:p>
            <a:r>
              <a:rPr lang="en-US" sz="6600" dirty="0">
                <a:solidFill>
                  <a:srgbClr val="00B050"/>
                </a:solidFill>
                <a:latin typeface="Algerian" panose="04020705040A02060702" pitchFamily="82" charset="0"/>
              </a:rPr>
              <a:t> GLOBAL ELECTRONICS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3FB88-3994-9B7F-75AB-3335993903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B0F0"/>
                </a:solidFill>
                <a:latin typeface="Agency FB" panose="020B0503020202020204" pitchFamily="34" charset="0"/>
              </a:rPr>
              <a:t>         Analysis of INSIGHTS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9221BB-2745-0DAF-1A29-C98A8FE07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9997"/>
            <a:ext cx="3706368" cy="32156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0176DE-CA8C-94CC-A7CE-F5582099C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2646997"/>
            <a:ext cx="3838685" cy="32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71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53FFB-F460-BB5A-7EEE-12F5308E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92D050"/>
                </a:solidFill>
                <a:latin typeface="Algerian" panose="04020705040A02060702" pitchFamily="82" charset="0"/>
              </a:rPr>
              <a:t>ANALYSIS &amp; SOLUTION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BF2A8-A77B-1BBB-1E25-A0D43441B5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ANALYSIS</a:t>
            </a:r>
            <a:r>
              <a:rPr lang="en-US" dirty="0"/>
              <a:t>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E5564-5031-A2AF-29DA-1186F9A027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above slides indicate the products sold in the highest quantities. </a:t>
            </a:r>
          </a:p>
          <a:p>
            <a:r>
              <a:rPr lang="en-US" dirty="0"/>
              <a:t>For the analysis, we considered the product names and the total quantity sold for each product. </a:t>
            </a:r>
          </a:p>
          <a:p>
            <a:r>
              <a:rPr lang="en-US" dirty="0"/>
              <a:t>Our top-performing products include desktops, DVD players, and headphones. </a:t>
            </a:r>
          </a:p>
          <a:p>
            <a:r>
              <a:rPr lang="en-US" dirty="0"/>
              <a:t>The lower-performing products are printers, cameras, microwaves, and refrigerators.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72BF2-A2D3-AFAC-7D4A-CAD8B97F6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Solution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640F0-DC14-C55C-B22B-F8998A1100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will focus on low-performing products because they are electronic items. </a:t>
            </a:r>
          </a:p>
          <a:p>
            <a:r>
              <a:rPr lang="en-US" dirty="0"/>
              <a:t>We will regularly purchase top-selling products from our wholesaler. </a:t>
            </a:r>
          </a:p>
          <a:p>
            <a:r>
              <a:rPr lang="en-US" dirty="0"/>
              <a:t>For low-selling products, we will only buy them when we receive an order from a customer. </a:t>
            </a:r>
          </a:p>
          <a:p>
            <a:r>
              <a:rPr lang="en-US" dirty="0"/>
              <a:t>This approach will help us manage losses and prevent damage to products.</a:t>
            </a:r>
          </a:p>
        </p:txBody>
      </p:sp>
    </p:spTree>
    <p:extLst>
      <p:ext uri="{BB962C8B-B14F-4D97-AF65-F5344CB8AC3E}">
        <p14:creationId xmlns:p14="http://schemas.microsoft.com/office/powerpoint/2010/main" val="21182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9939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53FFB-F460-BB5A-7EEE-12F5308E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92D050"/>
                </a:solidFill>
                <a:latin typeface="Algerian" panose="04020705040A02060702" pitchFamily="82" charset="0"/>
              </a:rPr>
              <a:t>ANALYSIS &amp; SOLUTION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BF2A8-A77B-1BBB-1E25-A0D43441B5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ANALYSIS</a:t>
            </a:r>
            <a:r>
              <a:rPr lang="en-US" dirty="0"/>
              <a:t>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E5564-5031-A2AF-29DA-1186F9A027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above slide indicates the months when our sales reach high levels. </a:t>
            </a:r>
          </a:p>
          <a:p>
            <a:r>
              <a:rPr lang="en-US" dirty="0"/>
              <a:t>We analyzed the order date and the total final price for each month. </a:t>
            </a:r>
          </a:p>
          <a:p>
            <a:r>
              <a:rPr lang="en-US" dirty="0"/>
              <a:t>Sales are at their peak from December to February, average from May to November, and significantly lower in March and April compared to other months.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72BF2-A2D3-AFAC-7D4A-CAD8B97F6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Solution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640F0-DC14-C55C-B22B-F8998A1100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In March and April, our focus is on production, employees, and customers. </a:t>
            </a:r>
          </a:p>
          <a:p>
            <a:r>
              <a:rPr lang="en-US" dirty="0"/>
              <a:t>During these months, we halt recruitment, and if employees want to take vacations, we approve them. </a:t>
            </a:r>
          </a:p>
          <a:p>
            <a:r>
              <a:rPr lang="en-US" dirty="0"/>
              <a:t>In the months with average sales levels, we increase offers and discounts, and promote our loyalty program.</a:t>
            </a:r>
          </a:p>
        </p:txBody>
      </p:sp>
    </p:spTree>
    <p:extLst>
      <p:ext uri="{BB962C8B-B14F-4D97-AF65-F5344CB8AC3E}">
        <p14:creationId xmlns:p14="http://schemas.microsoft.com/office/powerpoint/2010/main" val="2383203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1534152"/>
                  </p:ext>
                </p:extLst>
              </p:nvPr>
            </p:nvGraphicFramePr>
            <p:xfrm>
              <a:off x="721012" y="118103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8103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5107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53FFB-F460-BB5A-7EEE-12F5308E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92D050"/>
                </a:solidFill>
                <a:latin typeface="Algerian" panose="04020705040A02060702" pitchFamily="82" charset="0"/>
              </a:rPr>
              <a:t>ANALYSIS &amp; SOLUTION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BF2A8-A77B-1BBB-1E25-A0D43441B5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ANALYSIS</a:t>
            </a:r>
            <a:r>
              <a:rPr lang="en-US" dirty="0"/>
              <a:t>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E5564-5031-A2AF-29DA-1186F9A027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above slides indicate store expansion based on total sales. </a:t>
            </a:r>
          </a:p>
          <a:p>
            <a:r>
              <a:rPr lang="en-US" dirty="0"/>
              <a:t>For this analysis, we considered the store key and the total sales amount. </a:t>
            </a:r>
          </a:p>
          <a:p>
            <a:r>
              <a:rPr lang="en-US" dirty="0"/>
              <a:t>We found that only one store had significantly higher sales, while the rest were considered low or normal in comparison.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72BF2-A2D3-AFAC-7D4A-CAD8B97F6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Solution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640F0-DC14-C55C-B22B-F8998A1100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case, we first focus on low and normal-level stores. </a:t>
            </a:r>
          </a:p>
          <a:p>
            <a:r>
              <a:rPr lang="en-US" dirty="0"/>
              <a:t>If we have multiple stores in the same location, we will keep only one store and stop sales at the others to maintain profit levels. </a:t>
            </a:r>
          </a:p>
          <a:p>
            <a:r>
              <a:rPr lang="en-US" dirty="0"/>
              <a:t>For high-level stores, we will not make any changes unless we need to add extra stores, and even then, it will depend on the profit level.</a:t>
            </a:r>
          </a:p>
        </p:txBody>
      </p:sp>
    </p:spTree>
    <p:extLst>
      <p:ext uri="{BB962C8B-B14F-4D97-AF65-F5344CB8AC3E}">
        <p14:creationId xmlns:p14="http://schemas.microsoft.com/office/powerpoint/2010/main" val="1272346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3512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53FFB-F460-BB5A-7EEE-12F5308E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92D050"/>
                </a:solidFill>
                <a:latin typeface="Algerian" panose="04020705040A02060702" pitchFamily="82" charset="0"/>
              </a:rPr>
              <a:t>ANALYSIS &amp; SOLUTION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BF2A8-A77B-1BBB-1E25-A0D43441B5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ANALYSIS</a:t>
            </a:r>
            <a:r>
              <a:rPr lang="en-US" dirty="0"/>
              <a:t>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E5564-5031-A2AF-29DA-1186F9A027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above slides indicate the total amount of sales based on currency value. </a:t>
            </a:r>
          </a:p>
          <a:p>
            <a:r>
              <a:rPr lang="en-US" dirty="0"/>
              <a:t>For this analysis, we considered the total sales amount and the currency. </a:t>
            </a:r>
          </a:p>
          <a:p>
            <a:r>
              <a:rPr lang="en-US" dirty="0"/>
              <a:t>We can easily predict where the sales ratios are high, low &amp; medium.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72BF2-A2D3-AFAC-7D4A-CAD8B97F6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Solution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640F0-DC14-C55C-B22B-F8998A1100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focus on all currency values except USD, as we are a US-based company. </a:t>
            </a:r>
          </a:p>
          <a:p>
            <a:r>
              <a:rPr lang="en-US" dirty="0"/>
              <a:t>We will analyze which days of the month see higher and normal currency values and announce special offers during those times. </a:t>
            </a:r>
          </a:p>
          <a:p>
            <a:r>
              <a:rPr lang="en-US" dirty="0"/>
              <a:t>Our main focus will be on AUD and GBP.</a:t>
            </a:r>
          </a:p>
        </p:txBody>
      </p:sp>
    </p:spTree>
    <p:extLst>
      <p:ext uri="{BB962C8B-B14F-4D97-AF65-F5344CB8AC3E}">
        <p14:creationId xmlns:p14="http://schemas.microsoft.com/office/powerpoint/2010/main" val="905391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541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53FFB-F460-BB5A-7EEE-12F5308E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92D050"/>
                </a:solidFill>
                <a:latin typeface="Algerian" panose="04020705040A02060702" pitchFamily="82" charset="0"/>
              </a:rPr>
              <a:t>ANALYSIS &amp; SOLUTION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BF2A8-A77B-1BBB-1E25-A0D43441B5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ANALYSIS</a:t>
            </a:r>
            <a:r>
              <a:rPr lang="en-US" dirty="0"/>
              <a:t>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E5564-5031-A2AF-29DA-1186F9A027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above slide indicates which category of items sold the largest number of units. </a:t>
            </a:r>
          </a:p>
          <a:p>
            <a:r>
              <a:rPr lang="en-US" dirty="0"/>
              <a:t>For this analysis, we considered item categories and the total quantity sold. </a:t>
            </a:r>
          </a:p>
          <a:p>
            <a:r>
              <a:rPr lang="en-US" dirty="0"/>
              <a:t>We can easily identify which categories have low and high sales based on quantity.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72BF2-A2D3-AFAC-7D4A-CAD8B97F6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Solution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640F0-DC14-C55C-B22B-F8998A1100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will primarily focus on categories with low quantities sold. </a:t>
            </a:r>
          </a:p>
          <a:p>
            <a:r>
              <a:rPr lang="en-US" dirty="0"/>
              <a:t>In this case, we will control the orders from our wholesaler. </a:t>
            </a:r>
          </a:p>
          <a:p>
            <a:r>
              <a:rPr lang="en-US" dirty="0"/>
              <a:t>We will purchase items from our wholesaler only when we receive orders from customers. </a:t>
            </a:r>
          </a:p>
          <a:p>
            <a:r>
              <a:rPr lang="en-US" dirty="0"/>
              <a:t>In our warehouse, we will store only the top-selling categories, while low-quantity categories will be stocked based on customer demand.</a:t>
            </a:r>
          </a:p>
        </p:txBody>
      </p:sp>
    </p:spTree>
    <p:extLst>
      <p:ext uri="{BB962C8B-B14F-4D97-AF65-F5344CB8AC3E}">
        <p14:creationId xmlns:p14="http://schemas.microsoft.com/office/powerpoint/2010/main" val="656366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119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E951-82F8-6C18-5563-22221BBC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92D050"/>
                </a:solidFill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F4DB79-2A93-5B89-F820-56AC626EC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PowerPoint Presentation Contains Visually Compelling  Visualizations and Actionable Recommendations To Tailored The Marketing Strategies,</a:t>
            </a:r>
          </a:p>
          <a:p>
            <a:r>
              <a:rPr lang="en-US" dirty="0"/>
              <a:t>Improve the Sales Increasing, Guide Product Development, Inform Store Expansion and Operational Decisions.</a:t>
            </a:r>
          </a:p>
          <a:p>
            <a:r>
              <a:rPr lang="en-US" dirty="0"/>
              <a:t>This Analysis will Empower Global Electronics to increase </a:t>
            </a:r>
            <a:r>
              <a:rPr lang="en-US" dirty="0">
                <a:solidFill>
                  <a:srgbClr val="0070C0"/>
                </a:solidFill>
              </a:rPr>
              <a:t>Customer satisfaction, drive overall business growth, Maximize Revenue</a:t>
            </a:r>
          </a:p>
        </p:txBody>
      </p:sp>
    </p:spTree>
    <p:extLst>
      <p:ext uri="{BB962C8B-B14F-4D97-AF65-F5344CB8AC3E}">
        <p14:creationId xmlns:p14="http://schemas.microsoft.com/office/powerpoint/2010/main" val="3430758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53FFB-F460-BB5A-7EEE-12F5308E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92D050"/>
                </a:solidFill>
                <a:latin typeface="Algerian" panose="04020705040A02060702" pitchFamily="82" charset="0"/>
              </a:rPr>
              <a:t>ANALYSIS &amp; SOLUTION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BF2A8-A77B-1BBB-1E25-A0D43441B5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ANALYSIS</a:t>
            </a:r>
            <a:r>
              <a:rPr lang="en-US" dirty="0"/>
              <a:t>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E5564-5031-A2AF-29DA-1186F9A027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above slide indicates the profit level of our individual products. </a:t>
            </a:r>
          </a:p>
          <a:p>
            <a:r>
              <a:rPr lang="en-US" dirty="0"/>
              <a:t>For this analysis, we considered the product names and calculated the total amount of profit. </a:t>
            </a:r>
          </a:p>
          <a:p>
            <a:r>
              <a:rPr lang="en-US" dirty="0"/>
              <a:t>Computers, LCDs, and water heaters provided high profits, while cameras, microwaves, and refrigerators yielded lower profits. </a:t>
            </a:r>
          </a:p>
          <a:p>
            <a:r>
              <a:rPr lang="en-US" dirty="0"/>
              <a:t>The remaining products generated medium profits.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72BF2-A2D3-AFAC-7D4A-CAD8B97F6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Solution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640F0-DC14-C55C-B22B-F8998A1100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First, we will focus on products with low profit levels, purchasing only limited stocks from our wholesaler to avoid overstocking. </a:t>
            </a:r>
          </a:p>
          <a:p>
            <a:r>
              <a:rPr lang="en-US" dirty="0"/>
              <a:t>For high-profit products, we will maintain a consistent stock in our warehouse to ensure we never run out. </a:t>
            </a:r>
          </a:p>
          <a:p>
            <a:r>
              <a:rPr lang="en-US" dirty="0"/>
              <a:t>For products with medium profit levels, we will keep an average stock level sufficient to meet demand.</a:t>
            </a:r>
          </a:p>
        </p:txBody>
      </p:sp>
    </p:spTree>
    <p:extLst>
      <p:ext uri="{BB962C8B-B14F-4D97-AF65-F5344CB8AC3E}">
        <p14:creationId xmlns:p14="http://schemas.microsoft.com/office/powerpoint/2010/main" val="294686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0938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53FFB-F460-BB5A-7EEE-12F5308E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92D050"/>
                </a:solidFill>
                <a:latin typeface="Algerian" panose="04020705040A02060702" pitchFamily="82" charset="0"/>
              </a:rPr>
              <a:t>ANALYSIS &amp; SOLUTION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BF2A8-A77B-1BBB-1E25-A0D43441B5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ANALYSIS</a:t>
            </a:r>
            <a:r>
              <a:rPr lang="en-US" dirty="0"/>
              <a:t>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E5564-5031-A2AF-29DA-1186F9A027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above slide indicates the total amount of sales in each state and city. </a:t>
            </a:r>
          </a:p>
          <a:p>
            <a:r>
              <a:rPr lang="en-US" dirty="0"/>
              <a:t>For this analysis, we considered the state, city, and the sum of the final price. </a:t>
            </a:r>
          </a:p>
          <a:p>
            <a:r>
              <a:rPr lang="en-US" dirty="0"/>
              <a:t>Sales are highest in the US and Canada. </a:t>
            </a:r>
          </a:p>
          <a:p>
            <a:r>
              <a:rPr lang="en-US" dirty="0"/>
              <a:t>In comparison, European countries have smaller sales amounts compared to the US and Canada.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72BF2-A2D3-AFAC-7D4A-CAD8B97F6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Solution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640F0-DC14-C55C-B22B-F8998A1100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company is US-based, so our sales are naturally higher in these regions. </a:t>
            </a:r>
          </a:p>
          <a:p>
            <a:r>
              <a:rPr lang="en-US" dirty="0"/>
              <a:t>For European countries, we plan to establish branches in the UK and France to boost sales. </a:t>
            </a:r>
          </a:p>
          <a:p>
            <a:r>
              <a:rPr lang="en-US" dirty="0"/>
              <a:t>Alternatively, we will launch extra offers, discounts, and vouchers to increase sales in these areas.</a:t>
            </a:r>
          </a:p>
        </p:txBody>
      </p:sp>
    </p:spTree>
    <p:extLst>
      <p:ext uri="{BB962C8B-B14F-4D97-AF65-F5344CB8AC3E}">
        <p14:creationId xmlns:p14="http://schemas.microsoft.com/office/powerpoint/2010/main" val="2974145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EFCE5-9DCC-9A20-4D9F-DB558B9B4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92D050"/>
                </a:solidFill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F6171-786A-2D3E-FD95-CD5CC35B8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This presentation has outlined a series of data-driven insights and actionable recommendations tailored to enhance the marketing strategies, boost sales, guide product development, and inform store expansion and operational decisions for Global Electronics.</a:t>
            </a:r>
          </a:p>
          <a:p>
            <a:r>
              <a:rPr lang="en-US" dirty="0"/>
              <a:t>By implementing these strategies, Global Electronics can: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Increase Customer Satisfaction:</a:t>
            </a:r>
            <a:r>
              <a:rPr lang="en-US" dirty="0"/>
              <a:t> Tailored marketing strategies and product offerings will resonate better with customer preferences, leading to higher satisfaction and loyalty.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Drive Overall Business Growth:</a:t>
            </a:r>
            <a:r>
              <a:rPr lang="en-US" dirty="0"/>
              <a:t> Informed decisions based on the analysis will lead to more effective marketing campaigns, optimized product development, and strategic store expansions, all contributing to sustainable business growth.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Maximize Revenue:</a:t>
            </a:r>
            <a:r>
              <a:rPr lang="en-US" dirty="0"/>
              <a:t> By focusing on the right customer segments, refining product offerings, and optimizing store locations, Global Electronics can unlock new revenue streams and improve profitability.</a:t>
            </a:r>
          </a:p>
          <a:p>
            <a:r>
              <a:rPr lang="en-US" dirty="0"/>
              <a:t>These steps will position Global Electronics to thrive in a competitive market, ensuring continued success and expansion.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74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E24BD2-8A84-BA56-2CFF-18BC3EEC0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4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542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53FFB-F460-BB5A-7EEE-12F5308E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92D050"/>
                </a:solidFill>
                <a:latin typeface="Algerian" panose="04020705040A02060702" pitchFamily="82" charset="0"/>
              </a:rPr>
              <a:t>ANALYSIS &amp; SOLUTION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BF2A8-A77B-1BBB-1E25-A0D43441B5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ANALYSIS</a:t>
            </a:r>
            <a:r>
              <a:rPr lang="en-US" dirty="0"/>
              <a:t>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E5564-5031-A2AF-29DA-1186F9A027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previous slide indicates the number of customers we have around the world. </a:t>
            </a:r>
          </a:p>
          <a:p>
            <a:r>
              <a:rPr lang="en-US" dirty="0"/>
              <a:t>We analyzed data by country, continent, and gender to determine where we have the most customers, both male and female. </a:t>
            </a:r>
          </a:p>
          <a:p>
            <a:r>
              <a:rPr lang="en-US" dirty="0"/>
              <a:t>The results show that the number of male and female customers is almost the same.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72BF2-A2D3-AFAC-7D4A-CAD8B97F6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Solution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640F0-DC14-C55C-B22B-F8998A1100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predict that countries like the US, UK, Germany and Australia have a large number of customers. </a:t>
            </a:r>
          </a:p>
          <a:p>
            <a:r>
              <a:rPr lang="en-US" dirty="0"/>
              <a:t>To retain these customers, we are offering them specific benefits. </a:t>
            </a:r>
          </a:p>
          <a:p>
            <a:r>
              <a:rPr lang="en-US" dirty="0"/>
              <a:t>In countries with fewer customers, we will announce targeted promotions such as discounts, vouchers, etc. </a:t>
            </a:r>
          </a:p>
          <a:p>
            <a:r>
              <a:rPr lang="en-US" dirty="0"/>
              <a:t>These discounts will be tailored individually based on the customer's gender.</a:t>
            </a:r>
          </a:p>
        </p:txBody>
      </p:sp>
    </p:spTree>
    <p:extLst>
      <p:ext uri="{BB962C8B-B14F-4D97-AF65-F5344CB8AC3E}">
        <p14:creationId xmlns:p14="http://schemas.microsoft.com/office/powerpoint/2010/main" val="416356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5197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53FFB-F460-BB5A-7EEE-12F5308E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92D050"/>
                </a:solidFill>
                <a:latin typeface="Algerian" panose="04020705040A02060702" pitchFamily="82" charset="0"/>
              </a:rPr>
              <a:t>ANALYSIS &amp; SOLUTION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BF2A8-A77B-1BBB-1E25-A0D43441B5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ANALYSIS</a:t>
            </a:r>
            <a:r>
              <a:rPr lang="en-US" dirty="0"/>
              <a:t>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E5564-5031-A2AF-29DA-1186F9A027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above slide indicates the predicted age groups of our customers. </a:t>
            </a:r>
          </a:p>
          <a:p>
            <a:r>
              <a:rPr lang="en-US" dirty="0"/>
              <a:t>We identified which age group has the most customers. </a:t>
            </a:r>
          </a:p>
          <a:p>
            <a:r>
              <a:rPr lang="en-US" dirty="0"/>
              <a:t>The age was calculated from the birthday column. </a:t>
            </a:r>
          </a:p>
          <a:p>
            <a:r>
              <a:rPr lang="en-US" dirty="0"/>
              <a:t>The majority of customers are between the ages of 20 and 50, while the fewest are above 50.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72BF2-A2D3-AFAC-7D4A-CAD8B97F6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Solution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640F0-DC14-C55C-B22B-F8998A1100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First, we analyzed the sales and product statistics for these age groups. </a:t>
            </a:r>
          </a:p>
          <a:p>
            <a:r>
              <a:rPr lang="en-US" dirty="0"/>
              <a:t>For the age group with the most customers, we will increase production and offer extra coupons, which can be redeemed exclusively with us. </a:t>
            </a:r>
          </a:p>
          <a:p>
            <a:r>
              <a:rPr lang="en-US" dirty="0"/>
              <a:t>For the age group with fewer customers, we will focus on increasing the products they need and provide additional vouchers based on their sales level.</a:t>
            </a:r>
          </a:p>
        </p:txBody>
      </p:sp>
    </p:spTree>
    <p:extLst>
      <p:ext uri="{BB962C8B-B14F-4D97-AF65-F5344CB8AC3E}">
        <p14:creationId xmlns:p14="http://schemas.microsoft.com/office/powerpoint/2010/main" val="393520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397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53FFB-F460-BB5A-7EEE-12F5308E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92D050"/>
                </a:solidFill>
                <a:latin typeface="Algerian" panose="04020705040A02060702" pitchFamily="82" charset="0"/>
              </a:rPr>
              <a:t>ANALYSIS &amp; SOLUTION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BF2A8-A77B-1BBB-1E25-A0D43441B5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ANALYSIS</a:t>
            </a:r>
            <a:r>
              <a:rPr lang="en-US" dirty="0"/>
              <a:t>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E5564-5031-A2AF-29DA-1186F9A027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above slide indicates the average order value per customer. </a:t>
            </a:r>
          </a:p>
          <a:p>
            <a:r>
              <a:rPr lang="en-US" dirty="0"/>
              <a:t>We predict the final price by multiplying the unit price in USD by the exchange rate. </a:t>
            </a:r>
          </a:p>
          <a:p>
            <a:r>
              <a:rPr lang="en-US" dirty="0"/>
              <a:t>In this case, we can identify our loyal customers.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72BF2-A2D3-AFAC-7D4A-CAD8B97F6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Solution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640F0-DC14-C55C-B22B-F8998A1100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announce a loyalty program for all customers. </a:t>
            </a:r>
          </a:p>
          <a:p>
            <a:r>
              <a:rPr lang="en-US" dirty="0"/>
              <a:t>This program will use a points-based system where customers earn and redeem points. </a:t>
            </a:r>
          </a:p>
          <a:p>
            <a:r>
              <a:rPr lang="en-US" dirty="0"/>
              <a:t>When customers make a purchase, they will earn certain points. </a:t>
            </a:r>
          </a:p>
          <a:p>
            <a:r>
              <a:rPr lang="en-US" dirty="0"/>
              <a:t>They can then use these points to redeem for future purchases.</a:t>
            </a:r>
          </a:p>
        </p:txBody>
      </p:sp>
    </p:spTree>
    <p:extLst>
      <p:ext uri="{BB962C8B-B14F-4D97-AF65-F5344CB8AC3E}">
        <p14:creationId xmlns:p14="http://schemas.microsoft.com/office/powerpoint/2010/main" val="282267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1099195"/>
                  </p:ext>
                </p:extLst>
              </p:nvPr>
            </p:nvGraphicFramePr>
            <p:xfrm>
              <a:off x="721012" y="118103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8103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8607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webextensions/_rels/webextension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webextensions/webextension1.xml><?xml version="1.0" encoding="utf-8"?>
<we:webextension xmlns:we="http://schemas.microsoft.com/office/webextensions/webextension/2010/11" id="{f966eba7-6f07-4e50-ad99-11d569ab23d0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81UQW7bMBD8SsCzUFiW5di5pYLbQ4vCqItcCh9W5EphQpMCuXLtGv57l5SCJkWQW1DrInG4mpkdgnsSSofOwPEb7FDciI/OPe7AP17lIhN2wPJJPs2LcpEXk7opynw5z2e86zrSzgZxcxIEvkW606EHE4kY/LnNBBizhjauGjABM9GhD86C0b9xKOYt8j2eM4GHzjgPkXJDQBhp91zO62jhQ8GKIEnvcYOSBrRkO3ANarEoFKLCfDqruSwMBcnZqyWROslXzhJoyzIRm82kLNWiLBuJ82WRXze1injQtjWj4b///jh2MRzCA9XuEPOoH1g4Mp3P3FAzL4opqFIt51iXalrLRWJrtKFRsD6uDp3nrDjBga3izlvntWSllInHMERwEpUz/S59rV7gG9d7id+xSVuWNB2ZCQ2b8c5qGa4UEISOT1VEY2vv+BxSURVrI3bvflUeWZwtTs7Z//LzGa1Cf0mOKtdb8hcV0nA93jJ0q/ZgJaP/urltW48t0LhcvXt6fSC3Q/8FhwQ/9Xa8u+UFBRqnAA8BS6+EumXkzftfg6/uwdPLAfA0q1jl4dk0Ghs7piv/zp1sz+l5bkvwUbRpsrqemEDiGiwmM91AojHVceTAN1GN3z6+v2oeW0MAd2D62Hua6iLJJLU//B1J4U0GAAA=&quot;"/>
    <we:property name="creatorSessionId" value="&quot;6bbbd6da-f9dc-4df4-89b0-3ef892e15630&quot;"/>
    <we:property name="creatorTenantId" value="&quot;c9ea5104-e906-45ca-9db1-ebe0e01258c1&quot;"/>
    <we:property name="creatorUserId" value="&quot;10032003B59B474D&quot;"/>
    <we:property name="datasetId" value="&quot;d712344d-c09e-4ff4-9331-0a667e89410f&quot;"/>
    <we:property name="embedUrl" value="&quot;/reportEmbed?reportId=740cae02-c39b-4c6d-9fca-189288b77e55&amp;config=eyJjbHVzdGVyVXJsIjoiaHR0cHM6Ly9XQUJJLVVBRS1OT1JUSC1BLVBSSU1BUlktcmVkaXJlY3QuYW5hbHlzaXMud2luZG93cy5uZXQiLCJlbWJlZEZlYXR1cmVzIjp7InVzYWdlTWV0cmljc1ZOZXh0Ijp0cnVlfX0%3D&amp;disableSensitivityBanner=true&quot;"/>
    <we:property name="initialStateBookmark" value="&quot;H4sIAAAAAAAAA81UwW7bMAz9lULnYFjiOE17y4xsh6xt0Ay9FMFAS7SrVpEMic6SBfn3UbKHtUPRnYoll1jP9HuPTyAPQunQGNhfwwbFpfjk3NMG/NPZUAyE7bGbm8XV7Hbx/Xp2NWfYNaSdDeLyIAh8jXSnQwsmMjB4vx4IMGYJdTxVYAIORIM+OAtG/8SumF+Rb/E4ELhrjPMQKVcEhJF2y+V8Zu3hh4wVQZLe4goldWheVhmcg5pOM4WocDgal1wWuoLk7NWSSJ3kC2cJtGWZiI3HUuZqmueVxMlFNjyvShXxoG1tesN/vv22b2IqhDsq3S7mUT6ycGQ6HrmhapJlI1C5uphgmatRKaeJrdKGesFyP981nrPiBDu2gjuvndeSlVImHkMXwUEUzrSb9DR/ga9c6yXeYpVeWdK0ZyY0bMY7q2U4U0AQGr5OEY0tveN7SEVFrI3Yg/tReGRxtvjxOPhffr6gVehPyVHhWkv+pELqxuMtQzO1BSsZ/dvNrK491kD9cf7u6bWB3Ab9ArsEP7e2n938hAKNW4CXgKVXQl0z8ub8l+CLB/D0cgH83lWs8vhsG/WN7dPIv3Mn62P6Pbcl+CrqtFldS0wgcQkWk5mmI9GY6jhy4ElU/bOP/181r60ugDswbew9bXWRRDgTXRr8xwdx14tkK7n7Be+qpKR2BgAA&quot;"/>
    <we:property name="isFiltersActionButtonVisible" value="true"/>
    <we:property name="isVisualContainerHeaderHidden" value="false"/>
    <we:property name="pageDisplayName" value="&quot;Page 1&quot;"/>
    <we:property name="pageName" value="&quot;5bf3a7ad883deede124b&quot;"/>
    <we:property name="reportEmbeddedTime" value="&quot;2024-08-16T03:52:16.605Z&quot;"/>
    <we:property name="reportName" value="&quot;Analysis Insights&quot;"/>
    <we:property name="reportState" value="&quot;CONNECTED&quot;"/>
    <we:property name="reportUrl" value="&quot;/groups/me/reports/740cae02-c39b-4c6d-9fca-189288b77e55/5bf3a7ad883deede124b?bookmarkGuid=25f9ff75-25fa-46c5-9906-fc9a430294b3&amp;bookmarkUsage=1&amp;ctid=c9ea5104-e906-45ca-9db1-ebe0e01258c1&amp;fromEntryPoint=export&quot;"/>
  </we:properties>
  <we:bindings/>
  <we:snapshot xmlns:r="http://schemas.openxmlformats.org/officeDocument/2006/relationships" r:embed="rId1"/>
</we:webextension>
</file>

<file path=ppt/webextensions/webextension10.xml><?xml version="1.0" encoding="utf-8"?>
<we:webextension xmlns:we="http://schemas.microsoft.com/office/webextensions/webextension/2010/11" id="{8cc9dd9f-87d6-4410-a943-a852d97d7a63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81UTW/UMBD9K5XPEdooX+3eSrQ9AVqxqBe0QhN7Etx67ch2lg2r/HfG9iJaQL1VkENij8fvvfnKmQnpRgXzBzggW7O3xjwewD5e5SxjOtn6Ankv6AU8zyu86fqmoFMzemm0Y+sz82AH9PfSTaACEBk/7zMGSm1hCLselMOMjWid0aDkd0zOdOTthEvG8DQqYyFA7jx4DLBHcqc9ScjfBEbgXh5xh9wna901FeZdgWVdVX2JRVNwcnPJISr7q0uAjvSt0R6kJppgW3Euurzs8+uyLngh6rrJg91JPaiL4F93P81jSI7Hk+/MKeSjeyDigLQsFJAorxter27yrgMUBFnxKtzupfIXwm7enEZLuaIMJrSWIh+MlZyYYk4supSCM2uNmg5xtXlm35nJcvyIfTzSXvqZkFCRGGu05O5KgAc3UlVZELa1huoQnVKmg/Gr+dZapJ1g69WS/StBbfD9n/SYSXv7sqRbcQTNyfq7ntthsDiAv2w3ry32TtJofdlSclJN7yZ9mZTVn/r3ZHmxsalPFYr3MD5v7Z9TSLwPT+bsUpc5NvMrdup+ic9TSeyA9PcJCzN5usxxCxqjkDEBSIx+VB3QIoQf1zZ830kaxhT9PagpBh7+VSzSRLYfQIpwKCMFAAA=&quot;"/>
    <we:property name="creatorSessionId" value="&quot;64c57cb8-7fa5-4a2b-9924-7c7b46b2930a&quot;"/>
    <we:property name="creatorTenantId" value="&quot;c9ea5104-e906-45ca-9db1-ebe0e01258c1&quot;"/>
    <we:property name="creatorUserId" value="&quot;10032003B59B474D&quot;"/>
    <we:property name="datasetId" value="&quot;d712344d-c09e-4ff4-9331-0a667e89410f&quot;"/>
    <we:property name="embedUrl" value="&quot;/reportEmbed?reportId=740cae02-c39b-4c6d-9fca-189288b77e55&amp;config=eyJjbHVzdGVyVXJsIjoiaHR0cHM6Ly9XQUJJLVVBRS1OT1JUSC1BLVBSSU1BUlktcmVkaXJlY3QuYW5hbHlzaXMud2luZG93cy5uZXQiLCJlbWJlZEZlYXR1cmVzIjp7InVzYWdlTWV0cmljc1ZOZXh0Ijp0cnVlfX0%3D&amp;disableSensitivityBanner=true&quot;"/>
    <we:property name="initialStateBookmark" value="&quot;H4sIAAAAAAAAA81Uy27bMBD8lYBnobCgh1PfXMG5pE6MuMilMIIVuVKZ0KRAUq5dQ//eJaWiSVukp6DVReRwOTv74pkJ6ToFpxvYI1uwD8Y87cE+XaQsYXrCbm+v18u764eb5XpFsOm8NNqxxZl5sC36e+l6UIGBwM+7hIFSG2jDrgHlMGEdWmc0KPkNR2M68rbHIWF47JSxECi3HjwG2gOZ0558p+8y8gjcywNukfsRLet5gWmdYV4WRZNjNs84mbnRICr7o0mgju4roz1ITW4CNuNc1GnepJd5mfFMlOU8DbiTulWT4J93P526kBWPR1+bY8hH/UiOA9MwUEAiv5zzcvY+rWtAQZQFL8LtRio/OaxPq2NnKVeUwZGtoshbYyUnTzEnFt2YgjOrjOr3cbV6gW9NbzneYROPtJf+REyoSIw1WnJ3IcCD66icLAjbWEN1iEZjpgP4xXytLNJOsMVsSP6VoCrY/k96TK+9fV3SUhxAc0J/1bNsW4st+Gm7emuxV5JG62FDyRlretXraVJmv+vfEfJqY1OfKhRr6F629o8pJL+Pz+ZsqsspNvMbdupuiN9zSWyP9PqEhek9Xea4AY1RSDcSSIx2VB3QIoQf1zb8P0oaxjH6e1B9DDy8VSw6oYTIWuFfLoQXjEVZUd13k+j7VEwFAAA=&quot;"/>
    <we:property name="isFiltersActionButtonVisible" value="true"/>
    <we:property name="isVisualContainerHeaderHidden" value="false"/>
    <we:property name="pageDisplayName" value="&quot;Page 10&quot;"/>
    <we:property name="pageName" value="&quot;6b75e1b3e4655f4e373c&quot;"/>
    <we:property name="reportEmbeddedTime" value="&quot;2024-08-16T04:15:31.913Z&quot;"/>
    <we:property name="reportName" value="&quot;Analysis Insights&quot;"/>
    <we:property name="reportState" value="&quot;CONNECTED&quot;"/>
    <we:property name="reportUrl" value="&quot;/groups/me/reports/740cae02-c39b-4c6d-9fca-189288b77e55/6b75e1b3e4655f4e373c?bookmarkGuid=26d8b6c3-8518-443e-a3de-9b523b9e5a80&amp;bookmarkUsage=1&amp;ctid=c9ea5104-e906-45ca-9db1-ebe0e01258c1&amp;fromEntryPoint=export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ec2e682-e417-4f97-a825-a34ebc038564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81UTW+bQBD9K9GeUQXYxuCbQ9weWlVWXeVS+TCwA9lkvYt2F9fU4r93dnGUpI3aU6TAAebNY+bNx3JmXNhOwvAVDshW7FrrhwOYh6uERUxNWMpjxAKSwt/zoknyBZBXd05oZdnqzByYFt2tsD1IH4jAH/uIgZRbaL3VgLQYsQ6N1Qqk+IUTmVzO9DhGDE+d1AZ8yJ0Dhz7skehkk4Tkw4wyQu3EEXdYuwlNs/lsFqdVlccZ5jlWaZwRzU6EoOxVig8d0pdaORCK0nhsWcXLRZplKVQLXMA84Xzp8UZId6FUw+bUGaqOah4635w1P4KqkbNQgkE7KT6zddsabMFdzM0LZ6llf3gF3+ne1PgNm+BSTriBcqCkioxWorZXHBzYjibERura1mjqaSCVvXX6gOYzDsH1sVeXPi28ead/lgapsZyt4jH6v/43kLj+tGF/a9kTYoVq5WUnnsbzfZJYgSnvwDi/c9U95fGjoI+04WiuhzCNG2Ee1yKN/lD8riYx7h/3mL64f7apJfWj1WYq582avx89vIwxK+bVrCianGfpvCiS1Ef85xgcnlylTy+nEK7nCKPC23B6de9ISI1bUBiK6iYxAgOPtg0U9ysQ3o1/fhF00KbUtyB7nzX8OVhI47WPvwEp+s2osQQAAA==&quot;"/>
    <we:property name="creatorSessionId" value="&quot;fda66dc1-8e8d-4c11-a84f-545f51b4f1e5&quot;"/>
    <we:property name="creatorTenantId" value="&quot;c9ea5104-e906-45ca-9db1-ebe0e01258c1&quot;"/>
    <we:property name="creatorUserId" value="&quot;10032003B59B474D&quot;"/>
    <we:property name="datasetId" value="&quot;d712344d-c09e-4ff4-9331-0a667e89410f&quot;"/>
    <we:property name="embedUrl" value="&quot;/reportEmbed?reportId=740cae02-c39b-4c6d-9fca-189288b77e55&amp;config=eyJjbHVzdGVyVXJsIjoiaHR0cHM6Ly9XQUJJLVVBRS1OT1JUSC1BLVBSSU1BUlktcmVkaXJlY3QuYW5hbHlzaXMud2luZG93cy5uZXQiLCJlbWJlZEZlYXR1cmVzIjp7InVzYWdlTWV0cmljc1ZOZXh0Ijp0cnVlfX0%3D&amp;disableSensitivityBanner=true&quot;"/>
    <we:property name="initialStateBookmark" value="&quot;H4sIAAAAAAAAA81UTW/bMAz9K4XOxuA4ifNxc71sh6xt0Ay9DMFA2YyrVpEMSc7iBf7vo2QXa7diPRWYLzYfKb7HD/nMSmFrCe01HJAt2aXWjwcwjxcjFjE1YDc366vsdv39OrtaEaxrJ7SybHlmDkyF7k7YBqTPQOC3XcRAyg1U3tqDtBixGo3VCqT4iX0wuZxpsIsYnmqpDfiUWwcOfdojhZNN3KMPY2KEwokjbrFwPZqkk/E4TjifxynO58iTOKUw2wcEZa+G+NSBPtfKgVBE47EZj2fTJE0T4FOcwmRUljOP74V0QwhvV6faUHVUc1v7rmTlEVSBJQslGLS94jPLqspgBW4wVy+cuZbN4RV8qxtT4C3ug0s54VriQEkVGa1EYS9KcGBrGg3rqGsbo6mnIShvrNMHNGtsg+tTo4Y+Tb15r3/kBqmxJVvGXfS2/neQmH1esb+17AixQlVy2Inf4/naS+Rg8nswzu8cfyAePwo6pE2J5rIN0/gozNNaJNEfiv+rSXS7pz2mEw/PNjWnflTa9OW8W/N3nYdnMaaLCR8vFvt5mSaTxWKU+Iz/HIPDk+P69HIK4XmOMCq8CrdXN46EFLgBhaGouhcjMMTRtoEq/QqEb+PfXwRdtJ76DmTjWcOfgwUSUiO4xDcO+P8JC7J8rd0v3ZtBbdoEAAA=&quot;"/>
    <we:property name="isFiltersActionButtonVisible" value="true"/>
    <we:property name="isVisualContainerHeaderHidden" value="false"/>
    <we:property name="pageDisplayName" value="&quot;Page 2&quot;"/>
    <we:property name="pageName" value="&quot;2643302bb806e88eb206&quot;"/>
    <we:property name="reportEmbeddedTime" value="&quot;2024-08-16T03:53:35.888Z&quot;"/>
    <we:property name="reportName" value="&quot;Analysis Insights&quot;"/>
    <we:property name="reportState" value="&quot;CONNECTED&quot;"/>
    <we:property name="reportUrl" value="&quot;/groups/me/reports/740cae02-c39b-4c6d-9fca-189288b77e55/2643302bb806e88eb206?bookmarkGuid=bfc894da-bde6-47c1-83e3-1000c3fa20f9&amp;bookmarkUsage=1&amp;ctid=c9ea5104-e906-45ca-9db1-ebe0e01258c1&amp;fromEntryPoint=export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caff99fa-83f5-465d-a4b8-8fa13f967114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81Uy27bMBD8lYBnodDLquxboiaXFoVRF7kURrAi1woTmhRIyrVq6N+7pBw0aYP2FKC6SPuand0hdWJCul7B+Bn2yFbsypjHPdjHi4wlTM++qs7KAooKyvdLUWbprs1TipreS6MdW52YB9uhv5VuABWAyPltmzBQag1dsHagHCasR+uMBiV/4JxMIW8HnBKGx14ZCwFy48FjgD1QOtlEIXtXUEfgXh5wg9zP3mqZctGWRbFsxU7UORR5SHNzQmT2akqAju0boz1ITW2CL13keVq2lajbNONlVRdVzHVSd+pM+Fft17EPy/F49K05hn20D9Q4IE0TDVTxHOoyrcucY14tljVftKF6J5U/N2zH62NvaVe0wRntUhxAcxQsLsSim+c/scuus9iBP5vXL4KNUcP+Ff/GDJbjF9zFkPbSj9QDFdG0RkvuLgR4cD3pzQLltTWkUEy6kSTT3dpKjjF0M+jz1rNg3pvvjUWSSbBVOiX/5v8GFJvBebNH+xFH9ienLXn+KhxXVI8WxUytuQfrX6pIhhVor8ao0Adpnw5envw2xX+lzrR9uilU8fDsLjS0m87YeZw3F2Q7xef5RhkFu3izzeAJguMaNEY6/QwjMebR2QEtgpDx24b3J0lqzTreghqChPGvwmKb2O0nzq88wc0EAAA=&quot;"/>
    <we:property name="creatorSessionId" value="&quot;13c502c3-26a5-47ef-a195-9c2884537207&quot;"/>
    <we:property name="creatorTenantId" value="&quot;c9ea5104-e906-45ca-9db1-ebe0e01258c1&quot;"/>
    <we:property name="creatorUserId" value="&quot;10032003B59B474D&quot;"/>
    <we:property name="datasetId" value="&quot;d712344d-c09e-4ff4-9331-0a667e89410f&quot;"/>
    <we:property name="embedUrl" value="&quot;/reportEmbed?reportId=740cae02-c39b-4c6d-9fca-189288b77e55&amp;config=eyJjbHVzdGVyVXJsIjoiaHR0cHM6Ly9XQUJJLVVBRS1OT1JUSC1BLVBSSU1BUlktcmVkaXJlY3QuYW5hbHlzaXMud2luZG93cy5uZXQiLCJlbWJlZEZlYXR1cmVzIjp7InVzYWdlTWV0cmljc1ZOZXh0Ijp0cnVlfX0%3D&amp;disableSensitivityBanner=true&quot;"/>
    <we:property name="initialStateBookmark" value="&quot;H4sIAAAAAAAAA81UwW7bMAz9lUJnY3CcxHByS730krUNmqGXIShoiXHVKpIhyVm8wv8+Sk7RdivWU4H5YpN8JB/5LD0xIV2joLuCPbI5OzfmcQ/28WzEEqZPvuvr1eXiZnV3tbhckts0Xhrt2PyJebA1+lvpWlChAjl/bBMGSq2hDtYOlMOENWid0aDkLxzAFPK2xT5heGyUsRBKbjx4DGUPBCebeo++jKkjcC8PuEHuB28+S7moJuPxrBI7UWQwzgLMDYDI7F1IKB3bl0Z7kJraBF86zbJ0UuWiqNIRn+TFOI9YJ3WtToRfcr93TdiKx6OvzDHso3qgxqFS39NAOc+gmKTFJOOY5dNZwadVyN5J5U8Nq255bCztijY4VFuIA2iOgsWFWHTD/E9sUdcWa/Anc/kmWBrV7t/xb0xrOd7gLoa0l76jHqiIpjVacncmwINrSGgWKK+tIYUi6EKSTHdrKznG0EWrT1sfBfPe/CwtkkyCzdM++Zj/J1AsW+fNHu0KO/Y3py15/ikcV5SPFsVArbwH69+qSIYVaM+7qNBXaZ9/vCz5Y4r/Sp1++3xSKOPh1VkoaTe1scM4ny7Ito/P640yCtbxZJvWUwmOa9AY6TRDGYkRR/8OaBGEjN82vL9JUmvQ8RZUGySMtwqLTUhaWSn8ICHcNSzSiux+A+RnaWL2BAAA&quot;"/>
    <we:property name="isFiltersActionButtonVisible" value="true"/>
    <we:property name="isVisualContainerHeaderHidden" value="false"/>
    <we:property name="pageDisplayName" value="&quot;Page 3&quot;"/>
    <we:property name="pageName" value="&quot;690cdb4339bdfd82a323&quot;"/>
    <we:property name="reportEmbeddedTime" value="&quot;2024-08-16T03:58:24.066Z&quot;"/>
    <we:property name="reportName" value="&quot;Analysis Insights&quot;"/>
    <we:property name="reportState" value="&quot;CONNECTED&quot;"/>
    <we:property name="reportUrl" value="&quot;/groups/me/reports/740cae02-c39b-4c6d-9fca-189288b77e55/690cdb4339bdfd82a323?bookmarkGuid=1026ab24-0565-47db-ba80-076707fd4290&amp;bookmarkUsage=1&amp;ctid=c9ea5104-e906-45ca-9db1-ebe0e01258c1&amp;fromEntryPoint=export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14ac6f46-d45d-4af1-b401-d4758a305c5c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81UTW/UMBD9K5XPEYqTLMv21oblhNDCol7QqprYk9St145sZ9lllf/O2EmhpYhbJXKJZ/z85s2HfWZS+V7D6RPskV2ya2sf9uAeLjjLmJl8RcWXXPBFBZVAKAtRlA3t2j4oazy7PLMArsNwo/wAOhKR89suY6D1BrpotaA9ZqxH560BrX7gBKat4AYcM4bHXlsHkXIbIGCkPRCcbJLA35QUEURQB9yiCLMXVrxtF8irJW+aCuRKSoL5CZCU/RUSqVP42poAylCY6KvyEkvevMvLoi2ALzi0ZfR7ZTo9C/599uupj8UJeAyNPcZ6NPcUODKNIyUkVzks+RKbHEpRwqKp3q7i6VbpMAdsTutj76hWVMGJrabMO+uUoEipJg79VIIzq60e9mm1fubf2sEJ/IJt2jJBhRMxoSYxzhol/IWEAL6nrrIobOMs9SGBaCkHEW5T8+Penf1eOyQRVKR8zH7pupIHMALlC1FXXeewgzCb69dW/HmACR/9HwYzj0L+UvyOPP/sXAOuvgMXnreODCfRXZ9SW94r9zhtRfZHFv9P6uPu8W4Q/P7J9M/jNOXy+vOzG9P3tJ5sj/Q0xIUdAnEI3IDBpKefeBQmHI0VGIlyXrv4/6jopkyduwE9xKalh4SlMCnaT3hZGXbABAAA&quot;"/>
    <we:property name="creatorSessionId" value="&quot;be5ece7c-448b-47a2-bbc7-bf561679a613&quot;"/>
    <we:property name="creatorTenantId" value="&quot;c9ea5104-e906-45ca-9db1-ebe0e01258c1&quot;"/>
    <we:property name="creatorUserId" value="&quot;10032003B59B474D&quot;"/>
    <we:property name="datasetId" value="&quot;d712344d-c09e-4ff4-9331-0a667e89410f&quot;"/>
    <we:property name="embedUrl" value="&quot;/reportEmbed?reportId=740cae02-c39b-4c6d-9fca-189288b77e55&amp;config=eyJjbHVzdGVyVXJsIjoiaHR0cHM6Ly9XQUJJLVVBRS1OT1JUSC1BLVBSSU1BUlktcmVkaXJlY3QuYW5hbHlzaXMud2luZG93cy5uZXQiLCJlbWJlZEZlYXR1cmVzIjp7InVzYWdlTWV0cmljc1ZOZXh0Ijp0cnVlfX0%3D&amp;disableSensitivityBanner=true&quot;"/>
    <we:property name="initialStateBookmark" value="&quot;H4sIAAAAAAAAA81UXU/bMBT9K8jP0ZQ07bryVrLuhQEdnXhBFbqOb4LBtSPb6ZpV+e+7dsIGY9qekNaX2sfH5577ER+ZkK5R0F3CDtkpOzPmcQf28SRjCdMjdnV1frG8Pr+7XF6sCDaNl0Y7dnpkHmyN/ka6FlRQIPB2mzBQag112FWgHCasQeuMBiW/40CmI29b7BOGh0YZC0Fy48FjkN0TnfYUO3uXU0QovdzjBks/orDIqmqG2XSecT4FsRCCaG4gRGd/pATpGL4w2oPUFCZg0zTHPOMf0nxSTSCbZVDlAXdS12o0/Ovu164JVfF48NwcQj34AwUOSn1PCYlFCvNsjjyFvMxhxqfvF+F2JZUfA/JudWgs1YoqOKgVlHltrCwpUqyJRTeU4MgKo9pdXK1e4BvT2hKvsYpH2kvfkRIqMmONlqU7EeDBNdROFoytraE+RBItRVv6u9j1cHZvvhUWyQQVKe2Tn76WYg+6RPHK1LKuLdbgx+3qrR1/aWHgB/xTq8dRSF+b3xLy185xsMU9WP+ydbSxAu1ZF9vyUdqnaZskv2Xx/6Teb5++DaI/PJv+cZyGXN5+frZ9/D2vJ9shPQ1hYVpPGiWuQWP00ww6EiOPxgq0QDGubfj/LOlLGTp3A6oNTYsPCYtBqJmSK/zHhfC8sGgruvsBzP0S7+kEAAA=&quot;"/>
    <we:property name="isFiltersActionButtonVisible" value="true"/>
    <we:property name="isVisualContainerHeaderHidden" value="false"/>
    <we:property name="pageDisplayName" value="&quot;Page 4&quot;"/>
    <we:property name="pageName" value="&quot;1a91ff5e1471bb4ad9dd&quot;"/>
    <we:property name="reportEmbeddedTime" value="&quot;2024-08-16T03:58:59.310Z&quot;"/>
    <we:property name="reportName" value="&quot;Analysis Insights&quot;"/>
    <we:property name="reportState" value="&quot;CONNECTED&quot;"/>
    <we:property name="reportUrl" value="&quot;/groups/me/reports/740cae02-c39b-4c6d-9fca-189288b77e55/1a91ff5e1471bb4ad9dd?bookmarkGuid=80da3553-330e-4263-b0ac-736af50ae8ed&amp;bookmarkUsage=1&amp;ctid=c9ea5104-e906-45ca-9db1-ebe0e01258c1&amp;fromEntryPoint=export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a11f6528-5545-4e74-80f4-048534386f70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+VUTW/bMAz9K4HOxmDnw4lz69IWO3RbsA65DEFBy7SjVpEMWc7iBfnvoySnzZBgwHZtLrEfab7HJ1IHVoimltB9gS2yOfuo9csWzMsgYRFTAUuLfIRlNsE0xVGW5uWQI0V1bYVWDZsfmAVToV2JpgXpChH4Yx0xkHIJlXsrQTYYsRpNoxVI8QtDMoWsafEYMdzXUhtwJR8tWHRld5RO7yQh+TAiRuBW7PARuQ3oLJ3lw5Rnw0kyzHgZlzzLKa0JCV7Z1RRX2tMvtLIgFNE4LOEZJON0OobZbJYl2TQZTx3eCFXJXvDbt9+72pljcW9zvXd+5M9E7Codj9TQhI+moxzSOC4nk5g8jME3VQppe8K8u9vXhrwiB0O1BXVeaSM4MXlPDDbBggP7JNCA4ZvuAXfohdxdj1+GlkaT9bZbgRHBYt0ajpeJAf+GpQ8pKyxVYyipMaOV4M2gAAtNTRPCXJP91LzWJdEnLoK/mgLN0607TZd8JpA5cPAGuHDfFvtMh7LxyEb/XBikzILN42P06tJNsQPFCX2vFt1C938G3VSVwSrouOhsoWW7vYL/a8dn7d0L2vanJQ106O++Vf3yxpf614T8ddckrepiA8b+uW2ni4F4n89Wv9+lzu/Xe5mM0/Ksj/537hPbIt3S7kG3llRwXIJC704daAX6PBoZUIU7E/9s3P+DoEsrHMkKZOt0+zudeRrP9huFvNx8SwYAAA==&quot;"/>
    <we:property name="creatorSessionId" value="&quot;b15c7c48-317a-4aa8-b8b9-05ffc94ccb4c&quot;"/>
    <we:property name="creatorTenantId" value="&quot;c9ea5104-e906-45ca-9db1-ebe0e01258c1&quot;"/>
    <we:property name="creatorUserId" value="&quot;10032003B59B474D&quot;"/>
    <we:property name="datasetId" value="&quot;d712344d-c09e-4ff4-9331-0a667e89410f&quot;"/>
    <we:property name="embedUrl" value="&quot;/reportEmbed?reportId=740cae02-c39b-4c6d-9fca-189288b77e55&amp;config=eyJjbHVzdGVyVXJsIjoiaHR0cHM6Ly9XQUJJLVVBRS1OT1JUSC1BLVBSSU1BUlktcmVkaXJlY3QuYW5hbHlzaXMud2luZG93cy5uZXQiLCJlbWJlZEZlYXR1cmVzIjp7InVzYWdlTWV0cmljc1ZOZXh0Ijp0cnVlfX0%3D&amp;disableSensitivityBanner=true&quot;"/>
    <we:property name="initialStateBookmark" value="&quot;H4sIAAAAAAAAA+VUTW/aQBD9K2jPqLLDp7lRQlQpIaCk4hIhNF6PzSbLrrVeU1zEf+/s2iRUoFbtNVyw34znvXm7MweWiCKXUD3CFtmIfdX6bQvmrRWyNlMNNp/fz8ZP9+vH8WxKsM6t0KpgowOzYDK0S1GUIF0FAl9WbQZSLiBzbynIAtssR1NoBVL8xDqZQtaUeGwz3OdSG3Alny1YdGV3lE7vxB1+6RAjcCt2+Izc1uiwP4xv+jy66YU3EU+DlEcxpRV1gld2NcWV9vQTrSwIRTQOC3kEYbc/6MJwOIzCaBB2Bw4vhMpkI/jj2+9V7lyxuLex3js/4lcidpWOR2qoxzuDTgz9IEh7vaCfxAH4plIhbUMYV9N9bsgrcrCuNqHOM20EJybvicGituDAvgk0YPimesAdeiHT6/HL0MJost5WSzCitliXhuNlYo0/YepDygpL1RhKasxoJXjRSsBCkdPVYK7J5rq81yXRJy6C5yZBs751p+mSzwQyB7Y+ABdu2mIzOpSNRzb6x8QgZSZsFBzb7y6Nkx0oTuhntegWqv8zaJxlBrNax0VnEy3L7RX8Xzs+a+9O0LSvF3Sh6/7uStUMb3Cpf0XIH2dN0qhONmDs79N2WgzE+3o2+s0sVX6+PsvNOA3P6uh/5z6xLdKWdg+6tKSC4wIUenfymlagz6MrAypxZ+Kfjft/ELS06iNZgiydbr/TmSehUxKxxL984DY987K8ul/Xr+L/dAYAAA==&quot;"/>
    <we:property name="isFiltersActionButtonVisible" value="true"/>
    <we:property name="isVisualContainerHeaderHidden" value="false"/>
    <we:property name="pageDisplayName" value="&quot;Page 5&quot;"/>
    <we:property name="pageName" value="&quot;868b26c925129cf0fc9b&quot;"/>
    <we:property name="reportEmbeddedTime" value="&quot;2024-08-16T03:59:37.177Z&quot;"/>
    <we:property name="reportName" value="&quot;Analysis Insights&quot;"/>
    <we:property name="reportState" value="&quot;CONNECTED&quot;"/>
    <we:property name="reportUrl" value="&quot;/groups/me/reports/740cae02-c39b-4c6d-9fca-189288b77e55/868b26c925129cf0fc9b?bookmarkGuid=52c5013b-94a9-48a5-8f5b-5750c8c80530&amp;bookmarkUsage=1&amp;ctid=c9ea5104-e906-45ca-9db1-ebe0e01258c1&amp;fromEntryPoint=export&quot;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ab4fe284-dce3-43af-8310-b360646a0c1c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81Uy27bMBD8lYBnobAt2ZJySxzn0qIw6iKXwihW5EphQpPCinKtGv73LikHTdqgPQWILuI+Z7hD8iiU7loDw2fYobgU18497oAeL6YiEXb0lZNJnU9gBpBm9SQHlc0KjrrWa2c7cXkUHqhBf6e7HkxoxM5v20SAMWtoglWD6TARLVLnLBj9E8dkDnnq8ZQIPLTGEYSWGw8eQ9s9p7PNFKYfUkYE6fUeNyj96C2LqkxrwKysimyu6ipbBNrdmBCZvZoSWkf4pbMetGWY4FMFzPI5oMzKFKXKYFHOg7/TtjFnwr9rvw5tGI7Hg6/cIcyjemDg0Ol04g1larpIp7IAWc/UAhd5ntahutbGnwGrYXVoiWfFExy7Xak9WIlKxIEQduP+j+KqaQgb8Gdz9SK4dKbfveLfuJ4kfsGIu7Je+4Ex0DBNclbL7kKBh65lvUWgvCbHCsWkW80yfV+TlhhDt709T30SzHv3Y0nIMqngSP7P/w0obrwj/IiD+JvQlj3/VK0CWt4D+ZeysUEK6XqIktxoejpps+QP2u9KjtP26WpwxcOzw7/keTSOxu28rQLbU/yej1PskF+FsHC953qJa7AYubRjD40xj08KWBWUi2sK/0+aL8ko3B2YPmgW3xARYSLaL/w9kN27BAAA&quot;"/>
    <we:property name="creatorSessionId" value="&quot;860d60bf-ddf1-4e51-a6af-2375c1fb3e12&quot;"/>
    <we:property name="creatorTenantId" value="&quot;c9ea5104-e906-45ca-9db1-ebe0e01258c1&quot;"/>
    <we:property name="creatorUserId" value="&quot;10032003B59B474D&quot;"/>
    <we:property name="datasetId" value="&quot;d712344d-c09e-4ff4-9331-0a667e89410f&quot;"/>
    <we:property name="embedUrl" value="&quot;/reportEmbed?reportId=740cae02-c39b-4c6d-9fca-189288b77e55&amp;config=eyJjbHVzdGVyVXJsIjoiaHR0cHM6Ly9XQUJJLVVBRS1OT1JUSC1BLVBSSU1BUlktcmVkaXJlY3QuYW5hbHlzaXMud2luZG93cy5uZXQiLCJlbWJlZEZlYXR1cmVzIjp7InVzYWdlTWV0cmljc1ZOZXh0Ijp0cnVlfX0%3D&amp;disableSensitivityBanner=true&quot;"/>
    <we:property name="initialStateBookmark" value="&quot;H4sIAAAAAAAAA81UTW/bMAz9K4XOxrAkzod7S730krUNmqGXIShoiXbVKpJBy1m8IP99lJxi7VaspwLzxeYTyffEJ+sglG5qA901bFGciwvnnrZAT2cDkQh7wm5ullfz2+X99fxqwbCrvXa2EecH4YEq9He6acGEDgx+3yQCjFlBFaISTIOJqJEaZ8Hon9gn85KnFo+JwH1tHEFoufbgMbTdcTrHzD34NGJGkF7vcI3S92g2K7JRCZhmxSwdq7JIJ0Fv0ydEZW+mhNaRPnfWg7ZMEzA1g+F0DCjTbIRSpTDJxgFvtK3MSfDv2m9dHabice8Ltw/zKB6ZOHQ6HnlDqRpMRgM5A1kO1QQn0+moDNWlNv5EWHSLfU08K55g322udmAlKhEHQtj0+z+IeVURVuBP4eLVYu5Mu30DX7uWJN5i5F1Yr33HHGhYJjmrZXOmwENTs9EiSF6RY4di0qVmm+5XpCXGpcvWnqb+OYQP7kdOyDapACTv6/8AiWvvCJfYib8FbRj5p2sFUP4A5F/bxgEppIsuWvJF0/NJGyZ/yP6v7Dhunn8Nrnh8cfhznkflqN/OxzqwOcbn5TjFFvlWCB+u9VwvcQUWo5a676Ex5vFJAauCc/Gbwvur5p+kN+4OTBs8i3eIiCTspS4MvlMQbhYRZUV1vwAiwHuc5AQAAA==&quot;"/>
    <we:property name="isFiltersActionButtonVisible" value="true"/>
    <we:property name="isVisualContainerHeaderHidden" value="false"/>
    <we:property name="pageDisplayName" value="&quot;Page 6&quot;"/>
    <we:property name="pageName" value="&quot;98b93fae49b845dfb461&quot;"/>
    <we:property name="reportEmbeddedTime" value="&quot;2024-08-16T04:00:06.453Z&quot;"/>
    <we:property name="reportName" value="&quot;Analysis Insights&quot;"/>
    <we:property name="reportState" value="&quot;CONNECTED&quot;"/>
    <we:property name="reportUrl" value="&quot;/groups/me/reports/740cae02-c39b-4c6d-9fca-189288b77e55/98b93fae49b845dfb461?bookmarkGuid=cc962d9b-793e-4563-9200-86b3a3ceea4d&amp;bookmarkUsage=1&amp;ctid=c9ea5104-e906-45ca-9db1-ebe0e01258c1&amp;fromEntryPoint=export&quot;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67944fdb-d02e-43c2-bbc2-228671a08e9b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81US2/bMAz+K4XORuH4USe5tW56GoZgGXoZgoGWaFetIhmynMUL/N9HyW7XdsNuBeaLxfdHfpTOTMiuVTB8hgOyNbsx5ukA9uliwSKmJ11eF4uUL1dCJFhwkeWi4mQ1rZNGd2x9Zg5sg+5edj0on4iU3/YRA6W20HipBtVhxFq0ndGg5E+cnMnkbI9jxPDUKmPBp9w5cOjTHsmdZIKwuEypInAnj7hD7iZtWqUiqeu8EMtqKbIsy/MVuXWTQ0D2VxefOpQvjXYgNZUJvnFe5FfpVbYSeb1IRJ3Bwus7qRs1A/4d+3Vo/XAcnlxlTn4e1SMV9pnGkRqqsYiTRKwqHi/jqiYhK3x0LZWbC1bD5tRamhVNcMpWUueNsZJTpTATi900gjMrjeoP4bR5o9+Z3nL8gnUwaSfdQJlQERhrtOTdhQAHXUusMg9saw3xEJzK3lrUfAj6B/OjtEgABFvHY/SC6VocQXPSvgd03TQWG3CzuPlotHeSVuf7lqaDwXTX63kT4j/x70nzT+JaieUDWPeWORKsQHszBFZupX1etiR618h/1f24f74dFPH4av/nhZra+dgN2o/hez1OdkB6GPzB9I7iOW5BY8DSTjkkBj9aLNDCMxfO1v8/SbonE3H3oHrPWXhGWCgTqv0C2Go0xL4EAAA=&quot;"/>
    <we:property name="creatorSessionId" value="&quot;8f0286fb-081a-457e-bf67-e555c9017ba6&quot;"/>
    <we:property name="creatorTenantId" value="&quot;c9ea5104-e906-45ca-9db1-ebe0e01258c1&quot;"/>
    <we:property name="creatorUserId" value="&quot;10032003B59B474D&quot;"/>
    <we:property name="datasetId" value="&quot;d712344d-c09e-4ff4-9331-0a667e89410f&quot;"/>
    <we:property name="embedUrl" value="&quot;/reportEmbed?reportId=740cae02-c39b-4c6d-9fca-189288b77e55&amp;config=eyJjbHVzdGVyVXJsIjoiaHR0cHM6Ly9XQUJJLVVBRS1OT1JUSC1BLVBSSU1BUlktcmVkaXJlY3QuYW5hbHlzaXMud2luZG93cy5uZXQiLCJlbWJlZEZlYXR1cmVzIjp7InVzYWdlTWV0cmljc1ZOZXh0Ijp0cnVlfX0%3D&amp;disableSensitivityBanner=true&quot;"/>
    <we:property name="initialStateBookmark" value="&quot;H4sIAAAAAAAAA81UyW7bMBD9lYBnoZBtKV5ujupc0iRGXOQSGMFIHClMaFIgKdeqoX/vkFLabGhPAeqLOY+zvJk34pFxYWsJ7RXskC3YmdZPOzBPJyMWMTVg19cXl8ubi/ur5eWKYF07oZVliyNzYCp0t8I2IH0GAu+2EQMp11B5qwRpMWI1GqsVSPETe2e6cqbBLmJ4qKU24FNuHDj0affkTjbVHn2ZUEUonNjjBgvXo5N8wsdlmU75LJ/xJEnSdE5utncIzD508alD+UwrB0JRmeAbp9P0dHKazHlajsa8TGDkcStUJQfCf2K/t7WfisODy/XBzyN/pMI+U9dRQyVO4/GYz/MinsV5SUYy9dGlkG4omLerQ21oVjTBPltGnVfaiIIqhZkYtP0IjizTstmF0+oVvtGNKfAGy3ClnHAtZUJJZIxWorAnHBzYmuRkntjaaNIhOGWNMaiKNuAP+kdmkAhwtoi76DenJd+DKgh9S2hZVQYrcIO5+my254JW535N08Fwdd6oYRPi9/y3hPxVuFpg9gDGvVaODMPRnLVBla/CPC/bOHrTyH/Vfbd9/joo4vHF/g8L1bfzuRu07cLv5TjZDulh8AfdOIovcA0KA5e6zyEw+NFigeJeuXA2/v+boO+kF+4WZOM1C88IC0VIS5FL/EeAf1xYoBXY/QKDp2lN5wQAAA==&quot;"/>
    <we:property name="isFiltersActionButtonVisible" value="true"/>
    <we:property name="isVisualContainerHeaderHidden" value="false"/>
    <we:property name="pageDisplayName" value="&quot;Page 7&quot;"/>
    <we:property name="pageName" value="&quot;3b3d2ff57d8b8d444559&quot;"/>
    <we:property name="reportEmbeddedTime" value="&quot;2024-08-16T04:00:35.546Z&quot;"/>
    <we:property name="reportName" value="&quot;Analysis Insights&quot;"/>
    <we:property name="reportState" value="&quot;CONNECTED&quot;"/>
    <we:property name="reportUrl" value="&quot;/groups/me/reports/740cae02-c39b-4c6d-9fca-189288b77e55/3b3d2ff57d8b8d444559?bookmarkGuid=adca89df-e85c-4e26-8fa1-8be0e05025f1&amp;bookmarkUsage=1&amp;ctid=c9ea5104-e906-45ca-9db1-ebe0e01258c1&amp;fromEntryPoint=export&quot;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5b36375d-b9fa-4ac8-9373-dcbd002a31e5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7VTy27bMBD8lYBnodAzMXNLDbeXonDqIpfCh7W0UplQJEFSrlVD/94lpbzaoLfoInI43Jl98Mwa4YyE8Sv0yK7ZR60ferAPFxlLmJqxrGrztsoOVVEBL8sV8iynU2280Mqx6zPzYDv0d8INIEMgAn+wPOVZuoL2qsSibZoMoW7YPmEg5Ra6wGlBOkyYQeu0Ail+4xyCjrwdcEoYnozUFoLQzoPHIHYkOu2DsQ8F+YDaiyPusPYzWlWrtM2AV+WKc0gvq5SXRHMzIfp9kxJCR/m1Vh6EIpmAQdqWnPOizgHTnMNlUUYbTqhOLoaf734fTSiZx5M/6FOo0uGehEOkaaKE3iwK3W6F9IvgYdycjKUKUl3naGvKvNNW1KQUa2LRzSU4s7WWQx9Xm1f4Tg+2xm/YxiPlhR8pEkoyY7UStbtowIMz1GsWjG2tpj5E0iI3Rvyn/rW2SAjZTKfkydNNcwRVE/q3oZuus9iBX7ab93Z7O8DMD/inQS1jkP5rfk/I/7tmEXswr7v2OGAkef9ihD5bPZjYpPftwH6K30tLrEd6bmGhB0/3a9yCwujFzDEERh41BlSDzbK24f9F0JzNud+BHELa8RmyKBPV/gAgG2Z8FAQAAA==&quot;"/>
    <we:property name="creatorSessionId" value="&quot;f5674518-2cee-4afe-8e91-e8d17588afbc&quot;"/>
    <we:property name="creatorTenantId" value="&quot;c9ea5104-e906-45ca-9db1-ebe0e01258c1&quot;"/>
    <we:property name="creatorUserId" value="&quot;10032003B59B474D&quot;"/>
    <we:property name="datasetId" value="&quot;d712344d-c09e-4ff4-9331-0a667e89410f&quot;"/>
    <we:property name="embedUrl" value="&quot;/reportEmbed?reportId=740cae02-c39b-4c6d-9fca-189288b77e55&amp;config=eyJjbHVzdGVyVXJsIjoiaHR0cHM6Ly9XQUJJLVVBRS1OT1JUSC1BLVBSSU1BUlktcmVkaXJlY3QuYW5hbHlzaXMud2luZG93cy5uZXQiLCJlbWJlZEZlYXR1cmVzIjp7InVzYWdlTWV0cmljc1ZOZXh0Ijp0cnVlfX0%3D&amp;disableSensitivityBanner=true&quot;"/>
    <we:property name="initialStateBookmark" value="&quot;H4sIAAAAAAAAA7VTTW/bMAz9K4XORmEnThf1lgbZDl3brBl6GYKCsWlPrSwJkpzFC/zfR8leP7ZhPdUXS0+PfI+kdGSlcEZCdw0NsnN2ofVjA/bxJGMJUyN2c3N5tbi9vL9eXK0I1sYLrRw7PzIPtkZ/J1wLMmQg8Ns2YSDlGuqwq0A6TJhB67QCKX7iQKYjb1vsE4YHI7WFkHLjwWNIuyc67Uk7O52SIhRe7HGDhR/Q2WyeVhnwWT7nHNKzWcpzormBEJ39kxJSR/mlVh6EIpmAQVrlnPNpMQFMJxzOpnm04YSq5Wj4OfZrZ0JXPB78Th9CP3YPJBwy9T0VNEl5ls6h+pDjtCrLDKEoQ3QlpB8Fd93qYCz1ijo4ZFtS5bW2oiCl2BOLbmjBkS21bJu4Wr3CN7q1Bd5iFY+UF76jTCjJjNVKFO6kBA/O0DhZMLa2muYQSaNcF/Hv+sfSIiFkM+2TJ0+Lcg+qIPRPQ4u6tliDH7er93b7pYWBH/CPrRqvQfq3+S0h/5+aRWzAvJ7a7wtGkg8vrtAnq1sTh/S+E9j28XtpiTVIDyssdOspvsA1KIxezJBDYOTRYECVWI5rG/6fBd2zofY7kG0oOz5DFkWoHWIn8Y2A8DhZtBXd/QKFqCo+JwQAAA==&quot;"/>
    <we:property name="isFiltersActionButtonVisible" value="true"/>
    <we:property name="isVisualContainerHeaderHidden" value="false"/>
    <we:property name="pageDisplayName" value="&quot;Page 8&quot;"/>
    <we:property name="pageName" value="&quot;5580f1a954899a065094&quot;"/>
    <we:property name="reportEmbeddedTime" value="&quot;2024-08-16T04:01:10.104Z&quot;"/>
    <we:property name="reportName" value="&quot;Analysis Insights&quot;"/>
    <we:property name="reportState" value="&quot;CONNECTED&quot;"/>
    <we:property name="reportUrl" value="&quot;/groups/me/reports/740cae02-c39b-4c6d-9fca-189288b77e55/5580f1a954899a065094?bookmarkGuid=2ce257c8-5954-4835-bdc8-cf5d12a7bd76&amp;bookmarkUsage=1&amp;ctid=c9ea5104-e906-45ca-9db1-ebe0e01258c1&amp;fromEntryPoint=export&quot;"/>
  </we:properties>
  <we:bindings/>
  <we:snapshot xmlns:r="http://schemas.openxmlformats.org/officeDocument/2006/relationships" r:embed="rId1"/>
</we:webextension>
</file>

<file path=ppt/webextensions/webextension9.xml><?xml version="1.0" encoding="utf-8"?>
<we:webextension xmlns:we="http://schemas.microsoft.com/office/webextensions/webextension/2010/11" id="{7ce4fe09-255f-49fa-895f-c70b9366f059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81UXW/TMBT9K5OfI5Q06Zr0bQvlCaGKor2gCl3bN5k3144cpzRU+e9cOx1sA/EGIi+xj2/OOffDOTOp+k7D+AEOyNbs1trHA7jHq4wlzMxYwZdVVeYiE6JKiypb5hzp1HZeWdOz9Zl5cC36O9UPoAMRgZ/3CQOtt9CGXQO6x4R16HprQKtvOAfTkXcDTgnDU6etg0C58+Ax0B4pnPZkIXuTkyIIr464Q+FnVDRQ5dlCiKIsyutlnmZpCOvngOjstyGBOsrX1nhQhmQCVkJWFlIuZM6blVxdL3HFA94r0+qL4Z/ffhq7UByPJ8/tKdSDP5BwYJomSqgRueA8J+XVUvAml4uqCF83SvuLIB83p85RraiCM1tNmbfWKUFKsSYO+7kEZ1ZbPRziavMC39nBCfyITTwyXvmRmFCTGWeNEv2VBA99R11lwdjWWepDDKKlHIT/Epsfzu7t19ohmZBsnU7JD1838ghGEPra1E3bOmzBX7abf+C4UT6i7wZzGYT0V+t7Qv7YNw6uvgfnXzaONk6iux1jU94q9zRri+RVDv9L4tP+6V5QxMOzyb+M0pzJ35+d/RSf59VkB6TfQljYwROHwC0YjH66mUdhjKORAiND4+Lahfd7Rbdk7tsd6CG0LP5EWJSJat8BQnfBLLwEAAA=&quot;"/>
    <we:property name="creatorSessionId" value="&quot;53f21781-ed1a-43f7-b233-fba0521f47ed&quot;"/>
    <we:property name="creatorTenantId" value="&quot;c9ea5104-e906-45ca-9db1-ebe0e01258c1&quot;"/>
    <we:property name="creatorUserId" value="&quot;10032003B59B474D&quot;"/>
    <we:property name="datasetId" value="&quot;d712344d-c09e-4ff4-9331-0a667e89410f&quot;"/>
    <we:property name="embedUrl" value="&quot;/reportEmbed?reportId=740cae02-c39b-4c6d-9fca-189288b77e55&amp;config=eyJjbHVzdGVyVXJsIjoiaHR0cHM6Ly9XQUJJLVVBRS1OT1JUSC1BLVBSSU1BUlktcmVkaXJlY3QuYW5hbHlzaXMud2luZG93cy5uZXQiLCJlbWJlZEZlYXR1cmVzIjp7InVzYWdlTWV0cmljc1ZOZXh0Ijp0cnVlfX0%3D&amp;disableSensitivityBanner=true&quot;"/>
    <we:property name="initialStateBookmark" value="&quot;H4sIAAAAAAAAA81UwW7bMAz9lUJnY4jjpElzS73s0rUNmqGXIShoiXbVKpIhyVm8wP8+Sna3tiu604blEumJenzko3VkQrpaQXsFO2QLdm7M4w7s40nKEqYH7Pr64nJ5c3F3tbxcEWxqL412bHFkHmyF/la6BlRgIPDrNmGg1BqqsCtBOUxYjdYZDUp+xz6YjrxtsEsYHmplLATKjQePgXZP4bSn3OmHjDIC93KPG+S+R3kJZ1k65nwyn8xPp9koHYUw1wdEZW+GBOqYPjfag9SUJmBzSOcTIcYiK8qZmJ1OcVYE3EldqUHwr7tf2jp0xePBF+YQ+lE8UOLA1HVUUMkzXhQZZZ5NeVFmYnw2CbdLqfyQsGhXh9pSr6iDPVtOlVfGSk6ZYk8sur4FR5Yb1eziavUC35jGcrzBMh5pL31LTKhIjDVacnciwIOryU4WhK2tIR9iEC1Fw/1ddD2c3ZtvuUUSIdhi1CU/dS3FHjQn9LWoZVVZrMAP29U/UFxKH9FPjR4GYfS79C0h7/pWgM3vwfqXxtHGCrTnbTTlo7RPszZOXtXwvxTebZ++C4p4eDb5wyj1lfz92dl28fe8m2yH9CyEhWk8cXBcg8aop+55JMY4GinQIhgX1zb8f5b0lfS+3YJqgmXxEWExCVkpC4V/uBCeFhZlRXU/AFL+PtblBAAA&quot;"/>
    <we:property name="isFiltersActionButtonVisible" value="true"/>
    <we:property name="isVisualContainerHeaderHidden" value="false"/>
    <we:property name="pageDisplayName" value="&quot;Page 9&quot;"/>
    <we:property name="pageName" value="&quot;cfa9312cc48486530103&quot;"/>
    <we:property name="reportEmbeddedTime" value="&quot;2024-08-16T04:01:42.275Z&quot;"/>
    <we:property name="reportName" value="&quot;Analysis Insights&quot;"/>
    <we:property name="reportState" value="&quot;CONNECTED&quot;"/>
    <we:property name="reportUrl" value="&quot;/groups/me/reports/740cae02-c39b-4c6d-9fca-189288b77e55/cfa9312cc48486530103?bookmarkGuid=bfadf557-f3c1-4d9c-893d-b55f4c7ba369&amp;bookmarkUsage=1&amp;ctid=c9ea5104-e906-45ca-9db1-ebe0e01258c1&amp;fromEntryPoint=export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262</TotalTime>
  <Words>1393</Words>
  <Application>Microsoft Office PowerPoint</Application>
  <PresentationFormat>Widescreen</PresentationFormat>
  <Paragraphs>121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Agency FB</vt:lpstr>
      <vt:lpstr>Algerian</vt:lpstr>
      <vt:lpstr>Arial</vt:lpstr>
      <vt:lpstr>Century Gothic</vt:lpstr>
      <vt:lpstr>Segoe UI Light</vt:lpstr>
      <vt:lpstr>Wingdings 3</vt:lpstr>
      <vt:lpstr>Ion</vt:lpstr>
      <vt:lpstr> GLOBAL ELECTRONICS</vt:lpstr>
      <vt:lpstr>INTRODUCTION</vt:lpstr>
      <vt:lpstr>Microsoft Power BI</vt:lpstr>
      <vt:lpstr>ANALYSIS &amp; SOLUTION</vt:lpstr>
      <vt:lpstr>Microsoft Power BI</vt:lpstr>
      <vt:lpstr>ANALYSIS &amp; SOLUTION</vt:lpstr>
      <vt:lpstr>Microsoft Power BI</vt:lpstr>
      <vt:lpstr>ANALYSIS &amp; SOLUTION</vt:lpstr>
      <vt:lpstr>Microsoft Power BI</vt:lpstr>
      <vt:lpstr>ANALYSIS &amp; SOLUTION</vt:lpstr>
      <vt:lpstr>Microsoft Power BI</vt:lpstr>
      <vt:lpstr>ANALYSIS &amp; SOLUTION</vt:lpstr>
      <vt:lpstr>Microsoft Power BI</vt:lpstr>
      <vt:lpstr>ANALYSIS &amp; SOLUTION</vt:lpstr>
      <vt:lpstr>Microsoft Power BI</vt:lpstr>
      <vt:lpstr>ANALYSIS &amp; SOLUTION</vt:lpstr>
      <vt:lpstr>Microsoft Power BI</vt:lpstr>
      <vt:lpstr>ANALYSIS &amp; SOLUTION</vt:lpstr>
      <vt:lpstr>Microsoft Power BI</vt:lpstr>
      <vt:lpstr>ANALYSIS &amp; SOLUTION</vt:lpstr>
      <vt:lpstr>Microsoft Power BI</vt:lpstr>
      <vt:lpstr>ANALYSIS &amp; SOLUTION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ELECTRONICS</dc:title>
  <dc:creator>Yaseen Ahamed</dc:creator>
  <cp:lastModifiedBy>Yaseen Ahamed</cp:lastModifiedBy>
  <cp:revision>9</cp:revision>
  <dcterms:created xsi:type="dcterms:W3CDTF">2024-08-15T07:34:20Z</dcterms:created>
  <dcterms:modified xsi:type="dcterms:W3CDTF">2024-08-16T17:06:06Z</dcterms:modified>
</cp:coreProperties>
</file>