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8" r:id="rId3"/>
    <p:sldId id="261" r:id="rId4"/>
    <p:sldId id="266" r:id="rId5"/>
    <p:sldId id="265" r:id="rId6"/>
    <p:sldId id="267" r:id="rId7"/>
    <p:sldId id="268" r:id="rId8"/>
    <p:sldId id="269" r:id="rId9"/>
    <p:sldId id="270" r:id="rId10"/>
    <p:sldId id="273" r:id="rId11"/>
    <p:sldId id="274" r:id="rId12"/>
    <p:sldId id="275" r:id="rId13"/>
    <p:sldId id="276" r:id="rId14"/>
    <p:sldId id="272"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10.11.2022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10.11.2022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55576" y="260648"/>
            <a:ext cx="7772400" cy="1470025"/>
          </a:xfrm>
        </p:spPr>
        <p:txBody>
          <a:bodyPr>
            <a:noAutofit/>
          </a:bodyPr>
          <a:lstStyle/>
          <a:p>
            <a:r>
              <a:rPr lang="tr-TR" sz="4800" b="1" dirty="0" smtClean="0">
                <a:cs typeface="Times New Roman" pitchFamily="18" charset="0"/>
              </a:rPr>
              <a:t>GÖRÜNTÜ İŞLEME DERSİ ÖDEV-2</a:t>
            </a:r>
            <a:endParaRPr lang="tr-TR" sz="4800" b="1" dirty="0">
              <a:cs typeface="Times New Roman" pitchFamily="18" charset="0"/>
            </a:endParaRPr>
          </a:p>
        </p:txBody>
      </p:sp>
      <p:sp>
        <p:nvSpPr>
          <p:cNvPr id="3" name="2 Alt Başlık"/>
          <p:cNvSpPr>
            <a:spLocks noGrp="1"/>
          </p:cNvSpPr>
          <p:nvPr>
            <p:ph type="subTitle" idx="1"/>
          </p:nvPr>
        </p:nvSpPr>
        <p:spPr>
          <a:xfrm>
            <a:off x="467544" y="4941168"/>
            <a:ext cx="6400800" cy="1752600"/>
          </a:xfrm>
        </p:spPr>
        <p:txBody>
          <a:bodyPr/>
          <a:lstStyle/>
          <a:p>
            <a:pPr algn="l"/>
            <a:r>
              <a:rPr lang="tr-TR" dirty="0" smtClean="0">
                <a:solidFill>
                  <a:schemeClr val="tx1"/>
                </a:solidFill>
                <a:latin typeface="+mj-lt"/>
                <a:cs typeface="Times New Roman" pitchFamily="18" charset="0"/>
              </a:rPr>
              <a:t>Yasin BÖLÜKBAŞI</a:t>
            </a:r>
          </a:p>
          <a:p>
            <a:pPr algn="l"/>
            <a:r>
              <a:rPr lang="tr-TR" dirty="0" smtClean="0">
                <a:solidFill>
                  <a:schemeClr val="tx1"/>
                </a:solidFill>
                <a:latin typeface="+mj-lt"/>
                <a:cs typeface="Times New Roman" pitchFamily="18" charset="0"/>
              </a:rPr>
              <a:t>No:02215076004</a:t>
            </a:r>
            <a:endParaRPr lang="tr-TR" dirty="0">
              <a:solidFill>
                <a:schemeClr val="tx1"/>
              </a:solidFill>
              <a:latin typeface="+mj-lt"/>
              <a:cs typeface="Times New Roman" pitchFamily="18" charset="0"/>
            </a:endParaRPr>
          </a:p>
        </p:txBody>
      </p:sp>
      <p:sp>
        <p:nvSpPr>
          <p:cNvPr id="4" name="1 Başlık"/>
          <p:cNvSpPr txBox="1">
            <a:spLocks/>
          </p:cNvSpPr>
          <p:nvPr/>
        </p:nvSpPr>
        <p:spPr>
          <a:xfrm>
            <a:off x="467544" y="2060848"/>
            <a:ext cx="8229600" cy="165618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4400" b="1" i="0" u="none" strike="noStrike" kern="1200" cap="none" spc="0" normalizeH="0" baseline="0" noProof="0" dirty="0" smtClean="0">
                <a:ln>
                  <a:noFill/>
                </a:ln>
                <a:solidFill>
                  <a:schemeClr val="tx1"/>
                </a:solidFill>
                <a:effectLst/>
                <a:uLnTx/>
                <a:uFillTx/>
                <a:latin typeface="+mj-lt"/>
                <a:ea typeface="+mj-ea"/>
                <a:cs typeface="+mj-cs"/>
              </a:rPr>
              <a:t>KONU:</a:t>
            </a:r>
            <a:br>
              <a:rPr kumimoji="0" lang="tr-TR" sz="4400" b="1" i="0" u="none" strike="noStrike" kern="1200" cap="none" spc="0" normalizeH="0" baseline="0" noProof="0" dirty="0" smtClean="0">
                <a:ln>
                  <a:noFill/>
                </a:ln>
                <a:solidFill>
                  <a:schemeClr val="tx1"/>
                </a:solidFill>
                <a:effectLst/>
                <a:uLnTx/>
                <a:uFillTx/>
                <a:latin typeface="+mj-lt"/>
                <a:ea typeface="+mj-ea"/>
                <a:cs typeface="+mj-cs"/>
              </a:rPr>
            </a:br>
            <a:endParaRPr kumimoji="0" lang="tr-T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2 İçerik Yer Tutucusu"/>
          <p:cNvSpPr txBox="1">
            <a:spLocks/>
          </p:cNvSpPr>
          <p:nvPr/>
        </p:nvSpPr>
        <p:spPr>
          <a:xfrm>
            <a:off x="457200" y="3068961"/>
            <a:ext cx="8229600" cy="1728192"/>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600" b="0" i="0" u="none" strike="noStrike" kern="1200" cap="none" spc="0" normalizeH="0" baseline="0" noProof="0" dirty="0" smtClean="0">
                <a:ln>
                  <a:noFill/>
                </a:ln>
                <a:effectLst/>
                <a:uLnTx/>
                <a:uFillTx/>
                <a:latin typeface="+mn-lt"/>
                <a:ea typeface="+mn-ea"/>
                <a:cs typeface="+mn-cs"/>
              </a:rPr>
              <a:t>Görüntü işleme teknikleri kullanılarak ekmek doku analizi ve </a:t>
            </a:r>
            <a:r>
              <a:rPr kumimoji="0" lang="tr-TR" sz="3600" b="0" i="0" u="none" strike="noStrike" kern="1200" cap="none" spc="0" normalizeH="0" baseline="0" noProof="0" dirty="0" err="1" smtClean="0">
                <a:ln>
                  <a:noFill/>
                </a:ln>
                <a:effectLst/>
                <a:uLnTx/>
                <a:uFillTx/>
                <a:latin typeface="+mn-lt"/>
                <a:ea typeface="+mn-ea"/>
                <a:cs typeface="+mn-cs"/>
              </a:rPr>
              <a:t>arayüz</a:t>
            </a:r>
            <a:r>
              <a:rPr kumimoji="0" lang="tr-TR" sz="3600" b="0" i="0" u="none" strike="noStrike" kern="1200" cap="none" spc="0" normalizeH="0" baseline="0" noProof="0" dirty="0" smtClean="0">
                <a:ln>
                  <a:noFill/>
                </a:ln>
                <a:effectLst/>
                <a:uLnTx/>
                <a:uFillTx/>
                <a:latin typeface="+mn-lt"/>
                <a:ea typeface="+mn-ea"/>
                <a:cs typeface="+mn-cs"/>
              </a:rPr>
              <a:t> programının geliştirilmesi</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50106"/>
          </a:xfrm>
        </p:spPr>
        <p:txBody>
          <a:bodyPr>
            <a:normAutofit/>
          </a:bodyPr>
          <a:lstStyle/>
          <a:p>
            <a:r>
              <a:rPr lang="tr-TR" sz="2400" b="1" dirty="0" smtClean="0"/>
              <a:t>Bağlantılı Bileşen Etiketleme İle Gözenek Etiketleme</a:t>
            </a:r>
            <a:endParaRPr lang="tr-TR" sz="2400" b="1" dirty="0"/>
          </a:p>
        </p:txBody>
      </p:sp>
      <p:pic>
        <p:nvPicPr>
          <p:cNvPr id="5" name="4 İçerik Yer Tutucusu" descr="indir.png"/>
          <p:cNvPicPr>
            <a:picLocks noGrp="1" noChangeAspect="1"/>
          </p:cNvPicPr>
          <p:nvPr>
            <p:ph idx="1"/>
          </p:nvPr>
        </p:nvPicPr>
        <p:blipFill>
          <a:blip r:embed="rId2" cstate="print"/>
          <a:stretch>
            <a:fillRect/>
          </a:stretch>
        </p:blipFill>
        <p:spPr>
          <a:xfrm>
            <a:off x="683568" y="980728"/>
            <a:ext cx="2952328" cy="1876425"/>
          </a:xfrm>
        </p:spPr>
      </p:pic>
      <p:sp>
        <p:nvSpPr>
          <p:cNvPr id="6" name="5 Dikdörtgen"/>
          <p:cNvSpPr/>
          <p:nvPr/>
        </p:nvSpPr>
        <p:spPr>
          <a:xfrm>
            <a:off x="683568" y="2924944"/>
            <a:ext cx="3168352" cy="261610"/>
          </a:xfrm>
          <a:prstGeom prst="rect">
            <a:avLst/>
          </a:prstGeom>
        </p:spPr>
        <p:txBody>
          <a:bodyPr wrap="square">
            <a:spAutoFit/>
          </a:bodyPr>
          <a:lstStyle/>
          <a:p>
            <a:r>
              <a:rPr lang="tr-TR" sz="1100" b="1" dirty="0" smtClean="0"/>
              <a:t>Şekil 13. Etiketlenmiş gözenek (</a:t>
            </a:r>
            <a:r>
              <a:rPr lang="tr-TR" sz="1100" b="1" dirty="0" err="1" smtClean="0"/>
              <a:t>Labelled</a:t>
            </a:r>
            <a:r>
              <a:rPr lang="tr-TR" sz="1100" b="1" dirty="0" smtClean="0"/>
              <a:t> </a:t>
            </a:r>
            <a:r>
              <a:rPr lang="tr-TR" sz="1100" b="1" dirty="0" err="1" smtClean="0"/>
              <a:t>bread</a:t>
            </a:r>
            <a:r>
              <a:rPr lang="tr-TR" sz="1100" b="1" dirty="0" smtClean="0"/>
              <a:t> </a:t>
            </a:r>
            <a:r>
              <a:rPr lang="tr-TR" sz="1100" b="1" dirty="0" err="1" smtClean="0"/>
              <a:t>cell</a:t>
            </a:r>
            <a:r>
              <a:rPr lang="tr-TR" sz="1100" b="1" dirty="0" smtClean="0"/>
              <a:t>) </a:t>
            </a:r>
            <a:endParaRPr lang="tr-TR" sz="1100" b="1" dirty="0"/>
          </a:p>
        </p:txBody>
      </p:sp>
      <p:sp>
        <p:nvSpPr>
          <p:cNvPr id="7" name="6 Dikdörtgen"/>
          <p:cNvSpPr/>
          <p:nvPr/>
        </p:nvSpPr>
        <p:spPr>
          <a:xfrm>
            <a:off x="3995936" y="980728"/>
            <a:ext cx="4320480" cy="2246769"/>
          </a:xfrm>
          <a:prstGeom prst="rect">
            <a:avLst/>
          </a:prstGeom>
        </p:spPr>
        <p:txBody>
          <a:bodyPr wrap="square">
            <a:spAutoFit/>
          </a:bodyPr>
          <a:lstStyle/>
          <a:p>
            <a:r>
              <a:rPr lang="tr-TR" sz="1400" dirty="0" smtClean="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 13’te belli bir bölgede etiketlenmiş gözeneklere ait temsili bir görüntü gösterilmiştir. </a:t>
            </a:r>
            <a:endParaRPr lang="tr-TR" sz="1400" dirty="0"/>
          </a:p>
        </p:txBody>
      </p:sp>
      <p:sp>
        <p:nvSpPr>
          <p:cNvPr id="9" name="İçerik Yer Tutucusu 2"/>
          <p:cNvSpPr txBox="1">
            <a:spLocks/>
          </p:cNvSpPr>
          <p:nvPr/>
        </p:nvSpPr>
        <p:spPr>
          <a:xfrm>
            <a:off x="4211960" y="3284984"/>
            <a:ext cx="4176464" cy="331236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Yapılan çalışmada farklı büyüklükteki gözeneklerin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sayılarındaki değişimlerin gözlenmesi amacıyla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gözenekler  4 sınıfa ayrılmıştır. Her bir sınıf, bir etiket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 grubuna dâhil edilmiştir. Böylelikle her bir gruptaki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gözeneklerin önce sınırları belirlenmiş sonra da bu</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 sınırlara etiket grubuna göre, Şekil 14’te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görüldüğü gibi, bir renk değeri atanarak otomatik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olarak renklendirilmesi yapılmıştır. Bu hem bize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gözeneklerin sınıflandırılması imkânı vermekte hem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de görsel analiz imkânı sunmaktadır. Ayrıca farklı katkı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maddeli ekmeklerde doku karşılaştırması yapmayı da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tr-TR" sz="1400" b="0" i="0" u="none" strike="noStrike" kern="1200" cap="none" spc="0" normalizeH="0" baseline="0" noProof="0" dirty="0" smtClean="0">
                <a:ln>
                  <a:noFill/>
                </a:ln>
                <a:solidFill>
                  <a:schemeClr val="tx1"/>
                </a:solidFill>
                <a:effectLst/>
                <a:uLnTx/>
                <a:uFillTx/>
                <a:latin typeface="+mn-lt"/>
                <a:ea typeface="+mn-ea"/>
                <a:cs typeface="+mn-cs"/>
              </a:rPr>
              <a:t>kolay hale getirmektedir. </a:t>
            </a:r>
            <a:endParaRPr kumimoji="0" lang="tr-TR"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İçerik Yer Tutucusu 4"/>
          <p:cNvPicPr>
            <a:picLocks noChangeAspect="1"/>
          </p:cNvPicPr>
          <p:nvPr/>
        </p:nvPicPr>
        <p:blipFill>
          <a:blip r:embed="rId3" cstate="print"/>
          <a:stretch>
            <a:fillRect/>
          </a:stretch>
        </p:blipFill>
        <p:spPr>
          <a:xfrm>
            <a:off x="323528" y="3185592"/>
            <a:ext cx="3672408" cy="3672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7">
            <a:extLst>
              <a:ext uri="{FF2B5EF4-FFF2-40B4-BE49-F238E27FC236}">
                <a16:creationId xmlns:a16="http://schemas.microsoft.com/office/drawing/2014/main" xmlns="" id="{14152222-D306-FC1C-38E0-E6BF4A5BADD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260648"/>
            <a:ext cx="2141406" cy="1828958"/>
          </a:xfrm>
          <a:prstGeom prst="rect">
            <a:avLst/>
          </a:prstGeom>
        </p:spPr>
      </p:pic>
      <p:sp>
        <p:nvSpPr>
          <p:cNvPr id="5" name="Metin kutusu 10">
            <a:extLst>
              <a:ext uri="{FF2B5EF4-FFF2-40B4-BE49-F238E27FC236}">
                <a16:creationId xmlns:a16="http://schemas.microsoft.com/office/drawing/2014/main" xmlns="" id="{8CCBFD6A-26B5-0252-F42A-F171617B8387}"/>
              </a:ext>
            </a:extLst>
          </p:cNvPr>
          <p:cNvSpPr txBox="1"/>
          <p:nvPr/>
        </p:nvSpPr>
        <p:spPr>
          <a:xfrm>
            <a:off x="2051720" y="404664"/>
            <a:ext cx="2376264" cy="1754326"/>
          </a:xfrm>
          <a:prstGeom prst="rect">
            <a:avLst/>
          </a:prstGeom>
          <a:noFill/>
        </p:spPr>
        <p:txBody>
          <a:bodyPr wrap="square" rtlCol="0">
            <a:spAutoFit/>
          </a:bodyPr>
          <a:lstStyle/>
          <a:p>
            <a:r>
              <a:rPr lang="tr-TR" dirty="0"/>
              <a:t>Şekil 15’te elle ve otomatik bölütlenen alanların çakıştırılmasına ait temsili görüntü gösterilmektedir. </a:t>
            </a:r>
          </a:p>
        </p:txBody>
      </p:sp>
      <p:sp>
        <p:nvSpPr>
          <p:cNvPr id="6" name="Metin kutusu 14">
            <a:extLst>
              <a:ext uri="{FF2B5EF4-FFF2-40B4-BE49-F238E27FC236}">
                <a16:creationId xmlns:a16="http://schemas.microsoft.com/office/drawing/2014/main" xmlns="" id="{C5749698-B247-88F9-C0B9-4C80D43EC398}"/>
              </a:ext>
            </a:extLst>
          </p:cNvPr>
          <p:cNvSpPr txBox="1"/>
          <p:nvPr/>
        </p:nvSpPr>
        <p:spPr>
          <a:xfrm>
            <a:off x="0" y="2060848"/>
            <a:ext cx="2987824" cy="461665"/>
          </a:xfrm>
          <a:prstGeom prst="rect">
            <a:avLst/>
          </a:prstGeom>
          <a:noFill/>
        </p:spPr>
        <p:txBody>
          <a:bodyPr wrap="square" rtlCol="0">
            <a:spAutoFit/>
          </a:bodyPr>
          <a:lstStyle/>
          <a:p>
            <a:r>
              <a:rPr lang="tr-TR" sz="1200" b="1" dirty="0"/>
              <a:t>Şekil 15. Otomatik ve elle bölütleme ile elde edilen bölgeler</a:t>
            </a:r>
          </a:p>
        </p:txBody>
      </p:sp>
      <p:pic>
        <p:nvPicPr>
          <p:cNvPr id="7" name="Resim 2">
            <a:extLst>
              <a:ext uri="{FF2B5EF4-FFF2-40B4-BE49-F238E27FC236}">
                <a16:creationId xmlns:a16="http://schemas.microsoft.com/office/drawing/2014/main" xmlns="" id="{DF0EC847-ED72-FB53-FE28-F66298FA1AB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67944" y="260648"/>
            <a:ext cx="2554578" cy="3284984"/>
          </a:xfrm>
          <a:prstGeom prst="rect">
            <a:avLst/>
          </a:prstGeom>
        </p:spPr>
      </p:pic>
      <p:sp>
        <p:nvSpPr>
          <p:cNvPr id="8" name="Metin kutusu 7">
            <a:extLst>
              <a:ext uri="{FF2B5EF4-FFF2-40B4-BE49-F238E27FC236}">
                <a16:creationId xmlns:a16="http://schemas.microsoft.com/office/drawing/2014/main" xmlns="" id="{433B3AAB-A7A5-F8B0-6F76-56BB8F0BA048}"/>
              </a:ext>
            </a:extLst>
          </p:cNvPr>
          <p:cNvSpPr txBox="1"/>
          <p:nvPr/>
        </p:nvSpPr>
        <p:spPr>
          <a:xfrm>
            <a:off x="6838728" y="332656"/>
            <a:ext cx="2305272" cy="2308324"/>
          </a:xfrm>
          <a:prstGeom prst="rect">
            <a:avLst/>
          </a:prstGeom>
          <a:noFill/>
        </p:spPr>
        <p:txBody>
          <a:bodyPr wrap="square" rtlCol="0">
            <a:spAutoFit/>
          </a:bodyPr>
          <a:lstStyle/>
          <a:p>
            <a:r>
              <a:rPr lang="tr-TR" dirty="0"/>
              <a:t>Şekil 16’da kırmızı renk otomatik bölütlemeyi, yeşil renk elle bölütlemeyi, sarı renk ise her iki bölütlemede ortak bölütlenen bölgeyi göstermektedir.</a:t>
            </a:r>
          </a:p>
        </p:txBody>
      </p:sp>
      <p:sp>
        <p:nvSpPr>
          <p:cNvPr id="9" name="Metin kutusu 9">
            <a:extLst>
              <a:ext uri="{FF2B5EF4-FFF2-40B4-BE49-F238E27FC236}">
                <a16:creationId xmlns:a16="http://schemas.microsoft.com/office/drawing/2014/main" xmlns="" id="{3B4B4FBD-B224-1CD1-EB4E-BC137FBF3B47}"/>
              </a:ext>
            </a:extLst>
          </p:cNvPr>
          <p:cNvSpPr txBox="1"/>
          <p:nvPr/>
        </p:nvSpPr>
        <p:spPr>
          <a:xfrm>
            <a:off x="4139952" y="3573017"/>
            <a:ext cx="3744416" cy="461665"/>
          </a:xfrm>
          <a:prstGeom prst="rect">
            <a:avLst/>
          </a:prstGeom>
          <a:noFill/>
        </p:spPr>
        <p:txBody>
          <a:bodyPr wrap="square" rtlCol="0">
            <a:spAutoFit/>
          </a:bodyPr>
          <a:lstStyle/>
          <a:p>
            <a:r>
              <a:rPr lang="tr-TR" sz="1200" b="1" dirty="0"/>
              <a:t>Şekil 16. a) Otomatik bölütleme b) Elle bölütleme c) Otomatik ve elle bölütlemenin çakıştırılması </a:t>
            </a:r>
          </a:p>
        </p:txBody>
      </p:sp>
      <p:pic>
        <p:nvPicPr>
          <p:cNvPr id="10" name="Resim 4">
            <a:extLst>
              <a:ext uri="{FF2B5EF4-FFF2-40B4-BE49-F238E27FC236}">
                <a16:creationId xmlns:a16="http://schemas.microsoft.com/office/drawing/2014/main" xmlns="" id="{CF489850-863F-0A43-1913-9A7E239676D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501008"/>
            <a:ext cx="2554578" cy="2592288"/>
          </a:xfrm>
          <a:prstGeom prst="rect">
            <a:avLst/>
          </a:prstGeom>
        </p:spPr>
      </p:pic>
      <p:sp>
        <p:nvSpPr>
          <p:cNvPr id="11" name="Metin kutusu 8">
            <a:extLst>
              <a:ext uri="{FF2B5EF4-FFF2-40B4-BE49-F238E27FC236}">
                <a16:creationId xmlns:a16="http://schemas.microsoft.com/office/drawing/2014/main" xmlns="" id="{D89732B4-B12E-C294-0F36-229968FBCCAA}"/>
              </a:ext>
            </a:extLst>
          </p:cNvPr>
          <p:cNvSpPr txBox="1"/>
          <p:nvPr/>
        </p:nvSpPr>
        <p:spPr>
          <a:xfrm flipH="1">
            <a:off x="2555776" y="4293096"/>
            <a:ext cx="5184577" cy="1477328"/>
          </a:xfrm>
          <a:prstGeom prst="rect">
            <a:avLst/>
          </a:prstGeom>
          <a:noFill/>
        </p:spPr>
        <p:txBody>
          <a:bodyPr wrap="square" rtlCol="0">
            <a:spAutoFit/>
          </a:bodyPr>
          <a:lstStyle/>
          <a:p>
            <a:r>
              <a:rPr lang="tr-TR" dirty="0"/>
              <a:t>Şekil 17’de otomatik bölütlemenin başarımını görmek için 12 adet gözeneğe ait hesaplanan ZSI değerleri </a:t>
            </a:r>
            <a:r>
              <a:rPr lang="tr-TR" dirty="0" smtClean="0"/>
              <a:t>gösterilmektedir</a:t>
            </a:r>
            <a:r>
              <a:rPr lang="tr-TR" dirty="0"/>
              <a:t>. Literatürde, ZSI indeksinin 0,7’den büyük olması durumunda çalışmanın yeterli başarıma sahip olduğu ifade </a:t>
            </a:r>
            <a:r>
              <a:rPr lang="tr-TR" dirty="0" smtClean="0"/>
              <a:t>edilmektedir.</a:t>
            </a:r>
            <a:endParaRPr lang="tr-TR" dirty="0"/>
          </a:p>
        </p:txBody>
      </p:sp>
      <p:sp>
        <p:nvSpPr>
          <p:cNvPr id="12" name="Metin kutusu 10">
            <a:extLst>
              <a:ext uri="{FF2B5EF4-FFF2-40B4-BE49-F238E27FC236}">
                <a16:creationId xmlns:a16="http://schemas.microsoft.com/office/drawing/2014/main" xmlns="" id="{4C829701-7CA6-53B3-FFF0-8F3D68390D03}"/>
              </a:ext>
            </a:extLst>
          </p:cNvPr>
          <p:cNvSpPr txBox="1"/>
          <p:nvPr/>
        </p:nvSpPr>
        <p:spPr>
          <a:xfrm>
            <a:off x="1" y="6093296"/>
            <a:ext cx="2915816" cy="523220"/>
          </a:xfrm>
          <a:prstGeom prst="rect">
            <a:avLst/>
          </a:prstGeom>
          <a:noFill/>
        </p:spPr>
        <p:txBody>
          <a:bodyPr wrap="square" rtlCol="0">
            <a:spAutoFit/>
          </a:bodyPr>
          <a:lstStyle/>
          <a:p>
            <a:r>
              <a:rPr lang="tr-TR" sz="1400" b="1" dirty="0"/>
              <a:t>Şekil 17. 12 adet gözenek üzerinde ZSI başarım indeksi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xmlns="" id="{D0B9CE0F-997D-5F74-2F56-F1A922EF675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512" y="764704"/>
            <a:ext cx="4968552" cy="1872208"/>
          </a:xfrm>
          <a:prstGeom prst="rect">
            <a:avLst/>
          </a:prstGeom>
        </p:spPr>
      </p:pic>
      <p:pic>
        <p:nvPicPr>
          <p:cNvPr id="3" name="Resim 4">
            <a:extLst>
              <a:ext uri="{FF2B5EF4-FFF2-40B4-BE49-F238E27FC236}">
                <a16:creationId xmlns:a16="http://schemas.microsoft.com/office/drawing/2014/main" xmlns="" id="{85F277B0-B715-A451-588D-C12447AD1C0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9512" y="3212976"/>
            <a:ext cx="4464496" cy="2630343"/>
          </a:xfrm>
          <a:prstGeom prst="rect">
            <a:avLst/>
          </a:prstGeom>
        </p:spPr>
      </p:pic>
      <p:sp>
        <p:nvSpPr>
          <p:cNvPr id="4" name="Metin kutusu 5">
            <a:extLst>
              <a:ext uri="{FF2B5EF4-FFF2-40B4-BE49-F238E27FC236}">
                <a16:creationId xmlns:a16="http://schemas.microsoft.com/office/drawing/2014/main" xmlns="" id="{95C96D34-343E-A98B-B764-2EBE56202529}"/>
              </a:ext>
            </a:extLst>
          </p:cNvPr>
          <p:cNvSpPr txBox="1"/>
          <p:nvPr/>
        </p:nvSpPr>
        <p:spPr>
          <a:xfrm>
            <a:off x="5292080" y="764704"/>
            <a:ext cx="3672408" cy="2308324"/>
          </a:xfrm>
          <a:prstGeom prst="rect">
            <a:avLst/>
          </a:prstGeom>
          <a:noFill/>
        </p:spPr>
        <p:txBody>
          <a:bodyPr wrap="square" rtlCol="0">
            <a:spAutoFit/>
          </a:bodyPr>
          <a:lstStyle/>
          <a:p>
            <a:r>
              <a:rPr lang="tr-TR" dirty="0"/>
              <a:t>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sp>
        <p:nvSpPr>
          <p:cNvPr id="5" name="Metin kutusu 6">
            <a:extLst>
              <a:ext uri="{FF2B5EF4-FFF2-40B4-BE49-F238E27FC236}">
                <a16:creationId xmlns:a16="http://schemas.microsoft.com/office/drawing/2014/main" xmlns="" id="{C71798EE-2456-4047-5655-25DC106DA418}"/>
              </a:ext>
            </a:extLst>
          </p:cNvPr>
          <p:cNvSpPr txBox="1"/>
          <p:nvPr/>
        </p:nvSpPr>
        <p:spPr>
          <a:xfrm>
            <a:off x="5148064" y="3645024"/>
            <a:ext cx="3528392" cy="2308324"/>
          </a:xfrm>
          <a:prstGeom prst="rect">
            <a:avLst/>
          </a:prstGeom>
          <a:noFill/>
        </p:spPr>
        <p:txBody>
          <a:bodyPr wrap="square" rtlCol="0">
            <a:spAutoFit/>
          </a:bodyPr>
          <a:lstStyle/>
          <a:p>
            <a:r>
              <a:rPr lang="tr-TR" dirty="0"/>
              <a:t>Sırasıyla ön işleme, gözenekleri bölütle ve sayısal verileri çıkar ikonları tıklanarak gözeneklere ait ölçümler ilgili dizine Excel dosyası olarak çıkartılabilmektedir. Şekil 19’da ara yüz programıyla bölütlenmiş gözenek görüntüsü gösterilmiştir. </a:t>
            </a:r>
          </a:p>
        </p:txBody>
      </p:sp>
      <p:sp>
        <p:nvSpPr>
          <p:cNvPr id="6" name="Metin kutusu 7">
            <a:extLst>
              <a:ext uri="{FF2B5EF4-FFF2-40B4-BE49-F238E27FC236}">
                <a16:creationId xmlns:a16="http://schemas.microsoft.com/office/drawing/2014/main" xmlns="" id="{3754231A-93E4-770E-1063-C03E991EA618}"/>
              </a:ext>
            </a:extLst>
          </p:cNvPr>
          <p:cNvSpPr txBox="1"/>
          <p:nvPr/>
        </p:nvSpPr>
        <p:spPr>
          <a:xfrm>
            <a:off x="251520" y="2636912"/>
            <a:ext cx="4392488" cy="338554"/>
          </a:xfrm>
          <a:prstGeom prst="rect">
            <a:avLst/>
          </a:prstGeom>
          <a:noFill/>
        </p:spPr>
        <p:txBody>
          <a:bodyPr wrap="square" rtlCol="0">
            <a:spAutoFit/>
          </a:bodyPr>
          <a:lstStyle/>
          <a:p>
            <a:r>
              <a:rPr lang="tr-TR" sz="1600" b="1" dirty="0"/>
              <a:t>Şekil 18. Gözenek bölütleme GUI programı </a:t>
            </a:r>
          </a:p>
        </p:txBody>
      </p:sp>
      <p:sp>
        <p:nvSpPr>
          <p:cNvPr id="7" name="Metin kutusu 8">
            <a:extLst>
              <a:ext uri="{FF2B5EF4-FFF2-40B4-BE49-F238E27FC236}">
                <a16:creationId xmlns:a16="http://schemas.microsoft.com/office/drawing/2014/main" xmlns="" id="{0E36CEA3-79E5-3580-FD81-5F1832D1B311}"/>
              </a:ext>
            </a:extLst>
          </p:cNvPr>
          <p:cNvSpPr txBox="1"/>
          <p:nvPr/>
        </p:nvSpPr>
        <p:spPr>
          <a:xfrm>
            <a:off x="251520" y="5949280"/>
            <a:ext cx="4608512" cy="338554"/>
          </a:xfrm>
          <a:prstGeom prst="rect">
            <a:avLst/>
          </a:prstGeom>
          <a:noFill/>
        </p:spPr>
        <p:txBody>
          <a:bodyPr wrap="square" rtlCol="0">
            <a:spAutoFit/>
          </a:bodyPr>
          <a:lstStyle/>
          <a:p>
            <a:r>
              <a:rPr lang="tr-TR" sz="1600" b="1" dirty="0"/>
              <a:t>Şekil 19. Bölütlenmiş gözenek görüntüsü</a:t>
            </a:r>
          </a:p>
        </p:txBody>
      </p:sp>
      <p:sp>
        <p:nvSpPr>
          <p:cNvPr id="8" name="7 Dikdörtgen"/>
          <p:cNvSpPr/>
          <p:nvPr/>
        </p:nvSpPr>
        <p:spPr>
          <a:xfrm>
            <a:off x="755576" y="188640"/>
            <a:ext cx="7488832" cy="461665"/>
          </a:xfrm>
          <a:prstGeom prst="rect">
            <a:avLst/>
          </a:prstGeom>
        </p:spPr>
        <p:txBody>
          <a:bodyPr wrap="square">
            <a:spAutoFit/>
          </a:bodyPr>
          <a:lstStyle/>
          <a:p>
            <a:pPr algn="ctr"/>
            <a:r>
              <a:rPr lang="tr-TR" dirty="0" smtClean="0"/>
              <a:t> </a:t>
            </a:r>
            <a:r>
              <a:rPr lang="tr-TR" sz="2400" b="1" dirty="0" smtClean="0"/>
              <a:t>Geliştirilen </a:t>
            </a:r>
            <a:r>
              <a:rPr lang="tr-TR" sz="2400" b="1" dirty="0" err="1" smtClean="0"/>
              <a:t>Arayüz</a:t>
            </a:r>
            <a:r>
              <a:rPr lang="tr-TR" sz="2400" b="1" dirty="0" smtClean="0"/>
              <a:t> Programı (</a:t>
            </a:r>
            <a:r>
              <a:rPr lang="tr-TR" sz="2400" b="1" dirty="0" err="1" smtClean="0"/>
              <a:t>Developed</a:t>
            </a:r>
            <a:r>
              <a:rPr lang="tr-TR" sz="2400" b="1" dirty="0" smtClean="0"/>
              <a:t> Software) </a:t>
            </a:r>
            <a:endParaRPr lang="tr-TR"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Resim" descr="Ekran görüntüsü 2022-11-10 220219 bir.png"/>
          <p:cNvPicPr>
            <a:picLocks noChangeAspect="1"/>
          </p:cNvPicPr>
          <p:nvPr/>
        </p:nvPicPr>
        <p:blipFill>
          <a:blip r:embed="rId2" cstate="print"/>
          <a:stretch>
            <a:fillRect/>
          </a:stretch>
        </p:blipFill>
        <p:spPr>
          <a:xfrm>
            <a:off x="0" y="1052736"/>
            <a:ext cx="3275856" cy="2952328"/>
          </a:xfrm>
          <a:prstGeom prst="rect">
            <a:avLst/>
          </a:prstGeom>
        </p:spPr>
      </p:pic>
      <p:pic>
        <p:nvPicPr>
          <p:cNvPr id="3" name="2 Resim" descr="Ekran görüntüsü 2022-11-10 220244 iki.png"/>
          <p:cNvPicPr>
            <a:picLocks noChangeAspect="1"/>
          </p:cNvPicPr>
          <p:nvPr/>
        </p:nvPicPr>
        <p:blipFill>
          <a:blip r:embed="rId3" cstate="print"/>
          <a:stretch>
            <a:fillRect/>
          </a:stretch>
        </p:blipFill>
        <p:spPr>
          <a:xfrm>
            <a:off x="3203848" y="1124744"/>
            <a:ext cx="3024337" cy="2808312"/>
          </a:xfrm>
          <a:prstGeom prst="rect">
            <a:avLst/>
          </a:prstGeom>
        </p:spPr>
      </p:pic>
      <p:pic>
        <p:nvPicPr>
          <p:cNvPr id="4" name="3 Resim" descr="Ekran görüntüsü 2022-11-10 220308nüç.png"/>
          <p:cNvPicPr>
            <a:picLocks noChangeAspect="1"/>
          </p:cNvPicPr>
          <p:nvPr/>
        </p:nvPicPr>
        <p:blipFill>
          <a:blip r:embed="rId4" cstate="print"/>
          <a:stretch>
            <a:fillRect/>
          </a:stretch>
        </p:blipFill>
        <p:spPr>
          <a:xfrm>
            <a:off x="6300192" y="1268760"/>
            <a:ext cx="2843808" cy="2520280"/>
          </a:xfrm>
          <a:prstGeom prst="rect">
            <a:avLst/>
          </a:prstGeom>
        </p:spPr>
      </p:pic>
      <p:sp>
        <p:nvSpPr>
          <p:cNvPr id="8" name="Unvan 1"/>
          <p:cNvSpPr txBox="1">
            <a:spLocks/>
          </p:cNvSpPr>
          <p:nvPr/>
        </p:nvSpPr>
        <p:spPr>
          <a:xfrm>
            <a:off x="251520" y="404664"/>
            <a:ext cx="8091240" cy="504056"/>
          </a:xfrm>
          <a:prstGeom prst="rect">
            <a:avLst/>
          </a:prstGeom>
        </p:spPr>
        <p:txBody>
          <a:bodyPr vert="horz" lIns="91440" tIns="45720" rIns="91440" bIns="45720" rtlCol="0" anchor="ctr">
            <a:normAutofit fontScale="7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dirty="0" smtClean="0">
                <a:ln>
                  <a:noFill/>
                </a:ln>
                <a:solidFill>
                  <a:schemeClr val="tx1"/>
                </a:solidFill>
                <a:effectLst/>
                <a:uLnTx/>
                <a:uFillTx/>
                <a:latin typeface="+mj-lt"/>
                <a:ea typeface="+mj-ea"/>
                <a:cs typeface="+mj-cs"/>
              </a:rPr>
              <a:t> </a:t>
            </a:r>
            <a:r>
              <a:rPr kumimoji="0" lang="tr-TR" sz="4400" b="1" i="0" u="none" strike="noStrike" kern="1200" cap="none" spc="0" normalizeH="0" baseline="0" noProof="0" dirty="0" smtClean="0">
                <a:ln>
                  <a:noFill/>
                </a:ln>
                <a:effectLst/>
                <a:uLnTx/>
                <a:uFillTx/>
                <a:latin typeface="+mj-lt"/>
                <a:ea typeface="+mj-ea"/>
                <a:cs typeface="+mj-cs"/>
              </a:rPr>
              <a:t>SONUÇLAR:</a:t>
            </a:r>
            <a:endParaRPr kumimoji="0" lang="tr-TR" sz="4400" b="1" i="0" u="none" strike="noStrike" kern="1200" cap="none" spc="0" normalizeH="0" baseline="0" noProof="0" dirty="0">
              <a:ln>
                <a:noFill/>
              </a:ln>
              <a:effectLst/>
              <a:uLnTx/>
              <a:uFillTx/>
              <a:latin typeface="+mj-lt"/>
              <a:ea typeface="+mj-ea"/>
              <a:cs typeface="+mj-cs"/>
            </a:endParaRPr>
          </a:p>
        </p:txBody>
      </p:sp>
      <p:sp>
        <p:nvSpPr>
          <p:cNvPr id="9" name="İçerik Yer Tutucusu 2"/>
          <p:cNvSpPr txBox="1">
            <a:spLocks/>
          </p:cNvSpPr>
          <p:nvPr/>
        </p:nvSpPr>
        <p:spPr>
          <a:xfrm>
            <a:off x="0" y="4221088"/>
            <a:ext cx="8604448" cy="244827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r-TR" sz="1600" b="0" u="none" strike="noStrike" kern="1200" cap="none" spc="0" normalizeH="0" baseline="0" noProof="0" dirty="0" smtClean="0">
                <a:ln>
                  <a:noFill/>
                </a:ln>
                <a:solidFill>
                  <a:schemeClr val="tx1"/>
                </a:solidFill>
                <a:effectLst/>
                <a:uLnTx/>
                <a:uFillTx/>
                <a:latin typeface="+mn-lt"/>
                <a:ea typeface="+mn-ea"/>
                <a:cs typeface="+mn-cs"/>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a:t>
            </a:r>
            <a:endParaRPr kumimoji="0" lang="tr-TR" sz="1600" b="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2">
            <a:extLst>
              <a:ext uri="{FF2B5EF4-FFF2-40B4-BE49-F238E27FC236}">
                <a16:creationId xmlns:a16="http://schemas.microsoft.com/office/drawing/2014/main" xmlns="" id="{DA38CCA4-F63D-8B32-63A6-C928093BF71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544" y="1484784"/>
            <a:ext cx="8496944" cy="3312368"/>
          </a:xfrm>
          <a:prstGeom prst="rect">
            <a:avLst/>
          </a:prstGeom>
        </p:spPr>
      </p:pic>
      <p:sp>
        <p:nvSpPr>
          <p:cNvPr id="8" name="Metin kutusu 3">
            <a:extLst>
              <a:ext uri="{FF2B5EF4-FFF2-40B4-BE49-F238E27FC236}">
                <a16:creationId xmlns:a16="http://schemas.microsoft.com/office/drawing/2014/main" xmlns="" id="{177609EF-0E0A-9FA5-280F-F21A826D5050}"/>
              </a:ext>
            </a:extLst>
          </p:cNvPr>
          <p:cNvSpPr txBox="1"/>
          <p:nvPr/>
        </p:nvSpPr>
        <p:spPr>
          <a:xfrm>
            <a:off x="251520" y="188641"/>
            <a:ext cx="8892480" cy="1323439"/>
          </a:xfrm>
          <a:prstGeom prst="rect">
            <a:avLst/>
          </a:prstGeom>
          <a:noFill/>
        </p:spPr>
        <p:txBody>
          <a:bodyPr wrap="square" rtlCol="0">
            <a:spAutoFit/>
          </a:bodyPr>
          <a:lstStyle/>
          <a:p>
            <a:r>
              <a:rPr lang="tr-TR" sz="1600" dirty="0"/>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sz="1600" dirty="0" err="1"/>
              <a:t>morfometrik</a:t>
            </a:r>
            <a:r>
              <a:rPr lang="tr-TR" sz="1600" dirty="0"/>
              <a:t> parametreler elde edilmiştir. Kullanılan katkının cinsine ve miktarına bağlı olarak gözeneklerde meydana gelen sayısal değişimler Tablo 1’de verilmiştir</a:t>
            </a:r>
          </a:p>
        </p:txBody>
      </p:sp>
      <p:sp>
        <p:nvSpPr>
          <p:cNvPr id="9" name="Metin kutusu 6">
            <a:extLst>
              <a:ext uri="{FF2B5EF4-FFF2-40B4-BE49-F238E27FC236}">
                <a16:creationId xmlns:a16="http://schemas.microsoft.com/office/drawing/2014/main" xmlns="" id="{9E24599E-4257-FF49-F227-21A41F012AB8}"/>
              </a:ext>
            </a:extLst>
          </p:cNvPr>
          <p:cNvSpPr txBox="1"/>
          <p:nvPr/>
        </p:nvSpPr>
        <p:spPr>
          <a:xfrm>
            <a:off x="467544" y="4653136"/>
            <a:ext cx="5688632" cy="261610"/>
          </a:xfrm>
          <a:prstGeom prst="rect">
            <a:avLst/>
          </a:prstGeom>
          <a:noFill/>
        </p:spPr>
        <p:txBody>
          <a:bodyPr wrap="square" rtlCol="0">
            <a:spAutoFit/>
          </a:bodyPr>
          <a:lstStyle/>
          <a:p>
            <a:r>
              <a:rPr lang="tr-TR" sz="1100" b="1" dirty="0"/>
              <a:t>Tablo 1. Katkı maddelerinin cinsi ve miktarına bağlı olarak elde edilen parametreler</a:t>
            </a:r>
          </a:p>
        </p:txBody>
      </p:sp>
      <p:sp>
        <p:nvSpPr>
          <p:cNvPr id="10" name="İçerik Yer Tutucusu 3"/>
          <p:cNvSpPr txBox="1">
            <a:spLocks/>
          </p:cNvSpPr>
          <p:nvPr/>
        </p:nvSpPr>
        <p:spPr>
          <a:xfrm>
            <a:off x="251520" y="4886400"/>
            <a:ext cx="8640960" cy="19716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r-TR" sz="1600" b="0" i="0" u="none" strike="noStrike" kern="1200" cap="none" spc="0" normalizeH="0" baseline="0" noProof="0" dirty="0" smtClean="0">
                <a:ln>
                  <a:noFill/>
                </a:ln>
                <a:solidFill>
                  <a:schemeClr val="tx1"/>
                </a:solidFill>
                <a:effectLst/>
                <a:uLnTx/>
                <a:uFillTx/>
                <a:latin typeface="+mn-lt"/>
                <a:ea typeface="+mn-ea"/>
                <a:cs typeface="+mn-cs"/>
              </a:rPr>
              <a:t> FL katkı maddeli ekmeğin ise, 20’li konsantrasyonunun gözenek sayısı, toplam gözenek alanı ve yoğunluğunun en yüksek değerde olduğu görülmektedir. Ancak </a:t>
            </a:r>
            <a:r>
              <a:rPr kumimoji="0" lang="tr-TR" sz="1600" b="0" i="0" u="none" strike="noStrike" kern="1200" cap="none" spc="0" normalizeH="0" baseline="0" noProof="0" dirty="0" err="1" smtClean="0">
                <a:ln>
                  <a:noFill/>
                </a:ln>
                <a:solidFill>
                  <a:schemeClr val="tx1"/>
                </a:solidFill>
                <a:effectLst/>
                <a:uLnTx/>
                <a:uFillTx/>
                <a:latin typeface="+mn-lt"/>
                <a:ea typeface="+mn-ea"/>
                <a:cs typeface="+mn-cs"/>
              </a:rPr>
              <a:t>DATEM’le</a:t>
            </a:r>
            <a:r>
              <a:rPr kumimoji="0" lang="tr-TR" sz="1600" b="0" i="0" u="none" strike="noStrike" kern="1200" cap="none" spc="0" normalizeH="0" baseline="0" noProof="0" dirty="0" smtClean="0">
                <a:ln>
                  <a:noFill/>
                </a:ln>
                <a:solidFill>
                  <a:schemeClr val="tx1"/>
                </a:solidFill>
                <a:effectLst/>
                <a:uLnTx/>
                <a:uFillTx/>
                <a:latin typeface="+mn-lt"/>
                <a:ea typeface="+mn-ea"/>
                <a:cs typeface="+mn-cs"/>
              </a:rPr>
              <a:t> kıyaslandığında bu değerlerin daha küçük kaldığı görülmüştür. GL enzimli ekmeklerin 60 ve 90’lı konsantrasyonunda gözenek sayısı ve gözenek alanını arttırdığı, 120’li konsantrasyonunda ise gözenek sayısını azalttığı görülmektedir. Elde edilen sonuçlar FL ve GL </a:t>
            </a:r>
            <a:r>
              <a:rPr kumimoji="0" lang="tr-TR" sz="1600" b="0" i="0" u="none" strike="noStrike" kern="1200" cap="none" spc="0" normalizeH="0" baseline="0" noProof="0" dirty="0" err="1" smtClean="0">
                <a:ln>
                  <a:noFill/>
                </a:ln>
                <a:solidFill>
                  <a:schemeClr val="tx1"/>
                </a:solidFill>
                <a:effectLst/>
                <a:uLnTx/>
                <a:uFillTx/>
                <a:latin typeface="+mn-lt"/>
                <a:ea typeface="+mn-ea"/>
                <a:cs typeface="+mn-cs"/>
              </a:rPr>
              <a:t>lipaz</a:t>
            </a:r>
            <a:r>
              <a:rPr kumimoji="0" lang="tr-TR" sz="1600" b="0" i="0" u="none" strike="noStrike" kern="1200" cap="none" spc="0" normalizeH="0" baseline="0" noProof="0" dirty="0" smtClean="0">
                <a:ln>
                  <a:noFill/>
                </a:ln>
                <a:solidFill>
                  <a:schemeClr val="tx1"/>
                </a:solidFill>
                <a:effectLst/>
                <a:uLnTx/>
                <a:uFillTx/>
                <a:latin typeface="+mn-lt"/>
                <a:ea typeface="+mn-ea"/>
                <a:cs typeface="+mn-cs"/>
              </a:rPr>
              <a:t> enzimlerinin DATEM kadar olmasa da ekmek hacmine olumlu etki yaptığını göstermiştir.</a:t>
            </a:r>
            <a:endParaRPr kumimoji="0" lang="tr-TR"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78098"/>
          </a:xfrm>
        </p:spPr>
        <p:txBody>
          <a:bodyPr>
            <a:normAutofit fontScale="90000"/>
          </a:bodyPr>
          <a:lstStyle/>
          <a:p>
            <a:pPr algn="l"/>
            <a:r>
              <a:rPr lang="tr-TR" b="1" dirty="0" smtClean="0"/>
              <a:t>GİRİŞ</a:t>
            </a:r>
            <a:endParaRPr lang="tr-TR" b="1" dirty="0"/>
          </a:p>
        </p:txBody>
      </p:sp>
      <p:sp>
        <p:nvSpPr>
          <p:cNvPr id="3" name="2 İçerik Yer Tutucusu"/>
          <p:cNvSpPr>
            <a:spLocks noGrp="1"/>
          </p:cNvSpPr>
          <p:nvPr>
            <p:ph idx="1"/>
          </p:nvPr>
        </p:nvSpPr>
        <p:spPr>
          <a:xfrm>
            <a:off x="467544" y="1268760"/>
            <a:ext cx="8229600" cy="4525963"/>
          </a:xfrm>
        </p:spPr>
        <p:txBody>
          <a:bodyPr>
            <a:normAutofit fontScale="25000" lnSpcReduction="20000"/>
          </a:bodyPr>
          <a:lstStyle/>
          <a:p>
            <a:r>
              <a:rPr lang="tr-TR" sz="8000" dirty="0" smtClean="0"/>
              <a:t>Bu çalışmada DATEM (</a:t>
            </a:r>
            <a:r>
              <a:rPr lang="tr-TR" sz="8000" dirty="0" err="1" smtClean="0"/>
              <a:t>Diacetil</a:t>
            </a:r>
            <a:r>
              <a:rPr lang="tr-TR" sz="8000" dirty="0" smtClean="0"/>
              <a:t> </a:t>
            </a:r>
            <a:r>
              <a:rPr lang="tr-TR" sz="8000" dirty="0" err="1" smtClean="0"/>
              <a:t>tartaric</a:t>
            </a:r>
            <a:r>
              <a:rPr lang="tr-TR" sz="8000" dirty="0" smtClean="0"/>
              <a:t> </a:t>
            </a:r>
            <a:r>
              <a:rPr lang="tr-TR" sz="8000" dirty="0" err="1" smtClean="0"/>
              <a:t>esters</a:t>
            </a:r>
            <a:r>
              <a:rPr lang="tr-TR" sz="8000" dirty="0" smtClean="0"/>
              <a:t> of </a:t>
            </a:r>
            <a:r>
              <a:rPr lang="tr-TR" sz="8000" dirty="0" err="1" smtClean="0"/>
              <a:t>monogliserid</a:t>
            </a:r>
            <a:r>
              <a:rPr lang="tr-TR" sz="8000" dirty="0" smtClean="0"/>
              <a:t>) katkı maddesinin, </a:t>
            </a:r>
            <a:r>
              <a:rPr lang="tr-TR" sz="8000" dirty="0" err="1" smtClean="0"/>
              <a:t>fosfolipaz</a:t>
            </a:r>
            <a:r>
              <a:rPr lang="tr-TR" sz="8000" dirty="0" smtClean="0"/>
              <a:t> (FL) enziminin ve </a:t>
            </a:r>
            <a:r>
              <a:rPr lang="tr-TR" sz="8000" dirty="0" err="1" smtClean="0"/>
              <a:t>glikolipaz</a:t>
            </a:r>
            <a:r>
              <a:rPr lang="tr-TR" sz="8000" dirty="0" smtClean="0"/>
              <a:t> (GL) enziminin doğrudan ekmek yapım yöntemiyle üretilmiş ekmeklerdeki kaliteye olan etkisi belirlenmiştir. Bu amaçla, </a:t>
            </a:r>
            <a:r>
              <a:rPr lang="tr-TR" sz="8000" dirty="0" err="1" smtClean="0"/>
              <a:t>Matlab’te</a:t>
            </a:r>
            <a:r>
              <a:rPr lang="tr-TR" sz="8000" dirty="0" smtClean="0"/>
              <a:t> görüntü işleme teknikleri kullanılmış ve ekmek gözeneklerinin bölütlenmesi temelli bir yazılım oluşturulmuştur.</a:t>
            </a:r>
          </a:p>
          <a:p>
            <a:r>
              <a:rPr lang="tr-TR" sz="8000" dirty="0" smtClean="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a:p>
            <a:r>
              <a:rPr lang="tr-TR" sz="8000" dirty="0" smtClean="0"/>
              <a:t> Diğer yandan bir ekmek diliminde yüzlerce gözenek olduğu düşünüldüğünde bu gözeneklerin şekil, sayı, düzen gibi özelliklerinin belirlenmesine yönelik nesnel bir kalite analizi yapılmasında yine görüntü işleme tekniklerine ihtiyaç duyulmaktadır. </a:t>
            </a:r>
          </a:p>
          <a:p>
            <a:r>
              <a:rPr lang="tr-TR" sz="8000" dirty="0" smtClean="0"/>
              <a:t>Bu çalışmada basit, işlem yükü az olan görüntü işleme teknikleriyle, oldukça iyi başarımların elde edilmiş olması bir dezavantaj değil, hedeflenen sistemin donanıma aktarılması sürecinde bir avantaj olarak görülmektedir.</a:t>
            </a:r>
          </a:p>
          <a:p>
            <a:endParaRPr lang="tr-TR" sz="2000" dirty="0" smtClean="0"/>
          </a:p>
          <a:p>
            <a:endParaRPr lang="tr-TR" sz="2000" dirty="0" smtClean="0"/>
          </a:p>
          <a:p>
            <a:pPr>
              <a:buNone/>
            </a:pPr>
            <a:endParaRPr lang="tr-TR" dirty="0" smtClean="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548680"/>
            <a:ext cx="8229600" cy="864096"/>
          </a:xfrm>
        </p:spPr>
        <p:txBody>
          <a:bodyPr>
            <a:noAutofit/>
          </a:bodyPr>
          <a:lstStyle/>
          <a:p>
            <a:r>
              <a:rPr lang="tr-TR" sz="2000" dirty="0" smtClean="0"/>
              <a:t>Şekil 3’te çalışmada kullanılan işlemlerin bütününü özetleyen genel akış diyagramı verilmiştir. Diyagram incelendiğinde ekmek gözeneklerinin otomatik bölütlenmesi temelli bir ekmek doku analizi için yapılan işlemler görülmektedir. Gerçekleştirilen </a:t>
            </a:r>
            <a:r>
              <a:rPr lang="tr-TR" sz="2000" dirty="0" err="1" smtClean="0"/>
              <a:t>bölütlemenin</a:t>
            </a:r>
            <a:r>
              <a:rPr lang="tr-TR" sz="2000" dirty="0" smtClean="0"/>
              <a:t> başarımı da elle belirlenen gözenek görüntüleri kullanılarak ZSI başarım belirleme indeksine göre test edilmiştir. </a:t>
            </a:r>
            <a:endParaRPr lang="tr-TR" sz="2000" dirty="0"/>
          </a:p>
        </p:txBody>
      </p:sp>
      <p:pic>
        <p:nvPicPr>
          <p:cNvPr id="6" name="Resim 14">
            <a:extLst>
              <a:ext uri="{FF2B5EF4-FFF2-40B4-BE49-F238E27FC236}">
                <a16:creationId xmlns:a16="http://schemas.microsoft.com/office/drawing/2014/main" xmlns="" id="{E9738EE7-DCC7-93F9-08CB-389F53BA9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5656" y="2132856"/>
            <a:ext cx="5544616" cy="44644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467544" y="476672"/>
            <a:ext cx="8229600" cy="1143000"/>
          </a:xfrm>
        </p:spPr>
        <p:txBody>
          <a:bodyPr/>
          <a:lstStyle/>
          <a:p>
            <a:r>
              <a:rPr lang="tr-TR" dirty="0" smtClean="0"/>
              <a:t>DENEYSEL METOD</a:t>
            </a:r>
            <a:endParaRPr lang="tr-TR" dirty="0"/>
          </a:p>
        </p:txBody>
      </p:sp>
      <p:pic>
        <p:nvPicPr>
          <p:cNvPr id="4" name="3 İçerik Yer Tutucusu" descr="Ekran görüntüsü 2022-11-10 200310 ekmek.png"/>
          <p:cNvPicPr>
            <a:picLocks noGrp="1" noChangeAspect="1"/>
          </p:cNvPicPr>
          <p:nvPr>
            <p:ph idx="1"/>
          </p:nvPr>
        </p:nvPicPr>
        <p:blipFill>
          <a:blip r:embed="rId2" cstate="print"/>
          <a:stretch>
            <a:fillRect/>
          </a:stretch>
        </p:blipFill>
        <p:spPr>
          <a:xfrm>
            <a:off x="611560" y="1768510"/>
            <a:ext cx="3888432" cy="4828842"/>
          </a:xfrm>
        </p:spPr>
      </p:pic>
      <p:sp>
        <p:nvSpPr>
          <p:cNvPr id="6" name="4 Başlık"/>
          <p:cNvSpPr txBox="1">
            <a:spLocks/>
          </p:cNvSpPr>
          <p:nvPr/>
        </p:nvSpPr>
        <p:spPr>
          <a:xfrm>
            <a:off x="5076056" y="1556792"/>
            <a:ext cx="3312368" cy="4752528"/>
          </a:xfrm>
          <a:prstGeom prst="rect">
            <a:avLst/>
          </a:prstGeom>
        </p:spPr>
        <p:txBody>
          <a:bodyPr vert="horz" lIns="91440" tIns="45720" rIns="91440" bIns="45720" rtlCol="0" anchor="ctr">
            <a:normAutofit fontScale="55000" lnSpcReduction="20000"/>
          </a:bodyPr>
          <a:lstStyle/>
          <a:p>
            <a:r>
              <a:rPr lang="tr-TR" sz="4400" dirty="0" smtClean="0"/>
              <a:t>Analiz edilecek ekmekler önce, dilimleme makinesinde 25 mm kalınlıkta kesilmiş ve her bir ekmeğin ortasındaki/merkezindeki iki dilim analizlerde kullanılmak üzere ayrılmıştır.Yandaki görüntüde aynı konsantrasyona sahip 4 farklı ekmek dilimi görüntüsü bulunmaktadır.</a:t>
            </a:r>
            <a:endParaRPr lang="tr-TR"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457200" y="274638"/>
            <a:ext cx="8229600" cy="490066"/>
          </a:xfrm>
        </p:spPr>
        <p:txBody>
          <a:bodyPr>
            <a:normAutofit/>
          </a:bodyPr>
          <a:lstStyle/>
          <a:p>
            <a:r>
              <a:rPr lang="tr-TR" sz="2800" b="1" dirty="0" smtClean="0"/>
              <a:t>Gri seviye görüntü </a:t>
            </a:r>
            <a:r>
              <a:rPr lang="tr-TR" sz="2800" b="1" dirty="0" err="1" smtClean="0"/>
              <a:t>histogramı</a:t>
            </a:r>
            <a:r>
              <a:rPr lang="tr-TR" sz="2800" b="1" dirty="0" smtClean="0"/>
              <a:t> ve gri ekmek görüntüsü</a:t>
            </a:r>
            <a:endParaRPr lang="tr-TR" sz="2800" b="1" dirty="0"/>
          </a:p>
        </p:txBody>
      </p:sp>
      <p:pic>
        <p:nvPicPr>
          <p:cNvPr id="6" name="5 İçerik Yer Tutucusu" descr="Ekran görüntüsü 2022-11-10 194650.png"/>
          <p:cNvPicPr>
            <a:picLocks noGrp="1" noChangeAspect="1"/>
          </p:cNvPicPr>
          <p:nvPr>
            <p:ph idx="1"/>
          </p:nvPr>
        </p:nvPicPr>
        <p:blipFill>
          <a:blip r:embed="rId2" cstate="print"/>
          <a:stretch>
            <a:fillRect/>
          </a:stretch>
        </p:blipFill>
        <p:spPr>
          <a:xfrm>
            <a:off x="4499992" y="2204864"/>
            <a:ext cx="3620005" cy="3724795"/>
          </a:xfrm>
        </p:spPr>
      </p:pic>
      <p:pic>
        <p:nvPicPr>
          <p:cNvPr id="10" name="9 Resim" descr="Ekran görüntüsü 2022-11-10 200219 gri.png"/>
          <p:cNvPicPr>
            <a:picLocks noChangeAspect="1"/>
          </p:cNvPicPr>
          <p:nvPr/>
        </p:nvPicPr>
        <p:blipFill>
          <a:blip r:embed="rId3" cstate="print"/>
          <a:stretch>
            <a:fillRect/>
          </a:stretch>
        </p:blipFill>
        <p:spPr>
          <a:xfrm>
            <a:off x="251520" y="1916832"/>
            <a:ext cx="4032448" cy="4104456"/>
          </a:xfrm>
          <a:prstGeom prst="rect">
            <a:avLst/>
          </a:prstGeom>
        </p:spPr>
      </p:pic>
      <p:sp>
        <p:nvSpPr>
          <p:cNvPr id="11" name="10 Dikdörtgen"/>
          <p:cNvSpPr/>
          <p:nvPr/>
        </p:nvSpPr>
        <p:spPr>
          <a:xfrm>
            <a:off x="899592" y="764704"/>
            <a:ext cx="7416824" cy="830997"/>
          </a:xfrm>
          <a:prstGeom prst="rect">
            <a:avLst/>
          </a:prstGeom>
        </p:spPr>
        <p:txBody>
          <a:bodyPr wrap="square">
            <a:spAutoFit/>
          </a:bodyPr>
          <a:lstStyle/>
          <a:p>
            <a:r>
              <a:rPr lang="tr-TR" sz="1600" dirty="0" smtClean="0"/>
              <a:t>Öncelikle her bir ekmek görüntüsü ayrı bir görüntü olacak şekilde 104 farklı renkli ekmek görüntüsü elde edilmiştir. Daha sonra elde edilen renkli 104 adet ekmek görüntüsü gri seviye görüntüsüne dönüştürülmüştür. </a:t>
            </a:r>
            <a:endParaRPr lang="tr-T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634082"/>
          </a:xfrm>
        </p:spPr>
        <p:txBody>
          <a:bodyPr>
            <a:noAutofit/>
          </a:bodyPr>
          <a:lstStyle/>
          <a:p>
            <a:r>
              <a:rPr lang="tr-TR" sz="2400" b="1" dirty="0" smtClean="0"/>
              <a:t>Gerilmiş </a:t>
            </a:r>
            <a:r>
              <a:rPr lang="tr-TR" sz="2400" b="1" dirty="0" err="1" smtClean="0"/>
              <a:t>histogram</a:t>
            </a:r>
            <a:r>
              <a:rPr lang="tr-TR" sz="2400" b="1" dirty="0" smtClean="0"/>
              <a:t> ve germe uygulanmış ekmek görüntüsü</a:t>
            </a:r>
            <a:endParaRPr lang="tr-TR" sz="2400" b="1" dirty="0"/>
          </a:p>
        </p:txBody>
      </p:sp>
      <p:pic>
        <p:nvPicPr>
          <p:cNvPr id="5" name="4 İçerik Yer Tutucusu" descr="Ekran görüntüsü 2022-11-10 194712.png"/>
          <p:cNvPicPr>
            <a:picLocks noGrp="1" noChangeAspect="1"/>
          </p:cNvPicPr>
          <p:nvPr>
            <p:ph idx="1"/>
          </p:nvPr>
        </p:nvPicPr>
        <p:blipFill>
          <a:blip r:embed="rId2" cstate="print"/>
          <a:stretch>
            <a:fillRect/>
          </a:stretch>
        </p:blipFill>
        <p:spPr>
          <a:xfrm>
            <a:off x="395536" y="2708920"/>
            <a:ext cx="3553321" cy="3600400"/>
          </a:xfrm>
        </p:spPr>
      </p:pic>
      <p:pic>
        <p:nvPicPr>
          <p:cNvPr id="6" name="5 Resim" descr="Ekran görüntüsü 2022-11-10 194730.png"/>
          <p:cNvPicPr>
            <a:picLocks noChangeAspect="1"/>
          </p:cNvPicPr>
          <p:nvPr/>
        </p:nvPicPr>
        <p:blipFill>
          <a:blip r:embed="rId3" cstate="print"/>
          <a:stretch>
            <a:fillRect/>
          </a:stretch>
        </p:blipFill>
        <p:spPr>
          <a:xfrm>
            <a:off x="4283968" y="2492896"/>
            <a:ext cx="4536504" cy="3960440"/>
          </a:xfrm>
          <a:prstGeom prst="rect">
            <a:avLst/>
          </a:prstGeom>
        </p:spPr>
      </p:pic>
      <p:sp>
        <p:nvSpPr>
          <p:cNvPr id="7" name="6 Dikdörtgen"/>
          <p:cNvSpPr/>
          <p:nvPr/>
        </p:nvSpPr>
        <p:spPr>
          <a:xfrm>
            <a:off x="611560" y="1196752"/>
            <a:ext cx="7740352" cy="830997"/>
          </a:xfrm>
          <a:prstGeom prst="rect">
            <a:avLst/>
          </a:prstGeom>
        </p:spPr>
        <p:txBody>
          <a:bodyPr wrap="square">
            <a:spAutoFit/>
          </a:bodyPr>
          <a:lstStyle/>
          <a:p>
            <a:r>
              <a:rPr lang="tr-TR" sz="1600" dirty="0" err="1" smtClean="0"/>
              <a:t>Histogram</a:t>
            </a:r>
            <a:r>
              <a:rPr lang="tr-TR" sz="1600" dirty="0" smtClean="0"/>
              <a:t> germe işlemi düşük kontrastlı resimlere uygulanan bir yöntem olup </a:t>
            </a:r>
            <a:r>
              <a:rPr lang="tr-TR" sz="1600" dirty="0" err="1" smtClean="0"/>
              <a:t>histogramı</a:t>
            </a:r>
            <a:r>
              <a:rPr lang="tr-TR" sz="1600" dirty="0" smtClean="0"/>
              <a:t> geniş bir bölgeye yayma mantığına dayanmaktadır . Ön işlemenin ilk basamağını oluşturan bu yöntem sayesinde gri seviye görüntülerinin kontrastı iyileştirilmiştir. </a:t>
            </a:r>
            <a:endParaRPr lang="tr-T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71400"/>
            <a:ext cx="8229600" cy="1143000"/>
          </a:xfrm>
        </p:spPr>
        <p:txBody>
          <a:bodyPr>
            <a:normAutofit/>
          </a:bodyPr>
          <a:lstStyle/>
          <a:p>
            <a:r>
              <a:rPr lang="tr-TR" sz="2400" b="1" dirty="0" smtClean="0"/>
              <a:t>Eşitlenmiş </a:t>
            </a:r>
            <a:r>
              <a:rPr lang="tr-TR" sz="2400" b="1" dirty="0" err="1" smtClean="0"/>
              <a:t>histogram</a:t>
            </a:r>
            <a:r>
              <a:rPr lang="tr-TR" sz="2400" b="1" dirty="0" smtClean="0"/>
              <a:t> ve </a:t>
            </a:r>
            <a:r>
              <a:rPr lang="tr-TR" sz="2400" b="1" dirty="0" err="1" smtClean="0"/>
              <a:t>histogramı</a:t>
            </a:r>
            <a:r>
              <a:rPr lang="tr-TR" sz="2400" b="1" dirty="0" smtClean="0"/>
              <a:t> eşitlenmiş ekmek görüntüsü</a:t>
            </a:r>
            <a:endParaRPr lang="tr-TR" sz="2400" b="1" dirty="0"/>
          </a:p>
        </p:txBody>
      </p:sp>
      <p:pic>
        <p:nvPicPr>
          <p:cNvPr id="5" name="4 İçerik Yer Tutucusu" descr="Ekran görüntüsü 2022-11-10 194816.png"/>
          <p:cNvPicPr>
            <a:picLocks noGrp="1" noChangeAspect="1"/>
          </p:cNvPicPr>
          <p:nvPr>
            <p:ph idx="1"/>
          </p:nvPr>
        </p:nvPicPr>
        <p:blipFill>
          <a:blip r:embed="rId2" cstate="print"/>
          <a:stretch>
            <a:fillRect/>
          </a:stretch>
        </p:blipFill>
        <p:spPr>
          <a:xfrm>
            <a:off x="251520" y="2636912"/>
            <a:ext cx="4320480" cy="3744416"/>
          </a:xfrm>
        </p:spPr>
      </p:pic>
      <p:pic>
        <p:nvPicPr>
          <p:cNvPr id="6" name="5 Resim" descr="Ekran görüntüsü 2022-11-10 194843.png"/>
          <p:cNvPicPr>
            <a:picLocks noChangeAspect="1"/>
          </p:cNvPicPr>
          <p:nvPr/>
        </p:nvPicPr>
        <p:blipFill>
          <a:blip r:embed="rId3" cstate="print"/>
          <a:stretch>
            <a:fillRect/>
          </a:stretch>
        </p:blipFill>
        <p:spPr>
          <a:xfrm>
            <a:off x="4716016" y="2852936"/>
            <a:ext cx="4248472" cy="3528392"/>
          </a:xfrm>
          <a:prstGeom prst="rect">
            <a:avLst/>
          </a:prstGeom>
        </p:spPr>
      </p:pic>
      <p:sp>
        <p:nvSpPr>
          <p:cNvPr id="7" name="6 Dikdörtgen"/>
          <p:cNvSpPr/>
          <p:nvPr/>
        </p:nvSpPr>
        <p:spPr>
          <a:xfrm>
            <a:off x="539552" y="1340768"/>
            <a:ext cx="7704856" cy="923330"/>
          </a:xfrm>
          <a:prstGeom prst="rect">
            <a:avLst/>
          </a:prstGeom>
        </p:spPr>
        <p:txBody>
          <a:bodyPr wrap="square">
            <a:spAutoFit/>
          </a:bodyPr>
          <a:lstStyle/>
          <a:p>
            <a:r>
              <a:rPr lang="tr-TR" dirty="0" err="1" smtClean="0"/>
              <a:t>Histogram</a:t>
            </a:r>
            <a:r>
              <a:rPr lang="tr-TR" dirty="0" smtClean="0"/>
              <a:t> eşitleme renk değerleri düzgün dağılımlı olmayan görüntüler için uygun bir görüntü iyileştirme metodudur. Ekmek dokularının açık renkte, gözeneklerin ise koyu renkte olduğu görülmektedir. </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78098"/>
          </a:xfrm>
        </p:spPr>
        <p:txBody>
          <a:bodyPr>
            <a:normAutofit/>
          </a:bodyPr>
          <a:lstStyle/>
          <a:p>
            <a:r>
              <a:rPr lang="tr-TR" sz="2400" b="1" dirty="0" smtClean="0"/>
              <a:t>Gözeneklerin Otomatik Olarak Bölütlenmesi </a:t>
            </a:r>
            <a:endParaRPr lang="tr-TR" sz="2400" b="1" dirty="0"/>
          </a:p>
        </p:txBody>
      </p:sp>
      <p:pic>
        <p:nvPicPr>
          <p:cNvPr id="4" name="İçerik Yer Tutucusu 4"/>
          <p:cNvPicPr>
            <a:picLocks noGrp="1" noChangeAspect="1"/>
          </p:cNvPicPr>
          <p:nvPr>
            <p:ph idx="1"/>
          </p:nvPr>
        </p:nvPicPr>
        <p:blipFill>
          <a:blip r:embed="rId2" cstate="print"/>
          <a:stretch>
            <a:fillRect/>
          </a:stretch>
        </p:blipFill>
        <p:spPr>
          <a:xfrm>
            <a:off x="611560" y="2780928"/>
            <a:ext cx="4464496" cy="3816424"/>
          </a:xfrm>
          <a:prstGeom prst="rect">
            <a:avLst/>
          </a:prstGeom>
        </p:spPr>
      </p:pic>
      <p:sp>
        <p:nvSpPr>
          <p:cNvPr id="5" name="4 Dikdörtgen"/>
          <p:cNvSpPr/>
          <p:nvPr/>
        </p:nvSpPr>
        <p:spPr>
          <a:xfrm>
            <a:off x="179512" y="1124744"/>
            <a:ext cx="8964488" cy="1477328"/>
          </a:xfrm>
          <a:prstGeom prst="rect">
            <a:avLst/>
          </a:prstGeom>
        </p:spPr>
        <p:txBody>
          <a:bodyPr wrap="square">
            <a:spAutoFit/>
          </a:bodyPr>
          <a:lstStyle/>
          <a:p>
            <a:r>
              <a:rPr lang="tr-TR" dirty="0" smtClean="0"/>
              <a:t>Bu kısımda ön işlemeden geçip, işlemeye hazır hale gelen görüntüler öncelikle otsu yöntemiyle </a:t>
            </a:r>
            <a:r>
              <a:rPr lang="tr-TR" dirty="0" err="1" smtClean="0"/>
              <a:t>eşiklenerek</a:t>
            </a:r>
            <a:r>
              <a:rPr lang="tr-TR" dirty="0" smtClean="0"/>
              <a:t>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 Eş. 1’de sınıflar arası </a:t>
            </a:r>
            <a:r>
              <a:rPr lang="tr-TR" dirty="0" err="1" smtClean="0"/>
              <a:t>varyans</a:t>
            </a:r>
            <a:r>
              <a:rPr lang="tr-TR" dirty="0" smtClean="0"/>
              <a:t>; olarak tanımlanmaktadır. </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251520" y="5301208"/>
            <a:ext cx="8604448" cy="136815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1400" b="0" i="0" u="none" strike="noStrike" kern="1200" cap="none" spc="0" normalizeH="0" baseline="0" noProof="0" dirty="0" smtClean="0">
                <a:ln>
                  <a:noFill/>
                </a:ln>
                <a:solidFill>
                  <a:schemeClr val="tx2">
                    <a:lumMod val="50000"/>
                  </a:schemeClr>
                </a:solidFill>
                <a:effectLst/>
                <a:uLnTx/>
                <a:uFillTx/>
                <a:latin typeface="+mj-lt"/>
                <a:ea typeface="+mj-ea"/>
                <a:cs typeface="+mj-cs"/>
              </a:rPr>
              <a:t>  </a:t>
            </a:r>
            <a:r>
              <a:rPr kumimoji="0" lang="tr-TR" sz="1400" b="0" u="none" strike="noStrike" kern="1200" cap="none" spc="0" normalizeH="0" baseline="0" noProof="0" dirty="0" smtClean="0">
                <a:ln>
                  <a:noFill/>
                </a:ln>
                <a:solidFill>
                  <a:schemeClr val="tx2">
                    <a:lumMod val="50000"/>
                  </a:schemeClr>
                </a:solidFill>
                <a:effectLst/>
                <a:uLnTx/>
                <a:uFillTx/>
                <a:latin typeface="+mj-lt"/>
                <a:ea typeface="+mj-ea"/>
                <a:cs typeface="+mj-cs"/>
              </a:rPr>
              <a:t>Şekil 11’de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kumimoji="0" lang="tr-TR" sz="1400" b="0" u="none" strike="noStrike" kern="1200" cap="none" spc="0" normalizeH="0" baseline="0" noProof="0" dirty="0" err="1" smtClean="0">
                <a:ln>
                  <a:noFill/>
                </a:ln>
                <a:solidFill>
                  <a:schemeClr val="tx2">
                    <a:lumMod val="50000"/>
                  </a:schemeClr>
                </a:solidFill>
                <a:effectLst/>
                <a:uLnTx/>
                <a:uFillTx/>
                <a:latin typeface="+mj-lt"/>
                <a:ea typeface="+mj-ea"/>
                <a:cs typeface="+mj-cs"/>
              </a:rPr>
              <a:t>lik</a:t>
            </a:r>
            <a:r>
              <a:rPr kumimoji="0" lang="tr-TR" sz="1400" b="0" u="none" strike="noStrike" kern="1200" cap="none" spc="0" normalizeH="0" baseline="0" noProof="0" dirty="0" smtClean="0">
                <a:ln>
                  <a:noFill/>
                </a:ln>
                <a:solidFill>
                  <a:schemeClr val="tx2">
                    <a:lumMod val="50000"/>
                  </a:schemeClr>
                </a:solidFill>
                <a:effectLst/>
                <a:uLnTx/>
                <a:uFillTx/>
                <a:latin typeface="+mj-lt"/>
                <a:ea typeface="+mj-ea"/>
                <a:cs typeface="+mj-cs"/>
              </a:rPr>
              <a:t> bir dikdörtgensel bölge olarak belirlenmiştir. Bu bölgenin büyüklüğü tüm ekmek görüntüleri için aynı olup doku analizinin yapılacağı bölge olarak belirlenmiştir. Daha sonra, her ekmek görüntüsü için bu bölgede bulunan gözenekler bölütlenmiştir. Şekil 12’de bölütlenmiş bu dikdörtgensel bölgenin gözenek görüntüsü gösterilmiştir. </a:t>
            </a:r>
            <a:endParaRPr kumimoji="0" lang="tr-TR" sz="1400" b="0" u="none" strike="noStrike" kern="1200" cap="none" spc="0" normalizeH="0" baseline="0" noProof="0" dirty="0">
              <a:ln>
                <a:noFill/>
              </a:ln>
              <a:solidFill>
                <a:schemeClr val="tx2">
                  <a:lumMod val="50000"/>
                </a:schemeClr>
              </a:solidFill>
              <a:effectLst/>
              <a:uLnTx/>
              <a:uFillTx/>
              <a:latin typeface="+mj-lt"/>
              <a:ea typeface="+mj-ea"/>
              <a:cs typeface="+mj-cs"/>
            </a:endParaRPr>
          </a:p>
        </p:txBody>
      </p:sp>
      <p:pic>
        <p:nvPicPr>
          <p:cNvPr id="5" name="İçerik Yer Tutucusu 6"/>
          <p:cNvPicPr>
            <a:picLocks noChangeAspect="1"/>
          </p:cNvPicPr>
          <p:nvPr/>
        </p:nvPicPr>
        <p:blipFill>
          <a:blip r:embed="rId2" cstate="print"/>
          <a:stretch>
            <a:fillRect/>
          </a:stretch>
        </p:blipFill>
        <p:spPr>
          <a:xfrm>
            <a:off x="395536" y="2420888"/>
            <a:ext cx="3888432" cy="2736304"/>
          </a:xfrm>
          <a:prstGeom prst="rect">
            <a:avLst/>
          </a:prstGeom>
        </p:spPr>
      </p:pic>
      <p:pic>
        <p:nvPicPr>
          <p:cNvPr id="6" name="İçerik Yer Tutucusu 7"/>
          <p:cNvPicPr>
            <a:picLocks noChangeAspect="1"/>
          </p:cNvPicPr>
          <p:nvPr/>
        </p:nvPicPr>
        <p:blipFill>
          <a:blip r:embed="rId3" cstate="print"/>
          <a:stretch>
            <a:fillRect/>
          </a:stretch>
        </p:blipFill>
        <p:spPr>
          <a:xfrm>
            <a:off x="4644008" y="2348880"/>
            <a:ext cx="4104456" cy="2816783"/>
          </a:xfrm>
          <a:prstGeom prst="rect">
            <a:avLst/>
          </a:prstGeom>
        </p:spPr>
      </p:pic>
      <p:pic>
        <p:nvPicPr>
          <p:cNvPr id="8" name="7 Resim" descr="Ekran görüntüsü 2022-11-10 212859 EŞİK.png"/>
          <p:cNvPicPr>
            <a:picLocks noChangeAspect="1"/>
          </p:cNvPicPr>
          <p:nvPr/>
        </p:nvPicPr>
        <p:blipFill>
          <a:blip r:embed="rId4" cstate="print"/>
          <a:stretch>
            <a:fillRect/>
          </a:stretch>
        </p:blipFill>
        <p:spPr>
          <a:xfrm>
            <a:off x="179512" y="0"/>
            <a:ext cx="4211960" cy="2276872"/>
          </a:xfrm>
          <a:prstGeom prst="rect">
            <a:avLst/>
          </a:prstGeom>
        </p:spPr>
      </p:pic>
      <p:sp>
        <p:nvSpPr>
          <p:cNvPr id="9" name="8 Dikdörtgen"/>
          <p:cNvSpPr/>
          <p:nvPr/>
        </p:nvSpPr>
        <p:spPr>
          <a:xfrm>
            <a:off x="4427984" y="260648"/>
            <a:ext cx="4572000" cy="923330"/>
          </a:xfrm>
          <a:prstGeom prst="rect">
            <a:avLst/>
          </a:prstGeom>
        </p:spPr>
        <p:txBody>
          <a:bodyPr>
            <a:spAutoFit/>
          </a:bodyPr>
          <a:lstStyle/>
          <a:p>
            <a:r>
              <a:rPr lang="tr-TR" dirty="0" smtClean="0"/>
              <a:t>Şekil 10’da </a:t>
            </a:r>
            <a:r>
              <a:rPr lang="tr-TR" dirty="0" err="1" smtClean="0"/>
              <a:t>e</a:t>
            </a:r>
            <a:r>
              <a:rPr lang="tr-TR" dirty="0" err="1" smtClean="0"/>
              <a:t>şiklenmiş</a:t>
            </a:r>
            <a:r>
              <a:rPr lang="tr-TR" dirty="0" smtClean="0"/>
              <a:t> </a:t>
            </a:r>
            <a:r>
              <a:rPr lang="tr-TR" dirty="0" smtClean="0"/>
              <a:t>görüntüde gözeneklerin siyah, ekmek dokusunun ise beyaz olduğu görülmektedir.</a:t>
            </a: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TotalTime>
  <Words>1174</Words>
  <Application>Microsoft Office PowerPoint</Application>
  <PresentationFormat>Ekran Gösterisi (4:3)</PresentationFormat>
  <Paragraphs>56</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Akış</vt:lpstr>
      <vt:lpstr>GÖRÜNTÜ İŞLEME DERSİ ÖDEV-2</vt:lpstr>
      <vt:lpstr>GİRİŞ</vt:lpstr>
      <vt:lpstr>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vt:lpstr>
      <vt:lpstr>DENEYSEL METOD</vt:lpstr>
      <vt:lpstr>Gri seviye görüntü histogramı ve gri ekmek görüntüsü</vt:lpstr>
      <vt:lpstr>Gerilmiş histogram ve germe uygulanmış ekmek görüntüsü</vt:lpstr>
      <vt:lpstr>Eşitlenmiş histogram ve histogramı eşitlenmiş ekmek görüntüsü</vt:lpstr>
      <vt:lpstr>Gözeneklerin Otomatik Olarak Bölütlenmesi </vt:lpstr>
      <vt:lpstr>Slayt 9</vt:lpstr>
      <vt:lpstr>Bağlantılı Bileşen Etiketleme İle Gözenek Etiketleme</vt:lpstr>
      <vt:lpstr>Slayt 11</vt:lpstr>
      <vt:lpstr>Slayt 12</vt:lpstr>
      <vt:lpstr>Slayt 13</vt:lpstr>
      <vt:lpstr>Slayt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 ÖDEV-2</dc:title>
  <dc:creator>Lenovo</dc:creator>
  <cp:lastModifiedBy>Lenovo</cp:lastModifiedBy>
  <cp:revision>20</cp:revision>
  <dcterms:created xsi:type="dcterms:W3CDTF">2022-11-10T16:20:47Z</dcterms:created>
  <dcterms:modified xsi:type="dcterms:W3CDTF">2022-11-10T19:32:10Z</dcterms:modified>
</cp:coreProperties>
</file>