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11C7DEDA-C9AB-406C-A54C-9DAC562D4782}"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60818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1C7DEDA-C9AB-406C-A54C-9DAC562D4782}" type="datetimeFigureOut">
              <a:rPr lang="tr-TR" smtClean="0"/>
              <a:t>16.11.2022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245502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1C7DEDA-C9AB-406C-A54C-9DAC562D4782}"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2262480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tr-TR" smtClean="0"/>
              <a:t>Asıl başlık stili için tıklatın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1C7DEDA-C9AB-406C-A54C-9DAC562D4782}"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641856-C9E0-48F4-B6C6-E8A12BC70823}"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767420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1C7DEDA-C9AB-406C-A54C-9DAC562D4782}"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780623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C7DEDA-C9AB-406C-A54C-9DAC562D4782}" type="datetimeFigureOut">
              <a:rPr lang="tr-TR" smtClean="0"/>
              <a:t>16.11.2022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640287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C7DEDA-C9AB-406C-A54C-9DAC562D4782}" type="datetimeFigureOut">
              <a:rPr lang="tr-TR" smtClean="0"/>
              <a:t>16.11.2022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1953180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1C7DEDA-C9AB-406C-A54C-9DAC562D4782}"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2904838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1C7DEDA-C9AB-406C-A54C-9DAC562D4782}"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71480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1C7DEDA-C9AB-406C-A54C-9DAC562D4782}"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26176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1C7DEDA-C9AB-406C-A54C-9DAC562D4782}"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395709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1C7DEDA-C9AB-406C-A54C-9DAC562D4782}" type="datetimeFigureOut">
              <a:rPr lang="tr-TR" smtClean="0"/>
              <a:t>16.11.2022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2529545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1C7DEDA-C9AB-406C-A54C-9DAC562D4782}" type="datetimeFigureOut">
              <a:rPr lang="tr-TR" smtClean="0"/>
              <a:t>16.11.2022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108061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11C7DEDA-C9AB-406C-A54C-9DAC562D4782}" type="datetimeFigureOut">
              <a:rPr lang="tr-TR" smtClean="0"/>
              <a:t>16.11.2022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132968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C7DEDA-C9AB-406C-A54C-9DAC562D4782}" type="datetimeFigureOut">
              <a:rPr lang="tr-TR" smtClean="0"/>
              <a:t>16.11.2022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304143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7" name="Date Placeholder 4"/>
          <p:cNvSpPr>
            <a:spLocks noGrp="1"/>
          </p:cNvSpPr>
          <p:nvPr>
            <p:ph type="dt" sz="half" idx="10"/>
          </p:nvPr>
        </p:nvSpPr>
        <p:spPr/>
        <p:txBody>
          <a:bodyPr/>
          <a:lstStyle/>
          <a:p>
            <a:fld id="{11C7DEDA-C9AB-406C-A54C-9DAC562D4782}" type="datetimeFigureOut">
              <a:rPr lang="tr-TR" smtClean="0"/>
              <a:t>16.11.2022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365706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1C7DEDA-C9AB-406C-A54C-9DAC562D4782}" type="datetimeFigureOut">
              <a:rPr lang="tr-TR" smtClean="0"/>
              <a:t>16.11.2022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D641856-C9E0-48F4-B6C6-E8A12BC70823}" type="slidenum">
              <a:rPr lang="tr-TR" smtClean="0"/>
              <a:t>‹#›</a:t>
            </a:fld>
            <a:endParaRPr lang="tr-TR"/>
          </a:p>
        </p:txBody>
      </p:sp>
    </p:spTree>
    <p:extLst>
      <p:ext uri="{BB962C8B-B14F-4D97-AF65-F5344CB8AC3E}">
        <p14:creationId xmlns:p14="http://schemas.microsoft.com/office/powerpoint/2010/main" val="10055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C7DEDA-C9AB-406C-A54C-9DAC562D4782}" type="datetimeFigureOut">
              <a:rPr lang="tr-TR" smtClean="0"/>
              <a:t>16.11.2022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D641856-C9E0-48F4-B6C6-E8A12BC70823}" type="slidenum">
              <a:rPr lang="tr-TR" smtClean="0"/>
              <a:t>‹#›</a:t>
            </a:fld>
            <a:endParaRPr lang="tr-TR"/>
          </a:p>
        </p:txBody>
      </p:sp>
    </p:spTree>
    <p:extLst>
      <p:ext uri="{BB962C8B-B14F-4D97-AF65-F5344CB8AC3E}">
        <p14:creationId xmlns:p14="http://schemas.microsoft.com/office/powerpoint/2010/main" val="352615228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759725" y="549157"/>
            <a:ext cx="9144000" cy="1033983"/>
          </a:xfrm>
        </p:spPr>
        <p:txBody>
          <a:bodyPr>
            <a:normAutofit fontScale="90000"/>
          </a:bodyPr>
          <a:lstStyle/>
          <a:p>
            <a:r>
              <a:rPr lang="tr-TR" sz="5400" b="1" dirty="0" smtClean="0"/>
              <a:t>GÖRÜNTÜ İŞLEME DERSİ 4.ÖDEV </a:t>
            </a:r>
            <a:endParaRPr lang="tr-TR" sz="5400" b="1" dirty="0"/>
          </a:p>
        </p:txBody>
      </p:sp>
      <p:sp>
        <p:nvSpPr>
          <p:cNvPr id="3" name="Alt Başlık 2"/>
          <p:cNvSpPr>
            <a:spLocks noGrp="1"/>
          </p:cNvSpPr>
          <p:nvPr>
            <p:ph type="subTitle" idx="1"/>
          </p:nvPr>
        </p:nvSpPr>
        <p:spPr>
          <a:xfrm>
            <a:off x="527713" y="1968687"/>
            <a:ext cx="9144000" cy="956314"/>
          </a:xfrm>
        </p:spPr>
        <p:txBody>
          <a:bodyPr>
            <a:normAutofit/>
          </a:bodyPr>
          <a:lstStyle/>
          <a:p>
            <a:r>
              <a:rPr lang="tr-TR" sz="2800" b="1" dirty="0" smtClean="0"/>
              <a:t>Görüntü İşleme Yöntemleri Kullanılarak Kiraz Meyvesinin Sınıflandırılması</a:t>
            </a:r>
          </a:p>
        </p:txBody>
      </p:sp>
      <p:sp>
        <p:nvSpPr>
          <p:cNvPr id="4" name="Dikdörtgen 3"/>
          <p:cNvSpPr/>
          <p:nvPr/>
        </p:nvSpPr>
        <p:spPr>
          <a:xfrm>
            <a:off x="896202" y="4129417"/>
            <a:ext cx="7319749" cy="954107"/>
          </a:xfrm>
          <a:prstGeom prst="rect">
            <a:avLst/>
          </a:prstGeom>
        </p:spPr>
        <p:txBody>
          <a:bodyPr wrap="square">
            <a:spAutoFit/>
          </a:bodyPr>
          <a:lstStyle/>
          <a:p>
            <a:r>
              <a:rPr lang="tr-TR" sz="2800" dirty="0" smtClean="0"/>
              <a:t>02215076004</a:t>
            </a:r>
          </a:p>
          <a:p>
            <a:r>
              <a:rPr lang="tr-TR" sz="2800" dirty="0" smtClean="0"/>
              <a:t>Yasin BÖLÜKBAŞI</a:t>
            </a:r>
            <a:endParaRPr lang="tr-TR" sz="2800" dirty="0"/>
          </a:p>
        </p:txBody>
      </p:sp>
    </p:spTree>
    <p:extLst>
      <p:ext uri="{BB962C8B-B14F-4D97-AF65-F5344CB8AC3E}">
        <p14:creationId xmlns:p14="http://schemas.microsoft.com/office/powerpoint/2010/main" val="243631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7500" lnSpcReduction="20000"/>
          </a:bodyPr>
          <a:lstStyle/>
          <a:p>
            <a:r>
              <a:rPr lang="tr-TR" sz="2000" dirty="0" smtClean="0"/>
              <a:t>Dünya meyve ticaretinde belirli standartlara göre sınıflandırılmış kaliteli ürünler tercih edilmektedir. 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a:t>
            </a:r>
          </a:p>
          <a:p>
            <a:r>
              <a:rPr lang="tr-TR" sz="2000" dirty="0" smtClean="0"/>
              <a:t>Bu nedenle ölçümler sırasında görüntü işleme tekniklerinin tarım sektöründe önemli bir yeri vardır. Görüntü, gölge, ışık ve çevresel faktörlerden oluşan tümleşik bir ifadedir. Bu tümleşik görüntülerdeki katmanları doğru ve kayıpsız şekilde analiz edebilmek için çeşitli filtre ve ışık kaynaklarına ihtiyaç vardır. Bazı görüntü işleme donanımlarında kullanılan bu ışık kaynakları UR, NIR, IR gibi </a:t>
            </a:r>
            <a:r>
              <a:rPr lang="tr-TR" sz="2000" dirty="0" err="1" smtClean="0"/>
              <a:t>infarred</a:t>
            </a:r>
            <a:r>
              <a:rPr lang="tr-TR" sz="2000" dirty="0" smtClean="0"/>
              <a:t> ve </a:t>
            </a:r>
            <a:r>
              <a:rPr lang="tr-TR" sz="2000" dirty="0" err="1" smtClean="0"/>
              <a:t>ultraviole</a:t>
            </a:r>
            <a:r>
              <a:rPr lang="tr-TR" sz="2000" dirty="0" smtClean="0"/>
              <a:t> ışınlardır. Görüntü işleme kısaca, kamera, tarayıcı vb. diğer cihazlar ile bilgisayar ortamına aktarılan görüntülerin belirli programlar aracılığı ile analiz edilmesidir. Yapılan çalışmada, ülkemizde yaygın olarak yetiştirilen ve önemli ihracat ürünlerinden biri olan kiraz meyvesinin, </a:t>
            </a:r>
            <a:r>
              <a:rPr lang="tr-TR" sz="2000" dirty="0" err="1" smtClean="0"/>
              <a:t>Matlab</a:t>
            </a:r>
            <a:r>
              <a:rPr lang="tr-TR" sz="2000" dirty="0" smtClean="0"/>
              <a:t>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endParaRPr lang="tr-TR" sz="2000" dirty="0"/>
          </a:p>
        </p:txBody>
      </p:sp>
    </p:spTree>
    <p:extLst>
      <p:ext uri="{BB962C8B-B14F-4D97-AF65-F5344CB8AC3E}">
        <p14:creationId xmlns:p14="http://schemas.microsoft.com/office/powerpoint/2010/main" val="426059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1800" dirty="0" smtClean="0"/>
              <a:t>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gösterilmiştir.</a:t>
            </a:r>
          </a:p>
          <a:p>
            <a:endParaRPr lang="tr-TR" sz="1800"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383" y="2684829"/>
            <a:ext cx="10039066" cy="3060878"/>
          </a:xfrm>
          <a:prstGeom prst="rect">
            <a:avLst/>
          </a:prstGeom>
        </p:spPr>
      </p:pic>
      <p:sp>
        <p:nvSpPr>
          <p:cNvPr id="6" name="Dikdörtgen 5"/>
          <p:cNvSpPr/>
          <p:nvPr/>
        </p:nvSpPr>
        <p:spPr>
          <a:xfrm>
            <a:off x="838200" y="6051729"/>
            <a:ext cx="10694158" cy="646331"/>
          </a:xfrm>
          <a:prstGeom prst="rect">
            <a:avLst/>
          </a:prstGeom>
        </p:spPr>
        <p:txBody>
          <a:bodyPr wrap="square">
            <a:spAutoFit/>
          </a:bodyPr>
          <a:lstStyle/>
          <a:p>
            <a:r>
              <a:rPr lang="tr-TR" dirty="0" smtClean="0"/>
              <a:t>Türkiye 2018 yılında 84.087 ha ile toplam dünya kiraz alanının %19’unu ve 639.564 ton ile de toplam dünya kiraz üretiminin %25’ini oluşturarak Dünya Liderliğini sürdürmektedir.</a:t>
            </a:r>
            <a:endParaRPr lang="tr-TR" dirty="0"/>
          </a:p>
        </p:txBody>
      </p:sp>
    </p:spTree>
    <p:extLst>
      <p:ext uri="{BB962C8B-B14F-4D97-AF65-F5344CB8AC3E}">
        <p14:creationId xmlns:p14="http://schemas.microsoft.com/office/powerpoint/2010/main" val="331125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91402" y="365125"/>
            <a:ext cx="10515600" cy="1325563"/>
          </a:xfrm>
        </p:spPr>
        <p:txBody>
          <a:bodyPr>
            <a:normAutofit/>
          </a:bodyPr>
          <a:lstStyle/>
          <a:p>
            <a:r>
              <a:rPr lang="tr-TR" sz="2800" b="1" dirty="0" smtClean="0"/>
              <a:t>Görüntü İşleme </a:t>
            </a:r>
            <a:endParaRPr lang="tr-TR" sz="2800" b="1"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173" y="3221701"/>
            <a:ext cx="8407021" cy="2783313"/>
          </a:xfrm>
        </p:spPr>
      </p:pic>
      <p:sp>
        <p:nvSpPr>
          <p:cNvPr id="5" name="Dikdörtgen 4"/>
          <p:cNvSpPr/>
          <p:nvPr/>
        </p:nvSpPr>
        <p:spPr>
          <a:xfrm>
            <a:off x="591402" y="1549825"/>
            <a:ext cx="10762397" cy="1477328"/>
          </a:xfrm>
          <a:prstGeom prst="rect">
            <a:avLst/>
          </a:prstGeom>
        </p:spPr>
        <p:txBody>
          <a:bodyPr wrap="square">
            <a:spAutoFit/>
          </a:bodyPr>
          <a:lstStyle/>
          <a:p>
            <a:r>
              <a:rPr lang="tr-TR" dirty="0" smtClean="0"/>
              <a:t>Görüntü işlemeyi matrisler üzerinde yapılan işlemler bütünü şeklinde de tanımlayabiliriz. Resimler çeşitli renklerin bir araya geldiği karelerden oluşmaktadır. Halbuki </a:t>
            </a:r>
            <a:r>
              <a:rPr lang="tr-TR" dirty="0" err="1" smtClean="0"/>
              <a:t>resimi</a:t>
            </a:r>
            <a:r>
              <a:rPr lang="tr-TR" dirty="0" smtClean="0"/>
              <a:t> en küçük parçalarına böldüğümüzde </a:t>
            </a:r>
            <a:r>
              <a:rPr lang="tr-TR" dirty="0" err="1" smtClean="0"/>
              <a:t>pixsel</a:t>
            </a:r>
            <a:r>
              <a:rPr lang="tr-TR" dirty="0" smtClean="0"/>
              <a:t> adını verdiğimiz matrislerden oluştuğunu görmekteyiz. Görüntü işleme yöntemlerinde pikseli oluşturan matris hücrelerinin üzerinden işlemler yapılmaktadır. Aşağıdaki Şekil 2’de görsel bir karakterin sayısallaştırılması gösterilmiştir</a:t>
            </a:r>
            <a:endParaRPr lang="tr-TR" dirty="0"/>
          </a:p>
        </p:txBody>
      </p:sp>
    </p:spTree>
    <p:extLst>
      <p:ext uri="{BB962C8B-B14F-4D97-AF65-F5344CB8AC3E}">
        <p14:creationId xmlns:p14="http://schemas.microsoft.com/office/powerpoint/2010/main" val="219891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2000" dirty="0" smtClean="0"/>
              <a:t>Yapılan çalışmada ülkemizde yaygın olarak yetiştirilen kiraz meyvesi ele alınmıştır. Kirazların görüntü işleme yöntemi ile sınıflandırılması için </a:t>
            </a:r>
            <a:r>
              <a:rPr lang="tr-TR" sz="2000" dirty="0" err="1" smtClean="0"/>
              <a:t>Matlab</a:t>
            </a:r>
            <a:r>
              <a:rPr lang="tr-TR" sz="2000" dirty="0" smtClean="0"/>
              <a:t> R2013a programı kullanılmıştır. Sınıflandırma işlemi yapılacak kirazlar Türk Standardı Tasarısı 793’de belirlenen veriler ve diğer kaynaklardan elde edilen boyut standartlarına göre sınıflandırılmıştır . Aşağıdaki Tablo 1’ de kirazların boyutlarına karşılık gelen sınıflar gösterilmiştir.</a:t>
            </a:r>
            <a:endParaRPr lang="tr-TR" sz="2000"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293" y="2659680"/>
            <a:ext cx="7091149" cy="3140620"/>
          </a:xfrm>
        </p:spPr>
      </p:pic>
    </p:spTree>
    <p:extLst>
      <p:ext uri="{BB962C8B-B14F-4D97-AF65-F5344CB8AC3E}">
        <p14:creationId xmlns:p14="http://schemas.microsoft.com/office/powerpoint/2010/main" val="3084237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van 6"/>
          <p:cNvSpPr>
            <a:spLocks noGrp="1"/>
          </p:cNvSpPr>
          <p:nvPr>
            <p:ph type="title"/>
          </p:nvPr>
        </p:nvSpPr>
        <p:spPr>
          <a:xfrm>
            <a:off x="543635" y="675422"/>
            <a:ext cx="10515600" cy="923330"/>
          </a:xfrm>
          <a:prstGeom prst="rect">
            <a:avLst/>
          </a:prstGeom>
        </p:spPr>
        <p:txBody>
          <a:bodyPr wrap="square">
            <a:spAutoFit/>
          </a:bodyPr>
          <a:lstStyle/>
          <a:p>
            <a:r>
              <a:rPr lang="tr-TR" sz="2000" dirty="0" smtClean="0"/>
              <a:t>Yapılan çalışmada, görüntüsü alınan kirazların Tablo 1’ de belirlenen standartlara göre </a:t>
            </a:r>
            <a:r>
              <a:rPr lang="tr-TR" sz="2000" dirty="0" err="1" smtClean="0"/>
              <a:t>Matlab</a:t>
            </a:r>
            <a:r>
              <a:rPr lang="tr-TR" sz="2000" dirty="0" smtClean="0"/>
              <a:t> </a:t>
            </a:r>
            <a:br>
              <a:rPr lang="tr-TR" sz="2000" dirty="0" smtClean="0"/>
            </a:br>
            <a:r>
              <a:rPr lang="tr-TR" sz="2000" dirty="0" smtClean="0"/>
              <a:t>programı ile sınıflandırılması yapılmıştır. Kiraz meyvesinin sınıflandırılması için gerekli olan işlem adımları aşağıdaki Şekil 3’de gösterilmiştir.</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979" y="2265529"/>
            <a:ext cx="10322256" cy="3794078"/>
          </a:xfrm>
          <a:prstGeom prst="rect">
            <a:avLst/>
          </a:prstGeom>
        </p:spPr>
      </p:pic>
    </p:spTree>
    <p:extLst>
      <p:ext uri="{BB962C8B-B14F-4D97-AF65-F5344CB8AC3E}">
        <p14:creationId xmlns:p14="http://schemas.microsoft.com/office/powerpoint/2010/main" val="231900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957" y="1057771"/>
            <a:ext cx="7340222" cy="2026623"/>
          </a:xfrm>
        </p:spPr>
      </p:pic>
      <p:sp>
        <p:nvSpPr>
          <p:cNvPr id="4" name="Dikdörtgen 3"/>
          <p:cNvSpPr/>
          <p:nvPr/>
        </p:nvSpPr>
        <p:spPr>
          <a:xfrm>
            <a:off x="616422" y="472996"/>
            <a:ext cx="10012907" cy="584775"/>
          </a:xfrm>
          <a:prstGeom prst="rect">
            <a:avLst/>
          </a:prstGeom>
        </p:spPr>
        <p:txBody>
          <a:bodyPr wrap="square">
            <a:spAutoFit/>
          </a:bodyPr>
          <a:lstStyle/>
          <a:p>
            <a:r>
              <a:rPr lang="tr-TR" sz="1600" dirty="0" smtClean="0"/>
              <a:t>Yukarıdaki Şekil 3’deki işlem adımlarına göre sınıflandırma işleminin gerçekleşmesi için işlenmemiş resim programa yüklenmelidir. Aşağıdaki Şekil 4’te sınıflandırma için programa yüklenecek olan işlenmemiş resim gösterilmiştir.</a:t>
            </a:r>
            <a:endParaRPr lang="tr-TR" sz="1600" dirty="0"/>
          </a:p>
        </p:txBody>
      </p:sp>
      <p:sp>
        <p:nvSpPr>
          <p:cNvPr id="6" name="Dikdörtgen 5"/>
          <p:cNvSpPr/>
          <p:nvPr/>
        </p:nvSpPr>
        <p:spPr>
          <a:xfrm>
            <a:off x="477670" y="3130560"/>
            <a:ext cx="11104729" cy="1077218"/>
          </a:xfrm>
          <a:prstGeom prst="rect">
            <a:avLst/>
          </a:prstGeom>
        </p:spPr>
        <p:txBody>
          <a:bodyPr wrap="square">
            <a:spAutoFit/>
          </a:bodyPr>
          <a:lstStyle/>
          <a:p>
            <a:r>
              <a:rPr lang="tr-TR" sz="1600" dirty="0" smtClean="0"/>
              <a:t>İşlenmiş olarak sisteme yüklenen resim siyah- beyaz piksellere dönüştürülmektedir. Resmin siyah-beyaz piksellere yani </a:t>
            </a:r>
            <a:r>
              <a:rPr lang="tr-TR" sz="1600" dirty="0" err="1" smtClean="0"/>
              <a:t>binary</a:t>
            </a:r>
            <a:r>
              <a:rPr lang="tr-TR" sz="1600" dirty="0" smtClean="0"/>
              <a:t> moda dönüştürülmesi iki aşamada gerçekleşmektedir. İlk aşamada resmin arka planı beyaza kirazlar ise siyaha dönüştürülmektedir. İkinci aşamada ise </a:t>
            </a:r>
            <a:r>
              <a:rPr lang="tr-TR" sz="1600" dirty="0" err="1" smtClean="0"/>
              <a:t>binary</a:t>
            </a:r>
            <a:r>
              <a:rPr lang="tr-TR" sz="1600" dirty="0" smtClean="0"/>
              <a:t> </a:t>
            </a:r>
            <a:r>
              <a:rPr lang="tr-TR" sz="1600" dirty="0" err="1" smtClean="0"/>
              <a:t>moddaki</a:t>
            </a:r>
            <a:r>
              <a:rPr lang="tr-TR" sz="1600" dirty="0" smtClean="0"/>
              <a:t> resim </a:t>
            </a:r>
            <a:r>
              <a:rPr lang="tr-TR" sz="1600" dirty="0" err="1" smtClean="0"/>
              <a:t>Matlab</a:t>
            </a:r>
            <a:r>
              <a:rPr lang="tr-TR" sz="1600" dirty="0" smtClean="0"/>
              <a:t> </a:t>
            </a:r>
            <a:r>
              <a:rPr lang="tr-TR" sz="1600" dirty="0" err="1" smtClean="0"/>
              <a:t>bwboundaries</a:t>
            </a:r>
            <a:r>
              <a:rPr lang="tr-TR" sz="1600" dirty="0" smtClean="0"/>
              <a:t> komutu ile ters çevrilerek arka plan siyaha sınıflandırılacak olan kirazlar beyaza dönüştürülmektedir. Aşağıdaki Şekil 5’de resmin siyah-beyaz piksellere dönüştürülmüş hali gösterilmiştir.</a:t>
            </a:r>
            <a:endParaRPr lang="tr-TR" sz="1600" dirty="0"/>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57" y="4514252"/>
            <a:ext cx="7340222" cy="2248214"/>
          </a:xfrm>
          <a:prstGeom prst="rect">
            <a:avLst/>
          </a:prstGeom>
        </p:spPr>
      </p:pic>
    </p:spTree>
    <p:extLst>
      <p:ext uri="{BB962C8B-B14F-4D97-AF65-F5344CB8AC3E}">
        <p14:creationId xmlns:p14="http://schemas.microsoft.com/office/powerpoint/2010/main" val="410963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838200" y="198356"/>
            <a:ext cx="11144534" cy="1077218"/>
          </a:xfrm>
          <a:prstGeom prst="rect">
            <a:avLst/>
          </a:prstGeom>
        </p:spPr>
        <p:txBody>
          <a:bodyPr wrap="square">
            <a:spAutoFit/>
          </a:bodyPr>
          <a:lstStyle/>
          <a:p>
            <a:r>
              <a:rPr lang="tr-TR" sz="1600" dirty="0" smtClean="0"/>
              <a:t>Resim siyah-beyaz piksellere dönüştürülüp ters çevirme işlemi uygulandıktan sonra resimde bulunan belirli boyutun altındaki gürültü olarak tabir edilen nesneler </a:t>
            </a:r>
            <a:r>
              <a:rPr lang="tr-TR" sz="1600" dirty="0" err="1" smtClean="0"/>
              <a:t>Matlab</a:t>
            </a:r>
            <a:r>
              <a:rPr lang="tr-TR" sz="1600" dirty="0" smtClean="0"/>
              <a:t> </a:t>
            </a:r>
            <a:r>
              <a:rPr lang="tr-TR" sz="1600" dirty="0" err="1" smtClean="0"/>
              <a:t>bwareaopen</a:t>
            </a:r>
            <a:r>
              <a:rPr lang="tr-TR" sz="1600" dirty="0" smtClean="0"/>
              <a:t> komutu ile kaldırılmıştır. Daha sonra program tarafından tespit edilen kirazların sınırları </a:t>
            </a:r>
            <a:r>
              <a:rPr lang="tr-TR" sz="1600" dirty="0" err="1" smtClean="0"/>
              <a:t>eşikleme</a:t>
            </a:r>
            <a:r>
              <a:rPr lang="tr-TR" sz="1600" dirty="0" smtClean="0"/>
              <a:t> yöntemi kullanılarak mavi renk ile belirlenmiş ve resimde bulunan nesne sayısı ekrana yansıtılmıştır. Aşağıdaki Şekil 6’da siyah-beyaz piksellere dönüştürülen resmin </a:t>
            </a:r>
            <a:r>
              <a:rPr lang="tr-TR" sz="1600" dirty="0" err="1" smtClean="0"/>
              <a:t>eşikleme</a:t>
            </a:r>
            <a:r>
              <a:rPr lang="tr-TR" sz="1600" dirty="0" smtClean="0"/>
              <a:t> yöntemi ile sınırlarının mavi renge dönüştürülmüş hali gösterilmiştir. </a:t>
            </a:r>
            <a:endParaRPr lang="tr-TR" sz="1600"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276" y="1496866"/>
            <a:ext cx="6886433" cy="1844028"/>
          </a:xfrm>
          <a:prstGeom prst="rect">
            <a:avLst/>
          </a:prstGeom>
        </p:spPr>
      </p:pic>
      <p:sp>
        <p:nvSpPr>
          <p:cNvPr id="6" name="Dikdörtgen 5"/>
          <p:cNvSpPr/>
          <p:nvPr/>
        </p:nvSpPr>
        <p:spPr>
          <a:xfrm>
            <a:off x="742663" y="3340894"/>
            <a:ext cx="10967115" cy="1077218"/>
          </a:xfrm>
          <a:prstGeom prst="rect">
            <a:avLst/>
          </a:prstGeom>
        </p:spPr>
        <p:txBody>
          <a:bodyPr wrap="square">
            <a:spAutoFit/>
          </a:bodyPr>
          <a:lstStyle/>
          <a:p>
            <a:r>
              <a:rPr lang="tr-TR" sz="1600" dirty="0" smtClean="0"/>
              <a:t>Hesaplanan alan verileri yukarıdaki Tablo 1’de belirlenen boyut standartlarına göre değerlendirilmiş ve değerlendirme sonucunda kirazlar boyutlarına göre sınıflandırılmıştır. Aşağıdaki Şekil 7’de kirazların boyutlarına göre sınıflandırılmış hali gösterilmiştir. Yapılan çalışmada kirazlar üst üste gelmeden ayrık olarak resimlenmiştir. Bu sayede sınıflandırma başarısı %100 olarak gerçekleşmiştir. Ancak kirazların üst üste gelmesi durumunda sınıflandırma başarısının düşeceği değerlendirilmektedir. </a:t>
            </a:r>
            <a:endParaRPr lang="tr-TR" sz="1600" dirty="0"/>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7" y="4589798"/>
            <a:ext cx="6834590" cy="2071055"/>
          </a:xfrm>
          <a:prstGeom prst="rect">
            <a:avLst/>
          </a:prstGeom>
        </p:spPr>
      </p:pic>
    </p:spTree>
    <p:extLst>
      <p:ext uri="{BB962C8B-B14F-4D97-AF65-F5344CB8AC3E}">
        <p14:creationId xmlns:p14="http://schemas.microsoft.com/office/powerpoint/2010/main" val="3793362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Sonuç</a:t>
            </a:r>
            <a:endParaRPr lang="tr-TR" b="1" dirty="0"/>
          </a:p>
        </p:txBody>
      </p:sp>
      <p:sp>
        <p:nvSpPr>
          <p:cNvPr id="3" name="İçerik Yer Tutucusu 2"/>
          <p:cNvSpPr>
            <a:spLocks noGrp="1"/>
          </p:cNvSpPr>
          <p:nvPr>
            <p:ph idx="1"/>
          </p:nvPr>
        </p:nvSpPr>
        <p:spPr/>
        <p:txBody>
          <a:bodyPr/>
          <a:lstStyle/>
          <a:p>
            <a:r>
              <a:rPr lang="tr-TR" dirty="0" smtClean="0"/>
              <a:t>Yapılan çalışma ile farklı büyüklükteki meyveler sistem tarafından başarılı bir şekilde değerlendirilerek sınıflandırılmıştır. Bu sayede kalite ve pazarlama için önemli bir etken olan sınıflandırma işlemi gerçekleştirilmiştir. </a:t>
            </a:r>
            <a:r>
              <a:rPr lang="tr-TR" dirty="0" err="1" smtClean="0"/>
              <a:t>Matlab</a:t>
            </a:r>
            <a:r>
              <a:rPr lang="tr-TR" smtClean="0"/>
              <a:t> programında görüntü işleme yöntemleri ile kiraz meyvesinin sınıflandırılması üzerine yapılmış bu çalışma, diğer çalışmalar içinde bir örnek teşkil edecektir.</a:t>
            </a:r>
            <a:endParaRPr lang="tr-TR" dirty="0"/>
          </a:p>
        </p:txBody>
      </p:sp>
    </p:spTree>
    <p:extLst>
      <p:ext uri="{BB962C8B-B14F-4D97-AF65-F5344CB8AC3E}">
        <p14:creationId xmlns:p14="http://schemas.microsoft.com/office/powerpoint/2010/main" val="4792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111</TotalTime>
  <Words>705</Words>
  <Application>Microsoft Office PowerPoint</Application>
  <PresentationFormat>Geniş ekran</PresentationFormat>
  <Paragraphs>18</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Century Gothic</vt:lpstr>
      <vt:lpstr>Wingdings 3</vt:lpstr>
      <vt:lpstr>İyon</vt:lpstr>
      <vt:lpstr>GÖRÜNTÜ İŞLEME DERSİ 4.ÖDEV </vt:lpstr>
      <vt:lpstr>PowerPoint Sunusu</vt:lpstr>
      <vt:lpstr>PowerPoint Sunusu</vt:lpstr>
      <vt:lpstr>Görüntü İşleme </vt:lpstr>
      <vt:lpstr>Yapılan çalışmada ülkemizde yaygın olarak yetiştirilen kiraz meyvesi ele alınmıştır. 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 . Aşağıdaki Tablo 1’ de kirazların boyutlarına karşılık gelen sınıflar gösterilmiştir.</vt:lpstr>
      <vt:lpstr>Yapılan çalışmada, görüntüsü alınan kirazların Tablo 1’ de belirlenen standartlara göre Matlab  programı ile sınıflandırılması yapılmıştır. Kiraz meyvesinin sınıflandırılması için gerekli olan işlem adımları aşağıdaki Şekil 3’de gösterilmiştir.</vt:lpstr>
      <vt:lpstr>PowerPoint Sunusu</vt:lpstr>
      <vt:lpstr>PowerPoint Sunusu</vt:lpstr>
      <vt:lpstr>Sonuç</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DERSİ 4.ÖDEV </dc:title>
  <dc:creator>Lenovo</dc:creator>
  <cp:lastModifiedBy>Lenovo</cp:lastModifiedBy>
  <cp:revision>7</cp:revision>
  <dcterms:created xsi:type="dcterms:W3CDTF">2022-11-16T17:43:45Z</dcterms:created>
  <dcterms:modified xsi:type="dcterms:W3CDTF">2022-11-16T20:06:54Z</dcterms:modified>
</cp:coreProperties>
</file>