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64" r:id="rId5"/>
    <p:sldId id="261" r:id="rId6"/>
    <p:sldId id="259" r:id="rId7"/>
    <p:sldId id="260" r:id="rId8"/>
    <p:sldId id="262" r:id="rId9"/>
    <p:sldId id="263" r:id="rId10"/>
    <p:sldId id="256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3">
        <a:alpha val="0"/>
      </a:schemeClr>
    </dgm:fillClrLst>
    <dgm:linClrLst meth="repeat">
      <a:schemeClr val="accent3">
        <a:alpha val="0"/>
      </a:schemeClr>
    </dgm:linClrLst>
    <dgm:effectClrLst/>
    <dgm:txLinClrLst/>
    <dgm:txFillClrLst meth="repeat">
      <a:schemeClr val="accent3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3_2" csCatId="accent3" phldr="1"/>
      <dgm:spPr/>
      <dgm:t>
        <a:bodyPr/>
        <a:lstStyle/>
        <a:p>
          <a:endParaRPr lang="en-US"/>
        </a:p>
      </dgm:t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Model to Predict Attrition Rates and Analyze Results</a:t>
          </a: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Regression Model to Predict Monthly Salary and Analyze Results</a:t>
          </a:r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038C115F-FB8A-4243-96A8-20A9BF514984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6439440D-11E6-4012-9085-4D3D79A66158}" type="pres">
      <dgm:prSet presAssocID="{7D9C16A6-8C48-4165-8DAF-8C957C12A8FA}" presName="container" presStyleCnt="0">
        <dgm:presLayoutVars>
          <dgm:dir/>
          <dgm:resizeHandles val="exact"/>
        </dgm:presLayoutVars>
      </dgm:prSet>
      <dgm:spPr/>
    </dgm:pt>
    <dgm:pt modelId="{4A67249D-65C8-4543-9436-50E580D37637}" type="pres">
      <dgm:prSet presAssocID="{701D68F5-42F8-47BC-8FED-84C50F595DF0}" presName="compNode" presStyleCnt="0"/>
      <dgm:spPr/>
    </dgm:pt>
    <dgm:pt modelId="{B2DB74EF-F76B-4459-81BA-3372F6828245}" type="pres">
      <dgm:prSet presAssocID="{701D68F5-42F8-47BC-8FED-84C50F595DF0}" presName="iconBgRect" presStyleLbl="bgShp" presStyleIdx="0" presStyleCnt="2"/>
      <dgm:spPr/>
    </dgm:pt>
    <dgm:pt modelId="{64EF22CB-E08F-4D04-B4D8-A934DC03B9C1}" type="pres">
      <dgm:prSet presAssocID="{701D68F5-42F8-47BC-8FED-84C50F595DF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4B1B91A7-70D1-4491-9297-192A072F0513}" type="pres">
      <dgm:prSet presAssocID="{701D68F5-42F8-47BC-8FED-84C50F595DF0}" presName="spaceRect" presStyleCnt="0"/>
      <dgm:spPr/>
    </dgm:pt>
    <dgm:pt modelId="{0C488EDD-72F4-4571-B2C6-6D0F7D9D3470}" type="pres">
      <dgm:prSet presAssocID="{701D68F5-42F8-47BC-8FED-84C50F595DF0}" presName="textRect" presStyleLbl="revTx" presStyleIdx="0" presStyleCnt="2">
        <dgm:presLayoutVars>
          <dgm:chMax val="1"/>
          <dgm:chPref val="1"/>
        </dgm:presLayoutVars>
      </dgm:prSet>
      <dgm:spPr/>
    </dgm:pt>
    <dgm:pt modelId="{8FD838B0-9F67-4257-8C24-71E8CE791DD8}" type="pres">
      <dgm:prSet presAssocID="{0C95B389-AC0C-4055-9AA3-38815EFC8B0A}" presName="sibTrans" presStyleLbl="sibTrans2D1" presStyleIdx="0" presStyleCnt="0"/>
      <dgm:spPr/>
    </dgm:pt>
    <dgm:pt modelId="{60CADBBE-35DC-4E2A-A9C0-5B71A2AEC3EA}" type="pres">
      <dgm:prSet presAssocID="{91A66877-AC1C-46D9-BF2C-6024B638DEA9}" presName="compNode" presStyleCnt="0"/>
      <dgm:spPr/>
    </dgm:pt>
    <dgm:pt modelId="{83FD0DFA-3E75-42B3-80F2-C3A4E81E36F8}" type="pres">
      <dgm:prSet presAssocID="{91A66877-AC1C-46D9-BF2C-6024B638DEA9}" presName="iconBgRect" presStyleLbl="bgShp" presStyleIdx="1" presStyleCnt="2"/>
      <dgm:spPr/>
    </dgm:pt>
    <dgm:pt modelId="{F530F4CF-BA80-4703-93E7-A664BACC6039}" type="pres">
      <dgm:prSet presAssocID="{91A66877-AC1C-46D9-BF2C-6024B638DEA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FD0F403D-13D2-40B2-828E-BA3BCBCDE784}" type="pres">
      <dgm:prSet presAssocID="{91A66877-AC1C-46D9-BF2C-6024B638DEA9}" presName="spaceRect" presStyleCnt="0"/>
      <dgm:spPr/>
    </dgm:pt>
    <dgm:pt modelId="{914CE31A-9CC3-4528-8ECC-D4AB0FBCE857}" type="pres">
      <dgm:prSet presAssocID="{91A66877-AC1C-46D9-BF2C-6024B638DEA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441D529-8FEC-49BE-BE23-8CF7CE015681}" type="presOf" srcId="{0C95B389-AC0C-4055-9AA3-38815EFC8B0A}" destId="{8FD838B0-9F67-4257-8C24-71E8CE791DD8}" srcOrd="0" destOrd="0" presId="urn:microsoft.com/office/officeart/2018/2/layout/IconCircleList"/>
    <dgm:cxn modelId="{D7E3D62D-B251-44B2-88E1-9397A83230FE}" type="presOf" srcId="{701D68F5-42F8-47BC-8FED-84C50F595DF0}" destId="{0C488EDD-72F4-4571-B2C6-6D0F7D9D3470}" srcOrd="0" destOrd="0" presId="urn:microsoft.com/office/officeart/2018/2/layout/IconCircleList"/>
    <dgm:cxn modelId="{8EE6BD5B-80CD-4BE9-BA36-21DE7F1B899F}" type="presOf" srcId="{7D9C16A6-8C48-4165-8DAF-8C957C12A8FA}" destId="{038C115F-FB8A-4243-96A8-20A9BF514984}" srcOrd="0" destOrd="0" presId="urn:microsoft.com/office/officeart/2018/2/layout/IconCircle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AAB46593-9B2C-40F0-A84C-5CB4D7D72E43}" type="presOf" srcId="{91A66877-AC1C-46D9-BF2C-6024B638DEA9}" destId="{914CE31A-9CC3-4528-8ECC-D4AB0FBCE857}" srcOrd="0" destOrd="0" presId="urn:microsoft.com/office/officeart/2018/2/layout/IconCircleList"/>
    <dgm:cxn modelId="{00746311-65EC-4B14-B5A8-33EE6CDF2E5E}" type="presParOf" srcId="{038C115F-FB8A-4243-96A8-20A9BF514984}" destId="{6439440D-11E6-4012-9085-4D3D79A66158}" srcOrd="0" destOrd="0" presId="urn:microsoft.com/office/officeart/2018/2/layout/IconCircleList"/>
    <dgm:cxn modelId="{D8A302C8-1065-4D3A-B545-22C4AF60671F}" type="presParOf" srcId="{6439440D-11E6-4012-9085-4D3D79A66158}" destId="{4A67249D-65C8-4543-9436-50E580D37637}" srcOrd="0" destOrd="0" presId="urn:microsoft.com/office/officeart/2018/2/layout/IconCircleList"/>
    <dgm:cxn modelId="{57B4C637-AB46-4F84-BEAD-31C5ACB0E354}" type="presParOf" srcId="{4A67249D-65C8-4543-9436-50E580D37637}" destId="{B2DB74EF-F76B-4459-81BA-3372F6828245}" srcOrd="0" destOrd="0" presId="urn:microsoft.com/office/officeart/2018/2/layout/IconCircleList"/>
    <dgm:cxn modelId="{57AF0AA5-DA7F-4D53-8F91-622713E08D37}" type="presParOf" srcId="{4A67249D-65C8-4543-9436-50E580D37637}" destId="{64EF22CB-E08F-4D04-B4D8-A934DC03B9C1}" srcOrd="1" destOrd="0" presId="urn:microsoft.com/office/officeart/2018/2/layout/IconCircleList"/>
    <dgm:cxn modelId="{1D6EE205-FB57-4DE7-90CB-2EB978ED5CBC}" type="presParOf" srcId="{4A67249D-65C8-4543-9436-50E580D37637}" destId="{4B1B91A7-70D1-4491-9297-192A072F0513}" srcOrd="2" destOrd="0" presId="urn:microsoft.com/office/officeart/2018/2/layout/IconCircleList"/>
    <dgm:cxn modelId="{DD451C49-E9B2-444E-B30C-23B3B2BC3A6B}" type="presParOf" srcId="{4A67249D-65C8-4543-9436-50E580D37637}" destId="{0C488EDD-72F4-4571-B2C6-6D0F7D9D3470}" srcOrd="3" destOrd="0" presId="urn:microsoft.com/office/officeart/2018/2/layout/IconCircleList"/>
    <dgm:cxn modelId="{8D31E298-A8BA-4286-82CA-64209F25C5D6}" type="presParOf" srcId="{6439440D-11E6-4012-9085-4D3D79A66158}" destId="{8FD838B0-9F67-4257-8C24-71E8CE791DD8}" srcOrd="1" destOrd="0" presId="urn:microsoft.com/office/officeart/2018/2/layout/IconCircleList"/>
    <dgm:cxn modelId="{0188E8AE-4F59-4CAF-9F2F-57DF18A002DA}" type="presParOf" srcId="{6439440D-11E6-4012-9085-4D3D79A66158}" destId="{60CADBBE-35DC-4E2A-A9C0-5B71A2AEC3EA}" srcOrd="2" destOrd="0" presId="urn:microsoft.com/office/officeart/2018/2/layout/IconCircleList"/>
    <dgm:cxn modelId="{F11A533E-6408-4922-9448-E08C7ADA5190}" type="presParOf" srcId="{60CADBBE-35DC-4E2A-A9C0-5B71A2AEC3EA}" destId="{83FD0DFA-3E75-42B3-80F2-C3A4E81E36F8}" srcOrd="0" destOrd="0" presId="urn:microsoft.com/office/officeart/2018/2/layout/IconCircleList"/>
    <dgm:cxn modelId="{62440D58-0D56-46F6-96BB-2894DF01A200}" type="presParOf" srcId="{60CADBBE-35DC-4E2A-A9C0-5B71A2AEC3EA}" destId="{F530F4CF-BA80-4703-93E7-A664BACC6039}" srcOrd="1" destOrd="0" presId="urn:microsoft.com/office/officeart/2018/2/layout/IconCircleList"/>
    <dgm:cxn modelId="{192A96D8-7D70-4BB9-B039-39D55F1B5744}" type="presParOf" srcId="{60CADBBE-35DC-4E2A-A9C0-5B71A2AEC3EA}" destId="{FD0F403D-13D2-40B2-828E-BA3BCBCDE784}" srcOrd="2" destOrd="0" presId="urn:microsoft.com/office/officeart/2018/2/layout/IconCircleList"/>
    <dgm:cxn modelId="{2E7287E9-654F-4ABB-BDBD-E475C631FCBC}" type="presParOf" srcId="{60CADBBE-35DC-4E2A-A9C0-5B71A2AEC3EA}" destId="{914CE31A-9CC3-4528-8ECC-D4AB0FBCE85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CFEBE5D-64A1-44B9-9E5F-5FFE69F3377F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30726F3F-E681-4B03-A18C-ACAEA28F86BF}" type="pres">
      <dgm:prSet presAssocID="{7E5AA53B-3EEE-4DE4-BB81-9044890C2946}" presName="Name1" presStyleCnt="0"/>
      <dgm:spPr/>
    </dgm:pt>
    <dgm:pt modelId="{5056B7AD-2BE5-4AD8-89A8-B0F016F5F95E}" type="pres">
      <dgm:prSet presAssocID="{7E5AA53B-3EEE-4DE4-BB81-9044890C2946}" presName="cycle" presStyleCnt="0"/>
      <dgm:spPr/>
    </dgm:pt>
    <dgm:pt modelId="{B6AC5265-D2EF-4CCD-90C1-37256A9AEB54}" type="pres">
      <dgm:prSet presAssocID="{7E5AA53B-3EEE-4DE4-BB81-9044890C2946}" presName="srcNode" presStyleLbl="node1" presStyleIdx="0" presStyleCnt="0"/>
      <dgm:spPr/>
    </dgm:pt>
    <dgm:pt modelId="{39B45CD1-3713-4D2A-8CA9-C58498373F85}" type="pres">
      <dgm:prSet presAssocID="{7E5AA53B-3EEE-4DE4-BB81-9044890C2946}" presName="conn" presStyleLbl="parChTrans1D2" presStyleIdx="0" presStyleCnt="1"/>
      <dgm:spPr/>
    </dgm:pt>
    <dgm:pt modelId="{FF9958F5-EF51-44C7-870A-686EFC985303}" type="pres">
      <dgm:prSet presAssocID="{7E5AA53B-3EEE-4DE4-BB81-9044890C2946}" presName="extraNode" presStyleLbl="node1" presStyleIdx="0" presStyleCnt="0"/>
      <dgm:spPr/>
    </dgm:pt>
    <dgm:pt modelId="{29EEE5D3-1B16-4F84-9D46-7A6E7FACAD1C}" type="pres">
      <dgm:prSet presAssocID="{7E5AA53B-3EEE-4DE4-BB81-9044890C2946}" presName="dstNode" presStyleLbl="node1" presStyleIdx="0" presStyleCnt="0"/>
      <dgm:spPr/>
    </dgm:pt>
  </dgm:ptLst>
  <dgm:cxnLst>
    <dgm:cxn modelId="{D1962A9E-696C-4BBE-8EEA-F4AA1A8A1783}" type="presOf" srcId="{7E5AA53B-3EEE-4DE4-BB81-9044890C2946}" destId="{6CFEBE5D-64A1-44B9-9E5F-5FFE69F3377F}" srcOrd="0" destOrd="0" presId="urn:microsoft.com/office/officeart/2008/layout/VerticalCurvedList"/>
    <dgm:cxn modelId="{2692F425-7B15-49AE-9E48-6C9519A4E6FD}" type="presParOf" srcId="{6CFEBE5D-64A1-44B9-9E5F-5FFE69F3377F}" destId="{30726F3F-E681-4B03-A18C-ACAEA28F86BF}" srcOrd="0" destOrd="0" presId="urn:microsoft.com/office/officeart/2008/layout/VerticalCurvedList"/>
    <dgm:cxn modelId="{A0DC04EC-B2B9-4146-B5B7-604D64FDAF95}" type="presParOf" srcId="{30726F3F-E681-4B03-A18C-ACAEA28F86BF}" destId="{5056B7AD-2BE5-4AD8-89A8-B0F016F5F95E}" srcOrd="0" destOrd="0" presId="urn:microsoft.com/office/officeart/2008/layout/VerticalCurvedList"/>
    <dgm:cxn modelId="{FB612AC8-AD8B-4FA9-B890-7022EDFE8971}" type="presParOf" srcId="{5056B7AD-2BE5-4AD8-89A8-B0F016F5F95E}" destId="{B6AC5265-D2EF-4CCD-90C1-37256A9AEB54}" srcOrd="0" destOrd="0" presId="urn:microsoft.com/office/officeart/2008/layout/VerticalCurvedList"/>
    <dgm:cxn modelId="{892B65B3-D38B-49E3-95FE-7EEA393D4701}" type="presParOf" srcId="{5056B7AD-2BE5-4AD8-89A8-B0F016F5F95E}" destId="{39B45CD1-3713-4D2A-8CA9-C58498373F85}" srcOrd="1" destOrd="0" presId="urn:microsoft.com/office/officeart/2008/layout/VerticalCurvedList"/>
    <dgm:cxn modelId="{F145784E-79E1-4109-A6C9-262EF5991101}" type="presParOf" srcId="{5056B7AD-2BE5-4AD8-89A8-B0F016F5F95E}" destId="{FF9958F5-EF51-44C7-870A-686EFC985303}" srcOrd="2" destOrd="0" presId="urn:microsoft.com/office/officeart/2008/layout/VerticalCurvedList"/>
    <dgm:cxn modelId="{F8E24D7B-E648-4EB1-8B01-10417AE618A8}" type="presParOf" srcId="{5056B7AD-2BE5-4AD8-89A8-B0F016F5F95E}" destId="{29EEE5D3-1B16-4F84-9D46-7A6E7FACAD1C}" srcOrd="3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B74EF-F76B-4459-81BA-3372F6828245}">
      <dsp:nvSpPr>
        <dsp:cNvPr id="0" name=""/>
        <dsp:cNvSpPr/>
      </dsp:nvSpPr>
      <dsp:spPr>
        <a:xfrm>
          <a:off x="527251" y="1221569"/>
          <a:ext cx="659477" cy="65947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F22CB-E08F-4D04-B4D8-A934DC03B9C1}">
      <dsp:nvSpPr>
        <dsp:cNvPr id="0" name=""/>
        <dsp:cNvSpPr/>
      </dsp:nvSpPr>
      <dsp:spPr>
        <a:xfrm>
          <a:off x="665742" y="1360059"/>
          <a:ext cx="382497" cy="3824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88EDD-72F4-4571-B2C6-6D0F7D9D3470}">
      <dsp:nvSpPr>
        <dsp:cNvPr id="0" name=""/>
        <dsp:cNvSpPr/>
      </dsp:nvSpPr>
      <dsp:spPr>
        <a:xfrm>
          <a:off x="1328046" y="1221569"/>
          <a:ext cx="1554483" cy="659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Create Model to Predict Attrition Rates and Analyze Results</a:t>
          </a:r>
        </a:p>
      </dsp:txBody>
      <dsp:txXfrm>
        <a:off x="1328046" y="1221569"/>
        <a:ext cx="1554483" cy="659477"/>
      </dsp:txXfrm>
    </dsp:sp>
    <dsp:sp modelId="{83FD0DFA-3E75-42B3-80F2-C3A4E81E36F8}">
      <dsp:nvSpPr>
        <dsp:cNvPr id="0" name=""/>
        <dsp:cNvSpPr/>
      </dsp:nvSpPr>
      <dsp:spPr>
        <a:xfrm>
          <a:off x="527251" y="2155534"/>
          <a:ext cx="659477" cy="65947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30F4CF-BA80-4703-93E7-A664BACC6039}">
      <dsp:nvSpPr>
        <dsp:cNvPr id="0" name=""/>
        <dsp:cNvSpPr/>
      </dsp:nvSpPr>
      <dsp:spPr>
        <a:xfrm>
          <a:off x="665742" y="2294025"/>
          <a:ext cx="382497" cy="3824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CE31A-9CC3-4528-8ECC-D4AB0FBCE857}">
      <dsp:nvSpPr>
        <dsp:cNvPr id="0" name=""/>
        <dsp:cNvSpPr/>
      </dsp:nvSpPr>
      <dsp:spPr>
        <a:xfrm>
          <a:off x="1328046" y="2155534"/>
          <a:ext cx="1554483" cy="659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Create Regression Model to Predict Monthly Salary and Analyze Results</a:t>
          </a:r>
        </a:p>
      </dsp:txBody>
      <dsp:txXfrm>
        <a:off x="1328046" y="2155534"/>
        <a:ext cx="1554483" cy="6594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942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07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17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275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3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2000">
              <a:schemeClr val="accent5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7C35B5F-59FB-4E4A-A4E6-85CC504D7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11" t="9091" r="15456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effectLst>
            <a:glow rad="228600">
              <a:schemeClr val="accent1">
                <a:lumMod val="60000"/>
                <a:lumOff val="40000"/>
                <a:alpha val="40000"/>
              </a:schemeClr>
            </a:glow>
          </a:effec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66203B4-6411-4E9D-AAC1-D798EF73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10D9114-A47D-47E3-9417-1858C7C6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E6705EF-CBA4-4963-9FCA-08B278014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2142067"/>
            <a:ext cx="3412067" cy="29718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Attrition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50000"/>
                    <a:lumOff val="50000"/>
                  </a:schemeClr>
                </a:solidFill>
              </a:rPr>
              <a:t>Yvan C Sojdehei</a:t>
            </a:r>
          </a:p>
        </p:txBody>
      </p:sp>
    </p:spTree>
    <p:extLst>
      <p:ext uri="{BB962C8B-B14F-4D97-AF65-F5344CB8AC3E}">
        <p14:creationId xmlns:p14="http://schemas.microsoft.com/office/powerpoint/2010/main" val="1968294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8D511D2-9CF1-40DE-BB88-A5A48A0E8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02" t="9091" r="14365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40ADCA80-A0B1-4379-94EC-0A1A73BE1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EB4D79C-3A0E-4CB5-9A3D-BB816FD52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839C3D0-536E-4C48-A1C1-D9B718A84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AFE3BCD-5DD3-490F-ACB7-E5B13424DCE2}"/>
              </a:ext>
            </a:extLst>
          </p:cNvPr>
          <p:cNvSpPr txBox="1"/>
          <p:nvPr/>
        </p:nvSpPr>
        <p:spPr>
          <a:xfrm>
            <a:off x="583101" y="-869739"/>
            <a:ext cx="3412067" cy="2971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Additional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5990E-4E43-4D49-820D-B79C5BCDD549}"/>
              </a:ext>
            </a:extLst>
          </p:cNvPr>
          <p:cNvSpPr txBox="1"/>
          <p:nvPr/>
        </p:nvSpPr>
        <p:spPr>
          <a:xfrm>
            <a:off x="660040" y="2167932"/>
            <a:ext cx="25192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Here we have a similar analysis only this time we are determining the affects of Education Level vs Income against job role. As you can see there is a downward slope as income level starts to decrease.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65CE6A2-1B35-4461-A338-8C74481CD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221" y="122456"/>
            <a:ext cx="6953711" cy="661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5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/>
              <a:t>Goals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9C0B7D3-6103-4A65-B4CD-34F64E511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522" y="1200328"/>
            <a:ext cx="6489819" cy="4477974"/>
          </a:xfrm>
          <a:prstGeom prst="rect">
            <a:avLst/>
          </a:prstGeom>
        </p:spPr>
      </p:pic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234475"/>
              </p:ext>
            </p:extLst>
          </p:nvPr>
        </p:nvGraphicFramePr>
        <p:xfrm>
          <a:off x="506875" y="1200328"/>
          <a:ext cx="3409782" cy="4036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2637A83-9D19-4C0D-AEED-C6CCC1BEDD04}"/>
              </a:ext>
            </a:extLst>
          </p:cNvPr>
          <p:cNvSpPr txBox="1"/>
          <p:nvPr/>
        </p:nvSpPr>
        <p:spPr>
          <a:xfrm>
            <a:off x="711195" y="5786512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sz="1100" dirty="0">
                <a:solidFill>
                  <a:schemeClr val="bg1"/>
                </a:solidFill>
              </a:rPr>
              <a:t>Presentation Data Taken From Public 3</a:t>
            </a:r>
            <a:r>
              <a:rPr lang="en-US" sz="1100" baseline="30000" dirty="0">
                <a:solidFill>
                  <a:schemeClr val="bg1"/>
                </a:solidFill>
              </a:rPr>
              <a:t>rd</a:t>
            </a:r>
            <a:r>
              <a:rPr lang="en-US" sz="1100" dirty="0">
                <a:solidFill>
                  <a:schemeClr val="bg1"/>
                </a:solidFill>
              </a:rPr>
              <a:t> Party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FFDA8B7-D418-45DE-8976-038DCE516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448" r="9091" b="129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4B0B5642-77FE-45F3-BA88-6E83123BD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98CC3D2-7CAE-42F0-B9E3-188E9712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51379E5-BFE2-450B-BD7A-1C0736230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03389B6-E350-4897-B6F4-C26854A4E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9728" y="277767"/>
            <a:ext cx="7213600" cy="1372177"/>
          </a:xfrm>
        </p:spPr>
        <p:txBody>
          <a:bodyPr anchor="ctr">
            <a:normAutofit/>
          </a:bodyPr>
          <a:lstStyle/>
          <a:p>
            <a:r>
              <a:rPr lang="en-US" dirty="0"/>
              <a:t>Overall Attrition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884177"/>
              </p:ext>
            </p:extLst>
          </p:nvPr>
        </p:nvGraphicFramePr>
        <p:xfrm>
          <a:off x="581192" y="2438399"/>
          <a:ext cx="7216607" cy="3564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7C0A34C-D3F1-415F-8048-8CB04D2470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2355" y="1429524"/>
            <a:ext cx="6838950" cy="43476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5E54BC-23C6-40A0-858D-DB879EB5A0E9}"/>
              </a:ext>
            </a:extLst>
          </p:cNvPr>
          <p:cNvSpPr txBox="1"/>
          <p:nvPr/>
        </p:nvSpPr>
        <p:spPr>
          <a:xfrm>
            <a:off x="1204584" y="5739403"/>
            <a:ext cx="60744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Take Away:</a:t>
            </a:r>
          </a:p>
          <a:p>
            <a:r>
              <a:rPr lang="en-US" sz="1600" dirty="0">
                <a:solidFill>
                  <a:schemeClr val="bg1"/>
                </a:solidFill>
              </a:rPr>
              <a:t>Attrition Is At About 16 Percent The Overall Employee Pool</a:t>
            </a: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610099"/>
            <a:ext cx="10993549" cy="106680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Visualization and Exploration</a:t>
            </a:r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4DC9F8D5-BF3E-4B69-8F17-AE72302B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621633-9131-43C5-B73E-F81B9B14C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33" y="1156699"/>
            <a:ext cx="3619225" cy="2651082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43C98417-D50B-4AA2-9624-E78A6120E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14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E945F2-E9C6-457A-A5A6-46D9ABF09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0685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070F98-BE5E-4898-90AF-CFC7D49F7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685" y="1164819"/>
            <a:ext cx="3632422" cy="2642962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AD1FF191-71A7-48F6-8069-4B5DB0F5F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8951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6558B6C9-4713-4738-BD4E-3C3EC25F66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2256" y="1072404"/>
            <a:ext cx="3650630" cy="2735377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E051B9BE-1550-4F91-A22E-F5818696C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48660" y="4432079"/>
            <a:ext cx="83731" cy="19607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B717FABA-0DE2-471F-996D-FEEFA8DA5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794" y="1119036"/>
            <a:ext cx="3409782" cy="403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Further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DB370C-4129-45B5-ACD3-36C9B2F7F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732" y="614405"/>
            <a:ext cx="7440891" cy="624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4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DF3B36-28BF-489A-B390-C5C4F3201692}"/>
              </a:ext>
            </a:extLst>
          </p:cNvPr>
          <p:cNvSpPr txBox="1"/>
          <p:nvPr/>
        </p:nvSpPr>
        <p:spPr>
          <a:xfrm>
            <a:off x="482601" y="5029398"/>
            <a:ext cx="10726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From Visualizing the Data, The Question Arises Of How We Can Begin to Determine Factors That Contribute The Most To Attrition?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Analyzing Both The Visualization and Vectorization Of All Variables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B1850E-BD3A-4448-AFC9-C80AB6A39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743" y="576764"/>
            <a:ext cx="3518808" cy="38758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059AF6-A971-40D6-B120-67ED532E6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1680" y="597641"/>
            <a:ext cx="44577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3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D10092-A860-4EFB-963F-A14DA3648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FFDA8B7-D418-45DE-8976-038DCE516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091" r="16767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B0B5642-77FE-45F3-BA88-6E83123BD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98CC3D2-7CAE-42F0-B9E3-188E9712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51379E5-BFE2-450B-BD7A-1C0736230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03389B6-E350-4897-B6F4-C26854A4E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61C8463-B0B8-427E-8D0D-78D8E0AF9FEB}"/>
              </a:ext>
            </a:extLst>
          </p:cNvPr>
          <p:cNvSpPr txBox="1"/>
          <p:nvPr/>
        </p:nvSpPr>
        <p:spPr>
          <a:xfrm>
            <a:off x="584200" y="1006956"/>
            <a:ext cx="7213600" cy="1372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Create An Attrition Classifier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79B0BD-3897-4E41-9796-38AC7A35FB7C}"/>
              </a:ext>
            </a:extLst>
          </p:cNvPr>
          <p:cNvSpPr txBox="1"/>
          <p:nvPr/>
        </p:nvSpPr>
        <p:spPr>
          <a:xfrm>
            <a:off x="633526" y="1887473"/>
            <a:ext cx="7216607" cy="356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After analyzing the topmost contributors towards Attrition, we can commence the creation of am classification model to determine attrition.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We utilized a Naïve Bayes classification model and trained it to predict attrition.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The model will be trained against the full test dataset, then utilized to make predictions on data that has no attrition identifier.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Results:	Avg Accuracy      Avg Sensitivity      Avg Specificity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dirty="0">
                <a:solidFill>
                  <a:schemeClr val="bg1"/>
                </a:solidFill>
              </a:rPr>
              <a:t>			  0.8286697           0.8719328           0.6083380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D10092-A860-4EFB-963F-A14DA3648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FFDA8B7-D418-45DE-8976-038DCE516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091" r="16767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B0B5642-77FE-45F3-BA88-6E83123BD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98CC3D2-7CAE-42F0-B9E3-188E9712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51379E5-BFE2-450B-BD7A-1C0736230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03389B6-E350-4897-B6F4-C26854A4E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479B0BD-3897-4E41-9796-38AC7A35FB7C}"/>
              </a:ext>
            </a:extLst>
          </p:cNvPr>
          <p:cNvSpPr txBox="1"/>
          <p:nvPr/>
        </p:nvSpPr>
        <p:spPr>
          <a:xfrm>
            <a:off x="633526" y="1887473"/>
            <a:ext cx="7216607" cy="356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We’re also interested in a method for predicting the monthly salary of employees.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This can be achieved utilizing a Multiple Linear Regression model trained to predict salary.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The model will be trained against the full test dataset, then utilized to make predictions on data with no income identifier.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Results:	     RMSE:  $1020	</a:t>
            </a:r>
            <a:r>
              <a:rPr lang="en-US" dirty="0" err="1">
                <a:solidFill>
                  <a:schemeClr val="bg1"/>
                </a:solidFill>
              </a:rPr>
              <a:t>RSquared</a:t>
            </a:r>
            <a:r>
              <a:rPr lang="en-US" dirty="0">
                <a:solidFill>
                  <a:schemeClr val="bg1"/>
                </a:solidFill>
              </a:rPr>
              <a:t>:  0.95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E4001F-6943-47BB-BE53-9177EE69343A}"/>
              </a:ext>
            </a:extLst>
          </p:cNvPr>
          <p:cNvSpPr txBox="1"/>
          <p:nvPr/>
        </p:nvSpPr>
        <p:spPr>
          <a:xfrm>
            <a:off x="438067" y="1131151"/>
            <a:ext cx="6067477" cy="6725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0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Create Regression Model to predict employee monthly Salary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0073C9-1138-4446-B373-820E10D7D21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8042147" y="2090235"/>
            <a:ext cx="3998154" cy="267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43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8D511D2-9CF1-40DE-BB88-A5A48A0E8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02" t="9091" r="14365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40ADCA80-A0B1-4379-94EC-0A1A73BE1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EB4D79C-3A0E-4CB5-9A3D-BB816FD52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839C3D0-536E-4C48-A1C1-D9B718A84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AFE3BCD-5DD3-490F-ACB7-E5B13424DCE2}"/>
              </a:ext>
            </a:extLst>
          </p:cNvPr>
          <p:cNvSpPr txBox="1"/>
          <p:nvPr/>
        </p:nvSpPr>
        <p:spPr>
          <a:xfrm>
            <a:off x="583101" y="-869739"/>
            <a:ext cx="3412067" cy="2971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Additional Analysis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1AD12880-AE5B-4440-AF56-F5F3A4B3C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477" y="294223"/>
            <a:ext cx="6592483" cy="62695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C5990E-4E43-4D49-820D-B79C5BCDD549}"/>
              </a:ext>
            </a:extLst>
          </p:cNvPr>
          <p:cNvSpPr txBox="1"/>
          <p:nvPr/>
        </p:nvSpPr>
        <p:spPr>
          <a:xfrm>
            <a:off x="660040" y="2167932"/>
            <a:ext cx="25192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Here we measure the effects of Gender, Education, and Income as it pertains to level of education against attrition.</a:t>
            </a:r>
          </a:p>
        </p:txBody>
      </p:sp>
    </p:spTree>
    <p:extLst>
      <p:ext uri="{BB962C8B-B14F-4D97-AF65-F5344CB8AC3E}">
        <p14:creationId xmlns:p14="http://schemas.microsoft.com/office/powerpoint/2010/main" val="326187100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312</Words>
  <Application>Microsoft Office PowerPoint</Application>
  <PresentationFormat>Widescreen</PresentationFormat>
  <Paragraphs>37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Gill Sans MT</vt:lpstr>
      <vt:lpstr>Wingdings</vt:lpstr>
      <vt:lpstr>Wingdings 2</vt:lpstr>
      <vt:lpstr>Dividend</vt:lpstr>
      <vt:lpstr>Attrition Case Study</vt:lpstr>
      <vt:lpstr>Goals</vt:lpstr>
      <vt:lpstr>Overall Attrition</vt:lpstr>
      <vt:lpstr>Data Visualization and Exploration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Attrition Case Study</dc:title>
  <dc:creator>Yvan Sojdehei</dc:creator>
  <cp:lastModifiedBy>Yvan Sojdehei</cp:lastModifiedBy>
  <cp:revision>10</cp:revision>
  <dcterms:created xsi:type="dcterms:W3CDTF">2020-12-04T19:44:05Z</dcterms:created>
  <dcterms:modified xsi:type="dcterms:W3CDTF">2020-12-04T20:54:16Z</dcterms:modified>
</cp:coreProperties>
</file>