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58" r:id="rId9"/>
    <p:sldId id="259" r:id="rId10"/>
    <p:sldId id="262" r:id="rId11"/>
    <p:sldId id="263" r:id="rId12"/>
    <p:sldId id="260" r:id="rId13"/>
    <p:sldId id="275" r:id="rId14"/>
    <p:sldId id="276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3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7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0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1493-255C-4B09-857B-118B6A98D85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197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전략적팀전투</a:t>
            </a:r>
            <a:r>
              <a:rPr lang="en-US" altLang="ko-KR" b="1" dirty="0" smtClean="0">
                <a:solidFill>
                  <a:schemeClr val="bg1"/>
                </a:solidFill>
              </a:rPr>
              <a:t>(TFT)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어떻게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플레이해야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할까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76275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AI</a:t>
            </a:r>
            <a:r>
              <a:rPr lang="ko-KR" altLang="en-US" dirty="0" smtClean="0">
                <a:solidFill>
                  <a:schemeClr val="bg1"/>
                </a:solidFill>
              </a:rPr>
              <a:t>팀</a:t>
            </a:r>
            <a:r>
              <a:rPr lang="en-US" altLang="ko-KR" dirty="0" smtClean="0">
                <a:solidFill>
                  <a:schemeClr val="bg1"/>
                </a:solidFill>
              </a:rPr>
              <a:t> 16</a:t>
            </a:r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윤수창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1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특성 중요도 파악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19539" y="1569389"/>
            <a:ext cx="10515600" cy="44956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</a:rPr>
              <a:t>더 큰 영향력을 가진 특성이 있을까</a:t>
            </a:r>
            <a:r>
              <a:rPr lang="en-US" altLang="ko-KR" sz="2400" dirty="0" smtClean="0">
                <a:solidFill>
                  <a:schemeClr val="bg1"/>
                </a:solidFill>
              </a:rPr>
              <a:t>?”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</a:rPr>
              <a:t>분석 목적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2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여러 특성들이 모델의 예측 과정에 미친 중요도를 알아보기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200" dirty="0" smtClean="0">
                <a:solidFill>
                  <a:prstClr val="white"/>
                </a:solidFill>
              </a:rPr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</a:rPr>
              <a:t>방법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prstClr val="white"/>
                </a:solidFill>
              </a:rPr>
              <a:t>PDP 1</a:t>
            </a:r>
            <a:r>
              <a:rPr lang="ko-KR" altLang="en-US" sz="1600" dirty="0" smtClean="0">
                <a:solidFill>
                  <a:prstClr val="white"/>
                </a:solidFill>
              </a:rPr>
              <a:t>특성 </a:t>
            </a:r>
            <a:r>
              <a:rPr lang="en-US" altLang="ko-KR" sz="1600" dirty="0" smtClean="0">
                <a:solidFill>
                  <a:prstClr val="white"/>
                </a:solidFill>
              </a:rPr>
              <a:t>Plot</a:t>
            </a:r>
            <a:r>
              <a:rPr lang="ko-KR" altLang="en-US" sz="1600" dirty="0" smtClean="0">
                <a:solidFill>
                  <a:prstClr val="white"/>
                </a:solidFill>
              </a:rPr>
              <a:t>을 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활용하여 특성과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타겟의</a:t>
            </a:r>
            <a:r>
              <a:rPr lang="ko-KR" altLang="en-US" sz="1600" dirty="0" smtClean="0">
                <a:solidFill>
                  <a:prstClr val="white"/>
                </a:solidFill>
              </a:rPr>
              <a:t> 상관관계 파악</a:t>
            </a:r>
            <a:r>
              <a:rPr lang="ko-KR" altLang="en-US" sz="1600" dirty="0" smtClean="0">
                <a:solidFill>
                  <a:schemeClr val="accent4"/>
                </a:solidFill>
              </a:rPr>
              <a:t/>
            </a:r>
            <a:br>
              <a:rPr lang="ko-KR" altLang="en-US" sz="1600" dirty="0" smtClean="0">
                <a:solidFill>
                  <a:schemeClr val="accent4"/>
                </a:solidFill>
              </a:rPr>
            </a:br>
            <a:endParaRPr lang="en-US" altLang="ko-KR" sz="16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155" y="365125"/>
            <a:ext cx="11433245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2-1.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특성별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PDP Plot: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메인시너지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소속 </a:t>
            </a:r>
            <a:r>
              <a:rPr lang="ko-KR" altLang="en-US" sz="2400" b="1" dirty="0" err="1" smtClean="0">
                <a:solidFill>
                  <a:srgbClr val="FFC000"/>
                </a:solidFill>
              </a:rPr>
              <a:t>유닛에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투자하면 유리하다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91450" y="88720"/>
            <a:ext cx="3806890" cy="55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특성 중요도 파악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744" y="1690688"/>
            <a:ext cx="3620279" cy="23508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0" y="1690688"/>
            <a:ext cx="3649824" cy="22994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700" y="1690688"/>
            <a:ext cx="3745701" cy="22994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" y="3954118"/>
            <a:ext cx="3649824" cy="23347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744" y="3989427"/>
            <a:ext cx="3562053" cy="22994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797" y="3954119"/>
            <a:ext cx="3762605" cy="23347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7971" y="1336786"/>
            <a:ext cx="242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C000"/>
                </a:solidFill>
              </a:rPr>
              <a:t>유닛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배치에 소모한 총 골드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9896" y="1365256"/>
            <a:ext cx="242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최종 보유 </a:t>
            </a:r>
            <a:r>
              <a:rPr lang="ko-KR" altLang="en-US" sz="1400" b="1" dirty="0" err="1" smtClean="0">
                <a:solidFill>
                  <a:srgbClr val="FFC000"/>
                </a:solidFill>
              </a:rPr>
              <a:t>골드량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9399" y="1382911"/>
            <a:ext cx="242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최종 플레이어 레벨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6790" y="6340258"/>
            <a:ext cx="242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배치한 메인 시너지 종류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0024" y="6340258"/>
            <a:ext cx="242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배치한 메인 시너지 점수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83258" y="6340258"/>
            <a:ext cx="2553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High-Cost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유닛에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소모한 총 골드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21" y="1690688"/>
            <a:ext cx="3984836" cy="4392871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</a:rPr>
              <a:t>3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모델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해석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3200" dirty="0" smtClean="0">
                <a:solidFill>
                  <a:srgbClr val="FF0000"/>
                </a:solidFill>
              </a:rPr>
              <a:t>어떤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요소가 최종순위에 영향이 큰가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9829" y="2877523"/>
            <a:ext cx="5411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총 소모한 골드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최종 보유한 골드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소모한 총 비용이 많을 수록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덱이</a:t>
            </a:r>
            <a:r>
              <a:rPr lang="ko-KR" altLang="en-US" dirty="0" smtClean="0">
                <a:solidFill>
                  <a:schemeClr val="bg1"/>
                </a:solidFill>
              </a:rPr>
              <a:t> 강해진다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But, </a:t>
            </a:r>
            <a:r>
              <a:rPr lang="ko-KR" altLang="en-US" dirty="0" smtClean="0">
                <a:solidFill>
                  <a:schemeClr val="bg1"/>
                </a:solidFill>
              </a:rPr>
              <a:t>보유한 골드를 모두 </a:t>
            </a:r>
            <a:r>
              <a:rPr lang="ko-KR" altLang="en-US" dirty="0" err="1" smtClean="0">
                <a:solidFill>
                  <a:schemeClr val="bg1"/>
                </a:solidFill>
              </a:rPr>
              <a:t>쏟아부어서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덱을</a:t>
            </a:r>
            <a:r>
              <a:rPr lang="ko-KR" altLang="en-US" dirty="0" smtClean="0">
                <a:solidFill>
                  <a:schemeClr val="bg1"/>
                </a:solidFill>
              </a:rPr>
              <a:t> 강화한다고 무작정 승리하는 것은 아니다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rgbClr val="FFC000"/>
                </a:solidFill>
              </a:rPr>
              <a:t>게임 내에서도 뒤가 있는 투자가 필요하다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144416" y="2537927"/>
            <a:ext cx="18662" cy="354563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63078" y="2631233"/>
            <a:ext cx="317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77078" y="5383763"/>
            <a:ext cx="3648269" cy="186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320073" y="4982547"/>
            <a:ext cx="0" cy="4198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</a:rPr>
              <a:t>3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모델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해석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3200" dirty="0" smtClean="0">
                <a:solidFill>
                  <a:srgbClr val="FF0000"/>
                </a:solidFill>
              </a:rPr>
              <a:t>어떤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요소가 최종순위에 영향이 큰가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5853" y="1916470"/>
            <a:ext cx="54117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총 소모한 골드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레벨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b="1" dirty="0" smtClean="0">
                <a:solidFill>
                  <a:srgbClr val="FFC000"/>
                </a:solidFill>
              </a:rPr>
              <a:t>TRADE-OFF </a:t>
            </a:r>
            <a:r>
              <a:rPr lang="ko-KR" altLang="en-US" b="1" dirty="0" smtClean="0">
                <a:solidFill>
                  <a:srgbClr val="FFC000"/>
                </a:solidFill>
              </a:rPr>
              <a:t>관계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소모한 비용이 많을수록 </a:t>
            </a:r>
            <a:r>
              <a:rPr lang="ko-KR" altLang="en-US" dirty="0" err="1" smtClean="0">
                <a:solidFill>
                  <a:schemeClr val="bg1"/>
                </a:solidFill>
              </a:rPr>
              <a:t>덱이</a:t>
            </a:r>
            <a:r>
              <a:rPr lang="ko-KR" altLang="en-US" dirty="0" smtClean="0">
                <a:solidFill>
                  <a:schemeClr val="bg1"/>
                </a:solidFill>
              </a:rPr>
              <a:t> 강해진다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But, </a:t>
            </a:r>
            <a:r>
              <a:rPr lang="ko-KR" altLang="en-US" dirty="0" smtClean="0">
                <a:solidFill>
                  <a:schemeClr val="bg1"/>
                </a:solidFill>
              </a:rPr>
              <a:t>레벨이 </a:t>
            </a:r>
            <a:r>
              <a:rPr lang="en-US" altLang="ko-KR" dirty="0" smtClean="0">
                <a:solidFill>
                  <a:schemeClr val="bg1"/>
                </a:solidFill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</a:rPr>
              <a:t>레벨 이상이면 우승할 확률이 존재한다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물론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</a:rPr>
              <a:t>레벨 이상까지 레벨에 투자할 수 있다면 </a:t>
            </a:r>
            <a:r>
              <a:rPr lang="en-US" altLang="ko-KR" dirty="0" smtClean="0">
                <a:solidFill>
                  <a:schemeClr val="bg1"/>
                </a:solidFill>
              </a:rPr>
              <a:t>Best!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rgbClr val="FFC000"/>
                </a:solidFill>
              </a:rPr>
              <a:t>레벨을 올리는 것도 골드를 소모한다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rgbClr val="FFC000"/>
                </a:solidFill>
              </a:rPr>
              <a:t>8</a:t>
            </a:r>
            <a:r>
              <a:rPr lang="ko-KR" altLang="en-US" b="1" dirty="0" smtClean="0">
                <a:solidFill>
                  <a:srgbClr val="FFC000"/>
                </a:solidFill>
              </a:rPr>
              <a:t>레벨에서 여러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유닛을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u="sng" dirty="0" smtClean="0">
                <a:solidFill>
                  <a:srgbClr val="FFC000"/>
                </a:solidFill>
              </a:rPr>
              <a:t>3</a:t>
            </a:r>
            <a:r>
              <a:rPr lang="ko-KR" altLang="en-US" b="1" u="sng" dirty="0" err="1" smtClean="0">
                <a:solidFill>
                  <a:srgbClr val="FFC000"/>
                </a:solidFill>
              </a:rPr>
              <a:t>성작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을</a:t>
            </a:r>
            <a:r>
              <a:rPr lang="ko-KR" altLang="en-US" b="1" dirty="0" smtClean="0">
                <a:solidFill>
                  <a:srgbClr val="FFC000"/>
                </a:solidFill>
              </a:rPr>
              <a:t> 해줄 수 있다면</a:t>
            </a:r>
            <a:r>
              <a:rPr lang="en-US" altLang="ko-KR" b="1" dirty="0" smtClean="0">
                <a:solidFill>
                  <a:srgbClr val="FFC000"/>
                </a:solidFill>
              </a:rPr>
              <a:t>?</a:t>
            </a:r>
          </a:p>
          <a:p>
            <a:endParaRPr lang="en-US" altLang="ko-KR" b="1" dirty="0" smtClean="0">
              <a:solidFill>
                <a:srgbClr val="FFC000"/>
              </a:solidFill>
            </a:endParaRPr>
          </a:p>
          <a:p>
            <a:r>
              <a:rPr lang="ko-KR" altLang="en-US" b="1" dirty="0" smtClean="0">
                <a:solidFill>
                  <a:srgbClr val="FFC000"/>
                </a:solidFill>
              </a:rPr>
              <a:t>승리할 확률은 충분하다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dirty="0" smtClean="0">
                <a:solidFill>
                  <a:srgbClr val="FFC000"/>
                </a:solidFill>
              </a:rPr>
              <a:t>*3</a:t>
            </a:r>
            <a:r>
              <a:rPr lang="ko-KR" altLang="en-US" dirty="0" err="1">
                <a:solidFill>
                  <a:srgbClr val="FFC000"/>
                </a:solidFill>
              </a:rPr>
              <a:t>성작</a:t>
            </a:r>
            <a:r>
              <a:rPr lang="en-US" altLang="ko-KR" dirty="0">
                <a:solidFill>
                  <a:srgbClr val="FFC000"/>
                </a:solidFill>
              </a:rPr>
              <a:t>: </a:t>
            </a:r>
            <a:r>
              <a:rPr lang="ko-KR" altLang="en-US" dirty="0">
                <a:solidFill>
                  <a:srgbClr val="FFC000"/>
                </a:solidFill>
              </a:rPr>
              <a:t>동일한 </a:t>
            </a:r>
            <a:r>
              <a:rPr lang="ko-KR" altLang="en-US" dirty="0" err="1">
                <a:solidFill>
                  <a:srgbClr val="FFC000"/>
                </a:solidFill>
              </a:rPr>
              <a:t>유닛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9</a:t>
            </a:r>
            <a:r>
              <a:rPr lang="ko-KR" altLang="en-US" dirty="0">
                <a:solidFill>
                  <a:srgbClr val="FFC000"/>
                </a:solidFill>
              </a:rPr>
              <a:t>마리 획득</a:t>
            </a:r>
            <a:r>
              <a:rPr lang="en-US" altLang="ko-KR" dirty="0" smtClean="0">
                <a:solidFill>
                  <a:srgbClr val="FFC000"/>
                </a:solidFill>
              </a:rPr>
              <a:t>, </a:t>
            </a:r>
            <a:r>
              <a:rPr lang="ko-KR" altLang="en-US" dirty="0" err="1" smtClean="0">
                <a:solidFill>
                  <a:srgbClr val="FFC000"/>
                </a:solidFill>
              </a:rPr>
              <a:t>유닛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cost 9</a:t>
            </a:r>
            <a:r>
              <a:rPr lang="ko-KR" altLang="en-US" dirty="0" smtClean="0">
                <a:solidFill>
                  <a:srgbClr val="FFC000"/>
                </a:solidFill>
              </a:rPr>
              <a:t>배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b="1" dirty="0" smtClean="0">
              <a:solidFill>
                <a:srgbClr val="FFC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59" y="1690688"/>
            <a:ext cx="3840105" cy="431049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821094" y="4497355"/>
            <a:ext cx="36482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</a:rPr>
              <a:t>3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모델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해석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3200" dirty="0" smtClean="0">
                <a:solidFill>
                  <a:srgbClr val="FF0000"/>
                </a:solidFill>
              </a:rPr>
              <a:t>어떤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요소가 최종순위에 영향이 큰가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6481" y="1827108"/>
            <a:ext cx="6774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특성 중요도 요약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Players_eliminated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err="1" smtClean="0">
                <a:solidFill>
                  <a:schemeClr val="bg1"/>
                </a:solidFill>
              </a:rPr>
              <a:t>total_damage_to_players</a:t>
            </a:r>
            <a:r>
              <a:rPr lang="ko-KR" altLang="en-US" dirty="0" smtClean="0">
                <a:solidFill>
                  <a:schemeClr val="bg1"/>
                </a:solidFill>
              </a:rPr>
              <a:t>는 데이터 </a:t>
            </a:r>
            <a:r>
              <a:rPr lang="ko-KR" altLang="en-US" dirty="0" err="1" smtClean="0">
                <a:solidFill>
                  <a:schemeClr val="bg1"/>
                </a:solidFill>
              </a:rPr>
              <a:t>리커지로</a:t>
            </a:r>
            <a:r>
              <a:rPr lang="ko-KR" altLang="en-US" dirty="0" smtClean="0">
                <a:solidFill>
                  <a:schemeClr val="bg1"/>
                </a:solidFill>
              </a:rPr>
              <a:t> 제외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*</a:t>
            </a:r>
            <a:r>
              <a:rPr lang="ko-KR" altLang="en-US" dirty="0" smtClean="0">
                <a:solidFill>
                  <a:schemeClr val="bg1"/>
                </a:solidFill>
              </a:rPr>
              <a:t>양의 상관관계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 err="1" smtClean="0">
                <a:solidFill>
                  <a:srgbClr val="FFC000"/>
                </a:solidFill>
              </a:rPr>
              <a:t>Cost_sum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: </a:t>
            </a:r>
            <a:r>
              <a:rPr lang="ko-KR" altLang="en-US" b="1" dirty="0" smtClean="0">
                <a:solidFill>
                  <a:srgbClr val="FFC000"/>
                </a:solidFill>
              </a:rPr>
              <a:t>전체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유닛</a:t>
            </a:r>
            <a:r>
              <a:rPr lang="ko-KR" altLang="en-US" b="1" dirty="0" smtClean="0">
                <a:solidFill>
                  <a:srgbClr val="FFC000"/>
                </a:solidFill>
              </a:rPr>
              <a:t> 배치에 소모된 총 비용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r>
              <a:rPr lang="en-US" altLang="ko-KR" b="1" dirty="0" err="1" smtClean="0">
                <a:solidFill>
                  <a:srgbClr val="FFC000"/>
                </a:solidFill>
              </a:rPr>
              <a:t>High_cost_sum</a:t>
            </a:r>
            <a:r>
              <a:rPr lang="en-US" altLang="ko-KR" b="1" dirty="0" smtClean="0">
                <a:solidFill>
                  <a:srgbClr val="FFC000"/>
                </a:solidFill>
              </a:rPr>
              <a:t> :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고코스트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유닛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배치에 소모된 총 비용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r>
              <a:rPr lang="en-US" altLang="ko-KR" b="1" dirty="0" smtClean="0">
                <a:solidFill>
                  <a:srgbClr val="FFC000"/>
                </a:solidFill>
              </a:rPr>
              <a:t>Augment3 :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세번째로</a:t>
            </a:r>
            <a:r>
              <a:rPr lang="ko-KR" altLang="en-US" b="1" dirty="0" smtClean="0">
                <a:solidFill>
                  <a:srgbClr val="FFC000"/>
                </a:solidFill>
              </a:rPr>
              <a:t> 선택한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증강체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endParaRPr lang="en-US" altLang="ko-KR" b="1" dirty="0" smtClean="0">
              <a:solidFill>
                <a:srgbClr val="FFC000"/>
              </a:solidFill>
            </a:endParaRPr>
          </a:p>
          <a:p>
            <a:endParaRPr lang="en-US" altLang="ko-KR" b="1" dirty="0" smtClean="0">
              <a:solidFill>
                <a:srgbClr val="FFC000"/>
              </a:solidFill>
            </a:endParaRPr>
          </a:p>
          <a:p>
            <a:r>
              <a:rPr lang="en-US" altLang="ko-KR" b="1" dirty="0" smtClean="0">
                <a:solidFill>
                  <a:srgbClr val="FFC000"/>
                </a:solidFill>
              </a:rPr>
              <a:t>*</a:t>
            </a:r>
            <a:r>
              <a:rPr lang="ko-KR" altLang="en-US" b="1" dirty="0" smtClean="0">
                <a:solidFill>
                  <a:srgbClr val="FFC000"/>
                </a:solidFill>
              </a:rPr>
              <a:t>음의 상관관계</a:t>
            </a:r>
            <a:r>
              <a:rPr lang="en-US" altLang="ko-KR" b="1" dirty="0" smtClean="0">
                <a:solidFill>
                  <a:srgbClr val="FFC000"/>
                </a:solidFill>
              </a:rPr>
              <a:t>:</a:t>
            </a:r>
          </a:p>
          <a:p>
            <a:r>
              <a:rPr lang="en-US" altLang="ko-KR" b="1" dirty="0" smtClean="0">
                <a:solidFill>
                  <a:srgbClr val="FFC000"/>
                </a:solidFill>
              </a:rPr>
              <a:t>Augment1, augment2 :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증강체</a:t>
            </a:r>
            <a:r>
              <a:rPr lang="en-US" altLang="ko-KR" b="1" dirty="0" smtClean="0">
                <a:solidFill>
                  <a:srgbClr val="FFC000"/>
                </a:solidFill>
              </a:rPr>
              <a:t>1,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증강체</a:t>
            </a:r>
            <a:r>
              <a:rPr lang="en-US" altLang="ko-KR" b="1" dirty="0" smtClean="0">
                <a:solidFill>
                  <a:srgbClr val="FFC000"/>
                </a:solidFill>
              </a:rPr>
              <a:t>2</a:t>
            </a:r>
          </a:p>
          <a:p>
            <a:r>
              <a:rPr lang="en-US" altLang="ko-KR" b="1" dirty="0" err="1" smtClean="0">
                <a:solidFill>
                  <a:srgbClr val="FFC000"/>
                </a:solidFill>
              </a:rPr>
              <a:t>High_cost_ratio</a:t>
            </a:r>
            <a:r>
              <a:rPr lang="en-US" altLang="ko-KR" b="1" dirty="0" smtClean="0">
                <a:solidFill>
                  <a:srgbClr val="FFC000"/>
                </a:solidFill>
              </a:rPr>
              <a:t>: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고코스트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유닛이</a:t>
            </a:r>
            <a:r>
              <a:rPr lang="ko-KR" altLang="en-US" b="1" dirty="0" smtClean="0">
                <a:solidFill>
                  <a:srgbClr val="FFC000"/>
                </a:solidFill>
              </a:rPr>
              <a:t> 총비용에서 차지하는 비율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endParaRPr lang="en-US" altLang="ko-KR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6" y="1827108"/>
            <a:ext cx="477269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54556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결론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전략적 </a:t>
            </a:r>
            <a:r>
              <a:rPr lang="ko-KR" altLang="en-US" dirty="0" err="1" smtClean="0">
                <a:solidFill>
                  <a:schemeClr val="bg1"/>
                </a:solidFill>
              </a:rPr>
              <a:t>팀전투의</a:t>
            </a:r>
            <a:r>
              <a:rPr lang="ko-KR" altLang="en-US" dirty="0" smtClean="0">
                <a:solidFill>
                  <a:schemeClr val="bg1"/>
                </a:solidFill>
              </a:rPr>
              <a:t> 승리를 </a:t>
            </a:r>
            <a:r>
              <a:rPr lang="ko-KR" altLang="en-US" dirty="0">
                <a:solidFill>
                  <a:schemeClr val="bg1"/>
                </a:solidFill>
              </a:rPr>
              <a:t>위한 최적의 선택은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메인 시너지 소속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유닛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에</a:t>
            </a:r>
            <a:r>
              <a:rPr lang="ko-KR" altLang="en-US" b="1" dirty="0" smtClean="0">
                <a:solidFill>
                  <a:srgbClr val="FFC000"/>
                </a:solidFill>
              </a:rPr>
              <a:t> 투자를 아끼지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않아야한다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유닛의</a:t>
            </a:r>
            <a:r>
              <a:rPr lang="ko-KR" altLang="en-US" b="1" dirty="0" smtClean="0">
                <a:solidFill>
                  <a:srgbClr val="FFC000"/>
                </a:solidFill>
              </a:rPr>
              <a:t> 코스트 상관없이</a:t>
            </a:r>
            <a:r>
              <a:rPr lang="en-US" altLang="ko-KR" b="1" dirty="0" smtClean="0">
                <a:solidFill>
                  <a:srgbClr val="FFC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성작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이</a:t>
            </a:r>
            <a:r>
              <a:rPr lang="ko-KR" altLang="en-US" b="1" dirty="0" smtClean="0">
                <a:solidFill>
                  <a:srgbClr val="FFC000"/>
                </a:solidFill>
              </a:rPr>
              <a:t> 가능하다면 해준다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최소 </a:t>
            </a:r>
            <a:r>
              <a:rPr lang="en-US" altLang="ko-KR" b="1" dirty="0" smtClean="0">
                <a:solidFill>
                  <a:srgbClr val="FF0000"/>
                </a:solidFill>
              </a:rPr>
              <a:t>8</a:t>
            </a:r>
            <a:r>
              <a:rPr lang="ko-KR" altLang="en-US" b="1" dirty="0" smtClean="0">
                <a:solidFill>
                  <a:srgbClr val="FF0000"/>
                </a:solidFill>
              </a:rPr>
              <a:t>레벨 이상 레벨에 투자</a:t>
            </a:r>
            <a:r>
              <a:rPr lang="ko-KR" altLang="en-US" b="1" dirty="0" smtClean="0">
                <a:solidFill>
                  <a:srgbClr val="FFC000"/>
                </a:solidFill>
              </a:rPr>
              <a:t>해야 승리할 확률이 높다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목 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9390"/>
            <a:ext cx="10515600" cy="45814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chemeClr val="bg1"/>
                </a:solidFill>
              </a:rPr>
              <a:t>서론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전략적 팀 전투</a:t>
            </a:r>
            <a:r>
              <a:rPr lang="en-US" altLang="ko-KR" sz="2000" dirty="0" smtClean="0">
                <a:solidFill>
                  <a:schemeClr val="bg1"/>
                </a:solidFill>
              </a:rPr>
              <a:t>(Team Fight Tactics,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TFT</a:t>
            </a:r>
            <a:r>
              <a:rPr lang="en-US" altLang="ko-KR" sz="2000" dirty="0" smtClean="0">
                <a:solidFill>
                  <a:schemeClr val="bg1"/>
                </a:solidFill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</a:rPr>
              <a:t>소개 및 분석 목표 정의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0.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데이터셋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간략</a:t>
            </a:r>
            <a:r>
              <a:rPr lang="ko-KR" altLang="en-US" sz="2000" dirty="0" smtClean="0">
                <a:solidFill>
                  <a:schemeClr val="bg1"/>
                </a:solidFill>
              </a:rPr>
              <a:t> 소개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</a:rPr>
              <a:t>모델 학습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XGBoost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 algn="ctr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2.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특성 중요도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3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궁극적으로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어떤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요소가 최종순위에 영향이 큰가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chemeClr val="accent4"/>
                </a:solidFill>
              </a:rPr>
              <a:t>결론</a:t>
            </a:r>
            <a:r>
              <a:rPr lang="en-US" altLang="ko-KR" sz="2000" dirty="0" smtClean="0">
                <a:solidFill>
                  <a:schemeClr val="accent4"/>
                </a:solidFill>
              </a:rPr>
              <a:t>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승리를</a:t>
            </a:r>
            <a:r>
              <a:rPr lang="ko-KR" altLang="en-US" sz="2000" dirty="0" smtClean="0">
                <a:solidFill>
                  <a:schemeClr val="accent4"/>
                </a:solidFill>
              </a:rPr>
              <a:t> 위한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최적의 선택은</a:t>
            </a:r>
            <a:r>
              <a:rPr lang="en-US" altLang="ko-KR" sz="2000" dirty="0" smtClean="0">
                <a:solidFill>
                  <a:schemeClr val="accent4"/>
                </a:solidFill>
              </a:rPr>
              <a:t>?</a:t>
            </a:r>
          </a:p>
          <a:p>
            <a:pPr marL="0" indent="0" algn="ctr">
              <a:buNone/>
            </a:pP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1547" y="1550729"/>
            <a:ext cx="10515600" cy="45814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bg1"/>
                </a:solidFill>
              </a:rPr>
              <a:t>TFT(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전략적 팀 전투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)</a:t>
            </a:r>
            <a:endParaRPr lang="en-US" altLang="ko-KR" sz="2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en-US" altLang="ko-KR" sz="1700" dirty="0" smtClean="0">
                <a:solidFill>
                  <a:schemeClr val="bg1"/>
                </a:solidFill>
              </a:rPr>
              <a:t>2019</a:t>
            </a:r>
            <a:r>
              <a:rPr lang="ko-KR" altLang="en-US" sz="1700" dirty="0">
                <a:solidFill>
                  <a:schemeClr val="bg1"/>
                </a:solidFill>
              </a:rPr>
              <a:t>년 </a:t>
            </a:r>
            <a:r>
              <a:rPr lang="en-US" altLang="ko-KR" sz="1700" dirty="0">
                <a:solidFill>
                  <a:schemeClr val="bg1"/>
                </a:solidFill>
              </a:rPr>
              <a:t>6</a:t>
            </a:r>
            <a:r>
              <a:rPr lang="ko-KR" altLang="en-US" sz="1700" dirty="0">
                <a:solidFill>
                  <a:schemeClr val="bg1"/>
                </a:solidFill>
              </a:rPr>
              <a:t>월 </a:t>
            </a:r>
            <a:r>
              <a:rPr lang="en-US" altLang="ko-KR" sz="1700" dirty="0">
                <a:solidFill>
                  <a:schemeClr val="bg1"/>
                </a:solidFill>
              </a:rPr>
              <a:t>11</a:t>
            </a:r>
            <a:r>
              <a:rPr lang="ko-KR" altLang="en-US" sz="1700" dirty="0">
                <a:solidFill>
                  <a:schemeClr val="bg1"/>
                </a:solidFill>
              </a:rPr>
              <a:t>일 공개된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리그오브레전드</a:t>
            </a:r>
            <a:r>
              <a:rPr lang="en-US" altLang="ko-KR" sz="1700" dirty="0" smtClean="0">
                <a:solidFill>
                  <a:schemeClr val="bg1"/>
                </a:solidFill>
              </a:rPr>
              <a:t>(League of Legends)</a:t>
            </a:r>
            <a:r>
              <a:rPr lang="ko-KR" altLang="en-US" sz="1700" dirty="0" smtClean="0">
                <a:solidFill>
                  <a:schemeClr val="bg1"/>
                </a:solidFill>
              </a:rPr>
              <a:t>의 새로운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자동전투형</a:t>
            </a:r>
            <a:r>
              <a:rPr lang="ko-KR" altLang="en-US" sz="1700" dirty="0" smtClean="0">
                <a:solidFill>
                  <a:schemeClr val="bg1"/>
                </a:solidFill>
              </a:rPr>
              <a:t> 게임 모드</a:t>
            </a:r>
            <a:endParaRPr lang="en-US" altLang="ko-KR" sz="17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700" dirty="0" smtClean="0">
                <a:solidFill>
                  <a:schemeClr val="bg1"/>
                </a:solidFill>
              </a:rPr>
              <a:t>  </a:t>
            </a:r>
            <a:r>
              <a:rPr lang="en-US" altLang="ko-KR" sz="1700" dirty="0" smtClean="0">
                <a:solidFill>
                  <a:schemeClr val="bg1"/>
                </a:solidFill>
              </a:rPr>
              <a:t>- </a:t>
            </a:r>
            <a:r>
              <a:rPr lang="ko-KR" altLang="en-US" sz="1700" dirty="0" smtClean="0">
                <a:solidFill>
                  <a:schemeClr val="bg1"/>
                </a:solidFill>
              </a:rPr>
              <a:t>기존의 오토체스 형태의 게임들을 모두 밀어내고 장르 </a:t>
            </a:r>
            <a:r>
              <a:rPr lang="en-US" altLang="ko-KR" sz="1700" dirty="0" smtClean="0">
                <a:solidFill>
                  <a:schemeClr val="bg1"/>
                </a:solidFill>
              </a:rPr>
              <a:t>1</a:t>
            </a:r>
            <a:r>
              <a:rPr lang="ko-KR" altLang="en-US" sz="1700" dirty="0" smtClean="0">
                <a:solidFill>
                  <a:schemeClr val="bg1"/>
                </a:solidFill>
              </a:rPr>
              <a:t>위에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랭크되어있다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200" b="1" dirty="0" smtClean="0">
                <a:solidFill>
                  <a:schemeClr val="bg1"/>
                </a:solidFill>
              </a:rPr>
              <a:t>승리 조건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en-US" altLang="ko-KR" sz="1700" dirty="0" smtClean="0">
                <a:solidFill>
                  <a:schemeClr val="bg1"/>
                </a:solidFill>
              </a:rPr>
              <a:t>8</a:t>
            </a:r>
            <a:r>
              <a:rPr lang="ko-KR" altLang="en-US" sz="1700" dirty="0" smtClean="0">
                <a:solidFill>
                  <a:schemeClr val="bg1"/>
                </a:solidFill>
              </a:rPr>
              <a:t>인의 플레이어들은 공평하게 피 </a:t>
            </a:r>
            <a:r>
              <a:rPr lang="en-US" altLang="ko-KR" sz="1700" dirty="0" smtClean="0">
                <a:solidFill>
                  <a:schemeClr val="bg1"/>
                </a:solidFill>
              </a:rPr>
              <a:t>100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</a:rPr>
              <a:t>짜리 전략가로 게임을 시작한다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700" dirty="0" smtClean="0">
                <a:solidFill>
                  <a:schemeClr val="bg1"/>
                </a:solidFill>
              </a:rPr>
              <a:t>  - </a:t>
            </a:r>
            <a:r>
              <a:rPr lang="ko-KR" altLang="en-US" sz="1700" dirty="0" smtClean="0">
                <a:solidFill>
                  <a:schemeClr val="bg1"/>
                </a:solidFill>
              </a:rPr>
              <a:t>매 라운드 다른 플레이어와 맞붙고</a:t>
            </a:r>
            <a:r>
              <a:rPr lang="en-US" altLang="ko-KR" sz="1700" dirty="0" smtClean="0">
                <a:solidFill>
                  <a:schemeClr val="bg1"/>
                </a:solidFill>
              </a:rPr>
              <a:t>,</a:t>
            </a:r>
            <a:r>
              <a:rPr lang="ko-KR" altLang="en-US" sz="1700" dirty="0" smtClean="0">
                <a:solidFill>
                  <a:schemeClr val="bg1"/>
                </a:solidFill>
              </a:rPr>
              <a:t> 배치한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유닛</a:t>
            </a:r>
            <a:r>
              <a:rPr lang="ko-KR" altLang="en-US" sz="1700" dirty="0" smtClean="0">
                <a:solidFill>
                  <a:schemeClr val="bg1"/>
                </a:solidFill>
              </a:rPr>
              <a:t> 간 자동전투를 통해 라운드의 승패가 결정된다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</a:rPr>
              <a:t> - </a:t>
            </a:r>
            <a:r>
              <a:rPr lang="ko-KR" altLang="en-US" sz="1700" dirty="0" smtClean="0">
                <a:solidFill>
                  <a:schemeClr val="bg1"/>
                </a:solidFill>
              </a:rPr>
              <a:t>라운드에서 패배한 유저는 전략가의 피가 깎이며</a:t>
            </a:r>
            <a:r>
              <a:rPr lang="en-US" altLang="ko-KR" sz="1700" dirty="0" smtClean="0">
                <a:solidFill>
                  <a:schemeClr val="bg1"/>
                </a:solidFill>
              </a:rPr>
              <a:t>, </a:t>
            </a:r>
            <a:r>
              <a:rPr lang="ko-KR" altLang="en-US" sz="1700" dirty="0" smtClean="0">
                <a:solidFill>
                  <a:srgbClr val="FFC000"/>
                </a:solidFill>
              </a:rPr>
              <a:t>피 </a:t>
            </a:r>
            <a:r>
              <a:rPr lang="en-US" altLang="ko-KR" sz="1700" dirty="0" smtClean="0">
                <a:solidFill>
                  <a:srgbClr val="FFC000"/>
                </a:solidFill>
              </a:rPr>
              <a:t>0</a:t>
            </a:r>
            <a:r>
              <a:rPr lang="ko-KR" altLang="en-US" sz="1700" dirty="0" smtClean="0">
                <a:solidFill>
                  <a:srgbClr val="FFC000"/>
                </a:solidFill>
              </a:rPr>
              <a:t>이 되면 게임에서 최종 탈락</a:t>
            </a:r>
            <a:r>
              <a:rPr lang="ko-KR" altLang="en-US" sz="1700" dirty="0" smtClean="0">
                <a:solidFill>
                  <a:schemeClr val="bg1"/>
                </a:solidFill>
              </a:rPr>
              <a:t>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</a:rPr>
              <a:t> - </a:t>
            </a:r>
            <a:r>
              <a:rPr lang="ko-KR" altLang="en-US" sz="1700" dirty="0" smtClean="0">
                <a:solidFill>
                  <a:srgbClr val="FFC000"/>
                </a:solidFill>
              </a:rPr>
              <a:t>가장 마지막까지 </a:t>
            </a:r>
            <a:r>
              <a:rPr lang="ko-KR" altLang="en-US" sz="1700" b="1" dirty="0" smtClean="0">
                <a:solidFill>
                  <a:srgbClr val="FFC000"/>
                </a:solidFill>
              </a:rPr>
              <a:t>생존</a:t>
            </a:r>
            <a:r>
              <a:rPr lang="ko-KR" altLang="en-US" sz="1700" dirty="0" smtClean="0">
                <a:solidFill>
                  <a:schemeClr val="bg1"/>
                </a:solidFill>
              </a:rPr>
              <a:t>한 유저는 </a:t>
            </a:r>
            <a:r>
              <a:rPr lang="en-US" altLang="ko-KR" sz="1700" dirty="0" smtClean="0">
                <a:solidFill>
                  <a:schemeClr val="bg1"/>
                </a:solidFill>
              </a:rPr>
              <a:t>1</a:t>
            </a:r>
            <a:r>
              <a:rPr lang="ko-KR" altLang="en-US" sz="1700" dirty="0" smtClean="0">
                <a:solidFill>
                  <a:schemeClr val="bg1"/>
                </a:solidFill>
              </a:rPr>
              <a:t>위로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최종 승리자</a:t>
            </a:r>
            <a:r>
              <a:rPr lang="ko-KR" altLang="en-US" sz="1700" dirty="0" smtClean="0">
                <a:solidFill>
                  <a:schemeClr val="bg1"/>
                </a:solidFill>
              </a:rPr>
              <a:t>가 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700" dirty="0" smtClean="0">
                <a:solidFill>
                  <a:schemeClr val="bg1"/>
                </a:solidFill>
              </a:rPr>
              <a:t>  - </a:t>
            </a:r>
            <a:r>
              <a:rPr lang="ko-KR" altLang="en-US" sz="1700" dirty="0" smtClean="0">
                <a:solidFill>
                  <a:schemeClr val="bg1"/>
                </a:solidFill>
              </a:rPr>
              <a:t>가장 먼저 탈락한 </a:t>
            </a:r>
            <a:r>
              <a:rPr lang="en-US" altLang="ko-KR" sz="1700" dirty="0" smtClean="0">
                <a:solidFill>
                  <a:schemeClr val="bg1"/>
                </a:solidFill>
              </a:rPr>
              <a:t>8</a:t>
            </a:r>
            <a:r>
              <a:rPr lang="ko-KR" altLang="en-US" sz="1700" dirty="0" smtClean="0">
                <a:solidFill>
                  <a:schemeClr val="bg1"/>
                </a:solidFill>
              </a:rPr>
              <a:t>위부터 </a:t>
            </a:r>
            <a:r>
              <a:rPr lang="en-US" altLang="ko-KR" sz="1700" dirty="0" smtClean="0">
                <a:solidFill>
                  <a:schemeClr val="bg1"/>
                </a:solidFill>
              </a:rPr>
              <a:t>5</a:t>
            </a:r>
            <a:r>
              <a:rPr lang="ko-KR" altLang="en-US" sz="1700" dirty="0" smtClean="0">
                <a:solidFill>
                  <a:schemeClr val="bg1"/>
                </a:solidFill>
              </a:rPr>
              <a:t>위의 유저는 랭크 점수 차감</a:t>
            </a:r>
            <a:r>
              <a:rPr lang="en-US" altLang="ko-KR" sz="1700" dirty="0" smtClean="0">
                <a:solidFill>
                  <a:schemeClr val="bg1"/>
                </a:solidFill>
              </a:rPr>
              <a:t>, 4</a:t>
            </a:r>
            <a:r>
              <a:rPr lang="ko-KR" altLang="en-US" sz="1700" dirty="0" smtClean="0">
                <a:solidFill>
                  <a:schemeClr val="bg1"/>
                </a:solidFill>
              </a:rPr>
              <a:t>위 이상의 유저는 랭크점수를 획득한다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700" i="1" dirty="0" smtClean="0">
                <a:solidFill>
                  <a:schemeClr val="bg1"/>
                </a:solidFill>
              </a:rPr>
              <a:t>    </a:t>
            </a:r>
            <a:r>
              <a:rPr lang="ko-KR" altLang="en-US" sz="1700" dirty="0" smtClean="0">
                <a:solidFill>
                  <a:schemeClr val="bg1"/>
                </a:solidFill>
              </a:rPr>
              <a:t>예시</a:t>
            </a:r>
            <a:r>
              <a:rPr lang="en-US" altLang="ko-KR" sz="1700" dirty="0" smtClean="0">
                <a:solidFill>
                  <a:schemeClr val="bg1"/>
                </a:solidFill>
              </a:rPr>
              <a:t>) 1</a:t>
            </a:r>
            <a:r>
              <a:rPr lang="ko-KR" altLang="en-US" sz="1700" dirty="0" smtClean="0">
                <a:solidFill>
                  <a:schemeClr val="bg1"/>
                </a:solidFill>
              </a:rPr>
              <a:t>위 </a:t>
            </a:r>
            <a:r>
              <a:rPr lang="en-US" altLang="ko-KR" sz="1700" dirty="0" smtClean="0">
                <a:solidFill>
                  <a:schemeClr val="bg1"/>
                </a:solidFill>
              </a:rPr>
              <a:t>+35</a:t>
            </a:r>
            <a:r>
              <a:rPr lang="ko-KR" altLang="en-US" sz="1700" dirty="0" smtClean="0">
                <a:solidFill>
                  <a:schemeClr val="bg1"/>
                </a:solidFill>
              </a:rPr>
              <a:t>점</a:t>
            </a:r>
            <a:r>
              <a:rPr lang="en-US" altLang="ko-KR" sz="1700" dirty="0" smtClean="0">
                <a:solidFill>
                  <a:schemeClr val="bg1"/>
                </a:solidFill>
              </a:rPr>
              <a:t>, 2</a:t>
            </a:r>
            <a:r>
              <a:rPr lang="ko-KR" altLang="en-US" sz="1700" dirty="0" smtClean="0">
                <a:solidFill>
                  <a:schemeClr val="bg1"/>
                </a:solidFill>
              </a:rPr>
              <a:t>위 </a:t>
            </a:r>
            <a:r>
              <a:rPr lang="en-US" altLang="ko-KR" sz="1700" dirty="0" smtClean="0">
                <a:solidFill>
                  <a:schemeClr val="bg1"/>
                </a:solidFill>
              </a:rPr>
              <a:t>+25</a:t>
            </a:r>
            <a:r>
              <a:rPr lang="ko-KR" altLang="en-US" sz="1700" dirty="0" smtClean="0">
                <a:solidFill>
                  <a:schemeClr val="bg1"/>
                </a:solidFill>
              </a:rPr>
              <a:t>점</a:t>
            </a:r>
            <a:r>
              <a:rPr lang="en-US" altLang="ko-KR" sz="1700" dirty="0" smtClean="0">
                <a:solidFill>
                  <a:schemeClr val="bg1"/>
                </a:solidFill>
              </a:rPr>
              <a:t>, 3</a:t>
            </a:r>
            <a:r>
              <a:rPr lang="ko-KR" altLang="en-US" sz="1700" dirty="0" smtClean="0">
                <a:solidFill>
                  <a:schemeClr val="bg1"/>
                </a:solidFill>
              </a:rPr>
              <a:t>위 </a:t>
            </a:r>
            <a:r>
              <a:rPr lang="en-US" altLang="ko-KR" sz="1700" dirty="0" smtClean="0">
                <a:solidFill>
                  <a:schemeClr val="bg1"/>
                </a:solidFill>
              </a:rPr>
              <a:t>+18</a:t>
            </a:r>
            <a:r>
              <a:rPr lang="ko-KR" altLang="en-US" sz="1700" dirty="0" smtClean="0">
                <a:solidFill>
                  <a:schemeClr val="bg1"/>
                </a:solidFill>
              </a:rPr>
              <a:t>점</a:t>
            </a:r>
            <a:r>
              <a:rPr lang="en-US" altLang="ko-KR" sz="1700" dirty="0" smtClean="0">
                <a:solidFill>
                  <a:schemeClr val="bg1"/>
                </a:solidFill>
              </a:rPr>
              <a:t>, </a:t>
            </a:r>
            <a:r>
              <a:rPr lang="en-US" altLang="ko-KR" sz="1700" dirty="0" smtClean="0">
                <a:solidFill>
                  <a:srgbClr val="FFC000"/>
                </a:solidFill>
              </a:rPr>
              <a:t>4</a:t>
            </a:r>
            <a:r>
              <a:rPr lang="ko-KR" altLang="en-US" sz="1700" dirty="0" smtClean="0">
                <a:solidFill>
                  <a:srgbClr val="FFC000"/>
                </a:solidFill>
              </a:rPr>
              <a:t>위 </a:t>
            </a:r>
            <a:r>
              <a:rPr lang="en-US" altLang="ko-KR" sz="1700" dirty="0" smtClean="0">
                <a:solidFill>
                  <a:srgbClr val="FFC000"/>
                </a:solidFill>
              </a:rPr>
              <a:t>+10</a:t>
            </a:r>
            <a:r>
              <a:rPr lang="ko-KR" altLang="en-US" sz="1700" dirty="0" smtClean="0">
                <a:solidFill>
                  <a:srgbClr val="FFC000"/>
                </a:solidFill>
              </a:rPr>
              <a:t>점</a:t>
            </a:r>
            <a:r>
              <a:rPr lang="en-US" altLang="ko-KR" sz="1700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1700" dirty="0" smtClean="0">
                <a:solidFill>
                  <a:schemeClr val="bg1"/>
                </a:solidFill>
              </a:rPr>
              <a:t>            8</a:t>
            </a:r>
            <a:r>
              <a:rPr lang="ko-KR" altLang="en-US" sz="1700" dirty="0" smtClean="0">
                <a:solidFill>
                  <a:schemeClr val="bg1"/>
                </a:solidFill>
              </a:rPr>
              <a:t>위 </a:t>
            </a:r>
            <a:r>
              <a:rPr lang="en-US" altLang="ko-KR" sz="1700" dirty="0" smtClean="0">
                <a:solidFill>
                  <a:schemeClr val="bg1"/>
                </a:solidFill>
              </a:rPr>
              <a:t>– 40</a:t>
            </a:r>
            <a:r>
              <a:rPr lang="ko-KR" altLang="en-US" sz="1700" dirty="0" smtClean="0">
                <a:solidFill>
                  <a:schemeClr val="bg1"/>
                </a:solidFill>
              </a:rPr>
              <a:t>점</a:t>
            </a:r>
            <a:r>
              <a:rPr lang="en-US" altLang="ko-KR" sz="1700" dirty="0" smtClean="0">
                <a:solidFill>
                  <a:schemeClr val="bg1"/>
                </a:solidFill>
              </a:rPr>
              <a:t>, 7</a:t>
            </a:r>
            <a:r>
              <a:rPr lang="ko-KR" altLang="en-US" sz="1700" dirty="0" smtClean="0">
                <a:solidFill>
                  <a:schemeClr val="bg1"/>
                </a:solidFill>
              </a:rPr>
              <a:t>위 </a:t>
            </a:r>
            <a:r>
              <a:rPr lang="en-US" altLang="ko-KR" sz="1700" dirty="0" smtClean="0">
                <a:solidFill>
                  <a:schemeClr val="bg1"/>
                </a:solidFill>
              </a:rPr>
              <a:t>– 30</a:t>
            </a:r>
            <a:r>
              <a:rPr lang="ko-KR" altLang="en-US" sz="1700" dirty="0" smtClean="0">
                <a:solidFill>
                  <a:schemeClr val="bg1"/>
                </a:solidFill>
              </a:rPr>
              <a:t>점</a:t>
            </a:r>
            <a:r>
              <a:rPr lang="en-US" altLang="ko-KR" sz="1700" dirty="0" smtClean="0">
                <a:solidFill>
                  <a:schemeClr val="bg1"/>
                </a:solidFill>
              </a:rPr>
              <a:t>, 6</a:t>
            </a:r>
            <a:r>
              <a:rPr lang="ko-KR" altLang="en-US" sz="1700" dirty="0" smtClean="0">
                <a:solidFill>
                  <a:schemeClr val="bg1"/>
                </a:solidFill>
              </a:rPr>
              <a:t>위 </a:t>
            </a:r>
            <a:r>
              <a:rPr lang="en-US" altLang="ko-KR" sz="1700" dirty="0" smtClean="0">
                <a:solidFill>
                  <a:schemeClr val="bg1"/>
                </a:solidFill>
              </a:rPr>
              <a:t>– 20</a:t>
            </a:r>
            <a:r>
              <a:rPr lang="ko-KR" altLang="en-US" sz="1700" dirty="0" smtClean="0">
                <a:solidFill>
                  <a:schemeClr val="bg1"/>
                </a:solidFill>
              </a:rPr>
              <a:t>점</a:t>
            </a:r>
            <a:r>
              <a:rPr lang="en-US" altLang="ko-KR" sz="1700" dirty="0" smtClean="0">
                <a:solidFill>
                  <a:schemeClr val="bg1"/>
                </a:solidFill>
              </a:rPr>
              <a:t>, </a:t>
            </a:r>
            <a:r>
              <a:rPr lang="en-US" altLang="ko-KR" sz="1700" dirty="0" smtClean="0">
                <a:solidFill>
                  <a:srgbClr val="FF0000"/>
                </a:solidFill>
              </a:rPr>
              <a:t>5</a:t>
            </a:r>
            <a:r>
              <a:rPr lang="ko-KR" altLang="en-US" sz="1700" dirty="0" smtClean="0">
                <a:solidFill>
                  <a:srgbClr val="FF0000"/>
                </a:solidFill>
              </a:rPr>
              <a:t>위 </a:t>
            </a:r>
            <a:r>
              <a:rPr lang="en-US" altLang="ko-KR" sz="1700" dirty="0" smtClean="0">
                <a:solidFill>
                  <a:srgbClr val="FF0000"/>
                </a:solidFill>
              </a:rPr>
              <a:t>- 16</a:t>
            </a:r>
            <a:r>
              <a:rPr lang="ko-KR" altLang="en-US" sz="1700" dirty="0" smtClean="0">
                <a:solidFill>
                  <a:srgbClr val="FF0000"/>
                </a:solidFill>
              </a:rPr>
              <a:t>점</a:t>
            </a:r>
            <a:r>
              <a:rPr lang="en-US" altLang="ko-KR" sz="1700" dirty="0" smtClean="0">
                <a:solidFill>
                  <a:srgbClr val="FFC000"/>
                </a:solidFill>
              </a:rPr>
              <a:t>(*</a:t>
            </a:r>
            <a:r>
              <a:rPr lang="ko-KR" altLang="en-US" sz="1700" dirty="0" smtClean="0">
                <a:solidFill>
                  <a:srgbClr val="FFC000"/>
                </a:solidFill>
              </a:rPr>
              <a:t>감소 수치가 증가 수치보다 소폭 크다</a:t>
            </a:r>
            <a:r>
              <a:rPr lang="en-US" altLang="ko-KR" sz="1700" dirty="0" smtClean="0">
                <a:solidFill>
                  <a:srgbClr val="FFC000"/>
                </a:solidFill>
              </a:rPr>
              <a:t>)</a:t>
            </a:r>
            <a:endParaRPr lang="en-US" altLang="ko-KR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700" dirty="0" smtClean="0">
              <a:solidFill>
                <a:schemeClr val="accent4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서론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TFT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1547" y="1550729"/>
            <a:ext cx="10515600" cy="45814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FFC000"/>
                </a:solidFill>
              </a:rPr>
              <a:t>“</a:t>
            </a:r>
            <a:r>
              <a:rPr lang="ko-KR" altLang="en-US" sz="2200" b="1" dirty="0" smtClean="0">
                <a:solidFill>
                  <a:srgbClr val="FFC000"/>
                </a:solidFill>
              </a:rPr>
              <a:t>가장 효율적으로 </a:t>
            </a:r>
            <a:r>
              <a:rPr lang="ko-KR" altLang="en-US" sz="2200" b="1" dirty="0" err="1" smtClean="0">
                <a:solidFill>
                  <a:srgbClr val="FFC000"/>
                </a:solidFill>
              </a:rPr>
              <a:t>티어를</a:t>
            </a:r>
            <a:r>
              <a:rPr lang="ko-KR" altLang="en-US" sz="2200" b="1" dirty="0" smtClean="0">
                <a:solidFill>
                  <a:srgbClr val="FFC000"/>
                </a:solidFill>
              </a:rPr>
              <a:t> 올릴 수 있는 </a:t>
            </a:r>
            <a:r>
              <a:rPr lang="en-US" altLang="ko-KR" sz="2200" b="1" dirty="0" smtClean="0">
                <a:solidFill>
                  <a:srgbClr val="FFC000"/>
                </a:solidFill>
              </a:rPr>
              <a:t>TFT </a:t>
            </a:r>
            <a:r>
              <a:rPr lang="ko-KR" altLang="en-US" sz="2200" b="1" dirty="0" err="1" smtClean="0">
                <a:solidFill>
                  <a:srgbClr val="FFC000"/>
                </a:solidFill>
              </a:rPr>
              <a:t>덱은</a:t>
            </a:r>
            <a:r>
              <a:rPr lang="ko-KR" altLang="en-US" sz="2200" b="1" dirty="0" smtClean="0">
                <a:solidFill>
                  <a:srgbClr val="FFC000"/>
                </a:solidFill>
              </a:rPr>
              <a:t> 무엇인가</a:t>
            </a:r>
            <a:r>
              <a:rPr lang="en-US" altLang="ko-KR" sz="2200" b="1" dirty="0" smtClean="0">
                <a:solidFill>
                  <a:srgbClr val="FFC000"/>
                </a:solidFill>
              </a:rPr>
              <a:t>?”</a:t>
            </a:r>
          </a:p>
          <a:p>
            <a:pPr marL="0" indent="0">
              <a:buNone/>
            </a:pPr>
            <a:endParaRPr lang="en-US" altLang="ko-KR" sz="2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200" b="1" dirty="0" smtClean="0">
                <a:solidFill>
                  <a:schemeClr val="bg1"/>
                </a:solidFill>
              </a:rPr>
              <a:t>하루에 플레이 가능한 시간이 한정된 직장인 유저들의 게임 만족도를 고려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bg1"/>
                </a:solidFill>
              </a:rPr>
              <a:t>50%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확률로 점수를 획득하거나 실패한다면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랭크시스템의 </a:t>
            </a:r>
            <a:r>
              <a:rPr lang="ko-KR" altLang="en-US" sz="2200" b="1" dirty="0" err="1" smtClean="0">
                <a:solidFill>
                  <a:schemeClr val="bg1"/>
                </a:solidFill>
              </a:rPr>
              <a:t>티어를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올릴 수 없다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200" b="1" dirty="0" smtClean="0">
                <a:solidFill>
                  <a:schemeClr val="bg1"/>
                </a:solidFill>
              </a:rPr>
              <a:t>확률적으로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위 이내로 생존할 수 있는 </a:t>
            </a:r>
            <a:r>
              <a:rPr lang="ko-KR" altLang="en-US" sz="2200" b="1" dirty="0" err="1" smtClean="0">
                <a:solidFill>
                  <a:srgbClr val="FF0000"/>
                </a:solidFill>
              </a:rPr>
              <a:t>덱</a:t>
            </a:r>
            <a:r>
              <a:rPr lang="ko-KR" altLang="en-US" sz="2200" b="1" dirty="0" err="1" smtClean="0">
                <a:solidFill>
                  <a:schemeClr val="bg1"/>
                </a:solidFill>
              </a:rPr>
              <a:t>을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찾는다면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?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 </a:t>
            </a:r>
            <a:endParaRPr lang="en-US" altLang="ko-KR" sz="2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ko-KR" altLang="en-US" sz="2200" dirty="0" smtClean="0">
                <a:solidFill>
                  <a:schemeClr val="bg1"/>
                </a:solidFill>
              </a:rPr>
              <a:t>최상위 </a:t>
            </a:r>
            <a:r>
              <a:rPr lang="ko-KR" altLang="en-US" sz="2200" dirty="0" err="1" smtClean="0">
                <a:solidFill>
                  <a:schemeClr val="bg1"/>
                </a:solidFill>
              </a:rPr>
              <a:t>티어</a:t>
            </a:r>
            <a:r>
              <a:rPr lang="en-US" altLang="ko-KR" sz="2200" dirty="0" smtClean="0">
                <a:solidFill>
                  <a:schemeClr val="bg1"/>
                </a:solidFill>
              </a:rPr>
              <a:t>(Challenger, </a:t>
            </a:r>
            <a:r>
              <a:rPr lang="ko-KR" altLang="en-US" sz="2200" dirty="0" smtClean="0">
                <a:solidFill>
                  <a:schemeClr val="bg1"/>
                </a:solidFill>
              </a:rPr>
              <a:t>챌린저</a:t>
            </a:r>
            <a:r>
              <a:rPr lang="en-US" altLang="ko-KR" sz="2200" dirty="0" smtClean="0">
                <a:solidFill>
                  <a:schemeClr val="bg1"/>
                </a:solidFill>
              </a:rPr>
              <a:t>)</a:t>
            </a:r>
            <a:r>
              <a:rPr lang="ko-KR" altLang="en-US" sz="2200" dirty="0" smtClean="0">
                <a:solidFill>
                  <a:schemeClr val="bg1"/>
                </a:solidFill>
              </a:rPr>
              <a:t>의 경기 데이터를 바탕으로 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 smtClean="0">
                <a:solidFill>
                  <a:schemeClr val="bg1"/>
                </a:solidFill>
              </a:rPr>
              <a:t>1) </a:t>
            </a:r>
            <a:r>
              <a:rPr lang="ko-KR" altLang="en-US" sz="2200" dirty="0" smtClean="0">
                <a:solidFill>
                  <a:schemeClr val="bg1"/>
                </a:solidFill>
              </a:rPr>
              <a:t>가장 많이 </a:t>
            </a:r>
            <a:r>
              <a:rPr lang="en-US" altLang="ko-KR" sz="2200" dirty="0" smtClean="0">
                <a:solidFill>
                  <a:schemeClr val="bg1"/>
                </a:solidFill>
              </a:rPr>
              <a:t>1</a:t>
            </a:r>
            <a:r>
              <a:rPr lang="ko-KR" altLang="en-US" sz="2200" dirty="0" smtClean="0">
                <a:solidFill>
                  <a:schemeClr val="bg1"/>
                </a:solidFill>
              </a:rPr>
              <a:t>위를 차지한 </a:t>
            </a:r>
            <a:r>
              <a:rPr lang="ko-KR" altLang="en-US" sz="2200" dirty="0" err="1" smtClean="0">
                <a:solidFill>
                  <a:schemeClr val="bg1"/>
                </a:solidFill>
              </a:rPr>
              <a:t>덱을</a:t>
            </a:r>
            <a:r>
              <a:rPr lang="ko-KR" altLang="en-US" sz="2200" dirty="0" smtClean="0">
                <a:solidFill>
                  <a:schemeClr val="bg1"/>
                </a:solidFill>
              </a:rPr>
              <a:t> 살펴보고</a:t>
            </a:r>
            <a:r>
              <a:rPr lang="en-US" altLang="ko-KR" sz="2200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2200" dirty="0" smtClean="0">
                <a:solidFill>
                  <a:schemeClr val="bg1"/>
                </a:solidFill>
              </a:rPr>
              <a:t>2) </a:t>
            </a:r>
            <a:r>
              <a:rPr lang="ko-KR" altLang="en-US" sz="2200" dirty="0" smtClean="0">
                <a:solidFill>
                  <a:schemeClr val="bg1"/>
                </a:solidFill>
              </a:rPr>
              <a:t>게임 내에서 유저가 선택할 수 있는 전략적인 요소와 그 영향력을 파악하여</a:t>
            </a:r>
            <a:r>
              <a:rPr lang="en-US" altLang="ko-KR" sz="2200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2200" dirty="0" smtClean="0">
                <a:solidFill>
                  <a:schemeClr val="bg1"/>
                </a:solidFill>
              </a:rPr>
              <a:t>3) 3</a:t>
            </a:r>
            <a:r>
              <a:rPr lang="ko-KR" altLang="en-US" sz="2200" dirty="0" smtClean="0">
                <a:solidFill>
                  <a:schemeClr val="bg1"/>
                </a:solidFill>
              </a:rPr>
              <a:t>위 이내에 생존 가능한 </a:t>
            </a:r>
            <a:r>
              <a:rPr lang="ko-KR" altLang="en-US" sz="2200" dirty="0" err="1" smtClean="0">
                <a:solidFill>
                  <a:schemeClr val="bg1"/>
                </a:solidFill>
              </a:rPr>
              <a:t>덱을</a:t>
            </a:r>
            <a:r>
              <a:rPr lang="ko-KR" altLang="en-US" sz="2200" dirty="0" smtClean="0">
                <a:solidFill>
                  <a:schemeClr val="bg1"/>
                </a:solidFill>
              </a:rPr>
              <a:t> 예측하고 성능을 검증한다</a:t>
            </a:r>
            <a:r>
              <a:rPr lang="en-US" altLang="ko-KR" sz="22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서론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문제 정의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539" y="1569389"/>
            <a:ext cx="10515600" cy="44956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챌린저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티어의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6677</a:t>
            </a:r>
            <a:r>
              <a:rPr lang="ko-KR" altLang="en-US" sz="2000" dirty="0" smtClean="0">
                <a:solidFill>
                  <a:schemeClr val="bg1"/>
                </a:solidFill>
              </a:rPr>
              <a:t>개 게임데이터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데이터셋</a:t>
            </a:r>
            <a:r>
              <a:rPr lang="ko-KR" altLang="en-US" sz="2000" dirty="0" smtClean="0">
                <a:solidFill>
                  <a:schemeClr val="bg1"/>
                </a:solidFill>
              </a:rPr>
              <a:t> 소개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C000"/>
                </a:solidFill>
              </a:rPr>
              <a:t>a</a:t>
            </a:r>
            <a:r>
              <a:rPr lang="en-US" altLang="ko-KR" sz="1800" dirty="0" smtClean="0">
                <a:solidFill>
                  <a:srgbClr val="FFC000"/>
                </a:solidFill>
              </a:rPr>
              <a:t>ugments: </a:t>
            </a:r>
            <a:r>
              <a:rPr lang="ko-KR" altLang="en-US" sz="1800" dirty="0" smtClean="0">
                <a:solidFill>
                  <a:srgbClr val="FFC000"/>
                </a:solidFill>
              </a:rPr>
              <a:t>유저가 게임 내에서 선택한 </a:t>
            </a:r>
            <a:r>
              <a:rPr lang="ko-KR" altLang="en-US" sz="1800" dirty="0" err="1" smtClean="0">
                <a:solidFill>
                  <a:srgbClr val="FFC000"/>
                </a:solidFill>
              </a:rPr>
              <a:t>증강체</a:t>
            </a:r>
            <a:r>
              <a:rPr lang="en-US" altLang="ko-KR" sz="1800" dirty="0" smtClean="0">
                <a:solidFill>
                  <a:srgbClr val="FFC000"/>
                </a:solidFill>
              </a:rPr>
              <a:t>(</a:t>
            </a:r>
            <a:r>
              <a:rPr lang="ko-KR" altLang="en-US" sz="1800" dirty="0" smtClean="0">
                <a:solidFill>
                  <a:srgbClr val="FFC000"/>
                </a:solidFill>
              </a:rPr>
              <a:t>팀 전체에 적용되는 고유 효과</a:t>
            </a:r>
            <a:r>
              <a:rPr lang="en-US" altLang="ko-KR" sz="18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c</a:t>
            </a:r>
            <a:r>
              <a:rPr lang="en-US" altLang="ko-KR" sz="1800" dirty="0" smtClean="0">
                <a:solidFill>
                  <a:schemeClr val="bg1"/>
                </a:solidFill>
              </a:rPr>
              <a:t>ompanion: </a:t>
            </a:r>
            <a:r>
              <a:rPr lang="ko-KR" altLang="en-US" sz="1800" dirty="0" smtClean="0">
                <a:solidFill>
                  <a:schemeClr val="bg1"/>
                </a:solidFill>
              </a:rPr>
              <a:t>유저의 전략가</a:t>
            </a:r>
            <a:r>
              <a:rPr lang="en-US" altLang="ko-KR" sz="1800" dirty="0" smtClean="0">
                <a:solidFill>
                  <a:schemeClr val="bg1"/>
                </a:solidFill>
              </a:rPr>
              <a:t>(</a:t>
            </a:r>
            <a:r>
              <a:rPr lang="ko-KR" altLang="en-US" sz="1800" dirty="0" smtClean="0">
                <a:solidFill>
                  <a:schemeClr val="bg1"/>
                </a:solidFill>
              </a:rPr>
              <a:t>캐릭터 꾸미기</a:t>
            </a:r>
            <a:r>
              <a:rPr lang="en-US" altLang="ko-KR" sz="1800" dirty="0" smtClean="0">
                <a:solidFill>
                  <a:schemeClr val="bg1"/>
                </a:solidFill>
              </a:rPr>
              <a:t>) </a:t>
            </a:r>
            <a:r>
              <a:rPr lang="ko-KR" altLang="en-US" sz="1800" dirty="0" smtClean="0">
                <a:solidFill>
                  <a:schemeClr val="bg1"/>
                </a:solidFill>
              </a:rPr>
              <a:t>형태 표시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rgbClr val="FFC000"/>
                </a:solidFill>
              </a:rPr>
              <a:t>g</a:t>
            </a:r>
            <a:r>
              <a:rPr lang="en-US" altLang="ko-KR" sz="1800" dirty="0" err="1" smtClean="0">
                <a:solidFill>
                  <a:srgbClr val="FFC000"/>
                </a:solidFill>
              </a:rPr>
              <a:t>old_left</a:t>
            </a:r>
            <a:r>
              <a:rPr lang="en-US" altLang="ko-KR" sz="1800" dirty="0" smtClean="0">
                <a:solidFill>
                  <a:srgbClr val="FFC000"/>
                </a:solidFill>
              </a:rPr>
              <a:t>: </a:t>
            </a:r>
            <a:r>
              <a:rPr lang="ko-KR" altLang="en-US" sz="1800" dirty="0" smtClean="0">
                <a:solidFill>
                  <a:srgbClr val="FFC000"/>
                </a:solidFill>
              </a:rPr>
              <a:t>유저가 게임 종료 시점에 보유한 </a:t>
            </a:r>
            <a:r>
              <a:rPr lang="ko-KR" altLang="en-US" sz="1800" dirty="0" err="1" smtClean="0">
                <a:solidFill>
                  <a:srgbClr val="FFC000"/>
                </a:solidFill>
              </a:rPr>
              <a:t>골드량</a:t>
            </a:r>
            <a:endParaRPr lang="en-US" altLang="ko-KR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l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ast_round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유저의 최종 생존 라운드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en-US" altLang="ko-KR" sz="1800" dirty="0" smtClean="0">
                <a:solidFill>
                  <a:srgbClr val="FFC000"/>
                </a:solidFill>
              </a:rPr>
              <a:t>level: </a:t>
            </a:r>
            <a:r>
              <a:rPr lang="ko-KR" altLang="en-US" sz="1800" dirty="0" smtClean="0">
                <a:solidFill>
                  <a:srgbClr val="FFC000"/>
                </a:solidFill>
              </a:rPr>
              <a:t>유저의 최종 레벨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placement: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유저의 최종 순위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layers_eliminated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유저가 다른 유저의 전략가를 피 </a:t>
            </a:r>
            <a:r>
              <a:rPr lang="en-US" altLang="ko-KR" sz="1800" dirty="0" smtClean="0">
                <a:solidFill>
                  <a:schemeClr val="bg1"/>
                </a:solidFill>
              </a:rPr>
              <a:t>0</a:t>
            </a:r>
            <a:r>
              <a:rPr lang="ko-KR" altLang="en-US" sz="1800" dirty="0" smtClean="0">
                <a:solidFill>
                  <a:schemeClr val="bg1"/>
                </a:solidFill>
              </a:rPr>
              <a:t>으로 만든 횟수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puuid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유저의 고유 아이디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chemeClr val="bg1"/>
                </a:solidFill>
              </a:rPr>
              <a:t>time_eliminated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유저가 게임 종료 시점까지 플레이타임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t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otal_damage_to_players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유저가 다른 유저의 전략가에게 준 총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피해량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t</a:t>
            </a:r>
            <a:r>
              <a:rPr lang="en-US" altLang="ko-KR" sz="1800" dirty="0" smtClean="0">
                <a:solidFill>
                  <a:srgbClr val="FFC000"/>
                </a:solidFill>
              </a:rPr>
              <a:t>raits: </a:t>
            </a:r>
            <a:r>
              <a:rPr lang="ko-KR" altLang="en-US" sz="1800" dirty="0" smtClean="0">
                <a:solidFill>
                  <a:srgbClr val="FFC000"/>
                </a:solidFill>
              </a:rPr>
              <a:t>유저가 선택한 시너지 조합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en-US" altLang="ko-KR" sz="1800" dirty="0" smtClean="0">
                <a:solidFill>
                  <a:srgbClr val="FFC000"/>
                </a:solidFill>
              </a:rPr>
              <a:t>units: </a:t>
            </a:r>
            <a:r>
              <a:rPr lang="ko-KR" altLang="en-US" sz="1800" dirty="0" smtClean="0">
                <a:solidFill>
                  <a:srgbClr val="FFC000"/>
                </a:solidFill>
              </a:rPr>
              <a:t>유저가 배치한 </a:t>
            </a:r>
            <a:r>
              <a:rPr lang="ko-KR" altLang="en-US" sz="1800" dirty="0" err="1" smtClean="0">
                <a:solidFill>
                  <a:srgbClr val="FFC000"/>
                </a:solidFill>
              </a:rPr>
              <a:t>유닛들</a:t>
            </a:r>
            <a:endParaRPr lang="en-US" altLang="ko-KR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</a:rPr>
              <a:t>목표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en-US" altLang="ko-KR" sz="2000" b="1" dirty="0">
                <a:solidFill>
                  <a:srgbClr val="FFC000"/>
                </a:solidFill>
              </a:rPr>
              <a:t>augments, </a:t>
            </a:r>
            <a:r>
              <a:rPr lang="en-US" altLang="ko-KR" sz="2000" b="1" dirty="0" err="1">
                <a:solidFill>
                  <a:srgbClr val="FFC000"/>
                </a:solidFill>
              </a:rPr>
              <a:t>gold_left</a:t>
            </a:r>
            <a:r>
              <a:rPr lang="en-US" altLang="ko-KR" sz="2000" b="1" dirty="0">
                <a:solidFill>
                  <a:srgbClr val="FFC000"/>
                </a:solidFill>
              </a:rPr>
              <a:t>, level, traits, units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를 바탕으로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placements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예측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</a:rPr>
              <a:t>0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데이터셋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간략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소개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539" y="1569389"/>
            <a:ext cx="10515600" cy="4495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A</a:t>
            </a:r>
            <a:r>
              <a:rPr lang="en-US" altLang="ko-KR" sz="1800" dirty="0" smtClean="0">
                <a:solidFill>
                  <a:schemeClr val="bg1"/>
                </a:solidFill>
              </a:rPr>
              <a:t>ugments: </a:t>
            </a:r>
            <a:r>
              <a:rPr lang="ko-KR" altLang="en-US" sz="1800" dirty="0" smtClean="0">
                <a:solidFill>
                  <a:schemeClr val="bg1"/>
                </a:solidFill>
              </a:rPr>
              <a:t>플레이어가 선택한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증강체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3</a:t>
            </a:r>
            <a:r>
              <a:rPr lang="ko-KR" altLang="en-US" sz="1800" dirty="0" smtClean="0">
                <a:solidFill>
                  <a:schemeClr val="bg1"/>
                </a:solidFill>
              </a:rPr>
              <a:t>개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</a:rPr>
              <a:t>0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-1.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데이터 특성공학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1" y="2001155"/>
            <a:ext cx="2724530" cy="3753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44703" y="231505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237" y="2001154"/>
            <a:ext cx="3591426" cy="2854104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3741576" y="3638938"/>
            <a:ext cx="1866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99610" y="2249741"/>
            <a:ext cx="41729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증강체들이</a:t>
            </a:r>
            <a:r>
              <a:rPr lang="ko-KR" altLang="en-US" dirty="0" smtClean="0">
                <a:solidFill>
                  <a:schemeClr val="bg1"/>
                </a:solidFill>
              </a:rPr>
              <a:t> 리스트 형태로 들어있어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한 눈에 파악하기 어려운 상태여서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컬럼</a:t>
            </a:r>
            <a:r>
              <a:rPr lang="ko-KR" altLang="en-US" dirty="0" smtClean="0">
                <a:solidFill>
                  <a:schemeClr val="bg1"/>
                </a:solidFill>
              </a:rPr>
              <a:t> 별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개의 </a:t>
            </a:r>
            <a:r>
              <a:rPr lang="ko-KR" altLang="en-US" dirty="0" err="1" smtClean="0">
                <a:solidFill>
                  <a:schemeClr val="bg1"/>
                </a:solidFill>
              </a:rPr>
              <a:t>증강체</a:t>
            </a:r>
            <a:r>
              <a:rPr lang="ko-KR" altLang="en-US" dirty="0" smtClean="0">
                <a:solidFill>
                  <a:schemeClr val="bg1"/>
                </a:solidFill>
              </a:rPr>
              <a:t> 형태로 분리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기존의 </a:t>
            </a:r>
            <a:r>
              <a:rPr lang="en-US" altLang="ko-KR" dirty="0" smtClean="0">
                <a:solidFill>
                  <a:schemeClr val="bg1"/>
                </a:solidFill>
              </a:rPr>
              <a:t>augments </a:t>
            </a:r>
            <a:r>
              <a:rPr lang="ko-KR" altLang="en-US" dirty="0" smtClean="0">
                <a:solidFill>
                  <a:schemeClr val="bg1"/>
                </a:solidFill>
              </a:rPr>
              <a:t>특성은 삭제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 smtClean="0">
                <a:solidFill>
                  <a:srgbClr val="FFC000"/>
                </a:solidFill>
              </a:rPr>
              <a:t>augment1, augment2, augment3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539" y="1569389"/>
            <a:ext cx="10515600" cy="4495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Traits: </a:t>
            </a:r>
            <a:r>
              <a:rPr lang="ko-KR" altLang="en-US" sz="1800" dirty="0" smtClean="0">
                <a:solidFill>
                  <a:schemeClr val="bg1"/>
                </a:solidFill>
              </a:rPr>
              <a:t>배치한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유닛</a:t>
            </a:r>
            <a:r>
              <a:rPr lang="ko-KR" altLang="en-US" sz="1800" dirty="0" smtClean="0">
                <a:solidFill>
                  <a:schemeClr val="bg1"/>
                </a:solidFill>
              </a:rPr>
              <a:t> 간 시너지조합 관련 특성</a:t>
            </a:r>
            <a:r>
              <a:rPr lang="en-US" altLang="ko-KR" sz="1800" dirty="0" smtClean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bg1"/>
                </a:solidFill>
              </a:rPr>
              <a:t>0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-1.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데이터 특성공학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4703" y="231505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9539" y="5226204"/>
            <a:ext cx="445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플레이어마다 위와 같은 </a:t>
            </a:r>
            <a:r>
              <a:rPr lang="en-US" altLang="ko-KR" dirty="0" err="1" smtClean="0">
                <a:solidFill>
                  <a:schemeClr val="bg1"/>
                </a:solidFill>
              </a:rPr>
              <a:t>json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형태의 새로운 데이터프레임이 들어있고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이를 활용하기 위해 특성 추가 필요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4" y="2023637"/>
            <a:ext cx="4439270" cy="3086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04" y="2023637"/>
            <a:ext cx="5924703" cy="301150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366650" y="3566902"/>
            <a:ext cx="1866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01004" y="5226204"/>
            <a:ext cx="523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53400 </a:t>
            </a:r>
            <a:r>
              <a:rPr lang="ko-KR" altLang="en-US" dirty="0" smtClean="0">
                <a:solidFill>
                  <a:schemeClr val="bg1"/>
                </a:solidFill>
              </a:rPr>
              <a:t>플레이어들이 선택한 메인 시너지조합과 해당 시너지에 속한 </a:t>
            </a:r>
            <a:r>
              <a:rPr lang="ko-KR" altLang="en-US" dirty="0" err="1" smtClean="0">
                <a:solidFill>
                  <a:schemeClr val="bg1"/>
                </a:solidFill>
              </a:rPr>
              <a:t>유닛들의</a:t>
            </a:r>
            <a:r>
              <a:rPr lang="ko-KR" altLang="en-US" dirty="0" smtClean="0">
                <a:solidFill>
                  <a:schemeClr val="bg1"/>
                </a:solidFill>
              </a:rPr>
              <a:t> 수를 곱하여 새로운 </a:t>
            </a:r>
            <a:r>
              <a:rPr lang="en-US" altLang="ko-KR" dirty="0" smtClean="0">
                <a:solidFill>
                  <a:srgbClr val="FFC000"/>
                </a:solidFill>
              </a:rPr>
              <a:t>‘</a:t>
            </a:r>
            <a:r>
              <a:rPr lang="ko-KR" altLang="en-US" dirty="0" smtClean="0">
                <a:solidFill>
                  <a:srgbClr val="FFC000"/>
                </a:solidFill>
              </a:rPr>
              <a:t>시너지점수</a:t>
            </a:r>
            <a:r>
              <a:rPr lang="en-US" altLang="ko-KR" dirty="0" smtClean="0">
                <a:solidFill>
                  <a:srgbClr val="FFC000"/>
                </a:solidFill>
              </a:rPr>
              <a:t>‘ </a:t>
            </a:r>
            <a:r>
              <a:rPr lang="ko-KR" altLang="en-US" dirty="0" smtClean="0">
                <a:solidFill>
                  <a:srgbClr val="FFC000"/>
                </a:solidFill>
              </a:rPr>
              <a:t>특성들</a:t>
            </a:r>
            <a:r>
              <a:rPr lang="ko-KR" altLang="en-US" dirty="0" smtClean="0">
                <a:solidFill>
                  <a:schemeClr val="bg1"/>
                </a:solidFill>
              </a:rPr>
              <a:t>을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539" y="1569389"/>
            <a:ext cx="10515600" cy="4495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타겟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최종순위</a:t>
            </a:r>
            <a:r>
              <a:rPr lang="en-US" altLang="ko-KR" sz="2000" dirty="0" smtClean="0">
                <a:solidFill>
                  <a:schemeClr val="bg1"/>
                </a:solidFill>
              </a:rPr>
              <a:t>(placement)</a:t>
            </a:r>
            <a:r>
              <a:rPr lang="ko-KR" altLang="en-US" sz="2000" dirty="0" smtClean="0">
                <a:solidFill>
                  <a:schemeClr val="bg1"/>
                </a:solidFill>
              </a:rPr>
              <a:t>가 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위인가</a:t>
            </a:r>
            <a:r>
              <a:rPr lang="en-US" altLang="ko-KR" sz="2000" dirty="0" smtClean="0">
                <a:solidFill>
                  <a:schemeClr val="bg1"/>
                </a:solidFill>
              </a:rPr>
              <a:t>?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Classification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예측 모델 생성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‘winners’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컬럼</a:t>
            </a:r>
            <a:r>
              <a:rPr lang="ko-KR" altLang="en-US" sz="2000" dirty="0" smtClean="0">
                <a:solidFill>
                  <a:schemeClr val="bg1"/>
                </a:solidFill>
              </a:rPr>
              <a:t> 생성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최종순위가 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위인 경우 </a:t>
            </a:r>
            <a:r>
              <a:rPr lang="en-US" altLang="ko-KR" sz="2000" dirty="0" smtClean="0">
                <a:solidFill>
                  <a:schemeClr val="bg1"/>
                </a:solidFill>
              </a:rPr>
              <a:t>True, </a:t>
            </a:r>
            <a:r>
              <a:rPr lang="ko-KR" altLang="en-US" sz="2000" dirty="0" smtClean="0">
                <a:solidFill>
                  <a:schemeClr val="bg1"/>
                </a:solidFill>
              </a:rPr>
              <a:t>아니라면 </a:t>
            </a:r>
            <a:r>
              <a:rPr lang="en-US" altLang="ko-KR" sz="2000" dirty="0" smtClean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</a:rPr>
              <a:t>기준모델</a:t>
            </a:r>
            <a:r>
              <a:rPr lang="en-US" altLang="ko-KR" sz="2000" dirty="0" smtClean="0">
                <a:solidFill>
                  <a:schemeClr val="bg1"/>
                </a:solidFill>
              </a:rPr>
              <a:t>: winners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컬럼의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최빈값인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False</a:t>
            </a:r>
            <a:r>
              <a:rPr lang="ko-KR" altLang="en-US" sz="2000" dirty="0" smtClean="0">
                <a:solidFill>
                  <a:schemeClr val="bg1"/>
                </a:solidFill>
              </a:rPr>
              <a:t>로 예측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학습셋의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winners </a:t>
            </a:r>
            <a:r>
              <a:rPr lang="ko-KR" altLang="en-US" sz="2000" dirty="0" smtClean="0">
                <a:solidFill>
                  <a:schemeClr val="bg1"/>
                </a:solidFill>
              </a:rPr>
              <a:t>비율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테스트셋의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winners </a:t>
            </a:r>
            <a:r>
              <a:rPr lang="ko-KR" altLang="en-US" sz="2000" dirty="0" smtClean="0">
                <a:solidFill>
                  <a:schemeClr val="bg1"/>
                </a:solidFill>
              </a:rPr>
              <a:t>비율 비교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							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모델 학습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317" y="1980015"/>
            <a:ext cx="2819401" cy="303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51" y="2795171"/>
            <a:ext cx="2543530" cy="390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045" y="4112097"/>
            <a:ext cx="1914792" cy="1952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386" y="4095520"/>
            <a:ext cx="1909665" cy="19860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93198" y="4390015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기준모델의 정확도는 약 </a:t>
            </a:r>
            <a:r>
              <a:rPr lang="en-US" altLang="ko-KR" dirty="0" smtClean="0">
                <a:solidFill>
                  <a:srgbClr val="FFC000"/>
                </a:solidFill>
              </a:rPr>
              <a:t>0.875</a:t>
            </a:r>
          </a:p>
          <a:p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en-US" altLang="ko-KR" dirty="0" smtClean="0">
                <a:solidFill>
                  <a:srgbClr val="FFC000"/>
                </a:solidFill>
              </a:rPr>
              <a:t>8</a:t>
            </a:r>
            <a:r>
              <a:rPr lang="ko-KR" altLang="en-US" dirty="0" smtClean="0">
                <a:solidFill>
                  <a:srgbClr val="FFC000"/>
                </a:solidFill>
              </a:rPr>
              <a:t>명중 </a:t>
            </a:r>
            <a:r>
              <a:rPr lang="en-US" altLang="ko-KR" dirty="0" smtClean="0">
                <a:solidFill>
                  <a:srgbClr val="FFC000"/>
                </a:solidFill>
              </a:rPr>
              <a:t>1</a:t>
            </a:r>
            <a:r>
              <a:rPr lang="ko-KR" altLang="en-US" dirty="0" smtClean="0">
                <a:solidFill>
                  <a:srgbClr val="FFC000"/>
                </a:solidFill>
              </a:rPr>
              <a:t>등이 아닐 확률과 일치</a:t>
            </a:r>
            <a:r>
              <a:rPr lang="en-US" altLang="ko-KR" dirty="0" smtClean="0">
                <a:solidFill>
                  <a:srgbClr val="FFC000"/>
                </a:solidFill>
              </a:rPr>
              <a:t>,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 err="1" smtClean="0">
                <a:solidFill>
                  <a:srgbClr val="FFC000"/>
                </a:solidFill>
              </a:rPr>
              <a:t>데이터셋의</a:t>
            </a:r>
            <a:r>
              <a:rPr lang="ko-KR" altLang="en-US" dirty="0" smtClean="0">
                <a:solidFill>
                  <a:srgbClr val="FFC000"/>
                </a:solidFill>
              </a:rPr>
              <a:t> 비율과 유사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1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1-1.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모델 선택 및 최적화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3600" b="1" dirty="0" err="1" smtClean="0">
                <a:solidFill>
                  <a:schemeClr val="bg1"/>
                </a:solidFill>
              </a:rPr>
              <a:t>XGBoost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156" y="3818508"/>
            <a:ext cx="7197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결정트리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랜덤포레스트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XGBoost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모델로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차적인 성능 비교 결과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성능이 가장 좋았던 </a:t>
            </a:r>
            <a:r>
              <a:rPr lang="en-US" altLang="ko-KR" sz="1600" b="1" dirty="0" err="1" smtClean="0">
                <a:solidFill>
                  <a:srgbClr val="FFC000"/>
                </a:solidFill>
              </a:rPr>
              <a:t>XGBoost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분류 모델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을 </a:t>
            </a:r>
            <a:r>
              <a:rPr lang="ko-KR" altLang="en-US" sz="1600" dirty="0" smtClean="0">
                <a:solidFill>
                  <a:schemeClr val="bg1"/>
                </a:solidFill>
              </a:rPr>
              <a:t>채택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RandomizedCV</a:t>
            </a:r>
            <a:r>
              <a:rPr lang="ko-KR" altLang="en-US" sz="1600" dirty="0" smtClean="0">
                <a:solidFill>
                  <a:schemeClr val="bg1"/>
                </a:solidFill>
              </a:rPr>
              <a:t>를 통해 최적의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하이퍼파라미터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설정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후 </a:t>
            </a:r>
            <a:r>
              <a:rPr lang="en-US" altLang="ko-KR" sz="1600" dirty="0" smtClean="0">
                <a:solidFill>
                  <a:schemeClr val="bg1"/>
                </a:solidFill>
              </a:rPr>
              <a:t>Roc Curve </a:t>
            </a:r>
            <a:r>
              <a:rPr lang="ko-KR" altLang="en-US" sz="1600" dirty="0" smtClean="0">
                <a:solidFill>
                  <a:schemeClr val="bg1"/>
                </a:solidFill>
              </a:rPr>
              <a:t>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즉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만든 모델은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92.2%</a:t>
            </a:r>
            <a:r>
              <a:rPr lang="ko-KR" altLang="en-US" sz="1600" dirty="0" smtClean="0">
                <a:solidFill>
                  <a:srgbClr val="FFC000"/>
                </a:solidFill>
              </a:rPr>
              <a:t>의 정확도로 </a:t>
            </a:r>
            <a:r>
              <a:rPr lang="en-US" altLang="ko-KR" sz="1600" dirty="0" smtClean="0">
                <a:solidFill>
                  <a:srgbClr val="FFC000"/>
                </a:solidFill>
              </a:rPr>
              <a:t>1</a:t>
            </a:r>
            <a:r>
              <a:rPr lang="ko-KR" altLang="en-US" sz="1600" dirty="0" smtClean="0">
                <a:solidFill>
                  <a:srgbClr val="FFC000"/>
                </a:solidFill>
              </a:rPr>
              <a:t>위 예측이 가능하다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91449" y="88720"/>
            <a:ext cx="4269793" cy="55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모델학습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9" y="1584538"/>
            <a:ext cx="3804690" cy="2098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894" y="1522596"/>
            <a:ext cx="3804690" cy="21607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433" y="1584539"/>
            <a:ext cx="4044167" cy="2106562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8318894" y="1492898"/>
            <a:ext cx="0" cy="219820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318894" y="1492898"/>
            <a:ext cx="380469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2123584" y="1492898"/>
            <a:ext cx="0" cy="219049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8318894" y="3683389"/>
            <a:ext cx="380469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696" y="3851481"/>
            <a:ext cx="3305636" cy="239110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696" y="6402970"/>
            <a:ext cx="2545057" cy="3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985</Words>
  <Application>Microsoft Office PowerPoint</Application>
  <PresentationFormat>와이드스크린</PresentationFormat>
  <Paragraphs>155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전략적팀전투(TFT)   어떻게 플레이해야 할까?</vt:lpstr>
      <vt:lpstr>목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1-1. 모델 선택 및 최적화: XGBoost</vt:lpstr>
      <vt:lpstr>2. 특성 중요도 파악</vt:lpstr>
      <vt:lpstr>2-1. 특성별 PDP Plot: 메인시너지 소속 유닛에 투자하면 유리하다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어떤 게임을 만들어야 할까?</dc:title>
  <dc:creator>Yoon Soo-chang</dc:creator>
  <cp:lastModifiedBy>Yoon Soo-chang</cp:lastModifiedBy>
  <cp:revision>69</cp:revision>
  <dcterms:created xsi:type="dcterms:W3CDTF">2022-11-03T01:00:19Z</dcterms:created>
  <dcterms:modified xsi:type="dcterms:W3CDTF">2022-12-05T08:51:16Z</dcterms:modified>
</cp:coreProperties>
</file>