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70" r:id="rId9"/>
    <p:sldId id="260" r:id="rId10"/>
    <p:sldId id="266" r:id="rId11"/>
    <p:sldId id="269" r:id="rId12"/>
    <p:sldId id="267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3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7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0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1493-255C-4B09-857B-118B6A98D85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276D-B351-4119-B67D-71CA06C6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197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다음 분기에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어떤</a:t>
            </a:r>
            <a:r>
              <a:rPr lang="ko-KR" altLang="en-US" b="1" dirty="0" smtClean="0">
                <a:solidFill>
                  <a:schemeClr val="bg1"/>
                </a:solidFill>
              </a:rPr>
              <a:t> 게임을 설계해야 할까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76275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AI</a:t>
            </a:r>
            <a:r>
              <a:rPr lang="ko-KR" altLang="en-US" dirty="0" smtClean="0">
                <a:solidFill>
                  <a:schemeClr val="bg1"/>
                </a:solidFill>
              </a:rPr>
              <a:t>팀</a:t>
            </a:r>
            <a:r>
              <a:rPr lang="en-US" altLang="ko-KR" dirty="0" smtClean="0">
                <a:solidFill>
                  <a:schemeClr val="bg1"/>
                </a:solidFill>
              </a:rPr>
              <a:t> 16</a:t>
            </a:r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smtClean="0">
                <a:solidFill>
                  <a:schemeClr val="bg1"/>
                </a:solidFill>
              </a:rPr>
              <a:t>윤수창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4"/>
                </a:solidFill>
              </a:rPr>
              <a:t> </a:t>
            </a:r>
            <a:r>
              <a:rPr lang="en-US" altLang="ko-KR" sz="3600" b="1" dirty="0" smtClean="0">
                <a:solidFill>
                  <a:schemeClr val="accent4"/>
                </a:solidFill>
              </a:rPr>
              <a:t> </a:t>
            </a:r>
            <a:endParaRPr lang="ko-KR" altLang="en-US" sz="3600" b="1" dirty="0" smtClean="0">
              <a:solidFill>
                <a:schemeClr val="accent4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2156" y="3651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bg1"/>
                </a:solidFill>
              </a:rPr>
              <a:t>3-1.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상위 출고량을 기록한 게임들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1" y="2151191"/>
            <a:ext cx="6948113" cy="3657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156" y="1690686"/>
            <a:ext cx="260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글로벌 </a:t>
            </a:r>
            <a:r>
              <a:rPr lang="en-US" altLang="ko-KR" dirty="0" smtClean="0">
                <a:solidFill>
                  <a:schemeClr val="bg1"/>
                </a:solidFill>
              </a:rPr>
              <a:t>Total Sales </a:t>
            </a:r>
            <a:r>
              <a:rPr lang="ko-KR" altLang="en-US" dirty="0" smtClean="0">
                <a:solidFill>
                  <a:schemeClr val="bg1"/>
                </a:solidFill>
              </a:rPr>
              <a:t>순위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195" y="2128346"/>
            <a:ext cx="4363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2006</a:t>
            </a:r>
            <a:r>
              <a:rPr lang="ko-KR" altLang="en-US" dirty="0">
                <a:solidFill>
                  <a:schemeClr val="bg1"/>
                </a:solidFill>
              </a:rPr>
              <a:t>년 출시된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Nintendo </a:t>
            </a:r>
            <a:r>
              <a:rPr lang="ko-KR" altLang="en-US" dirty="0">
                <a:solidFill>
                  <a:schemeClr val="bg1"/>
                </a:solidFill>
              </a:rPr>
              <a:t>사의 </a:t>
            </a:r>
            <a:r>
              <a:rPr lang="en-US" altLang="ko-KR" dirty="0">
                <a:solidFill>
                  <a:schemeClr val="bg1"/>
                </a:solidFill>
              </a:rPr>
              <a:t>'Wii Sports' (</a:t>
            </a:r>
            <a:r>
              <a:rPr lang="en-US" altLang="ko-KR" dirty="0" smtClean="0">
                <a:solidFill>
                  <a:schemeClr val="bg1"/>
                </a:solidFill>
              </a:rPr>
              <a:t>Sports)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82.74M </a:t>
            </a:r>
            <a:r>
              <a:rPr lang="ko-KR" altLang="en-US" dirty="0">
                <a:solidFill>
                  <a:schemeClr val="bg1"/>
                </a:solidFill>
              </a:rPr>
              <a:t>의 출고량으로 압도적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 동일한 </a:t>
            </a:r>
            <a:r>
              <a:rPr lang="en-US" altLang="ko-KR" dirty="0">
                <a:solidFill>
                  <a:schemeClr val="bg1"/>
                </a:solidFill>
              </a:rPr>
              <a:t>IP</a:t>
            </a:r>
            <a:r>
              <a:rPr lang="ko-KR" altLang="en-US" dirty="0">
                <a:solidFill>
                  <a:schemeClr val="bg1"/>
                </a:solidFill>
              </a:rPr>
              <a:t>를 가진 게임들이 </a:t>
            </a:r>
            <a:r>
              <a:rPr lang="ko-KR" altLang="en-US" dirty="0" err="1">
                <a:solidFill>
                  <a:schemeClr val="bg1"/>
                </a:solidFill>
              </a:rPr>
              <a:t>시리즈물로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ko-KR" altLang="en-US" dirty="0" smtClean="0">
                <a:solidFill>
                  <a:schemeClr val="bg1"/>
                </a:solidFill>
              </a:rPr>
              <a:t>출시되어서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개별로 표시되는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ko-KR" altLang="en-US" dirty="0" err="1" smtClean="0">
                <a:solidFill>
                  <a:schemeClr val="bg1"/>
                </a:solidFill>
              </a:rPr>
              <a:t>순위권에</a:t>
            </a:r>
            <a:r>
              <a:rPr lang="ko-KR" altLang="en-US" dirty="0">
                <a:solidFill>
                  <a:schemeClr val="bg1"/>
                </a:solidFill>
              </a:rPr>
              <a:t> 흩어져있는 경우가 많이 보인다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9057" y="4320072"/>
            <a:ext cx="685169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73224" y="2500604"/>
            <a:ext cx="67833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291450" y="88720"/>
            <a:ext cx="3806890" cy="55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어떤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게임이 많이 팔렸을까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304890" y="2839615"/>
            <a:ext cx="685169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4890" y="2684105"/>
            <a:ext cx="685169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5012" y="3489648"/>
            <a:ext cx="685169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9057" y="3816219"/>
            <a:ext cx="685169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5012" y="5461517"/>
            <a:ext cx="685169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02194" y="4493640"/>
            <a:ext cx="4363707" cy="65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‘</a:t>
            </a:r>
            <a:r>
              <a:rPr lang="ko-KR" altLang="en-US" b="1" dirty="0">
                <a:solidFill>
                  <a:schemeClr val="accent4"/>
                </a:solidFill>
              </a:rPr>
              <a:t>여러 </a:t>
            </a:r>
            <a:r>
              <a:rPr lang="ko-KR" altLang="en-US" b="1" dirty="0" err="1">
                <a:solidFill>
                  <a:schemeClr val="accent4"/>
                </a:solidFill>
              </a:rPr>
              <a:t>시리즈물로</a:t>
            </a:r>
            <a:r>
              <a:rPr lang="ko-KR" altLang="en-US" b="1" dirty="0">
                <a:solidFill>
                  <a:schemeClr val="accent4"/>
                </a:solidFill>
              </a:rPr>
              <a:t> 출시된 게임</a:t>
            </a:r>
            <a:r>
              <a:rPr lang="en-US" altLang="ko-KR" b="1" dirty="0">
                <a:solidFill>
                  <a:schemeClr val="accent4"/>
                </a:solidFill>
              </a:rPr>
              <a:t>’</a:t>
            </a:r>
            <a:r>
              <a:rPr lang="ko-KR" altLang="en-US" dirty="0">
                <a:solidFill>
                  <a:schemeClr val="accent4"/>
                </a:solidFill>
              </a:rPr>
              <a:t>에 주목해볼 필요성이 있지 않을까</a:t>
            </a:r>
            <a:r>
              <a:rPr lang="en-US" altLang="ko-KR" dirty="0">
                <a:solidFill>
                  <a:schemeClr val="accent4"/>
                </a:solidFill>
              </a:rPr>
              <a:t>?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4"/>
                </a:solidFill>
              </a:rPr>
              <a:t> </a:t>
            </a:r>
            <a:r>
              <a:rPr lang="en-US" altLang="ko-KR" sz="3600" b="1" dirty="0" smtClean="0">
                <a:solidFill>
                  <a:schemeClr val="accent4"/>
                </a:solidFill>
              </a:rPr>
              <a:t> </a:t>
            </a:r>
            <a:endParaRPr lang="ko-KR" altLang="en-US" sz="3600" b="1" dirty="0" smtClean="0">
              <a:solidFill>
                <a:schemeClr val="accent4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2156" y="3651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bg1"/>
                </a:solidFill>
              </a:rPr>
              <a:t>3-2.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동일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시리즈물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합계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출고량 비교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156" y="1690686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*IP</a:t>
            </a:r>
            <a:r>
              <a:rPr lang="ko-KR" altLang="en-US" dirty="0" smtClean="0">
                <a:solidFill>
                  <a:schemeClr val="bg1"/>
                </a:solidFill>
              </a:rPr>
              <a:t>별 게임들의 출고량 및 각 장르별 전체 출고량 시각화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4387" y="2239347"/>
            <a:ext cx="6491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Mario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</a:rPr>
              <a:t>Wii, Call of Duty, GTA </a:t>
            </a:r>
            <a:r>
              <a:rPr lang="ko-KR" altLang="en-US" dirty="0" smtClean="0">
                <a:solidFill>
                  <a:schemeClr val="bg1"/>
                </a:solidFill>
              </a:rPr>
              <a:t>등 다른 게임 시리즈들보다 많은 출고량을 기록하고 있다</a:t>
            </a:r>
            <a:r>
              <a:rPr lang="en-US" altLang="ko-KR" dirty="0" smtClean="0">
                <a:solidFill>
                  <a:schemeClr val="bg1"/>
                </a:solidFill>
              </a:rPr>
              <a:t>. *</a:t>
            </a:r>
            <a:r>
              <a:rPr lang="ko-KR" altLang="en-US" dirty="0" err="1" smtClean="0">
                <a:solidFill>
                  <a:schemeClr val="bg1"/>
                </a:solidFill>
              </a:rPr>
              <a:t>스테디</a:t>
            </a:r>
            <a:r>
              <a:rPr lang="ko-KR" altLang="en-US" dirty="0" smtClean="0">
                <a:solidFill>
                  <a:schemeClr val="bg1"/>
                </a:solidFill>
              </a:rPr>
              <a:t> 셀러이기 때문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But, ‘</a:t>
            </a:r>
            <a:r>
              <a:rPr lang="ko-KR" altLang="en-US" dirty="0" smtClean="0">
                <a:solidFill>
                  <a:schemeClr val="accent4"/>
                </a:solidFill>
              </a:rPr>
              <a:t>다음 분기</a:t>
            </a:r>
            <a:r>
              <a:rPr lang="en-US" altLang="ko-KR" dirty="0" smtClean="0">
                <a:solidFill>
                  <a:schemeClr val="accent4"/>
                </a:solidFill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</a:rPr>
              <a:t>의 게임 설계를 위해서는 </a:t>
            </a:r>
            <a:r>
              <a:rPr lang="en-US" altLang="ko-KR" b="1" dirty="0" smtClean="0">
                <a:solidFill>
                  <a:srgbClr val="FF0000"/>
                </a:solidFill>
              </a:rPr>
              <a:t>2010</a:t>
            </a:r>
            <a:r>
              <a:rPr lang="ko-KR" altLang="en-US" b="1" dirty="0" smtClean="0">
                <a:solidFill>
                  <a:srgbClr val="FF0000"/>
                </a:solidFill>
              </a:rPr>
              <a:t>년 이후 출고량이 가장 많은 장르</a:t>
            </a:r>
            <a:r>
              <a:rPr lang="ko-KR" altLang="en-US" dirty="0" smtClean="0">
                <a:solidFill>
                  <a:schemeClr val="bg1"/>
                </a:solidFill>
              </a:rPr>
              <a:t>의 게임을 분석하는 것이 의미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9" y="2184222"/>
            <a:ext cx="4482937" cy="4028111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91450" y="88720"/>
            <a:ext cx="3806890" cy="55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어떤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게임이 많이 팔렸을까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41" y="3945067"/>
            <a:ext cx="3762900" cy="22672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04041" y="4086807"/>
            <a:ext cx="2631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따라서</a:t>
            </a:r>
            <a:r>
              <a:rPr lang="en-US" altLang="ko-KR" dirty="0" smtClean="0">
                <a:solidFill>
                  <a:schemeClr val="accent4"/>
                </a:solidFill>
              </a:rPr>
              <a:t>,</a:t>
            </a:r>
          </a:p>
          <a:p>
            <a:r>
              <a:rPr lang="en-US" altLang="ko-KR" dirty="0" smtClean="0">
                <a:solidFill>
                  <a:schemeClr val="accent4"/>
                </a:solidFill>
              </a:rPr>
              <a:t>Action </a:t>
            </a:r>
            <a:r>
              <a:rPr lang="ko-KR" altLang="en-US" dirty="0" smtClean="0">
                <a:solidFill>
                  <a:schemeClr val="accent4"/>
                </a:solidFill>
              </a:rPr>
              <a:t>장르의 게임 중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ko-KR" altLang="en-US" dirty="0" err="1" smtClean="0">
                <a:solidFill>
                  <a:schemeClr val="accent4"/>
                </a:solidFill>
              </a:rPr>
              <a:t>시리즈물</a:t>
            </a:r>
            <a:r>
              <a:rPr lang="ko-KR" altLang="en-US" dirty="0" smtClean="0">
                <a:solidFill>
                  <a:schemeClr val="accent4"/>
                </a:solidFill>
              </a:rPr>
              <a:t> 합계 출고량이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ko-KR" altLang="en-US" dirty="0" smtClean="0">
                <a:solidFill>
                  <a:schemeClr val="accent4"/>
                </a:solidFill>
              </a:rPr>
              <a:t>가장 높은 게임</a:t>
            </a:r>
            <a:r>
              <a:rPr lang="en-US" altLang="ko-KR" dirty="0" smtClean="0">
                <a:solidFill>
                  <a:schemeClr val="accent4"/>
                </a:solidFill>
              </a:rPr>
              <a:t>,</a:t>
            </a: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GTA</a:t>
            </a:r>
            <a:r>
              <a:rPr lang="ko-KR" altLang="en-US" dirty="0" smtClean="0">
                <a:solidFill>
                  <a:schemeClr val="accent4"/>
                </a:solidFill>
              </a:rPr>
              <a:t>를 분석해보자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  <a:r>
              <a:rPr lang="ko-KR" altLang="en-US" dirty="0" smtClean="0">
                <a:solidFill>
                  <a:schemeClr val="accent4"/>
                </a:solidFill>
              </a:rPr>
              <a:t> 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3719086" y="5078700"/>
            <a:ext cx="219" cy="267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355771" y="6036906"/>
            <a:ext cx="36389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02244" y="5078700"/>
            <a:ext cx="0" cy="3754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4"/>
                </a:solidFill>
              </a:rPr>
              <a:t> </a:t>
            </a:r>
            <a:r>
              <a:rPr lang="en-US" altLang="ko-KR" sz="3600" b="1" dirty="0" smtClean="0">
                <a:solidFill>
                  <a:schemeClr val="accent4"/>
                </a:solidFill>
              </a:rPr>
              <a:t> </a:t>
            </a:r>
            <a:endParaRPr lang="ko-KR" altLang="en-US" sz="3600" b="1" dirty="0" smtClean="0">
              <a:solidFill>
                <a:schemeClr val="accent4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2156" y="3651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bg1"/>
                </a:solidFill>
              </a:rPr>
              <a:t>3-3. GTA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의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플랫폼별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지역별 출고량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2712" y="2336110"/>
            <a:ext cx="45413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총 </a:t>
            </a:r>
            <a:r>
              <a:rPr lang="en-US" altLang="ko-KR" sz="1600" dirty="0" smtClean="0">
                <a:solidFill>
                  <a:schemeClr val="bg1"/>
                </a:solidFill>
              </a:rPr>
              <a:t>11</a:t>
            </a:r>
            <a:r>
              <a:rPr lang="ko-KR" altLang="en-US" sz="1600" dirty="0" smtClean="0">
                <a:solidFill>
                  <a:schemeClr val="bg1"/>
                </a:solidFill>
              </a:rPr>
              <a:t>개의 플랫폼에서 출고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PS2 </a:t>
            </a:r>
            <a:r>
              <a:rPr lang="en-US" altLang="ko-KR" sz="1600" dirty="0">
                <a:solidFill>
                  <a:schemeClr val="bg1"/>
                </a:solidFill>
              </a:rPr>
              <a:t>– 35%, Grand Theft Auto: San Andreas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PS3 – 19.9%, Grand Theft Auto V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X360 – 17.1%, Grand Theft Auto IV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accent4"/>
                </a:solidFill>
              </a:rPr>
              <a:t>플레이스테이션</a:t>
            </a:r>
            <a:r>
              <a:rPr lang="en-US" altLang="ko-KR" sz="1600" b="1" dirty="0">
                <a:solidFill>
                  <a:schemeClr val="accent4"/>
                </a:solidFill>
              </a:rPr>
              <a:t>, </a:t>
            </a:r>
            <a:r>
              <a:rPr lang="ko-KR" altLang="en-US" sz="1600" b="1" dirty="0" err="1">
                <a:solidFill>
                  <a:schemeClr val="accent4"/>
                </a:solidFill>
              </a:rPr>
              <a:t>엑스박스</a:t>
            </a:r>
            <a:r>
              <a:rPr lang="en-US" altLang="ko-KR" sz="1600" b="1" dirty="0">
                <a:solidFill>
                  <a:schemeClr val="accent4"/>
                </a:solidFill>
              </a:rPr>
              <a:t>, PC </a:t>
            </a:r>
            <a:r>
              <a:rPr lang="ko-KR" altLang="en-US" sz="1600" b="1" dirty="0">
                <a:solidFill>
                  <a:schemeClr val="accent4"/>
                </a:solidFill>
              </a:rPr>
              <a:t>등 다양한 플랫폼</a:t>
            </a:r>
            <a:r>
              <a:rPr lang="ko-KR" altLang="en-US" sz="1600" dirty="0">
                <a:solidFill>
                  <a:schemeClr val="bg1"/>
                </a:solidFill>
              </a:rPr>
              <a:t>에서 출고된 것을 살펴볼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*Mario</a:t>
            </a:r>
            <a:r>
              <a:rPr lang="ko-KR" altLang="en-US" sz="1600" dirty="0" smtClean="0">
                <a:solidFill>
                  <a:schemeClr val="bg1"/>
                </a:solidFill>
              </a:rPr>
              <a:t>와 </a:t>
            </a:r>
            <a:r>
              <a:rPr lang="en-US" altLang="ko-KR" sz="1600" dirty="0" smtClean="0">
                <a:solidFill>
                  <a:schemeClr val="bg1"/>
                </a:solidFill>
              </a:rPr>
              <a:t>GTA</a:t>
            </a:r>
            <a:r>
              <a:rPr lang="ko-KR" altLang="en-US" sz="1600" dirty="0" smtClean="0">
                <a:solidFill>
                  <a:schemeClr val="bg1"/>
                </a:solidFill>
              </a:rPr>
              <a:t>의 공통점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개성있는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IP</a:t>
            </a:r>
            <a:r>
              <a:rPr lang="ko-KR" altLang="en-US" sz="1600" dirty="0" smtClean="0">
                <a:solidFill>
                  <a:schemeClr val="bg1"/>
                </a:solidFill>
              </a:rPr>
              <a:t>를 활용하여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후속작을</a:t>
            </a:r>
            <a:r>
              <a:rPr lang="ko-KR" altLang="en-US" sz="1600" dirty="0" smtClean="0">
                <a:solidFill>
                  <a:schemeClr val="bg1"/>
                </a:solidFill>
              </a:rPr>
              <a:t> 통해서 멀티 </a:t>
            </a:r>
            <a:r>
              <a:rPr lang="ko-KR" altLang="en-US" sz="1600" dirty="0">
                <a:solidFill>
                  <a:schemeClr val="bg1"/>
                </a:solidFill>
              </a:rPr>
              <a:t>플랫폼으로 확장해나갈 수 있는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캐릭터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GTA</a:t>
            </a:r>
            <a:r>
              <a:rPr lang="ko-KR" altLang="en-US" sz="1600" dirty="0" smtClean="0">
                <a:solidFill>
                  <a:schemeClr val="bg1"/>
                </a:solidFill>
              </a:rPr>
              <a:t>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북미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지역에서 가장 많은 출고량을 기록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accent4"/>
                </a:solidFill>
              </a:rPr>
              <a:t>(</a:t>
            </a:r>
            <a:r>
              <a:rPr lang="ko-KR" altLang="en-US" sz="1600" dirty="0" smtClean="0">
                <a:solidFill>
                  <a:schemeClr val="accent4"/>
                </a:solidFill>
              </a:rPr>
              <a:t>북미의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Action</a:t>
            </a:r>
            <a:r>
              <a:rPr lang="en-US" altLang="ko-KR" sz="1600" dirty="0" smtClean="0">
                <a:solidFill>
                  <a:schemeClr val="accent4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장르</a:t>
            </a:r>
            <a:r>
              <a:rPr lang="ko-KR" altLang="en-US" sz="1600" dirty="0" smtClean="0">
                <a:solidFill>
                  <a:schemeClr val="accent4"/>
                </a:solidFill>
              </a:rPr>
              <a:t> 선호도와 이어진다</a:t>
            </a:r>
            <a:r>
              <a:rPr lang="en-US" altLang="ko-KR" sz="1600" dirty="0" smtClean="0">
                <a:solidFill>
                  <a:schemeClr val="accent4"/>
                </a:solidFill>
              </a:rPr>
              <a:t>)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91450" y="88720"/>
            <a:ext cx="3806890" cy="55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어떤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게임이 많이 팔렸을까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9" y="2336110"/>
            <a:ext cx="2054655" cy="417805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6" y="2336110"/>
            <a:ext cx="4505954" cy="41725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2036" y="1679861"/>
            <a:ext cx="507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*GTA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</a:rPr>
              <a:t>플랫폼별</a:t>
            </a:r>
            <a:r>
              <a:rPr lang="ko-KR" altLang="en-US" dirty="0" smtClean="0">
                <a:solidFill>
                  <a:schemeClr val="bg1"/>
                </a:solidFill>
              </a:rPr>
              <a:t> 출고량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지역별 출고량 시각화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54556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결론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다음 분기에 설계해야 할 게임은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</a:rPr>
              <a:t> 꾸준히 인기를 유지해온 </a:t>
            </a:r>
            <a:r>
              <a:rPr lang="ko-KR" altLang="en-US" b="1" dirty="0" smtClean="0">
                <a:solidFill>
                  <a:srgbClr val="FF0000"/>
                </a:solidFill>
              </a:rPr>
              <a:t>액션</a:t>
            </a:r>
            <a:r>
              <a:rPr lang="ko-KR" altLang="en-US" dirty="0" smtClean="0">
                <a:solidFill>
                  <a:srgbClr val="FFC000"/>
                </a:solidFill>
              </a:rPr>
              <a:t> 장르의 게임을</a:t>
            </a:r>
            <a:r>
              <a:rPr lang="en-US" altLang="ko-KR" dirty="0" smtClean="0">
                <a:solidFill>
                  <a:srgbClr val="FFC000"/>
                </a:solidFill>
              </a:rPr>
              <a:t>,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    </a:t>
            </a:r>
            <a:r>
              <a:rPr lang="ko-KR" altLang="en-US" dirty="0" err="1" smtClean="0">
                <a:solidFill>
                  <a:srgbClr val="FFC000"/>
                </a:solidFill>
              </a:rPr>
              <a:t>후속작을</a:t>
            </a:r>
            <a:r>
              <a:rPr lang="ko-KR" altLang="en-US" dirty="0" smtClean="0">
                <a:solidFill>
                  <a:srgbClr val="FFC000"/>
                </a:solidFill>
              </a:rPr>
              <a:t> 기대할만한 </a:t>
            </a:r>
            <a:r>
              <a:rPr lang="ko-KR" altLang="en-US" b="1" dirty="0" smtClean="0">
                <a:solidFill>
                  <a:srgbClr val="FF0000"/>
                </a:solidFill>
              </a:rPr>
              <a:t>캐릭터</a:t>
            </a:r>
            <a:r>
              <a:rPr lang="ko-KR" altLang="en-US" dirty="0" smtClean="0">
                <a:solidFill>
                  <a:srgbClr val="FFC000"/>
                </a:solidFill>
              </a:rPr>
              <a:t>를 담아서</a:t>
            </a:r>
            <a:r>
              <a:rPr lang="en-US" altLang="ko-KR" dirty="0" smtClean="0">
                <a:solidFill>
                  <a:srgbClr val="FFC000"/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     </a:t>
            </a:r>
            <a:r>
              <a:rPr lang="ko-KR" altLang="en-US" b="1" dirty="0">
                <a:solidFill>
                  <a:srgbClr val="FF0000"/>
                </a:solidFill>
              </a:rPr>
              <a:t>북미</a:t>
            </a:r>
            <a:r>
              <a:rPr lang="ko-KR" altLang="en-US" dirty="0">
                <a:solidFill>
                  <a:srgbClr val="FFC000"/>
                </a:solidFill>
              </a:rPr>
              <a:t>시장을 </a:t>
            </a:r>
            <a:r>
              <a:rPr lang="ko-KR" altLang="en-US" dirty="0" err="1">
                <a:solidFill>
                  <a:srgbClr val="FFC000"/>
                </a:solidFill>
              </a:rPr>
              <a:t>타겟</a:t>
            </a:r>
            <a:r>
              <a:rPr lang="ko-KR" altLang="en-US" dirty="0">
                <a:solidFill>
                  <a:srgbClr val="FFC000"/>
                </a:solidFill>
              </a:rPr>
              <a:t> 하여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설계하는 것이 합리적이다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chemeClr val="accent4"/>
                </a:solidFill>
              </a:rPr>
              <a:t>일본을 고려하여</a:t>
            </a:r>
            <a:r>
              <a:rPr lang="en-US" altLang="ko-KR" b="1" dirty="0" smtClean="0">
                <a:solidFill>
                  <a:schemeClr val="accent4"/>
                </a:solidFill>
              </a:rPr>
              <a:t> RPG</a:t>
            </a:r>
            <a:r>
              <a:rPr lang="ko-KR" altLang="en-US" b="1" dirty="0" smtClean="0">
                <a:solidFill>
                  <a:schemeClr val="accent4"/>
                </a:solidFill>
              </a:rPr>
              <a:t>적 요소</a:t>
            </a:r>
            <a:r>
              <a:rPr lang="ko-KR" altLang="en-US" dirty="0" smtClean="0">
                <a:solidFill>
                  <a:schemeClr val="accent4"/>
                </a:solidFill>
              </a:rPr>
              <a:t>까지 가미한 게임이 </a:t>
            </a:r>
            <a:r>
              <a:rPr lang="en-US" altLang="ko-KR" b="1" dirty="0" smtClean="0">
                <a:solidFill>
                  <a:schemeClr val="accent4"/>
                </a:solidFill>
              </a:rPr>
              <a:t>BEST !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목 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9390"/>
            <a:ext cx="10515600" cy="4581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서론 </a:t>
            </a:r>
            <a:r>
              <a:rPr lang="en-US" altLang="ko-KR" sz="2000" dirty="0" smtClean="0">
                <a:solidFill>
                  <a:schemeClr val="bg1"/>
                </a:solidFill>
              </a:rPr>
              <a:t>-</a:t>
            </a: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</a:rPr>
              <a:t>지역에 </a:t>
            </a:r>
            <a:r>
              <a:rPr lang="ko-KR" altLang="en-US" sz="2000" dirty="0">
                <a:solidFill>
                  <a:schemeClr val="bg1"/>
                </a:solidFill>
              </a:rPr>
              <a:t>따라서 선호하는 </a:t>
            </a:r>
            <a:r>
              <a:rPr lang="ko-KR" altLang="en-US" sz="2000" dirty="0" smtClean="0">
                <a:solidFill>
                  <a:schemeClr val="bg1"/>
                </a:solidFill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</a:rPr>
              <a:t>장르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2.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게임의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트렌드는</a:t>
            </a:r>
            <a:r>
              <a:rPr lang="ko-KR" altLang="en-US" sz="2000" dirty="0" smtClean="0">
                <a:solidFill>
                  <a:schemeClr val="bg1"/>
                </a:solidFill>
              </a:rPr>
              <a:t> 어떻게 흘러왔는가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3. </a:t>
            </a:r>
            <a:r>
              <a:rPr lang="ko-KR" altLang="en-US" sz="2000" dirty="0" smtClean="0">
                <a:solidFill>
                  <a:srgbClr val="FF0000"/>
                </a:solidFill>
              </a:rPr>
              <a:t>어떤</a:t>
            </a:r>
            <a:r>
              <a:rPr lang="ko-KR" altLang="en-US" sz="2000" dirty="0" smtClean="0">
                <a:solidFill>
                  <a:schemeClr val="bg1"/>
                </a:solidFill>
              </a:rPr>
              <a:t> 게임이 많이 팔렸을까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accent4"/>
                </a:solidFill>
              </a:rPr>
              <a:t>-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결론 </a:t>
            </a:r>
            <a:r>
              <a:rPr lang="en-US" altLang="ko-KR" sz="2000" dirty="0" smtClean="0">
                <a:solidFill>
                  <a:schemeClr val="accent4"/>
                </a:solidFill>
              </a:rPr>
              <a:t>-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1547" y="1550729"/>
            <a:ext cx="10515600" cy="45814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200" b="1" dirty="0" smtClean="0">
                <a:solidFill>
                  <a:schemeClr val="bg1"/>
                </a:solidFill>
              </a:rPr>
              <a:t>목표</a:t>
            </a:r>
            <a:endParaRPr lang="en-US" altLang="ko-KR" sz="2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1700" dirty="0" smtClean="0">
                <a:solidFill>
                  <a:schemeClr val="bg1"/>
                </a:solidFill>
              </a:rPr>
              <a:t>1980</a:t>
            </a:r>
            <a:r>
              <a:rPr lang="ko-KR" altLang="en-US" sz="1700" dirty="0" smtClean="0">
                <a:solidFill>
                  <a:schemeClr val="bg1"/>
                </a:solidFill>
              </a:rPr>
              <a:t>년부터 </a:t>
            </a:r>
            <a:r>
              <a:rPr lang="en-US" altLang="ko-KR" sz="1700" dirty="0" smtClean="0">
                <a:solidFill>
                  <a:schemeClr val="bg1"/>
                </a:solidFill>
              </a:rPr>
              <a:t>2020</a:t>
            </a:r>
            <a:r>
              <a:rPr lang="ko-KR" altLang="en-US" sz="1700" dirty="0" smtClean="0">
                <a:solidFill>
                  <a:schemeClr val="bg1"/>
                </a:solidFill>
              </a:rPr>
              <a:t>년까지 출고된 과거 게임들의 데이터를 바탕으로</a:t>
            </a:r>
            <a:r>
              <a:rPr lang="en-US" altLang="ko-KR" sz="1700" dirty="0" smtClean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</a:rPr>
              <a:t>이 후 </a:t>
            </a:r>
            <a:r>
              <a:rPr lang="ko-KR" altLang="en-US" sz="1700" dirty="0" smtClean="0">
                <a:solidFill>
                  <a:schemeClr val="bg1"/>
                </a:solidFill>
              </a:rPr>
              <a:t>어떤 게임이 </a:t>
            </a:r>
            <a:r>
              <a:rPr lang="ko-KR" altLang="en-US" sz="1700" dirty="0" smtClean="0">
                <a:solidFill>
                  <a:schemeClr val="bg1"/>
                </a:solidFill>
              </a:rPr>
              <a:t>인기 있을지 장르</a:t>
            </a:r>
            <a:r>
              <a:rPr lang="en-US" altLang="ko-KR" sz="1700" dirty="0" smtClean="0">
                <a:solidFill>
                  <a:schemeClr val="bg1"/>
                </a:solidFill>
              </a:rPr>
              <a:t>/</a:t>
            </a:r>
            <a:r>
              <a:rPr lang="ko-KR" altLang="en-US" sz="1700" dirty="0" smtClean="0">
                <a:solidFill>
                  <a:schemeClr val="bg1"/>
                </a:solidFill>
              </a:rPr>
              <a:t>지역</a:t>
            </a:r>
            <a:r>
              <a:rPr lang="en-US" altLang="ko-KR" sz="1700" dirty="0" smtClean="0">
                <a:solidFill>
                  <a:schemeClr val="bg1"/>
                </a:solidFill>
              </a:rPr>
              <a:t>/</a:t>
            </a:r>
            <a:r>
              <a:rPr lang="ko-KR" altLang="en-US" sz="1700" dirty="0" smtClean="0">
                <a:solidFill>
                  <a:schemeClr val="bg1"/>
                </a:solidFill>
              </a:rPr>
              <a:t>특징 적으로 파악한다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200" b="1" dirty="0" smtClean="0">
                <a:solidFill>
                  <a:schemeClr val="bg1"/>
                </a:solidFill>
              </a:rPr>
              <a:t>방법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1700" dirty="0" smtClean="0">
                <a:solidFill>
                  <a:schemeClr val="bg1"/>
                </a:solidFill>
              </a:rPr>
              <a:t>주어진 </a:t>
            </a:r>
            <a:r>
              <a:rPr lang="ko-KR" altLang="en-US" sz="1700" dirty="0" smtClean="0">
                <a:solidFill>
                  <a:schemeClr val="bg1"/>
                </a:solidFill>
              </a:rPr>
              <a:t>데이터의 </a:t>
            </a:r>
            <a:r>
              <a:rPr lang="ko-KR" altLang="en-US" sz="1700" dirty="0" smtClean="0">
                <a:solidFill>
                  <a:schemeClr val="bg1"/>
                </a:solidFill>
              </a:rPr>
              <a:t>올바른 분석을 위해 </a:t>
            </a:r>
            <a:r>
              <a:rPr lang="ko-KR" altLang="en-US" sz="1700" u="sng" dirty="0" smtClean="0">
                <a:solidFill>
                  <a:schemeClr val="bg1"/>
                </a:solidFill>
              </a:rPr>
              <a:t>전처리</a:t>
            </a:r>
            <a:r>
              <a:rPr lang="ko-KR" altLang="en-US" sz="1700" dirty="0" smtClean="0">
                <a:solidFill>
                  <a:schemeClr val="bg1"/>
                </a:solidFill>
              </a:rPr>
              <a:t> 한 뒤</a:t>
            </a:r>
            <a:r>
              <a:rPr lang="en-US" altLang="ko-KR" sz="1700" dirty="0" smtClean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</a:rPr>
              <a:t>지역별</a:t>
            </a:r>
            <a:r>
              <a:rPr lang="en-US" altLang="ko-KR" sz="1700" dirty="0" smtClean="0">
                <a:solidFill>
                  <a:schemeClr val="bg1"/>
                </a:solidFill>
              </a:rPr>
              <a:t>/</a:t>
            </a:r>
            <a:r>
              <a:rPr lang="ko-KR" altLang="en-US" sz="1700" dirty="0" smtClean="0">
                <a:solidFill>
                  <a:schemeClr val="bg1"/>
                </a:solidFill>
              </a:rPr>
              <a:t>연도별로 게임의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트렌드를</a:t>
            </a:r>
            <a:r>
              <a:rPr lang="ko-KR" altLang="en-US" sz="1700" dirty="0" smtClean="0">
                <a:solidFill>
                  <a:schemeClr val="bg1"/>
                </a:solidFill>
              </a:rPr>
              <a:t> 분석한다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700" dirty="0" smtClean="0">
                <a:solidFill>
                  <a:schemeClr val="accent4"/>
                </a:solidFill>
              </a:rPr>
              <a:t>*</a:t>
            </a:r>
            <a:r>
              <a:rPr lang="ko-KR" altLang="en-US" sz="1700" dirty="0" smtClean="0">
                <a:solidFill>
                  <a:schemeClr val="accent4"/>
                </a:solidFill>
              </a:rPr>
              <a:t>데이터의 전처리</a:t>
            </a:r>
            <a:r>
              <a:rPr lang="en-US" altLang="ko-KR" sz="1700" dirty="0" smtClean="0">
                <a:solidFill>
                  <a:schemeClr val="accent4"/>
                </a:solidFill>
              </a:rPr>
              <a:t>: </a:t>
            </a:r>
            <a:r>
              <a:rPr lang="ko-KR" altLang="en-US" sz="1700" dirty="0" smtClean="0">
                <a:solidFill>
                  <a:schemeClr val="accent4"/>
                </a:solidFill>
              </a:rPr>
              <a:t>올바른 </a:t>
            </a:r>
            <a:r>
              <a:rPr lang="ko-KR" altLang="en-US" sz="1700" dirty="0" smtClean="0">
                <a:solidFill>
                  <a:schemeClr val="accent4"/>
                </a:solidFill>
              </a:rPr>
              <a:t>분석결과를 도출하기 </a:t>
            </a:r>
            <a:r>
              <a:rPr lang="ko-KR" altLang="en-US" sz="1700" dirty="0" smtClean="0">
                <a:solidFill>
                  <a:schemeClr val="accent4"/>
                </a:solidFill>
              </a:rPr>
              <a:t>위해</a:t>
            </a:r>
            <a:r>
              <a:rPr lang="en-US" altLang="ko-KR" sz="1700" dirty="0" smtClean="0">
                <a:solidFill>
                  <a:schemeClr val="accent4"/>
                </a:solidFill>
              </a:rPr>
              <a:t>, </a:t>
            </a:r>
            <a:r>
              <a:rPr lang="ko-KR" altLang="en-US" sz="1700" dirty="0" smtClean="0">
                <a:solidFill>
                  <a:schemeClr val="accent4"/>
                </a:solidFill>
              </a:rPr>
              <a:t>주어진 데이터를 정제하는 과정</a:t>
            </a:r>
            <a:endParaRPr lang="en-US" altLang="ko-KR" sz="1700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sz="1700" dirty="0" smtClean="0">
                <a:solidFill>
                  <a:schemeClr val="accent4"/>
                </a:solidFill>
              </a:rPr>
              <a:t>연도</a:t>
            </a:r>
            <a:r>
              <a:rPr lang="en-US" altLang="ko-KR" sz="1700" dirty="0" smtClean="0">
                <a:solidFill>
                  <a:schemeClr val="accent4"/>
                </a:solidFill>
              </a:rPr>
              <a:t>, </a:t>
            </a:r>
            <a:r>
              <a:rPr lang="ko-KR" altLang="en-US" sz="1700" dirty="0" smtClean="0">
                <a:solidFill>
                  <a:schemeClr val="accent4"/>
                </a:solidFill>
              </a:rPr>
              <a:t>출고량 단위 표기 통일</a:t>
            </a:r>
            <a:endParaRPr lang="en-US" altLang="ko-KR" sz="1700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sz="1700" dirty="0" smtClean="0">
                <a:solidFill>
                  <a:schemeClr val="accent4"/>
                </a:solidFill>
              </a:rPr>
              <a:t>주요 항목이 </a:t>
            </a:r>
            <a:r>
              <a:rPr lang="ko-KR" altLang="en-US" sz="1700" dirty="0" smtClean="0">
                <a:solidFill>
                  <a:schemeClr val="accent4"/>
                </a:solidFill>
              </a:rPr>
              <a:t>누락된 </a:t>
            </a:r>
            <a:r>
              <a:rPr lang="ko-KR" altLang="en-US" sz="1700" dirty="0" smtClean="0">
                <a:solidFill>
                  <a:schemeClr val="accent4"/>
                </a:solidFill>
              </a:rPr>
              <a:t>데이터들은 </a:t>
            </a:r>
            <a:r>
              <a:rPr lang="ko-KR" altLang="en-US" sz="1700" dirty="0" smtClean="0">
                <a:solidFill>
                  <a:schemeClr val="accent4"/>
                </a:solidFill>
              </a:rPr>
              <a:t>전체에서 차지하는 비율을 살펴본 후 </a:t>
            </a:r>
            <a:r>
              <a:rPr lang="ko-KR" altLang="en-US" sz="1700" dirty="0" smtClean="0">
                <a:solidFill>
                  <a:schemeClr val="accent4"/>
                </a:solidFill>
              </a:rPr>
              <a:t>제거</a:t>
            </a:r>
            <a:endParaRPr lang="en-US" altLang="ko-KR" sz="1700" dirty="0" smtClean="0">
              <a:solidFill>
                <a:schemeClr val="accent4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smtClean="0">
                <a:solidFill>
                  <a:schemeClr val="bg1"/>
                </a:solidFill>
              </a:rPr>
              <a:t>   서론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539" y="1569389"/>
            <a:ext cx="10515600" cy="44956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3100" dirty="0" smtClean="0">
                <a:solidFill>
                  <a:schemeClr val="bg1"/>
                </a:solidFill>
              </a:rPr>
              <a:t>“</a:t>
            </a:r>
            <a:r>
              <a:rPr lang="ko-KR" altLang="en-US" sz="3100" dirty="0" smtClean="0">
                <a:solidFill>
                  <a:schemeClr val="bg1"/>
                </a:solidFill>
              </a:rPr>
              <a:t>지역에 따라서 선호하는 게임 장르에 차이가 있을까</a:t>
            </a:r>
            <a:r>
              <a:rPr lang="en-US" altLang="ko-KR" sz="3100" dirty="0" smtClean="0">
                <a:solidFill>
                  <a:schemeClr val="bg1"/>
                </a:solidFill>
              </a:rPr>
              <a:t>?”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600" b="1" dirty="0" smtClean="0">
                <a:solidFill>
                  <a:schemeClr val="bg1"/>
                </a:solidFill>
              </a:rPr>
              <a:t>가설 설정</a:t>
            </a:r>
            <a:endParaRPr lang="en-US" altLang="ko-KR" sz="2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H</a:t>
            </a:r>
            <a:r>
              <a:rPr lang="en-US" altLang="ko-KR" sz="1100" dirty="0" smtClean="0">
                <a:solidFill>
                  <a:schemeClr val="bg1"/>
                </a:solidFill>
              </a:rPr>
              <a:t>0 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귀무가설</a:t>
            </a:r>
            <a:r>
              <a:rPr lang="en-US" altLang="ko-KR" sz="2000" dirty="0" smtClean="0">
                <a:solidFill>
                  <a:schemeClr val="bg1"/>
                </a:solidFill>
              </a:rPr>
              <a:t>) : </a:t>
            </a:r>
            <a:r>
              <a:rPr lang="ko-KR" altLang="en-US" sz="2000" dirty="0" smtClean="0">
                <a:solidFill>
                  <a:schemeClr val="bg1"/>
                </a:solidFill>
              </a:rPr>
              <a:t>지역에 따라 장르 선호도는 비슷하다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H</a:t>
            </a:r>
            <a:r>
              <a:rPr lang="en-US" altLang="ko-KR" sz="1100" dirty="0" smtClean="0">
                <a:solidFill>
                  <a:schemeClr val="bg1"/>
                </a:solidFill>
              </a:rPr>
              <a:t>1 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대립가설</a:t>
            </a:r>
            <a:r>
              <a:rPr lang="en-US" altLang="ko-KR" sz="2000" dirty="0" smtClean="0">
                <a:solidFill>
                  <a:schemeClr val="bg1"/>
                </a:solidFill>
              </a:rPr>
              <a:t>) : </a:t>
            </a:r>
            <a:r>
              <a:rPr lang="ko-KR" altLang="en-US" sz="2000" dirty="0" smtClean="0">
                <a:solidFill>
                  <a:schemeClr val="bg1"/>
                </a:solidFill>
              </a:rPr>
              <a:t>지역에 따라 장르 선호도가 다르다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500" b="1" dirty="0" smtClean="0">
                <a:solidFill>
                  <a:schemeClr val="bg1"/>
                </a:solidFill>
              </a:rPr>
              <a:t>검증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지역별 출고량을 시각화하여 살펴보고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가설을 검증한다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4"/>
                </a:solidFill>
              </a:rPr>
              <a:t>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가설 검증</a:t>
            </a:r>
            <a:r>
              <a:rPr lang="en-US" altLang="ko-KR" sz="2000" dirty="0" smtClean="0">
                <a:solidFill>
                  <a:schemeClr val="accent4"/>
                </a:solidFill>
              </a:rPr>
              <a:t>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시 </a:t>
            </a:r>
            <a:r>
              <a:rPr lang="en-US" altLang="ko-KR" sz="2000" u="sng" dirty="0" smtClean="0">
                <a:solidFill>
                  <a:schemeClr val="accent4"/>
                </a:solidFill>
              </a:rPr>
              <a:t>P value</a:t>
            </a:r>
            <a:r>
              <a:rPr lang="en-US" altLang="ko-KR" sz="2000" dirty="0" smtClean="0">
                <a:solidFill>
                  <a:schemeClr val="accent4"/>
                </a:solidFill>
              </a:rPr>
              <a:t>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값의 크기를 통해 </a:t>
            </a:r>
            <a:r>
              <a:rPr lang="ko-KR" altLang="en-US" sz="2000" dirty="0" err="1" smtClean="0">
                <a:solidFill>
                  <a:schemeClr val="accent4"/>
                </a:solidFill>
              </a:rPr>
              <a:t>귀무가설의</a:t>
            </a:r>
            <a:r>
              <a:rPr lang="ko-KR" altLang="en-US" sz="2000" dirty="0" smtClean="0">
                <a:solidFill>
                  <a:schemeClr val="accent4"/>
                </a:solidFill>
              </a:rPr>
              <a:t> 기각 여부를 결정할 수 있다</a:t>
            </a:r>
            <a:r>
              <a:rPr lang="en-US" altLang="ko-KR" sz="2000" dirty="0" smtClean="0">
                <a:solidFill>
                  <a:schemeClr val="accent4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4"/>
                </a:solidFill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</a:rPr>
              <a:t> *P value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란</a:t>
            </a:r>
            <a:r>
              <a:rPr lang="en-US" altLang="ko-KR" sz="2000" dirty="0" smtClean="0">
                <a:solidFill>
                  <a:schemeClr val="accent4"/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4"/>
                </a:solidFill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</a:rPr>
              <a:t>  -&gt; </a:t>
            </a:r>
            <a:r>
              <a:rPr lang="ko-KR" altLang="en-US" sz="2000" dirty="0" err="1">
                <a:solidFill>
                  <a:schemeClr val="accent4"/>
                </a:solidFill>
              </a:rPr>
              <a:t>귀무가설이</a:t>
            </a:r>
            <a:r>
              <a:rPr lang="ko-KR" altLang="en-US" sz="2000" dirty="0">
                <a:solidFill>
                  <a:schemeClr val="accent4"/>
                </a:solidFill>
              </a:rPr>
              <a:t> 옳다고 가정했을 때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데이터에서 얻은 </a:t>
            </a:r>
            <a:r>
              <a:rPr lang="ko-KR" altLang="en-US" sz="2000" dirty="0">
                <a:solidFill>
                  <a:schemeClr val="accent4"/>
                </a:solidFill>
              </a:rPr>
              <a:t>통계량이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실제로 </a:t>
            </a:r>
            <a:r>
              <a:rPr lang="ko-KR" altLang="en-US" sz="2000" dirty="0" err="1" smtClean="0">
                <a:solidFill>
                  <a:schemeClr val="accent4"/>
                </a:solidFill>
              </a:rPr>
              <a:t>귀무가설을</a:t>
            </a:r>
            <a:r>
              <a:rPr lang="ko-KR" altLang="en-US" sz="2000" dirty="0" smtClean="0">
                <a:solidFill>
                  <a:schemeClr val="accent4"/>
                </a:solidFill>
              </a:rPr>
              <a:t> 따를 확률</a:t>
            </a:r>
            <a:endParaRPr lang="ko-KR" altLang="en-US" sz="2000" dirty="0">
              <a:solidFill>
                <a:schemeClr val="accent4"/>
              </a:solidFill>
            </a:endParaRPr>
          </a:p>
          <a:p>
            <a:pPr marL="0" indent="0" fontAlgn="base">
              <a:buNone/>
            </a:pPr>
            <a:r>
              <a:rPr lang="en-US" altLang="ko-KR" sz="2000" dirty="0" smtClean="0">
                <a:solidFill>
                  <a:schemeClr val="accent4"/>
                </a:solidFill>
              </a:rPr>
              <a:t>   -&gt;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즉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지역에 따라 장르 선호도가 비슷할 확률</a:t>
            </a:r>
            <a:endParaRPr lang="en-US" altLang="ko-KR" sz="2000" b="1" dirty="0" smtClean="0">
              <a:solidFill>
                <a:schemeClr val="accent4"/>
              </a:solidFill>
            </a:endParaRPr>
          </a:p>
          <a:p>
            <a:pPr marL="0" indent="0" fontAlgn="base">
              <a:buNone/>
            </a:pP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  </a:t>
            </a:r>
            <a:r>
              <a:rPr lang="en-US" altLang="ko-KR" sz="2000" dirty="0" smtClean="0">
                <a:solidFill>
                  <a:schemeClr val="accent4"/>
                </a:solidFill>
              </a:rPr>
              <a:t>-&gt;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이 값이 </a:t>
            </a:r>
            <a:r>
              <a:rPr lang="en-US" altLang="ko-KR" sz="2000" dirty="0" smtClean="0">
                <a:solidFill>
                  <a:schemeClr val="accent4"/>
                </a:solidFill>
              </a:rPr>
              <a:t>5%(0.05)</a:t>
            </a:r>
            <a:r>
              <a:rPr lang="ko-KR" altLang="en-US" sz="2000" dirty="0" smtClean="0">
                <a:solidFill>
                  <a:schemeClr val="accent4"/>
                </a:solidFill>
              </a:rPr>
              <a:t>보다 작다면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95%</a:t>
            </a:r>
            <a:r>
              <a:rPr lang="ko-KR" altLang="en-US" sz="2000" dirty="0" smtClean="0">
                <a:solidFill>
                  <a:schemeClr val="accent4"/>
                </a:solidFill>
              </a:rPr>
              <a:t>의 신뢰수준으로 </a:t>
            </a:r>
            <a:r>
              <a:rPr lang="ko-KR" altLang="en-US" sz="2000" dirty="0" err="1" smtClean="0">
                <a:solidFill>
                  <a:schemeClr val="accent4"/>
                </a:solidFill>
              </a:rPr>
              <a:t>귀무가설을</a:t>
            </a:r>
            <a:r>
              <a:rPr lang="ko-KR" altLang="en-US" sz="2000" dirty="0" smtClean="0">
                <a:solidFill>
                  <a:schemeClr val="accent4"/>
                </a:solidFill>
              </a:rPr>
              <a:t> 기각할 수 있다</a:t>
            </a:r>
            <a:r>
              <a:rPr lang="en-US" altLang="ko-KR" sz="2000" dirty="0" smtClean="0">
                <a:solidFill>
                  <a:schemeClr val="accent4"/>
                </a:solidFill>
              </a:rPr>
              <a:t>.</a:t>
            </a:r>
            <a:r>
              <a:rPr lang="ko-KR" altLang="en-US" sz="2000" dirty="0" smtClean="0">
                <a:solidFill>
                  <a:schemeClr val="accent4"/>
                </a:solidFill>
              </a:rPr>
              <a:t/>
            </a:r>
            <a:br>
              <a:rPr lang="ko-KR" altLang="en-US" sz="2000" dirty="0" smtClean="0">
                <a:solidFill>
                  <a:schemeClr val="accent4"/>
                </a:solidFill>
              </a:rPr>
            </a:br>
            <a:endParaRPr lang="en-US" altLang="ko-KR" sz="2000" dirty="0" smtClean="0">
              <a:solidFill>
                <a:schemeClr val="accent4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</a:rPr>
              <a:t>지역에 따라서 선호하는 게임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장르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1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1-1.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지역별 장르 출고 수 시각화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가설 검증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1" y="1826774"/>
            <a:ext cx="7345263" cy="4274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9231" y="1826774"/>
            <a:ext cx="38689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NA</a:t>
            </a:r>
            <a:r>
              <a:rPr lang="en-US" altLang="ko-KR" sz="1600" dirty="0">
                <a:solidFill>
                  <a:schemeClr val="bg1"/>
                </a:solidFill>
              </a:rPr>
              <a:t>, EU, </a:t>
            </a:r>
            <a:r>
              <a:rPr lang="ko-KR" altLang="en-US" sz="1600" dirty="0">
                <a:solidFill>
                  <a:schemeClr val="bg1"/>
                </a:solidFill>
              </a:rPr>
              <a:t>기타 </a:t>
            </a:r>
            <a:r>
              <a:rPr lang="ko-KR" altLang="en-US" sz="1600" dirty="0" smtClean="0">
                <a:solidFill>
                  <a:schemeClr val="bg1"/>
                </a:solidFill>
              </a:rPr>
              <a:t>시장에서의 장르</a:t>
            </a:r>
            <a:r>
              <a:rPr lang="ko-KR" altLang="en-US" sz="1600" dirty="0">
                <a:solidFill>
                  <a:schemeClr val="bg1"/>
                </a:solidFill>
              </a:rPr>
              <a:t> 선호도가 비슷하나</a:t>
            </a:r>
            <a:r>
              <a:rPr lang="en-US" altLang="ko-KR" sz="1600" dirty="0">
                <a:solidFill>
                  <a:schemeClr val="bg1"/>
                </a:solidFill>
              </a:rPr>
              <a:t>, 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일본</a:t>
            </a:r>
            <a:r>
              <a:rPr lang="ko-KR" altLang="en-US" sz="1600" b="1" dirty="0">
                <a:solidFill>
                  <a:schemeClr val="bg1"/>
                </a:solidFill>
              </a:rPr>
              <a:t> 시장에서는 확연히 다른 선호도를 보여준다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이것은</a:t>
            </a:r>
            <a:r>
              <a:rPr lang="ko-KR" altLang="en-US" sz="1600" dirty="0">
                <a:solidFill>
                  <a:schemeClr val="bg1"/>
                </a:solidFill>
              </a:rPr>
              <a:t> </a:t>
            </a:r>
            <a:r>
              <a:rPr lang="ko-KR" altLang="en-US" sz="1600" dirty="0" err="1">
                <a:solidFill>
                  <a:schemeClr val="bg1"/>
                </a:solidFill>
              </a:rPr>
              <a:t>귀무가설을</a:t>
            </a:r>
            <a:r>
              <a:rPr lang="ko-KR" altLang="en-US" sz="1600" dirty="0">
                <a:solidFill>
                  <a:schemeClr val="bg1"/>
                </a:solidFill>
              </a:rPr>
              <a:t> 기각할 수 있다는 근거가 될 수 </a:t>
            </a:r>
            <a:r>
              <a:rPr lang="ko-KR" altLang="en-US" sz="1600" dirty="0" smtClean="0">
                <a:solidFill>
                  <a:schemeClr val="bg1"/>
                </a:solidFill>
              </a:rPr>
              <a:t>있고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가설 검정을 시도한다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</a:rPr>
              <a:t>카이제곱</a:t>
            </a:r>
            <a:r>
              <a:rPr lang="ko-KR" altLang="en-US" sz="1600" dirty="0">
                <a:solidFill>
                  <a:schemeClr val="bg1"/>
                </a:solidFill>
              </a:rPr>
              <a:t> </a:t>
            </a:r>
            <a:r>
              <a:rPr lang="ko-KR" altLang="en-US" sz="1600" dirty="0" smtClean="0">
                <a:solidFill>
                  <a:schemeClr val="bg1"/>
                </a:solidFill>
              </a:rPr>
              <a:t>검정 활용 시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smtClean="0">
                <a:solidFill>
                  <a:schemeClr val="accent4"/>
                </a:solidFill>
              </a:rPr>
              <a:t>P value &lt; 0.05</a:t>
            </a:r>
          </a:p>
          <a:p>
            <a:r>
              <a:rPr lang="ko-KR" altLang="en-US" sz="1600" dirty="0" err="1" smtClean="0">
                <a:solidFill>
                  <a:schemeClr val="accent4"/>
                </a:solidFill>
              </a:rPr>
              <a:t>귀무</a:t>
            </a:r>
            <a:r>
              <a:rPr lang="ko-KR" altLang="en-US" sz="1600" dirty="0" smtClean="0">
                <a:solidFill>
                  <a:schemeClr val="accent4"/>
                </a:solidFill>
              </a:rPr>
              <a:t> 가설 기각</a:t>
            </a:r>
            <a:r>
              <a:rPr lang="en-US" altLang="ko-KR" sz="1600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dirty="0" smtClean="0">
                <a:solidFill>
                  <a:schemeClr val="accent4"/>
                </a:solidFill>
              </a:rPr>
              <a:t>대립 가설을 채택한다</a:t>
            </a:r>
            <a:r>
              <a:rPr lang="en-US" altLang="ko-KR" sz="1600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즉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지역마다 선호하는 장르가 다르다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537" y="4967166"/>
            <a:ext cx="3868963" cy="8285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537" y="5926358"/>
            <a:ext cx="4172414" cy="40307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91449" y="88720"/>
            <a:ext cx="4269793" cy="55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</a:rPr>
              <a:t>지역에 따라서 선호하는 게임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장르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1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연도별 게임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트렌드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변화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19539" y="1569389"/>
            <a:ext cx="10515600" cy="44956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</a:rPr>
              <a:t>연도별 게임의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트렌드가</a:t>
            </a:r>
            <a:r>
              <a:rPr lang="ko-KR" altLang="en-US" sz="2400" dirty="0" smtClean="0">
                <a:solidFill>
                  <a:schemeClr val="bg1"/>
                </a:solidFill>
              </a:rPr>
              <a:t> 있을까</a:t>
            </a:r>
            <a:r>
              <a:rPr lang="en-US" altLang="ko-KR" sz="2400" dirty="0" smtClean="0">
                <a:solidFill>
                  <a:schemeClr val="bg1"/>
                </a:solidFill>
              </a:rPr>
              <a:t>?”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</a:rPr>
              <a:t>분석 목적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2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연도별 </a:t>
            </a:r>
            <a:r>
              <a:rPr lang="ko-KR" altLang="en-US" sz="1600" dirty="0">
                <a:solidFill>
                  <a:prstClr val="white"/>
                </a:solidFill>
              </a:rPr>
              <a:t>어떤 </a:t>
            </a:r>
            <a:r>
              <a:rPr lang="ko-KR" altLang="en-US" sz="1600" dirty="0" smtClean="0">
                <a:solidFill>
                  <a:prstClr val="white"/>
                </a:solidFill>
              </a:rPr>
              <a:t>장르의 게임들이 많이 </a:t>
            </a:r>
            <a:r>
              <a:rPr lang="ko-KR" altLang="en-US" sz="1600" dirty="0">
                <a:solidFill>
                  <a:prstClr val="white"/>
                </a:solidFill>
              </a:rPr>
              <a:t>출고되었는지 살펴보면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앞으로의 </a:t>
            </a:r>
            <a:r>
              <a:rPr lang="ko-KR" altLang="en-US" sz="1600" dirty="0" err="1">
                <a:solidFill>
                  <a:prstClr val="white"/>
                </a:solidFill>
              </a:rPr>
              <a:t>트렌드를</a:t>
            </a:r>
            <a:r>
              <a:rPr lang="ko-KR" altLang="en-US" sz="1600" dirty="0">
                <a:solidFill>
                  <a:prstClr val="white"/>
                </a:solidFill>
              </a:rPr>
              <a:t> 알 수 있다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200" dirty="0" smtClean="0">
                <a:solidFill>
                  <a:prstClr val="white"/>
                </a:solidFill>
              </a:rPr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2000" b="1" dirty="0" smtClean="0">
                <a:solidFill>
                  <a:schemeClr val="bg1"/>
                </a:solidFill>
              </a:rPr>
              <a:t>방법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현재까지 많이 출고된 </a:t>
            </a:r>
            <a:r>
              <a:rPr lang="ko-KR" altLang="en-US" sz="1600" dirty="0" smtClean="0">
                <a:solidFill>
                  <a:prstClr val="white"/>
                </a:solidFill>
              </a:rPr>
              <a:t>게임들이</a:t>
            </a:r>
            <a:r>
              <a:rPr lang="ko-KR" altLang="en-US" sz="16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앞으로도 많이 출고될 확률이 높고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이를 </a:t>
            </a:r>
            <a:r>
              <a:rPr lang="ko-KR" altLang="en-US" sz="1600" dirty="0" smtClean="0">
                <a:solidFill>
                  <a:prstClr val="white"/>
                </a:solidFill>
              </a:rPr>
              <a:t>시각화하여 </a:t>
            </a:r>
            <a:r>
              <a:rPr lang="ko-KR" altLang="en-US" sz="1600" dirty="0" smtClean="0">
                <a:solidFill>
                  <a:prstClr val="white"/>
                </a:solidFill>
              </a:rPr>
              <a:t>살펴보고 이해한다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4"/>
                </a:solidFill>
              </a:rPr>
              <a:t> </a:t>
            </a:r>
            <a:r>
              <a:rPr lang="ko-KR" altLang="en-US" sz="1600" dirty="0" smtClean="0">
                <a:solidFill>
                  <a:schemeClr val="accent4"/>
                </a:solidFill>
              </a:rPr>
              <a:t>그래픽카드의 변천사와 함께 이해한다</a:t>
            </a:r>
            <a:r>
              <a:rPr lang="en-US" altLang="ko-KR" sz="1600" dirty="0" smtClean="0">
                <a:solidFill>
                  <a:schemeClr val="accent4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4"/>
                </a:solidFill>
              </a:rPr>
              <a:t> </a:t>
            </a:r>
            <a:r>
              <a:rPr lang="ko-KR" altLang="en-US" sz="1600" dirty="0" smtClean="0">
                <a:solidFill>
                  <a:schemeClr val="accent4"/>
                </a:solidFill>
              </a:rPr>
              <a:t/>
            </a:r>
            <a:br>
              <a:rPr lang="ko-KR" altLang="en-US" sz="1600" dirty="0" smtClean="0">
                <a:solidFill>
                  <a:schemeClr val="accent4"/>
                </a:solidFill>
              </a:rPr>
            </a:br>
            <a:endParaRPr lang="en-US" altLang="ko-KR" sz="16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1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2-1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연도별 장르의 출고량 변화 </a:t>
            </a:r>
            <a:r>
              <a:rPr lang="en-US" altLang="ko-KR" sz="2400" dirty="0" smtClean="0">
                <a:solidFill>
                  <a:schemeClr val="bg1"/>
                </a:solidFill>
              </a:rPr>
              <a:t>(w. </a:t>
            </a:r>
            <a:r>
              <a:rPr lang="ko-KR" altLang="en-US" sz="2400" dirty="0" smtClean="0">
                <a:solidFill>
                  <a:schemeClr val="bg1"/>
                </a:solidFill>
              </a:rPr>
              <a:t>그래픽카드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7694" y="1690688"/>
            <a:ext cx="41407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*</a:t>
            </a:r>
            <a:r>
              <a:rPr lang="ko-KR" altLang="en-US" sz="1600" dirty="0" smtClean="0">
                <a:solidFill>
                  <a:schemeClr val="bg1"/>
                </a:solidFill>
              </a:rPr>
              <a:t>참고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그래픽카드의 변천사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1995</a:t>
            </a:r>
            <a:r>
              <a:rPr lang="ko-KR" altLang="en-US" sz="1600" dirty="0" smtClean="0">
                <a:solidFill>
                  <a:schemeClr val="bg1"/>
                </a:solidFill>
              </a:rPr>
              <a:t>년</a:t>
            </a:r>
            <a:r>
              <a:rPr lang="en-US" altLang="ko-KR" sz="1600" dirty="0" smtClean="0">
                <a:solidFill>
                  <a:schemeClr val="bg1"/>
                </a:solidFill>
              </a:rPr>
              <a:t>, Windows 95 </a:t>
            </a:r>
            <a:r>
              <a:rPr lang="ko-KR" altLang="en-US" sz="1600" dirty="0" smtClean="0">
                <a:solidFill>
                  <a:schemeClr val="bg1"/>
                </a:solidFill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</a:rPr>
              <a:t>DirectX </a:t>
            </a:r>
            <a:r>
              <a:rPr lang="ko-KR" altLang="en-US" sz="1600" dirty="0" smtClean="0">
                <a:solidFill>
                  <a:schemeClr val="bg1"/>
                </a:solidFill>
              </a:rPr>
              <a:t>도입으로 본격적인 </a:t>
            </a:r>
            <a:r>
              <a:rPr lang="en-US" altLang="ko-KR" sz="1600" dirty="0" smtClean="0">
                <a:solidFill>
                  <a:schemeClr val="bg1"/>
                </a:solidFill>
              </a:rPr>
              <a:t>3D</a:t>
            </a:r>
            <a:r>
              <a:rPr lang="ko-KR" altLang="en-US" sz="1600" dirty="0" smtClean="0">
                <a:solidFill>
                  <a:schemeClr val="bg1"/>
                </a:solidFill>
              </a:rPr>
              <a:t>가속 시대 도래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2000</a:t>
            </a:r>
            <a:r>
              <a:rPr lang="ko-KR" altLang="en-US" sz="1600" dirty="0" smtClean="0">
                <a:solidFill>
                  <a:schemeClr val="bg1"/>
                </a:solidFill>
              </a:rPr>
              <a:t>년대 </a:t>
            </a:r>
            <a:r>
              <a:rPr lang="ko-KR" altLang="en-US" sz="1600" dirty="0" smtClean="0">
                <a:solidFill>
                  <a:schemeClr val="bg1"/>
                </a:solidFill>
              </a:rPr>
              <a:t>이후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NVIDIA</a:t>
            </a:r>
            <a:r>
              <a:rPr lang="ko-KR" altLang="en-US" sz="1600" dirty="0" smtClean="0">
                <a:solidFill>
                  <a:schemeClr val="bg1"/>
                </a:solidFill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</a:rPr>
              <a:t>GeForce, ATI</a:t>
            </a:r>
            <a:r>
              <a:rPr lang="ko-KR" altLang="en-US" sz="1600" dirty="0" smtClean="0">
                <a:solidFill>
                  <a:schemeClr val="bg1"/>
                </a:solidFill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</a:rPr>
              <a:t>Radeon 2</a:t>
            </a:r>
            <a:r>
              <a:rPr lang="ko-KR" altLang="en-US" sz="1600" dirty="0" smtClean="0">
                <a:solidFill>
                  <a:schemeClr val="bg1"/>
                </a:solidFill>
              </a:rPr>
              <a:t>파전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이와 같이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accent4"/>
                </a:solidFill>
              </a:rPr>
              <a:t>그래픽카드의 눈부신 </a:t>
            </a:r>
            <a:r>
              <a:rPr lang="ko-KR" altLang="en-US" sz="1600" dirty="0" smtClean="0">
                <a:solidFill>
                  <a:schemeClr val="accent4"/>
                </a:solidFill>
              </a:rPr>
              <a:t>발전으로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현재는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3D </a:t>
            </a:r>
            <a:r>
              <a:rPr lang="ko-KR" altLang="en-US" sz="1600" dirty="0" smtClean="0">
                <a:solidFill>
                  <a:schemeClr val="bg1"/>
                </a:solidFill>
              </a:rPr>
              <a:t>게임이 </a:t>
            </a:r>
            <a:r>
              <a:rPr lang="ko-KR" altLang="en-US" sz="1600" dirty="0" smtClean="0">
                <a:solidFill>
                  <a:schemeClr val="bg1"/>
                </a:solidFill>
              </a:rPr>
              <a:t>실사에 </a:t>
            </a:r>
            <a:r>
              <a:rPr lang="ko-KR" altLang="en-US" sz="1600" dirty="0" smtClean="0">
                <a:solidFill>
                  <a:schemeClr val="bg1"/>
                </a:solidFill>
              </a:rPr>
              <a:t>근접한 </a:t>
            </a:r>
            <a:r>
              <a:rPr lang="ko-KR" altLang="en-US" sz="1600" dirty="0" smtClean="0">
                <a:solidFill>
                  <a:schemeClr val="bg1"/>
                </a:solidFill>
              </a:rPr>
              <a:t>현장감</a:t>
            </a:r>
            <a:r>
              <a:rPr lang="ko-KR" altLang="en-US" sz="1600" dirty="0">
                <a:solidFill>
                  <a:schemeClr val="bg1"/>
                </a:solidFill>
              </a:rPr>
              <a:t>을</a:t>
            </a:r>
            <a:r>
              <a:rPr lang="ko-KR" altLang="en-US" sz="1600" dirty="0" smtClean="0">
                <a:solidFill>
                  <a:schemeClr val="bg1"/>
                </a:solidFill>
              </a:rPr>
              <a:t> 제공하고 있고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게임 </a:t>
            </a:r>
            <a:r>
              <a:rPr lang="ko-KR" altLang="en-US" sz="1600" dirty="0" smtClean="0">
                <a:solidFill>
                  <a:schemeClr val="bg1"/>
                </a:solidFill>
              </a:rPr>
              <a:t>시장이 </a:t>
            </a:r>
            <a:r>
              <a:rPr lang="ko-KR" altLang="en-US" sz="1600" dirty="0" smtClean="0">
                <a:solidFill>
                  <a:schemeClr val="bg1"/>
                </a:solidFill>
              </a:rPr>
              <a:t>급성장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accent4"/>
                </a:solidFill>
              </a:rPr>
              <a:t>현실감이 중요한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장르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(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Action, Sports)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의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인기가 큰 폭으로 성장했다고 볼 수 있다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98" y="1690688"/>
            <a:ext cx="6800254" cy="421369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91450" y="88720"/>
            <a:ext cx="3806890" cy="55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연도별 게임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트렌드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변화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021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2-2.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연도별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가장 많이 출고된 장르 표시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7" y="1817080"/>
            <a:ext cx="6902636" cy="4682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2720" y="2274278"/>
            <a:ext cx="4749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앞서와</a:t>
            </a:r>
            <a:r>
              <a:rPr lang="ko-KR" altLang="en-US" dirty="0" smtClean="0">
                <a:solidFill>
                  <a:schemeClr val="bg1"/>
                </a:solidFill>
              </a:rPr>
              <a:t> 마찬가지로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2000</a:t>
            </a:r>
            <a:r>
              <a:rPr lang="ko-KR" altLang="en-US" dirty="0" smtClean="0">
                <a:solidFill>
                  <a:schemeClr val="bg1"/>
                </a:solidFill>
              </a:rPr>
              <a:t>년대 이후 액션 장르의 강세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*2006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r>
              <a:rPr lang="en-US" altLang="ko-KR" dirty="0" smtClean="0">
                <a:solidFill>
                  <a:schemeClr val="bg1"/>
                </a:solidFill>
              </a:rPr>
              <a:t>, 2009</a:t>
            </a:r>
            <a:r>
              <a:rPr lang="ko-KR" altLang="en-US" dirty="0" smtClean="0">
                <a:solidFill>
                  <a:schemeClr val="bg1"/>
                </a:solidFill>
              </a:rPr>
              <a:t>년에 </a:t>
            </a:r>
            <a:r>
              <a:rPr lang="en-US" altLang="ko-KR" dirty="0" smtClean="0">
                <a:solidFill>
                  <a:schemeClr val="bg1"/>
                </a:solidFill>
              </a:rPr>
              <a:t>Sports </a:t>
            </a:r>
            <a:r>
              <a:rPr lang="ko-KR" altLang="en-US" dirty="0" smtClean="0">
                <a:solidFill>
                  <a:schemeClr val="bg1"/>
                </a:solidFill>
              </a:rPr>
              <a:t>장르가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-&gt; 06</a:t>
            </a:r>
            <a:r>
              <a:rPr lang="ko-KR" altLang="en-US" sz="1600" dirty="0" smtClean="0">
                <a:solidFill>
                  <a:schemeClr val="bg1"/>
                </a:solidFill>
              </a:rPr>
              <a:t>년</a:t>
            </a:r>
            <a:r>
              <a:rPr lang="en-US" altLang="ko-KR" sz="1600" dirty="0" smtClean="0">
                <a:solidFill>
                  <a:schemeClr val="bg1"/>
                </a:solidFill>
              </a:rPr>
              <a:t>, 10</a:t>
            </a:r>
            <a:r>
              <a:rPr lang="ko-KR" altLang="en-US" sz="1600" dirty="0" smtClean="0">
                <a:solidFill>
                  <a:schemeClr val="bg1"/>
                </a:solidFill>
              </a:rPr>
              <a:t>년 월드컵의 영향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(</a:t>
            </a:r>
            <a:r>
              <a:rPr lang="ko-KR" altLang="en-US" sz="1600" dirty="0" smtClean="0">
                <a:solidFill>
                  <a:schemeClr val="bg1"/>
                </a:solidFill>
              </a:rPr>
              <a:t>특이 </a:t>
            </a:r>
            <a:r>
              <a:rPr lang="en-US" altLang="ko-KR" sz="1600" dirty="0" smtClean="0">
                <a:solidFill>
                  <a:schemeClr val="bg1"/>
                </a:solidFill>
              </a:rPr>
              <a:t>Case)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따라서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현재의 게임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트렌드는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액션</a:t>
            </a:r>
            <a:r>
              <a:rPr lang="ko-KR" altLang="en-US" sz="1600" dirty="0" smtClean="0">
                <a:solidFill>
                  <a:schemeClr val="bg1"/>
                </a:solidFill>
              </a:rPr>
              <a:t> 장르라고 볼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91450" y="88720"/>
            <a:ext cx="3806890" cy="55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연도별 게임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트렌드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변화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</a:rPr>
              <a:t>분석 목적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bg1"/>
                </a:solidFill>
              </a:rPr>
              <a:t> 상위 출고량을 기록한 게임들을 살펴보고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1) </a:t>
            </a:r>
            <a:r>
              <a:rPr lang="ko-KR" altLang="en-US" sz="2000" dirty="0" smtClean="0">
                <a:solidFill>
                  <a:schemeClr val="bg1"/>
                </a:solidFill>
              </a:rPr>
              <a:t>어떤 게임이 실제로 가장 많이 출고되었는지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2) </a:t>
            </a:r>
            <a:r>
              <a:rPr lang="ko-KR" altLang="en-US" sz="2000" dirty="0" smtClean="0">
                <a:solidFill>
                  <a:schemeClr val="bg1"/>
                </a:solidFill>
              </a:rPr>
              <a:t>해당 게임의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플랫폼별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지역별 출고량은 어떠한지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의 과정을 진행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어떤 </a:t>
            </a:r>
            <a:r>
              <a:rPr lang="ko-KR" altLang="en-US" sz="2000" dirty="0">
                <a:solidFill>
                  <a:schemeClr val="bg1"/>
                </a:solidFill>
              </a:rPr>
              <a:t>게임이 </a:t>
            </a:r>
            <a:r>
              <a:rPr lang="ko-KR" altLang="en-US" sz="2000" dirty="0" smtClean="0">
                <a:solidFill>
                  <a:schemeClr val="bg1"/>
                </a:solidFill>
              </a:rPr>
              <a:t>실제로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어떤 플랫폼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을 통해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어디서 </a:t>
            </a:r>
            <a:r>
              <a:rPr lang="ko-KR" altLang="en-US" sz="2000" b="1" dirty="0">
                <a:solidFill>
                  <a:schemeClr val="accent4"/>
                </a:solidFill>
              </a:rPr>
              <a:t>많이 팔렸는지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확인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0215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</a:rPr>
              <a:t>3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어떤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게임이 많이 팔렸을까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47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767</Words>
  <Application>Microsoft Office PowerPoint</Application>
  <PresentationFormat>와이드스크린</PresentationFormat>
  <Paragraphs>152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다음 분기에   어떤 게임을 설계해야 할까?</vt:lpstr>
      <vt:lpstr>목 차</vt:lpstr>
      <vt:lpstr>PowerPoint 프레젠테이션</vt:lpstr>
      <vt:lpstr>PowerPoint 프레젠테이션</vt:lpstr>
      <vt:lpstr>1-1. 지역별 장르 출고 수 시각화, 가설 검증</vt:lpstr>
      <vt:lpstr>2. 연도별 게임 트렌드 변화</vt:lpstr>
      <vt:lpstr>2-1. 연도별 장르의 출고량 변화 (w. 그래픽카드)</vt:lpstr>
      <vt:lpstr>2-2. 연도별 가장 많이 출고된 장르 표시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어떤 게임을 만들어야 할까?</dc:title>
  <dc:creator>Yoon Soo-chang</dc:creator>
  <cp:lastModifiedBy>Yoon Soo-chang</cp:lastModifiedBy>
  <cp:revision>43</cp:revision>
  <dcterms:created xsi:type="dcterms:W3CDTF">2022-11-03T01:00:19Z</dcterms:created>
  <dcterms:modified xsi:type="dcterms:W3CDTF">2022-11-03T08:19:31Z</dcterms:modified>
</cp:coreProperties>
</file>