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3664" r:id="rId5"/>
    <p:sldMasterId id="2147483684" r:id="rId6"/>
  </p:sldMasterIdLst>
  <p:notesMasterIdLst>
    <p:notesMasterId r:id="rId8"/>
  </p:notesMasterIdLst>
  <p:handoutMasterIdLst>
    <p:handoutMasterId r:id="rId9"/>
  </p:handoutMasterIdLst>
  <p:sldIdLst>
    <p:sldId id="320" r:id="rId7"/>
  </p:sldIdLst>
  <p:sldSz cx="9906000" cy="6858000" type="A4"/>
  <p:notesSz cx="6807200" cy="9939338"/>
  <p:defaultTextStyle>
    <a:defPPr>
      <a:defRPr lang="ko-KR"/>
    </a:defPPr>
    <a:lvl1pPr marL="0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3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4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6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8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9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1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2" algn="l" defTabSz="9143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1" autoAdjust="0"/>
  </p:normalViewPr>
  <p:slideViewPr>
    <p:cSldViewPr showGuides="1">
      <p:cViewPr varScale="1">
        <p:scale>
          <a:sx n="103" d="100"/>
          <a:sy n="103" d="100"/>
        </p:scale>
        <p:origin x="792" y="102"/>
      </p:cViewPr>
      <p:guideLst>
        <p:guide orient="horz" pos="4065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2046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529" cy="497525"/>
          </a:xfrm>
          <a:prstGeom prst="rect">
            <a:avLst/>
          </a:prstGeom>
        </p:spPr>
        <p:txBody>
          <a:bodyPr vert="horz" lIns="91550" tIns="45774" rIns="91550" bIns="457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3" y="1"/>
            <a:ext cx="2950529" cy="497525"/>
          </a:xfrm>
          <a:prstGeom prst="rect">
            <a:avLst/>
          </a:prstGeom>
        </p:spPr>
        <p:txBody>
          <a:bodyPr vert="horz" lIns="91550" tIns="45774" rIns="91550" bIns="45774" rtlCol="0"/>
          <a:lstStyle>
            <a:lvl1pPr algn="r">
              <a:defRPr sz="1200"/>
            </a:lvl1pPr>
          </a:lstStyle>
          <a:p>
            <a:fld id="{56679328-622D-40BD-ACBE-FA31CE3D0894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7"/>
            <a:ext cx="2950529" cy="497523"/>
          </a:xfrm>
          <a:prstGeom prst="rect">
            <a:avLst/>
          </a:prstGeom>
        </p:spPr>
        <p:txBody>
          <a:bodyPr vert="horz" lIns="91550" tIns="45774" rIns="91550" bIns="457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3" y="9440227"/>
            <a:ext cx="2950529" cy="497523"/>
          </a:xfrm>
          <a:prstGeom prst="rect">
            <a:avLst/>
          </a:prstGeom>
        </p:spPr>
        <p:txBody>
          <a:bodyPr vert="horz" lIns="91550" tIns="45774" rIns="91550" bIns="45774" rtlCol="0" anchor="b"/>
          <a:lstStyle>
            <a:lvl1pPr algn="r">
              <a:defRPr sz="1200"/>
            </a:lvl1pPr>
          </a:lstStyle>
          <a:p>
            <a:fld id="{744F89A9-EDDE-4F93-BB7F-137D24394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35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6" cy="496967"/>
          </a:xfrm>
          <a:prstGeom prst="rect">
            <a:avLst/>
          </a:prstGeom>
        </p:spPr>
        <p:txBody>
          <a:bodyPr vert="horz" lIns="91550" tIns="45774" rIns="91550" bIns="457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1"/>
            <a:ext cx="2949786" cy="496967"/>
          </a:xfrm>
          <a:prstGeom prst="rect">
            <a:avLst/>
          </a:prstGeom>
        </p:spPr>
        <p:txBody>
          <a:bodyPr vert="horz" lIns="91550" tIns="45774" rIns="91550" bIns="45774" rtlCol="0"/>
          <a:lstStyle>
            <a:lvl1pPr algn="r">
              <a:defRPr sz="1200"/>
            </a:lvl1pPr>
          </a:lstStyle>
          <a:p>
            <a:fld id="{7ACFC942-A13A-4654-B9FF-F5DD774726AF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4" rIns="91550" bIns="457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8"/>
            <a:ext cx="5445760" cy="4472702"/>
          </a:xfrm>
          <a:prstGeom prst="rect">
            <a:avLst/>
          </a:prstGeom>
        </p:spPr>
        <p:txBody>
          <a:bodyPr vert="horz" lIns="91550" tIns="45774" rIns="91550" bIns="4577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47"/>
            <a:ext cx="2949786" cy="496967"/>
          </a:xfrm>
          <a:prstGeom prst="rect">
            <a:avLst/>
          </a:prstGeom>
        </p:spPr>
        <p:txBody>
          <a:bodyPr vert="horz" lIns="91550" tIns="45774" rIns="91550" bIns="457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47"/>
            <a:ext cx="2949786" cy="496967"/>
          </a:xfrm>
          <a:prstGeom prst="rect">
            <a:avLst/>
          </a:prstGeom>
        </p:spPr>
        <p:txBody>
          <a:bodyPr vert="horz" lIns="91550" tIns="45774" rIns="91550" bIns="45774" rtlCol="0" anchor="b"/>
          <a:lstStyle>
            <a:lvl1pPr algn="r">
              <a:defRPr sz="1200"/>
            </a:lvl1pPr>
          </a:lstStyle>
          <a:p>
            <a:fld id="{C9A85ECF-969A-483C-9274-4C684DCAE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3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4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6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8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9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1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2" algn="l" defTabSz="91432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51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D7E153-E180-4AF6-8EDB-FAA8CBA3DA67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551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1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66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lIns="91432" tIns="45716" rIns="91432" bIns="4571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 lIns="91432" tIns="45716" rIns="91432" bIns="4571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7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856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 lIns="91432" tIns="45716" rIns="91432" bIns="4571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8"/>
            <a:ext cx="6521450" cy="5851525"/>
          </a:xfrm>
          <a:prstGeom prst="rect">
            <a:avLst/>
          </a:prstGeom>
        </p:spPr>
        <p:txBody>
          <a:bodyPr vert="eaVert" lIns="91432" tIns="45716" rIns="91432" bIns="4571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7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694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1" y="502720"/>
            <a:ext cx="9906000" cy="0"/>
          </a:xfrm>
          <a:prstGeom prst="line">
            <a:avLst/>
          </a:prstGeom>
          <a:noFill/>
          <a:ln w="19050">
            <a:solidFill>
              <a:srgbClr val="ABABC1"/>
            </a:solidFill>
            <a:round/>
            <a:headEnd/>
            <a:tailEnd/>
          </a:ln>
          <a:effectLst/>
        </p:spPr>
        <p:txBody>
          <a:bodyPr wrap="none" lIns="85500" tIns="44461" rIns="85500" bIns="44461" anchor="ctr"/>
          <a:lstStyle/>
          <a:p>
            <a:pPr algn="ctr" defTabSz="95746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endParaRPr lang="ko-KR" altLang="en-US" sz="11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43874" y="569944"/>
            <a:ext cx="9618254" cy="544739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1500" b="1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20" name="Group 2"/>
          <p:cNvGrpSpPr>
            <a:grpSpLocks/>
          </p:cNvGrpSpPr>
          <p:nvPr userDrawn="1"/>
        </p:nvGrpSpPr>
        <p:grpSpPr bwMode="auto">
          <a:xfrm>
            <a:off x="3190040" y="13"/>
            <a:ext cx="6694660" cy="519227"/>
            <a:chOff x="2141" y="0"/>
            <a:chExt cx="4086" cy="30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3166" y="70"/>
              <a:ext cx="113" cy="161"/>
            </a:xfrm>
            <a:prstGeom prst="rect">
              <a:avLst/>
            </a:prstGeom>
            <a:gradFill rotWithShape="1">
              <a:gsLst>
                <a:gs pos="0">
                  <a:srgbClr val="DDDDDD">
                    <a:gamma/>
                    <a:tint val="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4" tIns="45712" rIns="91424" bIns="45712" anchor="ctr">
              <a:spAutoFit/>
            </a:bodyPr>
            <a:lstStyle/>
            <a:p>
              <a:pPr algn="ctr" defTabSz="957460" fontAlgn="auto"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  <a:defRPr/>
              </a:pPr>
              <a:endParaRPr kumimoji="0"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2141" y="0"/>
            <a:ext cx="202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24" name="Image" r:id="rId3" imgW="5701587" imgH="6679365" progId="">
                    <p:embed/>
                  </p:oleObj>
                </mc:Choice>
                <mc:Fallback>
                  <p:oleObj name="Image" r:id="rId3" imgW="5701587" imgH="667936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DDDDDD"/>
                            </a:clrFrom>
                            <a:clrTo>
                              <a:srgbClr val="DDDDDD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89336"/>
                        <a:stretch>
                          <a:fillRect/>
                        </a:stretch>
                      </p:blipFill>
                      <p:spPr bwMode="auto">
                        <a:xfrm>
                          <a:off x="2141" y="0"/>
                          <a:ext cx="202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5"/>
            <p:cNvGraphicFramePr>
              <a:graphicFrameLocks noChangeAspect="1"/>
            </p:cNvGraphicFramePr>
            <p:nvPr/>
          </p:nvGraphicFramePr>
          <p:xfrm>
            <a:off x="3565" y="0"/>
            <a:ext cx="266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25" name="Image" r:id="rId5" imgW="5650794" imgH="4749206" progId="">
                    <p:embed/>
                  </p:oleObj>
                </mc:Choice>
                <mc:Fallback>
                  <p:oleObj name="Image" r:id="rId5" imgW="5650794" imgH="47492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85551"/>
                        <a:stretch>
                          <a:fillRect/>
                        </a:stretch>
                      </p:blipFill>
                      <p:spPr bwMode="auto">
                        <a:xfrm>
                          <a:off x="3565" y="0"/>
                          <a:ext cx="266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Line 7"/>
          <p:cNvSpPr>
            <a:spLocks noChangeShapeType="1"/>
          </p:cNvSpPr>
          <p:nvPr userDrawn="1"/>
        </p:nvSpPr>
        <p:spPr bwMode="auto">
          <a:xfrm>
            <a:off x="0" y="502720"/>
            <a:ext cx="9906000" cy="0"/>
          </a:xfrm>
          <a:prstGeom prst="line">
            <a:avLst/>
          </a:prstGeom>
          <a:noFill/>
          <a:ln w="19050">
            <a:solidFill>
              <a:srgbClr val="ABABC1"/>
            </a:solidFill>
            <a:round/>
            <a:headEnd/>
            <a:tailEnd/>
          </a:ln>
          <a:effectLst/>
        </p:spPr>
        <p:txBody>
          <a:bodyPr wrap="none" lIns="85500" tIns="44461" rIns="85500" bIns="44461" anchor="ctr"/>
          <a:lstStyle/>
          <a:p>
            <a:pPr algn="ctr" defTabSz="95746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endParaRPr lang="ko-KR" altLang="en-US" sz="11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>
          <a:xfrm>
            <a:off x="144842" y="59234"/>
            <a:ext cx="9616764" cy="502040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tabLst>
                <a:tab pos="9374506" algn="r"/>
              </a:tabLst>
              <a:defRPr sz="1900"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93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1" y="502720"/>
            <a:ext cx="9906000" cy="0"/>
          </a:xfrm>
          <a:prstGeom prst="line">
            <a:avLst/>
          </a:prstGeom>
          <a:noFill/>
          <a:ln w="19050">
            <a:solidFill>
              <a:srgbClr val="ABABC1"/>
            </a:solidFill>
            <a:round/>
            <a:headEnd/>
            <a:tailEnd/>
          </a:ln>
          <a:effectLst/>
        </p:spPr>
        <p:txBody>
          <a:bodyPr wrap="none" lIns="85500" tIns="44461" rIns="85500" bIns="44461" anchor="ctr"/>
          <a:lstStyle/>
          <a:p>
            <a:pPr algn="ctr" defTabSz="95746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endParaRPr lang="ko-KR" altLang="en-US" sz="11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43874" y="569944"/>
            <a:ext cx="9618254" cy="544739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1500" b="1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20" name="Group 2"/>
          <p:cNvGrpSpPr>
            <a:grpSpLocks/>
          </p:cNvGrpSpPr>
          <p:nvPr userDrawn="1"/>
        </p:nvGrpSpPr>
        <p:grpSpPr bwMode="auto">
          <a:xfrm>
            <a:off x="3190040" y="13"/>
            <a:ext cx="6694660" cy="519227"/>
            <a:chOff x="2141" y="0"/>
            <a:chExt cx="4086" cy="30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3166" y="70"/>
              <a:ext cx="113" cy="161"/>
            </a:xfrm>
            <a:prstGeom prst="rect">
              <a:avLst/>
            </a:prstGeom>
            <a:gradFill rotWithShape="1">
              <a:gsLst>
                <a:gs pos="0">
                  <a:srgbClr val="DDDDDD">
                    <a:gamma/>
                    <a:tint val="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4" tIns="45712" rIns="91424" bIns="45712" anchor="ctr">
              <a:spAutoFit/>
            </a:bodyPr>
            <a:lstStyle/>
            <a:p>
              <a:pPr algn="ctr" defTabSz="957460" fontAlgn="auto"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  <a:defRPr/>
              </a:pPr>
              <a:endParaRPr kumimoji="0"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2141" y="0"/>
            <a:ext cx="202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48" name="Image" r:id="rId3" imgW="5701587" imgH="6679365" progId="">
                    <p:embed/>
                  </p:oleObj>
                </mc:Choice>
                <mc:Fallback>
                  <p:oleObj name="Image" r:id="rId3" imgW="5701587" imgH="667936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DDDDDD"/>
                            </a:clrFrom>
                            <a:clrTo>
                              <a:srgbClr val="DDDDDD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89336"/>
                        <a:stretch>
                          <a:fillRect/>
                        </a:stretch>
                      </p:blipFill>
                      <p:spPr bwMode="auto">
                        <a:xfrm>
                          <a:off x="2141" y="0"/>
                          <a:ext cx="202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5"/>
            <p:cNvGraphicFramePr>
              <a:graphicFrameLocks noChangeAspect="1"/>
            </p:cNvGraphicFramePr>
            <p:nvPr/>
          </p:nvGraphicFramePr>
          <p:xfrm>
            <a:off x="3565" y="0"/>
            <a:ext cx="266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49" name="Image" r:id="rId5" imgW="5650794" imgH="4749206" progId="">
                    <p:embed/>
                  </p:oleObj>
                </mc:Choice>
                <mc:Fallback>
                  <p:oleObj name="Image" r:id="rId5" imgW="5650794" imgH="47492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85551"/>
                        <a:stretch>
                          <a:fillRect/>
                        </a:stretch>
                      </p:blipFill>
                      <p:spPr bwMode="auto">
                        <a:xfrm>
                          <a:off x="3565" y="0"/>
                          <a:ext cx="266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Line 7"/>
          <p:cNvSpPr>
            <a:spLocks noChangeShapeType="1"/>
          </p:cNvSpPr>
          <p:nvPr userDrawn="1"/>
        </p:nvSpPr>
        <p:spPr bwMode="auto">
          <a:xfrm>
            <a:off x="0" y="502720"/>
            <a:ext cx="9906000" cy="0"/>
          </a:xfrm>
          <a:prstGeom prst="line">
            <a:avLst/>
          </a:prstGeom>
          <a:noFill/>
          <a:ln w="19050">
            <a:solidFill>
              <a:srgbClr val="ABABC1"/>
            </a:solidFill>
            <a:round/>
            <a:headEnd/>
            <a:tailEnd/>
          </a:ln>
          <a:effectLst/>
        </p:spPr>
        <p:txBody>
          <a:bodyPr wrap="none" lIns="85500" tIns="44461" rIns="85500" bIns="44461" anchor="ctr"/>
          <a:lstStyle/>
          <a:p>
            <a:pPr algn="ctr" defTabSz="95746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endParaRPr lang="ko-KR" altLang="en-US" sz="11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>
          <a:xfrm>
            <a:off x="144842" y="59234"/>
            <a:ext cx="9616764" cy="502040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tabLst>
                <a:tab pos="9374506" algn="r"/>
              </a:tabLst>
              <a:defRPr sz="1900"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93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1" y="502720"/>
            <a:ext cx="9906000" cy="0"/>
          </a:xfrm>
          <a:prstGeom prst="line">
            <a:avLst/>
          </a:prstGeom>
          <a:noFill/>
          <a:ln w="19050">
            <a:solidFill>
              <a:srgbClr val="ABABC1"/>
            </a:solidFill>
            <a:round/>
            <a:headEnd/>
            <a:tailEnd/>
          </a:ln>
          <a:effectLst/>
        </p:spPr>
        <p:txBody>
          <a:bodyPr wrap="none" lIns="85500" tIns="44461" rIns="85500" bIns="44461" anchor="ctr"/>
          <a:lstStyle/>
          <a:p>
            <a:pPr algn="ctr" defTabSz="95746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endParaRPr lang="ko-KR" altLang="en-US" sz="11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43874" y="569944"/>
            <a:ext cx="9618254" cy="544739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1500" b="1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20" name="Group 2"/>
          <p:cNvGrpSpPr>
            <a:grpSpLocks/>
          </p:cNvGrpSpPr>
          <p:nvPr userDrawn="1"/>
        </p:nvGrpSpPr>
        <p:grpSpPr bwMode="auto">
          <a:xfrm>
            <a:off x="3190040" y="13"/>
            <a:ext cx="6694660" cy="519227"/>
            <a:chOff x="2141" y="0"/>
            <a:chExt cx="4086" cy="30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3166" y="70"/>
              <a:ext cx="113" cy="161"/>
            </a:xfrm>
            <a:prstGeom prst="rect">
              <a:avLst/>
            </a:prstGeom>
            <a:gradFill rotWithShape="1">
              <a:gsLst>
                <a:gs pos="0">
                  <a:srgbClr val="DDDDDD">
                    <a:gamma/>
                    <a:tint val="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4" tIns="45712" rIns="91424" bIns="45712" anchor="ctr">
              <a:spAutoFit/>
            </a:bodyPr>
            <a:lstStyle/>
            <a:p>
              <a:pPr algn="ctr" defTabSz="957460" fontAlgn="auto"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  <a:defRPr/>
              </a:pPr>
              <a:endParaRPr kumimoji="0"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2141" y="0"/>
            <a:ext cx="202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0" name="Image" r:id="rId3" imgW="5701587" imgH="6679365" progId="">
                    <p:embed/>
                  </p:oleObj>
                </mc:Choice>
                <mc:Fallback>
                  <p:oleObj name="Image" r:id="rId3" imgW="5701587" imgH="667936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DDDDDD"/>
                            </a:clrFrom>
                            <a:clrTo>
                              <a:srgbClr val="DDDDDD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89336"/>
                        <a:stretch>
                          <a:fillRect/>
                        </a:stretch>
                      </p:blipFill>
                      <p:spPr bwMode="auto">
                        <a:xfrm>
                          <a:off x="2141" y="0"/>
                          <a:ext cx="202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5"/>
            <p:cNvGraphicFramePr>
              <a:graphicFrameLocks noChangeAspect="1"/>
            </p:cNvGraphicFramePr>
            <p:nvPr/>
          </p:nvGraphicFramePr>
          <p:xfrm>
            <a:off x="3565" y="0"/>
            <a:ext cx="266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1" name="Image" r:id="rId5" imgW="5650794" imgH="4749206" progId="">
                    <p:embed/>
                  </p:oleObj>
                </mc:Choice>
                <mc:Fallback>
                  <p:oleObj name="Image" r:id="rId5" imgW="5650794" imgH="47492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85551"/>
                        <a:stretch>
                          <a:fillRect/>
                        </a:stretch>
                      </p:blipFill>
                      <p:spPr bwMode="auto">
                        <a:xfrm>
                          <a:off x="3565" y="0"/>
                          <a:ext cx="266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Line 7"/>
          <p:cNvSpPr>
            <a:spLocks noChangeShapeType="1"/>
          </p:cNvSpPr>
          <p:nvPr userDrawn="1"/>
        </p:nvSpPr>
        <p:spPr bwMode="auto">
          <a:xfrm>
            <a:off x="0" y="502720"/>
            <a:ext cx="9906000" cy="0"/>
          </a:xfrm>
          <a:prstGeom prst="line">
            <a:avLst/>
          </a:prstGeom>
          <a:noFill/>
          <a:ln w="19050">
            <a:solidFill>
              <a:srgbClr val="ABABC1"/>
            </a:solidFill>
            <a:round/>
            <a:headEnd/>
            <a:tailEnd/>
          </a:ln>
          <a:effectLst/>
        </p:spPr>
        <p:txBody>
          <a:bodyPr wrap="none" lIns="85500" tIns="44461" rIns="85500" bIns="44461" anchor="ctr"/>
          <a:lstStyle/>
          <a:p>
            <a:pPr algn="ctr" defTabSz="95746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endParaRPr lang="ko-KR" altLang="en-US" sz="11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>
          <a:xfrm>
            <a:off x="144842" y="59234"/>
            <a:ext cx="9616764" cy="502040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tabLst>
                <a:tab pos="9374506" algn="r"/>
              </a:tabLst>
              <a:defRPr sz="1900"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93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44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6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51DDE-C922-45F6-A7BD-1EADF9DDC0FA}" type="datetimeFigureOut">
              <a:rPr lang="ko-KR" altLang="en-US"/>
              <a:pPr>
                <a:defRPr/>
              </a:pPr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68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6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66D0B-03A5-4AD4-9CA3-87F33CFF1D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0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77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Trebuchet MS" panose="020B0603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594600" y="6597352"/>
            <a:ext cx="2311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fld id="{5FCC0087-C040-4A57-9F78-3DB0666AF06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37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594600" y="6597352"/>
            <a:ext cx="2311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fld id="{5FCC0087-C040-4A57-9F78-3DB0666AF06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49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5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Trebuchet MS" panose="020B0603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0" y="6632575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594600" y="6597352"/>
            <a:ext cx="2311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fld id="{5FCC0087-C040-4A57-9F78-3DB0666AF06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9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6632575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594600" y="6597352"/>
            <a:ext cx="2311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fld id="{5FCC0087-C040-4A57-9F78-3DB0666AF06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89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lIns="91432" tIns="45716" rIns="91432" bIns="4571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lIns="91432" tIns="45716" rIns="91432" bIns="4571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 dirty="0"/>
          </a:p>
        </p:txBody>
      </p:sp>
      <p:sp>
        <p:nvSpPr>
          <p:cNvPr id="8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62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0" y="6632575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594600" y="6597352"/>
            <a:ext cx="231140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fld id="{5FCC0087-C040-4A57-9F78-3DB0666AF06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50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 bwMode="auto">
          <a:xfrm>
            <a:off x="1" y="6525773"/>
            <a:ext cx="9906000" cy="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170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20"/>
            <a:ext cx="8420100" cy="1362075"/>
          </a:xfrm>
          <a:prstGeom prst="rect">
            <a:avLst/>
          </a:prstGeom>
        </p:spPr>
        <p:txBody>
          <a:bodyPr lIns="91432" tIns="45716" rIns="91432" bIns="45716"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22"/>
            <a:ext cx="8420100" cy="1500187"/>
          </a:xfrm>
          <a:prstGeom prst="rect">
            <a:avLst/>
          </a:prstGeom>
        </p:spPr>
        <p:txBody>
          <a:bodyPr lIns="91432" tIns="45716" rIns="91432" bIns="45716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7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01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lIns="91432" tIns="45716" rIns="91432" bIns="4571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1" y="1600206"/>
            <a:ext cx="4375150" cy="4525963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8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4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  <a:prstGeom prst="rect">
            <a:avLst/>
          </a:prstGeom>
        </p:spPr>
        <p:txBody>
          <a:bodyPr lIns="91432" tIns="45716" rIns="91432" bIns="45716"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69" indent="0">
              <a:buNone/>
              <a:defRPr sz="1600" b="1"/>
            </a:lvl7pPr>
            <a:lvl8pPr marL="3200131" indent="0">
              <a:buNone/>
              <a:defRPr sz="1600" b="1"/>
            </a:lvl8pPr>
            <a:lvl9pPr marL="36572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6"/>
            <a:ext cx="4376870" cy="3951288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4"/>
            <a:ext cx="4378590" cy="639762"/>
          </a:xfrm>
          <a:prstGeom prst="rect">
            <a:avLst/>
          </a:prstGeom>
        </p:spPr>
        <p:txBody>
          <a:bodyPr lIns="91432" tIns="45716" rIns="91432" bIns="45716"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69" indent="0">
              <a:buNone/>
              <a:defRPr sz="1600" b="1"/>
            </a:lvl7pPr>
            <a:lvl8pPr marL="3200131" indent="0">
              <a:buNone/>
              <a:defRPr sz="1600" b="1"/>
            </a:lvl8pPr>
            <a:lvl9pPr marL="36572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6"/>
            <a:ext cx="4378590" cy="3951288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10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48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lIns="91432" tIns="45716" rIns="91432" bIns="4571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6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155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71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lIns="91432" tIns="45716" rIns="91432" bIns="45716"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70"/>
            <a:ext cx="5537729" cy="5853113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8" indent="0">
              <a:buNone/>
              <a:defRPr sz="900"/>
            </a:lvl6pPr>
            <a:lvl7pPr marL="2742969" indent="0">
              <a:buNone/>
              <a:defRPr sz="900"/>
            </a:lvl7pPr>
            <a:lvl8pPr marL="3200131" indent="0">
              <a:buNone/>
              <a:defRPr sz="900"/>
            </a:lvl8pPr>
            <a:lvl9pPr marL="36572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8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26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  <a:prstGeom prst="rect">
            <a:avLst/>
          </a:prstGeom>
        </p:spPr>
        <p:txBody>
          <a:bodyPr lIns="91432" tIns="45716" rIns="91432" bIns="45716"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6"/>
            <a:ext cx="5943600" cy="4114800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3" indent="0">
              <a:buNone/>
              <a:defRPr sz="2400"/>
            </a:lvl3pPr>
            <a:lvl4pPr marL="1371484" indent="0">
              <a:buNone/>
              <a:defRPr sz="2000"/>
            </a:lvl4pPr>
            <a:lvl5pPr marL="1828646" indent="0">
              <a:buNone/>
              <a:defRPr sz="2000"/>
            </a:lvl5pPr>
            <a:lvl6pPr marL="2285808" indent="0">
              <a:buNone/>
              <a:defRPr sz="2000"/>
            </a:lvl6pPr>
            <a:lvl7pPr marL="2742969" indent="0">
              <a:buNone/>
              <a:defRPr sz="2000"/>
            </a:lvl7pPr>
            <a:lvl8pPr marL="3200131" indent="0">
              <a:buNone/>
              <a:defRPr sz="2000"/>
            </a:lvl8pPr>
            <a:lvl9pPr marL="3657292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8" indent="0">
              <a:buNone/>
              <a:defRPr sz="900"/>
            </a:lvl6pPr>
            <a:lvl7pPr marL="2742969" indent="0">
              <a:buNone/>
              <a:defRPr sz="900"/>
            </a:lvl7pPr>
            <a:lvl8pPr marL="3200131" indent="0">
              <a:buNone/>
              <a:defRPr sz="900"/>
            </a:lvl8pPr>
            <a:lvl9pPr marL="36572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70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1" y="6356370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/>
          </a:p>
        </p:txBody>
      </p:sp>
      <p:sp>
        <p:nvSpPr>
          <p:cNvPr id="8" name="Text Box 26"/>
          <p:cNvSpPr txBox="1">
            <a:spLocks noChangeArrowheads="1"/>
          </p:cNvSpPr>
          <p:nvPr userDrawn="1"/>
        </p:nvSpPr>
        <p:spPr bwMode="auto">
          <a:xfrm>
            <a:off x="9345497" y="6669940"/>
            <a:ext cx="527428" cy="215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kumimoji="0" lang="en-US" altLang="ko-KR" sz="8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88D34C3B-2602-4E35-A28D-24A98BE01CA2}" type="slidenum">
              <a:rPr kumimoji="0" lang="en-US" altLang="ko-KR" sz="8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794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18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0.xml"/><Relationship Id="rId10" Type="http://schemas.openxmlformats.org/officeDocument/2006/relationships/oleObject" Target="../embeddings/oleObject10.bin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6.vml"/><Relationship Id="rId7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1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47626" y="25"/>
            <a:ext cx="9858375" cy="5492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16" tIns="45709" rIns="91416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8" name="Object 20"/>
          <p:cNvGraphicFramePr>
            <a:graphicFrameLocks noChangeAspect="1"/>
          </p:cNvGraphicFramePr>
          <p:nvPr userDrawn="1"/>
        </p:nvGraphicFramePr>
        <p:xfrm>
          <a:off x="3238503" y="25"/>
          <a:ext cx="33147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4" name="Image" r:id="rId18" imgW="5701587" imgH="6679365" progId="">
                  <p:embed/>
                </p:oleObj>
              </mc:Choice>
              <mc:Fallback>
                <p:oleObj name="Image" r:id="rId18" imgW="5701587" imgH="667936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clrChange>
                          <a:clrFrom>
                            <a:srgbClr val="DDDDDD"/>
                          </a:clrFrom>
                          <a:clrTo>
                            <a:srgbClr val="DDDDDD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9336"/>
                      <a:stretch>
                        <a:fillRect/>
                      </a:stretch>
                    </p:blipFill>
                    <p:spPr bwMode="auto">
                      <a:xfrm>
                        <a:off x="3238503" y="25"/>
                        <a:ext cx="33147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 userDrawn="1"/>
        </p:nvGraphicFramePr>
        <p:xfrm>
          <a:off x="5548316" y="25"/>
          <a:ext cx="43624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5" name="Image" r:id="rId20" imgW="5650794" imgH="4749206" progId="">
                  <p:embed/>
                </p:oleObj>
              </mc:Choice>
              <mc:Fallback>
                <p:oleObj name="Image" r:id="rId20" imgW="5650794" imgH="47492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5551"/>
                      <a:stretch>
                        <a:fillRect/>
                      </a:stretch>
                    </p:blipFill>
                    <p:spPr bwMode="auto">
                      <a:xfrm>
                        <a:off x="5548316" y="25"/>
                        <a:ext cx="43624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22"/>
          <p:cNvSpPr>
            <a:spLocks noChangeShapeType="1"/>
          </p:cNvSpPr>
          <p:nvPr userDrawn="1"/>
        </p:nvSpPr>
        <p:spPr bwMode="auto">
          <a:xfrm>
            <a:off x="511176" y="549275"/>
            <a:ext cx="9421813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43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6" algn="l" defTabSz="9143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1" algn="l" defTabSz="9143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5" indent="-228581" algn="l" defTabSz="9143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1" algn="l" defTabSz="9143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9" indent="-228581" algn="l" defTabSz="9143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0" indent="-228581" algn="l" defTabSz="9143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2" indent="-228581" algn="l" defTabSz="9143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3" indent="-228581" algn="l" defTabSz="9143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9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73050" y="0"/>
            <a:ext cx="9632950" cy="476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ko-KR" altLang="en-US" sz="1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3375025" y="0"/>
          <a:ext cx="32210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8" name="Image" r:id="rId8" imgW="5701587" imgH="6679365" progId="">
                  <p:embed/>
                </p:oleObj>
              </mc:Choice>
              <mc:Fallback>
                <p:oleObj name="Image" r:id="rId8" imgW="5701587" imgH="6679365" progId="">
                  <p:embed/>
                  <p:pic>
                    <p:nvPicPr>
                      <p:cNvPr id="10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clrChange>
                          <a:clrFrom>
                            <a:srgbClr val="DDDDDD"/>
                          </a:clrFrom>
                          <a:clrTo>
                            <a:srgbClr val="DDDDDD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9336"/>
                      <a:stretch>
                        <a:fillRect/>
                      </a:stretch>
                    </p:blipFill>
                    <p:spPr bwMode="auto">
                      <a:xfrm>
                        <a:off x="3375025" y="0"/>
                        <a:ext cx="322103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5643563" y="0"/>
          <a:ext cx="4241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9" name="Image" r:id="rId10" imgW="5650794" imgH="4749206" progId="">
                  <p:embed/>
                </p:oleObj>
              </mc:Choice>
              <mc:Fallback>
                <p:oleObj name="Image" r:id="rId10" imgW="5650794" imgH="4749206" progId="">
                  <p:embed/>
                  <p:pic>
                    <p:nvPicPr>
                      <p:cNvPr id="10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5551"/>
                      <a:stretch>
                        <a:fillRect/>
                      </a:stretch>
                    </p:blipFill>
                    <p:spPr bwMode="auto">
                      <a:xfrm>
                        <a:off x="5643563" y="0"/>
                        <a:ext cx="42418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73050" y="476250"/>
            <a:ext cx="96329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9144675" y="6597650"/>
            <a:ext cx="67651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4000" rIns="54000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r>
              <a:rPr lang="en-US" altLang="ko-KR" sz="1100" i="1" kern="0" dirty="0">
                <a:solidFill>
                  <a:srgbClr val="000000"/>
                </a:solidFill>
                <a:latin typeface="Trebuchet MS" panose="020B0603020202020204" pitchFamily="34" charset="0"/>
              </a:rPr>
              <a:t>Page. </a:t>
            </a:r>
            <a:fld id="{06C93212-C3EB-4729-8260-C5554B53DB97}" type="slidenum">
              <a:rPr lang="en-US" altLang="ko-KR" sz="1100" i="1" kern="0">
                <a:solidFill>
                  <a:srgbClr val="000000"/>
                </a:solidFill>
                <a:latin typeface="Trebuchet MS" panose="020B0603020202020204" pitchFamily="34" charset="0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lang="en-US" altLang="ko-KR" sz="1100" i="1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5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3013" indent="-22701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0213" indent="-22701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7413" indent="-22701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4613" indent="-22701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0" name="Text Box 8"/>
          <p:cNvSpPr txBox="1">
            <a:spLocks noChangeArrowheads="1"/>
          </p:cNvSpPr>
          <p:nvPr userDrawn="1"/>
        </p:nvSpPr>
        <p:spPr bwMode="auto">
          <a:xfrm>
            <a:off x="9247710" y="6597651"/>
            <a:ext cx="699253" cy="2663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3995" tIns="45716" rIns="53995" bIns="45716">
            <a:spAutoFit/>
          </a:bodyPr>
          <a:lstStyle/>
          <a:p>
            <a:pPr algn="ctr" defTabSz="869046" eaLnBrk="0" fontAlgn="base" latinLnBrk="0" hangingPunct="0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altLang="ko-KR" sz="11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Page. </a:t>
            </a:r>
            <a:fld id="{06C93212-C3EB-4729-8260-C5554B53DB97}" type="slidenum">
              <a:rPr lang="en-US" altLang="ko-KR" sz="110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defTabSz="869046" eaLnBrk="0" fontAlgn="base" latinLnBrk="0" hangingPunct="0">
                <a:spcBef>
                  <a:spcPct val="45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1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0979" name="Rectangle 19"/>
          <p:cNvSpPr>
            <a:spLocks noChangeArrowheads="1"/>
          </p:cNvSpPr>
          <p:nvPr userDrawn="1"/>
        </p:nvSpPr>
        <p:spPr bwMode="auto">
          <a:xfrm>
            <a:off x="47626" y="16"/>
            <a:ext cx="9858375" cy="5492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16" tIns="45709" rIns="91416" bIns="45709" anchor="ctr"/>
          <a:lstStyle/>
          <a:p>
            <a:pPr defTabSz="869046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026" name="Object 20"/>
          <p:cNvGraphicFramePr>
            <a:graphicFrameLocks noChangeAspect="1"/>
          </p:cNvGraphicFramePr>
          <p:nvPr userDrawn="1"/>
        </p:nvGraphicFramePr>
        <p:xfrm>
          <a:off x="3238522" y="16"/>
          <a:ext cx="33147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0" name="Image" r:id="rId4" imgW="5701587" imgH="6679365" progId="">
                  <p:embed/>
                </p:oleObj>
              </mc:Choice>
              <mc:Fallback>
                <p:oleObj name="Image" r:id="rId4" imgW="5701587" imgH="6679365" progId="">
                  <p:embed/>
                  <p:pic>
                    <p:nvPicPr>
                      <p:cNvPr id="102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DDDDDD"/>
                          </a:clrFrom>
                          <a:clrTo>
                            <a:srgbClr val="DDDDDD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9336"/>
                      <a:stretch>
                        <a:fillRect/>
                      </a:stretch>
                    </p:blipFill>
                    <p:spPr bwMode="auto">
                      <a:xfrm>
                        <a:off x="3238522" y="16"/>
                        <a:ext cx="33147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1"/>
          <p:cNvGraphicFramePr>
            <a:graphicFrameLocks noChangeAspect="1"/>
          </p:cNvGraphicFramePr>
          <p:nvPr userDrawn="1"/>
        </p:nvGraphicFramePr>
        <p:xfrm>
          <a:off x="5548316" y="16"/>
          <a:ext cx="43624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1" name="Image" r:id="rId6" imgW="5650794" imgH="4749206" progId="">
                  <p:embed/>
                </p:oleObj>
              </mc:Choice>
              <mc:Fallback>
                <p:oleObj name="Image" r:id="rId6" imgW="5650794" imgH="4749206" progId="">
                  <p:embed/>
                  <p:pic>
                    <p:nvPicPr>
                      <p:cNvPr id="102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5551"/>
                      <a:stretch>
                        <a:fillRect/>
                      </a:stretch>
                    </p:blipFill>
                    <p:spPr bwMode="auto">
                      <a:xfrm>
                        <a:off x="5548316" y="16"/>
                        <a:ext cx="43624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0982" name="Line 22"/>
          <p:cNvSpPr>
            <a:spLocks noChangeShapeType="1"/>
          </p:cNvSpPr>
          <p:nvPr/>
        </p:nvSpPr>
        <p:spPr bwMode="auto">
          <a:xfrm>
            <a:off x="511195" y="549275"/>
            <a:ext cx="9421813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pPr defTabSz="869046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1" y="6525773"/>
            <a:ext cx="9906000" cy="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5635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161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23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48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646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71" indent="-34287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04" indent="-22858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065" indent="-22858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5640" indent="-2269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2802" indent="-2269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69963" indent="-2269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7124" indent="-2269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4286" indent="-2269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9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64180" t="27705" r="22432" b="31401"/>
          <a:stretch/>
        </p:blipFill>
        <p:spPr>
          <a:xfrm>
            <a:off x="5825136" y="3729120"/>
            <a:ext cx="1624681" cy="1340219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44500" y="124749"/>
            <a:ext cx="578876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□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‘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IRMS </a:t>
            </a:r>
            <a:r>
              <a:rPr lang="ko-KR" altLang="en-US" sz="1600" b="1" dirty="0">
                <a:solidFill>
                  <a:prstClr val="black"/>
                </a:solidFill>
              </a:rPr>
              <a:t>고온경보 선별적 감시체계 개발을 통한 센싱 고도화</a:t>
            </a:r>
            <a:r>
              <a:rPr lang="en-US" altLang="ko-KR" sz="1600" dirty="0" smtClean="0"/>
              <a:t>’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786950" y="168895"/>
            <a:ext cx="207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+mn-lt"/>
                <a:ea typeface="+mn-ea"/>
              </a:rPr>
              <a:t>Infra</a:t>
            </a:r>
            <a:r>
              <a:rPr lang="ko-KR" altLang="en-US" sz="1400" dirty="0" smtClean="0">
                <a:solidFill>
                  <a:prstClr val="black"/>
                </a:solidFill>
                <a:latin typeface="+mn-lt"/>
                <a:ea typeface="+mn-ea"/>
              </a:rPr>
              <a:t>수도권그룹</a:t>
            </a:r>
            <a:endParaRPr kumimoji="1" lang="ko-KR" altLang="en-US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49086" y="705584"/>
            <a:ext cx="8061832" cy="5000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ko-KR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모서리가 둥근 직사각형 8"/>
          <p:cNvSpPr>
            <a:spLocks noChangeArrowheads="1"/>
          </p:cNvSpPr>
          <p:nvPr/>
        </p:nvSpPr>
        <p:spPr bwMode="auto">
          <a:xfrm>
            <a:off x="920874" y="837901"/>
            <a:ext cx="1800225" cy="357187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ko-KR" altLang="en-US" sz="1200" b="1" dirty="0">
                <a:solidFill>
                  <a:srgbClr val="FFFFFF"/>
                </a:solidFill>
              </a:rPr>
              <a:t>추 진 배 경</a:t>
            </a:r>
            <a:endParaRPr kumimoji="0" lang="en-US" altLang="ko-KR" sz="1200" b="1" dirty="0">
              <a:solidFill>
                <a:srgbClr val="FFFFFF"/>
              </a:solidFill>
            </a:endParaRPr>
          </a:p>
        </p:txBody>
      </p:sp>
      <p:sp>
        <p:nvSpPr>
          <p:cNvPr id="10" name="TextBox 67"/>
          <p:cNvSpPr txBox="1">
            <a:spLocks noChangeArrowheads="1"/>
          </p:cNvSpPr>
          <p:nvPr/>
        </p:nvSpPr>
        <p:spPr bwMode="auto">
          <a:xfrm>
            <a:off x="2881436" y="755351"/>
            <a:ext cx="6896100" cy="52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 eaLnBrk="1" hangingPunct="1">
              <a:lnSpc>
                <a:spcPts val="1700"/>
              </a:lnSpc>
              <a:buFont typeface="Wingdings" panose="05000000000000000000" pitchFamily="2" charset="2"/>
              <a:buChar char="§"/>
            </a:pPr>
            <a:r>
              <a:rPr kumimoji="0" lang="en-US" altLang="ko-KR" sz="1200" b="1" dirty="0">
                <a:latin typeface="+mn-ea"/>
                <a:ea typeface="+mn-ea"/>
              </a:rPr>
              <a:t>I</a:t>
            </a:r>
            <a:r>
              <a:rPr kumimoji="0" lang="en-US" altLang="ko-KR" sz="1200" b="1" dirty="0" smtClean="0">
                <a:latin typeface="+mn-ea"/>
                <a:ea typeface="+mn-ea"/>
              </a:rPr>
              <a:t>RMS</a:t>
            </a:r>
            <a:r>
              <a:rPr kumimoji="0" lang="ko-KR" altLang="en-US" sz="1200" b="1" baseline="30000" dirty="0" smtClean="0">
                <a:latin typeface="+mn-ea"/>
                <a:ea typeface="+mn-ea"/>
              </a:rPr>
              <a:t> 중통국소 환경관리</a:t>
            </a:r>
            <a:r>
              <a:rPr kumimoji="0" lang="en-US" altLang="ko-KR" sz="1200" b="1" baseline="30000" dirty="0" smtClean="0">
                <a:latin typeface="+mn-ea"/>
                <a:ea typeface="+mn-ea"/>
              </a:rPr>
              <a:t>NMS </a:t>
            </a:r>
            <a:r>
              <a:rPr kumimoji="0" lang="ko-KR" altLang="en-US" sz="1200" b="1" dirty="0" smtClean="0">
                <a:latin typeface="+mn-ea"/>
                <a:ea typeface="+mn-ea"/>
              </a:rPr>
              <a:t>고온경보 발생</a:t>
            </a:r>
            <a:r>
              <a:rPr kumimoji="0" lang="ko-KR" altLang="en-US" sz="1200" b="1" baseline="30000" dirty="0" smtClean="0">
                <a:latin typeface="+mn-ea"/>
                <a:ea typeface="+mn-ea"/>
              </a:rPr>
              <a:t>하절기 다량 </a:t>
            </a:r>
            <a:r>
              <a:rPr kumimoji="0" lang="ko-KR" altLang="en-US" sz="1200" b="1" dirty="0" smtClean="0">
                <a:latin typeface="+mn-ea"/>
                <a:ea typeface="+mn-ea"/>
              </a:rPr>
              <a:t>시 실시간 수기감시로 가독성 저하    </a:t>
            </a:r>
            <a:endParaRPr kumimoji="0" lang="en-US" altLang="ko-KR" sz="1200" b="1" dirty="0" smtClean="0">
              <a:latin typeface="+mn-ea"/>
              <a:ea typeface="+mn-ea"/>
            </a:endParaRPr>
          </a:p>
          <a:p>
            <a:pPr marL="171450" indent="-171450" eaLnBrk="1" hangingPunct="1">
              <a:lnSpc>
                <a:spcPts val="1700"/>
              </a:lnSpc>
              <a:buFont typeface="Wingdings" panose="05000000000000000000" pitchFamily="2" charset="2"/>
              <a:buChar char="§"/>
            </a:pPr>
            <a:r>
              <a:rPr kumimoji="0" lang="en-US" altLang="ko-KR" sz="1200" b="1" dirty="0" smtClean="0">
                <a:latin typeface="+mn-ea"/>
                <a:ea typeface="+mn-ea"/>
              </a:rPr>
              <a:t>IRMS</a:t>
            </a:r>
            <a:r>
              <a:rPr kumimoji="0" lang="ko-KR" altLang="en-US" sz="1200" b="1" baseline="30000" dirty="0">
                <a:latin typeface="+mn-ea"/>
                <a:ea typeface="+mn-ea"/>
              </a:rPr>
              <a:t> </a:t>
            </a:r>
            <a:r>
              <a:rPr kumimoji="0" lang="ko-KR" altLang="en-US" sz="1200" b="1" dirty="0" smtClean="0">
                <a:latin typeface="+mn-ea"/>
                <a:ea typeface="+mn-ea"/>
              </a:rPr>
              <a:t>선별적 경보 검출기능 부재로 단순업무</a:t>
            </a:r>
            <a:r>
              <a:rPr kumimoji="0" lang="en-US" altLang="ko-KR" sz="1200" b="1" baseline="30000" dirty="0" smtClean="0">
                <a:latin typeface="+mn-ea"/>
                <a:ea typeface="+mn-ea"/>
              </a:rPr>
              <a:t>NMS </a:t>
            </a:r>
            <a:r>
              <a:rPr kumimoji="0" lang="ko-KR" altLang="en-US" sz="1200" b="1" baseline="30000" dirty="0" smtClean="0">
                <a:latin typeface="+mn-ea"/>
                <a:ea typeface="+mn-ea"/>
              </a:rPr>
              <a:t>화면 지속주시</a:t>
            </a:r>
            <a:r>
              <a:rPr kumimoji="0" lang="ko-KR" altLang="en-US" sz="1200" b="1" dirty="0" smtClean="0">
                <a:latin typeface="+mn-ea"/>
                <a:ea typeface="+mn-ea"/>
              </a:rPr>
              <a:t>에 대한 </a:t>
            </a:r>
            <a:r>
              <a:rPr kumimoji="0" lang="en-US" altLang="ko-KR" sz="1200" b="1" dirty="0" smtClean="0">
                <a:latin typeface="+mn-ea"/>
                <a:ea typeface="+mn-ea"/>
              </a:rPr>
              <a:t>Resource </a:t>
            </a:r>
            <a:r>
              <a:rPr kumimoji="0" lang="ko-KR" altLang="en-US" sz="1200" b="1" dirty="0" smtClean="0">
                <a:latin typeface="+mn-ea"/>
                <a:ea typeface="+mn-ea"/>
              </a:rPr>
              <a:t>발생 </a:t>
            </a:r>
            <a:endParaRPr kumimoji="0" lang="en-US" altLang="ko-KR" sz="1200" b="1" dirty="0" smtClean="0">
              <a:latin typeface="+mn-ea"/>
              <a:ea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49436" y="1337963"/>
            <a:ext cx="8064500" cy="5000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ko-KR">
              <a:solidFill>
                <a:srgbClr val="FFFFFF"/>
              </a:solidFill>
            </a:endParaRPr>
          </a:p>
        </p:txBody>
      </p:sp>
      <p:sp>
        <p:nvSpPr>
          <p:cNvPr id="12" name="모서리가 둥근 직사각형 11"/>
          <p:cNvSpPr>
            <a:spLocks noChangeArrowheads="1"/>
          </p:cNvSpPr>
          <p:nvPr/>
        </p:nvSpPr>
        <p:spPr bwMode="auto">
          <a:xfrm>
            <a:off x="920874" y="1409401"/>
            <a:ext cx="1800225" cy="357187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25400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ko-KR" altLang="en-US" sz="1200" b="1" dirty="0" smtClean="0">
                <a:solidFill>
                  <a:srgbClr val="FFFFFF"/>
                </a:solidFill>
              </a:rPr>
              <a:t>실 적</a:t>
            </a:r>
            <a:endParaRPr kumimoji="0" lang="en-US" altLang="ko-KR" sz="1200" b="1" dirty="0">
              <a:solidFill>
                <a:srgbClr val="FFFFFF"/>
              </a:solidFill>
            </a:endParaRPr>
          </a:p>
        </p:txBody>
      </p:sp>
      <p:sp>
        <p:nvSpPr>
          <p:cNvPr id="14" name="TextBox 70"/>
          <p:cNvSpPr txBox="1">
            <a:spLocks noChangeArrowheads="1"/>
          </p:cNvSpPr>
          <p:nvPr/>
        </p:nvSpPr>
        <p:spPr bwMode="auto">
          <a:xfrm>
            <a:off x="2873499" y="1344313"/>
            <a:ext cx="6659562" cy="52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 eaLnBrk="1" hangingPunct="1">
              <a:lnSpc>
                <a:spcPts val="1700"/>
              </a:lnSpc>
              <a:buFont typeface="Wingdings" panose="05000000000000000000" pitchFamily="2" charset="2"/>
              <a:buChar char="§"/>
            </a:pPr>
            <a:r>
              <a:rPr kumimoji="0" lang="en-US" altLang="ko-KR" sz="1200" b="1" dirty="0" smtClean="0">
                <a:latin typeface="+mn-ea"/>
                <a:ea typeface="+mn-ea"/>
              </a:rPr>
              <a:t>IRMS</a:t>
            </a:r>
            <a:r>
              <a:rPr kumimoji="0" lang="ko-KR" altLang="en-US" sz="1200" b="1" dirty="0" smtClean="0">
                <a:latin typeface="+mn-ea"/>
                <a:ea typeface="+mn-ea"/>
              </a:rPr>
              <a:t> 고온경보 검출</a:t>
            </a:r>
            <a:r>
              <a:rPr kumimoji="0" lang="en-US" altLang="ko-KR" sz="1200" b="1" dirty="0" smtClean="0">
                <a:latin typeface="+mn-ea"/>
                <a:ea typeface="+mn-ea"/>
              </a:rPr>
              <a:t>, </a:t>
            </a:r>
            <a:r>
              <a:rPr kumimoji="0" lang="ko-KR" altLang="en-US" sz="1200" b="1" dirty="0" smtClean="0">
                <a:latin typeface="+mn-ea"/>
                <a:ea typeface="+mn-ea"/>
              </a:rPr>
              <a:t>선별적 감시 가능 </a:t>
            </a:r>
            <a:r>
              <a:rPr kumimoji="0" lang="en-US" altLang="ko-KR" sz="1200" b="1" dirty="0" smtClean="0">
                <a:latin typeface="+mn-ea"/>
                <a:ea typeface="+mn-ea"/>
              </a:rPr>
              <a:t>“IRMS </a:t>
            </a:r>
            <a:r>
              <a:rPr kumimoji="0" lang="ko-KR" altLang="en-US" sz="1200" b="1" dirty="0" smtClean="0">
                <a:latin typeface="+mn-ea"/>
                <a:ea typeface="+mn-ea"/>
              </a:rPr>
              <a:t>센싱 고도화</a:t>
            </a:r>
            <a:r>
              <a:rPr kumimoji="0" lang="en-US" altLang="ko-KR" sz="1200" b="1" dirty="0" smtClean="0">
                <a:latin typeface="+mn-ea"/>
                <a:ea typeface="+mn-ea"/>
              </a:rPr>
              <a:t>”</a:t>
            </a:r>
            <a:r>
              <a:rPr kumimoji="0" lang="ko-KR" altLang="en-US" sz="1200" b="1" dirty="0" smtClean="0">
                <a:latin typeface="+mn-ea"/>
                <a:ea typeface="+mn-ea"/>
              </a:rPr>
              <a:t> </a:t>
            </a:r>
            <a:r>
              <a:rPr kumimoji="0" lang="en-US" altLang="ko-KR" sz="1200" b="1" dirty="0" smtClean="0">
                <a:latin typeface="+mn-ea"/>
                <a:ea typeface="+mn-ea"/>
              </a:rPr>
              <a:t>Tool </a:t>
            </a:r>
            <a:r>
              <a:rPr kumimoji="0" lang="ko-KR" altLang="en-US" sz="1200" b="1" dirty="0" smtClean="0">
                <a:latin typeface="+mn-ea"/>
                <a:ea typeface="+mn-ea"/>
              </a:rPr>
              <a:t>개발 </a:t>
            </a:r>
            <a:endParaRPr kumimoji="0" lang="en-US" altLang="ko-KR" sz="1200" b="1" dirty="0" smtClean="0">
              <a:latin typeface="+mn-ea"/>
              <a:ea typeface="+mn-ea"/>
            </a:endParaRPr>
          </a:p>
          <a:p>
            <a:pPr eaLnBrk="1" hangingPunct="1">
              <a:lnSpc>
                <a:spcPts val="1700"/>
              </a:lnSpc>
            </a:pPr>
            <a:r>
              <a:rPr kumimoji="0" lang="ko-KR" altLang="en-US" sz="1200" b="1" dirty="0" smtClean="0">
                <a:latin typeface="+mn-ea"/>
                <a:ea typeface="+mn-ea"/>
              </a:rPr>
              <a:t>  </a:t>
            </a:r>
            <a:r>
              <a:rPr kumimoji="0" lang="en-US" altLang="ko-KR" sz="1100" b="1" dirty="0" smtClean="0">
                <a:latin typeface="+mj-ea"/>
                <a:ea typeface="+mj-ea"/>
              </a:rPr>
              <a:t>※※</a:t>
            </a:r>
            <a:r>
              <a:rPr kumimoji="0" lang="en-US" altLang="ko-KR" sz="1100" b="1" dirty="0">
                <a:latin typeface="+mj-ea"/>
              </a:rPr>
              <a:t>※</a:t>
            </a:r>
            <a:r>
              <a:rPr kumimoji="0" lang="ko-KR" altLang="en-US" sz="1100" b="1" dirty="0" smtClean="0">
                <a:latin typeface="+mj-ea"/>
                <a:ea typeface="+mj-ea"/>
              </a:rPr>
              <a:t> </a:t>
            </a:r>
            <a:r>
              <a:rPr kumimoji="0" lang="ko-KR" altLang="en-US" sz="1100" b="1" u="sng" dirty="0" smtClean="0">
                <a:latin typeface="+mj-ea"/>
                <a:ea typeface="+mj-ea"/>
              </a:rPr>
              <a:t>수도권</a:t>
            </a:r>
            <a:r>
              <a:rPr kumimoji="0" lang="en-US" altLang="ko-KR" sz="1100" b="1" u="sng" dirty="0">
                <a:latin typeface="+mj-ea"/>
                <a:ea typeface="+mj-ea"/>
              </a:rPr>
              <a:t> </a:t>
            </a:r>
            <a:r>
              <a:rPr kumimoji="0" lang="ko-KR" altLang="en-US" sz="1100" b="1" u="sng" dirty="0" smtClean="0">
                <a:latin typeface="+mj-ea"/>
                <a:ea typeface="+mj-ea"/>
              </a:rPr>
              <a:t>적용 후 운용</a:t>
            </a:r>
            <a:r>
              <a:rPr kumimoji="0" lang="en-US" altLang="ko-KR" sz="1100" b="1" u="sng" dirty="0" smtClean="0">
                <a:latin typeface="+mj-ea"/>
                <a:ea typeface="+mj-ea"/>
              </a:rPr>
              <a:t>(</a:t>
            </a:r>
            <a:r>
              <a:rPr kumimoji="0" lang="ko-KR" altLang="en-US" sz="1100" b="1" u="sng" dirty="0" smtClean="0">
                <a:latin typeface="+mj-ea"/>
                <a:ea typeface="+mj-ea"/>
              </a:rPr>
              <a:t>경보 검출</a:t>
            </a:r>
            <a:r>
              <a:rPr kumimoji="0" lang="en-US" altLang="ko-KR" sz="1100" b="1" u="sng" dirty="0" smtClean="0">
                <a:latin typeface="+mj-ea"/>
                <a:ea typeface="+mj-ea"/>
              </a:rPr>
              <a:t>, </a:t>
            </a:r>
            <a:r>
              <a:rPr kumimoji="0" lang="ko-KR" altLang="en-US" sz="1100" b="1" u="sng" dirty="0" smtClean="0">
                <a:latin typeface="+mj-ea"/>
                <a:ea typeface="+mj-ea"/>
              </a:rPr>
              <a:t>선별적 센싱 관리</a:t>
            </a:r>
            <a:r>
              <a:rPr kumimoji="0" lang="ko-KR" altLang="en-US" sz="1100" b="1" u="sng" baseline="30000" dirty="0" smtClean="0">
                <a:latin typeface="+mj-ea"/>
                <a:ea typeface="+mj-ea"/>
              </a:rPr>
              <a:t>국소별</a:t>
            </a:r>
            <a:r>
              <a:rPr kumimoji="0" lang="en-US" altLang="ko-KR" sz="1100" b="1" u="sng" baseline="30000" dirty="0" smtClean="0">
                <a:latin typeface="+mj-ea"/>
                <a:ea typeface="+mj-ea"/>
              </a:rPr>
              <a:t>, </a:t>
            </a:r>
            <a:r>
              <a:rPr kumimoji="0" lang="ko-KR" altLang="en-US" sz="1100" b="1" u="sng" baseline="30000" dirty="0" smtClean="0">
                <a:latin typeface="+mj-ea"/>
                <a:ea typeface="+mj-ea"/>
              </a:rPr>
              <a:t>온도변화</a:t>
            </a:r>
            <a:r>
              <a:rPr kumimoji="0" lang="en-US" altLang="ko-KR" sz="1100" b="1" u="sng" dirty="0" smtClean="0">
                <a:latin typeface="+mj-ea"/>
                <a:ea typeface="+mj-ea"/>
              </a:rPr>
              <a:t>, </a:t>
            </a:r>
            <a:r>
              <a:rPr kumimoji="0" lang="ko-KR" altLang="en-US" sz="1100" b="1" u="sng" dirty="0" smtClean="0">
                <a:latin typeface="+mj-ea"/>
                <a:ea typeface="+mj-ea"/>
              </a:rPr>
              <a:t>이력 </a:t>
            </a:r>
            <a:r>
              <a:rPr kumimoji="0" lang="en-US" altLang="ko-KR" sz="1100" b="1" u="sng" dirty="0" smtClean="0">
                <a:latin typeface="+mj-ea"/>
                <a:ea typeface="+mj-ea"/>
              </a:rPr>
              <a:t>DB</a:t>
            </a:r>
            <a:r>
              <a:rPr kumimoji="0" lang="ko-KR" altLang="en-US" sz="1100" b="1" u="sng" dirty="0" smtClean="0">
                <a:latin typeface="+mj-ea"/>
                <a:ea typeface="+mj-ea"/>
              </a:rPr>
              <a:t>화</a:t>
            </a:r>
            <a:r>
              <a:rPr kumimoji="0" lang="en-US" altLang="ko-KR" sz="1100" b="1" u="sng" dirty="0" smtClean="0">
                <a:latin typeface="+mj-ea"/>
                <a:ea typeface="+mj-ea"/>
              </a:rPr>
              <a:t>)</a:t>
            </a:r>
            <a:r>
              <a:rPr kumimoji="0" lang="ko-KR" altLang="en-US" sz="1100" b="1" u="sng" dirty="0" smtClean="0">
                <a:latin typeface="+mj-ea"/>
                <a:ea typeface="+mj-ea"/>
              </a:rPr>
              <a:t> 중 </a:t>
            </a:r>
            <a:r>
              <a:rPr kumimoji="0" lang="en-US" altLang="ko-KR" sz="1100" b="1" dirty="0" smtClean="0">
                <a:latin typeface="+mj-ea"/>
              </a:rPr>
              <a:t>※※</a:t>
            </a:r>
            <a:r>
              <a:rPr kumimoji="0" lang="en-US" altLang="ko-KR" sz="1100" b="1" dirty="0">
                <a:latin typeface="+mj-ea"/>
              </a:rPr>
              <a:t>※</a:t>
            </a:r>
            <a:r>
              <a:rPr kumimoji="0" lang="ko-KR" altLang="en-US" sz="1100" b="1" dirty="0" smtClean="0">
                <a:latin typeface="+mj-ea"/>
                <a:ea typeface="+mj-ea"/>
              </a:rPr>
              <a:t>  </a:t>
            </a:r>
            <a:endParaRPr kumimoji="0" lang="en-US" altLang="ko-KR" sz="1100" b="1" dirty="0">
              <a:latin typeface="+mj-ea"/>
              <a:ea typeface="+mj-ea"/>
            </a:endParaRP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968499" y="3513841"/>
            <a:ext cx="1752600" cy="21402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dirty="0" smtClean="0"/>
              <a:t>효율화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방법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16" name="모서리가 둥근 직사각형 31"/>
          <p:cNvSpPr>
            <a:spLocks noChangeArrowheads="1"/>
          </p:cNvSpPr>
          <p:nvPr/>
        </p:nvSpPr>
        <p:spPr bwMode="auto">
          <a:xfrm>
            <a:off x="2865561" y="1889196"/>
            <a:ext cx="5776913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30000"/>
              </a:lnSpc>
            </a:pPr>
            <a:r>
              <a:rPr lang="en-US" altLang="ko-KR" sz="1100" b="1" dirty="0" smtClean="0">
                <a:latin typeface="+mn-lt"/>
                <a:ea typeface="+mn-ea"/>
              </a:rPr>
              <a:t> </a:t>
            </a:r>
            <a:endParaRPr lang="en-US" altLang="ko-KR" sz="1100" b="1" dirty="0">
              <a:latin typeface="+mn-lt"/>
              <a:ea typeface="+mn-ea"/>
            </a:endParaRPr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960561" y="1934020"/>
            <a:ext cx="1760538" cy="14925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200" dirty="0" smtClean="0"/>
              <a:t>문제점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혹은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개선과제</a:t>
            </a:r>
            <a:endParaRPr lang="en-US" altLang="ko-KR" sz="1200" dirty="0"/>
          </a:p>
        </p:txBody>
      </p:sp>
      <p:sp>
        <p:nvSpPr>
          <p:cNvPr id="19" name="Rectangle 54"/>
          <p:cNvSpPr>
            <a:spLocks noChangeArrowheads="1"/>
          </p:cNvSpPr>
          <p:nvPr/>
        </p:nvSpPr>
        <p:spPr bwMode="gray">
          <a:xfrm rot="5400000">
            <a:off x="2545679" y="229095"/>
            <a:ext cx="4672013" cy="8064500"/>
          </a:xfrm>
          <a:prstGeom prst="rect">
            <a:avLst/>
          </a:prstGeom>
          <a:noFill/>
          <a:ln w="63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latinLnBrk="0">
              <a:lnSpc>
                <a:spcPct val="90000"/>
              </a:lnSpc>
              <a:defRPr/>
            </a:pPr>
            <a:endParaRPr kumimoji="0" lang="ko-KR" altLang="ko-KR" sz="1000">
              <a:cs typeface="Tahoma" pitchFamily="34" charset="0"/>
            </a:endParaRPr>
          </a:p>
        </p:txBody>
      </p:sp>
      <p:sp>
        <p:nvSpPr>
          <p:cNvPr id="36" name="모서리가 둥근 직사각형 31"/>
          <p:cNvSpPr>
            <a:spLocks noChangeArrowheads="1"/>
          </p:cNvSpPr>
          <p:nvPr/>
        </p:nvSpPr>
        <p:spPr bwMode="auto">
          <a:xfrm>
            <a:off x="2602221" y="2555198"/>
            <a:ext cx="5776913" cy="533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30000"/>
              </a:lnSpc>
            </a:pPr>
            <a:r>
              <a:rPr lang="en-US" altLang="ko-KR" sz="1100" b="1" dirty="0" smtClean="0">
                <a:latin typeface="+mn-lt"/>
                <a:ea typeface="+mn-ea"/>
              </a:rPr>
              <a:t> </a:t>
            </a:r>
            <a:endParaRPr lang="en-US" altLang="ko-KR" sz="1100" b="1" dirty="0">
              <a:latin typeface="+mn-lt"/>
              <a:ea typeface="+mn-ea"/>
            </a:endParaRPr>
          </a:p>
        </p:txBody>
      </p:sp>
      <p:sp>
        <p:nvSpPr>
          <p:cNvPr id="50" name="Rectangle 582"/>
          <p:cNvSpPr>
            <a:spLocks noChangeArrowheads="1"/>
          </p:cNvSpPr>
          <p:nvPr/>
        </p:nvSpPr>
        <p:spPr bwMode="auto">
          <a:xfrm>
            <a:off x="2820361" y="2130782"/>
            <a:ext cx="2939457" cy="96229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lnSpc>
                <a:spcPts val="1500"/>
              </a:lnSpc>
              <a:defRPr/>
            </a:pPr>
            <a:endParaRPr lang="en-US" altLang="ko-KR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500"/>
              </a:lnSpc>
              <a:buFont typeface="Wingdings" panose="05000000000000000000" pitchFamily="2" charset="2"/>
              <a:buChar char="Ø"/>
              <a:defRPr/>
            </a:pPr>
            <a:endParaRPr lang="en-US" altLang="ko-KR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5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실시간 </a:t>
            </a:r>
            <a:r>
              <a:rPr lang="en-US" altLang="ko-KR" sz="10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NMS </a:t>
            </a:r>
            <a:r>
              <a:rPr lang="ko-KR" altLang="en-US" sz="1000" b="1" u="sng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관제창</a:t>
            </a:r>
            <a:r>
              <a:rPr lang="ko-KR" altLang="en-US" sz="10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주시</a:t>
            </a:r>
            <a:r>
              <a:rPr lang="en-US" altLang="ko-KR" sz="10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ts val="1500"/>
              </a:lnSpc>
              <a:defRPr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- 271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(IRMS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전체경보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(806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대비 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33%</a:t>
            </a:r>
            <a:r>
              <a:rPr lang="en-US" altLang="ko-KR" sz="900" baseline="30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’21</a:t>
            </a:r>
            <a:r>
              <a:rPr lang="ko-KR" altLang="en-US" sz="900" baseline="30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기준</a:t>
            </a:r>
            <a:endParaRPr lang="en-US" altLang="ko-KR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하절기</a:t>
            </a:r>
            <a:r>
              <a:rPr lang="en-US" altLang="ko-KR" sz="900" baseline="30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다량 경보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(193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건으로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전체경보의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71%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비중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ts val="15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 경보 감시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고장 대응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대한 </a:t>
            </a:r>
            <a:r>
              <a:rPr lang="en-US" altLang="ko-KR" sz="10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Hole </a:t>
            </a:r>
            <a:r>
              <a:rPr lang="ko-KR" altLang="en-US" sz="10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발생가능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ts val="1300"/>
              </a:lnSpc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Rectangle 582"/>
          <p:cNvSpPr>
            <a:spLocks noChangeArrowheads="1"/>
          </p:cNvSpPr>
          <p:nvPr/>
        </p:nvSpPr>
        <p:spPr bwMode="auto">
          <a:xfrm>
            <a:off x="5866115" y="2130783"/>
            <a:ext cx="2939457" cy="9809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>
              <a:lnSpc>
                <a:spcPts val="1500"/>
              </a:lnSpc>
              <a:buFont typeface="Wingdings" panose="05000000000000000000" pitchFamily="2" charset="2"/>
              <a:buChar char="Ø"/>
              <a:defRPr/>
            </a:pPr>
            <a:endParaRPr lang="en-US" altLang="ko-KR" sz="10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5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단순 표출기능으로 </a:t>
            </a:r>
            <a:r>
              <a:rPr lang="ko-KR" altLang="en-US" sz="10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감시 가독성 저하 </a:t>
            </a:r>
            <a:endParaRPr lang="en-US" altLang="ko-KR" sz="1000" b="1" u="sng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임계치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기준 내 단순 경보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페이드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900" baseline="30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발생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아웃</a:t>
            </a:r>
            <a:r>
              <a:rPr lang="ko-KR" altLang="en-US" sz="900" baseline="30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복구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ts val="1500"/>
              </a:lnSpc>
              <a:defRPr/>
            </a:pP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하절기 등 다량 발생</a:t>
            </a:r>
            <a:r>
              <a:rPr lang="en-US" altLang="ko-KR" sz="900" baseline="30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baseline="30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건 이상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온도상시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판별 난해 </a:t>
            </a:r>
          </a:p>
          <a:p>
            <a:pPr>
              <a:lnSpc>
                <a:spcPts val="15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기능 보완시 </a:t>
            </a:r>
            <a:r>
              <a:rPr lang="ko-KR" altLang="en-US" sz="10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 비용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000" b="1" u="sng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반영불가</a:t>
            </a:r>
            <a:r>
              <a:rPr lang="en-US" altLang="ko-KR" sz="1000" b="1" u="sng" baseline="30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InputSupex</a:t>
            </a:r>
            <a:endParaRPr lang="ko-KR" altLang="ko-KR" sz="1000" u="sng" baseline="30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37090" y="2000028"/>
            <a:ext cx="151039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IRMS 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기능부족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98434" y="2000028"/>
            <a:ext cx="151039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경보대응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Resource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7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2300" y="3174778"/>
            <a:ext cx="3871665" cy="22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직사각형 64"/>
          <p:cNvSpPr/>
          <p:nvPr/>
        </p:nvSpPr>
        <p:spPr>
          <a:xfrm>
            <a:off x="3673622" y="3190497"/>
            <a:ext cx="396935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ts val="1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ko-KR" sz="1100" b="1" dirty="0" smtClean="0">
                <a:latin typeface="+mj-ea"/>
              </a:rPr>
              <a:t>IRMS </a:t>
            </a:r>
            <a:r>
              <a:rPr lang="ko-KR" altLang="en-US" sz="1100" b="1" dirty="0" smtClean="0">
                <a:latin typeface="+mj-ea"/>
              </a:rPr>
              <a:t>고온경보 효율화 대응을 위해 </a:t>
            </a:r>
            <a:r>
              <a:rPr lang="en-US" altLang="ko-KR" sz="1100" b="1" dirty="0" smtClean="0">
                <a:latin typeface="+mj-ea"/>
              </a:rPr>
              <a:t>Tool</a:t>
            </a:r>
            <a:r>
              <a:rPr lang="ko-KR" altLang="en-US" sz="1100" b="1" dirty="0" smtClean="0">
                <a:latin typeface="+mj-ea"/>
              </a:rPr>
              <a:t> 개발 및 운용 必   </a:t>
            </a:r>
            <a:endParaRPr lang="en-US" altLang="ko-KR" sz="1100" b="1" kern="100" baseline="300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83920" y="3472063"/>
            <a:ext cx="15760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/>
              <a:t>[IRMS </a:t>
            </a:r>
            <a:r>
              <a:rPr lang="ko-KR" altLang="en-US" sz="1100" b="1" dirty="0" smtClean="0"/>
              <a:t>고온 감시 화면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pic>
        <p:nvPicPr>
          <p:cNvPr id="57" name="그림 5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454" y="3707701"/>
            <a:ext cx="1382485" cy="1532304"/>
          </a:xfrm>
          <a:prstGeom prst="rect">
            <a:avLst/>
          </a:prstGeom>
          <a:ln w="22225">
            <a:solidFill>
              <a:srgbClr val="92D050"/>
            </a:solidFill>
          </a:ln>
          <a:effectLst>
            <a:softEdge rad="12700"/>
          </a:effectLst>
        </p:spPr>
      </p:pic>
      <p:sp>
        <p:nvSpPr>
          <p:cNvPr id="71" name="직사각형 70"/>
          <p:cNvSpPr/>
          <p:nvPr/>
        </p:nvSpPr>
        <p:spPr>
          <a:xfrm>
            <a:off x="6418642" y="3472063"/>
            <a:ext cx="20489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/>
              <a:t>[IRMS </a:t>
            </a:r>
            <a:r>
              <a:rPr lang="ko-KR" altLang="en-US" sz="1100" b="1" dirty="0" smtClean="0"/>
              <a:t>고온 선별적 감시 </a:t>
            </a:r>
            <a:r>
              <a:rPr lang="en-US" altLang="ko-KR" sz="1100" b="1" dirty="0" smtClean="0"/>
              <a:t>Tool]</a:t>
            </a:r>
            <a:endParaRPr lang="ko-KR" altLang="en-US" sz="1100" b="1" dirty="0"/>
          </a:p>
        </p:txBody>
      </p:sp>
      <p:sp>
        <p:nvSpPr>
          <p:cNvPr id="72" name="직사각형 71"/>
          <p:cNvSpPr/>
          <p:nvPr/>
        </p:nvSpPr>
        <p:spPr>
          <a:xfrm>
            <a:off x="5773081" y="3933056"/>
            <a:ext cx="170271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국소기준 온도 값 표기</a:t>
            </a:r>
            <a:endParaRPr lang="en-US" altLang="ko-KR" sz="11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온도변화 추이 확인 </a:t>
            </a:r>
            <a:endParaRPr lang="en-US" altLang="ko-KR" sz="11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One-Click  </a:t>
            </a:r>
            <a:r>
              <a:rPr lang="ko-KR" alt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구현</a:t>
            </a:r>
            <a:endParaRPr lang="en-US" altLang="ko-KR" sz="11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466751" y="4121204"/>
            <a:ext cx="144943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온도변화 자동 추출</a:t>
            </a:r>
            <a:r>
              <a:rPr lang="en-US" altLang="ko-KR" sz="1100" b="1" dirty="0" smtClean="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이력관리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 </a:t>
            </a:r>
            <a:endParaRPr lang="en-US" altLang="ko-KR" sz="11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pic>
        <p:nvPicPr>
          <p:cNvPr id="66" name="Picture 17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2853" y="4319402"/>
            <a:ext cx="1571343" cy="2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388773" y="3914394"/>
            <a:ext cx="428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파</a:t>
            </a:r>
            <a:endParaRPr lang="en-US" altLang="ko-KR" sz="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</a:t>
            </a:r>
            <a:endParaRPr lang="en-US" altLang="ko-KR" sz="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썬</a:t>
            </a:r>
            <a:endParaRPr lang="en-US" altLang="ko-KR" sz="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Tool</a:t>
            </a:r>
          </a:p>
          <a:p>
            <a:pPr algn="ctr"/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적</a:t>
            </a:r>
            <a:endParaRPr lang="en-US" altLang="ko-KR" sz="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용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88904" y="5147587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u="sng" kern="0" dirty="0" smtClean="0">
                <a:ea typeface="맑은 고딕" panose="020B0503020000020004" pitchFamily="50" charset="-127"/>
                <a:cs typeface="굴림" panose="020B0600000101010101" pitchFamily="50" charset="-127"/>
              </a:rPr>
              <a:t>3</a:t>
            </a:r>
            <a:r>
              <a:rPr lang="ko-KR" altLang="en-US" sz="1200" u="sng" kern="0" dirty="0" smtClean="0">
                <a:ea typeface="맑은 고딕" panose="020B0503020000020004" pitchFamily="50" charset="-127"/>
                <a:cs typeface="굴림" panose="020B0600000101010101" pitchFamily="50" charset="-127"/>
              </a:rPr>
              <a:t>분</a:t>
            </a:r>
            <a:endParaRPr lang="ko-KR" altLang="en-US" sz="1200" u="sng" dirty="0"/>
          </a:p>
        </p:txBody>
      </p:sp>
      <p:sp>
        <p:nvSpPr>
          <p:cNvPr id="77" name="직사각형 76"/>
          <p:cNvSpPr/>
          <p:nvPr/>
        </p:nvSpPr>
        <p:spPr>
          <a:xfrm>
            <a:off x="6195357" y="5187714"/>
            <a:ext cx="1026244" cy="2388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indent="-171450" latinLnBrk="0">
              <a:lnSpc>
                <a:spcPts val="1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054792" y="5147587"/>
            <a:ext cx="1178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kern="0" dirty="0" smtClean="0">
                <a:ea typeface="맑은 고딕" panose="020B0503020000020004" pitchFamily="50" charset="-127"/>
                <a:cs typeface="굴림" panose="020B0600000101010101" pitchFamily="50" charset="-127"/>
              </a:rPr>
              <a:t>   </a:t>
            </a:r>
            <a:r>
              <a:rPr lang="en-US" altLang="ko-KR" sz="1200" b="1" u="sng" kern="0" dirty="0" smtClean="0">
                <a:ea typeface="맑은 고딕" panose="020B0503020000020004" pitchFamily="50" charset="-127"/>
                <a:cs typeface="굴림" panose="020B0600000101010101" pitchFamily="50" charset="-127"/>
              </a:rPr>
              <a:t>10</a:t>
            </a:r>
            <a:r>
              <a:rPr lang="ko-KR" altLang="en-US" sz="1200" b="1" u="sng" kern="0" dirty="0" smtClean="0">
                <a:ea typeface="맑은 고딕" panose="020B0503020000020004" pitchFamily="50" charset="-127"/>
                <a:cs typeface="굴림" panose="020B0600000101010101" pitchFamily="50" charset="-127"/>
              </a:rPr>
              <a:t>초</a:t>
            </a:r>
            <a:r>
              <a:rPr lang="en-US" altLang="ko-KR" sz="1200" b="1" u="sng" kern="0" baseline="30000" dirty="0" smtClean="0">
                <a:ea typeface="맑은 고딕" panose="020B0503020000020004" pitchFamily="50" charset="-127"/>
                <a:cs typeface="굴림" panose="020B0600000101010101" pitchFamily="50" charset="-127"/>
              </a:rPr>
              <a:t>170</a:t>
            </a:r>
            <a:r>
              <a:rPr lang="ko-KR" altLang="en-US" sz="1200" b="1" u="sng" kern="0" baseline="30000" dirty="0" smtClean="0">
                <a:ea typeface="맑은 고딕" panose="020B0503020000020004" pitchFamily="50" charset="-127"/>
                <a:cs typeface="굴림" panose="020B0600000101010101" pitchFamily="50" charset="-127"/>
              </a:rPr>
              <a:t>초 단축</a:t>
            </a:r>
            <a:endParaRPr lang="ko-KR" altLang="en-US" sz="1200" b="1" u="sng" baseline="30000" dirty="0"/>
          </a:p>
        </p:txBody>
      </p:sp>
      <p:sp>
        <p:nvSpPr>
          <p:cNvPr id="23" name="직사각형 22"/>
          <p:cNvSpPr/>
          <p:nvPr/>
        </p:nvSpPr>
        <p:spPr>
          <a:xfrm>
            <a:off x="3539906" y="5386285"/>
            <a:ext cx="20842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800" kern="0" dirty="0">
                <a:latin typeface="+mn-ea"/>
                <a:cs typeface="굴림" panose="020B0600000101010101" pitchFamily="50" charset="-127"/>
              </a:rPr>
              <a:t>센싱 </a:t>
            </a:r>
            <a:r>
              <a:rPr lang="en-US" altLang="ko-KR" sz="800" kern="0" dirty="0" smtClean="0">
                <a:latin typeface="+mn-ea"/>
                <a:cs typeface="굴림" panose="020B0600000101010101" pitchFamily="50" charset="-127"/>
              </a:rPr>
              <a:t>~ </a:t>
            </a:r>
            <a:r>
              <a:rPr lang="ko-KR" altLang="en-US" sz="800" kern="0" dirty="0" err="1" smtClean="0">
                <a:latin typeface="+mn-ea"/>
                <a:cs typeface="굴림" panose="020B0600000101010101" pitchFamily="50" charset="-127"/>
              </a:rPr>
              <a:t>고온국소</a:t>
            </a:r>
            <a:r>
              <a:rPr lang="ko-KR" altLang="en-US" sz="800" kern="0" dirty="0" smtClean="0">
                <a:latin typeface="+mn-ea"/>
                <a:cs typeface="굴림" panose="020B0600000101010101" pitchFamily="50" charset="-127"/>
              </a:rPr>
              <a:t> 발생</a:t>
            </a:r>
            <a:r>
              <a:rPr lang="ko-KR" altLang="ko-KR" sz="800" kern="0" dirty="0" smtClean="0">
                <a:latin typeface="+mn-ea"/>
                <a:cs typeface="굴림" panose="020B0600000101010101" pitchFamily="50" charset="-127"/>
              </a:rPr>
              <a:t> </a:t>
            </a:r>
            <a:r>
              <a:rPr lang="en-US" altLang="ko-KR" sz="800" kern="0" dirty="0" smtClean="0">
                <a:latin typeface="+mn-ea"/>
                <a:cs typeface="굴림" panose="020B0600000101010101" pitchFamily="50" charset="-127"/>
              </a:rPr>
              <a:t>~ Excel </a:t>
            </a:r>
            <a:r>
              <a:rPr lang="ko-KR" altLang="ko-KR" sz="800" kern="0" dirty="0">
                <a:latin typeface="+mn-ea"/>
                <a:cs typeface="굴림" panose="020B0600000101010101" pitchFamily="50" charset="-127"/>
              </a:rPr>
              <a:t>수기 저장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60640" y="5373216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800" kern="0" dirty="0">
                <a:ea typeface="맑은 고딕" panose="020B0503020000020004" pitchFamily="50" charset="-127"/>
                <a:cs typeface="굴림" panose="020B0600000101010101" pitchFamily="50" charset="-127"/>
              </a:rPr>
              <a:t>센싱 </a:t>
            </a:r>
            <a:r>
              <a:rPr lang="en-US" altLang="ko-KR" sz="800" kern="0" dirty="0">
                <a:ea typeface="맑은 고딕" panose="020B0503020000020004" pitchFamily="50" charset="-127"/>
                <a:cs typeface="굴림" panose="020B0600000101010101" pitchFamily="50" charset="-127"/>
              </a:rPr>
              <a:t>~ </a:t>
            </a:r>
            <a:r>
              <a:rPr lang="ko-KR" altLang="ko-KR" sz="800" kern="0" dirty="0" smtClean="0">
                <a:ea typeface="맑은 고딕" panose="020B0503020000020004" pitchFamily="50" charset="-127"/>
                <a:cs typeface="굴림" panose="020B0600000101010101" pitchFamily="50" charset="-127"/>
              </a:rPr>
              <a:t>온도변화</a:t>
            </a:r>
            <a:r>
              <a:rPr lang="en-US" altLang="ko-KR" sz="800" kern="0" dirty="0" smtClean="0"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800" kern="0" dirty="0" smtClean="0">
                <a:ea typeface="맑은 고딕" panose="020B0503020000020004" pitchFamily="50" charset="-127"/>
                <a:cs typeface="굴림" panose="020B0600000101010101" pitchFamily="50" charset="-127"/>
              </a:rPr>
              <a:t>값 </a:t>
            </a:r>
            <a:r>
              <a:rPr lang="ko-KR" altLang="ko-KR" sz="800" kern="0" dirty="0">
                <a:ea typeface="맑은 고딕" panose="020B0503020000020004" pitchFamily="50" charset="-127"/>
                <a:cs typeface="굴림" panose="020B0600000101010101" pitchFamily="50" charset="-127"/>
              </a:rPr>
              <a:t>확인 </a:t>
            </a:r>
            <a:r>
              <a:rPr lang="en-US" altLang="ko-KR" sz="800" kern="0" dirty="0">
                <a:ea typeface="맑은 고딕" panose="020B0503020000020004" pitchFamily="50" charset="-127"/>
                <a:cs typeface="굴림" panose="020B0600000101010101" pitchFamily="50" charset="-127"/>
              </a:rPr>
              <a:t>~ </a:t>
            </a:r>
            <a:r>
              <a:rPr lang="en-US" altLang="ko-KR" sz="800" kern="0" dirty="0" smtClean="0">
                <a:ea typeface="맑은 고딕" panose="020B0503020000020004" pitchFamily="50" charset="-127"/>
                <a:cs typeface="굴림" panose="020B0600000101010101" pitchFamily="50" charset="-127"/>
              </a:rPr>
              <a:t>DB </a:t>
            </a:r>
            <a:r>
              <a:rPr lang="ko-KR" altLang="en-US" sz="800" kern="0" dirty="0" smtClean="0">
                <a:ea typeface="맑은 고딕" panose="020B0503020000020004" pitchFamily="50" charset="-127"/>
                <a:cs typeface="굴림" panose="020B0600000101010101" pitchFamily="50" charset="-127"/>
              </a:rPr>
              <a:t>자동화</a:t>
            </a:r>
            <a:r>
              <a:rPr lang="ko-KR" altLang="ko-KR" sz="800" kern="0" dirty="0" smtClean="0"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endParaRPr lang="ko-KR" altLang="en-US" sz="800" dirty="0"/>
          </a:p>
        </p:txBody>
      </p:sp>
      <p:sp>
        <p:nvSpPr>
          <p:cNvPr id="79" name="Oval 20"/>
          <p:cNvSpPr>
            <a:spLocks noChangeArrowheads="1"/>
          </p:cNvSpPr>
          <p:nvPr/>
        </p:nvSpPr>
        <p:spPr bwMode="auto">
          <a:xfrm>
            <a:off x="2765795" y="5120046"/>
            <a:ext cx="800391" cy="543581"/>
          </a:xfrm>
          <a:prstGeom prst="ellipse">
            <a:avLst/>
          </a:prstGeom>
          <a:solidFill>
            <a:srgbClr val="EAEAEA"/>
          </a:solidFill>
          <a:ln w="19050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ko-KR" altLang="en-US" sz="900" b="1" dirty="0" smtClean="0">
                <a:latin typeface="+mj-ea"/>
                <a:ea typeface="+mj-ea"/>
              </a:rPr>
              <a:t>온도변화</a:t>
            </a:r>
            <a:endParaRPr lang="en-US" altLang="ko-KR" sz="9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900" b="1" dirty="0" smtClean="0">
                <a:latin typeface="+mj-ea"/>
                <a:ea typeface="+mj-ea"/>
              </a:rPr>
              <a:t> 추이 센싱</a:t>
            </a:r>
            <a:endParaRPr lang="en-US" altLang="ko-KR" sz="9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900" b="1" dirty="0" smtClean="0">
                <a:latin typeface="+mj-ea"/>
                <a:ea typeface="+mj-ea"/>
              </a:rPr>
              <a:t>소요시간 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82" name="직사각형 81"/>
          <p:cNvSpPr>
            <a:spLocks noChangeArrowheads="1"/>
          </p:cNvSpPr>
          <p:nvPr/>
        </p:nvSpPr>
        <p:spPr bwMode="auto">
          <a:xfrm>
            <a:off x="960561" y="5741361"/>
            <a:ext cx="1760538" cy="7295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dirty="0" smtClean="0"/>
              <a:t>성과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정성적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정량적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2864768" y="3447662"/>
            <a:ext cx="6048672" cy="13717"/>
          </a:xfrm>
          <a:prstGeom prst="line">
            <a:avLst/>
          </a:prstGeom>
          <a:ln w="25400" cmpd="sng"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2864768" y="5714032"/>
            <a:ext cx="6048672" cy="13717"/>
          </a:xfrm>
          <a:prstGeom prst="line">
            <a:avLst/>
          </a:prstGeom>
          <a:ln w="25400" cmpd="sng"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720752" y="5824043"/>
            <a:ext cx="713206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100" b="1" dirty="0" smtClean="0">
                <a:latin typeface="+mn-ea"/>
                <a:ea typeface="+mn-ea"/>
              </a:rPr>
              <a:t>정량적 성과 </a:t>
            </a:r>
            <a:r>
              <a:rPr lang="en-US" altLang="ko-KR" sz="1100" b="1" dirty="0">
                <a:latin typeface="+mn-ea"/>
                <a:ea typeface="+mn-ea"/>
              </a:rPr>
              <a:t>: </a:t>
            </a:r>
            <a:r>
              <a:rPr lang="ko-KR" altLang="en-US" sz="1100" b="1" dirty="0" smtClean="0">
                <a:latin typeface="+mn-ea"/>
                <a:ea typeface="+mn-ea"/>
              </a:rPr>
              <a:t> </a:t>
            </a:r>
            <a:r>
              <a:rPr lang="ko-KR" altLang="en-US" sz="1100" b="1" u="sng" dirty="0" smtClean="0">
                <a:solidFill>
                  <a:srgbClr val="FF0000"/>
                </a:solidFill>
                <a:latin typeface="+mn-ea"/>
              </a:rPr>
              <a:t>자체 기술력 활용 감시 자동화</a:t>
            </a:r>
            <a:r>
              <a:rPr lang="en-US" altLang="ko-KR" sz="1100" b="1" u="sng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u="sng" dirty="0" err="1" smtClean="0">
                <a:solidFill>
                  <a:srgbClr val="FF0000"/>
                </a:solidFill>
                <a:latin typeface="+mn-ea"/>
              </a:rPr>
              <a:t>센싱시간</a:t>
            </a:r>
            <a:r>
              <a:rPr lang="ko-KR" altLang="en-US" sz="1100" b="1" u="sng" dirty="0" smtClean="0">
                <a:solidFill>
                  <a:srgbClr val="FF0000"/>
                </a:solidFill>
                <a:latin typeface="+mn-ea"/>
              </a:rPr>
              <a:t> 축소</a:t>
            </a:r>
            <a:r>
              <a:rPr lang="en-US" altLang="ko-KR" sz="1100" b="1" u="sng" baseline="30000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100" b="1" u="sng" baseline="30000" dirty="0" smtClean="0">
                <a:solidFill>
                  <a:srgbClr val="FF0000"/>
                </a:solidFill>
                <a:latin typeface="+mn-ea"/>
              </a:rPr>
              <a:t>분</a:t>
            </a:r>
            <a:r>
              <a:rPr lang="ko-KR" altLang="en-US" sz="1100" b="1" u="sng" baseline="30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100" b="1" u="sng" baseline="30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100" b="1" u="sng" baseline="30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1100" b="1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u="sng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감시누락</a:t>
            </a:r>
            <a:r>
              <a:rPr lang="en-US" altLang="ko-KR" sz="1100" b="1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u="sng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오판단</a:t>
            </a:r>
            <a:r>
              <a:rPr lang="ko-KR" altLang="en-US" sz="1100" b="1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</a:t>
            </a:r>
            <a:endParaRPr lang="en-US" altLang="ko-KR" sz="1100" b="1" u="sng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b="1" dirty="0" smtClean="0">
                <a:latin typeface="+mn-ea"/>
                <a:ea typeface="+mn-ea"/>
              </a:rPr>
              <a:t>정성적 성과 </a:t>
            </a:r>
            <a:r>
              <a:rPr lang="en-US" altLang="ko-KR" sz="1100" b="1" dirty="0" smtClean="0">
                <a:latin typeface="+mn-ea"/>
                <a:ea typeface="+mn-ea"/>
              </a:rPr>
              <a:t>: </a:t>
            </a:r>
            <a:r>
              <a:rPr lang="ko-KR" altLang="en-US" sz="1100" b="1" u="sng" dirty="0" smtClean="0">
                <a:solidFill>
                  <a:srgbClr val="FF0000"/>
                </a:solidFill>
                <a:latin typeface="+mn-ea"/>
              </a:rPr>
              <a:t>전국 확대 적용 가능</a:t>
            </a:r>
            <a:r>
              <a:rPr lang="en-US" altLang="ko-KR" sz="1100" b="1" u="sng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u="sng" dirty="0" smtClean="0">
                <a:solidFill>
                  <a:srgbClr val="FF0000"/>
                </a:solidFill>
                <a:latin typeface="+mn-ea"/>
              </a:rPr>
              <a:t>유사 </a:t>
            </a:r>
            <a:r>
              <a:rPr lang="ko-KR" altLang="en-US" sz="1100" b="1" u="sng" dirty="0" err="1" smtClean="0">
                <a:solidFill>
                  <a:srgbClr val="FF0000"/>
                </a:solidFill>
                <a:latin typeface="+mn-ea"/>
              </a:rPr>
              <a:t>기능</a:t>
            </a:r>
            <a:r>
              <a:rPr lang="ko-KR" altLang="en-US" sz="1100" b="1" u="sng" baseline="30000" dirty="0" err="1" smtClean="0">
                <a:solidFill>
                  <a:srgbClr val="FF0000"/>
                </a:solidFill>
                <a:latin typeface="+mn-ea"/>
              </a:rPr>
              <a:t>냉방기</a:t>
            </a:r>
            <a:r>
              <a:rPr lang="en-US" altLang="ko-KR" sz="1100" b="1" u="sng" baseline="30000" dirty="0" smtClean="0">
                <a:solidFill>
                  <a:srgbClr val="FF0000"/>
                </a:solidFill>
                <a:latin typeface="+mn-ea"/>
              </a:rPr>
              <a:t>, RCU </a:t>
            </a:r>
            <a:r>
              <a:rPr lang="ko-KR" altLang="en-US" sz="1100" b="1" u="sng" baseline="30000" dirty="0" smtClean="0">
                <a:solidFill>
                  <a:srgbClr val="FF0000"/>
                </a:solidFill>
                <a:latin typeface="+mn-ea"/>
              </a:rPr>
              <a:t>등</a:t>
            </a:r>
            <a:r>
              <a:rPr lang="ko-KR" altLang="en-US" sz="1100" b="1" u="sng" dirty="0" smtClean="0">
                <a:solidFill>
                  <a:srgbClr val="FF0000"/>
                </a:solidFill>
                <a:latin typeface="+mn-ea"/>
              </a:rPr>
              <a:t> 적용 기대</a:t>
            </a:r>
            <a:r>
              <a:rPr lang="en-US" altLang="ko-KR" sz="1100" b="1" u="sng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u="sng" dirty="0" smtClean="0">
                <a:solidFill>
                  <a:srgbClr val="FF0000"/>
                </a:solidFill>
                <a:latin typeface="+mn-ea"/>
              </a:rPr>
              <a:t>업무 부담감 해소</a:t>
            </a:r>
            <a:endParaRPr lang="en-US" altLang="ko-KR" sz="1100" b="1" u="sng" dirty="0" smtClean="0">
              <a:solidFill>
                <a:srgbClr val="FF0000"/>
              </a:solidFill>
              <a:latin typeface="+mn-ea"/>
              <a:cs typeface="굴림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100" u="sng" dirty="0">
              <a:latin typeface="+mn-ea"/>
              <a:ea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9912" y="3668823"/>
            <a:ext cx="2624032" cy="14163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08784" y="3917811"/>
            <a:ext cx="2409634" cy="1023357"/>
          </a:xfrm>
          <a:prstGeom prst="rect">
            <a:avLst/>
          </a:prstGeom>
          <a:solidFill>
            <a:srgbClr val="FFFFCC">
              <a:alpha val="35000"/>
            </a:srgb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고온 표기외 온도 값 확인 불가</a:t>
            </a:r>
            <a:endParaRPr lang="en-US" altLang="ko-K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온도 상승</a:t>
            </a:r>
            <a:r>
              <a:rPr lang="en-US" altLang="ko-K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감소 확인 불가</a:t>
            </a:r>
            <a:endParaRPr lang="en-US" altLang="ko-K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다수국소</a:t>
            </a:r>
            <a:r>
              <a:rPr lang="ko-KR" altLang="en-US" sz="11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하절기</a:t>
            </a:r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고온 확인시간 소요</a:t>
            </a:r>
            <a:endParaRPr lang="en-US" altLang="ko-K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(</a:t>
            </a:r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고온발생 기준으로 나열</a:t>
            </a:r>
            <a:r>
              <a:rPr lang="en-US" altLang="ko-K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ko-KR" altLang="en-US" sz="1100" dirty="0"/>
          </a:p>
        </p:txBody>
      </p:sp>
      <p:pic>
        <p:nvPicPr>
          <p:cNvPr id="42" name="그림 4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109" y="4788770"/>
            <a:ext cx="1167957" cy="306745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852521" y="4758881"/>
            <a:ext cx="902811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자동 </a:t>
            </a:r>
            <a:r>
              <a:rPr lang="en-US" altLang="ko-KR" sz="1100" b="1" dirty="0" smtClean="0">
                <a:latin typeface="+mn-ea"/>
              </a:rPr>
              <a:t>DB </a:t>
            </a:r>
            <a:r>
              <a:rPr lang="ko-KR" altLang="en-US" sz="1100" b="1" dirty="0">
                <a:latin typeface="+mn-ea"/>
              </a:rPr>
              <a:t>화</a:t>
            </a:r>
            <a:endParaRPr lang="en-US" altLang="ko-KR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97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Trebuchet MS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 w="9525">
          <a:solidFill>
            <a:schemeClr val="bg1"/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3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7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92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ahoma 포함 맑은 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>
          <a:defRPr dirty="0" smtClean="0">
            <a:solidFill>
              <a:srgbClr val="000000"/>
            </a:solidFill>
            <a:latin typeface="Trebuchet MS" panose="020B0603020202020204" pitchFamily="34" charset="0"/>
            <a:cs typeface="Tahom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rgbClr val="00CC99"/>
        </a:solidFill>
        <a:ln w="9525" cap="flat" cmpd="sng" algn="ctr">
          <a:solidFill>
            <a:srgbClr val="FFFFFF">
              <a:lumMod val="50000"/>
            </a:srgbClr>
          </a:solidFill>
          <a:prstDash val="solid"/>
          <a:round/>
          <a:headEnd type="none"/>
          <a:tailEnd type="none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>
          <a:lnSpc>
            <a:spcPts val="2000"/>
          </a:lnSpc>
          <a:spcAft>
            <a:spcPts val="500"/>
          </a:spcAft>
          <a:buClr>
            <a:schemeClr val="tx2">
              <a:lumMod val="50000"/>
              <a:lumOff val="50000"/>
            </a:schemeClr>
          </a:buClr>
          <a:buSzPct val="85000"/>
          <a:defRPr sz="1100" dirty="0" smtClean="0">
            <a:latin typeface="Tahoma" panose="020B0604030504040204" pitchFamily="34" charset="0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15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90000" tIns="46800" rIns="90000" bIns="46800" numCol="1" rtlCol="0" anchor="ctr" anchorCtr="0" compatLnSpc="1"/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sz="1300" b="1" dirty="0" smtClean="0">
            <a:latin typeface="Trebuchet MS" panose="020B0603020202020204" pitchFamily="34" charset="0"/>
            <a:ea typeface="맑은 고딕" panose="020B0503020000020004" pitchFamily="50" charset="-127"/>
            <a:cs typeface="Tahoma" pitchFamily="34" charset="0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3AC4CF-7B0E-4C1F-99DC-EEFCA6622D6E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D7D0D1-3961-4E12-ADBD-6CBF5F66B1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687DB58-AAC4-4705-B813-3764B0E96F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60564</TotalTime>
  <Words>330</Words>
  <Application>Microsoft Office PowerPoint</Application>
  <PresentationFormat>A4 용지(210x297mm)</PresentationFormat>
  <Paragraphs>57</Paragraphs>
  <Slides>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HY견고딕</vt:lpstr>
      <vt:lpstr>굴림</vt:lpstr>
      <vt:lpstr>맑은 고딕</vt:lpstr>
      <vt:lpstr>Arial</vt:lpstr>
      <vt:lpstr>Tahoma</vt:lpstr>
      <vt:lpstr>Times New Roman</vt:lpstr>
      <vt:lpstr>Trebuchet MS</vt:lpstr>
      <vt:lpstr>Wingdings</vt:lpstr>
      <vt:lpstr>Office 테마</vt:lpstr>
      <vt:lpstr>92_기본 디자인</vt:lpstr>
      <vt:lpstr>115_기본 디자인</vt:lpstr>
      <vt:lpstr>Image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skns</dc:creator>
  <cp:lastModifiedBy>양윤현</cp:lastModifiedBy>
  <cp:revision>3067</cp:revision>
  <cp:lastPrinted>2021-06-30T02:32:12Z</cp:lastPrinted>
  <dcterms:created xsi:type="dcterms:W3CDTF">2016-05-24T03:50:55Z</dcterms:created>
  <dcterms:modified xsi:type="dcterms:W3CDTF">2021-09-30T00:47:41Z</dcterms:modified>
</cp:coreProperties>
</file>