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3664" r:id="rId5"/>
    <p:sldMasterId id="2147483684" r:id="rId6"/>
  </p:sldMasterIdLst>
  <p:notesMasterIdLst>
    <p:notesMasterId r:id="rId8"/>
  </p:notesMasterIdLst>
  <p:handoutMasterIdLst>
    <p:handoutMasterId r:id="rId9"/>
  </p:handoutMasterIdLst>
  <p:sldIdLst>
    <p:sldId id="320" r:id="rId7"/>
  </p:sldIdLst>
  <p:sldSz cx="9906000" cy="6858000" type="A4"/>
  <p:notesSz cx="6807200" cy="9939338"/>
  <p:defaultTextStyle>
    <a:defPPr>
      <a:defRPr lang="ko-KR"/>
    </a:defPPr>
    <a:lvl1pPr marL="0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6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8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1" autoAdjust="0"/>
  </p:normalViewPr>
  <p:slideViewPr>
    <p:cSldViewPr showGuides="1">
      <p:cViewPr>
        <p:scale>
          <a:sx n="100" d="100"/>
          <a:sy n="100" d="100"/>
        </p:scale>
        <p:origin x="1572" y="234"/>
      </p:cViewPr>
      <p:guideLst>
        <p:guide orient="horz" pos="4065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2046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7525"/>
          </a:xfrm>
          <a:prstGeom prst="rect">
            <a:avLst/>
          </a:prstGeom>
        </p:spPr>
        <p:txBody>
          <a:bodyPr vert="horz" lIns="91550" tIns="45774" rIns="91550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5"/>
          </a:xfrm>
          <a:prstGeom prst="rect">
            <a:avLst/>
          </a:prstGeom>
        </p:spPr>
        <p:txBody>
          <a:bodyPr vert="horz" lIns="91550" tIns="45774" rIns="91550" bIns="45774" rtlCol="0"/>
          <a:lstStyle>
            <a:lvl1pPr algn="r">
              <a:defRPr sz="1200"/>
            </a:lvl1pPr>
          </a:lstStyle>
          <a:p>
            <a:fld id="{56679328-622D-40BD-ACBE-FA31CE3D0894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7"/>
            <a:ext cx="2950529" cy="497523"/>
          </a:xfrm>
          <a:prstGeom prst="rect">
            <a:avLst/>
          </a:prstGeom>
        </p:spPr>
        <p:txBody>
          <a:bodyPr vert="horz" lIns="91550" tIns="45774" rIns="91550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50" tIns="45774" rIns="91550" bIns="45774" rtlCol="0" anchor="b"/>
          <a:lstStyle>
            <a:lvl1pPr algn="r">
              <a:defRPr sz="1200"/>
            </a:lvl1pPr>
          </a:lstStyle>
          <a:p>
            <a:fld id="{744F89A9-EDDE-4F93-BB7F-137D24394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35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50" tIns="45774" rIns="91550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50" tIns="45774" rIns="91550" bIns="45774" rtlCol="0"/>
          <a:lstStyle>
            <a:lvl1pPr algn="r">
              <a:defRPr sz="1200"/>
            </a:lvl1pPr>
          </a:lstStyle>
          <a:p>
            <a:fld id="{7ACFC942-A13A-4654-B9FF-F5DD774726A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4" rIns="91550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8"/>
            <a:ext cx="5445760" cy="4472702"/>
          </a:xfrm>
          <a:prstGeom prst="rect">
            <a:avLst/>
          </a:prstGeom>
        </p:spPr>
        <p:txBody>
          <a:bodyPr vert="horz" lIns="91550" tIns="45774" rIns="91550" bIns="4577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7"/>
            <a:ext cx="2949786" cy="496967"/>
          </a:xfrm>
          <a:prstGeom prst="rect">
            <a:avLst/>
          </a:prstGeom>
        </p:spPr>
        <p:txBody>
          <a:bodyPr vert="horz" lIns="91550" tIns="45774" rIns="91550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7"/>
            <a:ext cx="2949786" cy="496967"/>
          </a:xfrm>
          <a:prstGeom prst="rect">
            <a:avLst/>
          </a:prstGeom>
        </p:spPr>
        <p:txBody>
          <a:bodyPr vert="horz" lIns="91550" tIns="45774" rIns="91550" bIns="45774" rtlCol="0" anchor="b"/>
          <a:lstStyle>
            <a:lvl1pPr algn="r">
              <a:defRPr sz="1200"/>
            </a:lvl1pPr>
          </a:lstStyle>
          <a:p>
            <a:fld id="{C9A85ECF-969A-483C-9274-4C684DCAE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6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8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5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D7E153-E180-4AF6-8EDB-FAA8CBA3DA6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551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1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6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7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856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8"/>
            <a:ext cx="6521450" cy="5851525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7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694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1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43874" y="569944"/>
            <a:ext cx="9618254" cy="544739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500" b="1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20" name="Group 2"/>
          <p:cNvGrpSpPr>
            <a:grpSpLocks/>
          </p:cNvGrpSpPr>
          <p:nvPr userDrawn="1"/>
        </p:nvGrpSpPr>
        <p:grpSpPr bwMode="auto">
          <a:xfrm>
            <a:off x="3190040" y="13"/>
            <a:ext cx="6694660" cy="519227"/>
            <a:chOff x="2141" y="0"/>
            <a:chExt cx="4086" cy="30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3166" y="70"/>
              <a:ext cx="113" cy="161"/>
            </a:xfrm>
            <a:prstGeom prst="rect">
              <a:avLst/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4" tIns="45712" rIns="91424" bIns="45712" anchor="ctr">
              <a:spAutoFit/>
            </a:bodyPr>
            <a:lstStyle/>
            <a:p>
              <a:pPr algn="ctr" defTabSz="957460" fontAlgn="auto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  <a:defRPr/>
              </a:pPr>
              <a:endPara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2141" y="0"/>
            <a:ext cx="202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0" name="Image" r:id="rId3" imgW="5701587" imgH="6679365" progId="">
                    <p:embed/>
                  </p:oleObj>
                </mc:Choice>
                <mc:Fallback>
                  <p:oleObj name="Image" r:id="rId3" imgW="5701587" imgH="667936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DDDDDD"/>
                            </a:clrFrom>
                            <a:clrTo>
                              <a:srgbClr val="DDDDDD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9336"/>
                        <a:stretch>
                          <a:fillRect/>
                        </a:stretch>
                      </p:blipFill>
                      <p:spPr bwMode="auto">
                        <a:xfrm>
                          <a:off x="2141" y="0"/>
                          <a:ext cx="202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3565" y="0"/>
            <a:ext cx="266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1" name="Image" r:id="rId5" imgW="5650794" imgH="4749206" progId="">
                    <p:embed/>
                  </p:oleObj>
                </mc:Choice>
                <mc:Fallback>
                  <p:oleObj name="Image" r:id="rId5" imgW="5650794" imgH="47492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5551"/>
                        <a:stretch>
                          <a:fillRect/>
                        </a:stretch>
                      </p:blipFill>
                      <p:spPr bwMode="auto">
                        <a:xfrm>
                          <a:off x="3565" y="0"/>
                          <a:ext cx="266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0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144842" y="59234"/>
            <a:ext cx="9616764" cy="50204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tabLst>
                <a:tab pos="9374506" algn="r"/>
              </a:tabLst>
              <a:defRPr sz="19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93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1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43874" y="569944"/>
            <a:ext cx="9618254" cy="544739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500" b="1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20" name="Group 2"/>
          <p:cNvGrpSpPr>
            <a:grpSpLocks/>
          </p:cNvGrpSpPr>
          <p:nvPr userDrawn="1"/>
        </p:nvGrpSpPr>
        <p:grpSpPr bwMode="auto">
          <a:xfrm>
            <a:off x="3190040" y="13"/>
            <a:ext cx="6694660" cy="519227"/>
            <a:chOff x="2141" y="0"/>
            <a:chExt cx="4086" cy="30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3166" y="70"/>
              <a:ext cx="113" cy="161"/>
            </a:xfrm>
            <a:prstGeom prst="rect">
              <a:avLst/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4" tIns="45712" rIns="91424" bIns="45712" anchor="ctr">
              <a:spAutoFit/>
            </a:bodyPr>
            <a:lstStyle/>
            <a:p>
              <a:pPr algn="ctr" defTabSz="957460" fontAlgn="auto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  <a:defRPr/>
              </a:pPr>
              <a:endPara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2141" y="0"/>
            <a:ext cx="202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4" name="Image" r:id="rId3" imgW="5701587" imgH="6679365" progId="">
                    <p:embed/>
                  </p:oleObj>
                </mc:Choice>
                <mc:Fallback>
                  <p:oleObj name="Image" r:id="rId3" imgW="5701587" imgH="667936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DDDDDD"/>
                            </a:clrFrom>
                            <a:clrTo>
                              <a:srgbClr val="DDDDDD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9336"/>
                        <a:stretch>
                          <a:fillRect/>
                        </a:stretch>
                      </p:blipFill>
                      <p:spPr bwMode="auto">
                        <a:xfrm>
                          <a:off x="2141" y="0"/>
                          <a:ext cx="202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3565" y="0"/>
            <a:ext cx="266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5" name="Image" r:id="rId5" imgW="5650794" imgH="4749206" progId="">
                    <p:embed/>
                  </p:oleObj>
                </mc:Choice>
                <mc:Fallback>
                  <p:oleObj name="Image" r:id="rId5" imgW="5650794" imgH="47492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5551"/>
                        <a:stretch>
                          <a:fillRect/>
                        </a:stretch>
                      </p:blipFill>
                      <p:spPr bwMode="auto">
                        <a:xfrm>
                          <a:off x="3565" y="0"/>
                          <a:ext cx="266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0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144842" y="59234"/>
            <a:ext cx="9616764" cy="50204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tabLst>
                <a:tab pos="9374506" algn="r"/>
              </a:tabLst>
              <a:defRPr sz="19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93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1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43874" y="569944"/>
            <a:ext cx="9618254" cy="544739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500" b="1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20" name="Group 2"/>
          <p:cNvGrpSpPr>
            <a:grpSpLocks/>
          </p:cNvGrpSpPr>
          <p:nvPr userDrawn="1"/>
        </p:nvGrpSpPr>
        <p:grpSpPr bwMode="auto">
          <a:xfrm>
            <a:off x="3190040" y="13"/>
            <a:ext cx="6694660" cy="519227"/>
            <a:chOff x="2141" y="0"/>
            <a:chExt cx="4086" cy="30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3166" y="70"/>
              <a:ext cx="113" cy="161"/>
            </a:xfrm>
            <a:prstGeom prst="rect">
              <a:avLst/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4" tIns="45712" rIns="91424" bIns="45712" anchor="ctr">
              <a:spAutoFit/>
            </a:bodyPr>
            <a:lstStyle/>
            <a:p>
              <a:pPr algn="ctr" defTabSz="957460" fontAlgn="auto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  <a:defRPr/>
              </a:pPr>
              <a:endPara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2141" y="0"/>
            <a:ext cx="202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6" name="Image" r:id="rId3" imgW="5701587" imgH="6679365" progId="">
                    <p:embed/>
                  </p:oleObj>
                </mc:Choice>
                <mc:Fallback>
                  <p:oleObj name="Image" r:id="rId3" imgW="5701587" imgH="667936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DDDDDD"/>
                            </a:clrFrom>
                            <a:clrTo>
                              <a:srgbClr val="DDDDDD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9336"/>
                        <a:stretch>
                          <a:fillRect/>
                        </a:stretch>
                      </p:blipFill>
                      <p:spPr bwMode="auto">
                        <a:xfrm>
                          <a:off x="2141" y="0"/>
                          <a:ext cx="202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3565" y="0"/>
            <a:ext cx="266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7" name="Image" r:id="rId5" imgW="5650794" imgH="4749206" progId="">
                    <p:embed/>
                  </p:oleObj>
                </mc:Choice>
                <mc:Fallback>
                  <p:oleObj name="Image" r:id="rId5" imgW="5650794" imgH="47492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5551"/>
                        <a:stretch>
                          <a:fillRect/>
                        </a:stretch>
                      </p:blipFill>
                      <p:spPr bwMode="auto">
                        <a:xfrm>
                          <a:off x="3565" y="0"/>
                          <a:ext cx="266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0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144842" y="59234"/>
            <a:ext cx="9616764" cy="50204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tabLst>
                <a:tab pos="9374506" algn="r"/>
              </a:tabLst>
              <a:defRPr sz="19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93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4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6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51DDE-C922-45F6-A7BD-1EADF9DDC0FA}" type="datetimeFigureOut">
              <a:rPr lang="ko-KR" altLang="en-US"/>
              <a:pPr>
                <a:defRPr/>
              </a:pPr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68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6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66D0B-03A5-4AD4-9CA3-87F33CFF1D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0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77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rebuchet MS" panose="020B0603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594600" y="6597352"/>
            <a:ext cx="2311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5FCC0087-C040-4A57-9F78-3DB0666AF06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37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594600" y="6597352"/>
            <a:ext cx="2311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5FCC0087-C040-4A57-9F78-3DB0666AF06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49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5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rebuchet MS" panose="020B0603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0" y="663257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594600" y="6597352"/>
            <a:ext cx="2311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5FCC0087-C040-4A57-9F78-3DB0666AF06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9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663257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594600" y="6597352"/>
            <a:ext cx="2311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5FCC0087-C040-4A57-9F78-3DB0666AF06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8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 dirty="0"/>
          </a:p>
        </p:txBody>
      </p:sp>
      <p:sp>
        <p:nvSpPr>
          <p:cNvPr id="8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62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0" y="663257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594600" y="6597352"/>
            <a:ext cx="2311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5FCC0087-C040-4A57-9F78-3DB0666AF06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5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auto">
          <a:xfrm>
            <a:off x="1" y="6525773"/>
            <a:ext cx="9906000" cy="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170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20"/>
            <a:ext cx="8420100" cy="1362075"/>
          </a:xfrm>
          <a:prstGeom prst="rect">
            <a:avLst/>
          </a:prstGeom>
        </p:spPr>
        <p:txBody>
          <a:bodyPr lIns="91432" tIns="45716" rIns="91432" bIns="45716"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22"/>
            <a:ext cx="8420100" cy="1500187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7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01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1" y="1600206"/>
            <a:ext cx="4375150" cy="4525963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8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6"/>
            <a:ext cx="4378590" cy="3951288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10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48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6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15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1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70"/>
            <a:ext cx="5537729" cy="5853113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8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26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3" indent="0">
              <a:buNone/>
              <a:defRPr sz="2400"/>
            </a:lvl3pPr>
            <a:lvl4pPr marL="1371484" indent="0">
              <a:buNone/>
              <a:defRPr sz="2000"/>
            </a:lvl4pPr>
            <a:lvl5pPr marL="1828646" indent="0">
              <a:buNone/>
              <a:defRPr sz="2000"/>
            </a:lvl5pPr>
            <a:lvl6pPr marL="2285808" indent="0">
              <a:buNone/>
              <a:defRPr sz="2000"/>
            </a:lvl6pPr>
            <a:lvl7pPr marL="2742969" indent="0">
              <a:buNone/>
              <a:defRPr sz="2000"/>
            </a:lvl7pPr>
            <a:lvl8pPr marL="3200131" indent="0">
              <a:buNone/>
              <a:defRPr sz="2000"/>
            </a:lvl8pPr>
            <a:lvl9pPr marL="36572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8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79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0.xml"/><Relationship Id="rId10" Type="http://schemas.openxmlformats.org/officeDocument/2006/relationships/oleObject" Target="../embeddings/oleObject10.bin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6.vml"/><Relationship Id="rId7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47626" y="25"/>
            <a:ext cx="9858375" cy="5492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16" tIns="45709" rIns="91416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 userDrawn="1"/>
        </p:nvGraphicFramePr>
        <p:xfrm>
          <a:off x="3238503" y="25"/>
          <a:ext cx="3314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0" name="Image" r:id="rId18" imgW="5701587" imgH="6679365" progId="">
                  <p:embed/>
                </p:oleObj>
              </mc:Choice>
              <mc:Fallback>
                <p:oleObj name="Image" r:id="rId18" imgW="5701587" imgH="66793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clrChange>
                          <a:clrFrom>
                            <a:srgbClr val="DDDDDD"/>
                          </a:clrFrom>
                          <a:clrTo>
                            <a:srgbClr val="DDDDD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9336"/>
                      <a:stretch>
                        <a:fillRect/>
                      </a:stretch>
                    </p:blipFill>
                    <p:spPr bwMode="auto">
                      <a:xfrm>
                        <a:off x="3238503" y="25"/>
                        <a:ext cx="33147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 userDrawn="1"/>
        </p:nvGraphicFramePr>
        <p:xfrm>
          <a:off x="5548316" y="25"/>
          <a:ext cx="4362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1" name="Image" r:id="rId20" imgW="5650794" imgH="4749206" progId="">
                  <p:embed/>
                </p:oleObj>
              </mc:Choice>
              <mc:Fallback>
                <p:oleObj name="Image" r:id="rId20" imgW="5650794" imgH="47492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5551"/>
                      <a:stretch>
                        <a:fillRect/>
                      </a:stretch>
                    </p:blipFill>
                    <p:spPr bwMode="auto">
                      <a:xfrm>
                        <a:off x="5548316" y="25"/>
                        <a:ext cx="43624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22"/>
          <p:cNvSpPr>
            <a:spLocks noChangeShapeType="1"/>
          </p:cNvSpPr>
          <p:nvPr userDrawn="1"/>
        </p:nvSpPr>
        <p:spPr bwMode="auto">
          <a:xfrm>
            <a:off x="511176" y="549275"/>
            <a:ext cx="9421813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4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defTabSz="9143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1" algn="l" defTabSz="9143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9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0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2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3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73050" y="0"/>
            <a:ext cx="9632950" cy="476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ko-KR" alt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375025" y="0"/>
          <a:ext cx="32210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4" name="Image" r:id="rId8" imgW="5701587" imgH="6679365" progId="">
                  <p:embed/>
                </p:oleObj>
              </mc:Choice>
              <mc:Fallback>
                <p:oleObj name="Image" r:id="rId8" imgW="5701587" imgH="6679365" progId="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DDDDDD"/>
                          </a:clrFrom>
                          <a:clrTo>
                            <a:srgbClr val="DDDDD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9336"/>
                      <a:stretch>
                        <a:fillRect/>
                      </a:stretch>
                    </p:blipFill>
                    <p:spPr bwMode="auto">
                      <a:xfrm>
                        <a:off x="3375025" y="0"/>
                        <a:ext cx="32210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5643563" y="0"/>
          <a:ext cx="4241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5" name="Image" r:id="rId10" imgW="5650794" imgH="4749206" progId="">
                  <p:embed/>
                </p:oleObj>
              </mc:Choice>
              <mc:Fallback>
                <p:oleObj name="Image" r:id="rId10" imgW="5650794" imgH="4749206" progId="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5551"/>
                      <a:stretch>
                        <a:fillRect/>
                      </a:stretch>
                    </p:blipFill>
                    <p:spPr bwMode="auto">
                      <a:xfrm>
                        <a:off x="5643563" y="0"/>
                        <a:ext cx="4241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73050" y="476250"/>
            <a:ext cx="96329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9144675" y="6597650"/>
            <a:ext cx="67651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lang="en-US" altLang="ko-KR" sz="1100" i="1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Page. </a:t>
            </a:r>
            <a:fld id="{06C93212-C3EB-4729-8260-C5554B53DB97}" type="slidenum">
              <a:rPr lang="en-US" altLang="ko-KR" sz="1100" i="1" kern="0">
                <a:solidFill>
                  <a:srgbClr val="000000"/>
                </a:solidFill>
                <a:latin typeface="Trebuchet MS" panose="020B0603020202020204" pitchFamily="34" charset="0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lang="en-US" altLang="ko-KR" sz="1100" i="1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30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02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74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46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0" name="Text Box 8"/>
          <p:cNvSpPr txBox="1">
            <a:spLocks noChangeArrowheads="1"/>
          </p:cNvSpPr>
          <p:nvPr userDrawn="1"/>
        </p:nvSpPr>
        <p:spPr bwMode="auto">
          <a:xfrm>
            <a:off x="9247710" y="6597651"/>
            <a:ext cx="699253" cy="2663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defTabSz="869046" eaLnBrk="0" fontAlgn="base" latinLnBrk="0" hangingPunct="0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altLang="ko-KR" sz="11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06C93212-C3EB-4729-8260-C5554B53DB97}" type="slidenum">
              <a:rPr lang="en-US" altLang="ko-KR" sz="11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defTabSz="869046" eaLnBrk="0" fontAlgn="base" latinLnBrk="0" hangingPunct="0">
                <a:spcBef>
                  <a:spcPct val="45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0979" name="Rectangle 19"/>
          <p:cNvSpPr>
            <a:spLocks noChangeArrowheads="1"/>
          </p:cNvSpPr>
          <p:nvPr userDrawn="1"/>
        </p:nvSpPr>
        <p:spPr bwMode="auto">
          <a:xfrm>
            <a:off x="47626" y="16"/>
            <a:ext cx="9858375" cy="5492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16" tIns="45709" rIns="91416" bIns="45709" anchor="ctr"/>
          <a:lstStyle/>
          <a:p>
            <a:pPr defTabSz="869046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026" name="Object 20"/>
          <p:cNvGraphicFramePr>
            <a:graphicFrameLocks noChangeAspect="1"/>
          </p:cNvGraphicFramePr>
          <p:nvPr userDrawn="1"/>
        </p:nvGraphicFramePr>
        <p:xfrm>
          <a:off x="3238522" y="16"/>
          <a:ext cx="3314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6" name="Image" r:id="rId4" imgW="5701587" imgH="6679365" progId="">
                  <p:embed/>
                </p:oleObj>
              </mc:Choice>
              <mc:Fallback>
                <p:oleObj name="Image" r:id="rId4" imgW="5701587" imgH="6679365" progId="">
                  <p:embed/>
                  <p:pic>
                    <p:nvPicPr>
                      <p:cNvPr id="102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DDDDDD"/>
                          </a:clrFrom>
                          <a:clrTo>
                            <a:srgbClr val="DDDDD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9336"/>
                      <a:stretch>
                        <a:fillRect/>
                      </a:stretch>
                    </p:blipFill>
                    <p:spPr bwMode="auto">
                      <a:xfrm>
                        <a:off x="3238522" y="16"/>
                        <a:ext cx="33147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1"/>
          <p:cNvGraphicFramePr>
            <a:graphicFrameLocks noChangeAspect="1"/>
          </p:cNvGraphicFramePr>
          <p:nvPr userDrawn="1"/>
        </p:nvGraphicFramePr>
        <p:xfrm>
          <a:off x="5548316" y="16"/>
          <a:ext cx="4362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7" name="Image" r:id="rId6" imgW="5650794" imgH="4749206" progId="">
                  <p:embed/>
                </p:oleObj>
              </mc:Choice>
              <mc:Fallback>
                <p:oleObj name="Image" r:id="rId6" imgW="5650794" imgH="4749206" progId="">
                  <p:embed/>
                  <p:pic>
                    <p:nvPicPr>
                      <p:cNvPr id="102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5551"/>
                      <a:stretch>
                        <a:fillRect/>
                      </a:stretch>
                    </p:blipFill>
                    <p:spPr bwMode="auto">
                      <a:xfrm>
                        <a:off x="5548316" y="16"/>
                        <a:ext cx="43624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0982" name="Line 22"/>
          <p:cNvSpPr>
            <a:spLocks noChangeShapeType="1"/>
          </p:cNvSpPr>
          <p:nvPr/>
        </p:nvSpPr>
        <p:spPr bwMode="auto">
          <a:xfrm>
            <a:off x="511195" y="549275"/>
            <a:ext cx="9421813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pPr defTabSz="869046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1" y="6525773"/>
            <a:ext cx="9906000" cy="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635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161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2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48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64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71" indent="-34287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04" indent="-22858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065" indent="-22858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640" indent="-2269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2802" indent="-2269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9963" indent="-2269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7124" indent="-2269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4286" indent="-2269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813293" y="2693599"/>
            <a:ext cx="3586341" cy="238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 latinLnBrk="0">
              <a:lnSpc>
                <a:spcPts val="1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500" y="124749"/>
            <a:ext cx="56028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□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‘</a:t>
            </a:r>
            <a:r>
              <a:rPr lang="en-US" altLang="ko-KR" sz="1600" b="1" noProof="0" dirty="0" smtClean="0">
                <a:solidFill>
                  <a:prstClr val="black"/>
                </a:solidFill>
              </a:rPr>
              <a:t>IRMS 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RCU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원격 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Power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리셋 구현으로 운용 효율화 달성</a:t>
            </a:r>
            <a:r>
              <a:rPr lang="en-US" altLang="ko-KR" sz="1600" dirty="0" smtClean="0"/>
              <a:t>’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950" y="168895"/>
            <a:ext cx="207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+mn-lt"/>
                <a:ea typeface="+mn-ea"/>
              </a:rPr>
              <a:t>Infra</a:t>
            </a:r>
            <a:r>
              <a:rPr lang="ko-KR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수도권그룹</a:t>
            </a:r>
            <a:endParaRPr kumimoji="1" lang="ko-KR" altLang="en-US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9436" y="766463"/>
            <a:ext cx="8064500" cy="5000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ko-KR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모서리가 둥근 직사각형 8"/>
          <p:cNvSpPr>
            <a:spLocks noChangeArrowheads="1"/>
          </p:cNvSpPr>
          <p:nvPr/>
        </p:nvSpPr>
        <p:spPr bwMode="auto">
          <a:xfrm>
            <a:off x="920874" y="837901"/>
            <a:ext cx="1800225" cy="357187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ko-KR" altLang="en-US" sz="1200" b="1" dirty="0">
                <a:solidFill>
                  <a:srgbClr val="FFFFFF"/>
                </a:solidFill>
              </a:rPr>
              <a:t>추 진 배 경</a:t>
            </a:r>
            <a:endParaRPr kumimoji="0" lang="en-US" altLang="ko-KR" sz="1200" b="1" dirty="0">
              <a:solidFill>
                <a:srgbClr val="FFFFFF"/>
              </a:solidFill>
            </a:endParaRPr>
          </a:p>
        </p:txBody>
      </p:sp>
      <p:sp>
        <p:nvSpPr>
          <p:cNvPr id="10" name="TextBox 67"/>
          <p:cNvSpPr txBox="1">
            <a:spLocks noChangeArrowheads="1"/>
          </p:cNvSpPr>
          <p:nvPr/>
        </p:nvSpPr>
        <p:spPr bwMode="auto">
          <a:xfrm>
            <a:off x="2881436" y="755351"/>
            <a:ext cx="6896100" cy="52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 eaLnBrk="1" hangingPunct="1">
              <a:lnSpc>
                <a:spcPts val="1700"/>
              </a:lnSpc>
              <a:buFont typeface="Wingdings" panose="05000000000000000000" pitchFamily="2" charset="2"/>
              <a:buChar char="§"/>
            </a:pPr>
            <a:r>
              <a:rPr kumimoji="0" lang="en-US" altLang="ko-KR" sz="1200" b="1" dirty="0">
                <a:latin typeface="+mn-ea"/>
                <a:ea typeface="+mn-ea"/>
              </a:rPr>
              <a:t>I</a:t>
            </a:r>
            <a:r>
              <a:rPr kumimoji="0" lang="en-US" altLang="ko-KR" sz="1200" b="1" dirty="0" smtClean="0">
                <a:latin typeface="+mn-ea"/>
                <a:ea typeface="+mn-ea"/>
              </a:rPr>
              <a:t>RMS</a:t>
            </a:r>
            <a:r>
              <a:rPr kumimoji="0" lang="ko-KR" altLang="en-US" sz="1200" b="1" baseline="30000" dirty="0" smtClean="0">
                <a:latin typeface="+mn-ea"/>
                <a:ea typeface="+mn-ea"/>
              </a:rPr>
              <a:t> 중통국소 환경관리</a:t>
            </a:r>
            <a:r>
              <a:rPr kumimoji="0" lang="en-US" altLang="ko-KR" sz="1200" b="1" baseline="30000" dirty="0" smtClean="0">
                <a:latin typeface="+mn-ea"/>
                <a:ea typeface="+mn-ea"/>
              </a:rPr>
              <a:t>NMS </a:t>
            </a:r>
            <a:r>
              <a:rPr kumimoji="0" lang="ko-KR" altLang="en-US" sz="1200" b="1" dirty="0" smtClean="0">
                <a:latin typeface="+mn-ea"/>
                <a:ea typeface="+mn-ea"/>
              </a:rPr>
              <a:t>잦은 홀딩</a:t>
            </a:r>
            <a:r>
              <a:rPr kumimoji="0" lang="ko-KR" altLang="en-US" sz="1200" b="1" baseline="30000" dirty="0" smtClean="0">
                <a:latin typeface="+mn-ea"/>
                <a:ea typeface="+mn-ea"/>
              </a:rPr>
              <a:t>원격 리셋불가</a:t>
            </a:r>
            <a:r>
              <a:rPr kumimoji="0" lang="ko-KR" altLang="en-US" sz="1200" b="1" dirty="0" smtClean="0">
                <a:latin typeface="+mn-ea"/>
                <a:ea typeface="+mn-ea"/>
              </a:rPr>
              <a:t>에</a:t>
            </a:r>
            <a:r>
              <a:rPr kumimoji="0" lang="en-US" altLang="ko-KR" sz="1200" b="1" dirty="0" smtClean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현장 출동으로 </a:t>
            </a:r>
            <a:r>
              <a:rPr kumimoji="0" lang="en-US" altLang="ko-KR" sz="1200" b="1" dirty="0" smtClean="0">
                <a:latin typeface="+mn-ea"/>
                <a:ea typeface="+mn-ea"/>
              </a:rPr>
              <a:t>Resource</a:t>
            </a:r>
            <a:r>
              <a:rPr kumimoji="0" lang="ko-KR" altLang="en-US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소모 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171450" indent="-171450" eaLnBrk="1" hangingPunct="1">
              <a:lnSpc>
                <a:spcPts val="1700"/>
              </a:lnSpc>
              <a:buFont typeface="Wingdings" panose="05000000000000000000" pitchFamily="2" charset="2"/>
              <a:buChar char="§"/>
            </a:pPr>
            <a:r>
              <a:rPr kumimoji="0" lang="en-US" altLang="ko-KR" sz="1200" b="1" dirty="0" smtClean="0">
                <a:latin typeface="+mn-ea"/>
                <a:ea typeface="+mn-ea"/>
              </a:rPr>
              <a:t>IRMS</a:t>
            </a:r>
            <a:r>
              <a:rPr kumimoji="0" lang="ko-KR" altLang="en-US" sz="1200" b="1" baseline="30000" dirty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홀딩 시 중통국소 환경관리 </a:t>
            </a:r>
            <a:r>
              <a:rPr kumimoji="0" lang="en-US" altLang="ko-KR" sz="1200" b="1" dirty="0" smtClean="0">
                <a:latin typeface="+mn-ea"/>
                <a:ea typeface="+mn-ea"/>
              </a:rPr>
              <a:t>NMS </a:t>
            </a:r>
            <a:r>
              <a:rPr kumimoji="0" lang="ko-KR" altLang="en-US" sz="1200" b="1" dirty="0" smtClean="0">
                <a:latin typeface="+mn-ea"/>
                <a:ea typeface="+mn-ea"/>
              </a:rPr>
              <a:t>감시 불가로 대형 </a:t>
            </a:r>
            <a:r>
              <a:rPr kumimoji="0" lang="en-US" altLang="ko-KR" sz="1200" b="1" dirty="0" smtClean="0">
                <a:latin typeface="+mn-ea"/>
                <a:ea typeface="+mn-ea"/>
              </a:rPr>
              <a:t>Risk</a:t>
            </a:r>
            <a:r>
              <a:rPr kumimoji="0" lang="ko-KR" altLang="en-US" sz="1200" b="1" dirty="0" smtClean="0">
                <a:latin typeface="+mn-ea"/>
                <a:ea typeface="+mn-ea"/>
              </a:rPr>
              <a:t> 상존</a:t>
            </a:r>
            <a:r>
              <a:rPr kumimoji="0" lang="ko-KR" altLang="en-US" sz="1200" b="1" baseline="30000" dirty="0" smtClean="0">
                <a:latin typeface="+mn-ea"/>
                <a:ea typeface="+mn-ea"/>
              </a:rPr>
              <a:t> </a:t>
            </a:r>
            <a:r>
              <a:rPr kumimoji="0" lang="en-US" altLang="ko-KR" sz="1200" b="1" dirty="0" smtClean="0">
                <a:latin typeface="+mn-ea"/>
                <a:ea typeface="+mn-ea"/>
              </a:rPr>
              <a:t>  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9436" y="1337963"/>
            <a:ext cx="8064500" cy="5000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ko-KR">
              <a:solidFill>
                <a:srgbClr val="FFFFFF"/>
              </a:solidFill>
            </a:endParaRPr>
          </a:p>
        </p:txBody>
      </p:sp>
      <p:sp>
        <p:nvSpPr>
          <p:cNvPr id="12" name="모서리가 둥근 직사각형 11"/>
          <p:cNvSpPr>
            <a:spLocks noChangeArrowheads="1"/>
          </p:cNvSpPr>
          <p:nvPr/>
        </p:nvSpPr>
        <p:spPr bwMode="auto">
          <a:xfrm>
            <a:off x="920874" y="1409401"/>
            <a:ext cx="1800225" cy="357187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ko-KR" altLang="en-US" sz="1200" b="1" dirty="0" smtClean="0">
                <a:solidFill>
                  <a:srgbClr val="FFFFFF"/>
                </a:solidFill>
              </a:rPr>
              <a:t>실 적</a:t>
            </a:r>
            <a:endParaRPr kumimoji="0" lang="en-US" altLang="ko-KR" sz="1200" b="1" dirty="0">
              <a:solidFill>
                <a:srgbClr val="FFFFFF"/>
              </a:solidFill>
            </a:endParaRPr>
          </a:p>
        </p:txBody>
      </p:sp>
      <p:sp>
        <p:nvSpPr>
          <p:cNvPr id="14" name="TextBox 70"/>
          <p:cNvSpPr txBox="1">
            <a:spLocks noChangeArrowheads="1"/>
          </p:cNvSpPr>
          <p:nvPr/>
        </p:nvSpPr>
        <p:spPr bwMode="auto">
          <a:xfrm>
            <a:off x="2873499" y="1344313"/>
            <a:ext cx="6659562" cy="52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 eaLnBrk="1" hangingPunct="1">
              <a:lnSpc>
                <a:spcPts val="1700"/>
              </a:lnSpc>
              <a:buFont typeface="Wingdings" panose="05000000000000000000" pitchFamily="2" charset="2"/>
              <a:buChar char="§"/>
            </a:pPr>
            <a:r>
              <a:rPr kumimoji="0" lang="ko-KR" altLang="en-US" sz="1200" b="1" dirty="0" smtClean="0">
                <a:latin typeface="+mn-ea"/>
                <a:ea typeface="+mn-ea"/>
              </a:rPr>
              <a:t>자체 기술력으로 원격 파워리셋 기능</a:t>
            </a:r>
            <a:r>
              <a:rPr kumimoji="0" lang="en-US" altLang="ko-KR" sz="1200" b="1" baseline="30000" dirty="0" smtClean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적용 </a:t>
            </a:r>
            <a:r>
              <a:rPr kumimoji="0" lang="en-US" altLang="ko-KR" sz="1200" b="1" dirty="0" smtClean="0">
                <a:latin typeface="+mn-ea"/>
                <a:ea typeface="+mn-ea"/>
              </a:rPr>
              <a:t>“IRMS </a:t>
            </a:r>
            <a:r>
              <a:rPr kumimoji="0" lang="ko-KR" altLang="en-US" sz="1200" b="1" dirty="0" smtClean="0">
                <a:latin typeface="+mn-ea"/>
                <a:ea typeface="+mn-ea"/>
              </a:rPr>
              <a:t>홀딩 복구</a:t>
            </a:r>
            <a:r>
              <a:rPr kumimoji="0" lang="en-US" altLang="ko-KR" sz="1200" b="1" dirty="0" smtClean="0">
                <a:latin typeface="+mn-ea"/>
                <a:ea typeface="+mn-ea"/>
              </a:rPr>
              <a:t>”</a:t>
            </a:r>
            <a:r>
              <a:rPr kumimoji="0" lang="ko-KR" altLang="en-US" sz="1200" b="1" dirty="0" smtClean="0">
                <a:latin typeface="+mn-ea"/>
                <a:ea typeface="+mn-ea"/>
              </a:rPr>
              <a:t> </a:t>
            </a:r>
            <a:r>
              <a:rPr kumimoji="0" lang="en-US" altLang="ko-KR" sz="1200" b="1" dirty="0" smtClean="0">
                <a:latin typeface="+mn-ea"/>
                <a:ea typeface="+mn-ea"/>
              </a:rPr>
              <a:t>Tool </a:t>
            </a:r>
            <a:r>
              <a:rPr kumimoji="0" lang="ko-KR" altLang="en-US" sz="1200" b="1" dirty="0" smtClean="0">
                <a:latin typeface="+mn-ea"/>
                <a:ea typeface="+mn-ea"/>
              </a:rPr>
              <a:t>개발</a:t>
            </a:r>
            <a:r>
              <a:rPr kumimoji="0" lang="ko-KR" altLang="en-US" sz="1200" b="1" baseline="30000" dirty="0" smtClean="0">
                <a:latin typeface="+mn-ea"/>
                <a:ea typeface="+mn-ea"/>
              </a:rPr>
              <a:t>신당</a:t>
            </a:r>
            <a:r>
              <a:rPr kumimoji="0" lang="ko-KR" altLang="en-US" sz="1200" b="1" dirty="0" smtClean="0">
                <a:latin typeface="+mn-ea"/>
                <a:ea typeface="+mn-ea"/>
              </a:rPr>
              <a:t> </a:t>
            </a:r>
            <a:r>
              <a:rPr kumimoji="0" lang="ko-KR" altLang="en-US" sz="1200" b="1" baseline="30000" dirty="0" smtClean="0">
                <a:latin typeface="+mn-ea"/>
                <a:ea typeface="+mn-ea"/>
              </a:rPr>
              <a:t>구현 完</a:t>
            </a:r>
            <a:r>
              <a:rPr kumimoji="0" lang="ko-KR" altLang="en-US" sz="1200" b="1" dirty="0" smtClean="0">
                <a:latin typeface="+mn-ea"/>
                <a:ea typeface="+mn-ea"/>
              </a:rPr>
              <a:t> 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eaLnBrk="1" hangingPunct="1">
              <a:lnSpc>
                <a:spcPts val="1700"/>
              </a:lnSpc>
            </a:pPr>
            <a:r>
              <a:rPr kumimoji="0" lang="ko-KR" altLang="en-US" sz="1200" b="1" dirty="0" smtClean="0">
                <a:latin typeface="+mn-ea"/>
                <a:ea typeface="+mn-ea"/>
              </a:rPr>
              <a:t>  </a:t>
            </a:r>
            <a:r>
              <a:rPr kumimoji="0" lang="en-US" altLang="ko-KR" sz="1200" b="1" dirty="0" smtClean="0">
                <a:latin typeface="+mn-ea"/>
                <a:ea typeface="+mn-ea"/>
              </a:rPr>
              <a:t>→</a:t>
            </a:r>
            <a:r>
              <a:rPr kumimoji="0" lang="ko-KR" altLang="en-US" sz="1200" b="1" dirty="0" smtClean="0">
                <a:latin typeface="+mn-ea"/>
                <a:ea typeface="+mn-ea"/>
              </a:rPr>
              <a:t> </a:t>
            </a:r>
            <a:r>
              <a:rPr kumimoji="0" lang="ko-KR" altLang="en-US" sz="1200" b="1" u="sng" dirty="0" smtClean="0">
                <a:latin typeface="+mn-ea"/>
                <a:ea typeface="+mn-ea"/>
              </a:rPr>
              <a:t>현장 출동 불필요</a:t>
            </a:r>
            <a:r>
              <a:rPr kumimoji="0" lang="en-US" altLang="ko-KR" sz="1200" b="1" u="sng" dirty="0" smtClean="0">
                <a:latin typeface="+mn-ea"/>
                <a:ea typeface="+mn-ea"/>
              </a:rPr>
              <a:t>, </a:t>
            </a:r>
            <a:r>
              <a:rPr kumimoji="0" lang="ko-KR" altLang="en-US" sz="1200" b="1" u="sng" dirty="0" smtClean="0">
                <a:latin typeface="+mn-ea"/>
                <a:ea typeface="+mn-ea"/>
              </a:rPr>
              <a:t>대형 </a:t>
            </a:r>
            <a:r>
              <a:rPr kumimoji="0" lang="en-US" altLang="ko-KR" sz="1200" b="1" u="sng" dirty="0" smtClean="0">
                <a:latin typeface="+mn-ea"/>
                <a:ea typeface="+mn-ea"/>
              </a:rPr>
              <a:t>RM </a:t>
            </a:r>
            <a:r>
              <a:rPr kumimoji="0" lang="ko-KR" altLang="en-US" sz="1200" b="1" u="sng" dirty="0" smtClean="0">
                <a:latin typeface="+mn-ea"/>
                <a:ea typeface="+mn-ea"/>
              </a:rPr>
              <a:t>차단</a:t>
            </a:r>
            <a:r>
              <a:rPr kumimoji="0" lang="en-US" altLang="ko-KR" sz="1200" b="1" u="sng" dirty="0" smtClean="0">
                <a:latin typeface="+mn-ea"/>
                <a:ea typeface="+mn-ea"/>
              </a:rPr>
              <a:t>, </a:t>
            </a:r>
            <a:r>
              <a:rPr kumimoji="0" lang="ko-KR" altLang="en-US" sz="1200" b="1" u="sng" dirty="0" smtClean="0">
                <a:latin typeface="+mn-ea"/>
                <a:ea typeface="+mn-ea"/>
              </a:rPr>
              <a:t>수도권</a:t>
            </a:r>
            <a:r>
              <a:rPr kumimoji="0" lang="en-US" altLang="ko-KR" sz="1200" b="1" u="sng" dirty="0" smtClean="0">
                <a:latin typeface="+mn-ea"/>
                <a:ea typeface="+mn-ea"/>
              </a:rPr>
              <a:t>/</a:t>
            </a:r>
            <a:r>
              <a:rPr kumimoji="0" lang="ko-KR" altLang="en-US" sz="1200" b="1" u="sng" dirty="0" smtClean="0">
                <a:latin typeface="+mn-ea"/>
                <a:ea typeface="+mn-ea"/>
              </a:rPr>
              <a:t>전국 확대</a:t>
            </a:r>
            <a:r>
              <a:rPr kumimoji="0" lang="en-US" altLang="ko-KR" sz="1200" b="1" u="sng" dirty="0" smtClean="0">
                <a:latin typeface="+mn-ea"/>
                <a:ea typeface="+mn-ea"/>
              </a:rPr>
              <a:t>, </a:t>
            </a:r>
            <a:r>
              <a:rPr kumimoji="0" lang="ko-KR" altLang="en-US" sz="1200" b="1" u="sng" dirty="0" err="1" smtClean="0">
                <a:latin typeface="+mn-ea"/>
                <a:ea typeface="+mn-ea"/>
              </a:rPr>
              <a:t>유사기능</a:t>
            </a:r>
            <a:r>
              <a:rPr kumimoji="0" lang="ko-KR" altLang="en-US" sz="1200" b="1" u="sng" dirty="0" smtClean="0">
                <a:latin typeface="+mn-ea"/>
                <a:ea typeface="+mn-ea"/>
              </a:rPr>
              <a:t> 적용</a:t>
            </a:r>
            <a:r>
              <a:rPr kumimoji="0" lang="ko-KR" altLang="en-US" sz="1200" b="1" u="sng" baseline="30000" dirty="0" smtClean="0">
                <a:latin typeface="+mn-ea"/>
                <a:ea typeface="+mn-ea"/>
              </a:rPr>
              <a:t>대형장비 등</a:t>
            </a:r>
            <a:r>
              <a:rPr kumimoji="0" lang="ko-KR" altLang="en-US" sz="1200" b="1" u="sng" dirty="0" smtClean="0">
                <a:latin typeface="+mn-ea"/>
                <a:ea typeface="+mn-ea"/>
              </a:rPr>
              <a:t> 可   </a:t>
            </a:r>
            <a:endParaRPr kumimoji="0" lang="en-US" altLang="ko-KR" sz="1200" b="1" u="sng" dirty="0">
              <a:latin typeface="+mn-ea"/>
              <a:ea typeface="+mn-ea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968499" y="3513842"/>
            <a:ext cx="17526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dirty="0" smtClean="0"/>
              <a:t>효율화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방법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6" name="모서리가 둥근 직사각형 31"/>
          <p:cNvSpPr>
            <a:spLocks noChangeArrowheads="1"/>
          </p:cNvSpPr>
          <p:nvPr/>
        </p:nvSpPr>
        <p:spPr bwMode="auto">
          <a:xfrm>
            <a:off x="2865561" y="1960916"/>
            <a:ext cx="577691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30000"/>
              </a:lnSpc>
            </a:pPr>
            <a:r>
              <a:rPr lang="en-US" altLang="ko-KR" sz="1100" b="1" dirty="0" smtClean="0">
                <a:latin typeface="+mn-lt"/>
                <a:ea typeface="+mn-ea"/>
              </a:rPr>
              <a:t> </a:t>
            </a:r>
            <a:endParaRPr lang="en-US" altLang="ko-KR" sz="1100" b="1" dirty="0">
              <a:latin typeface="+mn-lt"/>
              <a:ea typeface="+mn-ea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960561" y="1934020"/>
            <a:ext cx="1760538" cy="14925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문제점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혹은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개선과제</a:t>
            </a:r>
            <a:endParaRPr lang="en-US" altLang="ko-KR" sz="1200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55912" y="3434687"/>
            <a:ext cx="6048672" cy="9525"/>
          </a:xfrm>
          <a:prstGeom prst="line">
            <a:avLst/>
          </a:prstGeom>
          <a:ln w="25400" cmpd="sng"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4"/>
          <p:cNvSpPr>
            <a:spLocks noChangeArrowheads="1"/>
          </p:cNvSpPr>
          <p:nvPr/>
        </p:nvSpPr>
        <p:spPr bwMode="gray">
          <a:xfrm rot="5400000">
            <a:off x="2545679" y="229095"/>
            <a:ext cx="4672013" cy="8064500"/>
          </a:xfrm>
          <a:prstGeom prst="rect">
            <a:avLst/>
          </a:prstGeom>
          <a:noFill/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latinLnBrk="0">
              <a:lnSpc>
                <a:spcPct val="90000"/>
              </a:lnSpc>
              <a:defRPr/>
            </a:pPr>
            <a:endParaRPr kumimoji="0" lang="ko-KR" altLang="ko-KR" sz="1000">
              <a:cs typeface="Tahoma" pitchFamily="34" charset="0"/>
            </a:endParaRPr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960561" y="5030907"/>
            <a:ext cx="1760538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dirty="0" smtClean="0"/>
              <a:t>성과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정성적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정량적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2806648" y="4983776"/>
            <a:ext cx="6048672" cy="13717"/>
          </a:xfrm>
          <a:prstGeom prst="line">
            <a:avLst/>
          </a:prstGeom>
          <a:ln w="25400" cmpd="sng"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38616" y="2583627"/>
            <a:ext cx="1418895" cy="22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6241" y="2069841"/>
            <a:ext cx="1815254" cy="121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 bwMode="auto">
          <a:xfrm>
            <a:off x="6589081" y="2438440"/>
            <a:ext cx="2358312" cy="8842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400"/>
              </a:lnSpc>
            </a:pPr>
            <a:r>
              <a:rPr lang="ko-KR" altLang="en-US" sz="1100" b="1" i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중통국소 </a:t>
            </a:r>
            <a:r>
              <a:rPr lang="en-US" altLang="ko-KR" sz="1100" b="1" i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IRMS RCU </a:t>
            </a:r>
            <a:r>
              <a:rPr lang="ko-KR" altLang="en-US" sz="1100" b="1" i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원격 리셋</a:t>
            </a:r>
            <a:r>
              <a:rPr lang="en-US" altLang="ko-KR" sz="1100" b="1" i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</a:p>
          <a:p>
            <a:pPr algn="ctr">
              <a:lnSpc>
                <a:spcPts val="1400"/>
              </a:lnSpc>
            </a:pPr>
            <a:r>
              <a:rPr lang="ko-KR" altLang="en-US" sz="1100" b="1" i="1" u="sng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원클릭</a:t>
            </a:r>
            <a:r>
              <a:rPr lang="ko-KR" altLang="en-US" sz="1100" b="1" i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lang="en-US" altLang="ko-KR" sz="1100" b="1" i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Tool</a:t>
            </a:r>
            <a:r>
              <a:rPr lang="ko-KR" altLang="en-US" sz="1100" b="1" i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구현</a:t>
            </a:r>
            <a:endParaRPr lang="en-US" altLang="ko-KR" sz="1100" b="1" i="1" u="sng" dirty="0" smtClean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/>
            <a:endParaRPr lang="en-US" altLang="ko-KR" sz="300" i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lnSpc>
                <a:spcPts val="1400"/>
              </a:lnSpc>
            </a:pPr>
            <a:r>
              <a:rPr lang="ko-KR" altLang="en-US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현장 </a:t>
            </a:r>
            <a:r>
              <a:rPr lang="ko-KR" altLang="en-US" sz="1000" i="1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출입 없이</a:t>
            </a:r>
            <a:endParaRPr lang="en-US" altLang="ko-KR" sz="1000" i="1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lnSpc>
                <a:spcPts val="1400"/>
              </a:lnSpc>
            </a:pPr>
            <a:r>
              <a:rPr lang="ko-KR" altLang="en-US" sz="1000" i="1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원격조작을 통한 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IRMS RCU</a:t>
            </a:r>
          </a:p>
          <a:p>
            <a:pPr algn="ctr">
              <a:lnSpc>
                <a:spcPts val="1400"/>
              </a:lnSpc>
            </a:pPr>
            <a:r>
              <a:rPr lang="ko-KR" altLang="en-US" sz="1000" i="1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파워 </a:t>
            </a:r>
            <a:r>
              <a:rPr lang="ko-KR" altLang="en-US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리셋 가능</a:t>
            </a:r>
            <a:endParaRPr lang="en-US" altLang="ko-KR" sz="1000" i="1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lnSpc>
                <a:spcPts val="1400"/>
              </a:lnSpc>
            </a:pPr>
            <a:endParaRPr lang="en-US" altLang="ko-KR" sz="1000" i="1" u="sng" dirty="0" smtClean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lnSpc>
                <a:spcPts val="1400"/>
              </a:lnSpc>
            </a:pPr>
            <a:endParaRPr lang="ko-KR" altLang="en-US" sz="1000" b="1" i="1" u="sng" dirty="0"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3293" y="2027597"/>
            <a:ext cx="3586341" cy="238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 latinLnBrk="0">
              <a:lnSpc>
                <a:spcPts val="1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67868"/>
              </p:ext>
            </p:extLst>
          </p:nvPr>
        </p:nvGraphicFramePr>
        <p:xfrm>
          <a:off x="2825199" y="1998245"/>
          <a:ext cx="3672409" cy="1364058"/>
        </p:xfrm>
        <a:graphic>
          <a:graphicData uri="http://schemas.openxmlformats.org/drawingml/2006/table">
            <a:tbl>
              <a:tblPr firstRow="1" firstCol="1" bandRow="1"/>
              <a:tblGrid>
                <a:gridCol w="3672409">
                  <a:extLst>
                    <a:ext uri="{9D8B030D-6E8A-4147-A177-3AD203B41FA5}">
                      <a16:colId xmlns:a16="http://schemas.microsoft.com/office/drawing/2014/main" val="219802780"/>
                    </a:ext>
                  </a:extLst>
                </a:gridCol>
              </a:tblGrid>
              <a:tr h="619376"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ts val="1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IRMS</a:t>
                      </a: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RCU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잦은 홀딩 현장출동 조치 </a:t>
                      </a: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Resource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소모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marL="0" indent="0" algn="l" latinLnBrk="0">
                        <a:lnSpc>
                          <a:spcPts val="6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100" kern="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marL="0" indent="0" algn="l" latinLnBrk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</a:t>
                      </a:r>
                      <a:r>
                        <a:rPr lang="ko-KR" altLang="en-US" sz="11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ㅇ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’20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년 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104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건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, ’21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년 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42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건 출동 중 </a:t>
                      </a:r>
                      <a:endParaRPr lang="en-US" altLang="ko-KR" sz="1100" kern="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marL="0" indent="0" algn="l" latinLnBrk="0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ㅇ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현장 출동의 최소 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30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분</a:t>
                      </a:r>
                      <a:r>
                        <a:rPr lang="ko-KR" altLang="en-US" sz="1100" kern="100" baseline="300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~ 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최대 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120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분 소요</a:t>
                      </a:r>
                      <a:endParaRPr lang="en-US" altLang="ko-KR" sz="1100" kern="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171895"/>
                  </a:ext>
                </a:extLst>
              </a:tr>
              <a:tr h="707858"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ts val="1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IRMS</a:t>
                      </a: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RCU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홀딩시 중통국소 </a:t>
                      </a: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NMS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감시 불가</a:t>
                      </a:r>
                      <a:endParaRPr lang="en-US" altLang="ko-KR" sz="1100" kern="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marL="0" indent="0" algn="l" latinLnBrk="0">
                        <a:lnSpc>
                          <a:spcPts val="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 </a:t>
                      </a:r>
                    </a:p>
                    <a:p>
                      <a:pPr marL="0" indent="0" algn="l" latinLnBrk="0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ㅇ 중통국소 전원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온도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소방 등 부대 설비 통신 불통 </a:t>
                      </a:r>
                      <a:endParaRPr lang="en-US" altLang="ko-KR" sz="1100" kern="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marL="0" indent="0" algn="l" latinLnBrk="0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</a:t>
                      </a:r>
                      <a:r>
                        <a:rPr lang="ko-KR" altLang="en-US" sz="11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ㅇ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RM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시 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Golden Time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내 조치지연으로 </a:t>
                      </a:r>
                      <a:r>
                        <a:rPr lang="ko-KR" altLang="en-US" sz="11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대형고장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가능</a:t>
                      </a:r>
                      <a:endParaRPr lang="ko-KR" alt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98840"/>
                  </a:ext>
                </a:extLst>
              </a:tr>
            </a:tbl>
          </a:graphicData>
        </a:graphic>
      </p:graphicFrame>
      <p:sp>
        <p:nvSpPr>
          <p:cNvPr id="36" name="모서리가 둥근 직사각형 31"/>
          <p:cNvSpPr>
            <a:spLocks noChangeArrowheads="1"/>
          </p:cNvSpPr>
          <p:nvPr/>
        </p:nvSpPr>
        <p:spPr bwMode="auto">
          <a:xfrm>
            <a:off x="2656011" y="2626918"/>
            <a:ext cx="577691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30000"/>
              </a:lnSpc>
            </a:pPr>
            <a:r>
              <a:rPr lang="en-US" altLang="ko-KR" sz="1100" b="1" dirty="0" smtClean="0">
                <a:latin typeface="+mn-lt"/>
                <a:ea typeface="+mn-ea"/>
              </a:rPr>
              <a:t> </a:t>
            </a:r>
            <a:endParaRPr lang="en-US" altLang="ko-KR" sz="1100" b="1" dirty="0">
              <a:latin typeface="+mn-lt"/>
              <a:ea typeface="+mn-ea"/>
            </a:endParaRPr>
          </a:p>
        </p:txBody>
      </p:sp>
      <p:pic>
        <p:nvPicPr>
          <p:cNvPr id="26" name="Picture 110" descr="j0434874[1]"/>
          <p:cNvPicPr>
            <a:picLocks noChangeAspect="1" noChangeArrowheads="1"/>
          </p:cNvPicPr>
          <p:nvPr/>
        </p:nvPicPr>
        <p:blipFill>
          <a:blip r:embed="rId5" cstate="print">
            <a:lum bright="10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9774" y="3657600"/>
            <a:ext cx="581725" cy="49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3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1"/>
          <a:stretch/>
        </p:blipFill>
        <p:spPr>
          <a:xfrm>
            <a:off x="4671825" y="3720649"/>
            <a:ext cx="937638" cy="31252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/>
          <a:srcRect t="8666" b="57752"/>
          <a:stretch/>
        </p:blipFill>
        <p:spPr>
          <a:xfrm>
            <a:off x="7401272" y="3720649"/>
            <a:ext cx="1162447" cy="322325"/>
          </a:xfrm>
          <a:prstGeom prst="rect">
            <a:avLst/>
          </a:prstGeom>
        </p:spPr>
      </p:pic>
      <p:sp>
        <p:nvSpPr>
          <p:cNvPr id="29" name="구름 28"/>
          <p:cNvSpPr/>
          <p:nvPr/>
        </p:nvSpPr>
        <p:spPr>
          <a:xfrm>
            <a:off x="3818870" y="3714551"/>
            <a:ext cx="966538" cy="335650"/>
          </a:xfrm>
          <a:prstGeom prst="cloud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DCN</a:t>
            </a: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17096" y="3682898"/>
            <a:ext cx="1361793" cy="377031"/>
            <a:chOff x="7050702" y="3511448"/>
            <a:chExt cx="1361793" cy="544859"/>
          </a:xfrm>
        </p:grpSpPr>
        <p:pic>
          <p:nvPicPr>
            <p:cNvPr id="40" name="그림 39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702" y="3511448"/>
              <a:ext cx="675860" cy="54485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41" name="그림 40"/>
            <p:cNvPicPr preferRelativeResize="0"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695" y="3512077"/>
              <a:ext cx="676800" cy="5436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pic>
        <p:nvPicPr>
          <p:cNvPr id="43" name="그림 42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700" y="3676322"/>
            <a:ext cx="298826" cy="31388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99447" y="3717032"/>
            <a:ext cx="3474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구</a:t>
            </a:r>
            <a:endParaRPr lang="en-US" altLang="ko-KR" sz="1200" b="1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r>
              <a:rPr lang="ko-KR" altLang="en-US" sz="12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성</a:t>
            </a:r>
            <a:endParaRPr lang="en-US" altLang="ko-KR" sz="1200" b="1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r>
              <a:rPr lang="en-US" altLang="ko-KR" sz="12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/</a:t>
            </a:r>
            <a:r>
              <a:rPr lang="ko-KR" altLang="en-US" sz="12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동작</a:t>
            </a:r>
            <a:endParaRPr lang="ko-KR" altLang="en-US" sz="1200" b="1" dirty="0"/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3014092" y="3572456"/>
            <a:ext cx="4217" cy="126624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254523" y="3501390"/>
            <a:ext cx="944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</a:t>
            </a:r>
            <a:r>
              <a:rPr lang="ko-KR" altLang="en-US" sz="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원격리셋 </a:t>
            </a:r>
            <a:r>
              <a:rPr lang="en-US" altLang="ko-KR" sz="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NMS]</a:t>
            </a:r>
            <a:endParaRPr lang="ko-KR" altLang="en-US" sz="800" b="1" dirty="0"/>
          </a:p>
        </p:txBody>
      </p:sp>
      <p:sp>
        <p:nvSpPr>
          <p:cNvPr id="59" name="직사각형 58"/>
          <p:cNvSpPr/>
          <p:nvPr/>
        </p:nvSpPr>
        <p:spPr>
          <a:xfrm>
            <a:off x="4582345" y="3501390"/>
            <a:ext cx="11288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</a:t>
            </a:r>
            <a:r>
              <a:rPr lang="ko-KR" altLang="en-US" sz="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중통국소 </a:t>
            </a:r>
            <a:r>
              <a:rPr lang="en-US" altLang="ko-KR" sz="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DCN SW]</a:t>
            </a:r>
            <a:endParaRPr lang="ko-KR" altLang="en-US" sz="800" b="1" dirty="0"/>
          </a:p>
        </p:txBody>
      </p:sp>
      <p:cxnSp>
        <p:nvCxnSpPr>
          <p:cNvPr id="61" name="직선 연결선 60"/>
          <p:cNvCxnSpPr>
            <a:endCxn id="40" idx="1"/>
          </p:cNvCxnSpPr>
          <p:nvPr/>
        </p:nvCxnSpPr>
        <p:spPr>
          <a:xfrm flipV="1">
            <a:off x="5609463" y="3871414"/>
            <a:ext cx="207633" cy="5498"/>
          </a:xfrm>
          <a:prstGeom prst="line">
            <a:avLst/>
          </a:prstGeom>
          <a:ln w="6350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7186264" y="3871414"/>
            <a:ext cx="207633" cy="5498"/>
          </a:xfrm>
          <a:prstGeom prst="line">
            <a:avLst/>
          </a:prstGeom>
          <a:ln w="6350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710983" y="3491865"/>
            <a:ext cx="7617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[H/W</a:t>
            </a:r>
            <a:r>
              <a:rPr lang="ko-KR" altLang="en-US" sz="800" b="1" kern="1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아두이노</a:t>
            </a:r>
            <a:r>
              <a:rPr lang="en-US" altLang="ko-KR" sz="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]</a:t>
            </a:r>
            <a:endParaRPr lang="ko-KR" altLang="en-US" sz="800" b="1" dirty="0"/>
          </a:p>
        </p:txBody>
      </p:sp>
      <p:sp>
        <p:nvSpPr>
          <p:cNvPr id="64" name="직사각형 63"/>
          <p:cNvSpPr/>
          <p:nvPr/>
        </p:nvSpPr>
        <p:spPr>
          <a:xfrm>
            <a:off x="6544380" y="3489960"/>
            <a:ext cx="6924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[S/W</a:t>
            </a:r>
            <a:r>
              <a:rPr lang="ko-KR" altLang="en-US" sz="800" b="1" kern="1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파이썬</a:t>
            </a:r>
            <a:r>
              <a:rPr lang="en-US" altLang="ko-KR" sz="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]</a:t>
            </a:r>
            <a:endParaRPr lang="ko-KR" altLang="en-US" sz="800" b="1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05034" y="3501008"/>
            <a:ext cx="1613571" cy="64948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45288" y="3501390"/>
            <a:ext cx="758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[IRMS RCU]</a:t>
            </a:r>
            <a:endParaRPr lang="ko-KR" altLang="en-US" sz="800" b="1" dirty="0"/>
          </a:p>
        </p:txBody>
      </p:sp>
      <p:sp>
        <p:nvSpPr>
          <p:cNvPr id="69" name="폭발 1 68"/>
          <p:cNvSpPr/>
          <p:nvPr/>
        </p:nvSpPr>
        <p:spPr>
          <a:xfrm>
            <a:off x="7588721" y="3643883"/>
            <a:ext cx="805975" cy="453710"/>
          </a:xfrm>
          <a:prstGeom prst="irregularSeal1">
            <a:avLst/>
          </a:prstGeom>
          <a:solidFill>
            <a:srgbClr val="FF0000">
              <a:alpha val="27000"/>
            </a:srgb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홀딩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993926" y="4149080"/>
            <a:ext cx="197522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00" kern="100" dirty="0" err="1" smtClean="0">
                <a:latin typeface="+mn-ea"/>
                <a:cs typeface="Times New Roman"/>
              </a:rPr>
              <a:t>ㅇ</a:t>
            </a:r>
            <a:r>
              <a:rPr lang="ko-KR" altLang="en-US" sz="1000" kern="100" dirty="0" smtClean="0">
                <a:latin typeface="+mn-ea"/>
                <a:cs typeface="Times New Roman"/>
              </a:rPr>
              <a:t> 자체개발</a:t>
            </a:r>
            <a:r>
              <a:rPr lang="en-US" altLang="ko-KR" sz="1000" kern="100" dirty="0" smtClean="0">
                <a:latin typeface="+mn-ea"/>
                <a:cs typeface="Times New Roman"/>
              </a:rPr>
              <a:t>(~6/15)</a:t>
            </a:r>
            <a:r>
              <a:rPr lang="ko-KR" altLang="en-US" sz="1000" kern="100" dirty="0" smtClean="0">
                <a:latin typeface="+mn-ea"/>
                <a:cs typeface="Times New Roman"/>
              </a:rPr>
              <a:t> </a:t>
            </a:r>
            <a:r>
              <a:rPr lang="en-US" altLang="ko-KR" sz="1000" kern="100" dirty="0" smtClean="0">
                <a:latin typeface="+mn-ea"/>
                <a:cs typeface="Times New Roman"/>
              </a:rPr>
              <a:t>NMS </a:t>
            </a:r>
            <a:r>
              <a:rPr lang="ko-KR" altLang="en-US" sz="1000" kern="100" dirty="0" smtClean="0">
                <a:latin typeface="+mn-ea"/>
                <a:cs typeface="Times New Roman"/>
              </a:rPr>
              <a:t>활용 </a:t>
            </a:r>
            <a:endParaRPr lang="en-US" altLang="ko-KR" sz="1000" kern="100" dirty="0" smtClean="0">
              <a:latin typeface="+mn-ea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kern="100" dirty="0" smtClean="0">
                <a:latin typeface="+mn-ea"/>
                <a:cs typeface="Times New Roman"/>
              </a:rPr>
              <a:t>  - </a:t>
            </a:r>
            <a:r>
              <a:rPr lang="ko-KR" altLang="en-US" sz="1000" kern="100" dirty="0">
                <a:latin typeface="+mn-ea"/>
                <a:cs typeface="Times New Roman"/>
              </a:rPr>
              <a:t>스위치 원격 </a:t>
            </a:r>
            <a:r>
              <a:rPr lang="en-US" altLang="ko-KR" sz="1000" kern="100" dirty="0">
                <a:latin typeface="+mn-ea"/>
                <a:cs typeface="Times New Roman"/>
              </a:rPr>
              <a:t>GPIO </a:t>
            </a:r>
            <a:r>
              <a:rPr lang="ko-KR" altLang="en-US" sz="1000" kern="100" dirty="0">
                <a:latin typeface="+mn-ea"/>
                <a:cs typeface="Times New Roman"/>
              </a:rPr>
              <a:t>제어</a:t>
            </a:r>
            <a:endParaRPr lang="en-US" altLang="ko-KR" sz="1000" kern="100" dirty="0">
              <a:latin typeface="+mn-ea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</a:t>
            </a:r>
            <a:r>
              <a:rPr lang="en-US" altLang="ko-KR" sz="1000" kern="100" dirty="0" smtClean="0">
                <a:latin typeface="+mn-ea"/>
                <a:cs typeface="Times New Roman"/>
              </a:rPr>
              <a:t>- </a:t>
            </a:r>
            <a:r>
              <a:rPr lang="en-US" altLang="ko-KR" sz="1000" dirty="0" smtClean="0">
                <a:latin typeface="+mn-ea"/>
              </a:rPr>
              <a:t>One-</a:t>
            </a:r>
            <a:r>
              <a:rPr lang="en-US" altLang="ko-KR" sz="1000" dirty="0" err="1" smtClean="0">
                <a:latin typeface="+mn-ea"/>
              </a:rPr>
              <a:t>ClicK</a:t>
            </a:r>
            <a:r>
              <a:rPr lang="en-US" altLang="ko-KR" sz="1000" dirty="0" smtClean="0">
                <a:latin typeface="+mn-ea"/>
              </a:rPr>
              <a:t> RCU </a:t>
            </a:r>
            <a:r>
              <a:rPr lang="ko-KR" altLang="en-US" sz="1000" dirty="0" smtClean="0">
                <a:latin typeface="+mn-ea"/>
              </a:rPr>
              <a:t>파워리셋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56026" y="4149080"/>
            <a:ext cx="2403257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ㅇ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시행착오를 통한 </a:t>
            </a: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H/W, S/W 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연동</a:t>
            </a:r>
            <a:endParaRPr lang="en-US" altLang="ko-KR" sz="10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- H/W 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구성 </a:t>
            </a: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 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아두이노 설치</a:t>
            </a: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(~4/10)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endParaRPr lang="en-US" altLang="ko-KR" sz="10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ko-KR" altLang="en-US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-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S/W Tool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 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파이썬 활용 개발</a:t>
            </a: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(~5/25)</a:t>
            </a:r>
          </a:p>
          <a:p>
            <a:pPr>
              <a:lnSpc>
                <a:spcPts val="1400"/>
              </a:lnSpc>
            </a:pP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7122765" y="4149080"/>
            <a:ext cx="24032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ㅇ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0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홀딩시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원격 파워 </a:t>
            </a: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ON/OFF</a:t>
            </a:r>
          </a:p>
          <a:p>
            <a:pPr>
              <a:lnSpc>
                <a:spcPts val="1400"/>
              </a:lnSpc>
            </a:pP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- RCU 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전원부 모듈 장착</a:t>
            </a:r>
            <a:endParaRPr lang="en-US" altLang="ko-KR" sz="10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- RCU </a:t>
            </a:r>
            <a:r>
              <a:rPr lang="ko-KR" altLang="en-US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전원제어 가능</a:t>
            </a:r>
            <a:r>
              <a:rPr lang="en-US" altLang="ko-KR" sz="10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2959777" y="4776038"/>
            <a:ext cx="5684569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latinLnBrk="0">
              <a:lnSpc>
                <a:spcPts val="1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</a:pPr>
            <a:r>
              <a:rPr lang="ko-KR" altLang="en-US" sz="1100" b="1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신당중심국</a:t>
            </a:r>
            <a:r>
              <a:rPr lang="ko-KR" altLang="en-US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실망 내 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NMS, H/W </a:t>
            </a:r>
            <a:r>
              <a:rPr lang="ko-KR" altLang="en-US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및 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S/W </a:t>
            </a:r>
            <a:r>
              <a:rPr lang="ko-KR" altLang="en-US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연동 개발 후 시범적용 </a:t>
            </a:r>
            <a:r>
              <a:rPr lang="ko-KR" altLang="en-US" sz="1100" b="1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중</a:t>
            </a:r>
            <a:r>
              <a:rPr lang="ko-KR" altLang="en-US" sz="1100" b="1" kern="100" baseline="30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원걱</a:t>
            </a:r>
            <a:r>
              <a:rPr lang="ko-KR" altLang="en-US" sz="1100" b="1" kern="100" baseline="30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100" b="1" kern="1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리셋 후 </a:t>
            </a:r>
            <a:r>
              <a:rPr lang="ko-KR" altLang="en-US" sz="1100" b="1" kern="100" baseline="30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홀딩복구</a:t>
            </a:r>
            <a:r>
              <a:rPr lang="ko-KR" altLang="en-US" sz="1100" b="1" kern="1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100" b="1" kern="1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</a:t>
            </a:r>
            <a:r>
              <a:rPr lang="ko-KR" altLang="en-US" sz="1100" b="1" kern="1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회</a:t>
            </a:r>
            <a:endParaRPr lang="en-US" altLang="ko-KR" sz="1100" b="1" kern="100" baseline="300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25724"/>
              </p:ext>
            </p:extLst>
          </p:nvPr>
        </p:nvGraphicFramePr>
        <p:xfrm>
          <a:off x="2780966" y="5154985"/>
          <a:ext cx="6074353" cy="1305978"/>
        </p:xfrm>
        <a:graphic>
          <a:graphicData uri="http://schemas.openxmlformats.org/drawingml/2006/table">
            <a:tbl>
              <a:tblPr firstRow="1" bandRow="1"/>
              <a:tblGrid>
                <a:gridCol w="312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1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정성적 효과</a:t>
                      </a:r>
                      <a:endParaRPr lang="ko-KR" altLang="en-US" sz="1100" b="0" baseline="30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정량적 성과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9pPr>
                    </a:lstStyle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•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j-ea"/>
                          <a:ea typeface="맑은 고딕"/>
                          <a:cs typeface="+mn-cs"/>
                        </a:rPr>
                        <a:t>전국망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j-ea"/>
                          <a:ea typeface="맑은 고딕"/>
                          <a:cs typeface="+mn-cs"/>
                        </a:rPr>
                        <a:t>Issue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j-ea"/>
                          <a:ea typeface="맑은 고딕"/>
                          <a:cs typeface="+mn-cs"/>
                        </a:rPr>
                        <a:t>로 </a:t>
                      </a:r>
                      <a:r>
                        <a:rPr lang="ko-KR" altLang="en-US" sz="1000" b="1" u="sng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맑은 고딕"/>
                          <a:cs typeface="+mn-cs"/>
                        </a:rPr>
                        <a:t>모범사례 표준 해결안 제시</a:t>
                      </a:r>
                      <a:endParaRPr lang="en-US" altLang="ko-KR" sz="1000" b="1" u="sng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맑은 고딕"/>
                        <a:cs typeface="+mn-cs"/>
                      </a:endParaRP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baseline="30000" dirty="0" smtClean="0">
                          <a:solidFill>
                            <a:schemeClr val="tx1"/>
                          </a:solidFill>
                          <a:latin typeface="+mj-ea"/>
                          <a:ea typeface="맑은 고딕"/>
                          <a:cs typeface="+mn-cs"/>
                        </a:rPr>
                        <a:t> 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RM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Biz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 </a:t>
                      </a:r>
                      <a:r>
                        <a:rPr lang="ko-KR" altLang="en-US" sz="1000" b="1" u="sng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수도권</a:t>
                      </a:r>
                      <a:r>
                        <a:rPr lang="en-US" altLang="ko-KR" sz="1000" b="1" u="sng" baseline="30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181</a:t>
                      </a:r>
                      <a:r>
                        <a:rPr lang="ko-KR" altLang="en-US" sz="1000" b="1" u="sng" baseline="30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국소</a:t>
                      </a:r>
                      <a:r>
                        <a:rPr lang="en-US" altLang="ko-KR" sz="1000" b="1" u="sng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1" u="sng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및 전국 확대적용 可</a:t>
                      </a:r>
                      <a:endParaRPr lang="en-US" altLang="ko-KR" sz="1000" b="1" u="sng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•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Migration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으로 </a:t>
                      </a:r>
                      <a:r>
                        <a:rPr lang="ko-KR" altLang="en-US" sz="1000" b="1" u="sng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다양한 분야</a:t>
                      </a:r>
                      <a:r>
                        <a:rPr lang="ko-KR" altLang="en-US" sz="1000" b="1" u="sng" baseline="30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장비</a:t>
                      </a:r>
                      <a:r>
                        <a:rPr lang="en-US" altLang="ko-KR" sz="1000" b="1" u="sng" baseline="30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000" b="1" u="sng" baseline="30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정류기</a:t>
                      </a:r>
                      <a:r>
                        <a:rPr lang="en-US" altLang="ko-KR" sz="1000" b="1" u="sng" baseline="30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000" b="1" u="sng" baseline="30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냉방기</a:t>
                      </a:r>
                      <a:r>
                        <a:rPr lang="en-US" altLang="ko-KR" sz="1000" b="1" u="sng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1" u="sng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 적용 可</a:t>
                      </a:r>
                      <a:endParaRPr lang="en-US" altLang="ko-KR" sz="1000" b="1" u="sng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  <a:ea typeface="맑은 고딕"/>
                        </a:defRPr>
                      </a:lvl9pPr>
                    </a:lstStyle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• </a:t>
                      </a:r>
                      <a:r>
                        <a:rPr lang="ko-KR" altLang="en-US" sz="1000" b="1" u="sng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현장출동 리소스 해소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 타 운용업무 집중가능</a:t>
                      </a:r>
                      <a:endParaRPr lang="en-US" altLang="ko-KR" sz="1000" b="1" u="sng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• IRMS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무중단 감시로 </a:t>
                      </a:r>
                      <a:r>
                        <a:rPr lang="ko-KR" altLang="en-US" sz="1000" b="1" u="sng" baseline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부대설비망</a:t>
                      </a:r>
                      <a:r>
                        <a:rPr lang="ko-KR" altLang="en-US" sz="1000" b="1" u="sng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1" u="sng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안정화 유지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•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고객 핵심공적 제공으로 </a:t>
                      </a:r>
                      <a:r>
                        <a:rPr lang="en-US" altLang="ko-KR" sz="1000" b="1" u="sng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DT </a:t>
                      </a:r>
                      <a:r>
                        <a:rPr lang="ko-KR" altLang="en-US" sz="1000" b="1" u="sng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기술력</a:t>
                      </a:r>
                      <a:r>
                        <a:rPr lang="en-US" altLang="ko-KR" sz="1000" b="1" u="sng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1" u="sng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입증</a:t>
                      </a:r>
                      <a:endParaRPr lang="en-US" altLang="ko-KR" sz="1000" b="1" u="sng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9525">
          <a:solidFill>
            <a:schemeClr val="bg1"/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3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92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ahoma 포함 맑은 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>
          <a:defRPr dirty="0" smtClean="0">
            <a:solidFill>
              <a:srgbClr val="000000"/>
            </a:solidFill>
            <a:latin typeface="Trebuchet MS" panose="020B0603020202020204" pitchFamily="34" charset="0"/>
            <a:cs typeface="Tahom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rgbClr val="00CC99"/>
        </a:solidFill>
        <a:ln w="9525" cap="flat" cmpd="sng" algn="ctr">
          <a:solidFill>
            <a:srgbClr val="FFFFFF">
              <a:lumMod val="50000"/>
            </a:srgbClr>
          </a:solidFill>
          <a:prstDash val="solid"/>
          <a:round/>
          <a:headEnd type="none"/>
          <a:tailEnd type="none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>
          <a:lnSpc>
            <a:spcPts val="2000"/>
          </a:lnSpc>
          <a:spcAft>
            <a:spcPts val="500"/>
          </a:spcAft>
          <a:buClr>
            <a:schemeClr val="tx2">
              <a:lumMod val="50000"/>
              <a:lumOff val="50000"/>
            </a:schemeClr>
          </a:buClr>
          <a:buSzPct val="85000"/>
          <a:defRPr sz="1100" dirty="0" smtClean="0">
            <a:latin typeface="Tahoma" panose="020B0604030504040204" pitchFamily="34" charset="0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0000" tIns="46800" rIns="90000" bIns="46800" numCol="1" rtlCol="0" anchor="ctr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1300" b="1" dirty="0" smtClean="0">
            <a:latin typeface="Trebuchet MS" panose="020B0603020202020204" pitchFamily="34" charset="0"/>
            <a:ea typeface="맑은 고딕" panose="020B0503020000020004" pitchFamily="50" charset="-127"/>
            <a:cs typeface="Tahoma" pitchFamily="34" charset="0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87DB58-AAC4-4705-B813-3764B0E96F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D7D0D1-3961-4E12-ADBD-6CBF5F66B1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3AC4CF-7B0E-4C1F-99DC-EEFCA6622D6E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60304</TotalTime>
  <Words>342</Words>
  <Application>Microsoft Office PowerPoint</Application>
  <PresentationFormat>A4 용지(210x297mm)</PresentationFormat>
  <Paragraphs>56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HY견고딕</vt:lpstr>
      <vt:lpstr>굴림</vt:lpstr>
      <vt:lpstr>맑은 고딕</vt:lpstr>
      <vt:lpstr>Arial</vt:lpstr>
      <vt:lpstr>Tahoma</vt:lpstr>
      <vt:lpstr>Times New Roman</vt:lpstr>
      <vt:lpstr>Trebuchet MS</vt:lpstr>
      <vt:lpstr>Wingdings</vt:lpstr>
      <vt:lpstr>Office 테마</vt:lpstr>
      <vt:lpstr>92_기본 디자인</vt:lpstr>
      <vt:lpstr>115_기본 디자인</vt:lpstr>
      <vt:lpstr>Image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skns</dc:creator>
  <cp:lastModifiedBy>양윤현</cp:lastModifiedBy>
  <cp:revision>3037</cp:revision>
  <cp:lastPrinted>2021-06-30T02:32:12Z</cp:lastPrinted>
  <dcterms:created xsi:type="dcterms:W3CDTF">2016-05-24T03:50:55Z</dcterms:created>
  <dcterms:modified xsi:type="dcterms:W3CDTF">2021-07-07T07:14:40Z</dcterms:modified>
</cp:coreProperties>
</file>