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4"/>
  </p:notesMasterIdLst>
  <p:sldIdLst>
    <p:sldId id="522" r:id="rId2"/>
    <p:sldId id="589" r:id="rId3"/>
    <p:sldId id="567" r:id="rId4"/>
    <p:sldId id="590" r:id="rId5"/>
    <p:sldId id="591" r:id="rId6"/>
    <p:sldId id="595" r:id="rId7"/>
    <p:sldId id="594" r:id="rId8"/>
    <p:sldId id="601" r:id="rId9"/>
    <p:sldId id="602" r:id="rId10"/>
    <p:sldId id="603" r:id="rId11"/>
    <p:sldId id="596" r:id="rId12"/>
    <p:sldId id="607" r:id="rId13"/>
    <p:sldId id="604" r:id="rId14"/>
    <p:sldId id="605" r:id="rId15"/>
    <p:sldId id="614" r:id="rId16"/>
    <p:sldId id="608" r:id="rId17"/>
    <p:sldId id="609" r:id="rId18"/>
    <p:sldId id="610" r:id="rId19"/>
    <p:sldId id="612" r:id="rId20"/>
    <p:sldId id="613" r:id="rId21"/>
    <p:sldId id="615" r:id="rId22"/>
    <p:sldId id="60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63353-6F89-49F5-9B60-E1B382D995E7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A05F43-B22C-4755-B581-A89E68017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030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8BD50F-3663-48AB-9799-835783442DC4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8080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8BD50F-3663-48AB-9799-835783442DC4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5876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8BD50F-3663-48AB-9799-835783442DC4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2458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8BD50F-3663-48AB-9799-835783442DC4}" type="slidenum">
              <a:rPr lang="ko-KR" altLang="en-US" smtClean="0">
                <a:solidFill>
                  <a:prstClr val="black"/>
                </a:solidFill>
              </a:rPr>
              <a:pPr/>
              <a:t>14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1116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8BD50F-3663-48AB-9799-835783442DC4}" type="slidenum">
              <a:rPr lang="ko-KR" altLang="en-US" smtClean="0">
                <a:solidFill>
                  <a:prstClr val="black"/>
                </a:solidFill>
              </a:rPr>
              <a:pPr/>
              <a:t>15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4336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8BD50F-3663-48AB-9799-835783442DC4}" type="slidenum">
              <a:rPr lang="ko-KR" altLang="en-US" smtClean="0">
                <a:solidFill>
                  <a:prstClr val="black"/>
                </a:solidFill>
              </a:rPr>
              <a:pPr/>
              <a:t>16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0845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8BD50F-3663-48AB-9799-835783442DC4}" type="slidenum">
              <a:rPr lang="ko-KR" altLang="en-US" smtClean="0">
                <a:solidFill>
                  <a:prstClr val="black"/>
                </a:solidFill>
              </a:rPr>
              <a:pPr/>
              <a:t>17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3009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8BD50F-3663-48AB-9799-835783442DC4}" type="slidenum">
              <a:rPr lang="ko-KR" altLang="en-US" smtClean="0">
                <a:solidFill>
                  <a:prstClr val="black"/>
                </a:solidFill>
              </a:rPr>
              <a:pPr/>
              <a:t>18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465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8BD50F-3663-48AB-9799-835783442DC4}" type="slidenum">
              <a:rPr lang="ko-KR" altLang="en-US" smtClean="0">
                <a:solidFill>
                  <a:prstClr val="black"/>
                </a:solidFill>
              </a:rPr>
              <a:pPr/>
              <a:t>19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4924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8BD50F-3663-48AB-9799-835783442DC4}" type="slidenum">
              <a:rPr lang="ko-KR" altLang="en-US" smtClean="0">
                <a:solidFill>
                  <a:prstClr val="black"/>
                </a:solidFill>
              </a:rPr>
              <a:pPr/>
              <a:t>20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2720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8BD50F-3663-48AB-9799-835783442DC4}" type="slidenum">
              <a:rPr lang="ko-KR" altLang="en-US" smtClean="0">
                <a:solidFill>
                  <a:prstClr val="black"/>
                </a:solidFill>
              </a:rPr>
              <a:pPr/>
              <a:t>21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306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8BD50F-3663-48AB-9799-835783442DC4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4549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8BD50F-3663-48AB-9799-835783442DC4}" type="slidenum">
              <a:rPr lang="ko-KR" altLang="en-US" smtClean="0">
                <a:solidFill>
                  <a:prstClr val="black"/>
                </a:solidFill>
              </a:rPr>
              <a:pPr/>
              <a:t>22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379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8BD50F-3663-48AB-9799-835783442DC4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698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8BD50F-3663-48AB-9799-835783442DC4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931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8BD50F-3663-48AB-9799-835783442DC4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021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8BD50F-3663-48AB-9799-835783442DC4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779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8BD50F-3663-48AB-9799-835783442DC4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607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8BD50F-3663-48AB-9799-835783442DC4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310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8BD50F-3663-48AB-9799-835783442DC4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74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58E8DE-442C-4801-A34B-109010BFA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7F11E5-69B9-49B9-95CB-029E022333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FCDC68-D216-41F4-A50C-FD451F5C1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EC18-AEEE-4731-A0F0-C5A2AB19D97C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4EF654-7ECC-4E61-96F4-C930527FE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36EBC9-1EFB-4026-95F0-D69DE94D1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7A88-A60A-45F0-87FD-19820A8A1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23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E2224-9896-4791-AA8D-50551FF43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0E7BDD-1D69-47E0-9711-FC1281A6E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206B79-A72B-4B4A-873E-E271094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EC18-AEEE-4731-A0F0-C5A2AB19D97C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169D2C-A5F0-46BE-9A7C-C3B614BD6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09444B-DAB8-4682-81BB-5BD2B7FB8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7A88-A60A-45F0-87FD-19820A8A1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949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B6B6EF4-38CB-42AE-9329-E6335F2765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F0A6E3-5EA1-403F-A08C-79D3E71D2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96C6E7-0672-4A8A-B012-C74EE123E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EC18-AEEE-4731-A0F0-C5A2AB19D97C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ADB03E-66C1-4901-800D-C61E10E7A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C3D682-C860-4AA9-9BF6-1591CB768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7A88-A60A-45F0-87FD-19820A8A1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053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925278" y="0"/>
          <a:ext cx="4077676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Image" r:id="rId3" imgW="5701587" imgH="6679365" progId="">
                  <p:embed/>
                </p:oleObj>
              </mc:Choice>
              <mc:Fallback>
                <p:oleObj name="Image" r:id="rId3" imgW="5701587" imgH="6679365" progId="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DDDDDD"/>
                          </a:clrFrom>
                          <a:clrTo>
                            <a:srgbClr val="DDDDDD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89336"/>
                      <a:stretch>
                        <a:fillRect/>
                      </a:stretch>
                    </p:blipFill>
                    <p:spPr bwMode="auto">
                      <a:xfrm>
                        <a:off x="3925278" y="0"/>
                        <a:ext cx="4077676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6797433" y="0"/>
          <a:ext cx="5369169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Image" r:id="rId5" imgW="5650794" imgH="4749206" progId="">
                  <p:embed/>
                </p:oleObj>
              </mc:Choice>
              <mc:Fallback>
                <p:oleObj name="Image" r:id="rId5" imgW="5650794" imgH="4749206" progId="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85551"/>
                      <a:stretch>
                        <a:fillRect/>
                      </a:stretch>
                    </p:blipFill>
                    <p:spPr bwMode="auto">
                      <a:xfrm>
                        <a:off x="6797433" y="0"/>
                        <a:ext cx="5369169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445477" y="476250"/>
            <a:ext cx="11746523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</p:spPr>
        <p:txBody>
          <a:bodyPr lIns="91424" tIns="45712" rIns="91424" bIns="45712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ko-KR" altLang="en-US" sz="1800" b="1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1377182" y="6634163"/>
            <a:ext cx="678120" cy="2616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54000" rIns="54000">
            <a:spAutoFit/>
          </a:bodyPr>
          <a:lstStyle/>
          <a:p>
            <a:pPr algn="ctr" eaLnBrk="0" latinLnBrk="0" hangingPunct="0">
              <a:spcBef>
                <a:spcPct val="45000"/>
              </a:spcBef>
              <a:defRPr/>
            </a:pPr>
            <a:r>
              <a:rPr kumimoji="0" lang="en-US" altLang="ko-KR" sz="1100" i="1" dirty="0">
                <a:solidFill>
                  <a:srgbClr val="000000"/>
                </a:solidFill>
              </a:rPr>
              <a:t>Page. </a:t>
            </a:r>
            <a:fld id="{D0E3E8F3-B49A-4FCF-99B0-0386D2E7B169}" type="slidenum">
              <a:rPr kumimoji="0" lang="en-US" altLang="ko-KR" sz="1100" i="1">
                <a:solidFill>
                  <a:srgbClr val="000000"/>
                </a:solidFill>
              </a:rPr>
              <a:pPr algn="ctr" eaLnBrk="0" latinLnBrk="0" hangingPunct="0">
                <a:spcBef>
                  <a:spcPct val="45000"/>
                </a:spcBef>
                <a:defRPr/>
              </a:pPr>
              <a:t>‹#›</a:t>
            </a:fld>
            <a:endParaRPr kumimoji="0" lang="en-US" altLang="ko-KR" sz="1100" i="1" dirty="0">
              <a:solidFill>
                <a:srgbClr val="000000"/>
              </a:solidFill>
            </a:endParaRPr>
          </a:p>
        </p:txBody>
      </p:sp>
      <p:sp>
        <p:nvSpPr>
          <p:cNvPr id="11" name="Line 2"/>
          <p:cNvSpPr>
            <a:spLocks noChangeShapeType="1"/>
          </p:cNvSpPr>
          <p:nvPr/>
        </p:nvSpPr>
        <p:spPr bwMode="auto">
          <a:xfrm>
            <a:off x="969110" y="6669088"/>
            <a:ext cx="1122289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lIns="91424" tIns="45712" rIns="91424" bIns="45712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ko-KR" altLang="en-US" sz="1800" b="1" dirty="0">
              <a:solidFill>
                <a:srgbClr val="000000"/>
              </a:solidFill>
              <a:latin typeface="Trebuchet MS" pitchFamily="34" charset="0"/>
            </a:endParaRPr>
          </a:p>
        </p:txBody>
      </p:sp>
      <p:pic>
        <p:nvPicPr>
          <p:cNvPr id="12" name="Picture 9" descr="SKNS(영문)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5510" y="6537325"/>
            <a:ext cx="133838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9" descr="SKNS(영문)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5510" y="6537325"/>
            <a:ext cx="133838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09602" y="1600205"/>
            <a:ext cx="5392617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89784" y="1600200"/>
            <a:ext cx="5392617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189784" y="3938590"/>
            <a:ext cx="5392617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99892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6924A-0418-4B89-A19A-EC024C5CF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F8ED98-59B1-4C6A-9924-A105312D7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254BBD-7F47-4478-AC3F-CB524B79A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EC18-AEEE-4731-A0F0-C5A2AB19D97C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360450-CEFE-4208-A245-322DB3FDD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6061FF-3903-4D89-A644-EFE397536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7A88-A60A-45F0-87FD-19820A8A1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344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76B77-32AD-4A15-ABDE-6718A2CB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AAEF70-9FF2-41E3-A00C-0DFA8320A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6B4B0D-295B-49FF-91CA-34391EAA0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EC18-AEEE-4731-A0F0-C5A2AB19D97C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20D95E-5EAD-4264-A405-F0EAB4FD4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E80497-D090-45ED-8C2B-81B8AC615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7A88-A60A-45F0-87FD-19820A8A1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871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922519-7F4F-40A6-9475-8C22B52B3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5062DC-3A64-4271-BA33-557083CC83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7F5055-B878-4D14-AF3A-6057D5290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B513F3-2772-4C2C-B53B-D7F266FC0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EC18-AEEE-4731-A0F0-C5A2AB19D97C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48E804-19EF-4A34-8604-AB4C4A495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1F4829-D88E-4D83-B556-928CCBB74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7A88-A60A-45F0-87FD-19820A8A1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221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18074-9308-425A-9042-3B7E1B7B0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176549-17ED-4610-AF81-50B027E55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23F471-2503-4254-9559-D072912D5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B069E3-E51D-433A-827F-95058C4034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FFEBBD-E36B-41D0-BBCE-34EF835EA7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57FA518-67B6-420C-8BCA-9F4F49B8A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EC18-AEEE-4731-A0F0-C5A2AB19D97C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B61D80C-7434-4400-AFE4-FA99F93B0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EA2C11-A451-49FD-8633-54C505154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7A88-A60A-45F0-87FD-19820A8A1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896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E7428-0574-47FD-B4FC-D18321683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164DE1-548A-48B0-9AFA-2D0E4C1DE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EC18-AEEE-4731-A0F0-C5A2AB19D97C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45378A-EBF7-42AE-A388-2294B1E8A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2BB1DF-4A88-41CE-9F66-1B1B7DBC0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7A88-A60A-45F0-87FD-19820A8A1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24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C85BF0-4D88-4812-8981-E43950B6B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EC18-AEEE-4731-A0F0-C5A2AB19D97C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9C072F-1E8C-485A-A136-5B2EA7BF1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F2D889-365D-4ECB-B0E0-242C6F9A4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7A88-A60A-45F0-87FD-19820A8A1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67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51359-E15B-40B7-8916-A9906991C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31CB1F-A549-48D8-9537-D3D86117A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FCC25B-7B93-4047-B9E5-B4650F34C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5C3BE6-BBE7-4A2E-B40E-1E0DC7FCB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EC18-AEEE-4731-A0F0-C5A2AB19D97C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3FD4F8-4B63-4DAE-B131-9A036C27D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20C9E1-EE30-49D9-A51D-82E7C9D94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7A88-A60A-45F0-87FD-19820A8A1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143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190E3-A029-4E34-8544-5ED5F85C6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92A6E0-AB41-4071-A518-D81393697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B88E4A-606A-4B78-A497-1B995E47E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EEC4BE-3BDF-4D67-8047-EB7CF07A3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EC18-AEEE-4731-A0F0-C5A2AB19D97C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D173EB-34D2-428A-A739-391E72532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4F32E0-0FE6-41FD-BB58-3C5E163B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7A88-A60A-45F0-87FD-19820A8A1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870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0A5D24-0F67-4CE7-B441-4311E68F1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5F30C9-F791-4915-9121-784663F2B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CFB10-F8A9-47E6-986D-61010B8825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4EC18-AEEE-4731-A0F0-C5A2AB19D97C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8C0937-CC56-4103-B42C-63DCDFB4A8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CEACAD-8B8B-41E0-9A95-025E1C753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07A88-A60A-45F0-87FD-19820A8A1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07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S0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-6350"/>
            <a:ext cx="9906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847850" y="1712913"/>
            <a:ext cx="8320116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rIns="54000" anchor="ctr"/>
          <a:lstStyle/>
          <a:p>
            <a:pPr algn="ctr" eaLnBrk="0" latinLnBrk="0" hangingPunct="0">
              <a:spcBef>
                <a:spcPct val="45000"/>
              </a:spcBef>
            </a:pPr>
            <a:r>
              <a:rPr lang="en-US" altLang="ko-KR" sz="3300" b="1" dirty="0">
                <a:latin typeface="맑은 고딕" pitchFamily="50" charset="-127"/>
                <a:ea typeface="맑은 고딕" pitchFamily="50" charset="-127"/>
              </a:rPr>
              <a:t>3G </a:t>
            </a:r>
            <a:r>
              <a:rPr lang="ko-KR" altLang="en-US" sz="3300" b="1" dirty="0">
                <a:latin typeface="맑은 고딕" pitchFamily="50" charset="-127"/>
                <a:ea typeface="맑은 고딕" pitchFamily="50" charset="-127"/>
              </a:rPr>
              <a:t>서비스 영향도 분석 관련 </a:t>
            </a:r>
            <a:r>
              <a:rPr lang="en-US" altLang="ko-KR" sz="3300" b="1" dirty="0">
                <a:latin typeface="맑은 고딕" pitchFamily="50" charset="-127"/>
                <a:ea typeface="맑은 고딕" pitchFamily="50" charset="-127"/>
              </a:rPr>
              <a:t>TOOL </a:t>
            </a:r>
            <a:r>
              <a:rPr lang="ko-KR" altLang="en-US" sz="3300" b="1" dirty="0">
                <a:latin typeface="맑은 고딕" pitchFamily="50" charset="-127"/>
                <a:ea typeface="맑은 고딕" pitchFamily="50" charset="-127"/>
              </a:rPr>
              <a:t>개발 안</a:t>
            </a:r>
          </a:p>
        </p:txBody>
      </p:sp>
      <p:sp>
        <p:nvSpPr>
          <p:cNvPr id="12" name="부제목 2"/>
          <p:cNvSpPr>
            <a:spLocks/>
          </p:cNvSpPr>
          <p:nvPr/>
        </p:nvSpPr>
        <p:spPr bwMode="auto">
          <a:xfrm>
            <a:off x="9116060" y="5301209"/>
            <a:ext cx="1897381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338" tIns="43169" rIns="86338" bIns="43169"/>
          <a:lstStyle/>
          <a:p>
            <a:pPr algn="ctr" eaLnBrk="0" latinLnBrk="0" hangingPunct="0"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2022.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08</a:t>
            </a:r>
            <a:endParaRPr lang="ko-KR" altLang="en-US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3503614" y="2436813"/>
            <a:ext cx="7545387" cy="76200"/>
          </a:xfrm>
          <a:prstGeom prst="rect">
            <a:avLst/>
          </a:prstGeom>
          <a:gradFill rotWithShape="0">
            <a:gsLst>
              <a:gs pos="0">
                <a:srgbClr val="F71C52"/>
              </a:gs>
              <a:gs pos="100000">
                <a:srgbClr val="FF96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54000" anchor="ctr"/>
          <a:lstStyle>
            <a:lvl1pPr>
              <a:defRPr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lang="ko-KR" altLang="en-US"/>
          </a:p>
        </p:txBody>
      </p:sp>
      <p:pic>
        <p:nvPicPr>
          <p:cNvPr id="8" name="Picture 322" descr="sk_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7050" y="6275388"/>
            <a:ext cx="1295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2756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385398" y="98426"/>
            <a:ext cx="4257752" cy="3877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7273" tIns="43636" rIns="87273" bIns="43636">
            <a:spAutoFit/>
          </a:bodyPr>
          <a:lstStyle/>
          <a:p>
            <a:pPr defTabSz="87312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 RT </a:t>
            </a:r>
            <a:r>
              <a:rPr kumimoji="1"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이원화 대상 추출 </a:t>
            </a:r>
            <a:r>
              <a:rPr kumimoji="1"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DIAGRAM(4)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AE33E16-3DFE-4CB0-9CC3-B25FF7633D10}"/>
              </a:ext>
            </a:extLst>
          </p:cNvPr>
          <p:cNvSpPr/>
          <p:nvPr/>
        </p:nvSpPr>
        <p:spPr>
          <a:xfrm>
            <a:off x="385398" y="958276"/>
            <a:ext cx="1944216" cy="387758"/>
          </a:xfrm>
          <a:prstGeom prst="roundRect">
            <a:avLst/>
          </a:prstGeom>
          <a:gradFill flip="none" rotWithShape="1">
            <a:gsLst>
              <a:gs pos="0">
                <a:schemeClr val="tx1"/>
              </a:gs>
              <a:gs pos="1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대상추출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120E783-072D-40A4-A52A-74276CAEEBC2}"/>
              </a:ext>
            </a:extLst>
          </p:cNvPr>
          <p:cNvSpPr/>
          <p:nvPr/>
        </p:nvSpPr>
        <p:spPr>
          <a:xfrm>
            <a:off x="388208" y="1545006"/>
            <a:ext cx="2488337" cy="38775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5 </a:t>
            </a:r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분리된 장비가 </a:t>
            </a:r>
            <a:r>
              <a:rPr lang="en-US" altLang="ko-KR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2</a:t>
            </a:r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개 이상인가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9BC0554-55CE-4EBE-B30F-8EA39382DCA8}"/>
              </a:ext>
            </a:extLst>
          </p:cNvPr>
          <p:cNvCxnSpPr/>
          <p:nvPr/>
        </p:nvCxnSpPr>
        <p:spPr>
          <a:xfrm>
            <a:off x="3059644" y="1756854"/>
            <a:ext cx="108012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9F3472E-CAC3-4779-99A9-23AA6E1DD387}"/>
              </a:ext>
            </a:extLst>
          </p:cNvPr>
          <p:cNvSpPr/>
          <p:nvPr/>
        </p:nvSpPr>
        <p:spPr>
          <a:xfrm>
            <a:off x="4312994" y="1559596"/>
            <a:ext cx="762746" cy="38775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아니요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A868296-D180-49DE-ACE1-1394B7283C30}"/>
              </a:ext>
            </a:extLst>
          </p:cNvPr>
          <p:cNvCxnSpPr/>
          <p:nvPr/>
        </p:nvCxnSpPr>
        <p:spPr>
          <a:xfrm>
            <a:off x="5186696" y="1738885"/>
            <a:ext cx="108012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3A540EC-EE06-48FA-8CB1-4DD58813E570}"/>
              </a:ext>
            </a:extLst>
          </p:cNvPr>
          <p:cNvSpPr/>
          <p:nvPr/>
        </p:nvSpPr>
        <p:spPr>
          <a:xfrm>
            <a:off x="6377772" y="1545006"/>
            <a:ext cx="1270803" cy="387758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불량</a:t>
            </a:r>
            <a:r>
              <a:rPr lang="en-US" altLang="ko-KR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조치필요</a:t>
            </a:r>
            <a:r>
              <a:rPr lang="en-US" altLang="ko-KR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#3</a:t>
            </a:r>
            <a:endParaRPr lang="ko-KR" altLang="en-US" sz="1000" dirty="0">
              <a:solidFill>
                <a:schemeClr val="tx1"/>
              </a:solidFill>
              <a:latin typeface="Tahoma" pitchFamily="34" charset="0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B840EF5C-AF4C-43C8-BFA3-66AE73E33A5A}"/>
              </a:ext>
            </a:extLst>
          </p:cNvPr>
          <p:cNvSpPr/>
          <p:nvPr/>
        </p:nvSpPr>
        <p:spPr>
          <a:xfrm>
            <a:off x="885930" y="2737178"/>
            <a:ext cx="943152" cy="38775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예</a:t>
            </a:r>
            <a:r>
              <a:rPr lang="en-US" altLang="ko-KR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맞아요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841A9B0-3C9E-448B-AE3B-4A8F9A6D481F}"/>
              </a:ext>
            </a:extLst>
          </p:cNvPr>
          <p:cNvCxnSpPr>
            <a:cxnSpLocks/>
          </p:cNvCxnSpPr>
          <p:nvPr/>
        </p:nvCxnSpPr>
        <p:spPr>
          <a:xfrm>
            <a:off x="1357506" y="2033719"/>
            <a:ext cx="0" cy="57613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26FEE89-02D8-46DE-A643-D1FF9A7EBDFB}"/>
              </a:ext>
            </a:extLst>
          </p:cNvPr>
          <p:cNvCxnSpPr>
            <a:cxnSpLocks/>
          </p:cNvCxnSpPr>
          <p:nvPr/>
        </p:nvCxnSpPr>
        <p:spPr>
          <a:xfrm>
            <a:off x="1357506" y="3295650"/>
            <a:ext cx="0" cy="57613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61353155-A2A5-4A7D-B132-D797E4402470}"/>
              </a:ext>
            </a:extLst>
          </p:cNvPr>
          <p:cNvSpPr/>
          <p:nvPr/>
        </p:nvSpPr>
        <p:spPr>
          <a:xfrm>
            <a:off x="385398" y="4042495"/>
            <a:ext cx="1944216" cy="387758"/>
          </a:xfrm>
          <a:prstGeom prst="roundRect">
            <a:avLst/>
          </a:prstGeom>
          <a:solidFill>
            <a:srgbClr val="FFFF0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기지국 이원화 양호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FFBF9447-82F5-40C4-A468-4E206C066883}"/>
              </a:ext>
            </a:extLst>
          </p:cNvPr>
          <p:cNvSpPr/>
          <p:nvPr/>
        </p:nvSpPr>
        <p:spPr>
          <a:xfrm>
            <a:off x="2714626" y="2826352"/>
            <a:ext cx="4411154" cy="38775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주석 </a:t>
            </a:r>
            <a:r>
              <a:rPr lang="en-US" altLang="ko-KR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// </a:t>
            </a:r>
            <a:r>
              <a:rPr lang="ko-KR" altLang="en-US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하단 분리</a:t>
            </a:r>
            <a:r>
              <a:rPr lang="en-US" altLang="ko-KR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1, </a:t>
            </a:r>
            <a:r>
              <a:rPr lang="ko-KR" altLang="en-US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분리</a:t>
            </a:r>
            <a:r>
              <a:rPr lang="en-US" altLang="ko-KR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2 </a:t>
            </a:r>
            <a:r>
              <a:rPr lang="ko-KR" altLang="en-US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참고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1F2B724-601D-4C32-91BA-A2A2177D25A4}"/>
              </a:ext>
            </a:extLst>
          </p:cNvPr>
          <p:cNvSpPr/>
          <p:nvPr/>
        </p:nvSpPr>
        <p:spPr>
          <a:xfrm>
            <a:off x="8048625" y="1559596"/>
            <a:ext cx="2604891" cy="1247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추출 </a:t>
            </a:r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단계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RT </a:t>
            </a:r>
            <a:r>
              <a:rPr lang="ko-KR" altLang="en-US" dirty="0">
                <a:solidFill>
                  <a:schemeClr val="tx1"/>
                </a:solidFill>
              </a:rPr>
              <a:t>이원화 대상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추출 최종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A7AED9D-87E9-40FE-A2BB-31E77DBD4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022" y="3588282"/>
            <a:ext cx="8829680" cy="6953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A08F94A-8F32-4417-8C50-C2B6FB36C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4022" y="4869628"/>
            <a:ext cx="9186503" cy="828028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B31231BF-59E0-4D67-B049-2C93FD9A9613}"/>
              </a:ext>
            </a:extLst>
          </p:cNvPr>
          <p:cNvSpPr/>
          <p:nvPr/>
        </p:nvSpPr>
        <p:spPr>
          <a:xfrm>
            <a:off x="7227273" y="3704358"/>
            <a:ext cx="2240577" cy="6762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7EC601E-52DB-4148-A9A2-482E8ED6F91F}"/>
              </a:ext>
            </a:extLst>
          </p:cNvPr>
          <p:cNvSpPr/>
          <p:nvPr/>
        </p:nvSpPr>
        <p:spPr>
          <a:xfrm>
            <a:off x="8532198" y="4945505"/>
            <a:ext cx="1611927" cy="75215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0D6B7F2-96BB-4F67-8E26-B284A2381AF7}"/>
              </a:ext>
            </a:extLst>
          </p:cNvPr>
          <p:cNvCxnSpPr>
            <a:cxnSpLocks/>
          </p:cNvCxnSpPr>
          <p:nvPr/>
        </p:nvCxnSpPr>
        <p:spPr>
          <a:xfrm flipH="1" flipV="1">
            <a:off x="2533650" y="4430253"/>
            <a:ext cx="5781675" cy="76087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B69DBB3-45CE-40BA-B47B-12E222C0F8DC}"/>
              </a:ext>
            </a:extLst>
          </p:cNvPr>
          <p:cNvCxnSpPr>
            <a:cxnSpLocks/>
          </p:cNvCxnSpPr>
          <p:nvPr/>
        </p:nvCxnSpPr>
        <p:spPr>
          <a:xfrm>
            <a:off x="9591840" y="4269700"/>
            <a:ext cx="342735" cy="502904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699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385398" y="98426"/>
            <a:ext cx="5271941" cy="3877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7273" tIns="43636" rIns="87273" bIns="43636">
            <a:spAutoFit/>
          </a:bodyPr>
          <a:lstStyle/>
          <a:p>
            <a:pPr defTabSz="87312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 RT </a:t>
            </a:r>
            <a:r>
              <a:rPr kumimoji="1"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이원화 대상 추출 </a:t>
            </a:r>
            <a:r>
              <a:rPr kumimoji="1"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– DB</a:t>
            </a:r>
            <a:r>
              <a:rPr kumimoji="1"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 </a:t>
            </a:r>
            <a:r>
              <a:rPr kumimoji="1"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-&gt; CUID(W</a:t>
            </a:r>
            <a:r>
              <a:rPr kumimoji="1"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열</a:t>
            </a:r>
            <a:r>
              <a:rPr kumimoji="1"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72EDBA-7761-4652-8C1A-916AD129E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62" y="597694"/>
            <a:ext cx="10739438" cy="566261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7344C50-3671-4838-8A18-B6A375A1A07B}"/>
              </a:ext>
            </a:extLst>
          </p:cNvPr>
          <p:cNvSpPr/>
          <p:nvPr/>
        </p:nvSpPr>
        <p:spPr>
          <a:xfrm>
            <a:off x="6534150" y="878330"/>
            <a:ext cx="819150" cy="549348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190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D1578B8-1420-45D2-8754-ADFF63AFB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97" y="598529"/>
            <a:ext cx="10463577" cy="5868946"/>
          </a:xfrm>
          <a:prstGeom prst="rect">
            <a:avLst/>
          </a:prstGeom>
        </p:spPr>
      </p:pic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385398" y="98426"/>
            <a:ext cx="5832992" cy="3877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7273" tIns="43636" rIns="87273" bIns="43636">
            <a:spAutoFit/>
          </a:bodyPr>
          <a:lstStyle/>
          <a:p>
            <a:pPr defTabSz="87312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 RT </a:t>
            </a:r>
            <a:r>
              <a:rPr kumimoji="1"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이원화 대상 추출 </a:t>
            </a:r>
            <a:r>
              <a:rPr kumimoji="1"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– DB</a:t>
            </a:r>
            <a:r>
              <a:rPr kumimoji="1"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 </a:t>
            </a:r>
            <a:r>
              <a:rPr kumimoji="1"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-&gt; </a:t>
            </a:r>
            <a:r>
              <a:rPr kumimoji="1" lang="ko-KR" altLang="en-US" b="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회선비고</a:t>
            </a:r>
            <a:r>
              <a:rPr kumimoji="1"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3(BK</a:t>
            </a:r>
            <a:r>
              <a:rPr kumimoji="1"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열</a:t>
            </a:r>
            <a:r>
              <a:rPr kumimoji="1"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7344C50-3671-4838-8A18-B6A375A1A07B}"/>
              </a:ext>
            </a:extLst>
          </p:cNvPr>
          <p:cNvSpPr/>
          <p:nvPr/>
        </p:nvSpPr>
        <p:spPr>
          <a:xfrm>
            <a:off x="9477374" y="682257"/>
            <a:ext cx="1209675" cy="586894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185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385398" y="98426"/>
            <a:ext cx="6009066" cy="3877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7273" tIns="43636" rIns="87273" bIns="43636">
            <a:spAutoFit/>
          </a:bodyPr>
          <a:lstStyle/>
          <a:p>
            <a:pPr defTabSz="87312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 RT </a:t>
            </a:r>
            <a:r>
              <a:rPr kumimoji="1"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이원화 대상 추출 </a:t>
            </a:r>
            <a:r>
              <a:rPr kumimoji="1"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– DB</a:t>
            </a:r>
            <a:r>
              <a:rPr kumimoji="1"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 </a:t>
            </a:r>
            <a:r>
              <a:rPr kumimoji="1"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-&gt; RT</a:t>
            </a:r>
            <a:r>
              <a:rPr kumimoji="1"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선번애요</a:t>
            </a:r>
            <a:r>
              <a:rPr kumimoji="1"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(BH</a:t>
            </a:r>
            <a:r>
              <a:rPr kumimoji="1"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열</a:t>
            </a:r>
            <a:r>
              <a:rPr kumimoji="1"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67B50D-3438-40B3-8CB2-9206FDF6D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98" y="725705"/>
            <a:ext cx="10725333" cy="540659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751EE98-AC7D-49A1-84DC-541E85FEC1BE}"/>
              </a:ext>
            </a:extLst>
          </p:cNvPr>
          <p:cNvSpPr/>
          <p:nvPr/>
        </p:nvSpPr>
        <p:spPr>
          <a:xfrm>
            <a:off x="4105274" y="725705"/>
            <a:ext cx="3857626" cy="564652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135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8135D38A-A003-486A-B150-6A2531DAE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2540"/>
            <a:ext cx="12192000" cy="5872920"/>
          </a:xfrm>
          <a:prstGeom prst="rect">
            <a:avLst/>
          </a:prstGeom>
        </p:spPr>
      </p:pic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385398" y="98426"/>
            <a:ext cx="6451751" cy="3877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7273" tIns="43636" rIns="87273" bIns="43636">
            <a:spAutoFit/>
          </a:bodyPr>
          <a:lstStyle/>
          <a:p>
            <a:pPr defTabSz="87312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 RT </a:t>
            </a:r>
            <a:r>
              <a:rPr kumimoji="1"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이원화 대상 추출 </a:t>
            </a:r>
            <a:r>
              <a:rPr kumimoji="1"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– </a:t>
            </a:r>
            <a:r>
              <a:rPr kumimoji="1"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불량 대상 추출 </a:t>
            </a:r>
            <a:r>
              <a:rPr kumimoji="1"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엑셀 디자인 샘플</a:t>
            </a:r>
            <a:r>
              <a:rPr kumimoji="1"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0E9E44-2A48-4ADF-98EC-A7312DE4FE2E}"/>
              </a:ext>
            </a:extLst>
          </p:cNvPr>
          <p:cNvSpPr/>
          <p:nvPr/>
        </p:nvSpPr>
        <p:spPr>
          <a:xfrm>
            <a:off x="164303" y="2764924"/>
            <a:ext cx="1514475" cy="8382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" name="말풍선: 사각형 3">
            <a:extLst>
              <a:ext uri="{FF2B5EF4-FFF2-40B4-BE49-F238E27FC236}">
                <a16:creationId xmlns:a16="http://schemas.microsoft.com/office/drawing/2014/main" id="{D2BC1D25-C8E3-4EFF-B2A3-9CEE9B9A69B5}"/>
              </a:ext>
            </a:extLst>
          </p:cNvPr>
          <p:cNvSpPr/>
          <p:nvPr/>
        </p:nvSpPr>
        <p:spPr>
          <a:xfrm>
            <a:off x="1577684" y="1602872"/>
            <a:ext cx="2033589" cy="740277"/>
          </a:xfrm>
          <a:prstGeom prst="wedgeRectCallout">
            <a:avLst>
              <a:gd name="adj1" fmla="val -72433"/>
              <a:gd name="adj2" fmla="val 621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/>
              <a:t>회선 </a:t>
            </a:r>
            <a:r>
              <a:rPr lang="en-US" altLang="ko-KR" sz="1100" dirty="0"/>
              <a:t>DATA </a:t>
            </a:r>
            <a:r>
              <a:rPr lang="ko-KR" altLang="en-US" sz="1100" dirty="0"/>
              <a:t>원본파일을 </a:t>
            </a:r>
            <a:r>
              <a:rPr lang="ko-KR" altLang="en-US" sz="1100" dirty="0" err="1"/>
              <a:t>불러올수</a:t>
            </a:r>
            <a:r>
              <a:rPr lang="ko-KR" altLang="en-US" sz="1100" dirty="0"/>
              <a:t> 있는 </a:t>
            </a:r>
            <a:endParaRPr lang="en-US" altLang="ko-KR" sz="1100" dirty="0"/>
          </a:p>
          <a:p>
            <a:r>
              <a:rPr lang="ko-KR" altLang="en-US" sz="1100" dirty="0" err="1"/>
              <a:t>메크로</a:t>
            </a:r>
            <a:r>
              <a:rPr lang="ko-KR" altLang="en-US" sz="1100" dirty="0"/>
              <a:t> 버튼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7824BC6-B676-4FFE-A0B8-455182C07540}"/>
              </a:ext>
            </a:extLst>
          </p:cNvPr>
          <p:cNvSpPr/>
          <p:nvPr/>
        </p:nvSpPr>
        <p:spPr>
          <a:xfrm>
            <a:off x="4823697" y="2103695"/>
            <a:ext cx="3023209" cy="44971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A049416-7E34-457F-8528-691B15C3B56E}"/>
              </a:ext>
            </a:extLst>
          </p:cNvPr>
          <p:cNvSpPr/>
          <p:nvPr/>
        </p:nvSpPr>
        <p:spPr>
          <a:xfrm>
            <a:off x="8951094" y="2123408"/>
            <a:ext cx="3076603" cy="44971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EFD3C51E-3CA1-4654-81BB-D78A3CB421C2}"/>
              </a:ext>
            </a:extLst>
          </p:cNvPr>
          <p:cNvSpPr/>
          <p:nvPr/>
        </p:nvSpPr>
        <p:spPr>
          <a:xfrm>
            <a:off x="66135" y="4258990"/>
            <a:ext cx="4691427" cy="1992275"/>
          </a:xfrm>
          <a:prstGeom prst="wedgeRectCallout">
            <a:avLst>
              <a:gd name="adj1" fmla="val 47994"/>
              <a:gd name="adj2" fmla="val -844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/>
              <a:t>1. </a:t>
            </a:r>
            <a:r>
              <a:rPr lang="ko-KR" altLang="en-US" sz="1100" dirty="0"/>
              <a:t>조치필요</a:t>
            </a:r>
            <a:r>
              <a:rPr lang="en-US" altLang="ko-KR" sz="1100" dirty="0"/>
              <a:t>#1 : CUID </a:t>
            </a:r>
            <a:r>
              <a:rPr lang="ko-KR" altLang="en-US" sz="1100" dirty="0" err="1"/>
              <a:t>미입력분</a:t>
            </a:r>
            <a:r>
              <a:rPr lang="ko-KR" altLang="en-US" sz="1100" dirty="0"/>
              <a:t> 불량 대상</a:t>
            </a:r>
            <a:endParaRPr lang="en-US" altLang="ko-KR" sz="1100" dirty="0"/>
          </a:p>
          <a:p>
            <a:r>
              <a:rPr lang="en-US" altLang="ko-KR" sz="1100" dirty="0"/>
              <a:t>2. </a:t>
            </a:r>
            <a:r>
              <a:rPr lang="ko-KR" altLang="en-US" sz="1100" dirty="0"/>
              <a:t>조치필요</a:t>
            </a:r>
            <a:r>
              <a:rPr lang="en-US" altLang="ko-KR" sz="1100" dirty="0"/>
              <a:t>#2 : CUID 1</a:t>
            </a:r>
            <a:r>
              <a:rPr lang="ko-KR" altLang="en-US" sz="1100" dirty="0"/>
              <a:t>개 존재 대상 </a:t>
            </a:r>
            <a:endParaRPr lang="en-US" altLang="ko-KR" sz="1100" dirty="0"/>
          </a:p>
          <a:p>
            <a:r>
              <a:rPr lang="en-US" altLang="ko-KR" sz="1100" dirty="0"/>
              <a:t>3. </a:t>
            </a:r>
            <a:r>
              <a:rPr lang="ko-KR" altLang="en-US" sz="1100" dirty="0"/>
              <a:t>조치필요</a:t>
            </a:r>
            <a:r>
              <a:rPr lang="en-US" altLang="ko-KR" sz="1100" dirty="0"/>
              <a:t>#3 : RT </a:t>
            </a:r>
            <a:r>
              <a:rPr lang="ko-KR" altLang="en-US" sz="1100" dirty="0"/>
              <a:t>분리 이후</a:t>
            </a:r>
            <a:r>
              <a:rPr lang="en-US" altLang="ko-KR" sz="1100" dirty="0"/>
              <a:t>, </a:t>
            </a:r>
            <a:r>
              <a:rPr lang="ko-KR" altLang="en-US" sz="1100" dirty="0"/>
              <a:t>동일 장비 수용 회선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-&gt; 1 + 2 + 3 </a:t>
            </a:r>
            <a:r>
              <a:rPr lang="ko-KR" altLang="en-US" sz="1100" dirty="0"/>
              <a:t>가 기지국 </a:t>
            </a:r>
            <a:r>
              <a:rPr lang="en-US" altLang="ko-KR" sz="1100" dirty="0"/>
              <a:t>RT</a:t>
            </a:r>
            <a:r>
              <a:rPr lang="ko-KR" altLang="en-US" sz="1100" dirty="0"/>
              <a:t>이원화 불량 대상</a:t>
            </a:r>
            <a:endParaRPr lang="en-US" altLang="ko-KR" sz="1100" dirty="0"/>
          </a:p>
          <a:p>
            <a:r>
              <a:rPr lang="en-US" altLang="ko-KR" sz="1100" dirty="0"/>
              <a:t>-&gt; </a:t>
            </a:r>
            <a:r>
              <a:rPr lang="ko-KR" altLang="en-US" sz="1100" dirty="0" err="1"/>
              <a:t>회선명</a:t>
            </a:r>
            <a:r>
              <a:rPr lang="ko-KR" altLang="en-US" sz="1100" dirty="0"/>
              <a:t> 기준으로 대상 출력될 수 있도록</a:t>
            </a:r>
            <a:r>
              <a:rPr lang="en-US" altLang="ko-KR" sz="1100" dirty="0"/>
              <a:t>, </a:t>
            </a:r>
            <a:r>
              <a:rPr lang="ko-KR" altLang="en-US" sz="1100" dirty="0"/>
              <a:t>수량도 표기 될 수 있게 </a:t>
            </a:r>
            <a:endParaRPr lang="en-US" altLang="ko-KR" sz="1100" dirty="0"/>
          </a:p>
          <a:p>
            <a:r>
              <a:rPr lang="ko-KR" altLang="en-US" sz="1100" dirty="0"/>
              <a:t>요청</a:t>
            </a:r>
          </a:p>
        </p:txBody>
      </p:sp>
    </p:spTree>
    <p:extLst>
      <p:ext uri="{BB962C8B-B14F-4D97-AF65-F5344CB8AC3E}">
        <p14:creationId xmlns:p14="http://schemas.microsoft.com/office/powerpoint/2010/main" val="216113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385398" y="98426"/>
            <a:ext cx="3505495" cy="3877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7273" tIns="43636" rIns="87273" bIns="43636">
            <a:spAutoFit/>
          </a:bodyPr>
          <a:lstStyle/>
          <a:p>
            <a:pPr defTabSz="87312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3. COT </a:t>
            </a:r>
            <a:r>
              <a:rPr kumimoji="1"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이원화 대상 추출 </a:t>
            </a:r>
            <a:r>
              <a:rPr kumimoji="1"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– </a:t>
            </a:r>
            <a:r>
              <a:rPr kumimoji="1"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개념</a:t>
            </a:r>
            <a:endParaRPr kumimoji="1" lang="en-US" altLang="ko-KR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AE33E16-3DFE-4CB0-9CC3-B25FF7633D10}"/>
              </a:ext>
            </a:extLst>
          </p:cNvPr>
          <p:cNvSpPr/>
          <p:nvPr/>
        </p:nvSpPr>
        <p:spPr>
          <a:xfrm>
            <a:off x="385398" y="958276"/>
            <a:ext cx="1944216" cy="387758"/>
          </a:xfrm>
          <a:prstGeom prst="roundRect">
            <a:avLst/>
          </a:prstGeom>
          <a:gradFill flip="none" rotWithShape="1">
            <a:gsLst>
              <a:gs pos="0">
                <a:schemeClr val="tx1"/>
              </a:gs>
              <a:gs pos="1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대상추출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492A3F7-D1CC-437D-BEFB-D67748DBC1D1}"/>
              </a:ext>
            </a:extLst>
          </p:cNvPr>
          <p:cNvSpPr/>
          <p:nvPr/>
        </p:nvSpPr>
        <p:spPr>
          <a:xfrm>
            <a:off x="385398" y="1818126"/>
            <a:ext cx="11153010" cy="432815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altLang="ko-KR" sz="14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RT</a:t>
            </a:r>
            <a:r>
              <a:rPr lang="ko-KR" altLang="en-US" sz="14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와 동일하게 </a:t>
            </a:r>
            <a:r>
              <a:rPr lang="en-US" altLang="ko-KR" sz="14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CUID</a:t>
            </a:r>
            <a:r>
              <a:rPr lang="ko-KR" altLang="en-US" sz="14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로 탱고 기지국 대상 판별 필요</a:t>
            </a:r>
            <a:endParaRPr lang="en-US" altLang="ko-KR" sz="1400" dirty="0">
              <a:solidFill>
                <a:schemeClr val="tx1"/>
              </a:solidFill>
              <a:latin typeface="Tahoma" pitchFamily="34" charset="0"/>
              <a:ea typeface="맑은 고딕" pitchFamily="50" charset="-127"/>
              <a:cs typeface="Tahoma" pitchFamily="34" charset="0"/>
            </a:endParaRPr>
          </a:p>
          <a:p>
            <a:pPr marL="228600" indent="-228600">
              <a:buAutoNum type="arabicPeriod"/>
            </a:pPr>
            <a:r>
              <a:rPr lang="ko-KR" altLang="en-US" sz="14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조치필요</a:t>
            </a:r>
            <a:r>
              <a:rPr lang="en-US" altLang="ko-KR" sz="14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#1 : CUID </a:t>
            </a:r>
            <a:r>
              <a:rPr lang="ko-KR" altLang="en-US" sz="1400" dirty="0" err="1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미입력</a:t>
            </a:r>
            <a:r>
              <a:rPr lang="ko-KR" altLang="en-US" sz="14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 대상</a:t>
            </a:r>
            <a:r>
              <a:rPr lang="en-US" altLang="ko-KR" sz="14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대상 으로 분류 </a:t>
            </a:r>
            <a:r>
              <a:rPr lang="en-US" altLang="ko-KR" sz="14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&gt; </a:t>
            </a:r>
            <a:r>
              <a:rPr lang="ko-KR" altLang="en-US" sz="14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폐국 또는 </a:t>
            </a:r>
            <a:r>
              <a:rPr lang="en-US" altLang="ko-KR" sz="14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DB </a:t>
            </a:r>
            <a:r>
              <a:rPr lang="ko-KR" altLang="en-US" sz="14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등록 오류 대상</a:t>
            </a:r>
            <a:endParaRPr lang="en-US" altLang="ko-KR" sz="1400" dirty="0">
              <a:solidFill>
                <a:schemeClr val="tx1"/>
              </a:solidFill>
              <a:latin typeface="Tahoma" pitchFamily="34" charset="0"/>
              <a:ea typeface="맑은 고딕" pitchFamily="50" charset="-127"/>
              <a:cs typeface="Tahoma" pitchFamily="34" charset="0"/>
            </a:endParaRPr>
          </a:p>
          <a:p>
            <a:pPr marL="228600" indent="-228600">
              <a:buAutoNum type="arabicPeriod"/>
            </a:pPr>
            <a:r>
              <a:rPr lang="ko-KR" altLang="en-US" sz="14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조치필요</a:t>
            </a:r>
            <a:r>
              <a:rPr lang="en-US" altLang="ko-KR" sz="14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#2 : CUID </a:t>
            </a:r>
            <a:r>
              <a:rPr lang="ko-KR" altLang="en-US" sz="14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입력 대상 중 </a:t>
            </a:r>
            <a:r>
              <a:rPr lang="en-US" altLang="ko-KR" sz="14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1</a:t>
            </a:r>
            <a:r>
              <a:rPr lang="ko-KR" altLang="en-US" sz="14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개만 존재하는 기지국회선 분류</a:t>
            </a:r>
            <a:r>
              <a:rPr lang="en-US" altLang="ko-KR" sz="14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 &gt; </a:t>
            </a:r>
            <a:r>
              <a:rPr lang="ko-KR" altLang="en-US" sz="14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폐국 또는 </a:t>
            </a:r>
            <a:r>
              <a:rPr lang="en-US" altLang="ko-KR" sz="14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DB </a:t>
            </a:r>
            <a:r>
              <a:rPr lang="ko-KR" altLang="en-US" sz="14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등록 오류 대상</a:t>
            </a:r>
            <a:endParaRPr lang="en-US" altLang="ko-KR" sz="1400" dirty="0">
              <a:solidFill>
                <a:schemeClr val="tx1"/>
              </a:solidFill>
              <a:latin typeface="Tahoma" pitchFamily="34" charset="0"/>
              <a:ea typeface="맑은 고딕" pitchFamily="50" charset="-127"/>
              <a:cs typeface="Tahoma" pitchFamily="34" charset="0"/>
            </a:endParaRPr>
          </a:p>
          <a:p>
            <a:pPr marL="228600" indent="-228600">
              <a:buAutoNum type="arabicPeriod"/>
            </a:pPr>
            <a:r>
              <a:rPr lang="ko-KR" altLang="en-US" sz="1400" dirty="0" err="1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본작업</a:t>
            </a:r>
            <a:r>
              <a:rPr lang="ko-KR" altLang="en-US" sz="14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 이전 필터링 </a:t>
            </a:r>
            <a:r>
              <a:rPr lang="en-US" altLang="ko-KR" sz="14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: </a:t>
            </a:r>
            <a:r>
              <a:rPr lang="ko-KR" altLang="en-US" sz="14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비고</a:t>
            </a:r>
            <a:r>
              <a:rPr lang="en-US" altLang="ko-KR" sz="14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3 </a:t>
            </a:r>
            <a:r>
              <a:rPr lang="ko-KR" altLang="en-US" sz="14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의 </a:t>
            </a:r>
            <a:r>
              <a:rPr lang="en-US" altLang="ko-KR" sz="14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SKT1</a:t>
            </a:r>
            <a:r>
              <a:rPr lang="ko-KR" altLang="en-US" sz="14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VS</a:t>
            </a:r>
            <a:r>
              <a:rPr lang="ko-KR" altLang="en-US" sz="14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SKT2,</a:t>
            </a:r>
            <a:r>
              <a:rPr lang="ko-KR" altLang="en-US" sz="14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 임차를 비교하여 </a:t>
            </a:r>
            <a:r>
              <a:rPr lang="ko-KR" altLang="en-US" sz="1400" dirty="0" err="1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다른대상은</a:t>
            </a:r>
            <a:r>
              <a:rPr lang="ko-KR" altLang="en-US" sz="14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 양호</a:t>
            </a:r>
            <a:r>
              <a:rPr lang="en-US" altLang="ko-KR" sz="14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, SKT1 </a:t>
            </a:r>
            <a:r>
              <a:rPr lang="ko-KR" altLang="en-US" sz="14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동일수용은 비교</a:t>
            </a:r>
            <a:endParaRPr lang="en-US" altLang="ko-KR" sz="1400" dirty="0">
              <a:solidFill>
                <a:schemeClr val="tx1"/>
              </a:solidFill>
              <a:latin typeface="Tahoma" pitchFamily="34" charset="0"/>
              <a:ea typeface="맑은 고딕" pitchFamily="50" charset="-127"/>
              <a:cs typeface="Tahoma" pitchFamily="34" charset="0"/>
            </a:endParaRPr>
          </a:p>
          <a:p>
            <a:pPr marL="228600" indent="-228600">
              <a:buAutoNum type="arabicPeriod"/>
            </a:pPr>
            <a:r>
              <a:rPr lang="ko-KR" altLang="en-US" sz="1400" b="1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비교 본 작업</a:t>
            </a:r>
            <a:endParaRPr lang="en-US" altLang="ko-KR" sz="1400" b="1" dirty="0">
              <a:solidFill>
                <a:srgbClr val="FF0000"/>
              </a:solidFill>
              <a:latin typeface="Tahoma" pitchFamily="34" charset="0"/>
              <a:ea typeface="맑은 고딕" pitchFamily="50" charset="-127"/>
              <a:cs typeface="Tahoma" pitchFamily="34" charset="0"/>
            </a:endParaRPr>
          </a:p>
          <a:p>
            <a:r>
              <a:rPr lang="en-US" altLang="ko-KR" sz="1400" b="1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 1) BN</a:t>
            </a:r>
            <a:r>
              <a:rPr lang="ko-KR" altLang="en-US" sz="1400" b="1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열</a:t>
            </a:r>
            <a:r>
              <a:rPr lang="en-US" altLang="ko-KR" sz="1400" b="1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(</a:t>
            </a:r>
            <a:r>
              <a:rPr lang="ko-KR" altLang="en-US" sz="1400" b="1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링</a:t>
            </a:r>
            <a:r>
              <a:rPr lang="en-US" altLang="ko-KR" sz="1400" b="1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#1) </a:t>
            </a:r>
            <a:r>
              <a:rPr lang="ko-KR" altLang="en-US" sz="1400" b="1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부터 시작되어 끝으로 있는 </a:t>
            </a:r>
            <a:r>
              <a:rPr lang="en-US" altLang="ko-KR" sz="1400" b="1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DB </a:t>
            </a:r>
            <a:r>
              <a:rPr lang="ko-KR" altLang="en-US" sz="1400" b="1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전체를 기지국 선번정보가 같은 </a:t>
            </a:r>
            <a:r>
              <a:rPr lang="en-US" altLang="ko-KR" sz="1400" b="1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CUID</a:t>
            </a:r>
            <a:r>
              <a:rPr lang="ko-KR" altLang="en-US" sz="1400" b="1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가 등록에 대해 비교</a:t>
            </a:r>
            <a:endParaRPr lang="en-US" altLang="ko-KR" sz="1400" b="1" dirty="0">
              <a:solidFill>
                <a:schemeClr val="tx1"/>
              </a:solidFill>
              <a:latin typeface="Tahoma" pitchFamily="34" charset="0"/>
              <a:ea typeface="맑은 고딕" pitchFamily="50" charset="-127"/>
              <a:cs typeface="Tahoma" pitchFamily="34" charset="0"/>
            </a:endParaRPr>
          </a:p>
          <a:p>
            <a:r>
              <a:rPr lang="en-US" altLang="ko-KR" sz="1400" b="1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 2) </a:t>
            </a:r>
            <a:r>
              <a:rPr lang="ko-KR" altLang="en-US" sz="1400" b="1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비교기준은 </a:t>
            </a:r>
            <a:r>
              <a:rPr lang="en-US" altLang="ko-KR" sz="1400" b="1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“</a:t>
            </a:r>
            <a:r>
              <a:rPr lang="ko-KR" altLang="en-US" sz="1400" b="1" dirty="0" err="1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노드관리일지</a:t>
            </a:r>
            <a:r>
              <a:rPr lang="en-US" altLang="ko-KR" sz="1400" b="1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“ </a:t>
            </a:r>
            <a:r>
              <a:rPr lang="ko-KR" altLang="en-US" sz="1400" b="1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의 </a:t>
            </a:r>
            <a:r>
              <a:rPr lang="en-US" altLang="ko-KR" sz="1400" b="1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COT</a:t>
            </a:r>
            <a:r>
              <a:rPr lang="ko-KR" altLang="en-US" sz="1400" b="1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장비군을 기준으로 하여 진행</a:t>
            </a:r>
            <a:endParaRPr lang="en-US" altLang="ko-KR" sz="1400" b="1" dirty="0">
              <a:solidFill>
                <a:schemeClr val="tx1"/>
              </a:solidFill>
              <a:latin typeface="Tahoma" pitchFamily="34" charset="0"/>
              <a:ea typeface="맑은 고딕" pitchFamily="50" charset="-127"/>
              <a:cs typeface="Tahoma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첨부파일 </a:t>
            </a:r>
            <a:r>
              <a:rPr lang="en-US" altLang="ko-KR" sz="1400" b="1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2</a:t>
            </a:r>
            <a:r>
              <a:rPr lang="ko-KR" altLang="en-US" sz="1400" b="1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번 </a:t>
            </a:r>
            <a:r>
              <a:rPr lang="en-US" altLang="ko-KR" sz="1400" b="1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“</a:t>
            </a:r>
            <a:r>
              <a:rPr lang="ko-KR" altLang="en-US" sz="1400" b="1" dirty="0" err="1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노드관리일지</a:t>
            </a:r>
            <a:r>
              <a:rPr lang="en-US" altLang="ko-KR" sz="1400" b="1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”</a:t>
            </a:r>
            <a:r>
              <a:rPr lang="ko-KR" altLang="en-US" sz="1400" b="1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 파일 참고</a:t>
            </a:r>
            <a:endParaRPr lang="en-US" altLang="ko-KR" sz="1400" b="1" dirty="0">
              <a:solidFill>
                <a:schemeClr val="tx1"/>
              </a:solidFill>
              <a:latin typeface="Tahoma" pitchFamily="34" charset="0"/>
              <a:ea typeface="맑은 고딕" pitchFamily="50" charset="-127"/>
              <a:cs typeface="Tahoma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첨부파일 </a:t>
            </a:r>
            <a:r>
              <a:rPr lang="en-US" altLang="ko-KR" sz="1400" b="1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3</a:t>
            </a:r>
            <a:r>
              <a:rPr lang="ko-KR" altLang="en-US" sz="1400" b="1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번 </a:t>
            </a:r>
            <a:r>
              <a:rPr lang="en-US" altLang="ko-KR" sz="1400" b="1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“</a:t>
            </a:r>
            <a:r>
              <a:rPr lang="ko-KR" altLang="en-US" sz="1400" b="1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기지국 트렁크 등록현황</a:t>
            </a:r>
            <a:r>
              <a:rPr lang="en-US" altLang="ko-KR" sz="1400" b="1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“ </a:t>
            </a:r>
            <a:r>
              <a:rPr lang="ko-KR" altLang="en-US" sz="1400" b="1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참고</a:t>
            </a:r>
            <a:endParaRPr lang="en-US" altLang="ko-KR" sz="1400" b="1" dirty="0">
              <a:solidFill>
                <a:schemeClr val="tx1"/>
              </a:solidFill>
              <a:latin typeface="Tahoma" pitchFamily="34" charset="0"/>
              <a:ea typeface="맑은 고딕" pitchFamily="50" charset="-127"/>
              <a:cs typeface="Tahoma" pitchFamily="34" charset="0"/>
            </a:endParaRPr>
          </a:p>
          <a:p>
            <a:r>
              <a:rPr lang="en-US" altLang="ko-KR" sz="1400" b="1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6. </a:t>
            </a:r>
            <a:r>
              <a:rPr lang="ko-KR" altLang="en-US" sz="1400" b="1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조치필요</a:t>
            </a:r>
            <a:r>
              <a:rPr lang="en-US" altLang="ko-KR" sz="1400" b="1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#3</a:t>
            </a:r>
          </a:p>
          <a:p>
            <a:r>
              <a:rPr lang="en-US" altLang="ko-KR" sz="1400" b="1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 - 5</a:t>
            </a:r>
            <a:r>
              <a:rPr lang="ko-KR" altLang="en-US" sz="1400" b="1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항목의 </a:t>
            </a:r>
            <a:r>
              <a:rPr lang="en-US" altLang="ko-KR" sz="1400" b="1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COT</a:t>
            </a:r>
            <a:r>
              <a:rPr lang="ko-KR" altLang="en-US" sz="1400" b="1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가 다른 대상은 양호</a:t>
            </a:r>
            <a:r>
              <a:rPr lang="en-US" altLang="ko-KR" sz="1400" b="1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, COT</a:t>
            </a:r>
            <a:r>
              <a:rPr lang="ko-KR" altLang="en-US" sz="1400" b="1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중복은 불량으로 </a:t>
            </a:r>
            <a:r>
              <a:rPr lang="en-US" altLang="ko-KR" sz="1400" b="1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“</a:t>
            </a:r>
            <a:r>
              <a:rPr lang="ko-KR" altLang="en-US" sz="1400" b="1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조치필요</a:t>
            </a:r>
            <a:r>
              <a:rPr lang="en-US" altLang="ko-KR" sz="1400" b="1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#3</a:t>
            </a:r>
            <a:r>
              <a:rPr lang="en-US" altLang="ko-KR" sz="1400" b="1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” </a:t>
            </a:r>
            <a:r>
              <a:rPr lang="ko-KR" altLang="en-US" sz="1400" b="1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로 분류</a:t>
            </a:r>
            <a:endParaRPr lang="en-US" altLang="ko-KR" sz="1400" b="1" dirty="0">
              <a:solidFill>
                <a:schemeClr val="tx1"/>
              </a:solidFill>
              <a:latin typeface="Tahoma" pitchFamily="34" charset="0"/>
              <a:ea typeface="맑은 고딕" pitchFamily="50" charset="-127"/>
              <a:cs typeface="Tahoma" pitchFamily="34" charset="0"/>
            </a:endParaRPr>
          </a:p>
          <a:p>
            <a:r>
              <a:rPr lang="en-US" altLang="ko-KR" sz="1400" b="1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 </a:t>
            </a:r>
          </a:p>
          <a:p>
            <a:pPr marL="228600" indent="-228600">
              <a:buAutoNum type="arabicPeriod"/>
            </a:pPr>
            <a:endParaRPr lang="en-US" altLang="ko-KR" sz="1400" dirty="0">
              <a:solidFill>
                <a:schemeClr val="tx1"/>
              </a:solidFill>
              <a:latin typeface="Tahoma" pitchFamily="34" charset="0"/>
              <a:ea typeface="맑은 고딕" pitchFamily="50" charset="-127"/>
              <a:cs typeface="Tahoma" pitchFamily="34" charset="0"/>
            </a:endParaRPr>
          </a:p>
          <a:p>
            <a:pPr marL="228600" indent="-228600">
              <a:buAutoNum type="arabicPeriod"/>
            </a:pPr>
            <a:endParaRPr lang="ko-KR" altLang="en-US" sz="1400" dirty="0">
              <a:solidFill>
                <a:schemeClr val="tx1"/>
              </a:solidFill>
              <a:latin typeface="Tahoma" pitchFamily="34" charset="0"/>
              <a:ea typeface="맑은 고딕" pitchFamily="50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491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385398" y="98426"/>
            <a:ext cx="4448574" cy="3877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7273" tIns="43636" rIns="87273" bIns="43636">
            <a:spAutoFit/>
          </a:bodyPr>
          <a:lstStyle/>
          <a:p>
            <a:pPr defTabSz="87312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3. COT </a:t>
            </a:r>
            <a:r>
              <a:rPr kumimoji="1"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이원화 대상 추출 </a:t>
            </a:r>
            <a:r>
              <a:rPr kumimoji="1"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– DIAGRAM(1)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AE33E16-3DFE-4CB0-9CC3-B25FF7633D10}"/>
              </a:ext>
            </a:extLst>
          </p:cNvPr>
          <p:cNvSpPr/>
          <p:nvPr/>
        </p:nvSpPr>
        <p:spPr>
          <a:xfrm>
            <a:off x="385398" y="1872676"/>
            <a:ext cx="1944216" cy="387758"/>
          </a:xfrm>
          <a:prstGeom prst="roundRect">
            <a:avLst/>
          </a:prstGeom>
          <a:gradFill flip="none" rotWithShape="1">
            <a:gsLst>
              <a:gs pos="0">
                <a:schemeClr val="tx1"/>
              </a:gs>
              <a:gs pos="1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1 </a:t>
            </a:r>
            <a:r>
              <a:rPr lang="ko-KR" altLang="en-US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파일 입력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120E783-072D-40A4-A52A-74276CAEEBC2}"/>
              </a:ext>
            </a:extLst>
          </p:cNvPr>
          <p:cNvSpPr/>
          <p:nvPr/>
        </p:nvSpPr>
        <p:spPr>
          <a:xfrm>
            <a:off x="388209" y="2592756"/>
            <a:ext cx="1944216" cy="38775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1. </a:t>
            </a:r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파일 다운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9BC0554-55CE-4EBE-B30F-8EA39382DCA8}"/>
              </a:ext>
            </a:extLst>
          </p:cNvPr>
          <p:cNvCxnSpPr/>
          <p:nvPr/>
        </p:nvCxnSpPr>
        <p:spPr>
          <a:xfrm>
            <a:off x="2473630" y="2783427"/>
            <a:ext cx="108012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9F3472E-CAC3-4779-99A9-23AA6E1DD387}"/>
              </a:ext>
            </a:extLst>
          </p:cNvPr>
          <p:cNvSpPr/>
          <p:nvPr/>
        </p:nvSpPr>
        <p:spPr>
          <a:xfrm>
            <a:off x="3694955" y="2589548"/>
            <a:ext cx="1944216" cy="38775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2. </a:t>
            </a:r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파일 입력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A868296-D180-49DE-ACE1-1394B7283C30}"/>
              </a:ext>
            </a:extLst>
          </p:cNvPr>
          <p:cNvCxnSpPr>
            <a:cxnSpLocks/>
          </p:cNvCxnSpPr>
          <p:nvPr/>
        </p:nvCxnSpPr>
        <p:spPr>
          <a:xfrm flipV="1">
            <a:off x="5922986" y="1901998"/>
            <a:ext cx="1080120" cy="71687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F6D7DC5-EEFB-45CD-8FAC-616D9F73D2F7}"/>
              </a:ext>
            </a:extLst>
          </p:cNvPr>
          <p:cNvCxnSpPr>
            <a:cxnSpLocks/>
          </p:cNvCxnSpPr>
          <p:nvPr/>
        </p:nvCxnSpPr>
        <p:spPr>
          <a:xfrm>
            <a:off x="5922986" y="2897727"/>
            <a:ext cx="108012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F960D0F-FE88-4605-B42E-3DA0AA0D286E}"/>
              </a:ext>
            </a:extLst>
          </p:cNvPr>
          <p:cNvSpPr/>
          <p:nvPr/>
        </p:nvSpPr>
        <p:spPr>
          <a:xfrm>
            <a:off x="7286921" y="1474760"/>
            <a:ext cx="3266778" cy="59179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1) </a:t>
            </a:r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파일입력 </a:t>
            </a:r>
            <a:r>
              <a:rPr lang="en-US" altLang="ko-KR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1</a:t>
            </a:r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안 </a:t>
            </a:r>
            <a:r>
              <a:rPr lang="en-US" altLang="ko-KR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(P7 </a:t>
            </a:r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참고</a:t>
            </a:r>
            <a:r>
              <a:rPr lang="en-US" altLang="ko-KR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)</a:t>
            </a:r>
          </a:p>
          <a:p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웹 페이지 내 파일 업로드 후 대상 분석</a:t>
            </a:r>
            <a:endParaRPr lang="en-US" altLang="ko-KR" sz="1000" dirty="0">
              <a:solidFill>
                <a:schemeClr val="tx1"/>
              </a:solidFill>
              <a:latin typeface="Tahoma" pitchFamily="34" charset="0"/>
              <a:ea typeface="맑은 고딕" pitchFamily="50" charset="-127"/>
              <a:cs typeface="Tahoma" pitchFamily="34" charset="0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(EX, FIREFOX </a:t>
            </a:r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등 개발</a:t>
            </a:r>
            <a:r>
              <a:rPr lang="en-US" altLang="ko-KR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)</a:t>
            </a:r>
            <a:endParaRPr lang="ko-KR" altLang="en-US" sz="1000" dirty="0">
              <a:solidFill>
                <a:schemeClr val="tx1"/>
              </a:solidFill>
              <a:latin typeface="Tahoma" pitchFamily="34" charset="0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56E9A1A-128A-45CE-802A-56124C449003}"/>
              </a:ext>
            </a:extLst>
          </p:cNvPr>
          <p:cNvSpPr/>
          <p:nvPr/>
        </p:nvSpPr>
        <p:spPr>
          <a:xfrm>
            <a:off x="7286921" y="2214589"/>
            <a:ext cx="3266778" cy="126068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2) </a:t>
            </a:r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파일입력 </a:t>
            </a:r>
            <a:r>
              <a:rPr lang="en-US" altLang="ko-KR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2</a:t>
            </a:r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안</a:t>
            </a:r>
            <a:endParaRPr lang="en-US" altLang="ko-KR" sz="1000" dirty="0">
              <a:solidFill>
                <a:schemeClr val="tx1"/>
              </a:solidFill>
              <a:latin typeface="Tahoma" pitchFamily="34" charset="0"/>
              <a:ea typeface="맑은 고딕" pitchFamily="50" charset="-127"/>
              <a:cs typeface="Tahoma" pitchFamily="34" charset="0"/>
            </a:endParaRPr>
          </a:p>
          <a:p>
            <a:r>
              <a:rPr lang="ko-KR" altLang="en-US" sz="1000" dirty="0" err="1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영향도체크</a:t>
            </a:r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 파일 </a:t>
            </a:r>
            <a:r>
              <a:rPr lang="en-US" altLang="ko-KR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(</a:t>
            </a:r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엑셀파일</a:t>
            </a:r>
            <a:r>
              <a:rPr lang="en-US" altLang="ko-KR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2)</a:t>
            </a:r>
          </a:p>
          <a:p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에 기지국회선 파일 </a:t>
            </a:r>
            <a:r>
              <a:rPr lang="en-US" altLang="ko-KR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(</a:t>
            </a:r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엑셀파일</a:t>
            </a:r>
            <a:r>
              <a:rPr lang="en-US" altLang="ko-KR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1, </a:t>
            </a:r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탱고 다운파일</a:t>
            </a:r>
            <a:r>
              <a:rPr lang="en-US" altLang="ko-KR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) </a:t>
            </a:r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을</a:t>
            </a:r>
            <a:endParaRPr lang="en-US" altLang="ko-KR" sz="1000" dirty="0">
              <a:solidFill>
                <a:schemeClr val="tx1"/>
              </a:solidFill>
              <a:latin typeface="Tahoma" pitchFamily="34" charset="0"/>
              <a:ea typeface="맑은 고딕" pitchFamily="50" charset="-127"/>
              <a:cs typeface="Tahoma" pitchFamily="34" charset="0"/>
            </a:endParaRPr>
          </a:p>
          <a:p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업로드 또는 매크로 등을 이용해 분석</a:t>
            </a:r>
            <a:endParaRPr lang="en-US" altLang="ko-KR" sz="1000" dirty="0">
              <a:solidFill>
                <a:schemeClr val="tx1"/>
              </a:solidFill>
              <a:latin typeface="Tahoma" pitchFamily="34" charset="0"/>
              <a:ea typeface="맑은 고딕" pitchFamily="50" charset="-127"/>
              <a:cs typeface="Tahoma" pitchFamily="34" charset="0"/>
            </a:endParaRPr>
          </a:p>
          <a:p>
            <a:endParaRPr lang="ko-KR" altLang="en-US" sz="1000" dirty="0">
              <a:solidFill>
                <a:schemeClr val="tx1"/>
              </a:solidFill>
              <a:latin typeface="Tahoma" pitchFamily="34" charset="0"/>
              <a:ea typeface="맑은 고딕" pitchFamily="50" charset="-127"/>
              <a:cs typeface="Tahoma" pitchFamily="34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4A1765A-996C-4D78-9CEE-D4DC8682A7BE}"/>
              </a:ext>
            </a:extLst>
          </p:cNvPr>
          <p:cNvCxnSpPr>
            <a:cxnSpLocks/>
          </p:cNvCxnSpPr>
          <p:nvPr/>
        </p:nvCxnSpPr>
        <p:spPr>
          <a:xfrm>
            <a:off x="5922986" y="3296016"/>
            <a:ext cx="1080120" cy="60960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D1339E4-E9CC-4301-87E7-EB5A62B460E7}"/>
              </a:ext>
            </a:extLst>
          </p:cNvPr>
          <p:cNvSpPr/>
          <p:nvPr/>
        </p:nvSpPr>
        <p:spPr>
          <a:xfrm>
            <a:off x="7286920" y="3600816"/>
            <a:ext cx="3266779" cy="59179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3) </a:t>
            </a:r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파일입력 </a:t>
            </a:r>
            <a:r>
              <a:rPr lang="en-US" altLang="ko-KR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3</a:t>
            </a:r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안</a:t>
            </a:r>
            <a:endParaRPr lang="en-US" altLang="ko-KR" sz="1000" dirty="0">
              <a:solidFill>
                <a:schemeClr val="tx1"/>
              </a:solidFill>
              <a:latin typeface="Tahoma" pitchFamily="34" charset="0"/>
              <a:ea typeface="맑은 고딕" pitchFamily="50" charset="-127"/>
              <a:cs typeface="Tahoma" pitchFamily="34" charset="0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1), 2) </a:t>
            </a:r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안을 제외한 다른 방법으로 파일 업로드 분석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99FED28D-33AE-42A0-ACC6-A0E220F711A7}"/>
              </a:ext>
            </a:extLst>
          </p:cNvPr>
          <p:cNvSpPr/>
          <p:nvPr/>
        </p:nvSpPr>
        <p:spPr>
          <a:xfrm>
            <a:off x="5819775" y="4968165"/>
            <a:ext cx="5048249" cy="45317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파일입력 </a:t>
            </a:r>
            <a:r>
              <a:rPr lang="en-US" altLang="ko-KR" sz="1000" b="1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1~3</a:t>
            </a:r>
            <a:r>
              <a:rPr lang="ko-KR" altLang="en-US" sz="1000" b="1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안 은 모두 탱고 내에서 다운로드 한 </a:t>
            </a:r>
            <a:endParaRPr lang="en-US" altLang="ko-KR" sz="1000" b="1" dirty="0">
              <a:solidFill>
                <a:schemeClr val="tx1"/>
              </a:solidFill>
              <a:latin typeface="Tahoma" pitchFamily="34" charset="0"/>
              <a:ea typeface="맑은 고딕" pitchFamily="50" charset="-127"/>
              <a:cs typeface="Tahoma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엑셀파일을</a:t>
            </a:r>
            <a:r>
              <a:rPr lang="en-US" altLang="ko-KR" sz="1000" b="1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 TOOL </a:t>
            </a:r>
            <a:r>
              <a:rPr lang="ko-KR" altLang="en-US" sz="1000" b="1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내 에 업로드 하여 추출하는 </a:t>
            </a:r>
            <a:r>
              <a:rPr lang="ko-KR" altLang="en-US" sz="1000" b="1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것임</a:t>
            </a:r>
          </a:p>
        </p:txBody>
      </p:sp>
    </p:spTree>
    <p:extLst>
      <p:ext uri="{BB962C8B-B14F-4D97-AF65-F5344CB8AC3E}">
        <p14:creationId xmlns:p14="http://schemas.microsoft.com/office/powerpoint/2010/main" val="194445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385398" y="98426"/>
            <a:ext cx="4448574" cy="3877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7273" tIns="43636" rIns="87273" bIns="43636">
            <a:spAutoFit/>
          </a:bodyPr>
          <a:lstStyle/>
          <a:p>
            <a:pPr defTabSz="87312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3. COT </a:t>
            </a:r>
            <a:r>
              <a:rPr kumimoji="1"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이원화 대상 추출 </a:t>
            </a:r>
            <a:r>
              <a:rPr kumimoji="1"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r>
              <a:rPr kumimoji="1"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DIAGRAM(2)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AE33E16-3DFE-4CB0-9CC3-B25FF7633D10}"/>
              </a:ext>
            </a:extLst>
          </p:cNvPr>
          <p:cNvSpPr/>
          <p:nvPr/>
        </p:nvSpPr>
        <p:spPr>
          <a:xfrm>
            <a:off x="385398" y="958276"/>
            <a:ext cx="1944216" cy="387758"/>
          </a:xfrm>
          <a:prstGeom prst="roundRect">
            <a:avLst/>
          </a:prstGeom>
          <a:gradFill flip="none" rotWithShape="1">
            <a:gsLst>
              <a:gs pos="0">
                <a:schemeClr val="tx1"/>
              </a:gs>
              <a:gs pos="1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대상추출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120E783-072D-40A4-A52A-74276CAEEBC2}"/>
              </a:ext>
            </a:extLst>
          </p:cNvPr>
          <p:cNvSpPr/>
          <p:nvPr/>
        </p:nvSpPr>
        <p:spPr>
          <a:xfrm>
            <a:off x="388209" y="1545006"/>
            <a:ext cx="1944216" cy="38775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1. CUID </a:t>
            </a:r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가 들어가 있는가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9BC0554-55CE-4EBE-B30F-8EA39382DCA8}"/>
              </a:ext>
            </a:extLst>
          </p:cNvPr>
          <p:cNvCxnSpPr/>
          <p:nvPr/>
        </p:nvCxnSpPr>
        <p:spPr>
          <a:xfrm>
            <a:off x="2473630" y="1735677"/>
            <a:ext cx="108012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9F3472E-CAC3-4779-99A9-23AA6E1DD387}"/>
              </a:ext>
            </a:extLst>
          </p:cNvPr>
          <p:cNvSpPr/>
          <p:nvPr/>
        </p:nvSpPr>
        <p:spPr>
          <a:xfrm>
            <a:off x="3694954" y="1541798"/>
            <a:ext cx="762746" cy="38775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아니요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A868296-D180-49DE-ACE1-1394B7283C30}"/>
              </a:ext>
            </a:extLst>
          </p:cNvPr>
          <p:cNvCxnSpPr/>
          <p:nvPr/>
        </p:nvCxnSpPr>
        <p:spPr>
          <a:xfrm>
            <a:off x="4646636" y="1735677"/>
            <a:ext cx="108012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3A540EC-EE06-48FA-8CB1-4DD58813E570}"/>
              </a:ext>
            </a:extLst>
          </p:cNvPr>
          <p:cNvSpPr/>
          <p:nvPr/>
        </p:nvSpPr>
        <p:spPr>
          <a:xfrm>
            <a:off x="5915692" y="1541798"/>
            <a:ext cx="1513808" cy="387758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불량</a:t>
            </a:r>
            <a:r>
              <a:rPr lang="en-US" altLang="ko-KR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조치필요</a:t>
            </a:r>
            <a:r>
              <a:rPr lang="en-US" altLang="ko-KR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#1</a:t>
            </a:r>
            <a:endParaRPr lang="ko-KR" altLang="en-US" sz="1000" dirty="0">
              <a:solidFill>
                <a:schemeClr val="tx1"/>
              </a:solidFill>
              <a:latin typeface="Tahoma" pitchFamily="34" charset="0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B840EF5C-AF4C-43C8-BFA3-66AE73E33A5A}"/>
              </a:ext>
            </a:extLst>
          </p:cNvPr>
          <p:cNvSpPr/>
          <p:nvPr/>
        </p:nvSpPr>
        <p:spPr>
          <a:xfrm>
            <a:off x="885930" y="2737178"/>
            <a:ext cx="943152" cy="38775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예</a:t>
            </a:r>
            <a:r>
              <a:rPr lang="en-US" altLang="ko-KR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맞아요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841A9B0-3C9E-448B-AE3B-4A8F9A6D481F}"/>
              </a:ext>
            </a:extLst>
          </p:cNvPr>
          <p:cNvCxnSpPr>
            <a:cxnSpLocks/>
          </p:cNvCxnSpPr>
          <p:nvPr/>
        </p:nvCxnSpPr>
        <p:spPr>
          <a:xfrm>
            <a:off x="1357506" y="2033719"/>
            <a:ext cx="0" cy="57613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26FEE89-02D8-46DE-A643-D1FF9A7EBDFB}"/>
              </a:ext>
            </a:extLst>
          </p:cNvPr>
          <p:cNvCxnSpPr>
            <a:cxnSpLocks/>
          </p:cNvCxnSpPr>
          <p:nvPr/>
        </p:nvCxnSpPr>
        <p:spPr>
          <a:xfrm>
            <a:off x="1357506" y="3295650"/>
            <a:ext cx="0" cy="57613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61353155-A2A5-4A7D-B132-D797E4402470}"/>
              </a:ext>
            </a:extLst>
          </p:cNvPr>
          <p:cNvSpPr/>
          <p:nvPr/>
        </p:nvSpPr>
        <p:spPr>
          <a:xfrm>
            <a:off x="385398" y="4042495"/>
            <a:ext cx="1944216" cy="38775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2. </a:t>
            </a:r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동일 </a:t>
            </a:r>
            <a:r>
              <a:rPr lang="en-US" altLang="ko-KR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CUID</a:t>
            </a:r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가 </a:t>
            </a:r>
            <a:r>
              <a:rPr lang="en-US" altLang="ko-KR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2</a:t>
            </a:r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개 이상 인가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FFBF9447-82F5-40C4-A468-4E206C066883}"/>
              </a:ext>
            </a:extLst>
          </p:cNvPr>
          <p:cNvSpPr/>
          <p:nvPr/>
        </p:nvSpPr>
        <p:spPr>
          <a:xfrm>
            <a:off x="3694954" y="4042495"/>
            <a:ext cx="762746" cy="38775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아니요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602B519-12AD-4F28-950E-D7BC41DDD090}"/>
              </a:ext>
            </a:extLst>
          </p:cNvPr>
          <p:cNvCxnSpPr/>
          <p:nvPr/>
        </p:nvCxnSpPr>
        <p:spPr>
          <a:xfrm>
            <a:off x="2473630" y="4257551"/>
            <a:ext cx="108012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CF9C578-3EFF-4A21-BE44-7FBDF4D815B6}"/>
              </a:ext>
            </a:extLst>
          </p:cNvPr>
          <p:cNvCxnSpPr/>
          <p:nvPr/>
        </p:nvCxnSpPr>
        <p:spPr>
          <a:xfrm>
            <a:off x="4646636" y="4257551"/>
            <a:ext cx="108012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FE9D770-5040-4974-9EA2-F76A17AE74C7}"/>
              </a:ext>
            </a:extLst>
          </p:cNvPr>
          <p:cNvSpPr/>
          <p:nvPr/>
        </p:nvSpPr>
        <p:spPr>
          <a:xfrm>
            <a:off x="5915692" y="4063672"/>
            <a:ext cx="1513808" cy="387758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불량</a:t>
            </a:r>
            <a:r>
              <a:rPr lang="en-US" altLang="ko-KR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조치필요</a:t>
            </a:r>
            <a:r>
              <a:rPr lang="en-US" altLang="ko-KR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#2</a:t>
            </a:r>
            <a:endParaRPr lang="ko-KR" altLang="en-US" sz="1000" dirty="0">
              <a:solidFill>
                <a:schemeClr val="tx1"/>
              </a:solidFill>
              <a:latin typeface="Tahoma" pitchFamily="34" charset="0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8FF0EDB-3221-4BDC-8032-375EC70D3CC5}"/>
              </a:ext>
            </a:extLst>
          </p:cNvPr>
          <p:cNvSpPr/>
          <p:nvPr/>
        </p:nvSpPr>
        <p:spPr>
          <a:xfrm>
            <a:off x="885930" y="5243037"/>
            <a:ext cx="943152" cy="38775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예</a:t>
            </a:r>
            <a:r>
              <a:rPr lang="en-US" altLang="ko-KR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맞아요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D784843-9B4F-4F76-96E8-F6921B34B34C}"/>
              </a:ext>
            </a:extLst>
          </p:cNvPr>
          <p:cNvCxnSpPr>
            <a:cxnSpLocks/>
          </p:cNvCxnSpPr>
          <p:nvPr/>
        </p:nvCxnSpPr>
        <p:spPr>
          <a:xfrm>
            <a:off x="1357506" y="4530053"/>
            <a:ext cx="0" cy="57613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6890EC2-E798-4647-A850-B34E2E2800EE}"/>
              </a:ext>
            </a:extLst>
          </p:cNvPr>
          <p:cNvCxnSpPr>
            <a:cxnSpLocks/>
          </p:cNvCxnSpPr>
          <p:nvPr/>
        </p:nvCxnSpPr>
        <p:spPr>
          <a:xfrm>
            <a:off x="1371987" y="5749253"/>
            <a:ext cx="0" cy="57613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1F2B724-601D-4C32-91BA-A2A2177D25A4}"/>
              </a:ext>
            </a:extLst>
          </p:cNvPr>
          <p:cNvSpPr/>
          <p:nvPr/>
        </p:nvSpPr>
        <p:spPr>
          <a:xfrm>
            <a:off x="8229603" y="2815897"/>
            <a:ext cx="2604891" cy="1247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추출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단계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CUID </a:t>
            </a:r>
            <a:r>
              <a:rPr lang="ko-KR" altLang="en-US" dirty="0">
                <a:solidFill>
                  <a:schemeClr val="tx1"/>
                </a:solidFill>
              </a:rPr>
              <a:t>비교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F73F80E-D378-49BF-976D-135BF59BA2BA}"/>
              </a:ext>
            </a:extLst>
          </p:cNvPr>
          <p:cNvCxnSpPr>
            <a:cxnSpLocks/>
          </p:cNvCxnSpPr>
          <p:nvPr/>
        </p:nvCxnSpPr>
        <p:spPr>
          <a:xfrm>
            <a:off x="379103" y="6010275"/>
            <a:ext cx="11073177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236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385398" y="98426"/>
            <a:ext cx="4448574" cy="3877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7273" tIns="43636" rIns="87273" bIns="43636">
            <a:spAutoFit/>
          </a:bodyPr>
          <a:lstStyle/>
          <a:p>
            <a:pPr defTabSz="87312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3. COT </a:t>
            </a:r>
            <a:r>
              <a:rPr kumimoji="1"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이원화 대상 추출 </a:t>
            </a:r>
            <a:r>
              <a:rPr kumimoji="1"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– DIAGRAM(3)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AE33E16-3DFE-4CB0-9CC3-B25FF7633D10}"/>
              </a:ext>
            </a:extLst>
          </p:cNvPr>
          <p:cNvSpPr/>
          <p:nvPr/>
        </p:nvSpPr>
        <p:spPr>
          <a:xfrm>
            <a:off x="385398" y="958276"/>
            <a:ext cx="1944216" cy="387758"/>
          </a:xfrm>
          <a:prstGeom prst="roundRect">
            <a:avLst/>
          </a:prstGeom>
          <a:gradFill flip="none" rotWithShape="1">
            <a:gsLst>
              <a:gs pos="0">
                <a:schemeClr val="tx1"/>
              </a:gs>
              <a:gs pos="1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대상추출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120E783-072D-40A4-A52A-74276CAEEBC2}"/>
              </a:ext>
            </a:extLst>
          </p:cNvPr>
          <p:cNvSpPr/>
          <p:nvPr/>
        </p:nvSpPr>
        <p:spPr>
          <a:xfrm>
            <a:off x="388208" y="1545006"/>
            <a:ext cx="2590511" cy="38775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3. “ </a:t>
            </a:r>
            <a:r>
              <a:rPr lang="ko-KR" altLang="en-US" sz="1000" dirty="0" err="1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회선비고</a:t>
            </a:r>
            <a:r>
              <a:rPr lang="en-US" altLang="ko-KR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3 “ </a:t>
            </a:r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의 명칭이 </a:t>
            </a:r>
            <a:r>
              <a:rPr lang="en-US" altLang="ko-KR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2</a:t>
            </a:r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개 이상 인가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9BC0554-55CE-4EBE-B30F-8EA39382DCA8}"/>
              </a:ext>
            </a:extLst>
          </p:cNvPr>
          <p:cNvCxnSpPr/>
          <p:nvPr/>
        </p:nvCxnSpPr>
        <p:spPr>
          <a:xfrm>
            <a:off x="3088219" y="1756854"/>
            <a:ext cx="108012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9F3472E-CAC3-4779-99A9-23AA6E1DD387}"/>
              </a:ext>
            </a:extLst>
          </p:cNvPr>
          <p:cNvSpPr/>
          <p:nvPr/>
        </p:nvSpPr>
        <p:spPr>
          <a:xfrm>
            <a:off x="4277839" y="1559596"/>
            <a:ext cx="908857" cy="38775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예</a:t>
            </a:r>
            <a:r>
              <a:rPr lang="en-US" altLang="ko-KR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맞아요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A868296-D180-49DE-ACE1-1394B7283C30}"/>
              </a:ext>
            </a:extLst>
          </p:cNvPr>
          <p:cNvCxnSpPr/>
          <p:nvPr/>
        </p:nvCxnSpPr>
        <p:spPr>
          <a:xfrm>
            <a:off x="5262896" y="1738885"/>
            <a:ext cx="108012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3A540EC-EE06-48FA-8CB1-4DD58813E570}"/>
              </a:ext>
            </a:extLst>
          </p:cNvPr>
          <p:cNvSpPr/>
          <p:nvPr/>
        </p:nvSpPr>
        <p:spPr>
          <a:xfrm>
            <a:off x="6419216" y="1545006"/>
            <a:ext cx="570833" cy="38775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양호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B840EF5C-AF4C-43C8-BFA3-66AE73E33A5A}"/>
              </a:ext>
            </a:extLst>
          </p:cNvPr>
          <p:cNvSpPr/>
          <p:nvPr/>
        </p:nvSpPr>
        <p:spPr>
          <a:xfrm>
            <a:off x="885930" y="2689553"/>
            <a:ext cx="943152" cy="38775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아니요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841A9B0-3C9E-448B-AE3B-4A8F9A6D481F}"/>
              </a:ext>
            </a:extLst>
          </p:cNvPr>
          <p:cNvCxnSpPr>
            <a:cxnSpLocks/>
          </p:cNvCxnSpPr>
          <p:nvPr/>
        </p:nvCxnSpPr>
        <p:spPr>
          <a:xfrm>
            <a:off x="1357506" y="2033719"/>
            <a:ext cx="0" cy="57613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26FEE89-02D8-46DE-A643-D1FF9A7EBDFB}"/>
              </a:ext>
            </a:extLst>
          </p:cNvPr>
          <p:cNvCxnSpPr>
            <a:cxnSpLocks/>
          </p:cNvCxnSpPr>
          <p:nvPr/>
        </p:nvCxnSpPr>
        <p:spPr>
          <a:xfrm>
            <a:off x="1357506" y="3171825"/>
            <a:ext cx="0" cy="282362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FFBF9447-82F5-40C4-A468-4E206C066883}"/>
              </a:ext>
            </a:extLst>
          </p:cNvPr>
          <p:cNvSpPr/>
          <p:nvPr/>
        </p:nvSpPr>
        <p:spPr>
          <a:xfrm>
            <a:off x="2329614" y="2131350"/>
            <a:ext cx="4411154" cy="38775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주석</a:t>
            </a:r>
            <a:r>
              <a:rPr lang="en-US" altLang="ko-KR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1</a:t>
            </a:r>
            <a:r>
              <a:rPr lang="ko-KR" altLang="en-US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// </a:t>
            </a:r>
            <a:r>
              <a:rPr lang="ko-KR" altLang="en-US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비고</a:t>
            </a:r>
            <a:r>
              <a:rPr lang="en-US" altLang="ko-KR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3 </a:t>
            </a:r>
            <a:r>
              <a:rPr lang="ko-KR" altLang="en-US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는 </a:t>
            </a:r>
            <a:r>
              <a:rPr lang="en-US" altLang="ko-KR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SKT1, SKT2, </a:t>
            </a:r>
            <a:r>
              <a:rPr lang="ko-KR" altLang="en-US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임차</a:t>
            </a:r>
            <a:r>
              <a:rPr lang="en-US" altLang="ko-KR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, </a:t>
            </a:r>
            <a:r>
              <a:rPr lang="ko-KR" altLang="en-US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확인필요</a:t>
            </a:r>
            <a:r>
              <a:rPr lang="en-US" altLang="ko-KR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조치예정</a:t>
            </a:r>
            <a:r>
              <a:rPr lang="en-US" altLang="ko-KR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) 4</a:t>
            </a:r>
            <a:r>
              <a:rPr lang="ko-KR" altLang="en-US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개로 통일 중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A550DBC-9164-4831-ABB7-CB5C13CBC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614" y="2612166"/>
            <a:ext cx="9128958" cy="676275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E402BE5-11C0-4099-A1C9-D0756F9BE0E1}"/>
              </a:ext>
            </a:extLst>
          </p:cNvPr>
          <p:cNvSpPr/>
          <p:nvPr/>
        </p:nvSpPr>
        <p:spPr>
          <a:xfrm>
            <a:off x="10158048" y="2642575"/>
            <a:ext cx="1467015" cy="6762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D70B0A1-CF32-43DF-8993-38A2B35006C3}"/>
              </a:ext>
            </a:extLst>
          </p:cNvPr>
          <p:cNvCxnSpPr>
            <a:cxnSpLocks/>
          </p:cNvCxnSpPr>
          <p:nvPr/>
        </p:nvCxnSpPr>
        <p:spPr>
          <a:xfrm>
            <a:off x="6948605" y="2314408"/>
            <a:ext cx="3105364" cy="35890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5770C55-D5DB-4A01-9C20-71D69A8F6103}"/>
              </a:ext>
            </a:extLst>
          </p:cNvPr>
          <p:cNvCxnSpPr>
            <a:cxnSpLocks/>
          </p:cNvCxnSpPr>
          <p:nvPr/>
        </p:nvCxnSpPr>
        <p:spPr>
          <a:xfrm>
            <a:off x="385398" y="5645420"/>
            <a:ext cx="11073177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7E0101D-4AA2-4812-808F-D7A2D7E99650}"/>
              </a:ext>
            </a:extLst>
          </p:cNvPr>
          <p:cNvSpPr/>
          <p:nvPr/>
        </p:nvSpPr>
        <p:spPr>
          <a:xfrm>
            <a:off x="8135589" y="3798783"/>
            <a:ext cx="2865242" cy="1247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추출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단계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타사 이원화 확인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(COT</a:t>
            </a:r>
            <a:r>
              <a:rPr lang="ko-KR" altLang="en-US" dirty="0">
                <a:solidFill>
                  <a:schemeClr val="tx1"/>
                </a:solidFill>
              </a:rPr>
              <a:t>이원화 검증 불필요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82730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385398" y="98426"/>
            <a:ext cx="4448574" cy="3877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7273" tIns="43636" rIns="87273" bIns="43636">
            <a:spAutoFit/>
          </a:bodyPr>
          <a:lstStyle/>
          <a:p>
            <a:pPr defTabSz="87312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3. COT </a:t>
            </a:r>
            <a:r>
              <a:rPr kumimoji="1"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이원화 대상 추출 </a:t>
            </a:r>
            <a:r>
              <a:rPr kumimoji="1"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– DIAGRAM(3)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AE33E16-3DFE-4CB0-9CC3-B25FF7633D10}"/>
              </a:ext>
            </a:extLst>
          </p:cNvPr>
          <p:cNvSpPr/>
          <p:nvPr/>
        </p:nvSpPr>
        <p:spPr>
          <a:xfrm>
            <a:off x="385398" y="958276"/>
            <a:ext cx="1944216" cy="387758"/>
          </a:xfrm>
          <a:prstGeom prst="roundRect">
            <a:avLst/>
          </a:prstGeom>
          <a:gradFill flip="none" rotWithShape="1">
            <a:gsLst>
              <a:gs pos="0">
                <a:schemeClr val="tx1"/>
              </a:gs>
              <a:gs pos="1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대상추출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120E783-072D-40A4-A52A-74276CAEEBC2}"/>
              </a:ext>
            </a:extLst>
          </p:cNvPr>
          <p:cNvSpPr/>
          <p:nvPr/>
        </p:nvSpPr>
        <p:spPr>
          <a:xfrm>
            <a:off x="388208" y="1545006"/>
            <a:ext cx="2590511" cy="38775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4. </a:t>
            </a:r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기지국 별 </a:t>
            </a:r>
            <a:r>
              <a:rPr lang="en-US" altLang="ko-KR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COT </a:t>
            </a:r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비교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CF658F-4A16-498F-8DEF-28EB21178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4338" y="2099824"/>
            <a:ext cx="4615748" cy="337081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620A379-8BBD-4C74-95BA-C03842DB5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796" y="2099824"/>
            <a:ext cx="1987534" cy="3701459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9AE007CC-FB47-4C38-B553-C3D53A959875}"/>
              </a:ext>
            </a:extLst>
          </p:cNvPr>
          <p:cNvSpPr/>
          <p:nvPr/>
        </p:nvSpPr>
        <p:spPr>
          <a:xfrm>
            <a:off x="385398" y="2066719"/>
            <a:ext cx="1467015" cy="166629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D2962DA-2675-41E9-8608-60C13B391C14}"/>
              </a:ext>
            </a:extLst>
          </p:cNvPr>
          <p:cNvCxnSpPr>
            <a:cxnSpLocks/>
          </p:cNvCxnSpPr>
          <p:nvPr/>
        </p:nvCxnSpPr>
        <p:spPr>
          <a:xfrm>
            <a:off x="2112654" y="2600773"/>
            <a:ext cx="5098851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1BB43BE-B866-4300-A5A0-BA191AD05FCF}"/>
              </a:ext>
            </a:extLst>
          </p:cNvPr>
          <p:cNvSpPr/>
          <p:nvPr/>
        </p:nvSpPr>
        <p:spPr>
          <a:xfrm>
            <a:off x="7211505" y="1932764"/>
            <a:ext cx="857839" cy="353787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DB19E44-C6F3-4793-9C0F-AF1617005AFA}"/>
              </a:ext>
            </a:extLst>
          </p:cNvPr>
          <p:cNvSpPr/>
          <p:nvPr/>
        </p:nvSpPr>
        <p:spPr>
          <a:xfrm>
            <a:off x="5769580" y="1964076"/>
            <a:ext cx="1282667" cy="3537875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808665A-55F4-40FC-9CCC-CCFD43F0CFAA}"/>
              </a:ext>
            </a:extLst>
          </p:cNvPr>
          <p:cNvCxnSpPr>
            <a:cxnSpLocks/>
          </p:cNvCxnSpPr>
          <p:nvPr/>
        </p:nvCxnSpPr>
        <p:spPr>
          <a:xfrm flipV="1">
            <a:off x="5875520" y="3035431"/>
            <a:ext cx="2591330" cy="905519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4C8A7930-270E-4C09-B60D-3318A2590BBD}"/>
              </a:ext>
            </a:extLst>
          </p:cNvPr>
          <p:cNvSpPr/>
          <p:nvPr/>
        </p:nvSpPr>
        <p:spPr>
          <a:xfrm>
            <a:off x="8626108" y="2524551"/>
            <a:ext cx="3266778" cy="126068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노드관리일지</a:t>
            </a:r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 의 </a:t>
            </a:r>
            <a:endParaRPr lang="en-US" altLang="ko-KR" sz="1000" dirty="0">
              <a:solidFill>
                <a:schemeClr val="tx1"/>
              </a:solidFill>
              <a:latin typeface="Tahoma" pitchFamily="34" charset="0"/>
              <a:ea typeface="맑은 고딕" pitchFamily="50" charset="-127"/>
              <a:cs typeface="Tahoma" pitchFamily="34" charset="0"/>
            </a:endParaRPr>
          </a:p>
          <a:p>
            <a:r>
              <a:rPr lang="ko-KR" altLang="en-US" sz="1000" dirty="0" err="1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장비명</a:t>
            </a:r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장비군</a:t>
            </a:r>
            <a:r>
              <a:rPr lang="en-US" altLang="ko-KR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) </a:t>
            </a:r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으로 검색된 </a:t>
            </a:r>
            <a:r>
              <a:rPr lang="en-US" altLang="ko-KR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COT </a:t>
            </a:r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장비들을</a:t>
            </a:r>
            <a:endParaRPr lang="en-US" altLang="ko-KR" sz="1000" dirty="0">
              <a:solidFill>
                <a:schemeClr val="tx1"/>
              </a:solidFill>
              <a:latin typeface="Tahoma" pitchFamily="34" charset="0"/>
              <a:ea typeface="맑은 고딕" pitchFamily="50" charset="-127"/>
              <a:cs typeface="Tahoma" pitchFamily="34" charset="0"/>
            </a:endParaRPr>
          </a:p>
          <a:p>
            <a:r>
              <a:rPr lang="en-US" altLang="ko-KR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TID</a:t>
            </a:r>
            <a:r>
              <a:rPr lang="ko-KR" altLang="en-US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로 기준을 잡아서</a:t>
            </a:r>
            <a:endParaRPr lang="en-US" altLang="ko-KR" sz="1000" dirty="0">
              <a:solidFill>
                <a:srgbClr val="FF0000"/>
              </a:solidFill>
              <a:latin typeface="Tahoma" pitchFamily="34" charset="0"/>
              <a:ea typeface="맑은 고딕" pitchFamily="50" charset="-127"/>
              <a:cs typeface="Tahoma" pitchFamily="34" charset="0"/>
            </a:endParaRPr>
          </a:p>
          <a:p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탱고 기지국 회선 </a:t>
            </a:r>
            <a:r>
              <a:rPr lang="ko-KR" altLang="en-US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선번정보</a:t>
            </a:r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와</a:t>
            </a:r>
            <a:endParaRPr lang="en-US" altLang="ko-KR" sz="1000" dirty="0">
              <a:solidFill>
                <a:schemeClr val="tx1"/>
              </a:solidFill>
              <a:latin typeface="Tahoma" pitchFamily="34" charset="0"/>
              <a:ea typeface="맑은 고딕" pitchFamily="50" charset="-127"/>
              <a:cs typeface="Tahoma" pitchFamily="34" charset="0"/>
            </a:endParaRPr>
          </a:p>
          <a:p>
            <a:r>
              <a:rPr lang="ko-KR" altLang="en-US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비교</a:t>
            </a:r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하여 이원화 여부 검토 </a:t>
            </a:r>
            <a:endParaRPr lang="en-US" altLang="ko-KR" sz="1000" dirty="0">
              <a:solidFill>
                <a:schemeClr val="tx1"/>
              </a:solidFill>
              <a:latin typeface="Tahoma" pitchFamily="34" charset="0"/>
              <a:ea typeface="맑은 고딕" pitchFamily="50" charset="-127"/>
              <a:cs typeface="Tahoma" pitchFamily="34" charset="0"/>
            </a:endParaRPr>
          </a:p>
          <a:p>
            <a:endParaRPr lang="ko-KR" altLang="en-US" sz="1000" dirty="0">
              <a:solidFill>
                <a:schemeClr val="tx1"/>
              </a:solidFill>
              <a:latin typeface="Tahoma" pitchFamily="34" charset="0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3B37D89-2C16-4AE7-A174-239E8E4B0BBD}"/>
              </a:ext>
            </a:extLst>
          </p:cNvPr>
          <p:cNvSpPr/>
          <p:nvPr/>
        </p:nvSpPr>
        <p:spPr>
          <a:xfrm>
            <a:off x="8642094" y="852049"/>
            <a:ext cx="2865242" cy="1247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추출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단계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(COT</a:t>
            </a:r>
            <a:r>
              <a:rPr lang="ko-KR" altLang="en-US" dirty="0">
                <a:solidFill>
                  <a:srgbClr val="FF0000"/>
                </a:solidFill>
              </a:rPr>
              <a:t>이원화 비교 </a:t>
            </a:r>
            <a:r>
              <a:rPr lang="ko-KR" altLang="en-US" dirty="0" err="1">
                <a:solidFill>
                  <a:srgbClr val="FF0000"/>
                </a:solidFill>
              </a:rPr>
              <a:t>본작업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01571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S0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7991" y="-36034"/>
            <a:ext cx="9906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775520" y="741923"/>
            <a:ext cx="8320116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rIns="54000" anchor="ctr"/>
          <a:lstStyle/>
          <a:p>
            <a:pPr algn="r" eaLnBrk="0" latinLnBrk="0" hangingPunct="0">
              <a:spcBef>
                <a:spcPct val="45000"/>
              </a:spcBef>
            </a:pPr>
            <a:r>
              <a:rPr lang="en-US" altLang="ko-KR" sz="3300" b="1" dirty="0">
                <a:latin typeface="맑은 고딕" pitchFamily="50" charset="-127"/>
                <a:ea typeface="맑은 고딕" pitchFamily="50" charset="-127"/>
              </a:rPr>
              <a:t>INDEX</a:t>
            </a:r>
            <a:endParaRPr lang="ko-KR" altLang="en-US" sz="33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부제목 2"/>
          <p:cNvSpPr>
            <a:spLocks/>
          </p:cNvSpPr>
          <p:nvPr/>
        </p:nvSpPr>
        <p:spPr bwMode="auto">
          <a:xfrm>
            <a:off x="4799856" y="1772817"/>
            <a:ext cx="5832648" cy="4300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338" tIns="43169" rIns="86338" bIns="43169"/>
          <a:lstStyle/>
          <a:p>
            <a:pPr marL="342900" indent="-342900" eaLnBrk="0" latinLnBrk="0" hangingPunct="0">
              <a:lnSpc>
                <a:spcPct val="120000"/>
              </a:lnSpc>
              <a:spcBef>
                <a:spcPct val="50000"/>
              </a:spcBef>
              <a:buFont typeface="Wingdings" pitchFamily="2" charset="2"/>
              <a:buAutoNum type="arabicPeriod"/>
            </a:pP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기지국회선 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DB 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추출 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P3 ~ P5</a:t>
            </a:r>
          </a:p>
          <a:p>
            <a:pPr marL="342900" indent="-342900" eaLnBrk="0" latinLnBrk="0" hangingPunct="0">
              <a:lnSpc>
                <a:spcPct val="120000"/>
              </a:lnSpc>
              <a:spcBef>
                <a:spcPct val="50000"/>
              </a:spcBef>
              <a:buFont typeface="Wingdings" pitchFamily="2" charset="2"/>
              <a:buAutoNum type="arabicPeriod"/>
            </a:pP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RT 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이원화 대상 추출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P6 ~ P14</a:t>
            </a:r>
          </a:p>
          <a:p>
            <a:pPr marL="342900" indent="-342900" eaLnBrk="0" latinLnBrk="0" hangingPunct="0">
              <a:lnSpc>
                <a:spcPct val="120000"/>
              </a:lnSpc>
              <a:spcBef>
                <a:spcPct val="50000"/>
              </a:spcBef>
              <a:buFont typeface="Wingdings" pitchFamily="2" charset="2"/>
              <a:buAutoNum type="arabicPeriod"/>
            </a:pP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COT 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이원화 대상 추출 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P15 ~ P21</a:t>
            </a:r>
          </a:p>
          <a:p>
            <a:pPr marL="342900" indent="-342900" eaLnBrk="0" latinLnBrk="0" hangingPunct="0">
              <a:lnSpc>
                <a:spcPct val="120000"/>
              </a:lnSpc>
              <a:spcBef>
                <a:spcPct val="50000"/>
              </a:spcBef>
              <a:buFont typeface="Wingdings" pitchFamily="2" charset="2"/>
              <a:buAutoNum type="arabicPeriod"/>
            </a:pP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DCS 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이원화 대상 추출 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규명 중 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현재 탱고 구현 중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0" latinLnBrk="0" hangingPunct="0">
              <a:lnSpc>
                <a:spcPct val="120000"/>
              </a:lnSpc>
              <a:spcBef>
                <a:spcPct val="50000"/>
              </a:spcBef>
            </a:pPr>
            <a:endParaRPr lang="ko-KR" altLang="en-US" sz="16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3431284" y="1465823"/>
            <a:ext cx="7545387" cy="76200"/>
          </a:xfrm>
          <a:prstGeom prst="rect">
            <a:avLst/>
          </a:prstGeom>
          <a:gradFill rotWithShape="0">
            <a:gsLst>
              <a:gs pos="0">
                <a:srgbClr val="F71C52"/>
              </a:gs>
              <a:gs pos="100000">
                <a:srgbClr val="FF96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54000" anchor="ctr"/>
          <a:lstStyle>
            <a:lvl1pPr>
              <a:defRPr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lang="ko-KR" altLang="en-US"/>
          </a:p>
        </p:txBody>
      </p:sp>
      <p:pic>
        <p:nvPicPr>
          <p:cNvPr id="8" name="Picture 322" descr="sk_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7050" y="6275388"/>
            <a:ext cx="1295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0812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385398" y="98426"/>
            <a:ext cx="4448574" cy="3877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7273" tIns="43636" rIns="87273" bIns="43636">
            <a:spAutoFit/>
          </a:bodyPr>
          <a:lstStyle/>
          <a:p>
            <a:pPr defTabSz="87312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3. COT </a:t>
            </a:r>
            <a:r>
              <a:rPr kumimoji="1"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이원화 대상 추출 </a:t>
            </a:r>
            <a:r>
              <a:rPr kumimoji="1"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– DIAGRAM(3)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AE33E16-3DFE-4CB0-9CC3-B25FF7633D10}"/>
              </a:ext>
            </a:extLst>
          </p:cNvPr>
          <p:cNvSpPr/>
          <p:nvPr/>
        </p:nvSpPr>
        <p:spPr>
          <a:xfrm>
            <a:off x="385398" y="958276"/>
            <a:ext cx="1944216" cy="387758"/>
          </a:xfrm>
          <a:prstGeom prst="roundRect">
            <a:avLst/>
          </a:prstGeom>
          <a:gradFill flip="none" rotWithShape="1">
            <a:gsLst>
              <a:gs pos="0">
                <a:schemeClr val="tx1"/>
              </a:gs>
              <a:gs pos="1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대상추출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25406BD-6A25-4B1C-95DE-A3ED6E93B2DB}"/>
              </a:ext>
            </a:extLst>
          </p:cNvPr>
          <p:cNvSpPr/>
          <p:nvPr/>
        </p:nvSpPr>
        <p:spPr>
          <a:xfrm>
            <a:off x="388208" y="1545006"/>
            <a:ext cx="2590511" cy="38775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4. </a:t>
            </a:r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기지국 별 </a:t>
            </a:r>
            <a:r>
              <a:rPr lang="en-US" altLang="ko-KR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COT </a:t>
            </a:r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비교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A873A5-20FF-4558-84EF-604514AEA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97" y="2101099"/>
            <a:ext cx="11368726" cy="169276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A85FB2-D328-4DD3-83AC-FA33371DA91C}"/>
              </a:ext>
            </a:extLst>
          </p:cNvPr>
          <p:cNvSpPr/>
          <p:nvPr/>
        </p:nvSpPr>
        <p:spPr>
          <a:xfrm>
            <a:off x="3760194" y="1932763"/>
            <a:ext cx="8043598" cy="73502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49216D6-60DB-481A-8131-E398732537AE}"/>
              </a:ext>
            </a:extLst>
          </p:cNvPr>
          <p:cNvCxnSpPr>
            <a:cxnSpLocks/>
          </p:cNvCxnSpPr>
          <p:nvPr/>
        </p:nvCxnSpPr>
        <p:spPr>
          <a:xfrm>
            <a:off x="3950881" y="1780640"/>
            <a:ext cx="7662942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9C28A62-BA44-4A75-8320-468BEFC7EDFC}"/>
              </a:ext>
            </a:extLst>
          </p:cNvPr>
          <p:cNvSpPr/>
          <p:nvPr/>
        </p:nvSpPr>
        <p:spPr>
          <a:xfrm>
            <a:off x="3771915" y="704478"/>
            <a:ext cx="2996530" cy="86542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다운로드 파일인 기지국회선 엑셀의</a:t>
            </a:r>
            <a:endParaRPr lang="en-US" altLang="ko-KR" sz="1000" dirty="0">
              <a:solidFill>
                <a:schemeClr val="tx1"/>
              </a:solidFill>
              <a:latin typeface="Tahoma" pitchFamily="34" charset="0"/>
              <a:ea typeface="맑은 고딕" pitchFamily="50" charset="-127"/>
              <a:cs typeface="Tahoma" pitchFamily="34" charset="0"/>
            </a:endParaRPr>
          </a:p>
          <a:p>
            <a:endParaRPr lang="en-US" altLang="ko-KR" sz="1000" dirty="0">
              <a:solidFill>
                <a:schemeClr val="tx1"/>
              </a:solidFill>
              <a:latin typeface="Tahoma" pitchFamily="34" charset="0"/>
              <a:ea typeface="맑은 고딕" pitchFamily="50" charset="-127"/>
              <a:cs typeface="Tahoma" pitchFamily="34" charset="0"/>
            </a:endParaRPr>
          </a:p>
          <a:p>
            <a:r>
              <a:rPr lang="en-US" altLang="ko-KR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BN</a:t>
            </a:r>
            <a:r>
              <a:rPr lang="ko-KR" altLang="en-US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열 </a:t>
            </a:r>
            <a:r>
              <a:rPr lang="en-US" altLang="ko-KR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링</a:t>
            </a:r>
            <a:r>
              <a:rPr lang="en-US" altLang="ko-KR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#1) </a:t>
            </a:r>
            <a:r>
              <a:rPr lang="ko-KR" altLang="en-US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부터 </a:t>
            </a:r>
            <a:r>
              <a:rPr lang="en-US" altLang="ko-KR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~ </a:t>
            </a:r>
            <a:r>
              <a:rPr lang="ko-KR" altLang="en-US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맨 마지막 열 까지가</a:t>
            </a:r>
            <a:endParaRPr lang="en-US" altLang="ko-KR" sz="1000" dirty="0">
              <a:solidFill>
                <a:srgbClr val="FF0000"/>
              </a:solidFill>
              <a:latin typeface="Tahoma" pitchFamily="34" charset="0"/>
              <a:ea typeface="맑은 고딕" pitchFamily="50" charset="-127"/>
              <a:cs typeface="Tahoma" pitchFamily="34" charset="0"/>
            </a:endParaRPr>
          </a:p>
          <a:p>
            <a:r>
              <a:rPr lang="ko-KR" altLang="en-US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비교대상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FF7389B-BFEA-4EA3-92B8-2B7702DCE8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667" y="4321303"/>
            <a:ext cx="8048625" cy="771525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43C2BDC1-9D44-4292-A04C-5FD4DB7DC913}"/>
              </a:ext>
            </a:extLst>
          </p:cNvPr>
          <p:cNvSpPr/>
          <p:nvPr/>
        </p:nvSpPr>
        <p:spPr>
          <a:xfrm>
            <a:off x="4871970" y="4868840"/>
            <a:ext cx="2448060" cy="287524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F1DA80D-ED26-4578-8A1C-F84296C5C472}"/>
              </a:ext>
            </a:extLst>
          </p:cNvPr>
          <p:cNvCxnSpPr>
            <a:cxnSpLocks/>
          </p:cNvCxnSpPr>
          <p:nvPr/>
        </p:nvCxnSpPr>
        <p:spPr>
          <a:xfrm>
            <a:off x="2655216" y="2940865"/>
            <a:ext cx="3547621" cy="1819671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F916DC5C-35FB-44CA-AA14-4509AE1652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141" y="5241938"/>
            <a:ext cx="8067675" cy="923925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578F4504-ABA3-4B8B-A983-51F2CB54BE46}"/>
              </a:ext>
            </a:extLst>
          </p:cNvPr>
          <p:cNvSpPr/>
          <p:nvPr/>
        </p:nvSpPr>
        <p:spPr>
          <a:xfrm>
            <a:off x="1122165" y="2875825"/>
            <a:ext cx="2448060" cy="20012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0F6497F-E10E-43E8-ACE7-C024AF0ED512}"/>
              </a:ext>
            </a:extLst>
          </p:cNvPr>
          <p:cNvCxnSpPr>
            <a:cxnSpLocks/>
          </p:cNvCxnSpPr>
          <p:nvPr/>
        </p:nvCxnSpPr>
        <p:spPr>
          <a:xfrm>
            <a:off x="2008960" y="3260649"/>
            <a:ext cx="5447642" cy="281964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D6790B0-D534-4F09-B60A-54282EF787AD}"/>
              </a:ext>
            </a:extLst>
          </p:cNvPr>
          <p:cNvSpPr/>
          <p:nvPr/>
        </p:nvSpPr>
        <p:spPr>
          <a:xfrm>
            <a:off x="1122165" y="2652287"/>
            <a:ext cx="2448060" cy="169142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99C17E-D046-416A-A78A-6BBEDE2A0A2C}"/>
              </a:ext>
            </a:extLst>
          </p:cNvPr>
          <p:cNvSpPr/>
          <p:nvPr/>
        </p:nvSpPr>
        <p:spPr>
          <a:xfrm>
            <a:off x="5333933" y="5976392"/>
            <a:ext cx="2448060" cy="22162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B750732D-B66F-45A3-9E3A-B865F4A35956}"/>
              </a:ext>
            </a:extLst>
          </p:cNvPr>
          <p:cNvSpPr/>
          <p:nvPr/>
        </p:nvSpPr>
        <p:spPr>
          <a:xfrm>
            <a:off x="8821347" y="4436128"/>
            <a:ext cx="2996530" cy="86542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기아차화성</a:t>
            </a:r>
            <a:r>
              <a:rPr lang="en-US" altLang="ko-KR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2WT 1E</a:t>
            </a:r>
            <a:r>
              <a:rPr lang="ko-KR" altLang="en-US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:</a:t>
            </a:r>
            <a:r>
              <a:rPr lang="ko-KR" altLang="en-US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BD_AU_COT01</a:t>
            </a:r>
          </a:p>
          <a:p>
            <a:r>
              <a:rPr lang="ko-KR" altLang="en-US" sz="1000" dirty="0" err="1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기아차화성</a:t>
            </a:r>
            <a:r>
              <a:rPr lang="en-US" altLang="ko-KR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2WT 2E : BD_AU_COT02</a:t>
            </a:r>
          </a:p>
          <a:p>
            <a:endParaRPr lang="en-US" altLang="ko-KR" sz="1000" dirty="0">
              <a:solidFill>
                <a:srgbClr val="FF0000"/>
              </a:solidFill>
              <a:latin typeface="Tahoma" pitchFamily="34" charset="0"/>
              <a:ea typeface="맑은 고딕" pitchFamily="50" charset="-127"/>
              <a:cs typeface="Tahoma" pitchFamily="34" charset="0"/>
            </a:endParaRPr>
          </a:p>
          <a:p>
            <a:r>
              <a:rPr lang="en-US" altLang="ko-KR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-&gt; COT01, COT02 </a:t>
            </a:r>
            <a:r>
              <a:rPr lang="ko-KR" altLang="en-US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수용으로 </a:t>
            </a:r>
            <a:r>
              <a:rPr lang="en-US" altLang="ko-KR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COT</a:t>
            </a:r>
            <a:r>
              <a:rPr lang="ko-KR" altLang="en-US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이원화 양호</a:t>
            </a:r>
            <a:endParaRPr lang="en-US" altLang="ko-KR" sz="1000" dirty="0">
              <a:solidFill>
                <a:srgbClr val="FF0000"/>
              </a:solidFill>
              <a:latin typeface="Tahoma" pitchFamily="34" charset="0"/>
              <a:ea typeface="맑은 고딕" pitchFamily="50" charset="-127"/>
              <a:cs typeface="Tahoma" pitchFamily="34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F7FCC87-8B8D-4FE1-8EB8-A56A8CC97DD5}"/>
              </a:ext>
            </a:extLst>
          </p:cNvPr>
          <p:cNvCxnSpPr>
            <a:cxnSpLocks/>
          </p:cNvCxnSpPr>
          <p:nvPr/>
        </p:nvCxnSpPr>
        <p:spPr>
          <a:xfrm>
            <a:off x="933300" y="1899856"/>
            <a:ext cx="0" cy="457635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419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385398" y="98426"/>
            <a:ext cx="4448574" cy="3877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7273" tIns="43636" rIns="87273" bIns="43636">
            <a:spAutoFit/>
          </a:bodyPr>
          <a:lstStyle/>
          <a:p>
            <a:pPr defTabSz="87312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3. COT </a:t>
            </a:r>
            <a:r>
              <a:rPr kumimoji="1"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이원화 대상 추출 </a:t>
            </a:r>
            <a:r>
              <a:rPr kumimoji="1"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– DIAGRAM(3)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AE33E16-3DFE-4CB0-9CC3-B25FF7633D10}"/>
              </a:ext>
            </a:extLst>
          </p:cNvPr>
          <p:cNvSpPr/>
          <p:nvPr/>
        </p:nvSpPr>
        <p:spPr>
          <a:xfrm>
            <a:off x="385398" y="958276"/>
            <a:ext cx="1944216" cy="387758"/>
          </a:xfrm>
          <a:prstGeom prst="roundRect">
            <a:avLst/>
          </a:prstGeom>
          <a:gradFill flip="none" rotWithShape="1">
            <a:gsLst>
              <a:gs pos="0">
                <a:schemeClr val="tx1"/>
              </a:gs>
              <a:gs pos="1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대상추출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25406BD-6A25-4B1C-95DE-A3ED6E93B2DB}"/>
              </a:ext>
            </a:extLst>
          </p:cNvPr>
          <p:cNvSpPr/>
          <p:nvPr/>
        </p:nvSpPr>
        <p:spPr>
          <a:xfrm>
            <a:off x="388208" y="1545006"/>
            <a:ext cx="2590511" cy="38775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5. </a:t>
            </a:r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비교대상의 </a:t>
            </a:r>
            <a:r>
              <a:rPr lang="en-US" altLang="ko-KR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COT</a:t>
            </a:r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가 </a:t>
            </a:r>
            <a:r>
              <a:rPr lang="ko-KR" altLang="en-US" sz="1000" dirty="0" err="1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다른가</a:t>
            </a:r>
            <a:endParaRPr lang="ko-KR" altLang="en-US" sz="1000" dirty="0">
              <a:solidFill>
                <a:schemeClr val="tx1"/>
              </a:solidFill>
              <a:latin typeface="Tahoma" pitchFamily="34" charset="0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B750732D-B66F-45A3-9E3A-B865F4A35956}"/>
              </a:ext>
            </a:extLst>
          </p:cNvPr>
          <p:cNvSpPr/>
          <p:nvPr/>
        </p:nvSpPr>
        <p:spPr>
          <a:xfrm>
            <a:off x="8038921" y="1464798"/>
            <a:ext cx="2996530" cy="86542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기아차화성</a:t>
            </a:r>
            <a:r>
              <a:rPr lang="en-US" altLang="ko-KR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2WT 1E</a:t>
            </a:r>
            <a:r>
              <a:rPr lang="ko-KR" altLang="en-US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:</a:t>
            </a:r>
            <a:r>
              <a:rPr lang="ko-KR" altLang="en-US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BD_AU_COT01</a:t>
            </a:r>
          </a:p>
          <a:p>
            <a:r>
              <a:rPr lang="ko-KR" altLang="en-US" sz="1000" dirty="0" err="1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기아차화성</a:t>
            </a:r>
            <a:r>
              <a:rPr lang="en-US" altLang="ko-KR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2WT 2E : BD_AU_COT02</a:t>
            </a:r>
          </a:p>
          <a:p>
            <a:endParaRPr lang="en-US" altLang="ko-KR" sz="1000" dirty="0">
              <a:solidFill>
                <a:srgbClr val="FF0000"/>
              </a:solidFill>
              <a:latin typeface="Tahoma" pitchFamily="34" charset="0"/>
              <a:ea typeface="맑은 고딕" pitchFamily="50" charset="-127"/>
              <a:cs typeface="Tahoma" pitchFamily="34" charset="0"/>
            </a:endParaRPr>
          </a:p>
          <a:p>
            <a:r>
              <a:rPr lang="en-US" altLang="ko-KR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-&gt; COT01, COT02 </a:t>
            </a:r>
            <a:r>
              <a:rPr lang="ko-KR" altLang="en-US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수용으로 </a:t>
            </a:r>
            <a:r>
              <a:rPr lang="en-US" altLang="ko-KR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COT</a:t>
            </a:r>
            <a:r>
              <a:rPr lang="ko-KR" altLang="en-US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이원화 양호</a:t>
            </a:r>
            <a:endParaRPr lang="en-US" altLang="ko-KR" sz="1000" dirty="0">
              <a:solidFill>
                <a:srgbClr val="FF0000"/>
              </a:solidFill>
              <a:latin typeface="Tahoma" pitchFamily="34" charset="0"/>
              <a:ea typeface="맑은 고딕" pitchFamily="50" charset="-127"/>
              <a:cs typeface="Tahoma" pitchFamily="34" charset="0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5EFB4E1-BD2F-4CB2-91FD-468CBB0C7A2D}"/>
              </a:ext>
            </a:extLst>
          </p:cNvPr>
          <p:cNvCxnSpPr>
            <a:cxnSpLocks/>
          </p:cNvCxnSpPr>
          <p:nvPr/>
        </p:nvCxnSpPr>
        <p:spPr>
          <a:xfrm>
            <a:off x="1357506" y="2033719"/>
            <a:ext cx="0" cy="57613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6D824E3-331D-40FE-A7A3-492F7D4A7C7F}"/>
              </a:ext>
            </a:extLst>
          </p:cNvPr>
          <p:cNvCxnSpPr/>
          <p:nvPr/>
        </p:nvCxnSpPr>
        <p:spPr>
          <a:xfrm>
            <a:off x="3231275" y="1719042"/>
            <a:ext cx="108012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0389BDF-043F-4E93-B28E-9FE7B5D566A0}"/>
              </a:ext>
            </a:extLst>
          </p:cNvPr>
          <p:cNvSpPr/>
          <p:nvPr/>
        </p:nvSpPr>
        <p:spPr>
          <a:xfrm>
            <a:off x="4452598" y="1525163"/>
            <a:ext cx="892399" cy="38775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예</a:t>
            </a:r>
            <a:r>
              <a:rPr lang="en-US" altLang="ko-KR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맞아요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14C2BB8-505C-462A-9037-4F0357D9DA13}"/>
              </a:ext>
            </a:extLst>
          </p:cNvPr>
          <p:cNvSpPr/>
          <p:nvPr/>
        </p:nvSpPr>
        <p:spPr>
          <a:xfrm>
            <a:off x="976133" y="2991586"/>
            <a:ext cx="762746" cy="38775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아니요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C7E88F5-4322-4D38-9D41-C5956462E134}"/>
              </a:ext>
            </a:extLst>
          </p:cNvPr>
          <p:cNvSpPr/>
          <p:nvPr/>
        </p:nvSpPr>
        <p:spPr>
          <a:xfrm>
            <a:off x="740391" y="4457380"/>
            <a:ext cx="1513808" cy="387758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불량</a:t>
            </a:r>
            <a:r>
              <a:rPr lang="en-US" altLang="ko-KR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조치필요</a:t>
            </a:r>
            <a:r>
              <a:rPr lang="en-US" altLang="ko-KR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#3</a:t>
            </a:r>
            <a:endParaRPr lang="ko-KR" altLang="en-US" sz="1000" dirty="0">
              <a:solidFill>
                <a:schemeClr val="tx1"/>
              </a:solidFill>
              <a:latin typeface="Tahoma" pitchFamily="34" charset="0"/>
              <a:ea typeface="맑은 고딕" pitchFamily="50" charset="-127"/>
              <a:cs typeface="Tahoma" pitchFamily="34" charset="0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5D60C3F-12D4-4453-9182-64E189DB3A42}"/>
              </a:ext>
            </a:extLst>
          </p:cNvPr>
          <p:cNvCxnSpPr>
            <a:cxnSpLocks/>
          </p:cNvCxnSpPr>
          <p:nvPr/>
        </p:nvCxnSpPr>
        <p:spPr>
          <a:xfrm>
            <a:off x="1396831" y="3571859"/>
            <a:ext cx="0" cy="57613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E770C03-C022-4F2C-B091-081E4FD71411}"/>
              </a:ext>
            </a:extLst>
          </p:cNvPr>
          <p:cNvCxnSpPr/>
          <p:nvPr/>
        </p:nvCxnSpPr>
        <p:spPr>
          <a:xfrm>
            <a:off x="5555940" y="1705123"/>
            <a:ext cx="108012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4C548D30-F8F1-414A-8F1D-0FF3DEA01CEC}"/>
              </a:ext>
            </a:extLst>
          </p:cNvPr>
          <p:cNvSpPr/>
          <p:nvPr/>
        </p:nvSpPr>
        <p:spPr>
          <a:xfrm>
            <a:off x="6818876" y="1525163"/>
            <a:ext cx="892399" cy="387758"/>
          </a:xfrm>
          <a:prstGeom prst="roundRect">
            <a:avLst/>
          </a:prstGeom>
          <a:solidFill>
            <a:srgbClr val="FFFF0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양호</a:t>
            </a:r>
            <a:endParaRPr lang="ko-KR" altLang="en-US" sz="1000" dirty="0">
              <a:solidFill>
                <a:schemeClr val="tx1"/>
              </a:solidFill>
              <a:latin typeface="Tahoma" pitchFamily="34" charset="0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DB76298C-1AC1-48E5-8440-FE43AFB01872}"/>
              </a:ext>
            </a:extLst>
          </p:cNvPr>
          <p:cNvSpPr/>
          <p:nvPr/>
        </p:nvSpPr>
        <p:spPr>
          <a:xfrm>
            <a:off x="2813130" y="4447571"/>
            <a:ext cx="2996530" cy="86542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EX)</a:t>
            </a:r>
          </a:p>
          <a:p>
            <a:r>
              <a:rPr lang="ko-KR" altLang="en-US" sz="1000" dirty="0" err="1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기아차화성</a:t>
            </a:r>
            <a:r>
              <a:rPr lang="en-US" altLang="ko-KR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2WT 1E</a:t>
            </a:r>
            <a:r>
              <a:rPr lang="ko-KR" altLang="en-US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:</a:t>
            </a:r>
            <a:r>
              <a:rPr lang="ko-KR" altLang="en-US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BD_AU_COT01</a:t>
            </a:r>
          </a:p>
          <a:p>
            <a:r>
              <a:rPr lang="ko-KR" altLang="en-US" sz="1000" dirty="0" err="1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기아차화성</a:t>
            </a:r>
            <a:r>
              <a:rPr lang="en-US" altLang="ko-KR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2WT 2E : BD_AU_COT01</a:t>
            </a:r>
          </a:p>
          <a:p>
            <a:endParaRPr lang="en-US" altLang="ko-KR" sz="1000" dirty="0">
              <a:solidFill>
                <a:srgbClr val="FF0000"/>
              </a:solidFill>
              <a:latin typeface="Tahoma" pitchFamily="34" charset="0"/>
              <a:ea typeface="맑은 고딕" pitchFamily="50" charset="-127"/>
              <a:cs typeface="Tahoma" pitchFamily="34" charset="0"/>
            </a:endParaRPr>
          </a:p>
          <a:p>
            <a:r>
              <a:rPr lang="en-US" altLang="ko-KR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-&gt; COT01 </a:t>
            </a:r>
            <a:r>
              <a:rPr lang="ko-KR" altLang="en-US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동일 수용으로 불량</a:t>
            </a:r>
            <a:endParaRPr lang="en-US" altLang="ko-KR" sz="1000" dirty="0">
              <a:solidFill>
                <a:srgbClr val="FF0000"/>
              </a:solidFill>
              <a:latin typeface="Tahoma" pitchFamily="34" charset="0"/>
              <a:ea typeface="맑은 고딕" pitchFamily="50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425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385398" y="98426"/>
            <a:ext cx="2927004" cy="3877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7273" tIns="43636" rIns="87273" bIns="43636">
            <a:spAutoFit/>
          </a:bodyPr>
          <a:lstStyle/>
          <a:p>
            <a:pPr defTabSz="87312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4. DCS </a:t>
            </a:r>
            <a:r>
              <a:rPr kumimoji="1"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이원화 대상 추출 </a:t>
            </a:r>
            <a:endParaRPr kumimoji="1" lang="en-US" altLang="ko-KR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DAFCDB9-398B-4C13-8F9A-78DDB2CB5657}"/>
              </a:ext>
            </a:extLst>
          </p:cNvPr>
          <p:cNvSpPr/>
          <p:nvPr/>
        </p:nvSpPr>
        <p:spPr>
          <a:xfrm>
            <a:off x="385398" y="1025197"/>
            <a:ext cx="11397027" cy="116555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현재 탱고 내 </a:t>
            </a:r>
            <a:r>
              <a:rPr lang="en-US" altLang="ko-KR" dirty="0">
                <a:solidFill>
                  <a:schemeClr val="tx1"/>
                </a:solidFill>
              </a:rPr>
              <a:t>“DCS </a:t>
            </a:r>
            <a:r>
              <a:rPr lang="ko-KR" altLang="en-US" dirty="0">
                <a:solidFill>
                  <a:schemeClr val="tx1"/>
                </a:solidFill>
              </a:rPr>
              <a:t>이원화</a:t>
            </a:r>
            <a:r>
              <a:rPr lang="en-US" altLang="ko-KR" dirty="0">
                <a:solidFill>
                  <a:schemeClr val="tx1"/>
                </a:solidFill>
              </a:rPr>
              <a:t>“ </a:t>
            </a:r>
            <a:r>
              <a:rPr lang="ko-KR" altLang="en-US" dirty="0">
                <a:solidFill>
                  <a:schemeClr val="tx1"/>
                </a:solidFill>
              </a:rPr>
              <a:t>기능 구현 중으로 서브 툴 개발 필요성 검토 진행 </a:t>
            </a:r>
            <a:r>
              <a:rPr lang="ko-KR" altLang="en-US" dirty="0" smtClean="0">
                <a:solidFill>
                  <a:schemeClr val="tx1"/>
                </a:solidFill>
              </a:rPr>
              <a:t>중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0C9C68-BA7A-434B-9CFD-8D308E791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95524"/>
            <a:ext cx="12192000" cy="417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707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385398" y="98426"/>
            <a:ext cx="2550298" cy="3877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7273" tIns="43636" rIns="87273" bIns="43636">
            <a:spAutoFit/>
          </a:bodyPr>
          <a:lstStyle/>
          <a:p>
            <a:pPr defTabSz="87312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kumimoji="1"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기지국회선 </a:t>
            </a:r>
            <a:r>
              <a:rPr kumimoji="1"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DB </a:t>
            </a:r>
            <a:r>
              <a:rPr kumimoji="1"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추출</a:t>
            </a:r>
            <a:endParaRPr kumimoji="1" lang="en-US" altLang="ko-KR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DA089A8-1EF2-49A2-8C52-D72B076AB8AF}"/>
              </a:ext>
            </a:extLst>
          </p:cNvPr>
          <p:cNvGrpSpPr/>
          <p:nvPr/>
        </p:nvGrpSpPr>
        <p:grpSpPr>
          <a:xfrm>
            <a:off x="47624" y="663164"/>
            <a:ext cx="11991975" cy="5651910"/>
            <a:chOff x="0" y="0"/>
            <a:chExt cx="12192000" cy="6769816"/>
          </a:xfrm>
        </p:grpSpPr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00391093-2FD4-4945-A9DA-8D3A47346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192000" cy="5583219"/>
            </a:xfrm>
            <a:prstGeom prst="rect">
              <a:avLst/>
            </a:prstGeom>
          </p:spPr>
        </p:pic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8F49E5C-4F40-4390-9AA4-9ECF6592CC44}"/>
                </a:ext>
              </a:extLst>
            </p:cNvPr>
            <p:cNvSpPr/>
            <p:nvPr/>
          </p:nvSpPr>
          <p:spPr>
            <a:xfrm>
              <a:off x="107576" y="5787613"/>
              <a:ext cx="11887200" cy="982203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rgbClr val="FF0000"/>
                  </a:solidFill>
                </a:rPr>
                <a:t>탱고 메뉴 </a:t>
              </a:r>
              <a:r>
                <a:rPr lang="en-US" altLang="ko-KR" dirty="0">
                  <a:solidFill>
                    <a:srgbClr val="FF0000"/>
                  </a:solidFill>
                </a:rPr>
                <a:t>: </a:t>
              </a:r>
              <a:r>
                <a:rPr lang="ko-KR" altLang="en-US" dirty="0" err="1">
                  <a:solidFill>
                    <a:srgbClr val="FF0000"/>
                  </a:solidFill>
                </a:rPr>
                <a:t>전송망</a:t>
              </a:r>
              <a:r>
                <a:rPr lang="ko-KR" altLang="en-US" dirty="0">
                  <a:solidFill>
                    <a:srgbClr val="FF0000"/>
                  </a:solidFill>
                </a:rPr>
                <a:t> </a:t>
              </a:r>
              <a:r>
                <a:rPr lang="en-US" altLang="ko-KR" dirty="0">
                  <a:solidFill>
                    <a:srgbClr val="FF0000"/>
                  </a:solidFill>
                </a:rPr>
                <a:t>ENG &gt; </a:t>
              </a:r>
              <a:r>
                <a:rPr lang="ko-KR" altLang="en-US" dirty="0">
                  <a:solidFill>
                    <a:srgbClr val="FF0000"/>
                  </a:solidFill>
                </a:rPr>
                <a:t>구성 </a:t>
              </a:r>
              <a:r>
                <a:rPr lang="en-US" altLang="ko-KR" dirty="0">
                  <a:solidFill>
                    <a:srgbClr val="FF0000"/>
                  </a:solidFill>
                </a:rPr>
                <a:t>&gt; </a:t>
              </a:r>
              <a:r>
                <a:rPr lang="ko-KR" altLang="en-US" dirty="0">
                  <a:solidFill>
                    <a:srgbClr val="FF0000"/>
                  </a:solidFill>
                </a:rPr>
                <a:t>회선정보 </a:t>
              </a:r>
              <a:r>
                <a:rPr lang="en-US" altLang="ko-KR" dirty="0">
                  <a:solidFill>
                    <a:srgbClr val="FF0000"/>
                  </a:solidFill>
                </a:rPr>
                <a:t>&gt; </a:t>
              </a:r>
              <a:r>
                <a:rPr lang="ko-KR" altLang="en-US" dirty="0">
                  <a:solidFill>
                    <a:srgbClr val="FF0000"/>
                  </a:solidFill>
                </a:rPr>
                <a:t>서비스회선관리</a:t>
              </a:r>
              <a:endParaRPr lang="en-US" altLang="ko-KR" dirty="0">
                <a:solidFill>
                  <a:srgbClr val="FF0000"/>
                </a:solidFill>
              </a:endParaRPr>
            </a:p>
            <a:p>
              <a:r>
                <a:rPr lang="ko-KR" altLang="en-US" dirty="0">
                  <a:solidFill>
                    <a:srgbClr val="FF0000"/>
                  </a:solidFill>
                </a:rPr>
                <a:t>검색조건 </a:t>
              </a:r>
              <a:r>
                <a:rPr lang="en-US" altLang="ko-KR" dirty="0">
                  <a:solidFill>
                    <a:srgbClr val="FF0000"/>
                  </a:solidFill>
                </a:rPr>
                <a:t>: 1) </a:t>
              </a:r>
              <a:r>
                <a:rPr lang="ko-KR" altLang="en-US" dirty="0">
                  <a:solidFill>
                    <a:srgbClr val="FF0000"/>
                  </a:solidFill>
                </a:rPr>
                <a:t>서비스회선 </a:t>
              </a:r>
              <a:r>
                <a:rPr lang="en-US" altLang="ko-KR" dirty="0">
                  <a:solidFill>
                    <a:srgbClr val="FF0000"/>
                  </a:solidFill>
                </a:rPr>
                <a:t>WCDMA</a:t>
              </a:r>
              <a:r>
                <a:rPr lang="ko-KR" altLang="en-US" dirty="0">
                  <a:solidFill>
                    <a:srgbClr val="FF0000"/>
                  </a:solidFill>
                </a:rPr>
                <a:t>선택</a:t>
              </a:r>
              <a:r>
                <a:rPr lang="en-US" altLang="ko-KR" dirty="0">
                  <a:solidFill>
                    <a:srgbClr val="FF0000"/>
                  </a:solidFill>
                </a:rPr>
                <a:t>, 2) </a:t>
              </a:r>
              <a:r>
                <a:rPr lang="ko-KR" altLang="en-US" dirty="0">
                  <a:solidFill>
                    <a:srgbClr val="FF0000"/>
                  </a:solidFill>
                </a:rPr>
                <a:t>본부 </a:t>
              </a:r>
              <a:r>
                <a:rPr lang="en-US" altLang="ko-KR" dirty="0">
                  <a:solidFill>
                    <a:srgbClr val="FF0000"/>
                  </a:solidFill>
                </a:rPr>
                <a:t>: T</a:t>
              </a:r>
              <a:r>
                <a:rPr lang="ko-KR" altLang="en-US" dirty="0">
                  <a:solidFill>
                    <a:srgbClr val="FF0000"/>
                  </a:solidFill>
                </a:rPr>
                <a:t>전송운용</a:t>
              </a:r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r>
                <a:rPr lang="ko-KR" altLang="en-US" dirty="0">
                  <a:solidFill>
                    <a:srgbClr val="FF0000"/>
                  </a:solidFill>
                </a:rPr>
                <a:t>팀</a:t>
              </a:r>
              <a:r>
                <a:rPr lang="en-US" altLang="ko-KR" dirty="0">
                  <a:solidFill>
                    <a:srgbClr val="FF0000"/>
                  </a:solidFill>
                </a:rPr>
                <a:t>, 3) </a:t>
              </a:r>
              <a:r>
                <a:rPr lang="ko-KR" altLang="en-US" dirty="0">
                  <a:solidFill>
                    <a:srgbClr val="FF0000"/>
                  </a:solidFill>
                </a:rPr>
                <a:t>전체구간보기</a:t>
              </a:r>
              <a:r>
                <a:rPr lang="en-US" altLang="ko-KR" dirty="0">
                  <a:solidFill>
                    <a:srgbClr val="FF0000"/>
                  </a:solidFill>
                </a:rPr>
                <a:t>, </a:t>
              </a:r>
              <a:r>
                <a:rPr lang="ko-KR" altLang="en-US" dirty="0">
                  <a:solidFill>
                    <a:srgbClr val="FF0000"/>
                  </a:solidFill>
                </a:rPr>
                <a:t>예외장비 구간 제외 선택</a:t>
              </a:r>
              <a:endParaRPr lang="en-US" altLang="ko-KR" dirty="0">
                <a:solidFill>
                  <a:srgbClr val="FF0000"/>
                </a:solidFill>
              </a:endParaRPr>
            </a:p>
            <a:p>
              <a:r>
                <a:rPr lang="en-US" altLang="ko-KR" dirty="0">
                  <a:solidFill>
                    <a:schemeClr val="tx1"/>
                  </a:solidFill>
                </a:rPr>
                <a:t> * 3) </a:t>
              </a:r>
              <a:r>
                <a:rPr lang="ko-KR" altLang="en-US" dirty="0">
                  <a:solidFill>
                    <a:schemeClr val="tx1"/>
                  </a:solidFill>
                </a:rPr>
                <a:t>전체구간보기 는 트렁크 및 </a:t>
              </a:r>
              <a:r>
                <a:rPr lang="ko-KR" altLang="en-US" dirty="0" err="1">
                  <a:solidFill>
                    <a:schemeClr val="tx1"/>
                  </a:solidFill>
                </a:rPr>
                <a:t>장비명</a:t>
              </a:r>
              <a:r>
                <a:rPr lang="en-US" altLang="ko-KR" dirty="0">
                  <a:solidFill>
                    <a:schemeClr val="tx1"/>
                  </a:solidFill>
                </a:rPr>
                <a:t>/</a:t>
              </a:r>
              <a:r>
                <a:rPr lang="ko-KR" altLang="en-US" dirty="0">
                  <a:solidFill>
                    <a:schemeClr val="tx1"/>
                  </a:solidFill>
                </a:rPr>
                <a:t>포트</a:t>
              </a:r>
              <a:r>
                <a:rPr lang="en-US" altLang="ko-KR" dirty="0">
                  <a:solidFill>
                    <a:schemeClr val="tx1"/>
                  </a:solidFill>
                </a:rPr>
                <a:t>/</a:t>
              </a:r>
              <a:r>
                <a:rPr lang="ko-KR" altLang="en-US" dirty="0">
                  <a:solidFill>
                    <a:schemeClr val="tx1"/>
                  </a:solidFill>
                </a:rPr>
                <a:t>광채널이 포함된 선번정보 추가 메뉴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B9FBF74-7760-44D4-AC41-131F9D57C835}"/>
                </a:ext>
              </a:extLst>
            </p:cNvPr>
            <p:cNvSpPr/>
            <p:nvPr/>
          </p:nvSpPr>
          <p:spPr>
            <a:xfrm>
              <a:off x="3803277" y="975920"/>
              <a:ext cx="3626224" cy="298861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3EB21A1-8147-41AC-B207-3450959D4835}"/>
                </a:ext>
              </a:extLst>
            </p:cNvPr>
            <p:cNvSpPr/>
            <p:nvPr/>
          </p:nvSpPr>
          <p:spPr>
            <a:xfrm>
              <a:off x="9782175" y="975919"/>
              <a:ext cx="1631576" cy="298861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17574D44-B869-4807-8AB7-BC4856CE334F}"/>
                </a:ext>
              </a:extLst>
            </p:cNvPr>
            <p:cNvSpPr/>
            <p:nvPr/>
          </p:nvSpPr>
          <p:spPr>
            <a:xfrm>
              <a:off x="7610475" y="1235503"/>
              <a:ext cx="1631576" cy="288497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E9EE10EB-B92A-484F-A1E7-ABA989F28F4E}"/>
                </a:ext>
              </a:extLst>
            </p:cNvPr>
            <p:cNvCxnSpPr>
              <a:cxnSpLocks/>
            </p:cNvCxnSpPr>
            <p:nvPr/>
          </p:nvCxnSpPr>
          <p:spPr>
            <a:xfrm>
              <a:off x="2324660" y="1080610"/>
              <a:ext cx="1207156" cy="388341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D07B76E3-930F-4D26-840D-A6FF2E8702D9}"/>
                </a:ext>
              </a:extLst>
            </p:cNvPr>
            <p:cNvSpPr/>
            <p:nvPr/>
          </p:nvSpPr>
          <p:spPr>
            <a:xfrm>
              <a:off x="177053" y="637584"/>
              <a:ext cx="3118597" cy="298861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68D27B2B-9B41-44EE-860F-AA7C2573DC49}"/>
                </a:ext>
              </a:extLst>
            </p:cNvPr>
            <p:cNvSpPr/>
            <p:nvPr/>
          </p:nvSpPr>
          <p:spPr>
            <a:xfrm>
              <a:off x="3622303" y="677058"/>
              <a:ext cx="8045822" cy="1294617"/>
            </a:xfrm>
            <a:prstGeom prst="rect">
              <a:avLst/>
            </a:prstGeom>
            <a:noFill/>
            <a:ln w="38100"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0510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385398" y="98426"/>
            <a:ext cx="2550298" cy="3877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7273" tIns="43636" rIns="87273" bIns="43636">
            <a:spAutoFit/>
          </a:bodyPr>
          <a:lstStyle/>
          <a:p>
            <a:pPr defTabSz="87312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kumimoji="1"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기지국회선 </a:t>
            </a:r>
            <a:r>
              <a:rPr kumimoji="1"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DB </a:t>
            </a:r>
            <a:r>
              <a:rPr kumimoji="1"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추출</a:t>
            </a:r>
            <a:endParaRPr kumimoji="1" lang="en-US" altLang="ko-KR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C67AA25-831B-4EBB-B07F-A985F84B67F2}"/>
              </a:ext>
            </a:extLst>
          </p:cNvPr>
          <p:cNvGrpSpPr/>
          <p:nvPr/>
        </p:nvGrpSpPr>
        <p:grpSpPr>
          <a:xfrm>
            <a:off x="0" y="538367"/>
            <a:ext cx="12192000" cy="5781266"/>
            <a:chOff x="0" y="-57150"/>
            <a:chExt cx="12192000" cy="6769922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5E370751-1F5D-498E-8629-9B75A7283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57150"/>
              <a:ext cx="12192000" cy="5583219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E4B03B1-DB35-4843-9B0E-D25AAD788791}"/>
                </a:ext>
              </a:extLst>
            </p:cNvPr>
            <p:cNvSpPr/>
            <p:nvPr/>
          </p:nvSpPr>
          <p:spPr>
            <a:xfrm>
              <a:off x="107576" y="5787614"/>
              <a:ext cx="11887200" cy="9251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“EXCEL＂</a:t>
              </a:r>
              <a:r>
                <a:rPr lang="ko-KR" altLang="en-US" dirty="0">
                  <a:solidFill>
                    <a:srgbClr val="FF0000"/>
                  </a:solidFill>
                </a:rPr>
                <a:t>버튼 클릭 시 기지국 회선 추출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BCAECF5-B47C-4ABE-8718-0511CCD20A3C}"/>
                </a:ext>
              </a:extLst>
            </p:cNvPr>
            <p:cNvSpPr/>
            <p:nvPr/>
          </p:nvSpPr>
          <p:spPr>
            <a:xfrm>
              <a:off x="11220449" y="3938194"/>
              <a:ext cx="774327" cy="298861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98B1C92A-2CAE-4987-A01C-AFC3197581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29825" y="4382310"/>
              <a:ext cx="1014975" cy="1042429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8112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385398" y="98426"/>
            <a:ext cx="2550298" cy="3877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7273" tIns="43636" rIns="87273" bIns="43636">
            <a:spAutoFit/>
          </a:bodyPr>
          <a:lstStyle/>
          <a:p>
            <a:pPr defTabSz="87312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kumimoji="1"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기지국회선 </a:t>
            </a:r>
            <a:r>
              <a:rPr kumimoji="1"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DB </a:t>
            </a:r>
            <a:r>
              <a:rPr kumimoji="1"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추출</a:t>
            </a:r>
            <a:endParaRPr kumimoji="1" lang="en-US" altLang="ko-KR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044532B-6A41-45B1-9E8F-9A4D7DC71415}"/>
              </a:ext>
            </a:extLst>
          </p:cNvPr>
          <p:cNvGrpSpPr/>
          <p:nvPr/>
        </p:nvGrpSpPr>
        <p:grpSpPr>
          <a:xfrm>
            <a:off x="0" y="733425"/>
            <a:ext cx="12192000" cy="5169722"/>
            <a:chOff x="0" y="316303"/>
            <a:chExt cx="12192000" cy="639646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44F9D9F-4534-4FB8-BEF6-9BB8A5D25C49}"/>
                </a:ext>
              </a:extLst>
            </p:cNvPr>
            <p:cNvSpPr/>
            <p:nvPr/>
          </p:nvSpPr>
          <p:spPr>
            <a:xfrm>
              <a:off x="107576" y="5787614"/>
              <a:ext cx="11887200" cy="9251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rgbClr val="FF0000"/>
                  </a:solidFill>
                </a:rPr>
                <a:t>추출된 엑셀파일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0C64ED4-98BB-4B75-8DB5-2E044281A475}"/>
                </a:ext>
              </a:extLst>
            </p:cNvPr>
            <p:cNvSpPr/>
            <p:nvPr/>
          </p:nvSpPr>
          <p:spPr>
            <a:xfrm>
              <a:off x="11220449" y="3938194"/>
              <a:ext cx="879101" cy="298861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261F9CE4-0C40-4106-A827-F15A4A3BD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16303"/>
              <a:ext cx="12192000" cy="44461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2350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385398" y="98426"/>
            <a:ext cx="4280195" cy="3877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7273" tIns="43636" rIns="87273" bIns="43636">
            <a:spAutoFit/>
          </a:bodyPr>
          <a:lstStyle/>
          <a:p>
            <a:pPr defTabSz="87312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 RT </a:t>
            </a:r>
            <a:r>
              <a:rPr kumimoji="1"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이원화 대상 추출 </a:t>
            </a:r>
            <a:r>
              <a:rPr kumimoji="1"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– DIAGRAM(1)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AE33E16-3DFE-4CB0-9CC3-B25FF7633D10}"/>
              </a:ext>
            </a:extLst>
          </p:cNvPr>
          <p:cNvSpPr/>
          <p:nvPr/>
        </p:nvSpPr>
        <p:spPr>
          <a:xfrm>
            <a:off x="385398" y="1872676"/>
            <a:ext cx="1944216" cy="387758"/>
          </a:xfrm>
          <a:prstGeom prst="roundRect">
            <a:avLst/>
          </a:prstGeom>
          <a:gradFill flip="none" rotWithShape="1">
            <a:gsLst>
              <a:gs pos="0">
                <a:schemeClr val="tx1"/>
              </a:gs>
              <a:gs pos="1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1 </a:t>
            </a:r>
            <a:r>
              <a:rPr lang="ko-KR" altLang="en-US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파일 입력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120E783-072D-40A4-A52A-74276CAEEBC2}"/>
              </a:ext>
            </a:extLst>
          </p:cNvPr>
          <p:cNvSpPr/>
          <p:nvPr/>
        </p:nvSpPr>
        <p:spPr>
          <a:xfrm>
            <a:off x="388209" y="2592756"/>
            <a:ext cx="1944216" cy="38775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1. </a:t>
            </a:r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파일 다운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9BC0554-55CE-4EBE-B30F-8EA39382DCA8}"/>
              </a:ext>
            </a:extLst>
          </p:cNvPr>
          <p:cNvCxnSpPr/>
          <p:nvPr/>
        </p:nvCxnSpPr>
        <p:spPr>
          <a:xfrm>
            <a:off x="2473630" y="2783427"/>
            <a:ext cx="108012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9F3472E-CAC3-4779-99A9-23AA6E1DD387}"/>
              </a:ext>
            </a:extLst>
          </p:cNvPr>
          <p:cNvSpPr/>
          <p:nvPr/>
        </p:nvSpPr>
        <p:spPr>
          <a:xfrm>
            <a:off x="3694955" y="2589548"/>
            <a:ext cx="1944216" cy="38775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2. </a:t>
            </a:r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파일 입력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A868296-D180-49DE-ACE1-1394B7283C30}"/>
              </a:ext>
            </a:extLst>
          </p:cNvPr>
          <p:cNvCxnSpPr>
            <a:cxnSpLocks/>
          </p:cNvCxnSpPr>
          <p:nvPr/>
        </p:nvCxnSpPr>
        <p:spPr>
          <a:xfrm flipV="1">
            <a:off x="5922986" y="1901998"/>
            <a:ext cx="1080120" cy="71687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F6D7DC5-EEFB-45CD-8FAC-616D9F73D2F7}"/>
              </a:ext>
            </a:extLst>
          </p:cNvPr>
          <p:cNvCxnSpPr>
            <a:cxnSpLocks/>
          </p:cNvCxnSpPr>
          <p:nvPr/>
        </p:nvCxnSpPr>
        <p:spPr>
          <a:xfrm>
            <a:off x="5922986" y="2897727"/>
            <a:ext cx="108012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F960D0F-FE88-4605-B42E-3DA0AA0D286E}"/>
              </a:ext>
            </a:extLst>
          </p:cNvPr>
          <p:cNvSpPr/>
          <p:nvPr/>
        </p:nvSpPr>
        <p:spPr>
          <a:xfrm>
            <a:off x="7286921" y="1474760"/>
            <a:ext cx="3266778" cy="59179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1) </a:t>
            </a:r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파일입력 </a:t>
            </a:r>
            <a:r>
              <a:rPr lang="en-US" altLang="ko-KR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1</a:t>
            </a:r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안 </a:t>
            </a:r>
            <a:r>
              <a:rPr lang="en-US" altLang="ko-KR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(P7 </a:t>
            </a:r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참고</a:t>
            </a:r>
            <a:r>
              <a:rPr lang="en-US" altLang="ko-KR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)</a:t>
            </a:r>
          </a:p>
          <a:p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웹 페이지 내 파일 업로드 후 대상 분석</a:t>
            </a:r>
            <a:endParaRPr lang="en-US" altLang="ko-KR" sz="1000" dirty="0">
              <a:solidFill>
                <a:schemeClr val="tx1"/>
              </a:solidFill>
              <a:latin typeface="Tahoma" pitchFamily="34" charset="0"/>
              <a:ea typeface="맑은 고딕" pitchFamily="50" charset="-127"/>
              <a:cs typeface="Tahoma" pitchFamily="34" charset="0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(EX, FIREFOX </a:t>
            </a:r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등 개발</a:t>
            </a:r>
            <a:r>
              <a:rPr lang="en-US" altLang="ko-KR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)</a:t>
            </a:r>
            <a:endParaRPr lang="ko-KR" altLang="en-US" sz="1000" dirty="0">
              <a:solidFill>
                <a:schemeClr val="tx1"/>
              </a:solidFill>
              <a:latin typeface="Tahoma" pitchFamily="34" charset="0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56E9A1A-128A-45CE-802A-56124C449003}"/>
              </a:ext>
            </a:extLst>
          </p:cNvPr>
          <p:cNvSpPr/>
          <p:nvPr/>
        </p:nvSpPr>
        <p:spPr>
          <a:xfrm>
            <a:off x="7286921" y="2214589"/>
            <a:ext cx="3266778" cy="126068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2) </a:t>
            </a:r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파일입력 </a:t>
            </a:r>
            <a:r>
              <a:rPr lang="en-US" altLang="ko-KR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2</a:t>
            </a:r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안</a:t>
            </a:r>
            <a:endParaRPr lang="en-US" altLang="ko-KR" sz="1000" dirty="0">
              <a:solidFill>
                <a:schemeClr val="tx1"/>
              </a:solidFill>
              <a:latin typeface="Tahoma" pitchFamily="34" charset="0"/>
              <a:ea typeface="맑은 고딕" pitchFamily="50" charset="-127"/>
              <a:cs typeface="Tahoma" pitchFamily="34" charset="0"/>
            </a:endParaRPr>
          </a:p>
          <a:p>
            <a:r>
              <a:rPr lang="ko-KR" altLang="en-US" sz="1000" dirty="0" err="1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영향도체크</a:t>
            </a:r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 파일 </a:t>
            </a:r>
            <a:r>
              <a:rPr lang="en-US" altLang="ko-KR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(</a:t>
            </a:r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엑셀파일</a:t>
            </a:r>
            <a:r>
              <a:rPr lang="en-US" altLang="ko-KR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2)</a:t>
            </a:r>
          </a:p>
          <a:p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에 기지국회선 파일 </a:t>
            </a:r>
            <a:r>
              <a:rPr lang="en-US" altLang="ko-KR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(</a:t>
            </a:r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엑셀파일</a:t>
            </a:r>
            <a:r>
              <a:rPr lang="en-US" altLang="ko-KR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1, </a:t>
            </a:r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탱고 다운파일</a:t>
            </a:r>
            <a:r>
              <a:rPr lang="en-US" altLang="ko-KR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) </a:t>
            </a:r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을</a:t>
            </a:r>
            <a:endParaRPr lang="en-US" altLang="ko-KR" sz="1000" dirty="0">
              <a:solidFill>
                <a:schemeClr val="tx1"/>
              </a:solidFill>
              <a:latin typeface="Tahoma" pitchFamily="34" charset="0"/>
              <a:ea typeface="맑은 고딕" pitchFamily="50" charset="-127"/>
              <a:cs typeface="Tahoma" pitchFamily="34" charset="0"/>
            </a:endParaRPr>
          </a:p>
          <a:p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업로드 또는 매크로 등을 이용해 분석</a:t>
            </a:r>
            <a:endParaRPr lang="en-US" altLang="ko-KR" sz="1000" dirty="0">
              <a:solidFill>
                <a:schemeClr val="tx1"/>
              </a:solidFill>
              <a:latin typeface="Tahoma" pitchFamily="34" charset="0"/>
              <a:ea typeface="맑은 고딕" pitchFamily="50" charset="-127"/>
              <a:cs typeface="Tahoma" pitchFamily="34" charset="0"/>
            </a:endParaRPr>
          </a:p>
          <a:p>
            <a:endParaRPr lang="ko-KR" altLang="en-US" sz="1000" dirty="0">
              <a:solidFill>
                <a:schemeClr val="tx1"/>
              </a:solidFill>
              <a:latin typeface="Tahoma" pitchFamily="34" charset="0"/>
              <a:ea typeface="맑은 고딕" pitchFamily="50" charset="-127"/>
              <a:cs typeface="Tahoma" pitchFamily="34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4A1765A-996C-4D78-9CEE-D4DC8682A7BE}"/>
              </a:ext>
            </a:extLst>
          </p:cNvPr>
          <p:cNvCxnSpPr>
            <a:cxnSpLocks/>
          </p:cNvCxnSpPr>
          <p:nvPr/>
        </p:nvCxnSpPr>
        <p:spPr>
          <a:xfrm>
            <a:off x="5922986" y="3296016"/>
            <a:ext cx="1080120" cy="60960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D1339E4-E9CC-4301-87E7-EB5A62B460E7}"/>
              </a:ext>
            </a:extLst>
          </p:cNvPr>
          <p:cNvSpPr/>
          <p:nvPr/>
        </p:nvSpPr>
        <p:spPr>
          <a:xfrm>
            <a:off x="7286920" y="3600816"/>
            <a:ext cx="3266779" cy="59179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3) </a:t>
            </a:r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파일입력 </a:t>
            </a:r>
            <a:r>
              <a:rPr lang="en-US" altLang="ko-KR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3</a:t>
            </a:r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안</a:t>
            </a:r>
            <a:endParaRPr lang="en-US" altLang="ko-KR" sz="1000" dirty="0">
              <a:solidFill>
                <a:schemeClr val="tx1"/>
              </a:solidFill>
              <a:latin typeface="Tahoma" pitchFamily="34" charset="0"/>
              <a:ea typeface="맑은 고딕" pitchFamily="50" charset="-127"/>
              <a:cs typeface="Tahoma" pitchFamily="34" charset="0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1), 2) </a:t>
            </a:r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안을 제외한 다른 방법으로 파일 업로드 분석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99FED28D-33AE-42A0-ACC6-A0E220F711A7}"/>
              </a:ext>
            </a:extLst>
          </p:cNvPr>
          <p:cNvSpPr/>
          <p:nvPr/>
        </p:nvSpPr>
        <p:spPr>
          <a:xfrm>
            <a:off x="5819775" y="4968165"/>
            <a:ext cx="5048249" cy="45317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파일입력 </a:t>
            </a:r>
            <a:r>
              <a:rPr lang="en-US" altLang="ko-KR" sz="1000" b="1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1~3</a:t>
            </a:r>
            <a:r>
              <a:rPr lang="ko-KR" altLang="en-US" sz="1000" b="1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안 은 모두 탱고 내에서 다운로드 한 </a:t>
            </a:r>
            <a:endParaRPr lang="en-US" altLang="ko-KR" sz="1000" b="1" dirty="0">
              <a:solidFill>
                <a:schemeClr val="tx1"/>
              </a:solidFill>
              <a:latin typeface="Tahoma" pitchFamily="34" charset="0"/>
              <a:ea typeface="맑은 고딕" pitchFamily="50" charset="-127"/>
              <a:cs typeface="Tahoma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엑셀파일을</a:t>
            </a:r>
            <a:r>
              <a:rPr lang="en-US" altLang="ko-KR" sz="1000" b="1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 TOOL </a:t>
            </a:r>
            <a:r>
              <a:rPr lang="ko-KR" altLang="en-US" sz="1000" b="1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내 에 업로드 하여 추출하는 </a:t>
            </a:r>
            <a:r>
              <a:rPr lang="ko-KR" altLang="en-US" sz="1000" b="1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것임</a:t>
            </a:r>
          </a:p>
        </p:txBody>
      </p:sp>
    </p:spTree>
    <p:extLst>
      <p:ext uri="{BB962C8B-B14F-4D97-AF65-F5344CB8AC3E}">
        <p14:creationId xmlns:p14="http://schemas.microsoft.com/office/powerpoint/2010/main" val="359471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385398" y="98426"/>
            <a:ext cx="5013857" cy="3877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7273" tIns="43636" rIns="87273" bIns="43636">
            <a:spAutoFit/>
          </a:bodyPr>
          <a:lstStyle/>
          <a:p>
            <a:pPr defTabSz="87312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별첨</a:t>
            </a:r>
            <a:r>
              <a:rPr kumimoji="1"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 RT</a:t>
            </a:r>
            <a:r>
              <a:rPr kumimoji="1"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이원화 추출 </a:t>
            </a:r>
            <a:r>
              <a:rPr kumimoji="1"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-&gt; </a:t>
            </a:r>
            <a:r>
              <a:rPr kumimoji="1"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파일입력 </a:t>
            </a:r>
            <a:r>
              <a:rPr kumimoji="1"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안 예제</a:t>
            </a:r>
            <a:r>
              <a:rPr kumimoji="1"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BF1BBA-3B06-4C96-BC1A-3500831E0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98" y="1005631"/>
            <a:ext cx="4815252" cy="229478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D63C22E-C124-4A67-8E62-0F4387FA80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9787" y="3167231"/>
            <a:ext cx="5644473" cy="3171656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3B4F00B-AB84-459B-AFBC-C74FB6A805B0}"/>
              </a:ext>
            </a:extLst>
          </p:cNvPr>
          <p:cNvCxnSpPr>
            <a:cxnSpLocks/>
          </p:cNvCxnSpPr>
          <p:nvPr/>
        </p:nvCxnSpPr>
        <p:spPr>
          <a:xfrm>
            <a:off x="2219325" y="2273449"/>
            <a:ext cx="4295775" cy="1724025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F1EDF0-F3EC-429A-9938-F6DDACB679C4}"/>
              </a:ext>
            </a:extLst>
          </p:cNvPr>
          <p:cNvSpPr/>
          <p:nvPr/>
        </p:nvSpPr>
        <p:spPr>
          <a:xfrm>
            <a:off x="385398" y="2153021"/>
            <a:ext cx="1604808" cy="240857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D76C4B7-ADDA-45F3-95A7-EF87790EE92F}"/>
              </a:ext>
            </a:extLst>
          </p:cNvPr>
          <p:cNvSpPr/>
          <p:nvPr/>
        </p:nvSpPr>
        <p:spPr>
          <a:xfrm>
            <a:off x="6757623" y="3877046"/>
            <a:ext cx="1604808" cy="240857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8D79060F-8503-4501-B786-2AE03FA0273D}"/>
              </a:ext>
            </a:extLst>
          </p:cNvPr>
          <p:cNvSpPr/>
          <p:nvPr/>
        </p:nvSpPr>
        <p:spPr>
          <a:xfrm>
            <a:off x="546612" y="4283040"/>
            <a:ext cx="4691427" cy="1992275"/>
          </a:xfrm>
          <a:prstGeom prst="wedgeRectCallout">
            <a:avLst>
              <a:gd name="adj1" fmla="val 47994"/>
              <a:gd name="adj2" fmla="val -844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/>
              <a:t>해당 샘플은 윈도우 팝업 창을 통해 하는 것으로</a:t>
            </a:r>
            <a:r>
              <a:rPr lang="en-US" altLang="ko-KR" sz="1100" dirty="0"/>
              <a:t>,</a:t>
            </a:r>
          </a:p>
          <a:p>
            <a:r>
              <a:rPr lang="ko-KR" altLang="en-US" sz="1100" dirty="0"/>
              <a:t>해당 디자인으로 구성 할 필요는 없음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구성하기 편한 디자인으로 부탁합니다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171618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385398" y="98426"/>
            <a:ext cx="4280195" cy="3877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7273" tIns="43636" rIns="87273" bIns="43636">
            <a:spAutoFit/>
          </a:bodyPr>
          <a:lstStyle/>
          <a:p>
            <a:pPr defTabSz="87312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 RT </a:t>
            </a:r>
            <a:r>
              <a:rPr kumimoji="1"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이원화 대상 추출 </a:t>
            </a:r>
            <a:r>
              <a:rPr kumimoji="1"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r>
              <a:rPr kumimoji="1"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DIAGRAM(2)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AE33E16-3DFE-4CB0-9CC3-B25FF7633D10}"/>
              </a:ext>
            </a:extLst>
          </p:cNvPr>
          <p:cNvSpPr/>
          <p:nvPr/>
        </p:nvSpPr>
        <p:spPr>
          <a:xfrm>
            <a:off x="385398" y="958276"/>
            <a:ext cx="1944216" cy="387758"/>
          </a:xfrm>
          <a:prstGeom prst="roundRect">
            <a:avLst/>
          </a:prstGeom>
          <a:gradFill flip="none" rotWithShape="1">
            <a:gsLst>
              <a:gs pos="0">
                <a:schemeClr val="tx1"/>
              </a:gs>
              <a:gs pos="1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대상추출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120E783-072D-40A4-A52A-74276CAEEBC2}"/>
              </a:ext>
            </a:extLst>
          </p:cNvPr>
          <p:cNvSpPr/>
          <p:nvPr/>
        </p:nvSpPr>
        <p:spPr>
          <a:xfrm>
            <a:off x="388209" y="1545006"/>
            <a:ext cx="1944216" cy="38775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1. CUID </a:t>
            </a:r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가 들어가 있는가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9BC0554-55CE-4EBE-B30F-8EA39382DCA8}"/>
              </a:ext>
            </a:extLst>
          </p:cNvPr>
          <p:cNvCxnSpPr/>
          <p:nvPr/>
        </p:nvCxnSpPr>
        <p:spPr>
          <a:xfrm>
            <a:off x="2473630" y="1735677"/>
            <a:ext cx="108012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9F3472E-CAC3-4779-99A9-23AA6E1DD387}"/>
              </a:ext>
            </a:extLst>
          </p:cNvPr>
          <p:cNvSpPr/>
          <p:nvPr/>
        </p:nvSpPr>
        <p:spPr>
          <a:xfrm>
            <a:off x="3694954" y="1541798"/>
            <a:ext cx="762746" cy="38775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아니요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A868296-D180-49DE-ACE1-1394B7283C30}"/>
              </a:ext>
            </a:extLst>
          </p:cNvPr>
          <p:cNvCxnSpPr/>
          <p:nvPr/>
        </p:nvCxnSpPr>
        <p:spPr>
          <a:xfrm>
            <a:off x="4646636" y="1735677"/>
            <a:ext cx="108012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3A540EC-EE06-48FA-8CB1-4DD58813E570}"/>
              </a:ext>
            </a:extLst>
          </p:cNvPr>
          <p:cNvSpPr/>
          <p:nvPr/>
        </p:nvSpPr>
        <p:spPr>
          <a:xfrm>
            <a:off x="5915692" y="1541798"/>
            <a:ext cx="1513808" cy="387758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불량</a:t>
            </a:r>
            <a:r>
              <a:rPr lang="en-US" altLang="ko-KR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조치필요</a:t>
            </a:r>
            <a:r>
              <a:rPr lang="en-US" altLang="ko-KR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#1</a:t>
            </a:r>
            <a:endParaRPr lang="ko-KR" altLang="en-US" sz="1000" dirty="0">
              <a:solidFill>
                <a:schemeClr val="tx1"/>
              </a:solidFill>
              <a:latin typeface="Tahoma" pitchFamily="34" charset="0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B840EF5C-AF4C-43C8-BFA3-66AE73E33A5A}"/>
              </a:ext>
            </a:extLst>
          </p:cNvPr>
          <p:cNvSpPr/>
          <p:nvPr/>
        </p:nvSpPr>
        <p:spPr>
          <a:xfrm>
            <a:off x="885930" y="2737178"/>
            <a:ext cx="943152" cy="38775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예</a:t>
            </a:r>
            <a:r>
              <a:rPr lang="en-US" altLang="ko-KR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맞아요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841A9B0-3C9E-448B-AE3B-4A8F9A6D481F}"/>
              </a:ext>
            </a:extLst>
          </p:cNvPr>
          <p:cNvCxnSpPr>
            <a:cxnSpLocks/>
          </p:cNvCxnSpPr>
          <p:nvPr/>
        </p:nvCxnSpPr>
        <p:spPr>
          <a:xfrm>
            <a:off x="1357506" y="2033719"/>
            <a:ext cx="0" cy="57613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26FEE89-02D8-46DE-A643-D1FF9A7EBDFB}"/>
              </a:ext>
            </a:extLst>
          </p:cNvPr>
          <p:cNvCxnSpPr>
            <a:cxnSpLocks/>
          </p:cNvCxnSpPr>
          <p:nvPr/>
        </p:nvCxnSpPr>
        <p:spPr>
          <a:xfrm>
            <a:off x="1357506" y="3295650"/>
            <a:ext cx="0" cy="57613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61353155-A2A5-4A7D-B132-D797E4402470}"/>
              </a:ext>
            </a:extLst>
          </p:cNvPr>
          <p:cNvSpPr/>
          <p:nvPr/>
        </p:nvSpPr>
        <p:spPr>
          <a:xfrm>
            <a:off x="385398" y="4042495"/>
            <a:ext cx="1944216" cy="38775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2. </a:t>
            </a:r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동일 </a:t>
            </a:r>
            <a:r>
              <a:rPr lang="en-US" altLang="ko-KR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CUID</a:t>
            </a:r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가 </a:t>
            </a:r>
            <a:r>
              <a:rPr lang="en-US" altLang="ko-KR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2</a:t>
            </a:r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개 이상 인가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FFBF9447-82F5-40C4-A468-4E206C066883}"/>
              </a:ext>
            </a:extLst>
          </p:cNvPr>
          <p:cNvSpPr/>
          <p:nvPr/>
        </p:nvSpPr>
        <p:spPr>
          <a:xfrm>
            <a:off x="3694954" y="4042495"/>
            <a:ext cx="762746" cy="38775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아니요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602B519-12AD-4F28-950E-D7BC41DDD090}"/>
              </a:ext>
            </a:extLst>
          </p:cNvPr>
          <p:cNvCxnSpPr/>
          <p:nvPr/>
        </p:nvCxnSpPr>
        <p:spPr>
          <a:xfrm>
            <a:off x="2473630" y="4257551"/>
            <a:ext cx="108012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CF9C578-3EFF-4A21-BE44-7FBDF4D815B6}"/>
              </a:ext>
            </a:extLst>
          </p:cNvPr>
          <p:cNvCxnSpPr/>
          <p:nvPr/>
        </p:nvCxnSpPr>
        <p:spPr>
          <a:xfrm>
            <a:off x="4646636" y="4257551"/>
            <a:ext cx="108012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FE9D770-5040-4974-9EA2-F76A17AE74C7}"/>
              </a:ext>
            </a:extLst>
          </p:cNvPr>
          <p:cNvSpPr/>
          <p:nvPr/>
        </p:nvSpPr>
        <p:spPr>
          <a:xfrm>
            <a:off x="5915692" y="4063672"/>
            <a:ext cx="1513808" cy="387758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불량</a:t>
            </a:r>
            <a:r>
              <a:rPr lang="en-US" altLang="ko-KR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조치필요</a:t>
            </a:r>
            <a:r>
              <a:rPr lang="en-US" altLang="ko-KR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#2</a:t>
            </a:r>
            <a:endParaRPr lang="ko-KR" altLang="en-US" sz="1000" dirty="0">
              <a:solidFill>
                <a:schemeClr val="tx1"/>
              </a:solidFill>
              <a:latin typeface="Tahoma" pitchFamily="34" charset="0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8FF0EDB-3221-4BDC-8032-375EC70D3CC5}"/>
              </a:ext>
            </a:extLst>
          </p:cNvPr>
          <p:cNvSpPr/>
          <p:nvPr/>
        </p:nvSpPr>
        <p:spPr>
          <a:xfrm>
            <a:off x="885930" y="5243037"/>
            <a:ext cx="943152" cy="38775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예</a:t>
            </a:r>
            <a:r>
              <a:rPr lang="en-US" altLang="ko-KR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맞아요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D784843-9B4F-4F76-96E8-F6921B34B34C}"/>
              </a:ext>
            </a:extLst>
          </p:cNvPr>
          <p:cNvCxnSpPr>
            <a:cxnSpLocks/>
          </p:cNvCxnSpPr>
          <p:nvPr/>
        </p:nvCxnSpPr>
        <p:spPr>
          <a:xfrm>
            <a:off x="1357506" y="4530053"/>
            <a:ext cx="0" cy="57613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6890EC2-E798-4647-A850-B34E2E2800EE}"/>
              </a:ext>
            </a:extLst>
          </p:cNvPr>
          <p:cNvCxnSpPr>
            <a:cxnSpLocks/>
          </p:cNvCxnSpPr>
          <p:nvPr/>
        </p:nvCxnSpPr>
        <p:spPr>
          <a:xfrm>
            <a:off x="1371987" y="5749253"/>
            <a:ext cx="0" cy="57613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1F2B724-601D-4C32-91BA-A2A2177D25A4}"/>
              </a:ext>
            </a:extLst>
          </p:cNvPr>
          <p:cNvSpPr/>
          <p:nvPr/>
        </p:nvSpPr>
        <p:spPr>
          <a:xfrm>
            <a:off x="8229603" y="2815897"/>
            <a:ext cx="2604891" cy="1247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추출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단계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CUID </a:t>
            </a:r>
            <a:r>
              <a:rPr lang="ko-KR" altLang="en-US" dirty="0">
                <a:solidFill>
                  <a:schemeClr val="tx1"/>
                </a:solidFill>
              </a:rPr>
              <a:t>비교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F73F80E-D378-49BF-976D-135BF59BA2BA}"/>
              </a:ext>
            </a:extLst>
          </p:cNvPr>
          <p:cNvCxnSpPr>
            <a:cxnSpLocks/>
          </p:cNvCxnSpPr>
          <p:nvPr/>
        </p:nvCxnSpPr>
        <p:spPr>
          <a:xfrm>
            <a:off x="379103" y="6010275"/>
            <a:ext cx="11073177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940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385398" y="98426"/>
            <a:ext cx="4280195" cy="3877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7273" tIns="43636" rIns="87273" bIns="43636">
            <a:spAutoFit/>
          </a:bodyPr>
          <a:lstStyle/>
          <a:p>
            <a:pPr defTabSz="87312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 RT </a:t>
            </a:r>
            <a:r>
              <a:rPr kumimoji="1"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이원화 대상 추출 </a:t>
            </a:r>
            <a:r>
              <a:rPr kumimoji="1"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– DIAGRAM(3)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AE33E16-3DFE-4CB0-9CC3-B25FF7633D10}"/>
              </a:ext>
            </a:extLst>
          </p:cNvPr>
          <p:cNvSpPr/>
          <p:nvPr/>
        </p:nvSpPr>
        <p:spPr>
          <a:xfrm>
            <a:off x="385398" y="958276"/>
            <a:ext cx="1944216" cy="387758"/>
          </a:xfrm>
          <a:prstGeom prst="roundRect">
            <a:avLst/>
          </a:prstGeom>
          <a:gradFill flip="none" rotWithShape="1">
            <a:gsLst>
              <a:gs pos="0">
                <a:schemeClr val="tx1"/>
              </a:gs>
              <a:gs pos="1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대상추출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120E783-072D-40A4-A52A-74276CAEEBC2}"/>
              </a:ext>
            </a:extLst>
          </p:cNvPr>
          <p:cNvSpPr/>
          <p:nvPr/>
        </p:nvSpPr>
        <p:spPr>
          <a:xfrm>
            <a:off x="388208" y="1545006"/>
            <a:ext cx="2590511" cy="38775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3. “ </a:t>
            </a:r>
            <a:r>
              <a:rPr lang="ko-KR" altLang="en-US" sz="1000" dirty="0" err="1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회선비고</a:t>
            </a:r>
            <a:r>
              <a:rPr lang="en-US" altLang="ko-KR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3 “ </a:t>
            </a:r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의 명칭이 </a:t>
            </a:r>
            <a:r>
              <a:rPr lang="en-US" altLang="ko-KR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2</a:t>
            </a:r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개 이상 인가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9BC0554-55CE-4EBE-B30F-8EA39382DCA8}"/>
              </a:ext>
            </a:extLst>
          </p:cNvPr>
          <p:cNvCxnSpPr/>
          <p:nvPr/>
        </p:nvCxnSpPr>
        <p:spPr>
          <a:xfrm>
            <a:off x="3088219" y="1756854"/>
            <a:ext cx="108012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9F3472E-CAC3-4779-99A9-23AA6E1DD387}"/>
              </a:ext>
            </a:extLst>
          </p:cNvPr>
          <p:cNvSpPr/>
          <p:nvPr/>
        </p:nvSpPr>
        <p:spPr>
          <a:xfrm>
            <a:off x="4277839" y="1559596"/>
            <a:ext cx="908857" cy="38775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예</a:t>
            </a:r>
            <a:r>
              <a:rPr lang="en-US" altLang="ko-KR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맞아요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A868296-D180-49DE-ACE1-1394B7283C30}"/>
              </a:ext>
            </a:extLst>
          </p:cNvPr>
          <p:cNvCxnSpPr/>
          <p:nvPr/>
        </p:nvCxnSpPr>
        <p:spPr>
          <a:xfrm>
            <a:off x="5262896" y="1738885"/>
            <a:ext cx="108012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3A540EC-EE06-48FA-8CB1-4DD58813E570}"/>
              </a:ext>
            </a:extLst>
          </p:cNvPr>
          <p:cNvSpPr/>
          <p:nvPr/>
        </p:nvSpPr>
        <p:spPr>
          <a:xfrm>
            <a:off x="6419216" y="1545006"/>
            <a:ext cx="570833" cy="38775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양호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B840EF5C-AF4C-43C8-BFA3-66AE73E33A5A}"/>
              </a:ext>
            </a:extLst>
          </p:cNvPr>
          <p:cNvSpPr/>
          <p:nvPr/>
        </p:nvSpPr>
        <p:spPr>
          <a:xfrm>
            <a:off x="885930" y="2689553"/>
            <a:ext cx="943152" cy="38775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아니요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841A9B0-3C9E-448B-AE3B-4A8F9A6D481F}"/>
              </a:ext>
            </a:extLst>
          </p:cNvPr>
          <p:cNvCxnSpPr>
            <a:cxnSpLocks/>
          </p:cNvCxnSpPr>
          <p:nvPr/>
        </p:nvCxnSpPr>
        <p:spPr>
          <a:xfrm>
            <a:off x="1357506" y="2033719"/>
            <a:ext cx="0" cy="57613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26FEE89-02D8-46DE-A643-D1FF9A7EBDFB}"/>
              </a:ext>
            </a:extLst>
          </p:cNvPr>
          <p:cNvCxnSpPr>
            <a:cxnSpLocks/>
          </p:cNvCxnSpPr>
          <p:nvPr/>
        </p:nvCxnSpPr>
        <p:spPr>
          <a:xfrm>
            <a:off x="1357506" y="3171825"/>
            <a:ext cx="0" cy="57613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61353155-A2A5-4A7D-B132-D797E4402470}"/>
              </a:ext>
            </a:extLst>
          </p:cNvPr>
          <p:cNvSpPr/>
          <p:nvPr/>
        </p:nvSpPr>
        <p:spPr>
          <a:xfrm>
            <a:off x="385398" y="3933245"/>
            <a:ext cx="7339375" cy="240088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4. “RT</a:t>
            </a:r>
            <a:r>
              <a:rPr lang="ko-KR" altLang="en-US" sz="1000" b="1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선번내역</a:t>
            </a:r>
            <a:r>
              <a:rPr lang="en-US" altLang="ko-KR" sz="1000" b="1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” </a:t>
            </a:r>
            <a:r>
              <a:rPr lang="ko-KR" altLang="en-US" sz="1000" b="1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의 </a:t>
            </a:r>
            <a:r>
              <a:rPr lang="en-US" altLang="ko-KR" sz="1000" b="1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TEXT </a:t>
            </a:r>
            <a:r>
              <a:rPr lang="ko-KR" altLang="en-US" sz="1000" b="1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분리 작업 필요</a:t>
            </a:r>
            <a:endParaRPr lang="en-US" altLang="ko-KR" sz="1000" b="1" dirty="0">
              <a:solidFill>
                <a:srgbClr val="FF0000"/>
              </a:solidFill>
              <a:latin typeface="Tahoma" pitchFamily="34" charset="0"/>
              <a:ea typeface="맑은 고딕" pitchFamily="50" charset="-127"/>
              <a:cs typeface="Tahoma" pitchFamily="34" charset="0"/>
            </a:endParaRPr>
          </a:p>
          <a:p>
            <a:r>
              <a:rPr lang="ko-KR" altLang="en-US" sz="1000" dirty="0" err="1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장비명</a:t>
            </a:r>
            <a:r>
              <a:rPr lang="en-US" altLang="ko-KR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/01-1-01-01 ~ 01-1-09-99           // </a:t>
            </a:r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전송장비 </a:t>
            </a:r>
            <a:r>
              <a:rPr lang="en-US" altLang="ko-KR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rack/shelf/board/port -&gt; r-s-b-p </a:t>
            </a:r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포트 형식</a:t>
            </a:r>
            <a:endParaRPr lang="en-US" altLang="ko-KR" sz="1000" dirty="0">
              <a:solidFill>
                <a:schemeClr val="tx1"/>
              </a:solidFill>
              <a:latin typeface="Tahoma" pitchFamily="34" charset="0"/>
              <a:ea typeface="맑은 고딕" pitchFamily="50" charset="-127"/>
              <a:cs typeface="Tahoma" pitchFamily="34" charset="0"/>
            </a:endParaRPr>
          </a:p>
          <a:p>
            <a:r>
              <a:rPr lang="ko-KR" altLang="en-US" sz="1000" dirty="0" err="1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장비명</a:t>
            </a:r>
            <a:r>
              <a:rPr lang="en-US" altLang="ko-KR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/1~99                                       // IPMUX </a:t>
            </a:r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등 채널 </a:t>
            </a:r>
            <a:r>
              <a:rPr lang="ko-KR" altLang="en-US" sz="1000" dirty="0" err="1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드랍포트</a:t>
            </a:r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 형식</a:t>
            </a:r>
            <a:endParaRPr lang="en-US" altLang="ko-KR" sz="1000" dirty="0">
              <a:solidFill>
                <a:schemeClr val="tx1"/>
              </a:solidFill>
              <a:latin typeface="Tahoma" pitchFamily="34" charset="0"/>
              <a:ea typeface="맑은 고딕" pitchFamily="50" charset="-127"/>
              <a:cs typeface="Tahoma" pitchFamily="34" charset="0"/>
            </a:endParaRPr>
          </a:p>
          <a:p>
            <a:r>
              <a:rPr lang="ko-KR" altLang="en-US" sz="1000" dirty="0" err="1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장비명</a:t>
            </a:r>
            <a:r>
              <a:rPr lang="en-US" altLang="ko-KR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/”S”</a:t>
            </a:r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시작 </a:t>
            </a:r>
            <a:r>
              <a:rPr lang="en-US" altLang="ko-KR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or “</a:t>
            </a:r>
            <a:r>
              <a:rPr lang="en-US" altLang="ko-KR" sz="1000" dirty="0" err="1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ch</a:t>
            </a:r>
            <a:r>
              <a:rPr lang="en-US" altLang="ko-KR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”</a:t>
            </a:r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시작                   </a:t>
            </a:r>
            <a:r>
              <a:rPr lang="en-US" altLang="ko-KR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//</a:t>
            </a:r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대</a:t>
            </a:r>
            <a:r>
              <a:rPr lang="en-US" altLang="ko-KR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소문자 구분 불필요</a:t>
            </a:r>
            <a:r>
              <a:rPr lang="en-US" altLang="ko-KR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 (S4-2 </a:t>
            </a:r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등 표기 또는 </a:t>
            </a:r>
            <a:r>
              <a:rPr lang="en-US" altLang="ko-KR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MW)</a:t>
            </a:r>
          </a:p>
          <a:p>
            <a:r>
              <a:rPr lang="ko-KR" altLang="en-US" sz="1000" dirty="0" err="1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장비명</a:t>
            </a:r>
            <a:r>
              <a:rPr lang="en-US" altLang="ko-KR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/”a-”</a:t>
            </a:r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시작                                   </a:t>
            </a:r>
            <a:r>
              <a:rPr lang="en-US" altLang="ko-KR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// NK</a:t>
            </a:r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PTS</a:t>
            </a:r>
          </a:p>
          <a:p>
            <a:r>
              <a:rPr lang="ko-KR" altLang="en-US" sz="1000" dirty="0" err="1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장비명</a:t>
            </a:r>
            <a:r>
              <a:rPr lang="en-US" altLang="ko-KR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/”0/”</a:t>
            </a:r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시작 </a:t>
            </a:r>
            <a:r>
              <a:rPr lang="en-US" altLang="ko-KR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or “G0” </a:t>
            </a:r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시작                </a:t>
            </a:r>
            <a:r>
              <a:rPr lang="en-US" altLang="ko-KR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// IBRR, L3 SW </a:t>
            </a:r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등 </a:t>
            </a:r>
            <a:r>
              <a:rPr lang="ko-KR" altLang="en-US" sz="1000" dirty="0" err="1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드랍포트</a:t>
            </a:r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 형식</a:t>
            </a:r>
            <a:r>
              <a:rPr lang="en-US" altLang="ko-KR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예를들어</a:t>
            </a:r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G0/0/0, 0/0/0</a:t>
            </a:r>
          </a:p>
          <a:p>
            <a:r>
              <a:rPr lang="ko-KR" altLang="en-US" sz="1000" dirty="0" err="1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장비명</a:t>
            </a:r>
            <a:r>
              <a:rPr lang="en-US" altLang="ko-KR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/”F”</a:t>
            </a:r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시작 등 </a:t>
            </a:r>
            <a:r>
              <a:rPr lang="en-US" altLang="ko-KR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T2 </a:t>
            </a:r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포트 키워드       </a:t>
            </a:r>
            <a:r>
              <a:rPr lang="en-US" altLang="ko-KR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// T2 </a:t>
            </a:r>
            <a:r>
              <a:rPr lang="ko-KR" altLang="en-US" sz="1000" dirty="0" err="1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광단국</a:t>
            </a:r>
            <a:r>
              <a:rPr lang="ko-KR" altLang="en-US" sz="1000" dirty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드랍포트</a:t>
            </a:r>
            <a:endParaRPr lang="en-US" altLang="ko-KR" sz="1000" dirty="0">
              <a:solidFill>
                <a:schemeClr val="tx1"/>
              </a:solidFill>
              <a:latin typeface="Tahoma" pitchFamily="34" charset="0"/>
              <a:ea typeface="맑은 고딕" pitchFamily="50" charset="-127"/>
              <a:cs typeface="Tahoma" pitchFamily="34" charset="0"/>
            </a:endParaRPr>
          </a:p>
          <a:p>
            <a:endParaRPr lang="en-US" altLang="ko-KR" sz="1000" dirty="0">
              <a:solidFill>
                <a:schemeClr val="tx1"/>
              </a:solidFill>
              <a:latin typeface="Tahoma" pitchFamily="34" charset="0"/>
              <a:ea typeface="맑은 고딕" pitchFamily="50" charset="-127"/>
              <a:cs typeface="Tahoma" pitchFamily="34" charset="0"/>
            </a:endParaRPr>
          </a:p>
          <a:p>
            <a:endParaRPr lang="en-US" altLang="ko-KR" sz="1000" dirty="0">
              <a:solidFill>
                <a:srgbClr val="FF0000"/>
              </a:solidFill>
              <a:latin typeface="Tahoma" pitchFamily="34" charset="0"/>
              <a:ea typeface="맑은 고딕" pitchFamily="50" charset="-127"/>
              <a:cs typeface="Tahoma" pitchFamily="34" charset="0"/>
            </a:endParaRPr>
          </a:p>
          <a:p>
            <a:r>
              <a:rPr lang="en-US" altLang="ko-KR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EX) </a:t>
            </a:r>
            <a:r>
              <a:rPr lang="ko-KR" altLang="en-US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연성지구</a:t>
            </a:r>
            <a:r>
              <a:rPr lang="en-US" altLang="ko-KR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(1FA)WD1 </a:t>
            </a:r>
            <a:r>
              <a:rPr lang="ko-KR" altLang="en-US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는 </a:t>
            </a:r>
            <a:r>
              <a:rPr lang="en-US" altLang="ko-KR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2</a:t>
            </a:r>
            <a:r>
              <a:rPr lang="ko-KR" altLang="en-US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개 회선 사용 중으로</a:t>
            </a:r>
            <a:endParaRPr lang="en-US" altLang="ko-KR" sz="1000" dirty="0">
              <a:solidFill>
                <a:srgbClr val="FF0000"/>
              </a:solidFill>
              <a:latin typeface="Tahoma" pitchFamily="34" charset="0"/>
              <a:ea typeface="맑은 고딕" pitchFamily="50" charset="-127"/>
              <a:cs typeface="Tahoma" pitchFamily="34" charset="0"/>
            </a:endParaRPr>
          </a:p>
          <a:p>
            <a:r>
              <a:rPr lang="en-US" altLang="ko-KR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1E : AT</a:t>
            </a:r>
            <a:r>
              <a:rPr lang="ko-KR" altLang="en-US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부천</a:t>
            </a:r>
            <a:r>
              <a:rPr lang="en-US" altLang="ko-KR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RT</a:t>
            </a:r>
            <a:r>
              <a:rPr lang="ko-KR" altLang="en-US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연성지구</a:t>
            </a:r>
            <a:r>
              <a:rPr lang="en-US" altLang="ko-KR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(PB)/01-1-01-01 -&gt; AT</a:t>
            </a:r>
            <a:r>
              <a:rPr lang="ko-KR" altLang="en-US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부천</a:t>
            </a:r>
            <a:r>
              <a:rPr lang="en-US" altLang="ko-KR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RT</a:t>
            </a:r>
            <a:r>
              <a:rPr lang="ko-KR" altLang="en-US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연성지구</a:t>
            </a:r>
            <a:r>
              <a:rPr lang="en-US" altLang="ko-KR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(PB)  </a:t>
            </a:r>
            <a:r>
              <a:rPr lang="ko-KR" altLang="en-US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와 </a:t>
            </a:r>
            <a:r>
              <a:rPr lang="en-US" altLang="ko-KR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 /01-1-01-01 </a:t>
            </a:r>
            <a:r>
              <a:rPr lang="ko-KR" altLang="en-US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를 분리</a:t>
            </a:r>
            <a:endParaRPr lang="en-US" altLang="ko-KR" sz="1000" dirty="0">
              <a:solidFill>
                <a:srgbClr val="FF0000"/>
              </a:solidFill>
              <a:latin typeface="Tahoma" pitchFamily="34" charset="0"/>
              <a:ea typeface="맑은 고딕" pitchFamily="50" charset="-127"/>
              <a:cs typeface="Tahoma" pitchFamily="34" charset="0"/>
            </a:endParaRPr>
          </a:p>
          <a:p>
            <a:r>
              <a:rPr lang="en-US" altLang="ko-KR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2E : </a:t>
            </a:r>
            <a:r>
              <a:rPr lang="ko-KR" altLang="en-US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강남부천</a:t>
            </a:r>
            <a:r>
              <a:rPr lang="en-US" altLang="ko-KR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AT622M02</a:t>
            </a:r>
            <a:r>
              <a:rPr lang="ko-KR" altLang="en-US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링</a:t>
            </a:r>
            <a:r>
              <a:rPr lang="en-US" altLang="ko-KR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_</a:t>
            </a:r>
            <a:r>
              <a:rPr lang="ko-KR" altLang="en-US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연성지구</a:t>
            </a:r>
            <a:r>
              <a:rPr lang="en-US" altLang="ko-KR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/01-1-02-10 -&gt; </a:t>
            </a:r>
            <a:r>
              <a:rPr lang="ko-KR" altLang="en-US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강남부천</a:t>
            </a:r>
            <a:r>
              <a:rPr lang="en-US" altLang="ko-KR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AT622M02</a:t>
            </a:r>
            <a:r>
              <a:rPr lang="ko-KR" altLang="en-US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링</a:t>
            </a:r>
            <a:r>
              <a:rPr lang="en-US" altLang="ko-KR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_</a:t>
            </a:r>
            <a:r>
              <a:rPr lang="ko-KR" altLang="en-US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연성지구</a:t>
            </a:r>
            <a:r>
              <a:rPr lang="en-US" altLang="ko-KR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와 </a:t>
            </a:r>
            <a:r>
              <a:rPr lang="en-US" altLang="ko-KR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 /01-1-02-10 </a:t>
            </a:r>
            <a:r>
              <a:rPr lang="ko-KR" altLang="en-US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를 분리</a:t>
            </a:r>
            <a:endParaRPr lang="en-US" altLang="ko-KR" sz="1000" dirty="0">
              <a:solidFill>
                <a:srgbClr val="FF0000"/>
              </a:solidFill>
              <a:latin typeface="Tahoma" pitchFamily="34" charset="0"/>
              <a:ea typeface="맑은 고딕" pitchFamily="50" charset="-127"/>
              <a:cs typeface="Tahoma" pitchFamily="34" charset="0"/>
            </a:endParaRPr>
          </a:p>
          <a:p>
            <a:endParaRPr lang="en-US" altLang="ko-KR" sz="1000" dirty="0">
              <a:solidFill>
                <a:srgbClr val="FF0000"/>
              </a:solidFill>
              <a:latin typeface="Tahoma" pitchFamily="34" charset="0"/>
              <a:ea typeface="맑은 고딕" pitchFamily="50" charset="-127"/>
              <a:cs typeface="Tahoma" pitchFamily="34" charset="0"/>
            </a:endParaRPr>
          </a:p>
          <a:p>
            <a:r>
              <a:rPr lang="en-US" altLang="ko-KR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-&gt; </a:t>
            </a:r>
            <a:r>
              <a:rPr lang="ko-KR" altLang="en-US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해당 기지국의 </a:t>
            </a:r>
            <a:r>
              <a:rPr lang="en-US" altLang="ko-KR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RT</a:t>
            </a:r>
            <a:r>
              <a:rPr lang="ko-KR" altLang="en-US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는 </a:t>
            </a:r>
            <a:r>
              <a:rPr lang="en-US" altLang="ko-KR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AT</a:t>
            </a:r>
            <a:r>
              <a:rPr lang="ko-KR" altLang="en-US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부천</a:t>
            </a:r>
            <a:r>
              <a:rPr lang="en-US" altLang="ko-KR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RT</a:t>
            </a:r>
            <a:r>
              <a:rPr lang="ko-KR" altLang="en-US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연성지구</a:t>
            </a:r>
            <a:r>
              <a:rPr lang="en-US" altLang="ko-KR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(PB) &amp; </a:t>
            </a:r>
            <a:r>
              <a:rPr lang="ko-KR" altLang="en-US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강남부천</a:t>
            </a:r>
            <a:r>
              <a:rPr lang="en-US" altLang="ko-KR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AT622M02</a:t>
            </a:r>
            <a:r>
              <a:rPr lang="ko-KR" altLang="en-US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링</a:t>
            </a:r>
            <a:r>
              <a:rPr lang="en-US" altLang="ko-KR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_</a:t>
            </a:r>
            <a:r>
              <a:rPr lang="ko-KR" altLang="en-US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연성지구</a:t>
            </a:r>
            <a:endParaRPr lang="ko-KR" altLang="en-US" sz="1000" dirty="0">
              <a:solidFill>
                <a:schemeClr val="tx1"/>
              </a:solidFill>
              <a:latin typeface="Tahoma" pitchFamily="34" charset="0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FFBF9447-82F5-40C4-A468-4E206C066883}"/>
              </a:ext>
            </a:extLst>
          </p:cNvPr>
          <p:cNvSpPr/>
          <p:nvPr/>
        </p:nvSpPr>
        <p:spPr>
          <a:xfrm>
            <a:off x="2329614" y="2131350"/>
            <a:ext cx="4411154" cy="38775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주석 </a:t>
            </a:r>
            <a:r>
              <a:rPr lang="en-US" altLang="ko-KR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// </a:t>
            </a:r>
            <a:r>
              <a:rPr lang="ko-KR" altLang="en-US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비고</a:t>
            </a:r>
            <a:r>
              <a:rPr lang="en-US" altLang="ko-KR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3 </a:t>
            </a:r>
            <a:r>
              <a:rPr lang="ko-KR" altLang="en-US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는 </a:t>
            </a:r>
            <a:r>
              <a:rPr lang="en-US" altLang="ko-KR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SKT1, SKT2, </a:t>
            </a:r>
            <a:r>
              <a:rPr lang="ko-KR" altLang="en-US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임차</a:t>
            </a:r>
            <a:r>
              <a:rPr lang="en-US" altLang="ko-KR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, </a:t>
            </a:r>
            <a:r>
              <a:rPr lang="ko-KR" altLang="en-US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확인필요</a:t>
            </a:r>
            <a:r>
              <a:rPr lang="en-US" altLang="ko-KR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조치예정</a:t>
            </a:r>
            <a:r>
              <a:rPr lang="en-US" altLang="ko-KR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) 4</a:t>
            </a:r>
            <a:r>
              <a:rPr lang="ko-KR" altLang="en-US" sz="10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개로 통일 중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D784843-9B4F-4F76-96E8-F6921B34B34C}"/>
              </a:ext>
            </a:extLst>
          </p:cNvPr>
          <p:cNvCxnSpPr>
            <a:cxnSpLocks/>
          </p:cNvCxnSpPr>
          <p:nvPr/>
        </p:nvCxnSpPr>
        <p:spPr>
          <a:xfrm>
            <a:off x="9549037" y="5474559"/>
            <a:ext cx="0" cy="57613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1F2B724-601D-4C32-91BA-A2A2177D25A4}"/>
              </a:ext>
            </a:extLst>
          </p:cNvPr>
          <p:cNvSpPr/>
          <p:nvPr/>
        </p:nvSpPr>
        <p:spPr>
          <a:xfrm>
            <a:off x="8286664" y="1074009"/>
            <a:ext cx="2604891" cy="1247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추출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단계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타사 이원화 확인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B1FBD0B-670B-4384-A97A-F07B24A313C1}"/>
              </a:ext>
            </a:extLst>
          </p:cNvPr>
          <p:cNvCxnSpPr>
            <a:cxnSpLocks/>
          </p:cNvCxnSpPr>
          <p:nvPr/>
        </p:nvCxnSpPr>
        <p:spPr>
          <a:xfrm>
            <a:off x="385398" y="3505200"/>
            <a:ext cx="11073177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DA550DBC-9164-4831-ABB7-CB5C13CBC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614" y="2612166"/>
            <a:ext cx="9128958" cy="676275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E402BE5-11C0-4099-A1C9-D0756F9BE0E1}"/>
              </a:ext>
            </a:extLst>
          </p:cNvPr>
          <p:cNvSpPr/>
          <p:nvPr/>
        </p:nvSpPr>
        <p:spPr>
          <a:xfrm>
            <a:off x="10158048" y="2642575"/>
            <a:ext cx="1467015" cy="6762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D70B0A1-CF32-43DF-8993-38A2B35006C3}"/>
              </a:ext>
            </a:extLst>
          </p:cNvPr>
          <p:cNvCxnSpPr>
            <a:cxnSpLocks/>
          </p:cNvCxnSpPr>
          <p:nvPr/>
        </p:nvCxnSpPr>
        <p:spPr>
          <a:xfrm>
            <a:off x="6948605" y="2314408"/>
            <a:ext cx="3105364" cy="35890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8D5998F-CAAA-4461-BBDA-99EFC7517FCC}"/>
              </a:ext>
            </a:extLst>
          </p:cNvPr>
          <p:cNvSpPr/>
          <p:nvPr/>
        </p:nvSpPr>
        <p:spPr>
          <a:xfrm>
            <a:off x="6962692" y="2680675"/>
            <a:ext cx="2223249" cy="6762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193B9FD-EF2E-4F70-972D-F3F6105823CA}"/>
              </a:ext>
            </a:extLst>
          </p:cNvPr>
          <p:cNvCxnSpPr>
            <a:cxnSpLocks/>
          </p:cNvCxnSpPr>
          <p:nvPr/>
        </p:nvCxnSpPr>
        <p:spPr>
          <a:xfrm flipV="1">
            <a:off x="6266816" y="3436693"/>
            <a:ext cx="1905634" cy="2037866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2EF1425-AD3A-4423-870B-17F16E041DC2}"/>
              </a:ext>
            </a:extLst>
          </p:cNvPr>
          <p:cNvSpPr/>
          <p:nvPr/>
        </p:nvSpPr>
        <p:spPr>
          <a:xfrm>
            <a:off x="8286664" y="4017858"/>
            <a:ext cx="2604891" cy="1247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추출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단계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RT</a:t>
            </a:r>
            <a:r>
              <a:rPr lang="ko-KR" altLang="en-US" dirty="0">
                <a:solidFill>
                  <a:schemeClr val="tx1"/>
                </a:solidFill>
              </a:rPr>
              <a:t>선번내용 </a:t>
            </a:r>
            <a:r>
              <a:rPr lang="en-US" altLang="ko-KR" dirty="0">
                <a:solidFill>
                  <a:schemeClr val="tx1"/>
                </a:solidFill>
              </a:rPr>
              <a:t>TEXT </a:t>
            </a:r>
            <a:r>
              <a:rPr lang="ko-KR" altLang="en-US" dirty="0">
                <a:solidFill>
                  <a:schemeClr val="tx1"/>
                </a:solidFill>
              </a:rPr>
              <a:t>분리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12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</TotalTime>
  <Words>1303</Words>
  <Application>Microsoft Office PowerPoint</Application>
  <PresentationFormat>와이드스크린</PresentationFormat>
  <Paragraphs>206</Paragraphs>
  <Slides>22</Slides>
  <Notes>20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맑은 고딕</vt:lpstr>
      <vt:lpstr>Arial</vt:lpstr>
      <vt:lpstr>Tahoma</vt:lpstr>
      <vt:lpstr>Trebuchet MS</vt:lpstr>
      <vt:lpstr>Wingdings</vt:lpstr>
      <vt:lpstr>Office 테마</vt:lpstr>
      <vt:lpstr>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홍성호님/공용 ID</dc:creator>
  <cp:lastModifiedBy>SKNS</cp:lastModifiedBy>
  <cp:revision>33</cp:revision>
  <dcterms:created xsi:type="dcterms:W3CDTF">2022-01-12T01:33:51Z</dcterms:created>
  <dcterms:modified xsi:type="dcterms:W3CDTF">2022-09-16T07:35:44Z</dcterms:modified>
</cp:coreProperties>
</file>