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99" autoAdjust="0"/>
  </p:normalViewPr>
  <p:slideViewPr>
    <p:cSldViewPr>
      <p:cViewPr varScale="1">
        <p:scale>
          <a:sx n="92" d="100"/>
          <a:sy n="92" d="100"/>
        </p:scale>
        <p:origin x="-2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4" d="100"/>
          <a:sy n="104" d="100"/>
        </p:scale>
        <p:origin x="-223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F41C7-E99F-4436-8728-4AC9761E702A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EFA39-2B58-4E47-AEF7-1B85AF722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4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998F0-9ADC-4824-9280-115502A584A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51F21-C8BE-42CB-8217-E8C5E019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1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There are</a:t>
            </a:r>
            <a:r>
              <a:rPr lang="en-US" altLang="ko-KR" baseline="0" dirty="0" smtClean="0"/>
              <a:t> many researches like </a:t>
            </a:r>
            <a:r>
              <a:rPr lang="en-US" altLang="ko-KR" dirty="0" smtClean="0"/>
              <a:t>“You</a:t>
            </a:r>
            <a:r>
              <a:rPr lang="en-US" altLang="ko-KR" baseline="0" dirty="0" smtClean="0"/>
              <a:t> are what you like”, “You are what you say” that reveals private information from people’s preference. </a:t>
            </a: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1988 Video Privacy Protection Act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1F21-C8BE-42CB-8217-E8C5E0198C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0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order</a:t>
            </a:r>
            <a:r>
              <a:rPr lang="en-US" altLang="ko-KR" baseline="0" dirty="0" smtClean="0"/>
              <a:t> to justify the feasibility of our project, 2 premise conditions should be satisfied.</a:t>
            </a:r>
          </a:p>
          <a:p>
            <a:r>
              <a:rPr lang="en-US" altLang="ko-KR" baseline="0" dirty="0" smtClean="0"/>
              <a:t>Reproducibility means repetitive measurement of CPU usage on a single movie should show similar results.</a:t>
            </a:r>
          </a:p>
          <a:p>
            <a:r>
              <a:rPr lang="en-US" altLang="ko-KR" baseline="0" dirty="0" smtClean="0"/>
              <a:t>Uniqueness means CPU usage statistics of different movies should be differentiated from each other.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Feasibility of .. means the attack should be implementable without any problem and also should be transparent to victims so that they can’t notice the attack.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1F21-C8BE-42CB-8217-E8C5E0198C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6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 confirm</a:t>
            </a:r>
            <a:r>
              <a:rPr lang="en-US" altLang="ko-KR" baseline="0" dirty="0" smtClean="0"/>
              <a:t> the reproducibility and uniqueness, we collected CPU statistics from two movies as a preliminary experiment.</a:t>
            </a:r>
          </a:p>
          <a:p>
            <a:r>
              <a:rPr lang="en-US" altLang="ko-KR" baseline="0" dirty="0" smtClean="0"/>
              <a:t>As you can see in each graph, measurement of 5 times show almost same patterns. </a:t>
            </a:r>
          </a:p>
          <a:p>
            <a:r>
              <a:rPr lang="en-US" altLang="ko-KR" baseline="0" dirty="0" smtClean="0"/>
              <a:t>Also, two movie seem to show different, hopefully unique patterns.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But we need more than this kind of rough guess. </a:t>
            </a:r>
          </a:p>
          <a:p>
            <a:r>
              <a:rPr lang="en-US" altLang="ko-KR" baseline="0" dirty="0" smtClean="0"/>
              <a:t>So we calculated the Euclidean distance among the sequences of the same movie and distance between different movies.</a:t>
            </a:r>
          </a:p>
          <a:p>
            <a:r>
              <a:rPr lang="en-US" altLang="ko-KR" baseline="0" dirty="0" smtClean="0"/>
              <a:t>This table clearly shows that the Euclidean distance within a single movie is much shorter than the distance between different two movies.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Through this experiment, we confirmed reproducibility and uniqueness.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1F21-C8BE-42CB-8217-E8C5E0198C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32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</a:t>
            </a:r>
            <a:r>
              <a:rPr lang="en-US" altLang="ko-KR" baseline="0" dirty="0" smtClean="0"/>
              <a:t> confirm the second premise condition, we implemented a prototype of the side-channel attack application. </a:t>
            </a:r>
          </a:p>
          <a:p>
            <a:r>
              <a:rPr lang="en-US" altLang="ko-KR" baseline="0" dirty="0" smtClean="0"/>
              <a:t>As you can see here, this app can collect CPU statistics of Netflix app without any kind of permission. </a:t>
            </a:r>
          </a:p>
          <a:p>
            <a:r>
              <a:rPr lang="en-US" altLang="ko-KR" baseline="0" dirty="0" smtClean="0"/>
              <a:t>It would need an access to the Internet but most of apps already requires this permission.</a:t>
            </a:r>
          </a:p>
          <a:p>
            <a:r>
              <a:rPr lang="en-US" altLang="ko-KR" baseline="0" dirty="0" smtClean="0"/>
              <a:t>Therefore, we suppose that our side-channel attack can be easily embedded into other applications.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1F21-C8BE-42CB-8217-E8C5E0198C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8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</a:t>
            </a:r>
            <a:r>
              <a:rPr lang="en-US" altLang="ko-KR" baseline="0" dirty="0" smtClean="0"/>
              <a:t> implemented KNN method to classify a given CPU statistics based on pre-collected database of CPU statistics. </a:t>
            </a:r>
          </a:p>
          <a:p>
            <a:r>
              <a:rPr lang="en-US" altLang="ko-KR" baseline="0" dirty="0" smtClean="0"/>
              <a:t>In this method, we calculate the Euclidean distance between sequences and then pick K nearest ones. </a:t>
            </a:r>
          </a:p>
          <a:p>
            <a:r>
              <a:rPr lang="en-US" altLang="ko-KR" baseline="0" dirty="0" smtClean="0"/>
              <a:t>Then we determine the label of the test sequence by majority rule.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1F21-C8BE-42CB-8217-E8C5E0198C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9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13EA8F0-52F9-4B68-92E0-C25D56462EE2}" type="datetimeFigureOut">
              <a:rPr lang="ko-KR" altLang="en-US" smtClean="0"/>
              <a:pPr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A3A3553-6E24-47A2-8512-BCC1B5F09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6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3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1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13EA8F0-52F9-4B68-92E0-C25D56462EE2}" type="datetimeFigureOut">
              <a:rPr lang="ko-KR" altLang="en-US" smtClean="0"/>
              <a:pPr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A3A3553-6E24-47A2-8512-BCC1B5F09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1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8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5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0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4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9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13EA8F0-52F9-4B68-92E0-C25D56462EE2}" type="datetimeFigureOut">
              <a:rPr lang="ko-KR" altLang="en-US" smtClean="0"/>
              <a:pPr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A3A3553-6E24-47A2-8512-BCC1B5F09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0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 </a:t>
            </a:r>
            <a:r>
              <a:rPr lang="en-US" altLang="ko-KR" dirty="0" smtClean="0"/>
              <a:t>Know </a:t>
            </a:r>
            <a:r>
              <a:rPr lang="en-US" altLang="ko-KR" dirty="0"/>
              <a:t>W</a:t>
            </a:r>
            <a:r>
              <a:rPr lang="en-US" altLang="ko-KR" dirty="0" smtClean="0"/>
              <a:t>hat </a:t>
            </a:r>
            <a:r>
              <a:rPr lang="en-US" altLang="ko-KR" dirty="0"/>
              <a:t>Y</a:t>
            </a:r>
            <a:r>
              <a:rPr lang="en-US" altLang="ko-KR" dirty="0" smtClean="0"/>
              <a:t>ou </a:t>
            </a:r>
            <a:r>
              <a:rPr lang="en-US" altLang="ko-KR" dirty="0"/>
              <a:t>A</a:t>
            </a:r>
            <a:r>
              <a:rPr lang="en-US" altLang="ko-KR" dirty="0" smtClean="0"/>
              <a:t>re </a:t>
            </a:r>
            <a:r>
              <a:rPr lang="en-US" altLang="ko-KR" dirty="0"/>
              <a:t>W</a:t>
            </a:r>
            <a:r>
              <a:rPr lang="en-US" altLang="ko-KR" dirty="0" smtClean="0"/>
              <a:t>atching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on Netflix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Kookjin Lee, Young Sam Park</a:t>
            </a:r>
          </a:p>
          <a:p>
            <a:r>
              <a:rPr lang="en-US" altLang="ko-KR" sz="1800" dirty="0" smtClean="0"/>
              <a:t>klee@cs.umd.edu</a:t>
            </a:r>
            <a:r>
              <a:rPr lang="en-US" altLang="ko-KR" sz="1800" dirty="0" smtClean="0"/>
              <a:t>, </a:t>
            </a:r>
            <a:r>
              <a:rPr lang="en-US" altLang="ko-KR" sz="1800" dirty="0" smtClean="0"/>
              <a:t>yspark@cs.umd.edu</a:t>
            </a:r>
            <a:endParaRPr lang="en-US" altLang="ko-KR" sz="1800" dirty="0" smtClean="0"/>
          </a:p>
          <a:p>
            <a:r>
              <a:rPr lang="en-US" altLang="ko-KR" sz="1800" dirty="0" smtClean="0"/>
              <a:t>Department of Computer Science, University of Maryland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722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prstClr val="black"/>
                </a:solidFill>
              </a:rPr>
              <a:t>Fast Subsequence Matching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Pre-processing (Query Sequence)</a:t>
            </a:r>
          </a:p>
          <a:p>
            <a:pPr lvl="1"/>
            <a:r>
              <a:rPr lang="en-US" altLang="ko-KR" dirty="0" smtClean="0"/>
              <a:t>Smoothing (</a:t>
            </a:r>
            <a:r>
              <a:rPr lang="en-US" altLang="ko-KR" dirty="0" err="1" smtClean="0"/>
              <a:t>Savitzky-Gollay</a:t>
            </a:r>
            <a:r>
              <a:rPr lang="en-US" altLang="ko-KR" dirty="0" smtClean="0"/>
              <a:t> Filter)</a:t>
            </a:r>
          </a:p>
          <a:p>
            <a:pPr lvl="1"/>
            <a:r>
              <a:rPr lang="en-US" altLang="ko-KR" dirty="0" smtClean="0"/>
              <a:t>Discrete Fourier Transformation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95575"/>
            <a:ext cx="86391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2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prstClr val="black"/>
                </a:solidFill>
              </a:rPr>
              <a:t>Fast Subsequence Matching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Sequence Matching – Nearest Neighbor search</a:t>
            </a:r>
          </a:p>
          <a:p>
            <a:pPr lvl="1"/>
            <a:r>
              <a:rPr lang="en-US" altLang="ko-KR" dirty="0" smtClean="0"/>
              <a:t>Packaged points - Node</a:t>
            </a:r>
          </a:p>
          <a:p>
            <a:pPr lvl="2"/>
            <a:r>
              <a:rPr lang="en-US" altLang="ko-KR" dirty="0" smtClean="0"/>
              <a:t>Database sequence – Store to the Data structure (R*tree)</a:t>
            </a:r>
          </a:p>
          <a:p>
            <a:pPr lvl="2"/>
            <a:r>
              <a:rPr lang="en-US" altLang="ko-KR" dirty="0" smtClean="0"/>
              <a:t>Query sequence – Search nearest neighbor from the Data structure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636912"/>
            <a:ext cx="8991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/>
          <p:cNvGrpSpPr/>
          <p:nvPr/>
        </p:nvGrpSpPr>
        <p:grpSpPr>
          <a:xfrm>
            <a:off x="2411760" y="4299642"/>
            <a:ext cx="2160240" cy="2225702"/>
            <a:chOff x="2411760" y="4299642"/>
            <a:chExt cx="2160240" cy="222570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4299642"/>
              <a:ext cx="2160240" cy="2225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4010225" y="4610269"/>
              <a:ext cx="144016" cy="720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966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Experimental Setup</a:t>
            </a:r>
          </a:p>
          <a:p>
            <a:pPr lvl="1"/>
            <a:r>
              <a:rPr lang="en-US" dirty="0" smtClean="0"/>
              <a:t>Device setup</a:t>
            </a:r>
          </a:p>
          <a:p>
            <a:pPr lvl="2"/>
            <a:r>
              <a:rPr lang="en-US" dirty="0" smtClean="0"/>
              <a:t>Device: Samsung Galaxy S</a:t>
            </a:r>
          </a:p>
          <a:p>
            <a:pPr lvl="2"/>
            <a:r>
              <a:rPr lang="en-US" dirty="0" smtClean="0"/>
              <a:t>O/S: Android 2.3 Gingerbread</a:t>
            </a:r>
          </a:p>
          <a:p>
            <a:pPr lvl="2"/>
            <a:r>
              <a:rPr lang="en-US" dirty="0" smtClean="0"/>
              <a:t>Application: Netflix</a:t>
            </a:r>
          </a:p>
          <a:p>
            <a:pPr lvl="1"/>
            <a:r>
              <a:rPr lang="en-US" dirty="0" smtClean="0"/>
              <a:t>Measurement </a:t>
            </a:r>
            <a:r>
              <a:rPr lang="en-US" dirty="0" smtClean="0"/>
              <a:t>method</a:t>
            </a:r>
          </a:p>
          <a:p>
            <a:pPr lvl="2"/>
            <a:r>
              <a:rPr lang="en-US" dirty="0" smtClean="0"/>
              <a:t>Tool: top (</a:t>
            </a:r>
            <a:r>
              <a:rPr lang="en-US" dirty="0"/>
              <a:t>UNIX/Android </a:t>
            </a:r>
            <a:r>
              <a:rPr lang="en-US" dirty="0" smtClean="0"/>
              <a:t>command)</a:t>
            </a:r>
          </a:p>
          <a:p>
            <a:pPr lvl="2"/>
            <a:r>
              <a:rPr lang="en-US" dirty="0" smtClean="0"/>
              <a:t>Target: first 30 minutes of CPU usage statistics of each movie</a:t>
            </a:r>
          </a:p>
          <a:p>
            <a:pPr lvl="3"/>
            <a:r>
              <a:rPr lang="en-US" dirty="0"/>
              <a:t>i</a:t>
            </a:r>
            <a:r>
              <a:rPr lang="en-US" dirty="0" smtClean="0"/>
              <a:t>n 1-minute interval and 5-minute interval</a:t>
            </a:r>
          </a:p>
          <a:p>
            <a:pPr lvl="2"/>
            <a:r>
              <a:rPr lang="en-US" dirty="0" smtClean="0"/>
              <a:t>Repeated 5 times for each movie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52" y="5079815"/>
            <a:ext cx="6660232" cy="147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6453336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Movies selected from 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Popular on Netflix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Experimental Results - </a:t>
            </a:r>
            <a:r>
              <a:rPr lang="en-US" altLang="ko-KR" dirty="0" smtClean="0"/>
              <a:t>KNN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Experimental Result of </a:t>
            </a:r>
            <a:r>
              <a:rPr lang="en-US" altLang="ko-KR" dirty="0" smtClean="0"/>
              <a:t>KNN</a:t>
            </a:r>
          </a:p>
          <a:p>
            <a:pPr lvl="1"/>
            <a:r>
              <a:rPr lang="en-US" altLang="ko-KR" dirty="0" smtClean="0"/>
              <a:t>Success </a:t>
            </a:r>
            <a:r>
              <a:rPr lang="en-US" altLang="ko-KR" dirty="0"/>
              <a:t>Rate of the prediction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66" y="2247900"/>
            <a:ext cx="71723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91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Results - FSM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Result of Fast Subsequence Matching Algorithm</a:t>
            </a:r>
          </a:p>
          <a:p>
            <a:pPr lvl="1"/>
            <a:r>
              <a:rPr lang="en-US" dirty="0" smtClean="0"/>
              <a:t>Two metrics for the performance measure</a:t>
            </a:r>
          </a:p>
          <a:p>
            <a:pPr lvl="2"/>
            <a:r>
              <a:rPr lang="en-US" dirty="0" smtClean="0"/>
              <a:t>Success Rate of the Prediction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Confidence </a:t>
            </a:r>
            <a:r>
              <a:rPr lang="en-US" dirty="0" smtClean="0"/>
              <a:t>of the prediction</a:t>
            </a:r>
          </a:p>
          <a:p>
            <a:pPr lvl="2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07672"/>
            <a:ext cx="5472608" cy="940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91" y="5410200"/>
            <a:ext cx="5700429" cy="94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4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Results - FSM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Success Rate of the prediction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Confidence of the prediction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12346"/>
            <a:ext cx="7164288" cy="217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81600"/>
            <a:ext cx="5167808" cy="89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57496" y="4114800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Success 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Rate of the Predictions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7942" y="6019800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Confidence 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of the Predictions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Integrated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Fast Subsequence Matching + KNN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Parameter Configuration</a:t>
            </a:r>
          </a:p>
          <a:p>
            <a:pPr lvl="2"/>
            <a:r>
              <a:rPr lang="en-US" altLang="ko-KR" dirty="0" smtClean="0"/>
              <a:t>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41" y="5877791"/>
            <a:ext cx="1776239" cy="36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744191"/>
            <a:ext cx="34385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699792" y="3645024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Success Rate of the prediction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Execution time of the prediction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28896" y="3284984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Success 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Rate of the Predictions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6194938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Confidence 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of the Predictions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442541"/>
            <a:ext cx="9036496" cy="191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41" y="4437112"/>
            <a:ext cx="8844063" cy="175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9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Division of Labor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628800"/>
            <a:ext cx="725805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120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Thanks!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23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Premise conditions</a:t>
            </a:r>
          </a:p>
          <a:p>
            <a:r>
              <a:rPr lang="en-US" altLang="ko-KR" dirty="0" smtClean="0"/>
              <a:t>Pattern Matching Algorithms</a:t>
            </a:r>
          </a:p>
          <a:p>
            <a:pPr lvl="1"/>
            <a:r>
              <a:rPr lang="en-US" altLang="ko-KR" dirty="0" smtClean="0"/>
              <a:t>KNN</a:t>
            </a:r>
          </a:p>
          <a:p>
            <a:pPr lvl="1"/>
            <a:r>
              <a:rPr lang="en-US" altLang="ko-KR" dirty="0" smtClean="0"/>
              <a:t>Fast Subsequence </a:t>
            </a:r>
          </a:p>
          <a:p>
            <a:r>
              <a:rPr lang="en-US" altLang="ko-KR" dirty="0" smtClean="0"/>
              <a:t>Experimental Results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People </a:t>
            </a:r>
            <a:r>
              <a:rPr lang="en-US" altLang="ko-KR" dirty="0" smtClean="0"/>
              <a:t>can be</a:t>
            </a:r>
            <a:r>
              <a:rPr lang="en-US" altLang="ko-KR" dirty="0" smtClean="0"/>
              <a:t> </a:t>
            </a:r>
            <a:r>
              <a:rPr lang="en-US" altLang="ko-KR" dirty="0" smtClean="0"/>
              <a:t>judged by their movie preference!</a:t>
            </a:r>
          </a:p>
          <a:p>
            <a:endParaRPr lang="en-US" altLang="ko-KR" dirty="0"/>
          </a:p>
          <a:p>
            <a:r>
              <a:rPr lang="en-US" altLang="ko-KR" dirty="0" smtClean="0"/>
              <a:t>Our target: Reveal the movie title!</a:t>
            </a:r>
          </a:p>
          <a:p>
            <a:pPr lvl="1"/>
            <a:r>
              <a:rPr lang="en-US" altLang="ko-KR" dirty="0" smtClean="0"/>
              <a:t>Netflix on Android devices</a:t>
            </a:r>
          </a:p>
          <a:p>
            <a:pPr lvl="1"/>
            <a:r>
              <a:rPr lang="en-US" altLang="ko-KR" dirty="0" smtClean="0"/>
              <a:t>Reveal the movie title through CPU usage statistics of Netflix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7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Premise Conditions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Reproducibility &amp; Uniqueness </a:t>
            </a:r>
            <a:endParaRPr lang="en-US" altLang="ko-KR" dirty="0" smtClean="0"/>
          </a:p>
          <a:p>
            <a:r>
              <a:rPr lang="en-US" altLang="ko-KR" dirty="0" smtClean="0"/>
              <a:t>Feasibility of the Side-channel attack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3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Reproducibility &amp; Uniqueness </a:t>
            </a:r>
          </a:p>
        </p:txBody>
      </p:sp>
      <p:pic>
        <p:nvPicPr>
          <p:cNvPr id="1026" name="Picture 2" descr="D:\Study\2012_Fall\818J_Security\Project\writeup\Figures\preliminary_pus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9" y="2209800"/>
            <a:ext cx="411966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tudy\2012_Fall\818J_Security\Project\writeup\Figures\preliminary_th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11966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57200" y="3657600"/>
            <a:ext cx="8229600" cy="246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50014"/>
              </p:ext>
            </p:extLst>
          </p:nvPr>
        </p:nvGraphicFramePr>
        <p:xfrm>
          <a:off x="2057400" y="4556760"/>
          <a:ext cx="4953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990600"/>
                <a:gridCol w="914400"/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Movies</a:t>
                      </a:r>
                      <a:endParaRPr lang="ko-KR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Euclidean Distance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Avg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Max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Movie #1 - #1</a:t>
                      </a:r>
                      <a:endParaRPr lang="ko-KR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107.2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74.7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140.1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Movie #2 - #2</a:t>
                      </a:r>
                      <a:endParaRPr lang="ko-KR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91.3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70.6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120.6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Movie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#1 – #2</a:t>
                      </a:r>
                      <a:endParaRPr lang="ko-KR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195.2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174.8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210.4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Preliminary Experiment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2875" y="4110335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CPU statistics of two selected movies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7164" y="6396335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Analysis on reproducibility &amp; uniqueness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Feasibility of the Side-channel attack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altLang="ko-KR" dirty="0" smtClean="0"/>
              <a:t>Prototype of Side-channel attack app</a:t>
            </a:r>
          </a:p>
          <a:p>
            <a:pPr lvl="1"/>
            <a:r>
              <a:rPr lang="en-US" altLang="ko-KR" dirty="0" smtClean="0"/>
              <a:t>Needs no permission </a:t>
            </a:r>
          </a:p>
          <a:p>
            <a:pPr lvl="1"/>
            <a:r>
              <a:rPr lang="en-US" altLang="ko-KR" dirty="0" smtClean="0"/>
              <a:t>May require access to the Internet</a:t>
            </a:r>
          </a:p>
          <a:p>
            <a:pPr lvl="2"/>
            <a:r>
              <a:rPr lang="en-US" altLang="ko-KR" dirty="0" smtClean="0"/>
              <a:t>77% of 650 popular Android apps already has the permission</a:t>
            </a:r>
          </a:p>
        </p:txBody>
      </p:sp>
      <p:pic>
        <p:nvPicPr>
          <p:cNvPr id="2051" name="Picture 3" descr="D:\Study\2012_Fall\818J_Security\Project\writeup\Figures\netflix_watcher_screensho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52600"/>
            <a:ext cx="219456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1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Pattern Matching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K-Nearest Neighbors (KNN)</a:t>
            </a:r>
          </a:p>
          <a:p>
            <a:r>
              <a:rPr lang="en-US" altLang="ko-KR" dirty="0" smtClean="0"/>
              <a:t>Fast Subsequence Matching </a:t>
            </a:r>
          </a:p>
        </p:txBody>
      </p:sp>
    </p:spTree>
    <p:extLst>
      <p:ext uri="{BB962C8B-B14F-4D97-AF65-F5344CB8AC3E}">
        <p14:creationId xmlns:p14="http://schemas.microsoft.com/office/powerpoint/2010/main" val="25949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Classify an object (test data) based on closest training examples (training data)</a:t>
            </a:r>
          </a:p>
          <a:p>
            <a:r>
              <a:rPr lang="en-US" altLang="ko-KR" dirty="0" smtClean="0"/>
              <a:t>Metric: Euclidean distance</a:t>
            </a:r>
          </a:p>
          <a:p>
            <a:pPr lvl="1"/>
            <a:r>
              <a:rPr lang="en-US" altLang="ko-KR" dirty="0" smtClean="0"/>
              <a:t>Each CPU usage statistics is considered a vector </a:t>
            </a:r>
            <a:endParaRPr lang="ko-KR" altLang="en-US" dirty="0"/>
          </a:p>
        </p:txBody>
      </p:sp>
      <p:pic>
        <p:nvPicPr>
          <p:cNvPr id="3074" name="Picture 2" descr="File:KnnClassificati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02463"/>
            <a:ext cx="26574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1000" y="6396335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KNN Example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Fast Subsequence Matching Algorithm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Pre-processing (Database sequence)</a:t>
            </a:r>
          </a:p>
          <a:p>
            <a:pPr lvl="1"/>
            <a:r>
              <a:rPr lang="en-US" altLang="ko-KR" dirty="0" smtClean="0"/>
              <a:t>Smoothing (</a:t>
            </a:r>
            <a:r>
              <a:rPr lang="en-US" altLang="ko-KR" dirty="0" err="1" smtClean="0"/>
              <a:t>Savitzky-Gollay</a:t>
            </a:r>
            <a:r>
              <a:rPr lang="en-US" altLang="ko-KR" dirty="0" smtClean="0"/>
              <a:t> Filter), Averaging</a:t>
            </a:r>
          </a:p>
          <a:p>
            <a:pPr lvl="1"/>
            <a:r>
              <a:rPr lang="en-US" altLang="ko-KR" dirty="0" smtClean="0"/>
              <a:t>Discrete Fourier Transformation</a:t>
            </a:r>
            <a:endParaRPr lang="ko-KR" alt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2492896"/>
            <a:ext cx="9180512" cy="436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9144000" cy="331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911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770</Words>
  <Application>Microsoft Office PowerPoint</Application>
  <PresentationFormat>화면 슬라이드 쇼(4:3)</PresentationFormat>
  <Paragraphs>155</Paragraphs>
  <Slides>19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I Know What You Are Watching on Netflix</vt:lpstr>
      <vt:lpstr>Contents</vt:lpstr>
      <vt:lpstr>Introduction</vt:lpstr>
      <vt:lpstr>Premise Conditions</vt:lpstr>
      <vt:lpstr>Reproducibility &amp; Uniqueness </vt:lpstr>
      <vt:lpstr>Feasibility of the Side-channel attack</vt:lpstr>
      <vt:lpstr>Pattern Matching Algorithms</vt:lpstr>
      <vt:lpstr>KNN</vt:lpstr>
      <vt:lpstr>Fast Subsequence Matching Algorithm</vt:lpstr>
      <vt:lpstr>Fast Subsequence Matching Algorithm</vt:lpstr>
      <vt:lpstr>Fast Subsequence Matching Algorithm</vt:lpstr>
      <vt:lpstr>Experimental Results</vt:lpstr>
      <vt:lpstr>Experimental Results - KNN</vt:lpstr>
      <vt:lpstr>Experimental Results - FSM</vt:lpstr>
      <vt:lpstr>Experimental Results - FSM</vt:lpstr>
      <vt:lpstr>Integrated algorithm</vt:lpstr>
      <vt:lpstr>Experimental Results</vt:lpstr>
      <vt:lpstr>Division of Labor</vt:lpstr>
      <vt:lpstr>QnA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know what you watched</dc:title>
  <dc:creator>syys</dc:creator>
  <cp:lastModifiedBy>syys</cp:lastModifiedBy>
  <cp:revision>70</cp:revision>
  <dcterms:created xsi:type="dcterms:W3CDTF">2012-12-17T01:22:17Z</dcterms:created>
  <dcterms:modified xsi:type="dcterms:W3CDTF">2012-12-17T23:03:07Z</dcterms:modified>
</cp:coreProperties>
</file>