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5" r:id="rId7"/>
    <p:sldId id="260" r:id="rId8"/>
    <p:sldId id="267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69B1-7D79-4F23-865A-03ACC33D116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0031-582A-4D11-853A-E914F5A5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4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69B1-7D79-4F23-865A-03ACC33D116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0031-582A-4D11-853A-E914F5A5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7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69B1-7D79-4F23-865A-03ACC33D116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0031-582A-4D11-853A-E914F5A5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8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69B1-7D79-4F23-865A-03ACC33D116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0031-582A-4D11-853A-E914F5A5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1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69B1-7D79-4F23-865A-03ACC33D116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0031-582A-4D11-853A-E914F5A5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1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69B1-7D79-4F23-865A-03ACC33D116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0031-582A-4D11-853A-E914F5A5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6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69B1-7D79-4F23-865A-03ACC33D116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0031-582A-4D11-853A-E914F5A5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8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69B1-7D79-4F23-865A-03ACC33D116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0031-582A-4D11-853A-E914F5A5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9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69B1-7D79-4F23-865A-03ACC33D116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0031-582A-4D11-853A-E914F5A5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8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69B1-7D79-4F23-865A-03ACC33D116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0031-582A-4D11-853A-E914F5A5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5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69B1-7D79-4F23-865A-03ACC33D116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0031-582A-4D11-853A-E914F5A5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8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C69B1-7D79-4F23-865A-03ACC33D116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80031-582A-4D11-853A-E914F5A5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7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ARDEN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Offline/Online protocol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Offline</a:t>
                </a:r>
              </a:p>
              <a:p>
                <a:pPr lvl="1"/>
                <a:r>
                  <a:rPr lang="en-US" dirty="0" smtClean="0"/>
                  <a:t>Distribution of ABE-related keys</a:t>
                </a:r>
              </a:p>
              <a:p>
                <a:pPr lvl="1"/>
                <a:r>
                  <a:rPr lang="en-US" dirty="0" smtClean="0"/>
                  <a:t>Distribution of node IDs</a:t>
                </a:r>
              </a:p>
              <a:p>
                <a:r>
                  <a:rPr lang="en-US" dirty="0" smtClean="0"/>
                  <a:t>Online</a:t>
                </a:r>
              </a:p>
              <a:p>
                <a:pPr lvl="1"/>
                <a:r>
                  <a:rPr lang="en-US" dirty="0" smtClean="0"/>
                  <a:t>Sender</a:t>
                </a:r>
              </a:p>
              <a:p>
                <a:pPr lvl="2"/>
                <a:r>
                  <a:rPr lang="en-US" dirty="0" smtClean="0"/>
                  <a:t>Grouping (through building a binary tree)</a:t>
                </a:r>
              </a:p>
              <a:p>
                <a:pPr lvl="2"/>
                <a:r>
                  <a:rPr lang="en-US" dirty="0" smtClean="0"/>
                  <a:t>Multiple ABE encryptions (65ms w/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nodes, 393ms w/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 smtClean="0"/>
                  <a:t> nodes per encryption)</a:t>
                </a:r>
              </a:p>
              <a:p>
                <a:pPr lvl="1"/>
                <a:r>
                  <a:rPr lang="en-US" dirty="0" smtClean="0"/>
                  <a:t>Intermediate nodes</a:t>
                </a:r>
              </a:p>
              <a:p>
                <a:pPr lvl="2"/>
                <a:r>
                  <a:rPr lang="en-US" dirty="0" smtClean="0"/>
                  <a:t>ABE Decryption (44ms w/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nodes, 214ms w/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 smtClean="0"/>
                  <a:t> nodes per decryption)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1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anonymity</a:t>
            </a:r>
          </a:p>
          <a:p>
            <a:pPr lvl="1"/>
            <a:r>
              <a:rPr lang="en-US" dirty="0" smtClean="0"/>
              <a:t>Strong sender anonymity: even receiver doesn’t know the origin of the message (reply path is given by sender)</a:t>
            </a:r>
          </a:p>
          <a:p>
            <a:r>
              <a:rPr lang="en-US" dirty="0" smtClean="0"/>
              <a:t>Receiver anonymity</a:t>
            </a:r>
          </a:p>
          <a:p>
            <a:r>
              <a:rPr lang="en-US" dirty="0" smtClean="0"/>
              <a:t>Unlinkability</a:t>
            </a:r>
          </a:p>
          <a:p>
            <a:r>
              <a:rPr lang="en-US" dirty="0" smtClean="0"/>
              <a:t>Low latency </a:t>
            </a:r>
          </a:p>
          <a:p>
            <a:pPr lvl="1"/>
            <a:r>
              <a:rPr lang="en-US" dirty="0" smtClean="0"/>
              <a:t>Lower than traditional onion routing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Location anonymity is not a goal of ARDEN</a:t>
            </a:r>
          </a:p>
        </p:txBody>
      </p:sp>
    </p:spTree>
    <p:extLst>
      <p:ext uri="{BB962C8B-B14F-4D97-AF65-F5344CB8AC3E}">
        <p14:creationId xmlns:p14="http://schemas.microsoft.com/office/powerpoint/2010/main" val="13396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global eavesdropper</a:t>
            </a:r>
          </a:p>
          <a:p>
            <a:r>
              <a:rPr lang="en-US" dirty="0" smtClean="0"/>
              <a:t>Active attacker can compromise a subset of nodes</a:t>
            </a:r>
          </a:p>
          <a:p>
            <a:pPr lvl="1"/>
            <a:r>
              <a:rPr lang="en-US" dirty="0" smtClean="0"/>
              <a:t>Compromising nodes within every group along the routing path will reveal a the source, not the destination</a:t>
            </a:r>
          </a:p>
        </p:txBody>
      </p:sp>
    </p:spTree>
    <p:extLst>
      <p:ext uri="{BB962C8B-B14F-4D97-AF65-F5344CB8AC3E}">
        <p14:creationId xmlns:p14="http://schemas.microsoft.com/office/powerpoint/2010/main" val="37256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knows IDs of a large proportion of nodes in the DTN</a:t>
            </a:r>
          </a:p>
          <a:p>
            <a:pPr lvl="1"/>
            <a:r>
              <a:rPr lang="en-US" dirty="0" smtClean="0"/>
              <a:t>From ABE(Attribute-Based Encryption) administrator or from other nodes</a:t>
            </a:r>
          </a:p>
          <a:p>
            <a:r>
              <a:rPr lang="en-US" dirty="0" smtClean="0"/>
              <a:t>Topological knowledge is not assumed.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ARDEN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Base: Onion routing</a:t>
            </a:r>
          </a:p>
          <a:p>
            <a:pPr lvl="1"/>
            <a:r>
              <a:rPr lang="en-US" dirty="0" smtClean="0"/>
              <a:t>Single path with specific onion proxy nodes</a:t>
            </a:r>
          </a:p>
          <a:p>
            <a:pPr lvl="1"/>
            <a:r>
              <a:rPr lang="en-US" dirty="0" smtClean="0"/>
              <a:t>Traditional Onion routing doesn’t fit for disconnected environment</a:t>
            </a:r>
          </a:p>
          <a:p>
            <a:endParaRPr lang="en-US" dirty="0" smtClean="0"/>
          </a:p>
          <a:p>
            <a:r>
              <a:rPr lang="en-US" dirty="0" smtClean="0"/>
              <a:t>Modification to Onion routing</a:t>
            </a:r>
          </a:p>
          <a:p>
            <a:pPr lvl="1"/>
            <a:r>
              <a:rPr lang="en-US" dirty="0" smtClean="0"/>
              <a:t>Single-node proxy is replaced with a group of nodes</a:t>
            </a:r>
          </a:p>
          <a:p>
            <a:pPr lvl="1"/>
            <a:r>
              <a:rPr lang="en-US" dirty="0" smtClean="0"/>
              <a:t>Multicast from a group to next group</a:t>
            </a:r>
          </a:p>
          <a:p>
            <a:pPr lvl="2"/>
            <a:r>
              <a:rPr lang="en-US" dirty="0" smtClean="0"/>
              <a:t>Better successful delivery rate from sender to destination</a:t>
            </a:r>
          </a:p>
          <a:p>
            <a:pPr lvl="2"/>
            <a:r>
              <a:rPr lang="en-US" dirty="0" smtClean="0"/>
              <a:t>Better chance to find a shorter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3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partitioning/management through ABE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9079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Basics</a:t>
            </a:r>
          </a:p>
          <a:p>
            <a:pPr lvl="1"/>
            <a:r>
              <a:rPr lang="en-US" dirty="0" smtClean="0"/>
              <a:t>Attribute: Binary representation of node ID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Access structure: Logical AND of attributes of nodes in a group</a:t>
            </a:r>
          </a:p>
          <a:p>
            <a:pPr lvl="2"/>
            <a:r>
              <a:rPr lang="en-US" dirty="0" smtClean="0"/>
              <a:t>Access structures of groups on the path are included in bundles to indicate next group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ABE(Attribute-Based </a:t>
            </a:r>
            <a:r>
              <a:rPr lang="en-US" dirty="0"/>
              <a:t>Encryption)</a:t>
            </a:r>
            <a:endParaRPr lang="en-US" dirty="0" smtClean="0"/>
          </a:p>
          <a:p>
            <a:pPr lvl="2"/>
            <a:r>
              <a:rPr lang="en-US" dirty="0" smtClean="0"/>
              <a:t>Sender encrypts each layer of a packet using APK (ABE public key) and an access structure of a group of nodes</a:t>
            </a:r>
          </a:p>
          <a:p>
            <a:pPr lvl="2"/>
            <a:r>
              <a:rPr lang="en-US" dirty="0" smtClean="0"/>
              <a:t>Each layer of an encrypted packet can only be decrypted by nodes of the designated group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993" y="1825625"/>
            <a:ext cx="3563007" cy="1669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992" y="4282096"/>
            <a:ext cx="3563007" cy="175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partitioning/management through ABE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Partitioning</a:t>
            </a:r>
          </a:p>
          <a:p>
            <a:pPr lvl="1"/>
            <a:r>
              <a:rPr lang="en-US" dirty="0" smtClean="0"/>
              <a:t>Sender builds a binary tree where all nodes are leaves of the tree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osition of a node is determined by shuffled node ID.</a:t>
            </a:r>
          </a:p>
          <a:p>
            <a:pPr lvl="1"/>
            <a:r>
              <a:rPr lang="en-US" dirty="0" smtClean="0"/>
              <a:t>Sender partitions groups based on the common prefix of shuffled node IDs</a:t>
            </a:r>
          </a:p>
          <a:p>
            <a:pPr lvl="1"/>
            <a:r>
              <a:rPr lang="en-US" dirty="0" smtClean="0"/>
              <a:t>(Example on the next slide)</a:t>
            </a:r>
          </a:p>
          <a:p>
            <a:r>
              <a:rPr lang="en-US" dirty="0" smtClean="0"/>
              <a:t>Connectivity between two consequent groups is not considered.</a:t>
            </a:r>
          </a:p>
          <a:p>
            <a:r>
              <a:rPr lang="en-US" dirty="0" smtClean="0"/>
              <a:t>Destination node may not be in the last group on the route.</a:t>
            </a:r>
          </a:p>
        </p:txBody>
      </p:sp>
    </p:spTree>
    <p:extLst>
      <p:ext uri="{BB962C8B-B14F-4D97-AF65-F5344CB8AC3E}">
        <p14:creationId xmlns:p14="http://schemas.microsoft.com/office/powerpoint/2010/main" val="33561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partitioning/management through ABE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76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Shuffle function: Switch first bit and third bit of node </a:t>
            </a:r>
            <a:r>
              <a:rPr lang="en-US" dirty="0" smtClean="0"/>
              <a:t>ID</a:t>
            </a:r>
          </a:p>
          <a:p>
            <a:r>
              <a:rPr lang="en-US" dirty="0" smtClean="0"/>
              <a:t>Group size: 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90146"/>
              </p:ext>
            </p:extLst>
          </p:nvPr>
        </p:nvGraphicFramePr>
        <p:xfrm>
          <a:off x="182179" y="2790353"/>
          <a:ext cx="3984872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913"/>
                <a:gridCol w="1415349"/>
                <a:gridCol w="16866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 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 ID </a:t>
                      </a:r>
                      <a:br>
                        <a:rPr lang="en-US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(Bit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string)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Shuffled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Node ID (Bit string)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0" name="Group 149"/>
          <p:cNvGrpSpPr/>
          <p:nvPr/>
        </p:nvGrpSpPr>
        <p:grpSpPr>
          <a:xfrm>
            <a:off x="4349928" y="2599513"/>
            <a:ext cx="7707089" cy="3722912"/>
            <a:chOff x="4349928" y="2939145"/>
            <a:chExt cx="7707089" cy="3722912"/>
          </a:xfrm>
        </p:grpSpPr>
        <p:grpSp>
          <p:nvGrpSpPr>
            <p:cNvPr id="146" name="Group 145"/>
            <p:cNvGrpSpPr/>
            <p:nvPr/>
          </p:nvGrpSpPr>
          <p:grpSpPr>
            <a:xfrm>
              <a:off x="4349928" y="2939145"/>
              <a:ext cx="7602586" cy="3563159"/>
              <a:chOff x="4402180" y="2586445"/>
              <a:chExt cx="7602586" cy="3563159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4402180" y="2586445"/>
                <a:ext cx="7602586" cy="3563159"/>
                <a:chOff x="4390010" y="3050425"/>
                <a:chExt cx="8995069" cy="3295123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8709305" y="3050425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5623034" y="5205648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7419239" y="4459088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4390010" y="5208027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6820458" y="5205647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679198" y="5893603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282794" y="5893602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8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519250" y="5893603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7122846" y="5893602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7726442" y="5893601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8945788" y="5893601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0152980" y="5893599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1993032" y="5893599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7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2596628" y="5893598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9276286" y="5214355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8043262" y="5216734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0473710" y="5214354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1714689" y="5209999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2912113" y="5209998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046311" y="4459090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9894867" y="4459089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2267795" y="4459088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6282767" y="3779417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1160611" y="3779416"/>
                  <a:ext cx="472966" cy="4519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" name="Straight Connector 56"/>
                <p:cNvCxnSpPr>
                  <a:stCxn id="7" idx="4"/>
                  <a:endCxn id="54" idx="0"/>
                </p:cNvCxnSpPr>
                <p:nvPr/>
              </p:nvCxnSpPr>
              <p:spPr>
                <a:xfrm flipH="1">
                  <a:off x="6519250" y="3502370"/>
                  <a:ext cx="2426538" cy="2770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54" idx="4"/>
                  <a:endCxn id="41" idx="0"/>
                </p:cNvCxnSpPr>
                <p:nvPr/>
              </p:nvCxnSpPr>
              <p:spPr>
                <a:xfrm flipH="1">
                  <a:off x="5282794" y="4231362"/>
                  <a:ext cx="1236456" cy="2277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stCxn id="41" idx="4"/>
                  <a:endCxn id="10" idx="0"/>
                </p:cNvCxnSpPr>
                <p:nvPr/>
              </p:nvCxnSpPr>
              <p:spPr>
                <a:xfrm flipH="1">
                  <a:off x="4626493" y="4911035"/>
                  <a:ext cx="656301" cy="2969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54" idx="4"/>
                  <a:endCxn id="9" idx="0"/>
                </p:cNvCxnSpPr>
                <p:nvPr/>
              </p:nvCxnSpPr>
              <p:spPr>
                <a:xfrm>
                  <a:off x="6519250" y="4231362"/>
                  <a:ext cx="1136472" cy="22772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>
                  <a:stCxn id="41" idx="4"/>
                  <a:endCxn id="8" idx="0"/>
                </p:cNvCxnSpPr>
                <p:nvPr/>
              </p:nvCxnSpPr>
              <p:spPr>
                <a:xfrm>
                  <a:off x="5282794" y="4911035"/>
                  <a:ext cx="576723" cy="29461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>
                  <a:stCxn id="10" idx="4"/>
                  <a:endCxn id="15" idx="0"/>
                </p:cNvCxnSpPr>
                <p:nvPr/>
              </p:nvCxnSpPr>
              <p:spPr>
                <a:xfrm>
                  <a:off x="4626493" y="5659972"/>
                  <a:ext cx="289188" cy="23363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8" idx="4"/>
                  <a:endCxn id="16" idx="0"/>
                </p:cNvCxnSpPr>
                <p:nvPr/>
              </p:nvCxnSpPr>
              <p:spPr>
                <a:xfrm flipH="1">
                  <a:off x="5519277" y="5657593"/>
                  <a:ext cx="340240" cy="23600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11" idx="4"/>
                  <a:endCxn id="22" idx="0"/>
                </p:cNvCxnSpPr>
                <p:nvPr/>
              </p:nvCxnSpPr>
              <p:spPr>
                <a:xfrm flipH="1">
                  <a:off x="6755733" y="5657592"/>
                  <a:ext cx="301208" cy="2360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>
                  <a:stCxn id="11" idx="4"/>
                  <a:endCxn id="23" idx="0"/>
                </p:cNvCxnSpPr>
                <p:nvPr/>
              </p:nvCxnSpPr>
              <p:spPr>
                <a:xfrm>
                  <a:off x="7056941" y="5657592"/>
                  <a:ext cx="302388" cy="2360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stCxn id="36" idx="4"/>
                  <a:endCxn id="24" idx="0"/>
                </p:cNvCxnSpPr>
                <p:nvPr/>
              </p:nvCxnSpPr>
              <p:spPr>
                <a:xfrm flipH="1">
                  <a:off x="7962925" y="5668679"/>
                  <a:ext cx="316820" cy="224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H="1">
                  <a:off x="9187222" y="5668676"/>
                  <a:ext cx="316820" cy="224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10397628" y="5666299"/>
                  <a:ext cx="316820" cy="224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1963768" y="5666299"/>
                  <a:ext cx="298930" cy="224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12817525" y="5666299"/>
                  <a:ext cx="316820" cy="2249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H="1">
                  <a:off x="6999635" y="4916939"/>
                  <a:ext cx="656301" cy="2969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7655936" y="4916939"/>
                  <a:ext cx="576723" cy="29461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9463487" y="4908655"/>
                  <a:ext cx="656301" cy="2969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10119788" y="4908655"/>
                  <a:ext cx="576723" cy="29461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flipH="1">
                  <a:off x="11903740" y="4919742"/>
                  <a:ext cx="656301" cy="2969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2560041" y="4919742"/>
                  <a:ext cx="576723" cy="29461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stCxn id="7" idx="4"/>
                  <a:endCxn id="55" idx="1"/>
                </p:cNvCxnSpPr>
                <p:nvPr/>
              </p:nvCxnSpPr>
              <p:spPr>
                <a:xfrm>
                  <a:off x="8945788" y="3502370"/>
                  <a:ext cx="2284087" cy="3432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TextBox 101"/>
                <p:cNvSpPr txBox="1"/>
                <p:nvPr/>
              </p:nvSpPr>
              <p:spPr>
                <a:xfrm>
                  <a:off x="7599958" y="355935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5750179" y="429953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4857125" y="499681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10172681" y="4240070"/>
                  <a:ext cx="1236456" cy="2277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1409137" y="4240070"/>
                  <a:ext cx="1136472" cy="22772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5" name="TextBox 124"/>
              <p:cNvSpPr txBox="1"/>
              <p:nvPr/>
            </p:nvSpPr>
            <p:spPr>
              <a:xfrm>
                <a:off x="5452162" y="5450355"/>
                <a:ext cx="254983" cy="399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260699" y="5318506"/>
                <a:ext cx="254983" cy="399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6705970" y="4517552"/>
                <a:ext cx="254983" cy="399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7332521" y="5308549"/>
                <a:ext cx="254983" cy="399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335663" y="5291937"/>
                <a:ext cx="254983" cy="399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9339781" y="5318505"/>
                <a:ext cx="254983" cy="399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1378585" y="5291936"/>
                <a:ext cx="254983" cy="399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9639674" y="3986568"/>
                <a:ext cx="254983" cy="399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8866480" y="4685162"/>
                <a:ext cx="254983" cy="399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0981115" y="4649766"/>
                <a:ext cx="254983" cy="399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8945966" y="320979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410130" y="393716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210791" y="467525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4474389" y="53711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730089" y="529645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7323399" y="45450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9281224" y="46725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0631653" y="53549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1353800" y="466478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523706" y="39535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147" name="Rectangle 146"/>
            <p:cNvSpPr/>
            <p:nvPr/>
          </p:nvSpPr>
          <p:spPr>
            <a:xfrm>
              <a:off x="5949676" y="4339268"/>
              <a:ext cx="2050898" cy="2322789"/>
            </a:xfrm>
            <a:prstGeom prst="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8114035" y="3562491"/>
              <a:ext cx="3942982" cy="3099566"/>
            </a:xfrm>
            <a:prstGeom prst="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6250043" y="6356631"/>
            <a:ext cx="15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Group 1: 01XX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9354575" y="6346467"/>
            <a:ext cx="15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Group 2: 1XXX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3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21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Relies on existing routing protocols</a:t>
            </a:r>
          </a:p>
          <a:p>
            <a:pPr lvl="1"/>
            <a:r>
              <a:rPr lang="en-US" dirty="0" smtClean="0"/>
              <a:t>Earliest delivery (single path routing)</a:t>
            </a:r>
          </a:p>
          <a:p>
            <a:pPr lvl="1"/>
            <a:r>
              <a:rPr lang="en-US" dirty="0" smtClean="0"/>
              <a:t>Epidemic minimum estimated expected delay (replicative routing) </a:t>
            </a:r>
          </a:p>
          <a:p>
            <a:r>
              <a:rPr lang="en-US" dirty="0" smtClean="0"/>
              <a:t>Forwarding Procedure</a:t>
            </a:r>
          </a:p>
          <a:p>
            <a:pPr lvl="1"/>
            <a:r>
              <a:rPr lang="en-US" dirty="0" smtClean="0"/>
              <a:t>Intermediate node decrypts a received packet and gets the access structure for the next group</a:t>
            </a:r>
          </a:p>
          <a:p>
            <a:pPr lvl="1"/>
            <a:r>
              <a:rPr lang="en-US" dirty="0" smtClean="0"/>
              <a:t>Intermediate </a:t>
            </a:r>
            <a:r>
              <a:rPr lang="en-US" smtClean="0"/>
              <a:t>node forwards </a:t>
            </a:r>
            <a:r>
              <a:rPr lang="en-US" dirty="0" smtClean="0"/>
              <a:t>the packet to nodes of the next group, based on the access </a:t>
            </a:r>
            <a:r>
              <a:rPr lang="en-US" smtClean="0"/>
              <a:t>structure </a:t>
            </a:r>
            <a:endParaRPr lang="en-US" dirty="0"/>
          </a:p>
          <a:p>
            <a:r>
              <a:rPr lang="en-US" dirty="0" smtClean="0"/>
              <a:t>One or more additional nodes may exist between two consequent groups</a:t>
            </a:r>
          </a:p>
          <a:p>
            <a:pPr lvl="1"/>
            <a:r>
              <a:rPr lang="en-US" dirty="0" smtClean="0"/>
              <a:t>The paper doesn’t state when and how a relay node relays bundles to the nodes not in the next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168" y="2462848"/>
            <a:ext cx="3603832" cy="234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523</Words>
  <Application>Microsoft Office PowerPoint</Application>
  <PresentationFormat>Widescreen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ARDEN</vt:lpstr>
      <vt:lpstr>Goals</vt:lpstr>
      <vt:lpstr>Attack model</vt:lpstr>
      <vt:lpstr>Assumption</vt:lpstr>
      <vt:lpstr>ARDEN Design</vt:lpstr>
      <vt:lpstr>Group partitioning/management through ABE</vt:lpstr>
      <vt:lpstr>Group partitioning/management through ABE</vt:lpstr>
      <vt:lpstr>Group partitioning/management through ABE</vt:lpstr>
      <vt:lpstr>Routing</vt:lpstr>
      <vt:lpstr>Offline/Online protocol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ARDEN</dc:title>
  <dc:creator>yspark</dc:creator>
  <cp:lastModifiedBy>yspark</cp:lastModifiedBy>
  <cp:revision>43</cp:revision>
  <dcterms:created xsi:type="dcterms:W3CDTF">2013-07-11T20:21:56Z</dcterms:created>
  <dcterms:modified xsi:type="dcterms:W3CDTF">2013-07-16T05:56:48Z</dcterms:modified>
</cp:coreProperties>
</file>