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6" r:id="rId5"/>
    <p:sldId id="549" r:id="rId6"/>
    <p:sldId id="274" r:id="rId7"/>
    <p:sldId id="275" r:id="rId8"/>
    <p:sldId id="550" r:id="rId9"/>
    <p:sldId id="552" r:id="rId10"/>
    <p:sldId id="551" r:id="rId11"/>
    <p:sldId id="553" r:id="rId12"/>
    <p:sldId id="55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16192A-8814-4797-9786-A81A72A0B418}" v="9" dt="2025-06-18T02:20:10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F8F9B-99F4-F4DB-C871-5E6F89345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6E363-70E3-E2DD-1252-35A3C8BE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85E27-A84E-0C02-07D0-5E5ADC2EF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1EFB-9C1C-B11C-6490-006E97CC7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A2D6-8186-6511-4435-D89BF9E90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159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7AAB5-D68F-0AF8-7B37-98A812E1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51456D-677C-BFCE-5DC7-342B18238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2955F-9ECC-86CD-AE52-93B3A6EA4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FDBF0-EBE5-E2E3-F974-50DBA959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B026BD-687F-6461-5070-F2005A7FB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8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70FF-1FBA-E768-9C37-89736F8C63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1F351-FBA1-9C9D-6EA6-D6830659D0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F62E-CA7C-8648-A25A-C9775685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9FE92-8F31-6BB6-C4B8-858AF5CF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794F-B0EF-E00C-2A21-F0046030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5554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4">
            <a:extLst>
              <a:ext uri="{FF2B5EF4-FFF2-40B4-BE49-F238E27FC236}">
                <a16:creationId xmlns:a16="http://schemas.microsoft.com/office/drawing/2014/main" id="{CD2E8D2B-0FDF-B6E7-98E5-9ACFE4D53FA0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DA2870DF-3D37-7C68-EE8A-B37FDDE0BE58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0" name="TextBox 6">
              <a:extLst>
                <a:ext uri="{FF2B5EF4-FFF2-40B4-BE49-F238E27FC236}">
                  <a16:creationId xmlns:a16="http://schemas.microsoft.com/office/drawing/2014/main" id="{EE4C7143-3A6D-A7A2-7504-EC2368CF25F0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1" name="Freeform 7">
            <a:extLst>
              <a:ext uri="{FF2B5EF4-FFF2-40B4-BE49-F238E27FC236}">
                <a16:creationId xmlns:a16="http://schemas.microsoft.com/office/drawing/2014/main" id="{C0D4454F-1AA8-F3CF-B30F-128A80CB12B1}"/>
              </a:ext>
            </a:extLst>
          </p:cNvPr>
          <p:cNvSpPr/>
          <p:nvPr userDrawn="1"/>
        </p:nvSpPr>
        <p:spPr>
          <a:xfrm>
            <a:off x="685800" y="6172200"/>
            <a:ext cx="2756274" cy="434163"/>
          </a:xfrm>
          <a:custGeom>
            <a:avLst/>
            <a:gdLst/>
            <a:ahLst/>
            <a:cxnLst/>
            <a:rect l="l" t="t" r="r" b="b"/>
            <a:pathLst>
              <a:path w="4134411" h="651244">
                <a:moveTo>
                  <a:pt x="0" y="0"/>
                </a:moveTo>
                <a:lnTo>
                  <a:pt x="4134411" y="0"/>
                </a:lnTo>
                <a:lnTo>
                  <a:pt x="4134411" y="651244"/>
                </a:lnTo>
                <a:lnTo>
                  <a:pt x="0" y="651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DCA24E0-AED0-B286-D0C4-D414FAA147B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3543" y="685801"/>
            <a:ext cx="10393680" cy="735655"/>
          </a:xfrm>
        </p:spPr>
        <p:txBody>
          <a:bodyPr>
            <a:noAutofit/>
          </a:bodyPr>
          <a:lstStyle>
            <a:lvl1pPr>
              <a:defRPr sz="4400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Lorem Ipsum Dolor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FB3A4AD3-6E88-7064-484A-7227EC7B451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3543" y="1651000"/>
            <a:ext cx="10393680" cy="2184400"/>
          </a:xfrm>
        </p:spPr>
        <p:txBody>
          <a:bodyPr/>
          <a:lstStyle>
            <a:lvl2pPr marL="609630" indent="-304815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Subhead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0862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age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FE0AD8A9-8D9E-7E6D-B4D2-12ACF11B24D3}"/>
              </a:ext>
            </a:extLst>
          </p:cNvPr>
          <p:cNvGrpSpPr/>
          <p:nvPr userDrawn="1"/>
        </p:nvGrpSpPr>
        <p:grpSpPr>
          <a:xfrm>
            <a:off x="0" y="5003197"/>
            <a:ext cx="12192000" cy="1854803"/>
            <a:chOff x="0" y="0"/>
            <a:chExt cx="6186311" cy="941141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9F74B882-668A-D2AC-B8CC-D001C10F0A42}"/>
                </a:ext>
              </a:extLst>
            </p:cNvPr>
            <p:cNvSpPr/>
            <p:nvPr/>
          </p:nvSpPr>
          <p:spPr>
            <a:xfrm>
              <a:off x="0" y="0"/>
              <a:ext cx="6186311" cy="941141"/>
            </a:xfrm>
            <a:custGeom>
              <a:avLst/>
              <a:gdLst/>
              <a:ahLst/>
              <a:cxnLst/>
              <a:rect l="l" t="t" r="r" b="b"/>
              <a:pathLst>
                <a:path w="6186311" h="941141">
                  <a:moveTo>
                    <a:pt x="0" y="0"/>
                  </a:moveTo>
                  <a:lnTo>
                    <a:pt x="6186311" y="0"/>
                  </a:lnTo>
                  <a:lnTo>
                    <a:pt x="6186311" y="941141"/>
                  </a:lnTo>
                  <a:lnTo>
                    <a:pt x="0" y="941141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9" name="Freeform 4">
            <a:extLst>
              <a:ext uri="{FF2B5EF4-FFF2-40B4-BE49-F238E27FC236}">
                <a16:creationId xmlns:a16="http://schemas.microsoft.com/office/drawing/2014/main" id="{8994FF1F-C958-D3FE-6182-BD155BCEA8EA}"/>
              </a:ext>
            </a:extLst>
          </p:cNvPr>
          <p:cNvSpPr/>
          <p:nvPr userDrawn="1"/>
        </p:nvSpPr>
        <p:spPr>
          <a:xfrm>
            <a:off x="685801" y="6026130"/>
            <a:ext cx="3004867" cy="473321"/>
          </a:xfrm>
          <a:custGeom>
            <a:avLst/>
            <a:gdLst/>
            <a:ahLst/>
            <a:cxnLst/>
            <a:rect l="l" t="t" r="r" b="b"/>
            <a:pathLst>
              <a:path w="4507301" h="709981">
                <a:moveTo>
                  <a:pt x="0" y="0"/>
                </a:moveTo>
                <a:lnTo>
                  <a:pt x="4507301" y="0"/>
                </a:lnTo>
                <a:lnTo>
                  <a:pt x="4507301" y="709980"/>
                </a:lnTo>
                <a:lnTo>
                  <a:pt x="0" y="7099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45184742-138B-F09F-1EBE-DD0C66CC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20800" y="2471361"/>
            <a:ext cx="9040368" cy="812800"/>
          </a:xfrm>
        </p:spPr>
        <p:txBody>
          <a:bodyPr>
            <a:noAutofit/>
          </a:bodyPr>
          <a:lstStyle>
            <a:lvl1pPr>
              <a:defRPr sz="4734"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Front Page Option 2</a:t>
            </a:r>
          </a:p>
        </p:txBody>
      </p:sp>
    </p:spTree>
    <p:extLst>
      <p:ext uri="{BB962C8B-B14F-4D97-AF65-F5344CB8AC3E}">
        <p14:creationId xmlns:p14="http://schemas.microsoft.com/office/powerpoint/2010/main" val="1238188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226ECEFF-0115-6782-FE73-9C9E4E433577}"/>
              </a:ext>
            </a:extLst>
          </p:cNvPr>
          <p:cNvSpPr/>
          <p:nvPr userDrawn="1"/>
        </p:nvSpPr>
        <p:spPr>
          <a:xfrm>
            <a:off x="93374" y="0"/>
            <a:ext cx="12098626" cy="6911340"/>
          </a:xfrm>
          <a:custGeom>
            <a:avLst/>
            <a:gdLst/>
            <a:ahLst/>
            <a:cxnLst/>
            <a:rect l="l" t="t" r="r" b="b"/>
            <a:pathLst>
              <a:path w="18147939" h="10367010">
                <a:moveTo>
                  <a:pt x="0" y="0"/>
                </a:moveTo>
                <a:lnTo>
                  <a:pt x="18147939" y="0"/>
                </a:lnTo>
                <a:lnTo>
                  <a:pt x="18147939" y="10367010"/>
                </a:lnTo>
                <a:lnTo>
                  <a:pt x="0" y="103670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315" b="-8315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id="{87DC48A1-1499-B890-F1C5-7429ABE2C791}"/>
              </a:ext>
            </a:extLst>
          </p:cNvPr>
          <p:cNvGrpSpPr/>
          <p:nvPr userDrawn="1"/>
        </p:nvGrpSpPr>
        <p:grpSpPr>
          <a:xfrm>
            <a:off x="152538" y="-120551"/>
            <a:ext cx="12039462" cy="6978551"/>
            <a:chOff x="0" y="-47625"/>
            <a:chExt cx="4756331" cy="2756958"/>
          </a:xfrm>
        </p:grpSpPr>
        <p:sp>
          <p:nvSpPr>
            <p:cNvPr id="8" name="Freeform 4">
              <a:extLst>
                <a:ext uri="{FF2B5EF4-FFF2-40B4-BE49-F238E27FC236}">
                  <a16:creationId xmlns:a16="http://schemas.microsoft.com/office/drawing/2014/main" id="{7A849CEA-7F33-D714-A74F-7E0487855772}"/>
                </a:ext>
              </a:extLst>
            </p:cNvPr>
            <p:cNvSpPr/>
            <p:nvPr/>
          </p:nvSpPr>
          <p:spPr>
            <a:xfrm>
              <a:off x="0" y="0"/>
              <a:ext cx="4756331" cy="2709333"/>
            </a:xfrm>
            <a:custGeom>
              <a:avLst/>
              <a:gdLst/>
              <a:ahLst/>
              <a:cxnLst/>
              <a:rect l="l" t="t" r="r" b="b"/>
              <a:pathLst>
                <a:path w="4756331" h="2709333">
                  <a:moveTo>
                    <a:pt x="0" y="0"/>
                  </a:moveTo>
                  <a:lnTo>
                    <a:pt x="4756331" y="0"/>
                  </a:lnTo>
                  <a:lnTo>
                    <a:pt x="4756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356B">
                <a:alpha val="66667"/>
              </a:srgbClr>
            </a:soli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853E1A39-7EFB-6938-D4C9-E12273BA0111}"/>
                </a:ext>
              </a:extLst>
            </p:cNvPr>
            <p:cNvSpPr txBox="1"/>
            <p:nvPr/>
          </p:nvSpPr>
          <p:spPr>
            <a:xfrm>
              <a:off x="0" y="-47625"/>
              <a:ext cx="4756331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10" name="Freeform 6">
            <a:extLst>
              <a:ext uri="{FF2B5EF4-FFF2-40B4-BE49-F238E27FC236}">
                <a16:creationId xmlns:a16="http://schemas.microsoft.com/office/drawing/2014/main" id="{492C3BCF-DD0B-0B8B-18BD-D0A794553E7E}"/>
              </a:ext>
            </a:extLst>
          </p:cNvPr>
          <p:cNvSpPr/>
          <p:nvPr userDrawn="1"/>
        </p:nvSpPr>
        <p:spPr>
          <a:xfrm>
            <a:off x="838475" y="6356082"/>
            <a:ext cx="2742926" cy="273585"/>
          </a:xfrm>
          <a:custGeom>
            <a:avLst/>
            <a:gdLst/>
            <a:ahLst/>
            <a:cxnLst/>
            <a:rect l="l" t="t" r="r" b="b"/>
            <a:pathLst>
              <a:path w="4114389" h="410377">
                <a:moveTo>
                  <a:pt x="0" y="0"/>
                </a:moveTo>
                <a:lnTo>
                  <a:pt x="4114390" y="0"/>
                </a:lnTo>
                <a:lnTo>
                  <a:pt x="4114390" y="410377"/>
                </a:lnTo>
                <a:lnTo>
                  <a:pt x="0" y="4103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15" b="-215"/>
            </a:stretch>
          </a:blipFill>
        </p:spPr>
        <p:txBody>
          <a:bodyPr/>
          <a:lstStyle/>
          <a:p>
            <a:endParaRPr lang="en-US" sz="1200"/>
          </a:p>
        </p:txBody>
      </p:sp>
      <p:grpSp>
        <p:nvGrpSpPr>
          <p:cNvPr id="11" name="Group 7">
            <a:extLst>
              <a:ext uri="{FF2B5EF4-FFF2-40B4-BE49-F238E27FC236}">
                <a16:creationId xmlns:a16="http://schemas.microsoft.com/office/drawing/2014/main" id="{F35458E1-EFB6-724B-469B-3F725719D859}"/>
              </a:ext>
            </a:extLst>
          </p:cNvPr>
          <p:cNvGrpSpPr/>
          <p:nvPr userDrawn="1"/>
        </p:nvGrpSpPr>
        <p:grpSpPr>
          <a:xfrm>
            <a:off x="1" y="0"/>
            <a:ext cx="160655" cy="6858000"/>
            <a:chOff x="0" y="0"/>
            <a:chExt cx="321310" cy="137160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1C704FF1-685A-C430-C11D-3CED5BF5E493}"/>
                </a:ext>
              </a:extLst>
            </p:cNvPr>
            <p:cNvSpPr/>
            <p:nvPr/>
          </p:nvSpPr>
          <p:spPr>
            <a:xfrm>
              <a:off x="0" y="0"/>
              <a:ext cx="321310" cy="13716000"/>
            </a:xfrm>
            <a:custGeom>
              <a:avLst/>
              <a:gdLst/>
              <a:ahLst/>
              <a:cxnLst/>
              <a:rect l="l" t="t" r="r" b="b"/>
              <a:pathLst>
                <a:path w="321310" h="13716000">
                  <a:moveTo>
                    <a:pt x="0" y="0"/>
                  </a:moveTo>
                  <a:lnTo>
                    <a:pt x="321310" y="0"/>
                  </a:lnTo>
                  <a:lnTo>
                    <a:pt x="321310" y="13716000"/>
                  </a:lnTo>
                  <a:lnTo>
                    <a:pt x="0" y="13716000"/>
                  </a:lnTo>
                  <a:close/>
                </a:path>
              </a:pathLst>
            </a:custGeom>
            <a:gradFill rotWithShape="1">
              <a:gsLst>
                <a:gs pos="0">
                  <a:srgbClr val="286DC0">
                    <a:alpha val="100000"/>
                  </a:srgbClr>
                </a:gs>
                <a:gs pos="100000">
                  <a:srgbClr val="63AAFF">
                    <a:alpha val="100000"/>
                  </a:srgbClr>
                </a:gs>
              </a:gsLst>
              <a:lin ang="5400000"/>
            </a:gradFill>
          </p:spPr>
          <p:txBody>
            <a:bodyPr/>
            <a:lstStyle/>
            <a:p>
              <a:endParaRPr lang="en-US" sz="1200"/>
            </a:p>
          </p:txBody>
        </p:sp>
      </p:grpSp>
      <p:sp>
        <p:nvSpPr>
          <p:cNvPr id="13" name="TextBox 9">
            <a:extLst>
              <a:ext uri="{FF2B5EF4-FFF2-40B4-BE49-F238E27FC236}">
                <a16:creationId xmlns:a16="http://schemas.microsoft.com/office/drawing/2014/main" id="{95661283-EDFE-C0A2-9382-306267062691}"/>
              </a:ext>
            </a:extLst>
          </p:cNvPr>
          <p:cNvSpPr txBox="1"/>
          <p:nvPr userDrawn="1"/>
        </p:nvSpPr>
        <p:spPr>
          <a:xfrm>
            <a:off x="899160" y="2631441"/>
            <a:ext cx="10393680" cy="3530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ysph.yale.edu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marL="0" marR="0" indent="0" algn="l" defTabSz="609630" rtl="0" eaLnBrk="1" fontAlgn="auto" latinLnBrk="0" hangingPunct="1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sph.yale.edu</a:t>
            </a: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/</a:t>
            </a: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dsde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@</a:t>
            </a:r>
            <a:r>
              <a:rPr lang="en-US" sz="2333" b="1" dirty="0" err="1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YaleSPH</a:t>
            </a: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endParaRPr lang="en-US" sz="2333" b="1" dirty="0">
              <a:solidFill>
                <a:srgbClr val="FFFFFF"/>
              </a:solidFill>
              <a:latin typeface="YaleNew Bold"/>
              <a:ea typeface="YaleNew Bold"/>
              <a:cs typeface="YaleNew Bold"/>
              <a:sym typeface="YaleNew Bold"/>
            </a:endParaRP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Data Science and Data Equity</a:t>
            </a: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Yale School of Public Health</a:t>
            </a:r>
          </a:p>
          <a:p>
            <a:pPr algn="l">
              <a:lnSpc>
                <a:spcPts val="2519"/>
              </a:lnSpc>
            </a:pPr>
            <a:r>
              <a:rPr lang="en-US" sz="2333" b="1" dirty="0">
                <a:solidFill>
                  <a:srgbClr val="FFFFFF"/>
                </a:solidFill>
                <a:latin typeface="YaleNew Bold"/>
                <a:ea typeface="YaleNew Bold"/>
                <a:cs typeface="YaleNew Bold"/>
                <a:sym typeface="YaleNew Bold"/>
              </a:rPr>
              <a:t>60 College Street, New Haven, CT 06510</a:t>
            </a:r>
          </a:p>
        </p:txBody>
      </p:sp>
      <p:sp>
        <p:nvSpPr>
          <p:cNvPr id="14" name="AutoShape 10">
            <a:extLst>
              <a:ext uri="{FF2B5EF4-FFF2-40B4-BE49-F238E27FC236}">
                <a16:creationId xmlns:a16="http://schemas.microsoft.com/office/drawing/2014/main" id="{39E0046A-A5A6-9B1A-B7FF-408A85E9D236}"/>
              </a:ext>
            </a:extLst>
          </p:cNvPr>
          <p:cNvSpPr/>
          <p:nvPr userDrawn="1"/>
        </p:nvSpPr>
        <p:spPr>
          <a:xfrm>
            <a:off x="899160" y="4931684"/>
            <a:ext cx="519684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1200"/>
          </a:p>
        </p:txBody>
      </p:sp>
      <p:grpSp>
        <p:nvGrpSpPr>
          <p:cNvPr id="15" name="Group 11">
            <a:extLst>
              <a:ext uri="{FF2B5EF4-FFF2-40B4-BE49-F238E27FC236}">
                <a16:creationId xmlns:a16="http://schemas.microsoft.com/office/drawing/2014/main" id="{5C85FCFF-A9EA-C858-F4B7-85F06B97211B}"/>
              </a:ext>
            </a:extLst>
          </p:cNvPr>
          <p:cNvGrpSpPr/>
          <p:nvPr userDrawn="1"/>
        </p:nvGrpSpPr>
        <p:grpSpPr>
          <a:xfrm>
            <a:off x="0" y="-120551"/>
            <a:ext cx="168117" cy="6978551"/>
            <a:chOff x="0" y="-47625"/>
            <a:chExt cx="66416" cy="2756958"/>
          </a:xfrm>
        </p:grpSpPr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5F9F7C35-F2E9-2730-8365-542DEB3427BD}"/>
                </a:ext>
              </a:extLst>
            </p:cNvPr>
            <p:cNvSpPr/>
            <p:nvPr/>
          </p:nvSpPr>
          <p:spPr>
            <a:xfrm>
              <a:off x="0" y="0"/>
              <a:ext cx="66416" cy="2709333"/>
            </a:xfrm>
            <a:custGeom>
              <a:avLst/>
              <a:gdLst/>
              <a:ahLst/>
              <a:cxnLst/>
              <a:rect l="l" t="t" r="r" b="b"/>
              <a:pathLst>
                <a:path w="66416" h="2709333">
                  <a:moveTo>
                    <a:pt x="0" y="0"/>
                  </a:moveTo>
                  <a:lnTo>
                    <a:pt x="66416" y="0"/>
                  </a:lnTo>
                  <a:lnTo>
                    <a:pt x="66416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356B">
                    <a:alpha val="100000"/>
                  </a:srgbClr>
                </a:gs>
                <a:gs pos="100000">
                  <a:srgbClr val="7634A6">
                    <a:alpha val="100000"/>
                  </a:srgbClr>
                </a:gs>
              </a:gsLst>
              <a:lin ang="2700000"/>
            </a:gradFill>
          </p:spPr>
          <p:txBody>
            <a:bodyPr/>
            <a:lstStyle/>
            <a:p>
              <a:endParaRPr lang="en-US" sz="1200"/>
            </a:p>
          </p:txBody>
        </p:sp>
        <p:sp>
          <p:nvSpPr>
            <p:cNvPr id="17" name="TextBox 13">
              <a:extLst>
                <a:ext uri="{FF2B5EF4-FFF2-40B4-BE49-F238E27FC236}">
                  <a16:creationId xmlns:a16="http://schemas.microsoft.com/office/drawing/2014/main" id="{7DA0FC0D-E3F8-4FAF-DD8F-A85E52F320AD}"/>
                </a:ext>
              </a:extLst>
            </p:cNvPr>
            <p:cNvSpPr txBox="1"/>
            <p:nvPr/>
          </p:nvSpPr>
          <p:spPr>
            <a:xfrm>
              <a:off x="0" y="-47625"/>
              <a:ext cx="6641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773"/>
                </a:lnSpc>
              </a:pPr>
              <a:endParaRPr sz="1200"/>
            </a:p>
          </p:txBody>
        </p:sp>
      </p:grp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11C4FC6-A3EE-F3D6-4978-CA9F6F729E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95252"/>
            <a:ext cx="12192000" cy="1015994"/>
          </a:xfrm>
        </p:spPr>
        <p:txBody>
          <a:bodyPr>
            <a:noAutofit/>
          </a:bodyPr>
          <a:lstStyle>
            <a:lvl1pPr algn="ctr">
              <a:defRPr sz="6000">
                <a:solidFill>
                  <a:srgbClr val="F5F5EF"/>
                </a:solidFill>
                <a:latin typeface="YaleNew" panose="02000602050000020003" pitchFamily="2" charset="77"/>
              </a:defRPr>
            </a:lvl1pPr>
          </a:lstStyle>
          <a:p>
            <a:pPr lvl="0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6096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3FBF8-7FA9-3C69-9ACC-E34A7CDC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55B40-6F07-3908-522E-7EC7AD28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0D61-212C-8A07-BF50-DBB004D9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98FF-E50E-07EE-E669-6EE1DF58A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0130F-3041-3E2E-06DE-36B5B9EC6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3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1CE9-51B8-8E10-B3DB-473A07D30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BF303-9A4D-206E-CA1C-408EAA15F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65284-4D5F-8FC4-D695-84AB82A4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9CAEF-0D74-B7E3-D1B8-E6726D974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6FBD4-EE2C-0A5B-1A68-26241499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99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B0CBE-657B-4636-4F02-654F9BD1A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6BDC0-B763-BC50-74FC-0F72BBC74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3F1DF-43A9-190A-7007-906B5A439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36FB6-0BF4-96C5-7DCF-F664AD5D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6C95E-11C7-7A44-3F73-D374CAAB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04118-7419-0E13-51A7-A54ADCDC7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5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AA1-4DB9-6F82-6B62-640E373A1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B5A67-01CE-8AD2-C580-DED2432C5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BB3B2D-E897-824E-CB8C-EBDC9BB18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B573E-CBAA-4013-8176-BA73396C0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8CDD7F-30B0-4D0C-1E99-9E541B84D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BB1411-AC0F-5015-D965-6B046222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3C7AF-D9F6-3551-CA5A-B739139C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D39A73-3966-E83D-1FBD-850AFD4E6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F67A-7BCA-825B-5D1F-9ABA5305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DB72E-5581-F46D-E8E3-A3E7A543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EB964-6661-A062-CF75-128103708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A6E6B-A34A-E7F5-21CB-97177783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8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DF80A0-5F0E-1E18-2711-056A2CF4A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7F13D-7BFE-879E-CD89-CE8ADC842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27F0C-1ABF-2C4C-DBB8-879CDE91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131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40C8B-1915-6D2E-00E4-831CD137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B5C7D-B14D-61DC-0760-267C33473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5CC78-CCCF-8945-40E1-53B444210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10CE16-DC85-1C83-78E5-AB6F325E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5A8DC-3ECD-0BF0-3674-68A9B6DC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A63786-15A4-3A62-BEE0-8A08D565E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1716F-DE3E-5C45-0CA8-B6B66A3B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45947-60FE-A6A2-1250-D2E7AA90A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26FC5-A381-7629-E345-2798A7419C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67833-3A3E-F26A-038E-5B2D863CB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BD5A0-CAF2-BD26-9DD4-720277277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5592A-3247-71F5-9076-63EF16E68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A076DC-CA57-7DC7-4A4C-7F4C26E1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7E4D3-F99B-0580-4940-457F29D8D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D3B00-D984-AAA3-BDDF-5EDC38611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E3205-B1C8-4EC3-B003-988987F484A5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CA755-7399-F339-F4F5-1B2B6C559A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643D2-CEB5-5592-A1DB-EA7AEDDF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7BE44-4D4D-4914-A4A5-75096892A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9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EA30085-D515-BF94-C5A9-8C62F343D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Population Health Modeling: Day 2</a:t>
            </a:r>
          </a:p>
        </p:txBody>
      </p:sp>
    </p:spTree>
    <p:extLst>
      <p:ext uri="{BB962C8B-B14F-4D97-AF65-F5344CB8AC3E}">
        <p14:creationId xmlns:p14="http://schemas.microsoft.com/office/powerpoint/2010/main" val="1084296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CD3EBE3-5A7B-896D-FC37-C4097749F1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6651" y="312095"/>
            <a:ext cx="10393680" cy="73565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Check-In</a:t>
            </a:r>
          </a:p>
        </p:txBody>
      </p:sp>
      <p:pic>
        <p:nvPicPr>
          <p:cNvPr id="5" name="Picture 4" descr="A qr code with blue squares&#10;&#10;AI-generated content may be incorrect.">
            <a:extLst>
              <a:ext uri="{FF2B5EF4-FFF2-40B4-BE49-F238E27FC236}">
                <a16:creationId xmlns:a16="http://schemas.microsoft.com/office/drawing/2014/main" id="{AE9D5458-3C57-1758-029E-A60ABF44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3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F656D1-1B4A-5941-1DAB-60F55E9D11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C94C7-7481-6090-63A0-689750B3B1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Basic philosophical and ethical principles for public health research and public health modeling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A2CF42A-1C92-2011-863E-2B71A984F4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Brief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8F48-1A17-AC58-3AB6-35A7CBE76E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LARP</a:t>
            </a:r>
          </a:p>
        </p:txBody>
      </p:sp>
    </p:spTree>
    <p:extLst>
      <p:ext uri="{BB962C8B-B14F-4D97-AF65-F5344CB8AC3E}">
        <p14:creationId xmlns:p14="http://schemas.microsoft.com/office/powerpoint/2010/main" val="188430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7A499-7E94-1084-AAC4-31CF9B54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2FE0EE-3A97-9FD0-6D1C-D9D6715951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1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4925E-3F30-461F-D98D-6CF5123E15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9600" dirty="0">
                <a:latin typeface="Arial" charset="0"/>
                <a:cs typeface="Arial" charset="0"/>
              </a:rPr>
              <a:t>A five-day sporting event is held in New Haven, Connecticut.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Three days into the event a local emergency room sees 4 cases involving vomiting, diarrhea, bloody stool, and onset respiratory distress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All patients attended the same event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30 more patients with similar symptoms were treated the next morning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Authorities initially suspect a GI infectious etiology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Investigators collected food and water samples and interviewed food vendors 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An unlabeled container of unknown powdery residue was discovered</a:t>
            </a:r>
          </a:p>
          <a:p>
            <a:r>
              <a:rPr lang="en-US" sz="9600" dirty="0">
                <a:latin typeface="Arial" charset="0"/>
                <a:cs typeface="Arial" charset="0"/>
              </a:rPr>
              <a:t>Estimate 20,000 people were exposed to suspected source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04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36997-BEE2-39B6-E89D-43659A945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8F0B14-3C28-FB14-39EB-87C015BBC9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2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BD465-71BF-0CE0-68AB-7453A972D5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0999"/>
            <a:ext cx="10393680" cy="4128477"/>
          </a:xfrm>
        </p:spPr>
        <p:txBody>
          <a:bodyPr>
            <a:normAutofit fontScale="70000" lnSpcReduction="20000"/>
          </a:bodyPr>
          <a:lstStyle/>
          <a:p>
            <a:r>
              <a:rPr lang="en-US" sz="3800" dirty="0">
                <a:latin typeface="Arial" charset="0"/>
                <a:cs typeface="Arial" charset="0"/>
              </a:rPr>
              <a:t>All interviewed persons ate at Clean Pizza Restaurant</a:t>
            </a:r>
          </a:p>
          <a:p>
            <a:r>
              <a:rPr lang="en-US" sz="3800" dirty="0">
                <a:latin typeface="Arial" charset="0"/>
                <a:cs typeface="Arial" charset="0"/>
              </a:rPr>
              <a:t>Most common food consumed were pepperoni pizza and parmesan cheese topping</a:t>
            </a:r>
          </a:p>
          <a:p>
            <a:r>
              <a:rPr lang="en-US" sz="3800" dirty="0">
                <a:latin typeface="Arial" charset="0"/>
                <a:cs typeface="Arial" charset="0"/>
              </a:rPr>
              <a:t>Investigators suspect an unusual chemical may be present in food</a:t>
            </a:r>
          </a:p>
          <a:p>
            <a:r>
              <a:rPr lang="en-US" sz="3800" dirty="0">
                <a:latin typeface="Arial" charset="0"/>
                <a:cs typeface="Arial" charset="0"/>
              </a:rPr>
              <a:t>Based on the investigation, issue is most likely associated with parmesan cheese</a:t>
            </a:r>
          </a:p>
          <a:p>
            <a:r>
              <a:rPr lang="en-US" sz="3800" dirty="0">
                <a:latin typeface="Arial" charset="0"/>
                <a:cs typeface="Arial" charset="0"/>
              </a:rPr>
              <a:t>Field testing started on the parmesan cheese shakers and bulk packages</a:t>
            </a:r>
          </a:p>
          <a:p>
            <a:r>
              <a:rPr lang="en-US" sz="3800" dirty="0">
                <a:latin typeface="Arial" charset="0"/>
                <a:cs typeface="Arial" charset="0"/>
              </a:rPr>
              <a:t>Rapid Response Team finds traces of ricin in parmesan cheese shakers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4E244-E450-EF33-1935-21FE11E36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6AA879-5998-7C1D-6107-394D80A1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Part 3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040EE-2FA5-2354-2D5D-E883A0BFB1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1000"/>
            <a:ext cx="10393680" cy="4187092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n-US" sz="3100" dirty="0">
                <a:solidFill>
                  <a:prstClr val="black"/>
                </a:solidFill>
              </a:rPr>
              <a:t>Health officials issue an order to stop all food operations and to evacuate all convention center areas</a:t>
            </a:r>
          </a:p>
          <a:p>
            <a:pPr lvl="0"/>
            <a:r>
              <a:rPr lang="en-US" sz="3100" dirty="0"/>
              <a:t>FBI, FDA, CDC and USDA are all notified and involved in the investigation</a:t>
            </a:r>
          </a:p>
          <a:p>
            <a:pPr lvl="0"/>
            <a:r>
              <a:rPr lang="en-US" sz="3100" dirty="0"/>
              <a:t>Interviews with Clean Pizza Restaurant management identify source of contaminated parmesan as the Safe Food Distribution Company. </a:t>
            </a:r>
          </a:p>
          <a:p>
            <a:r>
              <a:rPr lang="en-US" sz="3100" dirty="0"/>
              <a:t>RRT and law enforcement in involved states and other agencies quickly collaborate to determine source and extent of contamination.</a:t>
            </a:r>
          </a:p>
          <a:p>
            <a:r>
              <a:rPr lang="en-US" sz="3100" dirty="0"/>
              <a:t>CDC Laboratory confirms presence of </a:t>
            </a:r>
            <a:r>
              <a:rPr lang="en-US" sz="3100" dirty="0" err="1"/>
              <a:t>ricinine</a:t>
            </a:r>
            <a:r>
              <a:rPr lang="en-US" sz="3100" dirty="0"/>
              <a:t> in multiple urine samples</a:t>
            </a:r>
          </a:p>
          <a:p>
            <a:pPr marL="228600" lvl="1"/>
            <a:r>
              <a:rPr lang="en-US" sz="3100" dirty="0"/>
              <a:t>Investigators are able to determine basic information about the source and spread of contaminated parmesan cheese</a:t>
            </a:r>
            <a:endParaRPr lang="en-US" sz="31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630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9A2E8-D515-45A9-DB82-6B61A5DE7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DBD9C7-95E5-A365-049B-3A6A6A3BD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7061F-F140-6A69-ACE7-89B86A3643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3543" y="1651000"/>
            <a:ext cx="10393680" cy="4187092"/>
          </a:xfrm>
        </p:spPr>
        <p:txBody>
          <a:bodyPr>
            <a:normAutofit/>
          </a:bodyPr>
          <a:lstStyle/>
          <a:p>
            <a:pPr lvl="0"/>
            <a:r>
              <a:rPr lang="en-US" sz="3100" dirty="0">
                <a:solidFill>
                  <a:prstClr val="black"/>
                </a:solidFill>
              </a:rPr>
              <a:t>The “real” work starts next week</a:t>
            </a:r>
          </a:p>
          <a:p>
            <a:pPr lvl="0"/>
            <a:r>
              <a:rPr lang="en-US" sz="3100" dirty="0">
                <a:solidFill>
                  <a:prstClr val="black"/>
                </a:solidFill>
              </a:rPr>
              <a:t>We should be coding by Tuesday!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7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711E3C8-CE66-7EBF-45E3-5F15C6654A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6E212-2AFE-B141-E77B-F38DD8058CC4}"/>
              </a:ext>
            </a:extLst>
          </p:cNvPr>
          <p:cNvSpPr txBox="1"/>
          <p:nvPr/>
        </p:nvSpPr>
        <p:spPr>
          <a:xfrm>
            <a:off x="644769" y="1411246"/>
            <a:ext cx="109259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The “real” work starts next week</a:t>
            </a:r>
          </a:p>
          <a:p>
            <a:pPr marL="571500" lvl="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</a:rPr>
              <a:t>We should be coding by Tuesday!</a:t>
            </a:r>
          </a:p>
        </p:txBody>
      </p:sp>
    </p:spTree>
    <p:extLst>
      <p:ext uri="{BB962C8B-B14F-4D97-AF65-F5344CB8AC3E}">
        <p14:creationId xmlns:p14="http://schemas.microsoft.com/office/powerpoint/2010/main" val="3792568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0CDF03C7FDC408CE7AF92CE468731" ma:contentTypeVersion="16" ma:contentTypeDescription="Create a new document." ma:contentTypeScope="" ma:versionID="c0c8e031af522f51157a5db648912eb9">
  <xsd:schema xmlns:xsd="http://www.w3.org/2001/XMLSchema" xmlns:xs="http://www.w3.org/2001/XMLSchema" xmlns:p="http://schemas.microsoft.com/office/2006/metadata/properties" xmlns:ns2="6a5287ae-def4-47e4-8906-066832aaf180" xmlns:ns3="3559ff58-71f7-47e7-a7ec-d84b2e224cdf" targetNamespace="http://schemas.microsoft.com/office/2006/metadata/properties" ma:root="true" ma:fieldsID="ffaf7950df985f9824cec330822167ab" ns2:_="" ns3:_="">
    <xsd:import namespace="6a5287ae-def4-47e4-8906-066832aaf180"/>
    <xsd:import namespace="3559ff58-71f7-47e7-a7ec-d84b2e224c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Location" minOccurs="0"/>
                <xsd:element ref="ns2:Sent" minOccurs="0"/>
                <xsd:element ref="ns2:Completed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5287ae-def4-47e4-8906-066832aaf1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d9ce95e-1345-4484-817e-41007f7553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Sent" ma:index="21" nillable="true" ma:displayName="Sent" ma:format="DateOnly" ma:internalName="Sent">
      <xsd:simpleType>
        <xsd:restriction base="dms:DateTime"/>
      </xsd:simpleType>
    </xsd:element>
    <xsd:element name="Completed" ma:index="22" nillable="true" ma:displayName="Completed" ma:description="When the verification is complete." ma:format="DateOnly" ma:internalName="Completed">
      <xsd:simpleType>
        <xsd:restriction base="dms:DateTim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9ff58-71f7-47e7-a7ec-d84b2e224cd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8c2eed30-e930-4c82-b19e-9f1b3aaab218}" ma:internalName="TaxCatchAll" ma:showField="CatchAllData" ma:web="3559ff58-71f7-47e7-a7ec-d84b2e224cd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ent xmlns="6a5287ae-def4-47e4-8906-066832aaf180" xsi:nil="true"/>
    <TaxCatchAll xmlns="3559ff58-71f7-47e7-a7ec-d84b2e224cdf" xsi:nil="true"/>
    <Completed xmlns="6a5287ae-def4-47e4-8906-066832aaf180" xsi:nil="true"/>
    <lcf76f155ced4ddcb4097134ff3c332f xmlns="6a5287ae-def4-47e4-8906-066832aaf18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B558966-4299-4E98-8FF4-F868C1C52D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a5287ae-def4-47e4-8906-066832aaf180"/>
    <ds:schemaRef ds:uri="3559ff58-71f7-47e7-a7ec-d84b2e224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E484590-E4A7-441B-8B93-CAFB3A8E6033}">
  <ds:schemaRefs>
    <ds:schemaRef ds:uri="http://schemas.microsoft.com/office/2006/metadata/properties"/>
    <ds:schemaRef ds:uri="http://schemas.microsoft.com/office/infopath/2007/PartnerControls"/>
    <ds:schemaRef ds:uri="6a5287ae-def4-47e4-8906-066832aaf180"/>
    <ds:schemaRef ds:uri="3559ff58-71f7-47e7-a7ec-d84b2e224cdf"/>
  </ds:schemaRefs>
</ds:datastoreItem>
</file>

<file path=customXml/itemProps3.xml><?xml version="1.0" encoding="utf-8"?>
<ds:datastoreItem xmlns:ds="http://schemas.openxmlformats.org/officeDocument/2006/customXml" ds:itemID="{393DFFB3-AF67-472C-A761-528CDBFFDD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313</Words>
  <Application>Microsoft Office PowerPoint</Application>
  <PresentationFormat>Widescreen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Perniciaro, Stephanie</dc:creator>
  <cp:lastModifiedBy>Perniciaro, Stephanie</cp:lastModifiedBy>
  <cp:revision>2</cp:revision>
  <dcterms:created xsi:type="dcterms:W3CDTF">2025-06-16T16:47:18Z</dcterms:created>
  <dcterms:modified xsi:type="dcterms:W3CDTF">2025-07-08T20:23:22Z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0x010100F720CDF03C7FDC408CE7AF92CE468731</vt:lpwstr>
  </property>
</Properties>
</file>