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4"/>
  </p:sldMasterIdLst>
  <p:notesMasterIdLst>
    <p:notesMasterId r:id="rId11"/>
  </p:notesMasterIdLst>
  <p:sldIdLst>
    <p:sldId id="276" r:id="rId5"/>
    <p:sldId id="549" r:id="rId6"/>
    <p:sldId id="274" r:id="rId7"/>
    <p:sldId id="275" r:id="rId8"/>
    <p:sldId id="550" r:id="rId9"/>
    <p:sldId id="55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BDE212-67BA-4D15-B4AC-9BA9B6F77E47}" v="3" dt="2025-06-30T17:19:18.2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EEF4D-592D-42F2-9719-C29FF4FEC828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AA635-0BF6-49CE-AA4C-0EE5559FA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92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F8F9B-99F4-F4DB-C871-5E6F89345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36E363-70E3-E2DD-1252-35A3C8BED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85E27-A84E-0C02-07D0-5E5ADC2EF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3205-B1C8-4EC3-B003-988987F484A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B1EFB-9C1C-B11C-6490-006E97CC7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7A2D6-8186-6511-4435-D89BF9E90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7BE44-4D4D-4914-A4A5-75096892A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5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7AAB5-D68F-0AF8-7B37-98A812E14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51456D-677C-BFCE-5DC7-342B18238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2955F-9ECC-86CD-AE52-93B3A6EA4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3205-B1C8-4EC3-B003-988987F484A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FDBF0-EBE5-E2E3-F974-50DBA9595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026BD-687F-6461-5070-F2005A7FB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7BE44-4D4D-4914-A4A5-75096892A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83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6970FF-1FBA-E768-9C37-89736F8C63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C1F351-FBA1-9C9D-6EA6-D6830659D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6F62E-CA7C-8648-A25A-C9775685B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3205-B1C8-4EC3-B003-988987F484A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9FE92-8F31-6BB6-C4B8-858AF5CF2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4794F-B0EF-E00C-2A21-F00460301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7BE44-4D4D-4914-A4A5-75096892A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55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">
            <a:extLst>
              <a:ext uri="{FF2B5EF4-FFF2-40B4-BE49-F238E27FC236}">
                <a16:creationId xmlns:a16="http://schemas.microsoft.com/office/drawing/2014/main" id="{CD2E8D2B-0FDF-B6E7-98E5-9ACFE4D53FA0}"/>
              </a:ext>
            </a:extLst>
          </p:cNvPr>
          <p:cNvGrpSpPr/>
          <p:nvPr userDrawn="1"/>
        </p:nvGrpSpPr>
        <p:grpSpPr>
          <a:xfrm>
            <a:off x="0" y="-120551"/>
            <a:ext cx="168117" cy="6978551"/>
            <a:chOff x="0" y="-47625"/>
            <a:chExt cx="66416" cy="275695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DA2870DF-3D37-7C68-EE8A-B37FDDE0BE58}"/>
                </a:ext>
              </a:extLst>
            </p:cNvPr>
            <p:cNvSpPr/>
            <p:nvPr/>
          </p:nvSpPr>
          <p:spPr>
            <a:xfrm>
              <a:off x="0" y="0"/>
              <a:ext cx="66416" cy="2709333"/>
            </a:xfrm>
            <a:custGeom>
              <a:avLst/>
              <a:gdLst/>
              <a:ahLst/>
              <a:cxnLst/>
              <a:rect l="l" t="t" r="r" b="b"/>
              <a:pathLst>
                <a:path w="66416" h="2709333">
                  <a:moveTo>
                    <a:pt x="0" y="0"/>
                  </a:moveTo>
                  <a:lnTo>
                    <a:pt x="66416" y="0"/>
                  </a:lnTo>
                  <a:lnTo>
                    <a:pt x="66416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1">
              <a:gsLst>
                <a:gs pos="0">
                  <a:srgbClr val="00356B">
                    <a:alpha val="100000"/>
                  </a:srgbClr>
                </a:gs>
                <a:gs pos="100000">
                  <a:srgbClr val="7634A6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0" name="TextBox 6">
              <a:extLst>
                <a:ext uri="{FF2B5EF4-FFF2-40B4-BE49-F238E27FC236}">
                  <a16:creationId xmlns:a16="http://schemas.microsoft.com/office/drawing/2014/main" id="{EE4C7143-3A6D-A7A2-7504-EC2368CF25F0}"/>
                </a:ext>
              </a:extLst>
            </p:cNvPr>
            <p:cNvSpPr txBox="1"/>
            <p:nvPr/>
          </p:nvSpPr>
          <p:spPr>
            <a:xfrm>
              <a:off x="0" y="-47625"/>
              <a:ext cx="66416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1" name="Freeform 7">
            <a:extLst>
              <a:ext uri="{FF2B5EF4-FFF2-40B4-BE49-F238E27FC236}">
                <a16:creationId xmlns:a16="http://schemas.microsoft.com/office/drawing/2014/main" id="{C0D4454F-1AA8-F3CF-B30F-128A80CB12B1}"/>
              </a:ext>
            </a:extLst>
          </p:cNvPr>
          <p:cNvSpPr/>
          <p:nvPr userDrawn="1"/>
        </p:nvSpPr>
        <p:spPr>
          <a:xfrm>
            <a:off x="685800" y="6172200"/>
            <a:ext cx="2756274" cy="434163"/>
          </a:xfrm>
          <a:custGeom>
            <a:avLst/>
            <a:gdLst/>
            <a:ahLst/>
            <a:cxnLst/>
            <a:rect l="l" t="t" r="r" b="b"/>
            <a:pathLst>
              <a:path w="4134411" h="651244">
                <a:moveTo>
                  <a:pt x="0" y="0"/>
                </a:moveTo>
                <a:lnTo>
                  <a:pt x="4134411" y="0"/>
                </a:lnTo>
                <a:lnTo>
                  <a:pt x="4134411" y="651244"/>
                </a:lnTo>
                <a:lnTo>
                  <a:pt x="0" y="6512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DCA24E0-AED0-B286-D0C4-D414FAA147B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3543" y="685801"/>
            <a:ext cx="10393680" cy="735655"/>
          </a:xfrm>
        </p:spPr>
        <p:txBody>
          <a:bodyPr>
            <a:noAutofit/>
          </a:bodyPr>
          <a:lstStyle>
            <a:lvl1pPr>
              <a:defRPr sz="4400">
                <a:latin typeface="YaleNew" panose="02000602050000020003" pitchFamily="2" charset="77"/>
              </a:defRPr>
            </a:lvl1pPr>
          </a:lstStyle>
          <a:p>
            <a:pPr lvl="0"/>
            <a:r>
              <a:rPr lang="en-US" dirty="0"/>
              <a:t>Lorem Ipsum Dolor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FB3A4AD3-6E88-7064-484A-7227EC7B451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3543" y="1651000"/>
            <a:ext cx="10393680" cy="2184400"/>
          </a:xfrm>
        </p:spPr>
        <p:txBody>
          <a:bodyPr/>
          <a:lstStyle>
            <a:lvl2pPr marL="609630" indent="-304815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Subhead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8624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Pag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">
            <a:extLst>
              <a:ext uri="{FF2B5EF4-FFF2-40B4-BE49-F238E27FC236}">
                <a16:creationId xmlns:a16="http://schemas.microsoft.com/office/drawing/2014/main" id="{FE0AD8A9-8D9E-7E6D-B4D2-12ACF11B24D3}"/>
              </a:ext>
            </a:extLst>
          </p:cNvPr>
          <p:cNvGrpSpPr/>
          <p:nvPr userDrawn="1"/>
        </p:nvGrpSpPr>
        <p:grpSpPr>
          <a:xfrm>
            <a:off x="0" y="5003197"/>
            <a:ext cx="12192000" cy="1854803"/>
            <a:chOff x="0" y="0"/>
            <a:chExt cx="6186311" cy="941141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9F74B882-668A-D2AC-B8CC-D001C10F0A42}"/>
                </a:ext>
              </a:extLst>
            </p:cNvPr>
            <p:cNvSpPr/>
            <p:nvPr/>
          </p:nvSpPr>
          <p:spPr>
            <a:xfrm>
              <a:off x="0" y="0"/>
              <a:ext cx="6186311" cy="941141"/>
            </a:xfrm>
            <a:custGeom>
              <a:avLst/>
              <a:gdLst/>
              <a:ahLst/>
              <a:cxnLst/>
              <a:rect l="l" t="t" r="r" b="b"/>
              <a:pathLst>
                <a:path w="6186311" h="941141">
                  <a:moveTo>
                    <a:pt x="0" y="0"/>
                  </a:moveTo>
                  <a:lnTo>
                    <a:pt x="6186311" y="0"/>
                  </a:lnTo>
                  <a:lnTo>
                    <a:pt x="6186311" y="941141"/>
                  </a:lnTo>
                  <a:lnTo>
                    <a:pt x="0" y="941141"/>
                  </a:lnTo>
                  <a:close/>
                </a:path>
              </a:pathLst>
            </a:custGeom>
            <a:gradFill rotWithShape="1">
              <a:gsLst>
                <a:gs pos="0">
                  <a:srgbClr val="00356B">
                    <a:alpha val="100000"/>
                  </a:srgbClr>
                </a:gs>
                <a:gs pos="100000">
                  <a:srgbClr val="7634A6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 sz="1200"/>
            </a:p>
          </p:txBody>
        </p:sp>
      </p:grpSp>
      <p:sp>
        <p:nvSpPr>
          <p:cNvPr id="9" name="Freeform 4">
            <a:extLst>
              <a:ext uri="{FF2B5EF4-FFF2-40B4-BE49-F238E27FC236}">
                <a16:creationId xmlns:a16="http://schemas.microsoft.com/office/drawing/2014/main" id="{8994FF1F-C958-D3FE-6182-BD155BCEA8EA}"/>
              </a:ext>
            </a:extLst>
          </p:cNvPr>
          <p:cNvSpPr/>
          <p:nvPr userDrawn="1"/>
        </p:nvSpPr>
        <p:spPr>
          <a:xfrm>
            <a:off x="685801" y="6026130"/>
            <a:ext cx="3004867" cy="473321"/>
          </a:xfrm>
          <a:custGeom>
            <a:avLst/>
            <a:gdLst/>
            <a:ahLst/>
            <a:cxnLst/>
            <a:rect l="l" t="t" r="r" b="b"/>
            <a:pathLst>
              <a:path w="4507301" h="709981">
                <a:moveTo>
                  <a:pt x="0" y="0"/>
                </a:moveTo>
                <a:lnTo>
                  <a:pt x="4507301" y="0"/>
                </a:lnTo>
                <a:lnTo>
                  <a:pt x="4507301" y="709980"/>
                </a:lnTo>
                <a:lnTo>
                  <a:pt x="0" y="7099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45184742-138B-F09F-1EBE-DD0C66CC494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20800" y="2471361"/>
            <a:ext cx="9040368" cy="812800"/>
          </a:xfrm>
        </p:spPr>
        <p:txBody>
          <a:bodyPr>
            <a:noAutofit/>
          </a:bodyPr>
          <a:lstStyle>
            <a:lvl1pPr>
              <a:defRPr sz="4734">
                <a:latin typeface="YaleNew" panose="02000602050000020003" pitchFamily="2" charset="77"/>
              </a:defRPr>
            </a:lvl1pPr>
          </a:lstStyle>
          <a:p>
            <a:pPr lvl="0"/>
            <a:r>
              <a:rPr lang="en-US" dirty="0"/>
              <a:t>Front Page Option 2</a:t>
            </a:r>
          </a:p>
        </p:txBody>
      </p:sp>
    </p:spTree>
    <p:extLst>
      <p:ext uri="{BB962C8B-B14F-4D97-AF65-F5344CB8AC3E}">
        <p14:creationId xmlns:p14="http://schemas.microsoft.com/office/powerpoint/2010/main" val="1238188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3FBF8-7FA9-3C69-9ACC-E34A7CDCE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55B40-6F07-3908-522E-7EC7AD283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60D61-212C-8A07-BF50-DBB004D9C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3205-B1C8-4EC3-B003-988987F484A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898FF-E50E-07EE-E669-6EE1DF58A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0130F-3041-3E2E-06DE-36B5B9EC6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7BE44-4D4D-4914-A4A5-75096892A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338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01CE9-51B8-8E10-B3DB-473A07D30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BF303-9A4D-206E-CA1C-408EAA15F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65284-4D5F-8FC4-D695-84AB82A4C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3205-B1C8-4EC3-B003-988987F484A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9CAEF-0D74-B7E3-D1B8-E6726D974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6FBD4-EE2C-0A5B-1A68-26241499C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7BE44-4D4D-4914-A4A5-75096892A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899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B0CBE-657B-4636-4F02-654F9BD1A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6BDC0-B763-BC50-74FC-0F72BBC74C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3F1DF-43A9-190A-7007-906B5A439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36FB6-0BF4-96C5-7DCF-F664AD5D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3205-B1C8-4EC3-B003-988987F484A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56C95E-11C7-7A44-3F73-D374CAAB3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04118-7419-0E13-51A7-A54ADCDC7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7BE44-4D4D-4914-A4A5-75096892A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55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2FAA1-4DB9-6F82-6B62-640E373A1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B5A67-01CE-8AD2-C580-DED2432C5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BB3B2D-E897-824E-CB8C-EBDC9BB18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2B573E-CBAA-4013-8176-BA73396C07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8CDD7F-30B0-4D0C-1E99-9E541B84D3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B1411-AC0F-5015-D965-6B0462224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3205-B1C8-4EC3-B003-988987F484A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73C7AF-D9F6-3551-CA5A-B739139C7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D39A73-3966-E83D-1FBD-850AFD4E6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7BE44-4D4D-4914-A4A5-75096892A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DF67A-7BCA-825B-5D1F-9ABA5305D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5DB72E-5581-F46D-E8E3-A3E7A5437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3205-B1C8-4EC3-B003-988987F484A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FEB964-6661-A062-CF75-128103708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4A6E6B-A34A-E7F5-21CB-971777837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7BE44-4D4D-4914-A4A5-75096892A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08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DF80A0-5F0E-1E18-2711-056A2CF4A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3205-B1C8-4EC3-B003-988987F484A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87F13D-7BFE-879E-CD89-CE8ADC842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27F0C-1ABF-2C4C-DBB8-879CDE91A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7BE44-4D4D-4914-A4A5-75096892A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31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40C8B-1915-6D2E-00E4-831CD137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B5C7D-B14D-61DC-0760-267C33473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65CC78-CCCF-8945-40E1-53B444210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0CE16-DC85-1C83-78E5-AB6F325E5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3205-B1C8-4EC3-B003-988987F484A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5A8DC-3ECD-0BF0-3674-68A9B6DC0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A63786-15A4-3A62-BEE0-8A08D565E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7BE44-4D4D-4914-A4A5-75096892A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40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1716F-DE3E-5C45-0CA8-B6B66A3B3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045947-60FE-A6A2-1250-D2E7AA90A1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626FC5-A381-7629-E345-2798A7419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67833-3A3E-F26A-038E-5B2D863CB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3205-B1C8-4EC3-B003-988987F484A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CBD5A0-CAF2-BD26-9DD4-720277277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95592A-3247-71F5-9076-63EF16E68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7BE44-4D4D-4914-A4A5-75096892A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85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A076DC-CA57-7DC7-4A4C-7F4C26E1C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7E4D3-F99B-0580-4940-457F29D8D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D3B00-D984-AAA3-BDDF-5EDC38611D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2E3205-B1C8-4EC3-B003-988987F484A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CA755-7399-F339-F4F5-1B2B6C559A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643D2-CEB5-5592-A1DB-EA7AEDDF6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E7BE44-4D4D-4914-A4A5-75096892A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09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52" r:id="rId4"/>
    <p:sldLayoutId id="2147483671" r:id="rId5"/>
    <p:sldLayoutId id="2147483654" r:id="rId6"/>
    <p:sldLayoutId id="2147483666" r:id="rId7"/>
    <p:sldLayoutId id="2147483656" r:id="rId8"/>
    <p:sldLayoutId id="2147483657" r:id="rId9"/>
    <p:sldLayoutId id="2147483658" r:id="rId10"/>
    <p:sldLayoutId id="2147483659" r:id="rId11"/>
    <p:sldLayoutId id="2147483665" r:id="rId12"/>
    <p:sldLayoutId id="214748367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A30085-D515-BF94-C5A9-8C62F343DC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Population Health Modeling: Day 7</a:t>
            </a:r>
          </a:p>
        </p:txBody>
      </p:sp>
    </p:spTree>
    <p:extLst>
      <p:ext uri="{BB962C8B-B14F-4D97-AF65-F5344CB8AC3E}">
        <p14:creationId xmlns:p14="http://schemas.microsoft.com/office/powerpoint/2010/main" val="1084296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D3EBE3-5A7B-896D-FC37-C4097749F1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86651" y="312095"/>
            <a:ext cx="10393680" cy="7356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Check-In</a:t>
            </a:r>
          </a:p>
        </p:txBody>
      </p:sp>
      <p:pic>
        <p:nvPicPr>
          <p:cNvPr id="5" name="Picture 4" descr="A qr code with blue squares&#10;&#10;AI-generated content may be incorrect.">
            <a:extLst>
              <a:ext uri="{FF2B5EF4-FFF2-40B4-BE49-F238E27FC236}">
                <a16:creationId xmlns:a16="http://schemas.microsoft.com/office/drawing/2014/main" id="{881E2B6E-0E13-3658-BB6F-8BC3C82E3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04775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539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F656D1-1B4A-5941-1DAB-60F55E9D11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Brief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C94C7-7481-6090-63A0-689750B3B1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3543" y="1650999"/>
            <a:ext cx="10393680" cy="3471985"/>
          </a:xfrm>
        </p:spPr>
        <p:txBody>
          <a:bodyPr>
            <a:normAutofit/>
          </a:bodyPr>
          <a:lstStyle/>
          <a:p>
            <a:r>
              <a:rPr lang="en-US" dirty="0"/>
              <a:t>Basic philosophical and ethical principles for public health research and public health modeling</a:t>
            </a:r>
          </a:p>
          <a:p>
            <a:r>
              <a:rPr lang="en-US" dirty="0"/>
              <a:t>Outbreak Investigations- lots of moving parts in any data collection/analysis process</a:t>
            </a:r>
          </a:p>
          <a:p>
            <a:r>
              <a:rPr lang="en-US" dirty="0"/>
              <a:t>Everything you need to know about </a:t>
            </a:r>
            <a:r>
              <a:rPr lang="en-US" i="1" dirty="0"/>
              <a:t>Streptococcus pneumoniae</a:t>
            </a:r>
          </a:p>
          <a:p>
            <a:r>
              <a:rPr lang="en-US" dirty="0"/>
              <a:t>First run, time series analysis</a:t>
            </a:r>
          </a:p>
          <a:p>
            <a:r>
              <a:rPr lang="en-US" dirty="0"/>
              <a:t>Adapting your data, time series analysis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3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A2CF42A-1C92-2011-863E-2B71A984F4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Brief Overview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3F4C9DB-8AEF-9FA6-6D72-42DCB5777F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Hierarchical modeling</a:t>
            </a:r>
          </a:p>
        </p:txBody>
      </p:sp>
    </p:spTree>
    <p:extLst>
      <p:ext uri="{BB962C8B-B14F-4D97-AF65-F5344CB8AC3E}">
        <p14:creationId xmlns:p14="http://schemas.microsoft.com/office/powerpoint/2010/main" val="1884302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711494-8B8E-9409-6179-0EC3D3830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DDDB1B-D0CA-FC3E-36D1-BF9BAF1D42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Brief Overview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F26C28-B993-2B0C-00B8-02777C90EDF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250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8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Multi-level structure:</a:t>
            </a:r>
            <a:br>
              <a:rPr kumimoji="0" lang="en-US" altLang="en-US" sz="8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</a:br>
            <a:r>
              <a:rPr kumimoji="0" lang="en-US" altLang="en-US" sz="8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Hierarchical models handle data that have natural groupings or layers — for example, patients nested within hospitals, or serotypes nested within years.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8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8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Borrowing strength:</a:t>
            </a:r>
            <a:br>
              <a:rPr kumimoji="0" lang="en-US" altLang="en-US" sz="8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</a:br>
            <a:r>
              <a:rPr kumimoji="0" lang="en-US" altLang="en-US" sz="8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Instead of modeling each group completely separately, hierarchical models share information across groups. This helps improve estimates, especially for groups with less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8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8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Random effects:</a:t>
            </a:r>
            <a:br>
              <a:rPr kumimoji="0" lang="en-US" altLang="en-US" sz="8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</a:br>
            <a:r>
              <a:rPr kumimoji="0" lang="en-US" altLang="en-US" sz="8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These models include “random effects” — parameters that vary by group but come from a common distribution. For example, each serotype might have its own baseline risk, but those risks come from an overall population distribution.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8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8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Partial pooling:</a:t>
            </a:r>
            <a:br>
              <a:rPr kumimoji="0" lang="en-US" altLang="en-US" sz="8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</a:br>
            <a:r>
              <a:rPr kumimoji="0" lang="en-US" altLang="en-US" sz="8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Hierarchical models strike a balance between </a:t>
            </a:r>
            <a:r>
              <a:rPr kumimoji="0" lang="en-US" altLang="en-US" sz="8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complete pooling</a:t>
            </a:r>
            <a:r>
              <a:rPr kumimoji="0" lang="en-US" altLang="en-US" sz="8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(treating all groups the same) and </a:t>
            </a:r>
            <a:r>
              <a:rPr kumimoji="0" lang="en-US" altLang="en-US" sz="8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no pooling</a:t>
            </a:r>
            <a:r>
              <a:rPr kumimoji="0" lang="en-US" altLang="en-US" sz="8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(treating each group completely independently), improving accuracy and interpretability.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355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F77A18F-916A-1499-BA44-B863D860E2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Paper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56F3D-85B1-F562-A70D-D4EE193BD2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Warren</a:t>
            </a:r>
          </a:p>
          <a:p>
            <a:r>
              <a:rPr lang="en-US" dirty="0"/>
              <a:t>Weinberger</a:t>
            </a:r>
          </a:p>
        </p:txBody>
      </p:sp>
    </p:spTree>
    <p:extLst>
      <p:ext uri="{BB962C8B-B14F-4D97-AF65-F5344CB8AC3E}">
        <p14:creationId xmlns:p14="http://schemas.microsoft.com/office/powerpoint/2010/main" val="3418912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ent xmlns="6a5287ae-def4-47e4-8906-066832aaf180" xsi:nil="true"/>
    <TaxCatchAll xmlns="3559ff58-71f7-47e7-a7ec-d84b2e224cdf" xsi:nil="true"/>
    <Completed xmlns="6a5287ae-def4-47e4-8906-066832aaf180" xsi:nil="true"/>
    <lcf76f155ced4ddcb4097134ff3c332f xmlns="6a5287ae-def4-47e4-8906-066832aaf180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20CDF03C7FDC408CE7AF92CE468731" ma:contentTypeVersion="16" ma:contentTypeDescription="Create a new document." ma:contentTypeScope="" ma:versionID="c0c8e031af522f51157a5db648912eb9">
  <xsd:schema xmlns:xsd="http://www.w3.org/2001/XMLSchema" xmlns:xs="http://www.w3.org/2001/XMLSchema" xmlns:p="http://schemas.microsoft.com/office/2006/metadata/properties" xmlns:ns2="6a5287ae-def4-47e4-8906-066832aaf180" xmlns:ns3="3559ff58-71f7-47e7-a7ec-d84b2e224cdf" targetNamespace="http://schemas.microsoft.com/office/2006/metadata/properties" ma:root="true" ma:fieldsID="ffaf7950df985f9824cec330822167ab" ns2:_="" ns3:_="">
    <xsd:import namespace="6a5287ae-def4-47e4-8906-066832aaf180"/>
    <xsd:import namespace="3559ff58-71f7-47e7-a7ec-d84b2e224c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Location" minOccurs="0"/>
                <xsd:element ref="ns2:Sent" minOccurs="0"/>
                <xsd:element ref="ns2:Completed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5287ae-def4-47e4-8906-066832aaf1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cd9ce95e-1345-4484-817e-41007f75531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  <xsd:element name="Sent" ma:index="21" nillable="true" ma:displayName="Sent" ma:format="DateOnly" ma:internalName="Sent">
      <xsd:simpleType>
        <xsd:restriction base="dms:DateTime"/>
      </xsd:simpleType>
    </xsd:element>
    <xsd:element name="Completed" ma:index="22" nillable="true" ma:displayName="Completed" ma:description="When the verification is complete." ma:format="DateOnly" ma:internalName="Completed">
      <xsd:simpleType>
        <xsd:restriction base="dms:DateTime"/>
      </xsd:simpleType>
    </xsd:element>
    <xsd:element name="MediaServiceBillingMetadata" ma:index="23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59ff58-71f7-47e7-a7ec-d84b2e224cdf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8c2eed30-e930-4c82-b19e-9f1b3aaab218}" ma:internalName="TaxCatchAll" ma:showField="CatchAllData" ma:web="3559ff58-71f7-47e7-a7ec-d84b2e224cd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BD930F-1565-48A6-BE0F-CA24E8D2D9ED}">
  <ds:schemaRefs>
    <ds:schemaRef ds:uri="http://schemas.microsoft.com/office/2006/metadata/properties"/>
    <ds:schemaRef ds:uri="http://schemas.microsoft.com/office/infopath/2007/PartnerControls"/>
    <ds:schemaRef ds:uri="6a5287ae-def4-47e4-8906-066832aaf180"/>
    <ds:schemaRef ds:uri="3559ff58-71f7-47e7-a7ec-d84b2e224cdf"/>
  </ds:schemaRefs>
</ds:datastoreItem>
</file>

<file path=customXml/itemProps2.xml><?xml version="1.0" encoding="utf-8"?>
<ds:datastoreItem xmlns:ds="http://schemas.openxmlformats.org/officeDocument/2006/customXml" ds:itemID="{8133EA17-641E-4A5B-B537-57EF2C69C78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F7AF4A6-0BFE-4307-90C7-6D5F804336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a5287ae-def4-47e4-8906-066832aaf180"/>
    <ds:schemaRef ds:uri="3559ff58-71f7-47e7-a7ec-d84b2e224c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dd8cbebb-2139-4df8-b411-4e3e87abeb5c}" enabled="0" method="" siteId="{dd8cbebb-2139-4df8-b411-4e3e87abeb5c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1450</TotalTime>
  <Words>206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Perniciaro, Stephanie</dc:creator>
  <cp:lastModifiedBy>Perniciaro, Stephanie</cp:lastModifiedBy>
  <cp:revision>6</cp:revision>
  <dcterms:created xsi:type="dcterms:W3CDTF">2025-06-16T16:47:18Z</dcterms:created>
  <dcterms:modified xsi:type="dcterms:W3CDTF">2025-07-08T20:23:34Z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0x010100F720CDF03C7FDC408CE7AF92CE468731</vt:lpwstr>
  </property>
</Properties>
</file>