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sep" initials="KY" lastIdx="1" clrIdx="0">
    <p:extLst>
      <p:ext uri="{19B8F6BF-5375-455C-9EA6-DF929625EA0E}">
        <p15:presenceInfo xmlns:p15="http://schemas.microsoft.com/office/powerpoint/2012/main" userId="82206547fff543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 autoAdjust="0"/>
    <p:restoredTop sz="73459" autoAdjust="0"/>
  </p:normalViewPr>
  <p:slideViewPr>
    <p:cSldViewPr snapToGrid="0">
      <p:cViewPr varScale="1">
        <p:scale>
          <a:sx n="94" d="100"/>
          <a:sy n="94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BE48E-48CB-4A4A-A203-CD291A6114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C8F26BE-CDEE-4BBC-8917-E958D36B46D3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배달원 위치 실시간 모니터링 서비스</a:t>
          </a:r>
        </a:p>
      </dgm:t>
    </dgm:pt>
    <dgm:pt modelId="{DF4EBACD-40E7-4925-9680-DA1A1259B425}" type="parTrans" cxnId="{F05F540C-436D-4873-9628-3BEEE4700C31}">
      <dgm:prSet/>
      <dgm:spPr/>
      <dgm:t>
        <a:bodyPr/>
        <a:lstStyle/>
        <a:p>
          <a:pPr latinLnBrk="1"/>
          <a:endParaRPr lang="ko-KR" altLang="en-US"/>
        </a:p>
      </dgm:t>
    </dgm:pt>
    <dgm:pt modelId="{BDDFD1E2-5892-4E95-85C7-A695CD8362B8}" type="sibTrans" cxnId="{F05F540C-436D-4873-9628-3BEEE4700C31}">
      <dgm:prSet/>
      <dgm:spPr/>
      <dgm:t>
        <a:bodyPr/>
        <a:lstStyle/>
        <a:p>
          <a:pPr latinLnBrk="1"/>
          <a:endParaRPr lang="ko-KR" altLang="en-US"/>
        </a:p>
      </dgm:t>
    </dgm:pt>
    <dgm:pt modelId="{166E141F-A5C3-425C-8195-27E97FF2CC08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특정 배달대행 업체에서만 서비스 됨</a:t>
          </a:r>
        </a:p>
      </dgm:t>
    </dgm:pt>
    <dgm:pt modelId="{9DFF3A50-4C83-49F6-84E1-DB852FBBC6CE}" type="parTrans" cxnId="{5AB2ABC1-D8ED-427F-A93D-21E3792A7F98}">
      <dgm:prSet/>
      <dgm:spPr/>
      <dgm:t>
        <a:bodyPr/>
        <a:lstStyle/>
        <a:p>
          <a:pPr latinLnBrk="1"/>
          <a:endParaRPr lang="ko-KR" altLang="en-US"/>
        </a:p>
      </dgm:t>
    </dgm:pt>
    <dgm:pt modelId="{6257999D-C3C1-4E71-BBC5-8D4829EEA7E9}" type="sibTrans" cxnId="{5AB2ABC1-D8ED-427F-A93D-21E3792A7F98}">
      <dgm:prSet/>
      <dgm:spPr/>
      <dgm:t>
        <a:bodyPr/>
        <a:lstStyle/>
        <a:p>
          <a:pPr latinLnBrk="1"/>
          <a:endParaRPr lang="ko-KR" altLang="en-US"/>
        </a:p>
      </dgm:t>
    </dgm:pt>
    <dgm:pt modelId="{51F9E945-3D06-456E-9E65-706A662F9297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배달원의 배달완료 문자 서비스</a:t>
          </a:r>
        </a:p>
      </dgm:t>
    </dgm:pt>
    <dgm:pt modelId="{F5DFD3AA-0177-420E-86C9-3B2FA506E5FD}" type="parTrans" cxnId="{DF589E63-AB21-4606-988E-49F9513F867A}">
      <dgm:prSet/>
      <dgm:spPr/>
      <dgm:t>
        <a:bodyPr/>
        <a:lstStyle/>
        <a:p>
          <a:pPr latinLnBrk="1"/>
          <a:endParaRPr lang="ko-KR" altLang="en-US"/>
        </a:p>
      </dgm:t>
    </dgm:pt>
    <dgm:pt modelId="{68FDB2C0-9B83-43E1-85F0-86C9C75B18E0}" type="sibTrans" cxnId="{DF589E63-AB21-4606-988E-49F9513F867A}">
      <dgm:prSet/>
      <dgm:spPr/>
      <dgm:t>
        <a:bodyPr/>
        <a:lstStyle/>
        <a:p>
          <a:pPr latinLnBrk="1"/>
          <a:endParaRPr lang="ko-KR" altLang="en-US"/>
        </a:p>
      </dgm:t>
    </dgm:pt>
    <dgm:pt modelId="{74558508-0CCC-40AC-9D9E-2AA6858F080B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라이더의 실수에 의해 누락되는 경우 발생 가능</a:t>
          </a:r>
        </a:p>
      </dgm:t>
    </dgm:pt>
    <dgm:pt modelId="{5F4AF7C1-549D-4823-AD31-EFFEA4D50CF3}" type="parTrans" cxnId="{C94E4AD8-9CE7-4613-85AC-5C2C5D7C612E}">
      <dgm:prSet/>
      <dgm:spPr/>
      <dgm:t>
        <a:bodyPr/>
        <a:lstStyle/>
        <a:p>
          <a:pPr latinLnBrk="1"/>
          <a:endParaRPr lang="ko-KR" altLang="en-US"/>
        </a:p>
      </dgm:t>
    </dgm:pt>
    <dgm:pt modelId="{7482078D-079C-40B4-8D05-FEF2D6995DE7}" type="sibTrans" cxnId="{C94E4AD8-9CE7-4613-85AC-5C2C5D7C612E}">
      <dgm:prSet/>
      <dgm:spPr/>
      <dgm:t>
        <a:bodyPr/>
        <a:lstStyle/>
        <a:p>
          <a:pPr latinLnBrk="1"/>
          <a:endParaRPr lang="ko-KR" altLang="en-US"/>
        </a:p>
      </dgm:t>
    </dgm:pt>
    <dgm:pt modelId="{79E7E130-6D7A-407C-A17D-7F54F695BD39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대기시간동안 어플을 계속 확인해야 함</a:t>
          </a:r>
        </a:p>
      </dgm:t>
    </dgm:pt>
    <dgm:pt modelId="{D99DB17F-2742-446F-838D-FBECCBB28263}" type="parTrans" cxnId="{1BE130B1-867B-461F-9DC2-2C5C5D2EA024}">
      <dgm:prSet/>
      <dgm:spPr/>
      <dgm:t>
        <a:bodyPr/>
        <a:lstStyle/>
        <a:p>
          <a:pPr latinLnBrk="1"/>
          <a:endParaRPr lang="ko-KR" altLang="en-US"/>
        </a:p>
      </dgm:t>
    </dgm:pt>
    <dgm:pt modelId="{849E0FDD-B87A-4EC5-B100-1C698DCDC255}" type="sibTrans" cxnId="{1BE130B1-867B-461F-9DC2-2C5C5D2EA024}">
      <dgm:prSet/>
      <dgm:spPr/>
      <dgm:t>
        <a:bodyPr/>
        <a:lstStyle/>
        <a:p>
          <a:pPr latinLnBrk="1"/>
          <a:endParaRPr lang="ko-KR" altLang="en-US"/>
        </a:p>
      </dgm:t>
    </dgm:pt>
    <dgm:pt modelId="{C2ECB74D-76B9-4586-B920-BFE5A861E6C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CFF568B-9C43-421C-9967-677DA87BD04A}" type="parTrans" cxnId="{377C2E34-8E88-436D-8F4A-62413169F6B4}">
      <dgm:prSet/>
      <dgm:spPr/>
      <dgm:t>
        <a:bodyPr/>
        <a:lstStyle/>
        <a:p>
          <a:pPr latinLnBrk="1"/>
          <a:endParaRPr lang="ko-KR" altLang="en-US"/>
        </a:p>
      </dgm:t>
    </dgm:pt>
    <dgm:pt modelId="{0565F78D-BBA6-4428-833A-BAC062F5CAA7}" type="sibTrans" cxnId="{377C2E34-8E88-436D-8F4A-62413169F6B4}">
      <dgm:prSet/>
      <dgm:spPr/>
      <dgm:t>
        <a:bodyPr/>
        <a:lstStyle/>
        <a:p>
          <a:pPr latinLnBrk="1"/>
          <a:endParaRPr lang="ko-KR" altLang="en-US"/>
        </a:p>
      </dgm:t>
    </dgm:pt>
    <dgm:pt modelId="{06FA6D00-0A1F-4AFE-8274-D8C916B1CF64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사용자가 해당 시점에 확인하지 못했을 경우 다른 알림에 의해 뒤로 밀리는 경우 발생 가능</a:t>
          </a:r>
        </a:p>
      </dgm:t>
    </dgm:pt>
    <dgm:pt modelId="{309D5784-C1E5-437B-96C0-D8594BBFBB1F}" type="parTrans" cxnId="{DE1C1413-3457-43A2-8D95-22C86F55D70B}">
      <dgm:prSet/>
      <dgm:spPr/>
      <dgm:t>
        <a:bodyPr/>
        <a:lstStyle/>
        <a:p>
          <a:pPr latinLnBrk="1"/>
          <a:endParaRPr lang="ko-KR" altLang="en-US"/>
        </a:p>
      </dgm:t>
    </dgm:pt>
    <dgm:pt modelId="{3274DAC6-3D1C-4984-B9A3-F4AB5DE04991}" type="sibTrans" cxnId="{DE1C1413-3457-43A2-8D95-22C86F55D70B}">
      <dgm:prSet/>
      <dgm:spPr/>
      <dgm:t>
        <a:bodyPr/>
        <a:lstStyle/>
        <a:p>
          <a:pPr latinLnBrk="1"/>
          <a:endParaRPr lang="ko-KR" altLang="en-US"/>
        </a:p>
      </dgm:t>
    </dgm:pt>
    <dgm:pt modelId="{C8D31159-3F69-4CB3-836B-45561C67E992}" type="pres">
      <dgm:prSet presAssocID="{F1ABE48E-48CB-4A4A-A203-CD291A61141A}" presName="linear" presStyleCnt="0">
        <dgm:presLayoutVars>
          <dgm:animLvl val="lvl"/>
          <dgm:resizeHandles val="exact"/>
        </dgm:presLayoutVars>
      </dgm:prSet>
      <dgm:spPr/>
    </dgm:pt>
    <dgm:pt modelId="{374BBDA4-83DA-4746-9245-3D9BCAC8F24B}" type="pres">
      <dgm:prSet presAssocID="{5C8F26BE-CDEE-4BBC-8917-E958D36B46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6919A4-E17C-4D89-9EBD-EABF3D9D3D8D}" type="pres">
      <dgm:prSet presAssocID="{5C8F26BE-CDEE-4BBC-8917-E958D36B46D3}" presName="childText" presStyleLbl="revTx" presStyleIdx="0" presStyleCnt="2">
        <dgm:presLayoutVars>
          <dgm:bulletEnabled val="1"/>
        </dgm:presLayoutVars>
      </dgm:prSet>
      <dgm:spPr/>
    </dgm:pt>
    <dgm:pt modelId="{99E3E92A-0581-4ACE-BC07-70E90DFD6BED}" type="pres">
      <dgm:prSet presAssocID="{51F9E945-3D06-456E-9E65-706A662F92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3EDCC8-CF08-49F7-B894-CC6BAF91A0F4}" type="pres">
      <dgm:prSet presAssocID="{51F9E945-3D06-456E-9E65-706A662F929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54E3A03-79C1-4C8D-A6BF-2102ABD6A691}" type="presOf" srcId="{166E141F-A5C3-425C-8195-27E97FF2CC08}" destId="{EE6919A4-E17C-4D89-9EBD-EABF3D9D3D8D}" srcOrd="0" destOrd="0" presId="urn:microsoft.com/office/officeart/2005/8/layout/vList2"/>
    <dgm:cxn modelId="{F05F540C-436D-4873-9628-3BEEE4700C31}" srcId="{F1ABE48E-48CB-4A4A-A203-CD291A61141A}" destId="{5C8F26BE-CDEE-4BBC-8917-E958D36B46D3}" srcOrd="0" destOrd="0" parTransId="{DF4EBACD-40E7-4925-9680-DA1A1259B425}" sibTransId="{BDDFD1E2-5892-4E95-85C7-A695CD8362B8}"/>
    <dgm:cxn modelId="{D3802412-260A-48C9-939E-8BEDA00E3892}" type="presOf" srcId="{06FA6D00-0A1F-4AFE-8274-D8C916B1CF64}" destId="{563EDCC8-CF08-49F7-B894-CC6BAF91A0F4}" srcOrd="0" destOrd="1" presId="urn:microsoft.com/office/officeart/2005/8/layout/vList2"/>
    <dgm:cxn modelId="{DE1C1413-3457-43A2-8D95-22C86F55D70B}" srcId="{51F9E945-3D06-456E-9E65-706A662F9297}" destId="{06FA6D00-0A1F-4AFE-8274-D8C916B1CF64}" srcOrd="1" destOrd="0" parTransId="{309D5784-C1E5-437B-96C0-D8594BBFBB1F}" sibTransId="{3274DAC6-3D1C-4984-B9A3-F4AB5DE04991}"/>
    <dgm:cxn modelId="{377C2E34-8E88-436D-8F4A-62413169F6B4}" srcId="{51F9E945-3D06-456E-9E65-706A662F9297}" destId="{C2ECB74D-76B9-4586-B920-BFE5A861E6CC}" srcOrd="2" destOrd="0" parTransId="{DCFF568B-9C43-421C-9967-677DA87BD04A}" sibTransId="{0565F78D-BBA6-4428-833A-BAC062F5CAA7}"/>
    <dgm:cxn modelId="{77ABE040-1319-4FC8-815A-454FED5AC25B}" type="presOf" srcId="{F1ABE48E-48CB-4A4A-A203-CD291A61141A}" destId="{C8D31159-3F69-4CB3-836B-45561C67E992}" srcOrd="0" destOrd="0" presId="urn:microsoft.com/office/officeart/2005/8/layout/vList2"/>
    <dgm:cxn modelId="{DF589E63-AB21-4606-988E-49F9513F867A}" srcId="{F1ABE48E-48CB-4A4A-A203-CD291A61141A}" destId="{51F9E945-3D06-456E-9E65-706A662F9297}" srcOrd="1" destOrd="0" parTransId="{F5DFD3AA-0177-420E-86C9-3B2FA506E5FD}" sibTransId="{68FDB2C0-9B83-43E1-85F0-86C9C75B18E0}"/>
    <dgm:cxn modelId="{AB67FE57-428C-445B-9327-8ECB35D18EF9}" type="presOf" srcId="{51F9E945-3D06-456E-9E65-706A662F9297}" destId="{99E3E92A-0581-4ACE-BC07-70E90DFD6BED}" srcOrd="0" destOrd="0" presId="urn:microsoft.com/office/officeart/2005/8/layout/vList2"/>
    <dgm:cxn modelId="{8A82ED82-947E-438A-B224-4BEBE56DB9B1}" type="presOf" srcId="{C2ECB74D-76B9-4586-B920-BFE5A861E6CC}" destId="{563EDCC8-CF08-49F7-B894-CC6BAF91A0F4}" srcOrd="0" destOrd="2" presId="urn:microsoft.com/office/officeart/2005/8/layout/vList2"/>
    <dgm:cxn modelId="{1BE130B1-867B-461F-9DC2-2C5C5D2EA024}" srcId="{5C8F26BE-CDEE-4BBC-8917-E958D36B46D3}" destId="{79E7E130-6D7A-407C-A17D-7F54F695BD39}" srcOrd="1" destOrd="0" parTransId="{D99DB17F-2742-446F-838D-FBECCBB28263}" sibTransId="{849E0FDD-B87A-4EC5-B100-1C698DCDC255}"/>
    <dgm:cxn modelId="{5AB2ABC1-D8ED-427F-A93D-21E3792A7F98}" srcId="{5C8F26BE-CDEE-4BBC-8917-E958D36B46D3}" destId="{166E141F-A5C3-425C-8195-27E97FF2CC08}" srcOrd="0" destOrd="0" parTransId="{9DFF3A50-4C83-49F6-84E1-DB852FBBC6CE}" sibTransId="{6257999D-C3C1-4E71-BBC5-8D4829EEA7E9}"/>
    <dgm:cxn modelId="{C3CD85CA-2967-4736-8540-216C7206BCC5}" type="presOf" srcId="{79E7E130-6D7A-407C-A17D-7F54F695BD39}" destId="{EE6919A4-E17C-4D89-9EBD-EABF3D9D3D8D}" srcOrd="0" destOrd="1" presId="urn:microsoft.com/office/officeart/2005/8/layout/vList2"/>
    <dgm:cxn modelId="{C94E4AD8-9CE7-4613-85AC-5C2C5D7C612E}" srcId="{51F9E945-3D06-456E-9E65-706A662F9297}" destId="{74558508-0CCC-40AC-9D9E-2AA6858F080B}" srcOrd="0" destOrd="0" parTransId="{5F4AF7C1-549D-4823-AD31-EFFEA4D50CF3}" sibTransId="{7482078D-079C-40B4-8D05-FEF2D6995DE7}"/>
    <dgm:cxn modelId="{AC3263E5-640F-44B0-9EDA-74F622C24AEE}" type="presOf" srcId="{74558508-0CCC-40AC-9D9E-2AA6858F080B}" destId="{563EDCC8-CF08-49F7-B894-CC6BAF91A0F4}" srcOrd="0" destOrd="0" presId="urn:microsoft.com/office/officeart/2005/8/layout/vList2"/>
    <dgm:cxn modelId="{E4C0B1E5-248D-4E7F-A3CB-EFE16406763D}" type="presOf" srcId="{5C8F26BE-CDEE-4BBC-8917-E958D36B46D3}" destId="{374BBDA4-83DA-4746-9245-3D9BCAC8F24B}" srcOrd="0" destOrd="0" presId="urn:microsoft.com/office/officeart/2005/8/layout/vList2"/>
    <dgm:cxn modelId="{008ECDD1-3BAD-4AB8-BA31-4C1422205FE5}" type="presParOf" srcId="{C8D31159-3F69-4CB3-836B-45561C67E992}" destId="{374BBDA4-83DA-4746-9245-3D9BCAC8F24B}" srcOrd="0" destOrd="0" presId="urn:microsoft.com/office/officeart/2005/8/layout/vList2"/>
    <dgm:cxn modelId="{E9171226-52C3-476D-A18F-DFA1FE2437D3}" type="presParOf" srcId="{C8D31159-3F69-4CB3-836B-45561C67E992}" destId="{EE6919A4-E17C-4D89-9EBD-EABF3D9D3D8D}" srcOrd="1" destOrd="0" presId="urn:microsoft.com/office/officeart/2005/8/layout/vList2"/>
    <dgm:cxn modelId="{34978CF3-D9C1-42F8-96E4-23E5B53B27FF}" type="presParOf" srcId="{C8D31159-3F69-4CB3-836B-45561C67E992}" destId="{99E3E92A-0581-4ACE-BC07-70E90DFD6BED}" srcOrd="2" destOrd="0" presId="urn:microsoft.com/office/officeart/2005/8/layout/vList2"/>
    <dgm:cxn modelId="{95BF1B6E-7576-4B51-B50C-5EF707B50E6F}" type="presParOf" srcId="{C8D31159-3F69-4CB3-836B-45561C67E992}" destId="{563EDCC8-CF08-49F7-B894-CC6BAF91A0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BDA4-83DA-4746-9245-3D9BCAC8F24B}">
      <dsp:nvSpPr>
        <dsp:cNvPr id="0" name=""/>
        <dsp:cNvSpPr/>
      </dsp:nvSpPr>
      <dsp:spPr>
        <a:xfrm>
          <a:off x="0" y="47673"/>
          <a:ext cx="8128000" cy="96115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b="1" kern="1200" dirty="0">
              <a:solidFill>
                <a:schemeClr val="tx1"/>
              </a:solidFill>
            </a:rPr>
            <a:t>배달원 위치 실시간 모니터링 서비스</a:t>
          </a:r>
        </a:p>
      </dsp:txBody>
      <dsp:txXfrm>
        <a:off x="46920" y="94593"/>
        <a:ext cx="8034160" cy="867315"/>
      </dsp:txXfrm>
    </dsp:sp>
    <dsp:sp modelId="{EE6919A4-E17C-4D89-9EBD-EABF3D9D3D8D}">
      <dsp:nvSpPr>
        <dsp:cNvPr id="0" name=""/>
        <dsp:cNvSpPr/>
      </dsp:nvSpPr>
      <dsp:spPr>
        <a:xfrm>
          <a:off x="0" y="1008828"/>
          <a:ext cx="8128000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9370" rIns="220472" bIns="3937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400" b="1" kern="1200" dirty="0">
              <a:solidFill>
                <a:schemeClr val="bg1"/>
              </a:solidFill>
            </a:rPr>
            <a:t>특정 배달대행 업체에서만 서비스 됨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400" b="1" kern="1200" dirty="0">
              <a:solidFill>
                <a:schemeClr val="bg1"/>
              </a:solidFill>
            </a:rPr>
            <a:t>대기시간동안 어플을 계속 확인해야 함</a:t>
          </a:r>
        </a:p>
      </dsp:txBody>
      <dsp:txXfrm>
        <a:off x="0" y="1008828"/>
        <a:ext cx="8128000" cy="1155060"/>
      </dsp:txXfrm>
    </dsp:sp>
    <dsp:sp modelId="{99E3E92A-0581-4ACE-BC07-70E90DFD6BED}">
      <dsp:nvSpPr>
        <dsp:cNvPr id="0" name=""/>
        <dsp:cNvSpPr/>
      </dsp:nvSpPr>
      <dsp:spPr>
        <a:xfrm>
          <a:off x="0" y="2163888"/>
          <a:ext cx="8128000" cy="96115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b="1" kern="1200" dirty="0">
              <a:solidFill>
                <a:schemeClr val="tx1"/>
              </a:solidFill>
            </a:rPr>
            <a:t>배달원의 배달완료 문자 서비스</a:t>
          </a:r>
        </a:p>
      </dsp:txBody>
      <dsp:txXfrm>
        <a:off x="46920" y="2210808"/>
        <a:ext cx="8034160" cy="867315"/>
      </dsp:txXfrm>
    </dsp:sp>
    <dsp:sp modelId="{563EDCC8-CF08-49F7-B894-CC6BAF91A0F4}">
      <dsp:nvSpPr>
        <dsp:cNvPr id="0" name=""/>
        <dsp:cNvSpPr/>
      </dsp:nvSpPr>
      <dsp:spPr>
        <a:xfrm>
          <a:off x="0" y="3125043"/>
          <a:ext cx="8128000" cy="224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9370" rIns="220472" bIns="3937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400" b="1" kern="1200" dirty="0">
              <a:solidFill>
                <a:schemeClr val="bg1"/>
              </a:solidFill>
            </a:rPr>
            <a:t>라이더의 실수에 의해 누락되는 경우 발생 가능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400" b="1" kern="1200" dirty="0">
              <a:solidFill>
                <a:schemeClr val="bg1"/>
              </a:solidFill>
            </a:rPr>
            <a:t>사용자가 해당 시점에 확인하지 못했을 경우 다른 알림에 의해 뒤로 밀리는 경우 발생 가능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2400" kern="1200" dirty="0"/>
        </a:p>
      </dsp:txBody>
      <dsp:txXfrm>
        <a:off x="0" y="3125043"/>
        <a:ext cx="8128000" cy="224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D13C3-317D-4124-B90B-91987DB8B1D4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28AED-CC56-4F10-8B4A-6CD428D9E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저는 </a:t>
            </a:r>
            <a:r>
              <a:rPr lang="en-US" altLang="ko-KR" dirty="0"/>
              <a:t>3</a:t>
            </a:r>
            <a:r>
              <a:rPr lang="ko-KR" altLang="en-US" dirty="0"/>
              <a:t>조 중간 계획서 발표를 맡게 된 </a:t>
            </a:r>
            <a:r>
              <a:rPr lang="ko-KR" altLang="en-US" dirty="0" err="1"/>
              <a:t>김요셉입니다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Firebase</a:t>
            </a:r>
            <a:r>
              <a:rPr lang="ko-KR" altLang="en-US" dirty="0"/>
              <a:t>와 </a:t>
            </a:r>
            <a:r>
              <a:rPr lang="en-US" altLang="ko-KR" dirty="0"/>
              <a:t>AI </a:t>
            </a:r>
            <a:r>
              <a:rPr lang="ko-KR" altLang="en-US" dirty="0"/>
              <a:t>이미지 분류기를 활용하여 배달음식도착 알림 서비스를 구현해보려고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28AED-CC56-4F10-8B4A-6CD428D9E4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6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배달음식이 도착한 후 도착문자를 확인하지 못했거나 시스템 상의 오류 및 라이더 분의 실수로 문자가 누락되어 음식이 식은 경우가 종종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비대면</a:t>
            </a:r>
            <a:r>
              <a:rPr lang="ko-KR" altLang="en-US" dirty="0"/>
              <a:t> 서비스가 활성화되는 최근의 시기적 특성을 반영하여 저희는 본 수업에서 배운 내용을 토대로 이러한 실생활에서의 불편함을 해소해 보고자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기존제품에서 이러한 불편함을 찾을 수 있습니다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불편함 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저희 개발 목표는 다음과 같습니다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개발목표 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저희 제품의 차별점은 다음과 같습니다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차별점</a:t>
            </a:r>
            <a:r>
              <a:rPr lang="ko-KR" altLang="en-US" dirty="0"/>
              <a:t>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28AED-CC56-4F10-8B4A-6CD428D9E4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4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 프로젝트의 기술적인 구현 방안에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전체적인 시스템은 다음과 같습니다</a:t>
            </a:r>
            <a:r>
              <a:rPr lang="en-US" altLang="ko-KR" dirty="0"/>
              <a:t>. </a:t>
            </a:r>
            <a:r>
              <a:rPr lang="ko-KR" altLang="en-US" dirty="0" err="1"/>
              <a:t>이미지송신모듈</a:t>
            </a:r>
            <a:r>
              <a:rPr lang="en-US" altLang="ko-KR" dirty="0"/>
              <a:t>-</a:t>
            </a:r>
            <a:r>
              <a:rPr lang="en-US" altLang="ko-KR" dirty="0" err="1"/>
              <a:t>RealtimeDB</a:t>
            </a:r>
            <a:r>
              <a:rPr lang="en-US" altLang="ko-KR" dirty="0"/>
              <a:t>-App-</a:t>
            </a:r>
            <a:r>
              <a:rPr lang="ko-KR" altLang="en-US" dirty="0"/>
              <a:t>알림 모듈 이렇게 네 가지 부분이 </a:t>
            </a:r>
            <a:r>
              <a:rPr lang="en-US" altLang="ko-KR" dirty="0"/>
              <a:t>Firebase DB</a:t>
            </a:r>
            <a:r>
              <a:rPr lang="ko-KR" altLang="en-US" dirty="0"/>
              <a:t>를 중심으로 연결되어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 번째로 이미지 송신 모듈을 살펴보겠습니다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다음으로 알림 모듈을 살펴보겠습니다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Serial</a:t>
            </a:r>
            <a:r>
              <a:rPr lang="ko-KR" altLang="en-US" dirty="0"/>
              <a:t>통신 블루투스</a:t>
            </a:r>
            <a:r>
              <a:rPr lang="en-US" altLang="ko-KR" dirty="0"/>
              <a:t>, </a:t>
            </a:r>
            <a:r>
              <a:rPr lang="en-US" altLang="ko-KR" dirty="0" err="1"/>
              <a:t>wifi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en-US" altLang="ko-KR" dirty="0"/>
              <a:t>TX(Transmit)</a:t>
            </a:r>
          </a:p>
          <a:p>
            <a:r>
              <a:rPr lang="en-US" altLang="ko-KR" dirty="0"/>
              <a:t>RX(Receive)</a:t>
            </a:r>
          </a:p>
          <a:p>
            <a:endParaRPr lang="en-US" altLang="ko-KR" dirty="0"/>
          </a:p>
          <a:p>
            <a:r>
              <a:rPr lang="en-US" altLang="ko-KR" dirty="0"/>
              <a:t>i2c</a:t>
            </a:r>
            <a:r>
              <a:rPr lang="ko-KR" altLang="en-US" dirty="0"/>
              <a:t>버스</a:t>
            </a:r>
            <a:endParaRPr lang="en-US" altLang="ko-KR" dirty="0"/>
          </a:p>
          <a:p>
            <a:r>
              <a:rPr lang="en-US" altLang="ko-KR" dirty="0"/>
              <a:t>SDA(Serial Data)</a:t>
            </a:r>
          </a:p>
          <a:p>
            <a:r>
              <a:rPr lang="en-US" altLang="ko-KR" dirty="0"/>
              <a:t>SCL(Serial Clock)</a:t>
            </a:r>
          </a:p>
          <a:p>
            <a:endParaRPr lang="en-US" altLang="ko-KR" dirty="0"/>
          </a:p>
          <a:p>
            <a:r>
              <a:rPr lang="en-US" altLang="ko-KR" dirty="0"/>
              <a:t>NC(Normal Close)</a:t>
            </a:r>
          </a:p>
          <a:p>
            <a:r>
              <a:rPr lang="en-US" altLang="ko-KR" dirty="0"/>
              <a:t>NO(Normal Open)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28AED-CC56-4F10-8B4A-6CD428D9E4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7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번째로 </a:t>
            </a:r>
            <a:r>
              <a:rPr lang="en-US" altLang="ko-KR" dirty="0"/>
              <a:t>Realtime DB</a:t>
            </a:r>
            <a:r>
              <a:rPr lang="ko-KR" altLang="en-US" dirty="0"/>
              <a:t>를 담당하는 </a:t>
            </a:r>
            <a:r>
              <a:rPr lang="en-US" altLang="ko-KR" dirty="0"/>
              <a:t>Firebase </a:t>
            </a:r>
            <a:r>
              <a:rPr lang="ko-KR" altLang="en-US" dirty="0"/>
              <a:t>클라우드에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28AED-CC56-4F10-8B4A-6CD428D9E4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5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어플리케이션의 </a:t>
            </a:r>
            <a:r>
              <a:rPr lang="en-US" altLang="ko-KR" dirty="0"/>
              <a:t>UI </a:t>
            </a:r>
            <a:r>
              <a:rPr lang="ko-KR" altLang="en-US" dirty="0"/>
              <a:t>및 기능에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28AED-CC56-4F10-8B4A-6CD428D9E4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3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앱인벤터는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분류기 기능을 제공합니다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이미지 분류기를 사용하면 좀 더 정확하게 배달 완료 여부를 확인할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이미 드라이버나 샤프의 사진을 학습시켜서 이를 분류하는 것이 가능함을 확인했습니다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일반적으로 비닐 봉지에 쌓여서 배달된다는 점을 고려해 볼 때</a:t>
            </a:r>
            <a:r>
              <a:rPr lang="en-US" altLang="ko-KR" dirty="0"/>
              <a:t>, </a:t>
            </a:r>
            <a:r>
              <a:rPr lang="ko-KR" altLang="en-US" dirty="0"/>
              <a:t>이미지에 의한 분류가 용이할 것으로 기대됩니다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28AED-CC56-4F10-8B4A-6CD428D9E4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7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저희 </a:t>
            </a:r>
            <a:r>
              <a:rPr lang="en-US" altLang="ko-KR" dirty="0"/>
              <a:t>3</a:t>
            </a:r>
            <a:r>
              <a:rPr lang="ko-KR" altLang="en-US" dirty="0"/>
              <a:t>조의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경청해 주셔서 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28AED-CC56-4F10-8B4A-6CD428D9E4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3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D608-B995-425F-B2CB-D415E4E62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A3A775-1712-48F1-AA19-81F7CFE1E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0CF7D-2A98-4FD7-8432-2A497E7B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A24DE-D2EC-4288-8709-7C7B7FCA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3B591-62A3-4F93-B182-BCA29491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0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D7866-3BDD-441E-9DAE-E474BE54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7DF97-FB99-46FE-868E-FBE34A78B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B2C6-BB3D-4CBF-93F4-F0AFDA8B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78ACC-FC02-4B9E-857F-15780873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35854-3B6A-42C4-BF74-706BC1EE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7D4937-7F4B-4825-A619-DCF7C8CD1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218C6B-4ED4-4BC4-9A38-40D91EFA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68669-55A5-4A16-8DCB-B9EF55D0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98E01-E2DD-4586-B8F8-99684CAF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96DD5-526B-44B2-A3A6-9775EA5C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6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8C108-6E1F-4107-AC3E-859AA3B2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F1DEA-5340-4E2A-9518-E0549BD4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27181-2DCB-4AA8-9B24-FE4E9D25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B51-6BDD-4209-9AEF-B7E4AD84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31823-7609-40AF-9977-48E66443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0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AB3B-89D0-406D-868C-87FF1F04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D5248-B3F7-468F-BDDE-226A496B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7F174-A091-43A0-A255-50E5B67E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A801A-4219-4E7F-9DA7-21B4D051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6C627-9EEE-4AE9-A499-D76995C7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EC7DC-181A-46A4-BC37-E9EA863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5E6FC-FDC1-4076-BF45-0F1D93B69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F704A-1F3B-4536-A44A-3C40161F5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7355B-EFE0-44F7-98FA-29577013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8AD0C-F917-406B-A2CF-B5D22D60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3E0A1-5381-4E03-9DE7-FCC55251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3F7C3-8963-4EE0-B84F-BBAC0CBC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845BD-D59B-40D5-BB9E-2DB84E82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AED880-341D-4189-A355-ADEF8384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19C9FD-0D1C-4806-BA8D-70BE6AADF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1159E2-1226-4889-9345-6B4CE0454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583A98-D78C-4FAE-8C8C-CD6A69B4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779816-4CB9-4C25-BC1B-84BC5A45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C8734F-870A-4AAE-864E-F7369E1D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0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608ED-9DDB-4F9A-AF08-A786C93C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64106-0847-40D0-A08B-5F72ECC0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E79DE0-5521-445D-ABB4-74AFC40C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0B2575-C626-4AE4-8251-38311EE1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EF1257-D608-454F-8052-9926F2B0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185C3E-6CDA-4653-A93B-238A4146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1D39E-3BF7-4392-BF0E-8E7F983E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2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D4001-E15D-4602-A70E-90EBB983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7238D-1AE1-433D-808B-47CAA586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C62FA-5364-4AEC-80E5-3EA43320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C5451-29C5-433D-8E18-23A8968A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E31-1F17-4B1A-9BF0-1FBB86C0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B891A-E605-488A-9CAB-84835A11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8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958C4-5D17-4536-9E9B-C468CFBE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E1FD9E-3802-4685-B659-CFEFF1F66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5BEC2-41FD-4691-AB02-CC6DC1922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821A6-0829-403D-8471-60F972D6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0D027-241B-4B5E-AC69-182CA300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68E6-4090-4178-B68F-015856AB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4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52ABB8-244A-42EC-A97B-B0E4C732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7B721-387E-47CA-A2E7-AC102D51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58715-3370-4442-97FB-22F3E08C1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C6A1-9F56-4ECC-9857-14D0F27F35C6}" type="datetimeFigureOut">
              <a:rPr lang="ko-KR" altLang="en-US" smtClean="0"/>
              <a:t>2021-08-11-Wednesday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F6FC9-26F9-4CC9-B10C-824CE8177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8A115-C6C6-43EE-B281-B08A50E11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E0B1-16AF-40A2-AA54-19403361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FF58A9-D3E3-407C-918B-FF8C068F5AFB}"/>
              </a:ext>
            </a:extLst>
          </p:cNvPr>
          <p:cNvSpPr/>
          <p:nvPr/>
        </p:nvSpPr>
        <p:spPr>
          <a:xfrm>
            <a:off x="7819293" y="0"/>
            <a:ext cx="4372708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b="1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Firebase - AI</a:t>
            </a:r>
            <a:r>
              <a:rPr lang="ko-KR" altLang="en-US" sz="3300" b="1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기반</a:t>
            </a:r>
            <a:endParaRPr lang="en-US" altLang="ko-KR" sz="3300" b="1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ctr"/>
            <a:r>
              <a:rPr lang="ko-KR" altLang="en-US" sz="3300" b="1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배달완료 알림 시스템</a:t>
            </a:r>
            <a:endParaRPr lang="en-US" altLang="ko-KR" sz="3300" b="1" dirty="0">
              <a:ea typeface="맑은 고딕" panose="020B0503020000020004" pitchFamily="50" charset="-127"/>
            </a:endParaRPr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200" b="1" dirty="0"/>
              <a:t>발표자 </a:t>
            </a:r>
            <a:r>
              <a:rPr lang="en-US" altLang="ko-KR" sz="1200" b="1" dirty="0"/>
              <a:t>2017312605 </a:t>
            </a:r>
            <a:r>
              <a:rPr lang="ko-KR" altLang="en-US" sz="1200" b="1" dirty="0" err="1"/>
              <a:t>김요셉</a:t>
            </a:r>
            <a:endParaRPr lang="en-US" altLang="ko-KR" sz="1200" b="1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B6A0391-CEED-4121-B55D-1E2C70094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88104"/>
              </p:ext>
            </p:extLst>
          </p:nvPr>
        </p:nvGraphicFramePr>
        <p:xfrm>
          <a:off x="7839075" y="5964936"/>
          <a:ext cx="4352925" cy="8930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2670">
                  <a:extLst>
                    <a:ext uri="{9D8B030D-6E8A-4147-A177-3AD203B41FA5}">
                      <a16:colId xmlns:a16="http://schemas.microsoft.com/office/drawing/2014/main" val="888447369"/>
                    </a:ext>
                  </a:extLst>
                </a:gridCol>
                <a:gridCol w="3600255">
                  <a:extLst>
                    <a:ext uri="{9D8B030D-6E8A-4147-A177-3AD203B41FA5}">
                      <a16:colId xmlns:a16="http://schemas.microsoft.com/office/drawing/2014/main" val="2682551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성명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역할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82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고영선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팀장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Firebase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데이터처리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클라우드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앱 통합체계 구현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4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김영진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팀원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모션인식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카메라 모듈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LCD/Buzzer</a:t>
                      </a:r>
                      <a:r>
                        <a:rPr lang="ko-KR" sz="1000" dirty="0" err="1">
                          <a:solidFill>
                            <a:schemeClr val="bg1"/>
                          </a:solidFill>
                          <a:effectLst/>
                        </a:rPr>
                        <a:t>안내부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 구현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78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</a:rPr>
                        <a:t>이현석</a:t>
                      </a:r>
                      <a:endParaRPr lang="ko-KR" sz="10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팀원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시장조사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조도인식 </a:t>
                      </a:r>
                      <a:r>
                        <a:rPr lang="ko-KR" sz="1000" dirty="0" err="1">
                          <a:solidFill>
                            <a:schemeClr val="bg1"/>
                          </a:solidFill>
                          <a:effectLst/>
                        </a:rPr>
                        <a:t>센서부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 및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LED-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카메라 모듈 구현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1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>
                          <a:solidFill>
                            <a:schemeClr val="bg1"/>
                          </a:solidFill>
                          <a:effectLst/>
                        </a:rPr>
                        <a:t>서유림</a:t>
                      </a:r>
                      <a:endParaRPr lang="ko-KR" sz="100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팀원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000" dirty="0" err="1">
                          <a:solidFill>
                            <a:schemeClr val="bg1"/>
                          </a:solidFill>
                          <a:effectLst/>
                        </a:rPr>
                        <a:t>아두이노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클라우드간 통신 구현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외부 케이스 디자인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15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solidFill>
                            <a:schemeClr val="bg1"/>
                          </a:solidFill>
                          <a:effectLst/>
                        </a:rPr>
                        <a:t>김요셉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팀원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회로설계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앱 개발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, AI, 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클라우드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ko-KR" sz="1000" dirty="0">
                          <a:solidFill>
                            <a:schemeClr val="bg1"/>
                          </a:solidFill>
                          <a:effectLst/>
                        </a:rPr>
                        <a:t>앱 통합체계 구현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2606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BB69C6-8F85-4EEE-AEEF-5D15D13FD14D}"/>
              </a:ext>
            </a:extLst>
          </p:cNvPr>
          <p:cNvSpPr txBox="1"/>
          <p:nvPr/>
        </p:nvSpPr>
        <p:spPr>
          <a:xfrm>
            <a:off x="0" y="6581001"/>
            <a:ext cx="289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/>
              <a:t>Unsplash</a:t>
            </a:r>
            <a:r>
              <a:rPr lang="en-US" altLang="ko-KR" sz="1200" b="1" dirty="0"/>
              <a:t> free image </a:t>
            </a:r>
            <a:r>
              <a:rPr lang="ko-KR" altLang="en-US" sz="1200" b="1" dirty="0"/>
              <a:t>를 사용했습니다</a:t>
            </a:r>
            <a:r>
              <a:rPr lang="en-US" altLang="ko-KR" sz="1200" b="1" dirty="0"/>
              <a:t>.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4519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BFC57-662A-41FE-A189-D9F9E64CA6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C016E-C68B-4FD2-B66D-B3F0E6C67CFD}"/>
              </a:ext>
            </a:extLst>
          </p:cNvPr>
          <p:cNvSpPr txBox="1"/>
          <p:nvPr/>
        </p:nvSpPr>
        <p:spPr>
          <a:xfrm>
            <a:off x="2032000" y="1859337"/>
            <a:ext cx="9519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b="1" dirty="0">
                <a:solidFill>
                  <a:schemeClr val="bg1"/>
                </a:solidFill>
              </a:rPr>
              <a:t>사용자 및 배달원의 개입 없이 배달 도착 여부를 확인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200" b="1" dirty="0">
              <a:solidFill>
                <a:schemeClr val="bg1"/>
              </a:solidFill>
            </a:endParaRPr>
          </a:p>
          <a:p>
            <a:r>
              <a:rPr lang="en-US" altLang="ko-KR" sz="2200" b="1" dirty="0">
                <a:solidFill>
                  <a:schemeClr val="bg1"/>
                </a:solidFill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</a:rPr>
              <a:t>업체에 관련없이 개인적으로 시스템 사용 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endParaRPr lang="en-US" altLang="ko-KR" sz="2200" b="1" dirty="0">
              <a:solidFill>
                <a:schemeClr val="bg1"/>
              </a:solidFill>
            </a:endParaRPr>
          </a:p>
          <a:p>
            <a:r>
              <a:rPr lang="en-US" altLang="ko-KR" sz="2200" b="1" dirty="0">
                <a:solidFill>
                  <a:schemeClr val="bg1"/>
                </a:solidFill>
              </a:rPr>
              <a:t>3. </a:t>
            </a:r>
            <a:r>
              <a:rPr lang="ko-KR" altLang="en-US" sz="2200" b="1" dirty="0">
                <a:solidFill>
                  <a:schemeClr val="bg1"/>
                </a:solidFill>
              </a:rPr>
              <a:t>사용자의 확인이 불필요</a:t>
            </a:r>
            <a:r>
              <a:rPr lang="en-US" altLang="ko-KR" sz="2200" b="1" dirty="0">
                <a:solidFill>
                  <a:schemeClr val="bg1"/>
                </a:solidFill>
              </a:rPr>
              <a:t>,</a:t>
            </a:r>
            <a:r>
              <a:rPr lang="ko-KR" altLang="en-US" sz="2200" b="1" dirty="0">
                <a:solidFill>
                  <a:schemeClr val="bg1"/>
                </a:solidFill>
              </a:rPr>
              <a:t> 앱 및 외부 </a:t>
            </a:r>
            <a:r>
              <a:rPr lang="en-US" altLang="ko-KR" sz="2200" b="1" dirty="0">
                <a:solidFill>
                  <a:schemeClr val="bg1"/>
                </a:solidFill>
              </a:rPr>
              <a:t>LCD/Buzzer</a:t>
            </a:r>
            <a:r>
              <a:rPr lang="ko-KR" altLang="en-US" sz="2200" b="1" dirty="0">
                <a:solidFill>
                  <a:schemeClr val="bg1"/>
                </a:solidFill>
              </a:rPr>
              <a:t>알림 모듈 포함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endParaRPr lang="en-US" altLang="ko-KR" sz="2200" b="1" dirty="0">
              <a:solidFill>
                <a:schemeClr val="bg1"/>
              </a:solidFill>
            </a:endParaRPr>
          </a:p>
          <a:p>
            <a:r>
              <a:rPr lang="en-US" altLang="ko-KR" sz="2200" b="1" dirty="0">
                <a:solidFill>
                  <a:schemeClr val="bg1"/>
                </a:solidFill>
              </a:rPr>
              <a:t>4. </a:t>
            </a:r>
            <a:r>
              <a:rPr lang="ko-KR" altLang="en-US" sz="2200" b="1" dirty="0">
                <a:solidFill>
                  <a:schemeClr val="bg1"/>
                </a:solidFill>
              </a:rPr>
              <a:t>도착 예상시간보다 일찍</a:t>
            </a:r>
            <a:r>
              <a:rPr lang="en-US" altLang="ko-KR" sz="2200" b="1" dirty="0">
                <a:solidFill>
                  <a:schemeClr val="bg1"/>
                </a:solidFill>
              </a:rPr>
              <a:t> or </a:t>
            </a:r>
            <a:r>
              <a:rPr lang="ko-KR" altLang="en-US" sz="2200" b="1" dirty="0">
                <a:solidFill>
                  <a:schemeClr val="bg1"/>
                </a:solidFill>
              </a:rPr>
              <a:t>늦게 도착하는 경우도 판단이 가능함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endParaRPr lang="en-US" altLang="ko-KR" sz="2200" b="1" dirty="0">
              <a:solidFill>
                <a:schemeClr val="bg1"/>
              </a:solidFill>
            </a:endParaRPr>
          </a:p>
          <a:p>
            <a:r>
              <a:rPr lang="en-US" altLang="ko-KR" sz="2200" b="1" dirty="0">
                <a:solidFill>
                  <a:schemeClr val="bg1"/>
                </a:solidFill>
              </a:rPr>
              <a:t>5. </a:t>
            </a:r>
            <a:r>
              <a:rPr lang="ko-KR" altLang="en-US" sz="2200" b="1" dirty="0">
                <a:solidFill>
                  <a:schemeClr val="bg1"/>
                </a:solidFill>
              </a:rPr>
              <a:t>다수의 도착 예정 목록을 추가할 수 있음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C0D8D0D-E82B-42F0-8F90-6AB3ADE98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7" y="0"/>
            <a:ext cx="5195666" cy="6858000"/>
          </a:xfrm>
          <a:prstGeom prst="rect">
            <a:avLst/>
          </a:prstGeom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88F673D-C49E-4CBF-8D9B-793A14301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2565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9E301F-4B78-46EA-9EFF-A668E0A1575C}"/>
              </a:ext>
            </a:extLst>
          </p:cNvPr>
          <p:cNvSpPr txBox="1"/>
          <p:nvPr/>
        </p:nvSpPr>
        <p:spPr>
          <a:xfrm>
            <a:off x="515566" y="419582"/>
            <a:ext cx="4854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dirty="0" err="1">
                <a:solidFill>
                  <a:schemeClr val="bg1"/>
                </a:solidFill>
              </a:rPr>
              <a:t>차별점</a:t>
            </a:r>
            <a:endParaRPr lang="ko-KR" altLang="en-US" sz="33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F0C43-D3B8-4F9B-BB26-D573EF3C7881}"/>
              </a:ext>
            </a:extLst>
          </p:cNvPr>
          <p:cNvSpPr txBox="1"/>
          <p:nvPr/>
        </p:nvSpPr>
        <p:spPr>
          <a:xfrm>
            <a:off x="515566" y="419582"/>
            <a:ext cx="4854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dirty="0">
                <a:solidFill>
                  <a:schemeClr val="bg1"/>
                </a:solidFill>
              </a:rPr>
              <a:t>개발동기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17A4D-272D-477F-9493-02DAC965BCE4}"/>
              </a:ext>
            </a:extLst>
          </p:cNvPr>
          <p:cNvSpPr txBox="1"/>
          <p:nvPr/>
        </p:nvSpPr>
        <p:spPr>
          <a:xfrm>
            <a:off x="515566" y="419579"/>
            <a:ext cx="4854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dirty="0">
                <a:solidFill>
                  <a:schemeClr val="bg1"/>
                </a:solidFill>
              </a:rPr>
              <a:t>개발목표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1F8D5-8103-4EB9-B540-373DEB6EF919}"/>
              </a:ext>
            </a:extLst>
          </p:cNvPr>
          <p:cNvSpPr txBox="1"/>
          <p:nvPr/>
        </p:nvSpPr>
        <p:spPr>
          <a:xfrm>
            <a:off x="1336040" y="2536445"/>
            <a:ext cx="95199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b="1" dirty="0">
                <a:solidFill>
                  <a:schemeClr val="bg1"/>
                </a:solidFill>
              </a:rPr>
              <a:t>배달음식의 도착 여부를 사용자에게 자동으로 전달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endParaRPr lang="en-US" altLang="ko-KR" sz="2200" b="1" dirty="0">
              <a:solidFill>
                <a:schemeClr val="bg1"/>
              </a:solidFill>
            </a:endParaRPr>
          </a:p>
          <a:p>
            <a:r>
              <a:rPr lang="en-US" altLang="ko-KR" sz="2200" b="1" dirty="0">
                <a:solidFill>
                  <a:schemeClr val="bg1"/>
                </a:solidFill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</a:rPr>
              <a:t>도착 메시지 서비스 및 실시간 위치 모니터링의 한계 극복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endParaRPr lang="en-US" altLang="ko-KR" sz="2200" b="1" dirty="0">
              <a:solidFill>
                <a:schemeClr val="bg1"/>
              </a:solidFill>
            </a:endParaRPr>
          </a:p>
          <a:p>
            <a:r>
              <a:rPr lang="en-US" altLang="ko-KR" sz="2200" b="1" dirty="0">
                <a:solidFill>
                  <a:schemeClr val="bg1"/>
                </a:solidFill>
              </a:rPr>
              <a:t>3. </a:t>
            </a:r>
            <a:r>
              <a:rPr lang="ko-KR" altLang="en-US" sz="2200" b="1" dirty="0">
                <a:solidFill>
                  <a:schemeClr val="bg1"/>
                </a:solidFill>
              </a:rPr>
              <a:t>스마트폰을 잠시 확인하지 않는 경우에도 배달 완료 여부를 확인 가능</a:t>
            </a:r>
            <a:endParaRPr lang="en-US" altLang="ko-KR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build="allAtOnce"/>
      <p:bldP spid="7" grpId="1" build="allAtOnce"/>
      <p:bldGraphic spid="5" grpId="0">
        <p:bldAsOne/>
      </p:bldGraphic>
      <p:bldGraphic spid="5" grpId="1">
        <p:bldAsOne/>
      </p:bldGraphic>
      <p:bldGraphic spid="5" grpId="2">
        <p:bldAsOne/>
      </p:bldGraphic>
      <p:bldGraphic spid="5" grpId="3">
        <p:bldAsOne/>
      </p:bldGraphic>
      <p:bldP spid="10" grpId="0" uiExpand="1"/>
      <p:bldP spid="10" grpId="1"/>
      <p:bldP spid="12" grpId="0"/>
      <p:bldP spid="12" grpId="1"/>
      <p:bldP spid="12" grpId="2"/>
      <p:bldP spid="13" grpId="0"/>
      <p:bldP spid="13" grpId="1"/>
      <p:bldP spid="14" grpId="0" build="allAtOnce"/>
      <p:bldP spid="14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C3628F-34C5-46CA-BFAD-3B3C5C60F51C}"/>
              </a:ext>
            </a:extLst>
          </p:cNvPr>
          <p:cNvGrpSpPr/>
          <p:nvPr/>
        </p:nvGrpSpPr>
        <p:grpSpPr>
          <a:xfrm>
            <a:off x="2568102" y="0"/>
            <a:ext cx="9623897" cy="6858000"/>
            <a:chOff x="2568102" y="0"/>
            <a:chExt cx="10597343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015064-8EAF-42BE-B8AF-3F970AE5B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668" y="0"/>
              <a:ext cx="7795777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65219B-D678-4CE3-A8CA-B960BB8AE74A}"/>
                </a:ext>
              </a:extLst>
            </p:cNvPr>
            <p:cNvSpPr/>
            <p:nvPr/>
          </p:nvSpPr>
          <p:spPr>
            <a:xfrm>
              <a:off x="2568102" y="0"/>
              <a:ext cx="2801565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1) </a:t>
              </a:r>
              <a:r>
                <a:rPr lang="ko-KR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조도 조절 모듈</a:t>
              </a: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</a:t>
              </a: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-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조도에 따라 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LED</a:t>
              </a:r>
              <a:r>
                <a:rPr lang="ko-KR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점등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 </a:t>
              </a:r>
              <a:endParaRPr lang="ko-KR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2) </a:t>
              </a:r>
              <a:r>
                <a:rPr lang="ko-KR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카메라 모듈</a:t>
              </a: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-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이미지 데이터 생성 </a:t>
              </a:r>
              <a:endParaRPr lang="ko-KR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- ESP32-SRAM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모듈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3) </a:t>
              </a:r>
              <a:r>
                <a:rPr lang="ko-KR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모션감지 모듈</a:t>
              </a: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- load cell </a:t>
              </a:r>
              <a:r>
                <a:rPr lang="ko-KR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및 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IR</a:t>
              </a:r>
              <a:r>
                <a:rPr lang="ko-KR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센서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9B166E2-2101-481F-8D87-3A78F9E5E53B}"/>
              </a:ext>
            </a:extLst>
          </p:cNvPr>
          <p:cNvGrpSpPr/>
          <p:nvPr/>
        </p:nvGrpSpPr>
        <p:grpSpPr>
          <a:xfrm>
            <a:off x="0" y="1103256"/>
            <a:ext cx="12191997" cy="5754744"/>
            <a:chOff x="-516810" y="4365028"/>
            <a:chExt cx="12072026" cy="575474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3A383C6-1E0C-4AF3-9CAD-74BBA338F63D}"/>
                </a:ext>
              </a:extLst>
            </p:cNvPr>
            <p:cNvSpPr/>
            <p:nvPr/>
          </p:nvSpPr>
          <p:spPr>
            <a:xfrm>
              <a:off x="-516810" y="4391751"/>
              <a:ext cx="3374526" cy="5728021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4) </a:t>
              </a:r>
              <a:r>
                <a:rPr lang="ko-KR" alt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외부 알림 모듈</a:t>
              </a: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</a:t>
              </a: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-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구현 예시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02C3975-4F0A-4B4B-99D4-3B47B2EC3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716" y="4365028"/>
              <a:ext cx="8697500" cy="5718301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3FC41E4-B62C-4261-9BB7-2DCDB2BF5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30" y="0"/>
            <a:ext cx="8987870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9648EE-486E-4022-A5B7-2D5391295A9B}"/>
              </a:ext>
            </a:extLst>
          </p:cNvPr>
          <p:cNvGrpSpPr/>
          <p:nvPr/>
        </p:nvGrpSpPr>
        <p:grpSpPr>
          <a:xfrm>
            <a:off x="-3" y="1177046"/>
            <a:ext cx="12192000" cy="5680954"/>
            <a:chOff x="-5188" y="1177046"/>
            <a:chExt cx="12537981" cy="568095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A01DF1-FB61-462E-9C0A-0B342AE13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809" y="1177046"/>
              <a:ext cx="8072984" cy="568095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36AB3B-4D89-4B5A-902D-5E7A9589B576}"/>
                </a:ext>
              </a:extLst>
            </p:cNvPr>
            <p:cNvSpPr/>
            <p:nvPr/>
          </p:nvSpPr>
          <p:spPr>
            <a:xfrm>
              <a:off x="-5188" y="1177047"/>
              <a:ext cx="4464996" cy="568095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4) </a:t>
              </a:r>
              <a:r>
                <a:rPr lang="ko-KR" alt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외부 알림 모듈</a:t>
              </a: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</a:t>
              </a: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-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배달 시작 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-&gt;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대기상태 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현재시간 표시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- AI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 분류 결과를 수신 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- Buzzer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의 진동수 조정 가능</a:t>
              </a: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- 2bit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릴레이 모듈로 음량 조절 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220(NO-), 1K(NC-NO), 10K(NC-NC)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-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처리상태는 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LCD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패널에 표시됨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CC5F12-53E8-4D7E-9FD6-1311050B66EA}"/>
              </a:ext>
            </a:extLst>
          </p:cNvPr>
          <p:cNvSpPr txBox="1"/>
          <p:nvPr/>
        </p:nvSpPr>
        <p:spPr>
          <a:xfrm>
            <a:off x="515566" y="419582"/>
            <a:ext cx="4854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개발내용</a:t>
            </a:r>
          </a:p>
        </p:txBody>
      </p:sp>
    </p:spTree>
    <p:extLst>
      <p:ext uri="{BB962C8B-B14F-4D97-AF65-F5344CB8AC3E}">
        <p14:creationId xmlns:p14="http://schemas.microsoft.com/office/powerpoint/2010/main" val="156509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52583AC-74C8-4431-AEBF-7B680A0480B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77CF178-EE71-427D-BBB5-4008B77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4131" y="0"/>
              <a:ext cx="8987869" cy="685800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1BF90EF-8905-4EBA-AA2C-3AAF57A2480D}"/>
                </a:ext>
              </a:extLst>
            </p:cNvPr>
            <p:cNvSpPr/>
            <p:nvPr/>
          </p:nvSpPr>
          <p:spPr>
            <a:xfrm>
              <a:off x="0" y="0"/>
              <a:ext cx="3204131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Cloud (Firebase)</a:t>
              </a:r>
            </a:p>
            <a:p>
              <a:endPara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15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카메라모듈에서</a:t>
              </a:r>
              <a:r>
                <a:rPr lang="ko-KR" altLang="en-US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이미지 수신</a:t>
              </a:r>
              <a:endPara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 </a:t>
              </a:r>
              <a:r>
                <a:rPr lang="ko-KR" altLang="en-US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앱으로 이미지 전송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앱에서 시그널</a:t>
              </a:r>
              <a:r>
                <a:rPr lang="en-US" altLang="ko-KR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</a:t>
              </a:r>
              <a:r>
                <a:rPr lang="ko-KR" altLang="en-US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데이터 수신 </a:t>
              </a:r>
              <a:endPara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342900" indent="-342900">
                <a:buFontTx/>
                <a:buChar char="-"/>
              </a:pPr>
              <a:r>
                <a:rPr lang="ko-KR" altLang="en-US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수신된 시그널</a:t>
              </a:r>
              <a:r>
                <a:rPr lang="en-US" altLang="ko-KR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</a:t>
              </a:r>
              <a:r>
                <a:rPr lang="ko-KR" altLang="en-US" sz="15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데이터를 모듈로 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ACD6FB-6E26-452C-A785-6C182647CAF8}"/>
              </a:ext>
            </a:extLst>
          </p:cNvPr>
          <p:cNvSpPr/>
          <p:nvPr/>
        </p:nvSpPr>
        <p:spPr>
          <a:xfrm>
            <a:off x="0" y="0"/>
            <a:ext cx="8210145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" algn="l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55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App</a:t>
            </a:r>
          </a:p>
          <a:p>
            <a:pPr marL="15240" algn="l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</a:p>
          <a:p>
            <a:pPr marL="15240" algn="l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- 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모션 감지 시 클라우드에서 이미지데이터를 수신</a:t>
            </a:r>
            <a:endParaRPr lang="en-US" altLang="ko-KR" sz="24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5240" algn="l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- </a:t>
            </a:r>
            <a:r>
              <a:rPr lang="ko-KR" altLang="en-US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목록추가</a:t>
            </a:r>
            <a:r>
              <a:rPr lang="en-US" altLang="ko-KR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목록삭제</a:t>
            </a:r>
            <a:r>
              <a:rPr lang="en-US" altLang="ko-KR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27000" algn="just" latinLnBrk="1">
              <a:lnSpc>
                <a:spcPct val="106000"/>
              </a:lnSpc>
              <a:spcAft>
                <a:spcPts val="800"/>
              </a:spcAft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배달 목록 추가 및 삭제</a:t>
            </a:r>
            <a:endParaRPr lang="en-US" altLang="ko-KR" sz="24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27000"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- 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외부 </a:t>
            </a:r>
            <a:r>
              <a:rPr lang="ko-KR" altLang="ko-KR" sz="2400" b="1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알림부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설정</a:t>
            </a:r>
            <a:endParaRPr lang="en-US" altLang="ko-KR" sz="24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27000"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</a:t>
            </a:r>
            <a:r>
              <a:rPr lang="ko-KR" altLang="ko-KR" sz="1400" b="1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부저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b="1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온오프</a:t>
            </a:r>
            <a:endParaRPr lang="ko-KR" altLang="ko-KR" sz="14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54000" indent="-127000"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</a:t>
            </a:r>
            <a:r>
              <a:rPr lang="ko-KR" altLang="ko-KR" sz="1400" b="1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부저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음량 설정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릴레이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개로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OFF, L, M, H 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네 단계의 설정 가능</a:t>
            </a:r>
          </a:p>
          <a:p>
            <a:pPr marL="254000" indent="-127000"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블루투스 페어링을 추가하여 다수의 </a:t>
            </a:r>
            <a:r>
              <a:rPr lang="ko-KR" altLang="ko-KR" sz="1400" b="1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알림부와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연동 가능</a:t>
            </a:r>
          </a:p>
          <a:p>
            <a:pPr marL="127000"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- 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도착 예상시간 입력 </a:t>
            </a:r>
            <a:endParaRPr lang="en-US" altLang="ko-KR" sz="24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27000"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도착 예상시간 입력 가능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(e.g. 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배달의 민족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“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고객님이 주문하신 음식이 약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65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분 내에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…)</a:t>
            </a:r>
            <a:endParaRPr lang="ko-KR" altLang="ko-KR" sz="14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54000" indent="-127000"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시간 오차 범위 설정을 통해 일찍 도착했을 때에도 오류 없이 작동 가능</a:t>
            </a:r>
          </a:p>
          <a:p>
            <a:pPr marL="254000" indent="-127000"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여러 배달 목록이 있는 경우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min, max</a:t>
            </a:r>
            <a:r>
              <a:rPr lang="ko-KR" altLang="ko-KR" sz="1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값을 비교하여 시간범위가 겹쳐도 작동됨</a:t>
            </a:r>
          </a:p>
          <a:p>
            <a:pPr marL="127000"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ko-KR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- </a:t>
            </a:r>
            <a:r>
              <a:rPr lang="ko-KR" altLang="en-US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실시간 </a:t>
            </a:r>
            <a:r>
              <a:rPr lang="ko-KR" altLang="ko-KR" sz="24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현관 이미지 확인</a:t>
            </a:r>
            <a:endParaRPr lang="en-US" altLang="ko-KR" sz="24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27000" algn="just" latinLnBrk="1">
              <a:lnSpc>
                <a:spcPct val="106000"/>
              </a:lnSpc>
              <a:spcAft>
                <a:spcPts val="80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클라우드에 카메라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수동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촬영 시그널 전송</a:t>
            </a:r>
            <a:endParaRPr lang="en-US" altLang="ko-KR" sz="20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E0ADA4-B00F-4A1B-AD09-A310C9FEB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45" y="0"/>
            <a:ext cx="3981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4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0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B26ED3-8968-4062-B1B2-7CD996B7977A}"/>
              </a:ext>
            </a:extLst>
          </p:cNvPr>
          <p:cNvSpPr txBox="1"/>
          <p:nvPr/>
        </p:nvSpPr>
        <p:spPr>
          <a:xfrm>
            <a:off x="4205186" y="3108147"/>
            <a:ext cx="378162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500" b="1" dirty="0">
                <a:effectLst/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감사합니다</a:t>
            </a:r>
            <a:r>
              <a:rPr lang="en-US" altLang="ko-KR" sz="5500" b="1" dirty="0">
                <a:effectLst/>
                <a:latin typeface="함초롬바탕" panose="020B0804000101010101" pitchFamily="50" charset="-127"/>
                <a:ea typeface="함초롬바탕" panose="020B0804000101010101" pitchFamily="50" charset="-127"/>
                <a:cs typeface="함초롬바탕" panose="020B0804000101010101" pitchFamily="50" charset="-127"/>
              </a:rPr>
              <a:t>!</a:t>
            </a:r>
            <a:endParaRPr lang="ko-KR" altLang="en-US" sz="5500" dirty="0">
              <a:latin typeface="함초롬바탕" panose="020B0804000101010101" pitchFamily="50" charset="-127"/>
              <a:ea typeface="함초롬바탕" panose="020B0804000101010101" pitchFamily="50" charset="-127"/>
              <a:cs typeface="함초롬바탕" panose="020B08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6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731</Words>
  <Application>Microsoft Office PowerPoint</Application>
  <PresentationFormat>와이드스크린</PresentationFormat>
  <Paragraphs>145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Yosep</dc:creator>
  <cp:lastModifiedBy>Kim Yosep</cp:lastModifiedBy>
  <cp:revision>12</cp:revision>
  <dcterms:created xsi:type="dcterms:W3CDTF">2021-08-10T14:43:10Z</dcterms:created>
  <dcterms:modified xsi:type="dcterms:W3CDTF">2021-08-11T10:56:39Z</dcterms:modified>
</cp:coreProperties>
</file>