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0"/>
  </p:notesMasterIdLst>
  <p:handoutMasterIdLst>
    <p:handoutMasterId r:id="rId31"/>
  </p:handoutMasterIdLst>
  <p:sldIdLst>
    <p:sldId id="352" r:id="rId2"/>
    <p:sldId id="353" r:id="rId3"/>
    <p:sldId id="392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393" r:id="rId12"/>
    <p:sldId id="355" r:id="rId13"/>
    <p:sldId id="356" r:id="rId14"/>
    <p:sldId id="357" r:id="rId15"/>
    <p:sldId id="358" r:id="rId16"/>
    <p:sldId id="381" r:id="rId17"/>
    <p:sldId id="404" r:id="rId18"/>
    <p:sldId id="405" r:id="rId19"/>
    <p:sldId id="406" r:id="rId20"/>
    <p:sldId id="407" r:id="rId21"/>
    <p:sldId id="408" r:id="rId22"/>
    <p:sldId id="409" r:id="rId23"/>
    <p:sldId id="382" r:id="rId24"/>
    <p:sldId id="383" r:id="rId25"/>
    <p:sldId id="384" r:id="rId26"/>
    <p:sldId id="385" r:id="rId27"/>
    <p:sldId id="394" r:id="rId28"/>
    <p:sldId id="391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CCFF"/>
    <a:srgbClr val="000000"/>
    <a:srgbClr val="CCECFF"/>
    <a:srgbClr val="66CCFF"/>
    <a:srgbClr val="F7F8E0"/>
    <a:srgbClr val="F1F3C9"/>
    <a:srgbClr val="353533"/>
    <a:srgbClr val="43433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2294" autoAdjust="0"/>
  </p:normalViewPr>
  <p:slideViewPr>
    <p:cSldViewPr>
      <p:cViewPr varScale="1">
        <p:scale>
          <a:sx n="146" d="100"/>
          <a:sy n="146" d="100"/>
        </p:scale>
        <p:origin x="208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50" d="100"/>
          <a:sy n="150" d="100"/>
        </p:scale>
        <p:origin x="1254" y="-228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9922" y="95716"/>
            <a:ext cx="2946209" cy="31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02" tIns="44948" rIns="91502" bIns="44948" anchor="ctr">
            <a:spAutoFit/>
          </a:bodyPr>
          <a:lstStyle/>
          <a:p>
            <a:pPr defTabSz="925023" eaLnBrk="0" latinLnBrk="0" hangingPunct="0"/>
            <a:r>
              <a:rPr lang="en-US" altLang="ko-KR" sz="1400" b="0" dirty="0">
                <a:latin typeface="Times New Roman" pitchFamily="18" charset="0"/>
              </a:rPr>
              <a:t>Mokpo National Maritime University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29473" y="9515783"/>
            <a:ext cx="398281" cy="31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02" tIns="44948" rIns="91502" bIns="44948" anchor="ctr">
            <a:spAutoFit/>
          </a:bodyPr>
          <a:lstStyle/>
          <a:p>
            <a:pPr algn="r" defTabSz="925023" eaLnBrk="0" latinLnBrk="0" hangingPunct="0"/>
            <a:fld id="{8D3676D3-C652-41FF-BB25-955E58C1BC46}" type="slidenum">
              <a:rPr lang="en-US" altLang="ko-KR" sz="1400" b="0">
                <a:latin typeface="Times New Roman" pitchFamily="18" charset="0"/>
              </a:rPr>
              <a:pPr algn="r" defTabSz="925023" eaLnBrk="0" latinLnBrk="0" hangingPunct="0"/>
              <a:t>‹#›</a:t>
            </a:fld>
            <a:endParaRPr lang="en-US" altLang="ko-KR" sz="1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35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10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9274"/>
            <a:ext cx="4982732" cy="4178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02" tIns="44948" rIns="91502" bIns="449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문자열 유형을 지정하십시오</a:t>
            </a:r>
          </a:p>
          <a:p>
            <a:pPr lvl="1"/>
            <a:r>
              <a:rPr lang="ko-KR" altLang="en-US"/>
              <a:t>제 </a:t>
            </a:r>
            <a:r>
              <a:rPr lang="en-US" altLang="ko-KR"/>
              <a:t>2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제 </a:t>
            </a:r>
            <a:r>
              <a:rPr lang="en-US" altLang="ko-KR"/>
              <a:t>3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제 </a:t>
            </a:r>
            <a:r>
              <a:rPr lang="en-US" altLang="ko-KR"/>
              <a:t>4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제 </a:t>
            </a:r>
            <a:r>
              <a:rPr lang="en-US" altLang="ko-KR"/>
              <a:t>5</a:t>
            </a:r>
            <a:r>
              <a:rPr lang="ko-KR" altLang="en-US"/>
              <a:t>수준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29473" y="9515783"/>
            <a:ext cx="398281" cy="31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02" tIns="44948" rIns="91502" bIns="44948" anchor="ctr">
            <a:spAutoFit/>
          </a:bodyPr>
          <a:lstStyle/>
          <a:p>
            <a:pPr algn="r" defTabSz="925023" eaLnBrk="0" latinLnBrk="0" hangingPunct="0"/>
            <a:fld id="{35A5D16F-97A8-457F-9EEB-3F5874D734A0}" type="slidenum">
              <a:rPr lang="en-US" altLang="ko-KR" sz="1400" b="0">
                <a:latin typeface="Times New Roman" pitchFamily="18" charset="0"/>
              </a:rPr>
              <a:pPr algn="r" defTabSz="925023" eaLnBrk="0" latinLnBrk="0" hangingPunct="0"/>
              <a:t>‹#›</a:t>
            </a:fld>
            <a:endParaRPr lang="en-US" altLang="ko-KR" sz="1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ea typeface="ＭＳ Ｐゴシック" pitchFamily="34" charset="-128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/>
          <a:lstStyle/>
          <a:p>
            <a:fld id="{19A1668A-C559-438E-BE78-E04432AD0E18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64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-</a:t>
            </a:r>
            <a:r>
              <a:rPr lang="en-US" dirty="0">
                <a:sym typeface="Wingdings" pitchFamily="2" charset="2"/>
              </a:rPr>
              <a:t> Left Click</a:t>
            </a:r>
          </a:p>
          <a:p>
            <a:r>
              <a:rPr lang="en-US" dirty="0">
                <a:sym typeface="Wingdings" pitchFamily="2" charset="2"/>
              </a:rPr>
              <a:t>When</a:t>
            </a:r>
            <a:r>
              <a:rPr lang="en-US" baseline="0" dirty="0">
                <a:sym typeface="Wingdings" pitchFamily="2" charset="2"/>
              </a:rPr>
              <a:t> is Right Click, it is specified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Handoff within a Multi-link Subnet through PMIPv6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ea typeface="굴림" pitchFamily="50" charset="-127"/>
                <a:cs typeface="+mn-cs"/>
              </a:rPr>
              <a:t>MA: Mobility Anchor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ea typeface="굴림" pitchFamily="50" charset="-127"/>
                <a:cs typeface="+mn-cs"/>
              </a:rPr>
              <a:t>CN: Correspondent Node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6713"/>
            <a:ext cx="7772400" cy="2592288"/>
          </a:xfrm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00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400260" name="Line 4"/>
          <p:cNvSpPr>
            <a:spLocks noChangeShapeType="1"/>
          </p:cNvSpPr>
          <p:nvPr/>
        </p:nvSpPr>
        <p:spPr bwMode="auto">
          <a:xfrm>
            <a:off x="468313" y="3284538"/>
            <a:ext cx="8207375" cy="0"/>
          </a:xfrm>
          <a:prstGeom prst="line">
            <a:avLst/>
          </a:prstGeom>
          <a:noFill/>
          <a:ln w="25400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E2CE0D-0ADD-4691-95DB-35A69E98AC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9"/>
            <a:ext cx="8424936" cy="490066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3"/>
            <a:ext cx="8424936" cy="5040560"/>
          </a:xfrm>
        </p:spPr>
        <p:txBody>
          <a:bodyPr/>
          <a:lstStyle>
            <a:lvl1pPr>
              <a:defRPr sz="2800">
                <a:latin typeface="휴먼모음T" pitchFamily="18" charset="-127"/>
                <a:ea typeface="휴먼모음T" pitchFamily="18" charset="-127"/>
              </a:defRPr>
            </a:lvl1pPr>
            <a:lvl2pPr>
              <a:defRPr sz="2400">
                <a:latin typeface="휴먼모음T" pitchFamily="18" charset="-127"/>
                <a:ea typeface="휴먼모음T" pitchFamily="18" charset="-127"/>
              </a:defRPr>
            </a:lvl2pPr>
            <a:lvl3pPr>
              <a:defRPr sz="2000">
                <a:latin typeface="휴먼모음T" pitchFamily="18" charset="-127"/>
                <a:ea typeface="휴먼모음T" pitchFamily="18" charset="-127"/>
              </a:defRPr>
            </a:lvl3pPr>
            <a:lvl4pPr>
              <a:defRPr sz="1800">
                <a:latin typeface="휴먼모음T" pitchFamily="18" charset="-127"/>
                <a:ea typeface="휴먼모음T" pitchFamily="18" charset="-127"/>
              </a:defRPr>
            </a:lvl4pPr>
            <a:lvl5pPr>
              <a:defRPr sz="18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0" y="764704"/>
            <a:ext cx="9107487" cy="8385"/>
          </a:xfrm>
          <a:prstGeom prst="line">
            <a:avLst/>
          </a:prstGeom>
          <a:noFill/>
          <a:ln w="25400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708864E9-3E11-411A-980B-BFB2A4AAA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764704"/>
            <a:ext cx="4392488" cy="554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27984" y="764704"/>
            <a:ext cx="4392488" cy="5544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0" y="764704"/>
            <a:ext cx="9107487" cy="8385"/>
          </a:xfrm>
          <a:prstGeom prst="line">
            <a:avLst/>
          </a:prstGeom>
          <a:noFill/>
          <a:ln w="25400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6" name="그림 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28EA1921-B40C-4944-81C3-EAAE57A892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0" y="764704"/>
            <a:ext cx="9107487" cy="8385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7746250C-EB11-42FB-B0D4-95203148B5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0" y="764704"/>
            <a:ext cx="9107487" cy="8385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53B2B80-14D7-4D65-8378-F05ED83BC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57015"/>
            <a:ext cx="474171" cy="55636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99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274639"/>
            <a:ext cx="8568952" cy="49006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39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836713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1017" y="6237312"/>
            <a:ext cx="9107487" cy="8385"/>
          </a:xfrm>
          <a:prstGeom prst="line">
            <a:avLst/>
          </a:prstGeom>
          <a:noFill/>
          <a:ln w="25400">
            <a:solidFill>
              <a:srgbClr val="C4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7668344" y="6395806"/>
            <a:ext cx="7280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1400" i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-</a:t>
            </a:r>
            <a:fld id="{6EF64DE3-85AD-4427-A834-E2F057208D23}" type="slidenum">
              <a:rPr kumimoji="0" lang="en-US" altLang="ko-KR" sz="1400" i="1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pPr algn="r">
                <a:defRPr/>
              </a:pPr>
              <a:t>‹#›</a:t>
            </a:fld>
            <a:r>
              <a:rPr kumimoji="0" lang="en-US" altLang="ko-KR" sz="1400" i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- </a:t>
            </a:r>
            <a:endParaRPr lang="ko-KR" altLang="en-US" sz="14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7" r:id="rId3"/>
    <p:sldLayoutId id="2147483699" r:id="rId4"/>
    <p:sldLayoutId id="2147483705" r:id="rId5"/>
  </p:sldLayoutIdLst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 b="0" cap="none" spc="0">
          <a:ln>
            <a:noFill/>
          </a:ln>
          <a:solidFill>
            <a:srgbClr val="000000"/>
          </a:solidFill>
          <a:effectLst/>
          <a:latin typeface="+mn-lt"/>
          <a:ea typeface="휴먼둥근헤드라인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lnSpc>
          <a:spcPct val="100000"/>
        </a:lnSpc>
        <a:spcBef>
          <a:spcPts val="0"/>
        </a:spcBef>
        <a:spcAft>
          <a:spcPct val="0"/>
        </a:spcAft>
        <a:buClr>
          <a:srgbClr val="C40000"/>
        </a:buClr>
        <a:buFont typeface="Wingdings" pitchFamily="2" charset="2"/>
        <a:buChar char="v"/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rtl="0" fontAlgn="base" latinLnBrk="1">
        <a:lnSpc>
          <a:spcPct val="100000"/>
        </a:lnSpc>
        <a:spcBef>
          <a:spcPts val="0"/>
        </a:spcBef>
        <a:spcAft>
          <a:spcPct val="0"/>
        </a:spcAft>
        <a:buFont typeface="HY헤드라인M" pitchFamily="18" charset="-127"/>
        <a:buChar char="-"/>
        <a:defRPr kumimoji="1" sz="1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marL="1143000" indent="-228600" algn="l" rtl="0" fontAlgn="base" latinLnBrk="1">
        <a:lnSpc>
          <a:spcPct val="100000"/>
        </a:lnSpc>
        <a:spcBef>
          <a:spcPts val="0"/>
        </a:spcBef>
        <a:spcAft>
          <a:spcPct val="0"/>
        </a:spcAft>
        <a:buFont typeface="Arial" charset="0"/>
        <a:buChar char="•"/>
        <a:defRPr kumimoji="1" sz="1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marL="1600200" indent="-228600" algn="l" rtl="0" fontAlgn="base" latinLnBrk="1">
        <a:lnSpc>
          <a:spcPct val="100000"/>
        </a:lnSpc>
        <a:spcBef>
          <a:spcPts val="0"/>
        </a:spcBef>
        <a:spcAft>
          <a:spcPct val="0"/>
        </a:spcAft>
        <a:buFont typeface="Wingdings" pitchFamily="2" charset="2"/>
        <a:buChar char="Ø"/>
        <a:defRPr kumimoji="1" sz="16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marL="2057400" indent="-228600" algn="l" rtl="0" fontAlgn="base" latinLnBrk="1">
        <a:lnSpc>
          <a:spcPct val="100000"/>
        </a:lnSpc>
        <a:spcBef>
          <a:spcPts val="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jeong-ipwave-vehicular-mobility-management-02" TargetMode="External"/><Relationship Id="rId2" Type="http://schemas.openxmlformats.org/officeDocument/2006/relationships/hyperlink" Target="https://datatracker.ietf.org/doc/html/draft-jeong-ipwave-vehicular-neighbor-discovery-0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/>
          <p:cNvSpPr txBox="1">
            <a:spLocks/>
          </p:cNvSpPr>
          <p:nvPr/>
        </p:nvSpPr>
        <p:spPr>
          <a:xfrm>
            <a:off x="228600" y="1556792"/>
            <a:ext cx="8915400" cy="160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sz="4900" i="0" dirty="0">
                <a:latin typeface="Times New Roman" pitchFamily="18" charset="0"/>
                <a:cs typeface="Times New Roman" pitchFamily="18" charset="0"/>
              </a:rPr>
              <a:t>Vehicular Network Simulation in </a:t>
            </a:r>
            <a:r>
              <a:rPr lang="en-US" altLang="ko-KR" sz="4900" i="0" dirty="0" err="1">
                <a:latin typeface="Times New Roman" pitchFamily="18" charset="0"/>
                <a:cs typeface="Times New Roman" pitchFamily="18" charset="0"/>
              </a:rPr>
              <a:t>OMNeT</a:t>
            </a:r>
            <a:r>
              <a:rPr lang="en-US" altLang="ko-KR" sz="4900" i="0" dirty="0">
                <a:latin typeface="Times New Roman" pitchFamily="18" charset="0"/>
                <a:cs typeface="Times New Roman" pitchFamily="18" charset="0"/>
              </a:rPr>
              <a:t>++:</a:t>
            </a:r>
            <a:br>
              <a:rPr lang="en-US" sz="49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4900" b="0" dirty="0">
                <a:latin typeface="Times New Roman" pitchFamily="18" charset="0"/>
                <a:cs typeface="Times New Roman" pitchFamily="18" charset="0"/>
              </a:rPr>
              <a:t>Vehicular Mobility Management (VMM)</a:t>
            </a:r>
            <a:endParaRPr lang="en-US" sz="4900" b="0" i="0" dirty="0"/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id="{F4DAA8B9-827D-4EA8-BA0A-E18B07C5DF35}"/>
              </a:ext>
            </a:extLst>
          </p:cNvPr>
          <p:cNvSpPr txBox="1">
            <a:spLocks/>
          </p:cNvSpPr>
          <p:nvPr/>
        </p:nvSpPr>
        <p:spPr>
          <a:xfrm>
            <a:off x="763488" y="4149080"/>
            <a:ext cx="74809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b="0" i="0" dirty="0">
                <a:latin typeface="Times New Roman" pitchFamily="18" charset="0"/>
                <a:cs typeface="Times New Roman" pitchFamily="18" charset="0"/>
              </a:rPr>
              <a:t>Jaehoon (Paul) Jeong</a:t>
            </a:r>
          </a:p>
          <a:p>
            <a:pPr fontAlgn="auto">
              <a:spcAft>
                <a:spcPts val="0"/>
              </a:spcAft>
            </a:pPr>
            <a:r>
              <a:rPr lang="en-US" altLang="ko-KR" b="0" i="0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fontAlgn="auto">
              <a:spcAft>
                <a:spcPts val="0"/>
              </a:spcAft>
            </a:pPr>
            <a:r>
              <a:rPr lang="en-US" altLang="ko-KR" b="0" dirty="0">
                <a:latin typeface="Times New Roman" pitchFamily="18" charset="0"/>
                <a:cs typeface="Times New Roman" pitchFamily="18" charset="0"/>
              </a:rPr>
              <a:t>pauljeong@skku.edu</a:t>
            </a:r>
            <a:endParaRPr lang="en-US" altLang="ko-KR" b="0" i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1462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86D1D36-C5D7-364E-8B90-E3B83F35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509" y="836712"/>
            <a:ext cx="2273483" cy="527483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8" y="949870"/>
            <a:ext cx="6876256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altLang="en-US" dirty="0"/>
              <a:t>7</a:t>
            </a:r>
            <a:r>
              <a:rPr lang="en-US" altLang="zh-CN" dirty="0"/>
              <a:t>) In Project Explorer, right-click </a:t>
            </a:r>
            <a:br>
              <a:rPr lang="en-US" altLang="zh-CN" dirty="0"/>
            </a:br>
            <a:r>
              <a:rPr lang="en-US" altLang="zh-CN" dirty="0"/>
              <a:t>Veins project, and choose </a:t>
            </a:r>
            <a:r>
              <a:rPr lang="en-US" altLang="zh-CN" u="sng" dirty="0"/>
              <a:t>Build </a:t>
            </a:r>
            <a:br>
              <a:rPr lang="en-US" altLang="zh-CN" u="sng" dirty="0"/>
            </a:br>
            <a:r>
              <a:rPr lang="en-US" altLang="zh-CN" u="sng" dirty="0"/>
              <a:t>Project</a:t>
            </a:r>
            <a:r>
              <a:rPr lang="en-US" altLang="zh-CN" dirty="0"/>
              <a:t>. It may take several minutes.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lvl="0" indent="0">
              <a:buNone/>
            </a:pPr>
            <a:r>
              <a:rPr lang="en-US" altLang="en-US" dirty="0"/>
              <a:t>8</a:t>
            </a:r>
            <a:r>
              <a:rPr lang="en-US" altLang="zh-CN" dirty="0"/>
              <a:t>) In Project Explorer, find </a:t>
            </a:r>
            <a:r>
              <a:rPr lang="en-US" altLang="zh-CN" u="sng" dirty="0"/>
              <a:t>veins </a:t>
            </a:r>
            <a:br>
              <a:rPr lang="en-US" altLang="zh-CN" u="sng" dirty="0"/>
            </a:br>
            <a:r>
              <a:rPr lang="en-US" altLang="zh-CN" u="sng" dirty="0"/>
              <a:t>-&gt; examples -&gt; veins -&gt; omnetppTestPmipv6.ini</a:t>
            </a:r>
            <a:r>
              <a:rPr lang="en-US" altLang="zh-CN" dirty="0"/>
              <a:t>, and then </a:t>
            </a:r>
            <a:r>
              <a:rPr lang="en-US" altLang="zh-CN" u="sng" dirty="0"/>
              <a:t>right click</a:t>
            </a:r>
            <a:r>
              <a:rPr lang="en-US" altLang="zh-CN" dirty="0"/>
              <a:t> it. </a:t>
            </a:r>
          </a:p>
          <a:p>
            <a:pPr marL="0" lvl="0" indent="0">
              <a:buNone/>
            </a:pPr>
            <a:r>
              <a:rPr lang="en-US" altLang="zh-CN" dirty="0"/>
              <a:t>Choose </a:t>
            </a:r>
            <a:r>
              <a:rPr lang="en-US" altLang="zh-CN" u="sng" dirty="0"/>
              <a:t>Run As -&gt; </a:t>
            </a:r>
            <a:r>
              <a:rPr lang="en-US" altLang="zh-CN" u="sng" dirty="0" err="1"/>
              <a:t>OMNeT</a:t>
            </a:r>
            <a:r>
              <a:rPr lang="en-US" altLang="zh-CN" u="sng" dirty="0"/>
              <a:t>++ Simulation</a:t>
            </a:r>
            <a:r>
              <a:rPr lang="en-US" altLang="zh-CN" dirty="0"/>
              <a:t>. It may take several minutes.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48264" y="5624520"/>
            <a:ext cx="2123728" cy="180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0" y="0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Import VND and VMM Protocols Project (6/6)</a:t>
            </a:r>
            <a:endParaRPr lang="zh-CN" altLang="en-US" sz="3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C9D751-41E3-FF9B-ECF1-906D87E243A2}"/>
              </a:ext>
            </a:extLst>
          </p:cNvPr>
          <p:cNvSpPr/>
          <p:nvPr/>
        </p:nvSpPr>
        <p:spPr bwMode="auto">
          <a:xfrm>
            <a:off x="7412938" y="840167"/>
            <a:ext cx="522312" cy="2194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1125" tIns="55562" rIns="111125" bIns="5556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altLang="zh-CN" sz="2400" b="1" dirty="0"/>
              <a:t>Demonstration Video Clip of IPWAVE Basic Protocols Project</a:t>
            </a:r>
            <a:endParaRPr lang="en-US" sz="2400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6EB38-250B-48DB-8FC8-A1AFE7951307}"/>
              </a:ext>
            </a:extLst>
          </p:cNvPr>
          <p:cNvSpPr txBox="1">
            <a:spLocks/>
          </p:cNvSpPr>
          <p:nvPr/>
        </p:nvSpPr>
        <p:spPr bwMode="auto">
          <a:xfrm>
            <a:off x="323528" y="980728"/>
            <a:ext cx="8229600" cy="102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4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Youtube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link: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4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https://youtu.be/5OnpnYUiLhg</a:t>
            </a: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5061B586-3B65-42DE-9BDC-42CC3364FD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04865"/>
            <a:ext cx="6781154" cy="3744416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1"/>
            <a:ext cx="8820472" cy="6545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b="1" dirty="0"/>
              <a:t>Road Network Architecture (1/2)</a:t>
            </a:r>
            <a:endParaRPr lang="en-US" altLang="ko-KR" b="1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972550" cy="5169341"/>
          </a:xfrm>
        </p:spPr>
        <p:txBody>
          <a:bodyPr>
            <a:normAutofit/>
          </a:bodyPr>
          <a:lstStyle/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14x7  grid map with 3 lanes for a road network</a:t>
            </a:r>
          </a:p>
          <a:p>
            <a:pPr marL="914400" lvl="1" indent="-457200">
              <a:buNone/>
            </a:pPr>
            <a:endParaRPr lang="en-US" altLang="ko-KR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B507C05A-3F28-45C7-809A-24D01048CE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177" y="2348880"/>
            <a:ext cx="4596739" cy="3249410"/>
          </a:xfrm>
          <a:prstGeom prst="rect">
            <a:avLst/>
          </a:prstGeom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AB1BCCF3-2DC5-4AB7-903B-A7770C240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91" y="2350395"/>
            <a:ext cx="3514917" cy="3238846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515350" cy="6164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b="1" dirty="0"/>
              <a:t>Road Network Architecture (2/2)</a:t>
            </a:r>
            <a:endParaRPr lang="en-US" altLang="ko-KR" b="1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35EEF383-053B-434F-BE26-9DECEA83F40C}"/>
              </a:ext>
            </a:extLst>
          </p:cNvPr>
          <p:cNvSpPr txBox="1"/>
          <p:nvPr/>
        </p:nvSpPr>
        <p:spPr>
          <a:xfrm>
            <a:off x="-55173" y="980728"/>
            <a:ext cx="7867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v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RSUs</a:t>
            </a:r>
          </a:p>
          <a:p>
            <a:pPr marL="914400" lvl="1" indent="-457200">
              <a:buClr>
                <a:srgbClr val="C00000"/>
              </a:buClr>
              <a:buFont typeface="Times New Roman" pitchFamily="18" charset="0"/>
              <a:buChar char="⁃"/>
            </a:pPr>
            <a:r>
              <a:rPr lang="en-US" altLang="zh-CN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 to one subnet.</a:t>
            </a:r>
          </a:p>
          <a:p>
            <a:pPr marL="914400" lvl="1" indent="-457200">
              <a:buClr>
                <a:srgbClr val="C00000"/>
              </a:buClr>
              <a:buFont typeface="Times New Roman" pitchFamily="18" charset="0"/>
              <a:buChar char="⁃"/>
            </a:pPr>
            <a:r>
              <a:rPr lang="en-US" altLang="zh-CN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each other through Ethernet.</a:t>
            </a: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4F8F1E15-AA59-4F09-9030-934683F410B5}"/>
              </a:ext>
            </a:extLst>
          </p:cNvPr>
          <p:cNvSpPr txBox="1"/>
          <p:nvPr/>
        </p:nvSpPr>
        <p:spPr>
          <a:xfrm>
            <a:off x="0" y="2657744"/>
            <a:ext cx="43559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Vehicles</a:t>
            </a:r>
          </a:p>
          <a:p>
            <a:pPr marL="914400" lvl="1" indent="-457200" latinLnBrk="0">
              <a:buClr>
                <a:srgbClr val="C00000"/>
              </a:buClr>
              <a:buFont typeface="Times New Roman" pitchFamily="18" charset="0"/>
              <a:buChar char="⁃"/>
            </a:pPr>
            <a:r>
              <a:rPr lang="en-US" altLang="zh-CN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vehicles are outside the coverage</a:t>
            </a:r>
            <a:br>
              <a:rPr lang="en-US" altLang="zh-CN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RSUs.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D6E5119C-43C2-4EE4-9DCF-73A911F8815E}"/>
              </a:ext>
            </a:extLst>
          </p:cNvPr>
          <p:cNvSpPr txBox="1"/>
          <p:nvPr/>
        </p:nvSpPr>
        <p:spPr>
          <a:xfrm>
            <a:off x="9954" y="4663138"/>
            <a:ext cx="39926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v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Anchor</a:t>
            </a:r>
          </a:p>
          <a:p>
            <a:pPr marL="914400" lvl="1" indent="-457200">
              <a:buClr>
                <a:srgbClr val="C00000"/>
              </a:buClr>
              <a:buFont typeface="Times New Roman" pitchFamily="18" charset="0"/>
              <a:buChar char="⁃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the handover of Vehicles via RSUs.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6E0DB9-12BE-10B1-D088-A153AEF3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70" y="2509260"/>
            <a:ext cx="5176058" cy="3415762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8820472" cy="49006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b="1" dirty="0"/>
              <a:t>Vehicular Network Architecture </a:t>
            </a:r>
            <a:endParaRPr lang="en-US" altLang="ko-KR" b="1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pic>
        <p:nvPicPr>
          <p:cNvPr id="9" name="图片 4">
            <a:extLst>
              <a:ext uri="{FF2B5EF4-FFF2-40B4-BE49-F238E27FC236}">
                <a16:creationId xmlns:a16="http://schemas.microsoft.com/office/drawing/2014/main" id="{375A7560-C020-4C5A-9D8E-DBEC62642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763" y="1531814"/>
            <a:ext cx="3708678" cy="3672408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8D02C9B-A477-41EA-A6DB-E3298288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167" y="3140969"/>
            <a:ext cx="2520280" cy="709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WAVE Stack</a:t>
            </a:r>
            <a:endParaRPr lang="zh-CN" altLang="en-US" sz="2800" b="1" dirty="0"/>
          </a:p>
        </p:txBody>
      </p:sp>
      <p:pic>
        <p:nvPicPr>
          <p:cNvPr id="12" name="图片 5">
            <a:extLst>
              <a:ext uri="{FF2B5EF4-FFF2-40B4-BE49-F238E27FC236}">
                <a16:creationId xmlns:a16="http://schemas.microsoft.com/office/drawing/2014/main" id="{12FE348C-9367-4480-B053-0ACE20611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47" y="3609264"/>
            <a:ext cx="4320188" cy="2136978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C5C4BA6D-D145-4C70-B3E0-D62DB7AD93D9}"/>
              </a:ext>
            </a:extLst>
          </p:cNvPr>
          <p:cNvSpPr txBox="1">
            <a:spLocks/>
          </p:cNvSpPr>
          <p:nvPr/>
        </p:nvSpPr>
        <p:spPr>
          <a:xfrm>
            <a:off x="432330" y="5259154"/>
            <a:ext cx="3146245" cy="70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Vehicle Structure</a:t>
            </a:r>
            <a:endParaRPr lang="zh-CN" altLang="en-US" sz="2800" dirty="0"/>
          </a:p>
        </p:txBody>
      </p:sp>
    </p:spTree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7647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b="1" dirty="0"/>
              <a:t>ND Information</a:t>
            </a:r>
            <a:endParaRPr lang="en-US" altLang="ko-KR" b="1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107504" y="1268760"/>
            <a:ext cx="8821488" cy="48965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lvl="1" indent="-457200">
              <a:buClr>
                <a:srgbClr val="C00000"/>
              </a:buClr>
            </a:pPr>
            <a:endParaRPr lang="en-US" altLang="ko-KR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v"/>
            </a:pPr>
            <a:r>
              <a:rPr lang="en-US" altLang="ko-KR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IPWAVE-VND in </a:t>
            </a:r>
            <a:r>
              <a:rPr lang="en-US" altLang="ko-KR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OMNeT</a:t>
            </a:r>
            <a:r>
              <a:rPr lang="en-US" altLang="ko-KR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and SUMO</a:t>
            </a:r>
          </a:p>
          <a:p>
            <a:pPr marL="914400" lvl="1" indent="-457200">
              <a:buClr>
                <a:srgbClr val="C00000"/>
              </a:buClr>
              <a:buFont typeface="Times New Roman" pitchFamily="18" charset="0"/>
              <a:buChar char="⁃"/>
            </a:pPr>
            <a:r>
              <a:rPr lang="en-US" altLang="ko-KR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IPWAVE-VND Framework in </a:t>
            </a:r>
            <a:r>
              <a:rPr lang="en-US" altLang="ko-K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OMNeT</a:t>
            </a: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marL="914400" lvl="1" indent="-457200">
              <a:buClr>
                <a:srgbClr val="C00000"/>
              </a:buClr>
              <a:buFont typeface="Times New Roman" pitchFamily="18" charset="0"/>
              <a:buChar char="⁃"/>
            </a:pPr>
            <a:r>
              <a:rPr lang="en-US" altLang="ko-KR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IPv6 </a:t>
            </a: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IEEE 802.11-OCB</a:t>
            </a:r>
          </a:p>
          <a:p>
            <a:pPr marL="914400" lvl="1" indent="-457200">
              <a:buClr>
                <a:srgbClr val="C00000"/>
              </a:buClr>
            </a:pPr>
            <a:endParaRPr lang="en-US" altLang="ko-KR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v"/>
            </a:pPr>
            <a:r>
              <a:rPr lang="en-US" altLang="ko-KR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of Flexible Mobility Management for IPWAVE-VND </a:t>
            </a:r>
          </a:p>
          <a:p>
            <a:pPr marL="1028700" lvl="1" indent="-571500">
              <a:buClr>
                <a:srgbClr val="C00000"/>
              </a:buClr>
              <a:buFont typeface="Times New Roman" pitchFamily="18" charset="0"/>
              <a:buChar char="⁃"/>
            </a:pP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handover procedure between adjacent RSUs</a:t>
            </a:r>
            <a:endParaRPr lang="en-US" altLang="ko-KR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Clr>
                <a:srgbClr val="C00000"/>
              </a:buClr>
              <a:buFont typeface="Times New Roman" pitchFamily="18" charset="0"/>
              <a:buChar char="⁃"/>
            </a:pP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Alleviate flow pressure at Mobility Anchor</a:t>
            </a:r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endParaRPr lang="en-US" altLang="ko-KR" dirty="0"/>
          </a:p>
          <a:p>
            <a:pPr lvl="1">
              <a:buClr>
                <a:srgbClr val="C00000"/>
              </a:buClr>
              <a:buFont typeface="Wingdings" pitchFamily="2" charset="2"/>
              <a:buChar char="v"/>
            </a:pPr>
            <a:endParaRPr lang="en-US" altLang="ko-KR" dirty="0"/>
          </a:p>
          <a:p>
            <a:pPr lvl="1">
              <a:buClr>
                <a:srgbClr val="C00000"/>
              </a:buClr>
              <a:buFont typeface="Wingdings" pitchFamily="2" charset="2"/>
              <a:buChar char="v"/>
            </a:pPr>
            <a:endParaRPr lang="en-US" altLang="ko-KR" dirty="0"/>
          </a:p>
          <a:p>
            <a:pPr lvl="1">
              <a:buClr>
                <a:srgbClr val="C00000"/>
              </a:buClr>
              <a:buFont typeface="Wingdings" pitchFamily="2" charset="2"/>
              <a:buChar char="v"/>
            </a:pPr>
            <a:endParaRPr lang="en-US" altLang="ko-KR" dirty="0"/>
          </a:p>
          <a:p>
            <a:pPr lvl="1">
              <a:buClr>
                <a:srgbClr val="C00000"/>
              </a:buClr>
              <a:buFont typeface="Wingdings" pitchFamily="2" charset="2"/>
              <a:buChar char="v"/>
            </a:pPr>
            <a:endParaRPr lang="en-US" altLang="ko-KR" dirty="0"/>
          </a:p>
          <a:p>
            <a:pPr lvl="1">
              <a:buClr>
                <a:srgbClr val="C00000"/>
              </a:buClr>
              <a:buFont typeface="Wingdings" pitchFamily="2" charset="2"/>
              <a:buChar char="v"/>
            </a:pPr>
            <a:endParaRPr lang="en-US" altLang="ko-KR" dirty="0"/>
          </a:p>
          <a:p>
            <a:pPr lvl="1">
              <a:buClr>
                <a:srgbClr val="C00000"/>
              </a:buClr>
              <a:buFont typeface="Wingdings" pitchFamily="2" charset="2"/>
              <a:buChar char="v"/>
            </a:pPr>
            <a:endParaRPr lang="ko-KR" altLang="en-US" dirty="0"/>
          </a:p>
        </p:txBody>
      </p:sp>
    </p:spTree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56992"/>
            <a:ext cx="8001000" cy="2387600"/>
          </a:xfrm>
        </p:spPr>
        <p:txBody>
          <a:bodyPr>
            <a:normAutofit/>
          </a:bodyPr>
          <a:lstStyle/>
          <a:p>
            <a:r>
              <a:rPr lang="" altLang="en-US" b="1" dirty="0"/>
              <a:t>Vehicular </a:t>
            </a:r>
            <a:r>
              <a:rPr lang="en-US" altLang="en-US" b="1" dirty="0"/>
              <a:t>Mobility Management</a:t>
            </a:r>
            <a:br>
              <a:rPr lang="en-US" altLang="en-US" b="1" dirty="0"/>
            </a:br>
            <a:r>
              <a:rPr lang="en-US" altLang="en-US" sz="4800" b="1" dirty="0"/>
              <a:t>(A Simple Scenario)</a:t>
            </a:r>
            <a:endParaRPr lang="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56703097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Mobility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748464" cy="5472608"/>
          </a:xfrm>
        </p:spPr>
        <p:txBody>
          <a:bodyPr/>
          <a:lstStyle/>
          <a:p>
            <a:r>
              <a:rPr lang="en-US" dirty="0"/>
              <a:t>Sharing a Single Prefix Multi-link Subnet (i.e.,</a:t>
            </a:r>
            <a:br>
              <a:rPr lang="en-US" dirty="0"/>
            </a:br>
            <a:r>
              <a:rPr lang="en-US" dirty="0"/>
              <a:t>Prefix Domain)</a:t>
            </a:r>
          </a:p>
          <a:p>
            <a:pPr lvl="1"/>
            <a:r>
              <a:rPr lang="en-US" dirty="0"/>
              <a:t>IP Address Registration through </a:t>
            </a:r>
            <a:r>
              <a:rPr lang="en-US" dirty="0" err="1"/>
              <a:t>Multihop</a:t>
            </a:r>
            <a:r>
              <a:rPr lang="en-US" dirty="0"/>
              <a:t> DAD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dirty="0"/>
              <a:t>Seamless Handoff by Network-Based Mobility </a:t>
            </a:r>
            <a:br>
              <a:rPr lang="en-US" dirty="0"/>
            </a:br>
            <a:r>
              <a:rPr lang="en-US" dirty="0"/>
              <a:t>Management (MM)</a:t>
            </a:r>
          </a:p>
          <a:p>
            <a:pPr lvl="1"/>
            <a:r>
              <a:rPr lang="en-US" dirty="0"/>
              <a:t>MM Based on Proxy MIPv6 (PMIPv6)</a:t>
            </a:r>
          </a:p>
          <a:p>
            <a:pPr lvl="1"/>
            <a:r>
              <a:rPr lang="en-US" dirty="0"/>
              <a:t>MM based on Distributed Mobility Management (DMM)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dirty="0"/>
              <a:t>Handoff between Multiple prefix Domains</a:t>
            </a:r>
          </a:p>
          <a:p>
            <a:pPr lvl="1"/>
            <a:r>
              <a:rPr lang="en-US" dirty="0"/>
              <a:t>Connectivity Support with the Correspondent Node</a:t>
            </a:r>
            <a:br>
              <a:rPr lang="en-US" dirty="0"/>
            </a:br>
            <a:r>
              <a:rPr lang="en-US" dirty="0"/>
              <a:t>(CN) via V2I</a:t>
            </a:r>
          </a:p>
          <a:p>
            <a:pPr lvl="1"/>
            <a:r>
              <a:rPr lang="en-US" dirty="0"/>
              <a:t>Ad Hoc Networking Support with Neighboring </a:t>
            </a:r>
            <a:br>
              <a:rPr lang="en-US" dirty="0"/>
            </a:br>
            <a:r>
              <a:rPr lang="en-US" dirty="0"/>
              <a:t>Vehicles via V2V</a:t>
            </a:r>
          </a:p>
        </p:txBody>
      </p:sp>
    </p:spTree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5"/>
          </a:xfrm>
        </p:spPr>
        <p:txBody>
          <a:bodyPr/>
          <a:lstStyle/>
          <a:p>
            <a:r>
              <a:rPr lang="en-US" sz="3000" b="1" dirty="0"/>
              <a:t>Network Attachment and IP Address Registration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71179"/>
            <a:ext cx="6526584" cy="390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5706EB38-250B-48DB-8FC8-A1AFE7951307}"/>
              </a:ext>
            </a:extLst>
          </p:cNvPr>
          <p:cNvSpPr txBox="1">
            <a:spLocks/>
          </p:cNvSpPr>
          <p:nvPr/>
        </p:nvSpPr>
        <p:spPr bwMode="auto">
          <a:xfrm>
            <a:off x="0" y="980728"/>
            <a:ext cx="8229600" cy="102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400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</p:spTree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Handoff in Mobility Management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008112"/>
          </a:xfrm>
        </p:spPr>
        <p:txBody>
          <a:bodyPr/>
          <a:lstStyle/>
          <a:p>
            <a:r>
              <a:rPr lang="en-US" dirty="0"/>
              <a:t>Handoff within a Multi-link Subnet through PMIPv6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4921451" cy="449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007069"/>
          </a:xfrm>
        </p:spPr>
        <p:txBody>
          <a:bodyPr>
            <a:normAutofit lnSpcReduction="10000"/>
          </a:bodyPr>
          <a:lstStyle/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Implementation of</a:t>
            </a: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Over IEEE 802.11-OCB </a:t>
            </a: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IPv6 Vehicular Neighbor Discovery</a:t>
            </a:r>
            <a:endParaRPr lang="en-US" altLang="ko-KR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742950">
              <a:buFont typeface="+mj-lt"/>
              <a:buAutoNum type="arabicPeriod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742950">
              <a:buFont typeface="+mj-lt"/>
              <a:buAutoNum type="arabicPeriod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and Prefix Discovery along with </a:t>
            </a:r>
            <a:b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Address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Autoconfiguration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742950">
              <a:buFont typeface="+mj-lt"/>
              <a:buAutoNum type="arabicPeriod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742950">
              <a:buFont typeface="+mj-lt"/>
              <a:buAutoNum type="arabicPeriod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Registration and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Multihop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 Address Detection (DAD) Procedure</a:t>
            </a:r>
          </a:p>
          <a:p>
            <a:pPr marL="1657350" lvl="2" indent="-742950">
              <a:buFont typeface="+mj-lt"/>
              <a:buAutoNum type="arabicPeriod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742950">
              <a:buFont typeface="+mj-lt"/>
              <a:buAutoNum type="arabicPeriod"/>
            </a:pP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Multihop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 and UDP/TCP Transmission via Intermediate Vehicles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9"/>
            <a:ext cx="8820472" cy="490066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b="1" dirty="0"/>
              <a:t>Handoff in Mobility Management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8820472" cy="792088"/>
          </a:xfrm>
        </p:spPr>
        <p:txBody>
          <a:bodyPr/>
          <a:lstStyle/>
          <a:p>
            <a:r>
              <a:rPr lang="en-US" dirty="0"/>
              <a:t>Handoff within a multi-link subnet through DMM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4680520" cy="451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dirty="0"/>
              <a:t>Handoff in Mobility Management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9"/>
            <a:ext cx="9144000" cy="864095"/>
          </a:xfrm>
        </p:spPr>
        <p:txBody>
          <a:bodyPr/>
          <a:lstStyle/>
          <a:p>
            <a:r>
              <a:rPr lang="en-US" dirty="0"/>
              <a:t>Handoff between multi-link subnets through PMIPv6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645" y="1548192"/>
            <a:ext cx="5656612" cy="461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dirty="0"/>
              <a:t>Handoff in Mobility Management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6064"/>
          </a:xfrm>
        </p:spPr>
        <p:txBody>
          <a:bodyPr/>
          <a:lstStyle/>
          <a:p>
            <a:r>
              <a:rPr lang="en-US" dirty="0"/>
              <a:t>Handoff between multi-link subnets through DMM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00808"/>
            <a:ext cx="4666878" cy="44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836713"/>
          </a:xfrm>
        </p:spPr>
        <p:txBody>
          <a:bodyPr/>
          <a:lstStyle/>
          <a:p>
            <a:r>
              <a:rPr lang="" altLang="en-US" b="1" dirty="0"/>
              <a:t>Network Architecture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B98987-B069-4190-8956-C7A34418E7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690" y="1557803"/>
            <a:ext cx="3563157" cy="4350001"/>
          </a:xfrm>
          <a:prstGeom prst="rect">
            <a:avLst/>
          </a:prstGeom>
        </p:spPr>
      </p:pic>
      <p:pic>
        <p:nvPicPr>
          <p:cNvPr id="7" name="图片 6" descr="图片包含 室内, 计算机, 屏幕截图&#10;&#10;描述已自动生成">
            <a:extLst>
              <a:ext uri="{FF2B5EF4-FFF2-40B4-BE49-F238E27FC236}">
                <a16:creationId xmlns:a16="http://schemas.microsoft.com/office/drawing/2014/main" id="{4C88F93B-7882-4987-BD02-AB6002D7CE6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0" r="10386" b="36621"/>
          <a:stretch/>
        </p:blipFill>
        <p:spPr>
          <a:xfrm>
            <a:off x="3851920" y="1196752"/>
            <a:ext cx="4878629" cy="48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66053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888C2-EA2E-48F1-B8E4-3BB7E5F2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498543"/>
            <a:ext cx="8712967" cy="2378729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sz="2600" dirty="0"/>
              <a:t>Integrated DAD Table:</a:t>
            </a:r>
            <a:r>
              <a:rPr lang="zh-CN" altLang="en-US" sz="2600" dirty="0"/>
              <a:t> </a:t>
            </a:r>
            <a:r>
              <a:rPr lang="en-US" altLang="zh-CN" sz="2600" dirty="0"/>
              <a:t>records each vehicle</a:t>
            </a: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600" dirty="0"/>
              <a:t>s </a:t>
            </a:r>
            <a:br>
              <a:rPr lang="en-US" altLang="zh-CN" sz="2600" dirty="0"/>
            </a:br>
            <a:r>
              <a:rPr lang="en-US" altLang="zh-CN" sz="2600" dirty="0"/>
              <a:t>address and default RSU</a:t>
            </a:r>
          </a:p>
          <a:p>
            <a:pPr>
              <a:buClr>
                <a:srgbClr val="C00000"/>
              </a:buClr>
            </a:pPr>
            <a:endParaRPr lang="en-US" altLang="zh-CN" sz="2600" dirty="0"/>
          </a:p>
          <a:p>
            <a:pPr>
              <a:buClr>
                <a:srgbClr val="C00000"/>
              </a:buClr>
            </a:pPr>
            <a:r>
              <a:rPr lang="en-US" altLang="zh-CN" sz="2600" dirty="0" err="1"/>
              <a:t>NeighborRoute</a:t>
            </a:r>
            <a:r>
              <a:rPr lang="en-US" altLang="zh-CN" sz="2600" dirty="0"/>
              <a:t>: records each neighbor/each vehicle</a:t>
            </a: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600" dirty="0"/>
              <a:t>s address and </a:t>
            </a:r>
            <a:r>
              <a:rPr lang="en-US" altLang="zh-CN" sz="2600" dirty="0" err="1"/>
              <a:t>nexthop</a:t>
            </a:r>
            <a:endParaRPr lang="en-US" altLang="zh-CN" sz="2600" dirty="0"/>
          </a:p>
          <a:p>
            <a:pPr>
              <a:buClr>
                <a:srgbClr val="C00000"/>
              </a:buClr>
            </a:pP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001F89-E853-46E7-9BC6-2652B368D477}"/>
              </a:ext>
            </a:extLst>
          </p:cNvPr>
          <p:cNvSpPr/>
          <p:nvPr/>
        </p:nvSpPr>
        <p:spPr>
          <a:xfrm>
            <a:off x="0" y="157130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Transmission of packets from Correspondent</a:t>
            </a:r>
            <a:br>
              <a:rPr lang="en-US" altLang="zh-CN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zh-CN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Node (CN) to Vehicle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Handoff between different RSUs</a:t>
            </a:r>
            <a:endParaRPr lang="zh-CN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EDC93C-CFE4-4E7D-898F-10F57304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5270" cy="764705"/>
          </a:xfrm>
        </p:spPr>
        <p:txBody>
          <a:bodyPr/>
          <a:lstStyle/>
          <a:p>
            <a:r>
              <a:rPr lang="en-US" altLang="en-US" b="1" dirty="0"/>
              <a:t>Main Functions</a:t>
            </a:r>
            <a:endParaRPr lang="" altLang="en-US" b="1" dirty="0"/>
          </a:p>
        </p:txBody>
      </p:sp>
    </p:spTree>
    <p:extLst>
      <p:ext uri="{BB962C8B-B14F-4D97-AF65-F5344CB8AC3E}">
        <p14:creationId xmlns:p14="http://schemas.microsoft.com/office/powerpoint/2010/main" val="1299778039"/>
      </p:ext>
    </p:ext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altLang="en-US" b="1" dirty="0"/>
              <a:t>Simulation Initiation File</a:t>
            </a:r>
            <a:endParaRPr lang="" altLang="en-US" b="1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0532205"/>
              </p:ext>
            </p:extLst>
          </p:nvPr>
        </p:nvGraphicFramePr>
        <p:xfrm>
          <a:off x="395536" y="1556792"/>
          <a:ext cx="8640960" cy="312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0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sym typeface="+mn-ea"/>
                        </a:rPr>
                        <a:t>TestPmipv6.ned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sym typeface="+mn-ea"/>
                        </a:rPr>
                        <a:t>Scenario of road networks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dirty="0">
                          <a:sym typeface="+mn-ea"/>
                        </a:rPr>
                        <a:t>notls.route.xml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dirty="0">
                          <a:sym typeface="+mn-ea"/>
                        </a:rPr>
                        <a:t>Route definition for vehicles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dirty="0">
                          <a:sym typeface="+mn-ea"/>
                        </a:rPr>
                        <a:t>omnetppTestPmipv6.ini 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dirty="0">
                          <a:sym typeface="+mn-ea"/>
                        </a:rPr>
                        <a:t>Initiation file, settings of </a:t>
                      </a:r>
                    </a:p>
                    <a:p>
                      <a:pPr>
                        <a:buNone/>
                      </a:pPr>
                      <a:r>
                        <a:rPr lang="en-US" altLang="en-US" sz="2400" dirty="0">
                          <a:sym typeface="+mn-ea"/>
                        </a:rPr>
                        <a:t>parameters  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03B8AAF-D6E2-40A8-85E1-AC96E9CDF9A6}"/>
              </a:ext>
            </a:extLst>
          </p:cNvPr>
          <p:cNvSpPr txBox="1"/>
          <p:nvPr/>
        </p:nvSpPr>
        <p:spPr>
          <a:xfrm>
            <a:off x="467544" y="1052736"/>
            <a:ext cx="5641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Directory: Veins/examples/veins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9D02CE-EAC9-4917-A18C-D962642A9E85}"/>
              </a:ext>
            </a:extLst>
          </p:cNvPr>
          <p:cNvSpPr/>
          <p:nvPr/>
        </p:nvSpPr>
        <p:spPr>
          <a:xfrm>
            <a:off x="467544" y="494116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Note that for VMM demo, we need to set</a:t>
            </a:r>
            <a:r>
              <a:rPr lang="zh-CN" altLang="en-US" dirty="0"/>
              <a:t> </a:t>
            </a:r>
            <a:r>
              <a:rPr lang="en-US" altLang="zh-CN" b="1" u="sng" dirty="0"/>
              <a:t>xMIPv6Support = true </a:t>
            </a:r>
            <a:br>
              <a:rPr lang="en-US" altLang="zh-CN" b="1" u="sng" dirty="0"/>
            </a:br>
            <a:r>
              <a:rPr lang="en-US" altLang="zh-CN" dirty="0"/>
              <a:t>in </a:t>
            </a:r>
            <a:r>
              <a:rPr lang="en-US" altLang="zh-CN" u="sng" dirty="0"/>
              <a:t>Car_IPv6.ned</a:t>
            </a:r>
          </a:p>
        </p:txBody>
      </p:sp>
    </p:spTree>
    <p:extLst>
      <p:ext uri="{BB962C8B-B14F-4D97-AF65-F5344CB8AC3E}">
        <p14:creationId xmlns:p14="http://schemas.microsoft.com/office/powerpoint/2010/main" val="4205191597"/>
      </p:ext>
    </p:extLst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669"/>
            <a:ext cx="7236296" cy="655028"/>
          </a:xfrm>
        </p:spPr>
        <p:txBody>
          <a:bodyPr/>
          <a:lstStyle/>
          <a:p>
            <a:r>
              <a:rPr lang="" altLang="en-US" b="1" dirty="0"/>
              <a:t>Message Flow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2FFEAD-19DD-4895-8B86-A64D1F664AE9}"/>
              </a:ext>
            </a:extLst>
          </p:cNvPr>
          <p:cNvSpPr txBox="1"/>
          <p:nvPr/>
        </p:nvSpPr>
        <p:spPr>
          <a:xfrm>
            <a:off x="179512" y="980728"/>
            <a:ext cx="137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Vehicle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AE38D0-A85B-4648-AF4C-2CD14B22697B}"/>
              </a:ext>
            </a:extLst>
          </p:cNvPr>
          <p:cNvSpPr txBox="1"/>
          <p:nvPr/>
        </p:nvSpPr>
        <p:spPr>
          <a:xfrm>
            <a:off x="2555776" y="980728"/>
            <a:ext cx="113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RSU1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3EC807-D0F5-4489-A443-802F931D62BC}"/>
              </a:ext>
            </a:extLst>
          </p:cNvPr>
          <p:cNvSpPr txBox="1"/>
          <p:nvPr/>
        </p:nvSpPr>
        <p:spPr>
          <a:xfrm>
            <a:off x="6156176" y="980728"/>
            <a:ext cx="290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Mobility Anchor</a:t>
            </a:r>
            <a:endParaRPr lang="zh-CN" altLang="en-US" sz="28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4B0F54-F6CC-463E-A07E-E22FB09208D7}"/>
              </a:ext>
            </a:extLst>
          </p:cNvPr>
          <p:cNvCxnSpPr>
            <a:cxnSpLocks/>
          </p:cNvCxnSpPr>
          <p:nvPr/>
        </p:nvCxnSpPr>
        <p:spPr>
          <a:xfrm>
            <a:off x="865304" y="1503949"/>
            <a:ext cx="0" cy="1208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7F6939-45D7-4991-804D-00A51F941ED2}"/>
              </a:ext>
            </a:extLst>
          </p:cNvPr>
          <p:cNvCxnSpPr>
            <a:cxnSpLocks/>
          </p:cNvCxnSpPr>
          <p:nvPr/>
        </p:nvCxnSpPr>
        <p:spPr>
          <a:xfrm>
            <a:off x="3131134" y="1503948"/>
            <a:ext cx="0" cy="1660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4842AFD-CB86-423B-AF74-BB319646E68C}"/>
              </a:ext>
            </a:extLst>
          </p:cNvPr>
          <p:cNvCxnSpPr>
            <a:cxnSpLocks/>
          </p:cNvCxnSpPr>
          <p:nvPr/>
        </p:nvCxnSpPr>
        <p:spPr>
          <a:xfrm>
            <a:off x="7640173" y="1523049"/>
            <a:ext cx="0" cy="4611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27CC16-1C10-44D9-AC54-124F2F599E0D}"/>
              </a:ext>
            </a:extLst>
          </p:cNvPr>
          <p:cNvCxnSpPr/>
          <p:nvPr/>
        </p:nvCxnSpPr>
        <p:spPr>
          <a:xfrm>
            <a:off x="865304" y="2110281"/>
            <a:ext cx="226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A38B59C-E3A4-45F7-8123-2BFB1E11A219}"/>
              </a:ext>
            </a:extLst>
          </p:cNvPr>
          <p:cNvSpPr txBox="1"/>
          <p:nvPr/>
        </p:nvSpPr>
        <p:spPr>
          <a:xfrm>
            <a:off x="798976" y="1515580"/>
            <a:ext cx="2620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</a:t>
            </a:r>
            <a:r>
              <a:rPr lang="en-US" altLang="zh-CN" dirty="0" err="1"/>
              <a:t>NSes</a:t>
            </a:r>
            <a:r>
              <a:rPr lang="en-US" altLang="zh-CN" dirty="0"/>
              <a:t> for </a:t>
            </a:r>
            <a:br>
              <a:rPr lang="en-US" altLang="zh-CN" dirty="0"/>
            </a:br>
            <a:r>
              <a:rPr lang="en-US" altLang="zh-CN" dirty="0"/>
              <a:t>Address Registration (no reply)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FFBFD7-49B9-4E11-BB18-18A81B4E13B4}"/>
              </a:ext>
            </a:extLst>
          </p:cNvPr>
          <p:cNvSpPr txBox="1"/>
          <p:nvPr/>
        </p:nvSpPr>
        <p:spPr>
          <a:xfrm>
            <a:off x="179512" y="2658740"/>
            <a:ext cx="20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Delete default </a:t>
            </a:r>
            <a:br>
              <a:rPr lang="en-US" altLang="zh-CN" dirty="0"/>
            </a:br>
            <a:r>
              <a:rPr lang="en-US" altLang="zh-CN" dirty="0"/>
              <a:t>router, restart RD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4B75361-DCF7-4624-AD51-65A816BEFE21}"/>
              </a:ext>
            </a:extLst>
          </p:cNvPr>
          <p:cNvCxnSpPr>
            <a:cxnSpLocks/>
          </p:cNvCxnSpPr>
          <p:nvPr/>
        </p:nvCxnSpPr>
        <p:spPr>
          <a:xfrm>
            <a:off x="902287" y="3606307"/>
            <a:ext cx="4332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6FC68A8-9E1A-4BD4-8264-1EC16EED41C6}"/>
              </a:ext>
            </a:extLst>
          </p:cNvPr>
          <p:cNvSpPr txBox="1"/>
          <p:nvPr/>
        </p:nvSpPr>
        <p:spPr>
          <a:xfrm>
            <a:off x="1979712" y="3212976"/>
            <a:ext cx="22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Router Solicitation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FA0FF3-612E-48DF-B20F-E3EF562BB9F4}"/>
              </a:ext>
            </a:extLst>
          </p:cNvPr>
          <p:cNvCxnSpPr>
            <a:cxnSpLocks/>
          </p:cNvCxnSpPr>
          <p:nvPr/>
        </p:nvCxnSpPr>
        <p:spPr>
          <a:xfrm flipH="1">
            <a:off x="865304" y="4100827"/>
            <a:ext cx="4369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70637D5-D221-406B-8E7E-2967456ADB44}"/>
              </a:ext>
            </a:extLst>
          </p:cNvPr>
          <p:cNvSpPr txBox="1"/>
          <p:nvPr/>
        </p:nvSpPr>
        <p:spPr>
          <a:xfrm>
            <a:off x="1357171" y="5403951"/>
            <a:ext cx="343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Reply NA (skip</a:t>
            </a:r>
            <a:r>
              <a:rPr lang="zh-CN" altLang="en-US" dirty="0"/>
              <a:t> </a:t>
            </a:r>
            <a:r>
              <a:rPr lang="en-US" altLang="zh-CN" dirty="0"/>
              <a:t>DAD)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173826-1308-4411-B39C-98175B7E7507}"/>
              </a:ext>
            </a:extLst>
          </p:cNvPr>
          <p:cNvSpPr txBox="1"/>
          <p:nvPr/>
        </p:nvSpPr>
        <p:spPr>
          <a:xfrm>
            <a:off x="4644008" y="980728"/>
            <a:ext cx="113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RSU2</a:t>
            </a:r>
            <a:endParaRPr lang="zh-CN" altLang="en-US" sz="28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6FE0A88-B43E-4C29-A756-304A1241E424}"/>
              </a:ext>
            </a:extLst>
          </p:cNvPr>
          <p:cNvCxnSpPr>
            <a:cxnSpLocks/>
          </p:cNvCxnSpPr>
          <p:nvPr/>
        </p:nvCxnSpPr>
        <p:spPr>
          <a:xfrm>
            <a:off x="5235259" y="1503949"/>
            <a:ext cx="0" cy="46494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C2354E5-F8E6-4755-83CC-2CA40359CEF8}"/>
              </a:ext>
            </a:extLst>
          </p:cNvPr>
          <p:cNvCxnSpPr>
            <a:cxnSpLocks/>
          </p:cNvCxnSpPr>
          <p:nvPr/>
        </p:nvCxnSpPr>
        <p:spPr>
          <a:xfrm>
            <a:off x="865304" y="3305071"/>
            <a:ext cx="0" cy="27821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E832604-A84E-4775-815E-FF17854E5F71}"/>
              </a:ext>
            </a:extLst>
          </p:cNvPr>
          <p:cNvSpPr txBox="1"/>
          <p:nvPr/>
        </p:nvSpPr>
        <p:spPr>
          <a:xfrm>
            <a:off x="1628194" y="3742161"/>
            <a:ext cx="279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Router Advertisement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D899E6A-4A8A-4F75-8A99-935A0F4AFCE8}"/>
              </a:ext>
            </a:extLst>
          </p:cNvPr>
          <p:cNvCxnSpPr>
            <a:cxnSpLocks/>
          </p:cNvCxnSpPr>
          <p:nvPr/>
        </p:nvCxnSpPr>
        <p:spPr>
          <a:xfrm>
            <a:off x="865305" y="4657037"/>
            <a:ext cx="436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F4C3AA9-6373-4E82-BB5C-E29C70AE2469}"/>
              </a:ext>
            </a:extLst>
          </p:cNvPr>
          <p:cNvSpPr txBox="1"/>
          <p:nvPr/>
        </p:nvSpPr>
        <p:spPr>
          <a:xfrm>
            <a:off x="1231766" y="4283666"/>
            <a:ext cx="355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NS for Address Registration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A0742DF-00EC-4C97-A2CD-3A972F373B31}"/>
              </a:ext>
            </a:extLst>
          </p:cNvPr>
          <p:cNvCxnSpPr>
            <a:cxnSpLocks/>
          </p:cNvCxnSpPr>
          <p:nvPr/>
        </p:nvCxnSpPr>
        <p:spPr>
          <a:xfrm flipH="1">
            <a:off x="865304" y="5773283"/>
            <a:ext cx="4369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E60FB37-DAB8-4266-B74E-C6CB34749672}"/>
              </a:ext>
            </a:extLst>
          </p:cNvPr>
          <p:cNvCxnSpPr>
            <a:cxnSpLocks/>
          </p:cNvCxnSpPr>
          <p:nvPr/>
        </p:nvCxnSpPr>
        <p:spPr>
          <a:xfrm>
            <a:off x="5235259" y="5483652"/>
            <a:ext cx="240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7CF8E8C-D5BD-4768-A9B2-BD19C5A3F202}"/>
              </a:ext>
            </a:extLst>
          </p:cNvPr>
          <p:cNvSpPr txBox="1"/>
          <p:nvPr/>
        </p:nvSpPr>
        <p:spPr>
          <a:xfrm>
            <a:off x="5098520" y="4581128"/>
            <a:ext cx="271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NS for updating </a:t>
            </a:r>
            <a:br>
              <a:rPr lang="en-US" altLang="zh-CN" dirty="0"/>
            </a:br>
            <a:r>
              <a:rPr lang="en-US" altLang="zh-CN" dirty="0"/>
              <a:t>Vehicle’s default router in </a:t>
            </a:r>
            <a:r>
              <a:rPr lang="en-US" altLang="zh-CN" dirty="0" err="1"/>
              <a:t>neighborRoute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4374321"/>
      </p:ext>
    </p:extLst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89654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sz="1800" dirty="0"/>
              <a:t>Z. Xiang, Y. C. </a:t>
            </a:r>
            <a:r>
              <a:rPr lang="en-US" sz="1800" dirty="0" err="1"/>
              <a:t>Shen</a:t>
            </a:r>
            <a:r>
              <a:rPr lang="en-US" sz="1800" dirty="0"/>
              <a:t>, and J. P. </a:t>
            </a:r>
            <a:r>
              <a:rPr lang="en-US" sz="1800" dirty="0" err="1"/>
              <a:t>Jeong</a:t>
            </a:r>
            <a:r>
              <a:rPr lang="en-US" sz="1800" dirty="0"/>
              <a:t>, </a:t>
            </a:r>
            <a:r>
              <a:rPr lang="en-US" sz="1800" b="1" dirty="0"/>
              <a:t>“Ipv6 neighbor discovery with multi-hop communication for </a:t>
            </a:r>
            <a:r>
              <a:rPr lang="en-US" sz="1800" b="1" dirty="0" err="1"/>
              <a:t>ip</a:t>
            </a:r>
            <a:r>
              <a:rPr lang="en-US" sz="1800" b="1" dirty="0"/>
              <a:t>-based vehicular networks</a:t>
            </a:r>
            <a:r>
              <a:rPr lang="en-US" sz="1800" dirty="0"/>
              <a:t>,” in 2019 </a:t>
            </a:r>
            <a:r>
              <a:rPr lang="en-US" sz="1800" i="1" dirty="0"/>
              <a:t>International Conference on Information and Communication Technology Convergence (ICTC).</a:t>
            </a:r>
            <a:r>
              <a:rPr lang="en-US" sz="1800" dirty="0"/>
              <a:t> IEEE, 2019, pp. 813–818.</a:t>
            </a:r>
          </a:p>
          <a:p>
            <a:pPr>
              <a:buClr>
                <a:srgbClr val="C00000"/>
              </a:buClr>
              <a:buNone/>
            </a:pPr>
            <a:endParaRPr lang="en-US" sz="1800" dirty="0"/>
          </a:p>
          <a:p>
            <a:pPr>
              <a:buClr>
                <a:srgbClr val="C00000"/>
              </a:buClr>
            </a:pPr>
            <a:r>
              <a:rPr lang="en-US" sz="1800" dirty="0"/>
              <a:t>J. P. </a:t>
            </a:r>
            <a:r>
              <a:rPr lang="en-US" sz="1800" dirty="0" err="1"/>
              <a:t>Jeong</a:t>
            </a:r>
            <a:r>
              <a:rPr lang="en-US" sz="1800" dirty="0"/>
              <a:t>, Y. C. </a:t>
            </a:r>
            <a:r>
              <a:rPr lang="en-US" sz="1800" dirty="0" err="1"/>
              <a:t>Shen</a:t>
            </a:r>
            <a:r>
              <a:rPr lang="en-US" sz="1800" dirty="0"/>
              <a:t>, Z. Xiang, and S. </a:t>
            </a:r>
            <a:r>
              <a:rPr lang="en-US" sz="1800" dirty="0" err="1"/>
              <a:t>Cespedes</a:t>
            </a:r>
            <a:r>
              <a:rPr lang="en-US" sz="1800" dirty="0"/>
              <a:t>, “</a:t>
            </a:r>
            <a:r>
              <a:rPr lang="en-US" sz="1800" b="1" dirty="0"/>
              <a:t>Vehicular Neighbor Discovery for IP-Based Vehicular Networks</a:t>
            </a:r>
            <a:r>
              <a:rPr lang="en-US" sz="1800" dirty="0"/>
              <a:t>,” </a:t>
            </a:r>
            <a:r>
              <a:rPr lang="en-US" sz="1800" i="1" dirty="0"/>
              <a:t>Internet Engineering Task </a:t>
            </a:r>
            <a:r>
              <a:rPr lang="en-US" sz="1800" i="1" dirty="0" err="1"/>
              <a:t>Forc</a:t>
            </a:r>
            <a:r>
              <a:rPr lang="en-US" sz="1800" i="1" dirty="0"/>
              <a:t>, Internet-Draft draft-jeong-ipwave-vehicular-neighbor-discovery-08, Nov. 20e19, work in Progress. [Online]. </a:t>
            </a:r>
            <a:r>
              <a:rPr lang="en-US" sz="1800" dirty="0"/>
              <a:t>Available: </a:t>
            </a:r>
            <a:r>
              <a:rPr lang="en-US" sz="1800" dirty="0">
                <a:hlinkClick r:id="rId2"/>
              </a:rPr>
              <a:t>https://datatracker.ietf.org/doc/html/draft-jeong-ipwave-vehicular-neighbor-discovery-08</a:t>
            </a:r>
            <a:endParaRPr lang="en-US" sz="1800" dirty="0"/>
          </a:p>
          <a:p>
            <a:pPr>
              <a:buClr>
                <a:srgbClr val="C00000"/>
              </a:buClr>
              <a:buNone/>
            </a:pPr>
            <a:endParaRPr lang="en-US" sz="1800" dirty="0"/>
          </a:p>
          <a:p>
            <a:pPr>
              <a:buClr>
                <a:srgbClr val="C00000"/>
              </a:buClr>
            </a:pPr>
            <a:r>
              <a:rPr lang="en-US" sz="1800" dirty="0"/>
              <a:t>J. P. </a:t>
            </a:r>
            <a:r>
              <a:rPr lang="en-US" sz="1800" dirty="0" err="1"/>
              <a:t>Jeong</a:t>
            </a:r>
            <a:r>
              <a:rPr lang="en-US" sz="1800" dirty="0"/>
              <a:t>, Y. C. </a:t>
            </a:r>
            <a:r>
              <a:rPr lang="en-US" sz="1800" dirty="0" err="1"/>
              <a:t>Shen</a:t>
            </a:r>
            <a:r>
              <a:rPr lang="en-US" sz="1800" dirty="0"/>
              <a:t>, and Z. Xiang, “</a:t>
            </a:r>
            <a:r>
              <a:rPr lang="en-US" sz="1800" b="1" dirty="0"/>
              <a:t>Vehicular Mobility </a:t>
            </a:r>
            <a:r>
              <a:rPr lang="en-US" sz="1800" b="1" dirty="0" err="1"/>
              <a:t>Managementfor</a:t>
            </a:r>
            <a:r>
              <a:rPr lang="en-US" sz="1800" b="1" dirty="0"/>
              <a:t> IP-Based Vehicular Networks</a:t>
            </a:r>
            <a:r>
              <a:rPr lang="en-US" sz="1800" i="1" dirty="0"/>
              <a:t>,” Internet Engineering Task Force,Internet-Draftdraft-jeong-ipwave-vehicular-mobility-management-02,Nov. 2019, work in Progress. [Online]. </a:t>
            </a:r>
            <a:r>
              <a:rPr lang="en-US" sz="1800" dirty="0"/>
              <a:t>Available: </a:t>
            </a:r>
            <a:r>
              <a:rPr lang="en-US" sz="1800" dirty="0">
                <a:hlinkClick r:id="rId3"/>
              </a:rPr>
              <a:t>https://datatracker.ietf.org/doc/html/draft-jeong-ipwave-vehicular-mobility-management-02</a:t>
            </a:r>
            <a:endParaRPr lang="en-US" sz="1800" dirty="0"/>
          </a:p>
          <a:p>
            <a:pPr>
              <a:buClr>
                <a:srgbClr val="C00000"/>
              </a:buClr>
              <a:buNone/>
            </a:pPr>
            <a:endParaRPr lang="en-US" sz="1800" dirty="0"/>
          </a:p>
        </p:txBody>
      </p:sp>
    </p:spTree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573016"/>
            <a:ext cx="7772400" cy="2592288"/>
          </a:xfrm>
        </p:spPr>
        <p:txBody>
          <a:bodyPr/>
          <a:lstStyle/>
          <a:p>
            <a:r>
              <a:rPr lang="en-US" altLang="en-US" dirty="0"/>
              <a:t>Thanks!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1466208004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764705"/>
          </a:xfrm>
        </p:spPr>
        <p:txBody>
          <a:bodyPr/>
          <a:lstStyle/>
          <a:p>
            <a:r>
              <a:rPr lang="en-US" altLang="zh-CN" b="1" dirty="0"/>
              <a:t>Development Environment</a:t>
            </a:r>
            <a:endParaRPr lang="en-US" b="1" dirty="0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FB43213F-4DB3-47A3-8AD2-1E06B27C9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8297375" cy="333480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1520" y="2607493"/>
            <a:ext cx="86409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Import VND and VMM Protocols Project</a:t>
            </a:r>
            <a:endParaRPr lang="zh-CN" altLang="en-US" b="1" dirty="0"/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592288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1</a:t>
            </a:r>
            <a:r>
              <a:rPr lang="en-US" altLang="zh-CN" dirty="0"/>
              <a:t>) Run the </a:t>
            </a:r>
            <a:r>
              <a:rPr lang="en-US" altLang="zh-CN" u="sng" dirty="0"/>
              <a:t>sumo launched file</a:t>
            </a:r>
            <a:r>
              <a:rPr lang="en-US" altLang="zh-CN" dirty="0"/>
              <a:t> in veins folder </a:t>
            </a:r>
            <a:br>
              <a:rPr lang="en-US" altLang="zh-CN" dirty="0"/>
            </a:br>
            <a:r>
              <a:rPr lang="en-US" altLang="zh-CN" dirty="0"/>
              <a:t>first to ensure the connection to SUMO when you run Veins in </a:t>
            </a:r>
            <a:r>
              <a:rPr lang="en-US" altLang="zh-CN" dirty="0" err="1"/>
              <a:t>OMNeT</a:t>
            </a:r>
            <a:r>
              <a:rPr lang="en-US" altLang="zh-CN" dirty="0"/>
              <a:t>++.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u="sng" dirty="0"/>
              <a:t>$ sumo-launchd.py -v -c </a:t>
            </a:r>
            <a:r>
              <a:rPr lang="x-none" altLang="en-US" u="sng" dirty="0"/>
              <a:t>/home/chris/usr/sumo-0.32.0/bin/</a:t>
            </a:r>
            <a:r>
              <a:rPr lang="en-US" altLang="zh-CN" u="sng" dirty="0"/>
              <a:t>sumo-</a:t>
            </a:r>
            <a:r>
              <a:rPr lang="en-US" altLang="zh-CN" u="sng" dirty="0" err="1"/>
              <a:t>gui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3645024"/>
            <a:ext cx="5264944" cy="258333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标题 1"/>
          <p:cNvSpPr txBox="1"/>
          <p:nvPr/>
        </p:nvSpPr>
        <p:spPr>
          <a:xfrm>
            <a:off x="0" y="0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Import VND and VMM Protocols Project (1/6)</a:t>
            </a:r>
            <a:endParaRPr lang="zh-CN" altLang="en-US" sz="3200" b="1" dirty="0"/>
          </a:p>
        </p:txBody>
      </p: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87437"/>
            <a:ext cx="8892480" cy="4351338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dirty="0"/>
              <a:t>2</a:t>
            </a:r>
            <a:r>
              <a:rPr lang="en-US" altLang="zh-CN" dirty="0"/>
              <a:t>) </a:t>
            </a:r>
            <a:r>
              <a:rPr lang="en-US" altLang="zh-CN" u="sng" dirty="0"/>
              <a:t>Open a new terminal</a:t>
            </a:r>
            <a:r>
              <a:rPr lang="en-US" altLang="zh-CN" dirty="0"/>
              <a:t>, enter the path where </a:t>
            </a:r>
            <a:br>
              <a:rPr lang="en-US" altLang="zh-CN" dirty="0"/>
            </a:br>
            <a:r>
              <a:rPr lang="en-US" altLang="zh-CN" dirty="0" err="1"/>
              <a:t>omnetpp</a:t>
            </a:r>
            <a:r>
              <a:rPr lang="en-US" altLang="zh-CN" dirty="0"/>
              <a:t> installed, and run </a:t>
            </a:r>
            <a:r>
              <a:rPr lang="en-US" altLang="zh-CN" dirty="0" err="1"/>
              <a:t>omnetpp</a:t>
            </a:r>
            <a:r>
              <a:rPr lang="en-US" altLang="zh-CN" dirty="0"/>
              <a:t>.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5682" y="2968149"/>
            <a:ext cx="5532637" cy="247062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标题 1"/>
          <p:cNvSpPr txBox="1"/>
          <p:nvPr/>
        </p:nvSpPr>
        <p:spPr>
          <a:xfrm>
            <a:off x="0" y="0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Import VND and VMM Protocols Project (2/6)</a:t>
            </a:r>
            <a:endParaRPr lang="zh-CN" altLang="en-US" sz="3200" b="1" dirty="0"/>
          </a:p>
        </p:txBody>
      </p: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38" y="908719"/>
            <a:ext cx="8919581" cy="1440161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sz="2400" dirty="0"/>
              <a:t>3</a:t>
            </a:r>
            <a:r>
              <a:rPr lang="en-US" altLang="zh-CN" sz="2400" dirty="0"/>
              <a:t>) Import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Click </a:t>
            </a:r>
            <a:r>
              <a:rPr lang="en-US" altLang="zh-CN" sz="2400" u="sng" dirty="0"/>
              <a:t>File -&gt; Import -&gt; Existing Projects into Workspace -&gt;</a:t>
            </a:r>
            <a:br>
              <a:rPr lang="en-US" altLang="zh-CN" sz="2400" u="sng" dirty="0"/>
            </a:br>
            <a:r>
              <a:rPr lang="en-US" altLang="zh-CN" sz="2400" u="sng" dirty="0"/>
              <a:t>Next -&gt; Browse -&gt; Choose the folder of veins -&gt; Finished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2348880"/>
            <a:ext cx="3976594" cy="401317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标题 1"/>
          <p:cNvSpPr txBox="1"/>
          <p:nvPr/>
        </p:nvSpPr>
        <p:spPr>
          <a:xfrm>
            <a:off x="0" y="0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Import VND and VMM Protocols Project (3/6)</a:t>
            </a:r>
            <a:endParaRPr lang="zh-CN" altLang="en-US" sz="3200" b="1" dirty="0"/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5256584" cy="4087820"/>
          </a:xfrm>
        </p:spPr>
        <p:txBody>
          <a:bodyPr/>
          <a:lstStyle/>
          <a:p>
            <a:pPr marL="0" indent="0">
              <a:buNone/>
            </a:pPr>
            <a:r>
              <a:rPr lang="x-none" altLang="en-US" sz="2400" dirty="0"/>
              <a:t>4</a:t>
            </a:r>
            <a:r>
              <a:rPr lang="en-US" altLang="zh-CN" sz="2400" dirty="0"/>
              <a:t>) Select </a:t>
            </a:r>
            <a:r>
              <a:rPr lang="en-US" altLang="zh-CN" sz="2400" u="sng" dirty="0"/>
              <a:t>root directory of your </a:t>
            </a:r>
            <a:br>
              <a:rPr lang="en-US" altLang="zh-CN" sz="2400" u="sng" dirty="0"/>
            </a:br>
            <a:r>
              <a:rPr lang="en-US" altLang="zh-CN" sz="2400" u="sng" dirty="0"/>
              <a:t>Veins project</a:t>
            </a:r>
            <a:r>
              <a:rPr lang="en-US" altLang="zh-CN" sz="2400" dirty="0"/>
              <a:t>, and then click Finish.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x-none" altLang="en-US" sz="2400" dirty="0"/>
              <a:t>5</a:t>
            </a:r>
            <a:r>
              <a:rPr lang="en-US" altLang="zh-CN" sz="2400" dirty="0"/>
              <a:t>) In the same way, import </a:t>
            </a:r>
            <a:r>
              <a:rPr lang="en-US" altLang="zh-CN" sz="2400" u="sng" dirty="0"/>
              <a:t>in </a:t>
            </a:r>
            <a:br>
              <a:rPr lang="en-US" altLang="zh-CN" sz="2400" u="sng" dirty="0"/>
            </a:br>
            <a:r>
              <a:rPr lang="en-US" altLang="zh-CN" sz="2400" u="sng" dirty="0"/>
              <a:t>inet-4.0.0 project</a:t>
            </a:r>
            <a:r>
              <a:rPr lang="en-US" altLang="zh-CN" sz="2400" dirty="0"/>
              <a:t> to the workspace. 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6" descr="Screenshot from 2018-12-02 15-14-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096" y="764704"/>
            <a:ext cx="3437319" cy="5472608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0" y="0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Import VND and VMM Protocols Project (4/6)</a:t>
            </a:r>
            <a:endParaRPr lang="zh-CN" altLang="en-US" sz="3200" b="1" dirty="0"/>
          </a:p>
        </p:txBody>
      </p:sp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08721"/>
            <a:ext cx="9144000" cy="1368151"/>
          </a:xfrm>
        </p:spPr>
        <p:txBody>
          <a:bodyPr/>
          <a:lstStyle/>
          <a:p>
            <a:pPr marL="0" lvl="0" indent="0">
              <a:buNone/>
            </a:pPr>
            <a:r>
              <a:rPr lang="x-none" altLang="en-US" sz="2400" dirty="0"/>
              <a:t>6</a:t>
            </a:r>
            <a:r>
              <a:rPr lang="en-US" altLang="zh-CN" sz="2400" dirty="0"/>
              <a:t>) Now, you may see errors in veins. 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marL="400050" lvl="1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altLang="zh-CN" sz="2000" dirty="0"/>
              <a:t>That may because the invalid reference folder. </a:t>
            </a:r>
          </a:p>
          <a:p>
            <a:pPr marL="400050" lvl="1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altLang="zh-CN" sz="2000" dirty="0"/>
              <a:t>To check the reference of </a:t>
            </a:r>
            <a:r>
              <a:rPr lang="en-US" altLang="zh-CN" sz="2000" dirty="0" err="1"/>
              <a:t>inet</a:t>
            </a:r>
            <a:r>
              <a:rPr lang="en-US" altLang="zh-CN" sz="2000" dirty="0"/>
              <a:t> to Veins</a:t>
            </a:r>
            <a:endParaRPr lang="zh-CN" altLang="zh-CN" sz="2000" dirty="0"/>
          </a:p>
          <a:p>
            <a:pPr marL="0" indent="0">
              <a:buClr>
                <a:srgbClr val="C00000"/>
              </a:buClr>
              <a:buNone/>
            </a:pPr>
            <a:endParaRPr lang="zh-CN" altLang="en-US" sz="2400" dirty="0"/>
          </a:p>
        </p:txBody>
      </p:sp>
      <p:pic>
        <p:nvPicPr>
          <p:cNvPr id="4" name="Picture 4" descr="Screenshot from 2018-12-02 15-16-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6504" y="2365699"/>
            <a:ext cx="4572000" cy="387161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0" y="0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Import VND and VMM Protocols Project (5/6)</a:t>
            </a:r>
            <a:endParaRPr lang="zh-CN" altLang="en-US" sz="32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" y="2708920"/>
            <a:ext cx="449999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0050" marR="0" lvl="1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  <a:t>Mouse-right-button click on </a:t>
            </a:r>
            <a:b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</a:br>
            <a: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  <a:t>Veins project </a:t>
            </a:r>
          </a:p>
          <a:p>
            <a:pPr marL="400050" marR="0" lvl="1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  <a:t>Then mouse-left-button click </a:t>
            </a:r>
            <a:b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</a:br>
            <a: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  <a:t>Properties</a:t>
            </a:r>
            <a:endParaRPr lang="en-US" altLang="zh-CN" sz="2000" b="0" kern="0" dirty="0">
              <a:latin typeface="휴먼모음T" pitchFamily="18" charset="-127"/>
              <a:ea typeface="휴먼모음T" pitchFamily="18" charset="-127"/>
            </a:endParaRPr>
          </a:p>
          <a:p>
            <a:pPr marL="400050" marR="0" lvl="1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CN" sz="2000" b="0" kern="0" dirty="0">
                <a:latin typeface="휴먼모음T" pitchFamily="18" charset="-127"/>
                <a:ea typeface="휴먼모음T" pitchFamily="18" charset="-127"/>
              </a:rPr>
              <a:t>Choose </a:t>
            </a:r>
            <a: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  <a:t>Project References</a:t>
            </a:r>
            <a:r>
              <a:rPr lang="en-US" altLang="zh-CN" sz="2000" b="0" kern="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marL="400050" marR="0" lvl="1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CN" sz="2000" b="0" kern="0" dirty="0">
                <a:latin typeface="휴먼모음T" pitchFamily="18" charset="-127"/>
                <a:ea typeface="휴먼모음T" pitchFamily="18" charset="-127"/>
              </a:rPr>
              <a:t>Mouse-left-button click inet4 </a:t>
            </a:r>
            <a:br>
              <a:rPr lang="en-US" altLang="zh-CN" sz="2000" b="0" kern="0" dirty="0">
                <a:latin typeface="휴먼모음T" pitchFamily="18" charset="-127"/>
                <a:ea typeface="휴먼모음T" pitchFamily="18" charset="-127"/>
              </a:rPr>
            </a:br>
            <a:r>
              <a:rPr lang="en-US" altLang="zh-CN" sz="2000" b="0" kern="0" dirty="0">
                <a:latin typeface="휴먼모음T" pitchFamily="18" charset="-127"/>
                <a:ea typeface="휴먼모음T" pitchFamily="18" charset="-127"/>
              </a:rPr>
              <a:t>folder on Project References to unselect it and</a:t>
            </a:r>
          </a:p>
          <a:p>
            <a:pPr marL="400050" marR="0" lvl="1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  <a:t>Mouse-left-button click on </a:t>
            </a:r>
            <a:r>
              <a:rPr lang="en-US" altLang="zh-CN" sz="2000" b="0" u="sng" kern="0" dirty="0" err="1">
                <a:latin typeface="휴먼모음T" pitchFamily="18" charset="-127"/>
                <a:ea typeface="휴먼모음T" pitchFamily="18" charset="-127"/>
              </a:rPr>
              <a:t>inet</a:t>
            </a:r>
            <a: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400050" marR="0" lvl="1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CN" sz="2000" b="0" u="sng" kern="0" dirty="0">
                <a:latin typeface="휴먼모음T" pitchFamily="18" charset="-127"/>
                <a:ea typeface="휴먼모음T" pitchFamily="18" charset="-127"/>
              </a:rPr>
              <a:t>Click Apply and close</a:t>
            </a:r>
            <a:endParaRPr lang="zh-CN" altLang="zh-CN" sz="2000" b="0" kern="0" dirty="0">
              <a:latin typeface="휴먼모음T" pitchFamily="18" charset="-127"/>
              <a:ea typeface="휴먼모음T" pitchFamily="18" charset="-127"/>
            </a:endParaRPr>
          </a:p>
          <a:p>
            <a:pPr marL="400050" marR="0" lvl="1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18516</TotalTime>
  <Pages>25</Pages>
  <Words>1006</Words>
  <Application>Microsoft Office PowerPoint</Application>
  <PresentationFormat>화면 슬라이드 쇼(4:3)</PresentationFormat>
  <Paragraphs>135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Arial Unicode MS</vt:lpstr>
      <vt:lpstr>HY헤드라인M</vt:lpstr>
      <vt:lpstr>굴림</vt:lpstr>
      <vt:lpstr>휴먼모음T</vt:lpstr>
      <vt:lpstr>Arial</vt:lpstr>
      <vt:lpstr>Times New Roman</vt:lpstr>
      <vt:lpstr>Verdana</vt:lpstr>
      <vt:lpstr>Wingdings</vt:lpstr>
      <vt:lpstr>1_[템플릿]책_수업자료</vt:lpstr>
      <vt:lpstr>PowerPoint 프레젠테이션</vt:lpstr>
      <vt:lpstr>Objective</vt:lpstr>
      <vt:lpstr>Development Environment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Demonstration Video Clip of IPWAVE Basic Protocols Project</vt:lpstr>
      <vt:lpstr>Road Network Architecture (1/2)</vt:lpstr>
      <vt:lpstr>Road Network Architecture (2/2)</vt:lpstr>
      <vt:lpstr>Vehicular Network Architecture </vt:lpstr>
      <vt:lpstr>ND Information</vt:lpstr>
      <vt:lpstr>Vehicular Mobility Management (A Simple Scenario)</vt:lpstr>
      <vt:lpstr>Mobility Management Requirements</vt:lpstr>
      <vt:lpstr>Network Attachment and IP Address Registration</vt:lpstr>
      <vt:lpstr>Handoff in Mobility Management (1/4)</vt:lpstr>
      <vt:lpstr>Handoff in Mobility Management (2/4)</vt:lpstr>
      <vt:lpstr>Handoff in Mobility Management (3/4)</vt:lpstr>
      <vt:lpstr>Handoff in Mobility Management (4/4)</vt:lpstr>
      <vt:lpstr>Network Architecture</vt:lpstr>
      <vt:lpstr>Main Functions</vt:lpstr>
      <vt:lpstr>Simulation Initiation File</vt:lpstr>
      <vt:lpstr>Message Flow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CPS-LEE</dc:creator>
  <cp:lastModifiedBy>정현아</cp:lastModifiedBy>
  <cp:revision>266</cp:revision>
  <cp:lastPrinted>2013-08-19T23:38:55Z</cp:lastPrinted>
  <dcterms:created xsi:type="dcterms:W3CDTF">1995-05-15T14:39:54Z</dcterms:created>
  <dcterms:modified xsi:type="dcterms:W3CDTF">2023-04-11T05:55:26Z</dcterms:modified>
</cp:coreProperties>
</file>