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27"/>
  </p:notesMasterIdLst>
  <p:handoutMasterIdLst>
    <p:handoutMasterId r:id="rId28"/>
  </p:handoutMasterIdLst>
  <p:sldIdLst>
    <p:sldId id="397" r:id="rId2"/>
    <p:sldId id="400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39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391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CCCCFF"/>
    <a:srgbClr val="CCECFF"/>
    <a:srgbClr val="66CCFF"/>
    <a:srgbClr val="F7F8E0"/>
    <a:srgbClr val="F1F3C9"/>
    <a:srgbClr val="353533"/>
    <a:srgbClr val="43433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3AF8F-8948-4398-96EC-093AE6E020E7}" v="1" dt="2022-05-02T07:25:12.868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0681" autoAdjust="0"/>
  </p:normalViewPr>
  <p:slideViewPr>
    <p:cSldViewPr>
      <p:cViewPr varScale="1">
        <p:scale>
          <a:sx n="115" d="100"/>
          <a:sy n="115" d="100"/>
        </p:scale>
        <p:origin x="16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50" d="100"/>
          <a:sy n="150" d="100"/>
        </p:scale>
        <p:origin x="1254" y="-228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Lingga" userId="67c10ffa-3567-4813-8c35-1e2c934b72eb" providerId="ADAL" clId="{83D3AF8F-8948-4398-96EC-093AE6E020E7}"/>
    <pc:docChg chg="custSel modSld">
      <pc:chgData name="Patrick Lingga" userId="67c10ffa-3567-4813-8c35-1e2c934b72eb" providerId="ADAL" clId="{83D3AF8F-8948-4398-96EC-093AE6E020E7}" dt="2022-05-02T07:53:47.561" v="37" actId="20577"/>
      <pc:docMkLst>
        <pc:docMk/>
      </pc:docMkLst>
      <pc:sldChg chg="modSp mod">
        <pc:chgData name="Patrick Lingga" userId="67c10ffa-3567-4813-8c35-1e2c934b72eb" providerId="ADAL" clId="{83D3AF8F-8948-4398-96EC-093AE6E020E7}" dt="2022-05-02T07:27:52.544" v="7" actId="20577"/>
        <pc:sldMkLst>
          <pc:docMk/>
          <pc:sldMk cId="0" sldId="412"/>
        </pc:sldMkLst>
        <pc:spChg chg="mod">
          <ac:chgData name="Patrick Lingga" userId="67c10ffa-3567-4813-8c35-1e2c934b72eb" providerId="ADAL" clId="{83D3AF8F-8948-4398-96EC-093AE6E020E7}" dt="2022-05-02T07:27:52.544" v="7" actId="20577"/>
          <ac:spMkLst>
            <pc:docMk/>
            <pc:sldMk cId="0" sldId="412"/>
            <ac:spMk id="3" creationId="{00000000-0000-0000-0000-000000000000}"/>
          </ac:spMkLst>
        </pc:spChg>
      </pc:sldChg>
      <pc:sldChg chg="modSp mod">
        <pc:chgData name="Patrick Lingga" userId="67c10ffa-3567-4813-8c35-1e2c934b72eb" providerId="ADAL" clId="{83D3AF8F-8948-4398-96EC-093AE6E020E7}" dt="2022-05-02T07:53:47.561" v="37" actId="20577"/>
        <pc:sldMkLst>
          <pc:docMk/>
          <pc:sldMk cId="0" sldId="415"/>
        </pc:sldMkLst>
        <pc:spChg chg="mod">
          <ac:chgData name="Patrick Lingga" userId="67c10ffa-3567-4813-8c35-1e2c934b72eb" providerId="ADAL" clId="{83D3AF8F-8948-4398-96EC-093AE6E020E7}" dt="2022-05-02T07:53:47.561" v="37" actId="20577"/>
          <ac:spMkLst>
            <pc:docMk/>
            <pc:sldMk cId="0" sldId="41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922" y="95716"/>
            <a:ext cx="2946209" cy="31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2" tIns="44948" rIns="91502" bIns="44948" anchor="ctr">
            <a:spAutoFit/>
          </a:bodyPr>
          <a:lstStyle/>
          <a:p>
            <a:pPr defTabSz="925023" eaLnBrk="0" latinLnBrk="0" hangingPunct="0"/>
            <a:r>
              <a:rPr lang="en-US" altLang="ko-KR" sz="1400" b="0" dirty="0">
                <a:latin typeface="Times New Roman" pitchFamily="18" charset="0"/>
              </a:rPr>
              <a:t>Mokpo National Maritime University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29473" y="9515783"/>
            <a:ext cx="398281" cy="31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2" tIns="44948" rIns="91502" bIns="44948" anchor="ctr">
            <a:spAutoFit/>
          </a:bodyPr>
          <a:lstStyle/>
          <a:p>
            <a:pPr algn="r" defTabSz="925023" eaLnBrk="0" latinLnBrk="0" hangingPunct="0"/>
            <a:fld id="{8D3676D3-C652-41FF-BB25-955E58C1BC46}" type="slidenum">
              <a:rPr lang="en-US" altLang="ko-KR" sz="1400" b="0">
                <a:latin typeface="Times New Roman" pitchFamily="18" charset="0"/>
              </a:rPr>
              <a:pPr algn="r" defTabSz="925023" eaLnBrk="0" latinLnBrk="0" hangingPunct="0"/>
              <a:t>‹#›</a:t>
            </a:fld>
            <a:endParaRPr lang="en-US" altLang="ko-KR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35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9274"/>
            <a:ext cx="4982732" cy="4178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02" tIns="44948" rIns="91502" bIns="449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문자열 유형을 지정하십시오</a:t>
            </a:r>
          </a:p>
          <a:p>
            <a:pPr lvl="1"/>
            <a:r>
              <a:rPr lang="ko-KR" altLang="en-US"/>
              <a:t>제 </a:t>
            </a:r>
            <a:r>
              <a:rPr lang="en-US" altLang="ko-KR"/>
              <a:t>2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제 </a:t>
            </a:r>
            <a:r>
              <a:rPr lang="en-US" altLang="ko-KR"/>
              <a:t>3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제 </a:t>
            </a:r>
            <a:r>
              <a:rPr lang="en-US" altLang="ko-KR"/>
              <a:t>4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제 </a:t>
            </a:r>
            <a:r>
              <a:rPr lang="en-US" altLang="ko-KR"/>
              <a:t>5</a:t>
            </a:r>
            <a:r>
              <a:rPr lang="ko-KR" altLang="en-US"/>
              <a:t>수준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29473" y="9515783"/>
            <a:ext cx="398281" cy="31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2" tIns="44948" rIns="91502" bIns="44948" anchor="ctr">
            <a:spAutoFit/>
          </a:bodyPr>
          <a:lstStyle/>
          <a:p>
            <a:pPr algn="r" defTabSz="925023" eaLnBrk="0" latinLnBrk="0" hangingPunct="0"/>
            <a:fld id="{35A5D16F-97A8-457F-9EEB-3F5874D734A0}" type="slidenum">
              <a:rPr lang="en-US" altLang="ko-KR" sz="1400" b="0">
                <a:latin typeface="Times New Roman" pitchFamily="18" charset="0"/>
              </a:rPr>
              <a:pPr algn="r" defTabSz="925023" eaLnBrk="0" latinLnBrk="0" hangingPunct="0"/>
              <a:t>‹#›</a:t>
            </a:fld>
            <a:endParaRPr lang="en-US" altLang="ko-KR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ea typeface="ＭＳ Ｐゴシック" pitchFamily="34" charset="-128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fld id="{19A1668A-C559-438E-BE78-E04432AD0E18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64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b="0" i="0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TraCI: Traffic Control Interface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1" i="0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NETGENERATE</a:t>
            </a:r>
            <a:r>
              <a:rPr kumimoji="1" lang="en-US" sz="1200" b="0" i="0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 generates abstract road networks that may be used by other SUMO-applications.</a:t>
            </a:r>
          </a:p>
          <a:p>
            <a:br>
              <a:rPr kumimoji="1" lang="en-US" sz="1200" b="0" i="0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</a:br>
            <a:endParaRPr lang="ko-KR" altLang="ko-KR" dirty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DD2C2E-C62B-41EE-99FE-B69477F50207}" type="slidenum">
              <a:rPr lang="en-US" altLang="ko-KR" sz="1200" b="0" i="0">
                <a:latin typeface="Times" charset="0"/>
              </a:rPr>
              <a:pPr/>
              <a:t>16</a:t>
            </a:fld>
            <a:endParaRPr lang="en-US" altLang="ko-KR" sz="1200" b="0" i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DD2C2E-C62B-41EE-99FE-B69477F50207}" type="slidenum">
              <a:rPr lang="en-US" altLang="ko-KR" sz="1200" b="0" i="0">
                <a:latin typeface="Times" charset="0"/>
              </a:rPr>
              <a:pPr/>
              <a:t>17</a:t>
            </a:fld>
            <a:endParaRPr lang="en-US" altLang="ko-KR" sz="1200" b="0" i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100" b="1" i="0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NETCONVERT</a:t>
            </a:r>
            <a:r>
              <a:rPr kumimoji="1" lang="en-US" sz="1100" b="0" i="0" kern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 imports digital road networks from different sources and generates road networks that can be used by other tools from the package.</a:t>
            </a:r>
            <a:endParaRPr lang="ko-KR" altLang="ko-KR" sz="1100" dirty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DD2C2E-C62B-41EE-99FE-B69477F50207}" type="slidenum">
              <a:rPr lang="en-US" altLang="ko-KR" sz="1200" b="0" i="0">
                <a:latin typeface="Times" charset="0"/>
              </a:rPr>
              <a:pPr/>
              <a:t>18</a:t>
            </a:fld>
            <a:endParaRPr lang="en-US" altLang="ko-KR" sz="1200" b="0" i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DD2C2E-C62B-41EE-99FE-B69477F50207}" type="slidenum">
              <a:rPr lang="en-US" altLang="ko-KR" sz="1200" b="0" i="0">
                <a:latin typeface="Times" charset="0"/>
              </a:rPr>
              <a:pPr/>
              <a:t>19</a:t>
            </a:fld>
            <a:endParaRPr lang="en-US" altLang="ko-KR" sz="1200" b="0" i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DD2C2E-C62B-41EE-99FE-B69477F50207}" type="slidenum">
              <a:rPr lang="en-US" altLang="ko-KR" sz="1200" b="0" i="0">
                <a:latin typeface="Times" charset="0"/>
              </a:rPr>
              <a:pPr/>
              <a:t>21</a:t>
            </a:fld>
            <a:endParaRPr lang="en-US" altLang="ko-KR" sz="1200" b="0" i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DD2C2E-C62B-41EE-99FE-B69477F50207}" type="slidenum">
              <a:rPr lang="en-US" altLang="ko-KR" sz="1200" b="0" i="0">
                <a:latin typeface="Times" charset="0"/>
              </a:rPr>
              <a:pPr/>
              <a:t>22</a:t>
            </a:fld>
            <a:endParaRPr lang="en-US" altLang="ko-KR" sz="1200" b="0" i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713"/>
            <a:ext cx="7772400" cy="2592288"/>
          </a:xfrm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00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400260" name="Line 4"/>
          <p:cNvSpPr>
            <a:spLocks noChangeShapeType="1"/>
          </p:cNvSpPr>
          <p:nvPr/>
        </p:nvSpPr>
        <p:spPr bwMode="auto">
          <a:xfrm>
            <a:off x="468313" y="3284538"/>
            <a:ext cx="8207375" cy="0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3936D1F-2843-4375-9BDD-BC548FC2F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9"/>
            <a:ext cx="8424936" cy="490066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3"/>
            <a:ext cx="8424936" cy="5040560"/>
          </a:xfrm>
        </p:spPr>
        <p:txBody>
          <a:bodyPr/>
          <a:lstStyle>
            <a:lvl1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18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18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21D8AA7-1408-44A3-B5BB-4383038453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4392488" cy="554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27984" y="764704"/>
            <a:ext cx="4392488" cy="554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B28D728D-44A1-41D6-A363-F3F85D52C0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039903C-0FFA-4C17-B13B-571EC35EA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5D9F97C-923F-419D-8016-40FB0AF1C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9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74639"/>
            <a:ext cx="8568952" cy="49006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39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836713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1017" y="6237312"/>
            <a:ext cx="9107487" cy="8385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7668344" y="6395806"/>
            <a:ext cx="7280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1400" i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-</a:t>
            </a:r>
            <a:fld id="{6EF64DE3-85AD-4427-A834-E2F057208D23}" type="slidenum">
              <a:rPr kumimoji="0" lang="en-US" altLang="ko-KR" sz="1400" i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pPr algn="r">
                <a:defRPr/>
              </a:pPr>
              <a:t>‹#›</a:t>
            </a:fld>
            <a:r>
              <a:rPr kumimoji="0" lang="en-US" altLang="ko-KR" sz="1400" i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- </a:t>
            </a:r>
            <a:endParaRPr lang="ko-KR" altLang="en-US" sz="14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  <p:sldLayoutId id="2147483699" r:id="rId4"/>
    <p:sldLayoutId id="2147483705" r:id="rId5"/>
  </p:sldLayoutIdLst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 b="0" cap="none" spc="0">
          <a:ln>
            <a:noFill/>
          </a:ln>
          <a:solidFill>
            <a:srgbClr val="000000"/>
          </a:solidFill>
          <a:effectLst/>
          <a:latin typeface="+mn-lt"/>
          <a:ea typeface="휴먼둥근헤드라인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lnSpc>
          <a:spcPct val="100000"/>
        </a:lnSpc>
        <a:spcBef>
          <a:spcPts val="0"/>
        </a:spcBef>
        <a:spcAft>
          <a:spcPct val="0"/>
        </a:spcAft>
        <a:buClr>
          <a:srgbClr val="C40000"/>
        </a:buClr>
        <a:buFont typeface="Wingdings" pitchFamily="2" charset="2"/>
        <a:buChar char="v"/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HY헤드라인M" pitchFamily="18" charset="-127"/>
        <a:buChar char="-"/>
        <a:defRPr kumimoji="1" sz="1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Arial" charset="0"/>
        <a:buChar char="•"/>
        <a:defRPr kumimoji="1" sz="1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Wingdings" pitchFamily="2" charset="2"/>
        <a:buChar char="Ø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mo.dlr.de/docs/NETGENERAT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josm.openstreetmap.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mo.dlr.de/docs/NETCONVE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mo.dlr.de/docs/Tools/Trip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mo.dlr.de/docs/SUMO_User_Documentation.html" TargetMode="External"/><Relationship Id="rId2" Type="http://schemas.openxmlformats.org/officeDocument/2006/relationships/hyperlink" Target="https://sumo.dlr.de/docs/Installing/Linux_Buil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ins.car2x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sumo/files/sumo/version%200.32.0/sumo-src-0.32.0.tar.gz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/>
          <p:cNvSpPr txBox="1">
            <a:spLocks/>
          </p:cNvSpPr>
          <p:nvPr/>
        </p:nvSpPr>
        <p:spPr>
          <a:xfrm>
            <a:off x="0" y="1124744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4900" b="0" dirty="0">
                <a:latin typeface="Times New Roman" pitchFamily="18" charset="0"/>
                <a:cs typeface="Times New Roman" pitchFamily="18" charset="0"/>
              </a:rPr>
              <a:t>Introduction to Vehicular Ad Hoc Networks Simulation (Veins) in </a:t>
            </a:r>
            <a:r>
              <a:rPr lang="en-US" altLang="ko-KR" sz="4900" b="0" i="0" dirty="0" err="1">
                <a:latin typeface="Times New Roman" pitchFamily="18" charset="0"/>
                <a:cs typeface="Times New Roman" pitchFamily="18" charset="0"/>
              </a:rPr>
              <a:t>OMNeT</a:t>
            </a:r>
            <a:r>
              <a:rPr lang="en-US" altLang="ko-KR" sz="4900" b="0" i="0" dirty="0">
                <a:latin typeface="Times New Roman" pitchFamily="18" charset="0"/>
                <a:cs typeface="Times New Roman" pitchFamily="18" charset="0"/>
              </a:rPr>
              <a:t>++</a:t>
            </a:r>
            <a:endParaRPr lang="en-US" sz="4900" b="0" i="0" dirty="0"/>
          </a:p>
        </p:txBody>
      </p:sp>
      <p:sp>
        <p:nvSpPr>
          <p:cNvPr id="8" name="부제목 5"/>
          <p:cNvSpPr txBox="1">
            <a:spLocks/>
          </p:cNvSpPr>
          <p:nvPr/>
        </p:nvSpPr>
        <p:spPr>
          <a:xfrm>
            <a:off x="763488" y="4149080"/>
            <a:ext cx="74809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i="0" dirty="0">
                <a:latin typeface="Times New Roman" pitchFamily="18" charset="0"/>
                <a:cs typeface="Times New Roman" pitchFamily="18" charset="0"/>
              </a:rPr>
              <a:t>Jaehoon (Paul) Jeong</a:t>
            </a:r>
          </a:p>
          <a:p>
            <a:pPr fontAlgn="auto">
              <a:spcAft>
                <a:spcPts val="0"/>
              </a:spcAft>
            </a:pPr>
            <a:r>
              <a:rPr lang="en-US" altLang="ko-KR" b="0" i="0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fontAlgn="auto">
              <a:spcAft>
                <a:spcPts val="0"/>
              </a:spcAft>
            </a:pPr>
            <a:r>
              <a:rPr lang="en-US" altLang="ko-KR" b="0" dirty="0">
                <a:latin typeface="Times New Roman" pitchFamily="18" charset="0"/>
                <a:cs typeface="Times New Roman" pitchFamily="18" charset="0"/>
              </a:rPr>
              <a:t>pauljeong@skku.edu</a:t>
            </a:r>
            <a:endParaRPr lang="en-US" altLang="ko-KR" b="0" i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1462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86" y="933234"/>
            <a:ext cx="5237518" cy="4351338"/>
          </a:xfrm>
        </p:spPr>
        <p:txBody>
          <a:bodyPr/>
          <a:lstStyle/>
          <a:p>
            <a:pPr marL="0" indent="0"/>
            <a:r>
              <a:rPr lang="en-US" altLang="zh-CN" dirty="0"/>
              <a:t>Select </a:t>
            </a:r>
            <a:r>
              <a:rPr lang="en-US" altLang="zh-CN" u="sng" dirty="0"/>
              <a:t>root directory of your Veins project</a:t>
            </a:r>
            <a:r>
              <a:rPr lang="en-US" altLang="zh-CN" dirty="0"/>
              <a:t>, and then click Finish.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r>
              <a:rPr lang="en-US" altLang="zh-CN" dirty="0"/>
              <a:t> That is the same way, </a:t>
            </a:r>
            <a:br>
              <a:rPr lang="en-US" altLang="zh-CN" dirty="0"/>
            </a:br>
            <a:r>
              <a:rPr lang="en-US" altLang="zh-CN" dirty="0"/>
              <a:t>import </a:t>
            </a:r>
            <a:r>
              <a:rPr lang="en-US" altLang="zh-CN" u="sng" dirty="0" err="1"/>
              <a:t>inet</a:t>
            </a:r>
            <a:r>
              <a:rPr lang="en-US" altLang="zh-CN" u="sng" dirty="0"/>
              <a:t> or other </a:t>
            </a:r>
            <a:r>
              <a:rPr lang="en-US" altLang="zh-CN" u="sng" dirty="0" err="1"/>
              <a:t>OMNeT</a:t>
            </a:r>
            <a:r>
              <a:rPr lang="en-US" altLang="zh-CN" u="sng" dirty="0"/>
              <a:t>++ projects</a:t>
            </a:r>
            <a:r>
              <a:rPr lang="en-US" altLang="zh-CN" dirty="0"/>
              <a:t> to the workspace.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6" descr="Screenshot from 2018-12-02 15-14-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112" y="836712"/>
            <a:ext cx="3437319" cy="532833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Importing </a:t>
            </a:r>
            <a:r>
              <a:rPr lang="en-US" altLang="ko-KR" b="1" dirty="0"/>
              <a:t>Veins &amp; Inet</a:t>
            </a:r>
            <a:r>
              <a:rPr lang="en-US" b="1" dirty="0"/>
              <a:t> (2/2)</a:t>
            </a:r>
          </a:p>
        </p:txBody>
      </p: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58150" cy="36655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dirty="0"/>
              <a:t>3) Run the </a:t>
            </a:r>
            <a:r>
              <a:rPr lang="en-US" altLang="zh-CN" sz="2400" u="sng" dirty="0"/>
              <a:t>sumo launched file</a:t>
            </a:r>
            <a:r>
              <a:rPr lang="en-US" altLang="zh-CN" sz="2400" dirty="0"/>
              <a:t> </a:t>
            </a:r>
            <a:r>
              <a:rPr lang="en-US" altLang="zh-CN" sz="2400" u="sng" dirty="0">
                <a:solidFill>
                  <a:srgbClr val="FF0000"/>
                </a:solidFill>
              </a:rPr>
              <a:t>in veins directory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400" dirty="0"/>
              <a:t>To connect to SUMO when you run Veins in OMNeT++.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u="sng" dirty="0"/>
              <a:t>$ ./sumo-launchd.py -v -c </a:t>
            </a:r>
            <a:r>
              <a:rPr lang="x-none" altLang="en-US" sz="2400" u="sng" dirty="0"/>
              <a:t>/home/chris/usr/sumo-0.32.0/bin/</a:t>
            </a:r>
            <a:r>
              <a:rPr lang="en-US" altLang="zh-CN" sz="2400" u="sng" dirty="0"/>
              <a:t>sumo-</a:t>
            </a:r>
            <a:r>
              <a:rPr lang="en-US" altLang="zh-CN" sz="2400" u="sng" dirty="0" err="1"/>
              <a:t>gui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33" y="5227320"/>
            <a:ext cx="9104313" cy="86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Running SUMO</a:t>
            </a: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7127719" cy="450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4) Run Veins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r>
              <a:rPr lang="en-US" altLang="zh-CN" sz="2000" dirty="0"/>
              <a:t>In Project Explorer, right-click Veins project, and choose </a:t>
            </a:r>
            <a:r>
              <a:rPr lang="en-US" altLang="zh-CN" sz="2000" u="sng" dirty="0"/>
              <a:t>Build Project</a:t>
            </a:r>
            <a:r>
              <a:rPr lang="en-US" altLang="zh-CN" sz="2000" dirty="0"/>
              <a:t>. It may take several minutes. </a:t>
            </a:r>
          </a:p>
          <a:p>
            <a:pPr marL="0" indent="0"/>
            <a:endParaRPr lang="en-US" altLang="zh-CN" sz="2000" dirty="0"/>
          </a:p>
          <a:p>
            <a:pPr marL="0" indent="0"/>
            <a:r>
              <a:rPr lang="en-US" altLang="zh-CN" sz="2000" dirty="0"/>
              <a:t>In Project Explorer, find </a:t>
            </a:r>
            <a:r>
              <a:rPr lang="en-US" altLang="zh-CN" sz="2000" u="sng" dirty="0"/>
              <a:t>veins -&gt;</a:t>
            </a:r>
            <a:br>
              <a:rPr lang="en-US" altLang="zh-CN" sz="2000" u="sng" dirty="0"/>
            </a:br>
            <a:r>
              <a:rPr lang="en-US" altLang="zh-CN" sz="2000" u="sng" dirty="0"/>
              <a:t>examples -&gt; veins -&gt; omnetppTestRouting.ini</a:t>
            </a:r>
            <a:r>
              <a:rPr lang="en-US" altLang="zh-CN" sz="2000" dirty="0"/>
              <a:t>, and then </a:t>
            </a:r>
            <a:r>
              <a:rPr lang="en-US" altLang="zh-CN" sz="2000" u="sng" dirty="0"/>
              <a:t>right click</a:t>
            </a:r>
            <a:r>
              <a:rPr lang="en-US" altLang="zh-CN" sz="2000" dirty="0"/>
              <a:t> it -&gt; Choose </a:t>
            </a:r>
            <a:br>
              <a:rPr lang="en-US" altLang="zh-CN" sz="2000" dirty="0"/>
            </a:br>
            <a:r>
              <a:rPr lang="en-US" altLang="zh-CN" sz="2000" u="sng" dirty="0"/>
              <a:t>Run As -&gt; </a:t>
            </a:r>
            <a:r>
              <a:rPr lang="en-US" altLang="zh-CN" sz="2000" u="sng" dirty="0" err="1"/>
              <a:t>OMNeT</a:t>
            </a:r>
            <a:r>
              <a:rPr lang="en-US" altLang="zh-CN" sz="2000" u="sng" dirty="0"/>
              <a:t>++ Simulation</a:t>
            </a:r>
            <a:r>
              <a:rPr lang="en-US" altLang="zh-CN" sz="2000" dirty="0"/>
              <a:t>. It may </a:t>
            </a:r>
            <a:br>
              <a:rPr lang="en-US" altLang="zh-CN" sz="2000" dirty="0"/>
            </a:br>
            <a:r>
              <a:rPr lang="en-US" altLang="zh-CN" sz="2000" dirty="0"/>
              <a:t>take several minutes. </a:t>
            </a:r>
            <a:endParaRPr lang="zh-CN" altLang="zh-CN" sz="2000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7232" y="1036406"/>
            <a:ext cx="1657826" cy="49824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07233" y="5338013"/>
            <a:ext cx="1729263" cy="184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Launch veins</a:t>
            </a:r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4"/>
          </a:xfrm>
        </p:spPr>
        <p:txBody>
          <a:bodyPr/>
          <a:lstStyle/>
          <a:p>
            <a:r>
              <a:rPr lang="en-US" b="1" dirty="0"/>
              <a:t>How Veins Works?</a:t>
            </a:r>
          </a:p>
        </p:txBody>
      </p:sp>
      <p:pic>
        <p:nvPicPr>
          <p:cNvPr id="5" name="Content Placeholder 4" descr="veins-arc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35696" y="3302759"/>
            <a:ext cx="7238190" cy="2933446"/>
          </a:xfrm>
        </p:spPr>
      </p:pic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88032" y="764704"/>
            <a:ext cx="8532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4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OMNeT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++: Network Simulation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40000"/>
              </a:buClr>
              <a:buSzTx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n-cs"/>
            </a:endParaRPr>
          </a:p>
          <a:p>
            <a:pPr lvl="0">
              <a:spcBef>
                <a:spcPts val="0"/>
              </a:spcBef>
              <a:buClr>
                <a:srgbClr val="C40000"/>
              </a:buClr>
              <a:buFont typeface="Wingdings" pitchFamily="2" charset="2"/>
              <a:buChar char="v"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SUMO: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 </a:t>
            </a:r>
            <a:r>
              <a:rPr lang="en-US" sz="2400" b="0" dirty="0"/>
              <a:t>road traffic can be modeled and complex </a:t>
            </a:r>
            <a:br>
              <a:rPr lang="en-US" sz="2400" b="0" dirty="0"/>
            </a:br>
            <a:r>
              <a:rPr lang="en-US" sz="2400" b="0" dirty="0"/>
              <a:t>interactions between both domains examined.</a:t>
            </a:r>
          </a:p>
          <a:p>
            <a:pPr lvl="0">
              <a:spcBef>
                <a:spcPts val="0"/>
              </a:spcBef>
              <a:buClr>
                <a:srgbClr val="C40000"/>
              </a:buClr>
            </a:pPr>
            <a:endParaRPr lang="en-US" sz="2400" b="0" dirty="0"/>
          </a:p>
          <a:p>
            <a:pPr lvl="0">
              <a:spcBef>
                <a:spcPts val="0"/>
              </a:spcBef>
              <a:buClr>
                <a:srgbClr val="C40000"/>
              </a:buClr>
              <a:buFont typeface="Wingdings" pitchFamily="2" charset="2"/>
              <a:buChar char="v"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TraCI: </a:t>
            </a:r>
            <a:r>
              <a:rPr lang="en-US" sz="2400" b="0" dirty="0"/>
              <a:t>The protocol for this communication between </a:t>
            </a:r>
            <a:br>
              <a:rPr lang="en-US" sz="2400" b="0" dirty="0"/>
            </a:br>
            <a:r>
              <a:rPr lang="en-US" sz="2400" b="0" dirty="0" err="1"/>
              <a:t>OMNeT</a:t>
            </a:r>
            <a:r>
              <a:rPr lang="en-US" sz="2400" b="0" dirty="0"/>
              <a:t>++ and SUMO</a:t>
            </a:r>
            <a:endParaRPr kumimoji="1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4000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n-cs"/>
            </a:endParaRPr>
          </a:p>
        </p:txBody>
      </p:sp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144016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Click the </a:t>
            </a:r>
            <a:r>
              <a:rPr lang="en-US" altLang="zh-CN" u="sng" dirty="0"/>
              <a:t>Run button</a:t>
            </a:r>
            <a:r>
              <a:rPr lang="en-US" altLang="zh-CN" dirty="0"/>
              <a:t> to run the program, and then </a:t>
            </a:r>
            <a:br>
              <a:rPr lang="en-US" altLang="zh-CN" dirty="0"/>
            </a:br>
            <a:r>
              <a:rPr lang="en-US" altLang="zh-CN" dirty="0"/>
              <a:t>you will see Sumo </a:t>
            </a:r>
            <a:r>
              <a:rPr lang="en-US" altLang="zh-CN" dirty="0" err="1"/>
              <a:t>gui</a:t>
            </a:r>
            <a:r>
              <a:rPr lang="en-US" altLang="zh-CN" dirty="0"/>
              <a:t> window.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(For test, we reduce the number of cars.)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1C913F-85A1-482B-804E-09F9C2A30B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19" y="2780928"/>
            <a:ext cx="4512501" cy="33843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Example of a Running Veins Simulation</a:t>
            </a:r>
          </a:p>
        </p:txBody>
      </p:sp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8650" y="25416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i="0" dirty="0">
                <a:latin typeface="Times New Roman" pitchFamily="18" charset="0"/>
                <a:cs typeface="Times New Roman" pitchFamily="18" charset="0"/>
              </a:rPr>
              <a:t>Basic SUMO useful tools</a:t>
            </a:r>
            <a:endParaRPr lang="zh-CN" altLang="en-US" b="0" i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NETGENERATE</a:t>
            </a:r>
            <a:endParaRPr lang="en-US" altLang="ko-KR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94456" y="836712"/>
            <a:ext cx="8382000" cy="2088232"/>
          </a:xfrm>
        </p:spPr>
        <p:txBody>
          <a:bodyPr/>
          <a:lstStyle/>
          <a:p>
            <a:r>
              <a:rPr lang="en-US" sz="2000" b="1" dirty="0"/>
              <a:t>Tool: generate  map</a:t>
            </a:r>
            <a:endParaRPr lang="en-US" altLang="ko-KR" sz="2000" b="1" dirty="0">
              <a:ea typeface="ＭＳ Ｐゴシック" pitchFamily="34" charset="-128"/>
            </a:endParaRPr>
          </a:p>
          <a:p>
            <a:pPr lvl="1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https://sumo.dlr.de/docs/NETGENERATE.html</a:t>
            </a:r>
            <a:endParaRPr lang="en-US" altLang="ko-KR" sz="1800" dirty="0">
              <a:ea typeface="ＭＳ Ｐゴシック" pitchFamily="34" charset="-128"/>
            </a:endParaRPr>
          </a:p>
          <a:p>
            <a:pPr lvl="1">
              <a:spcBef>
                <a:spcPct val="50000"/>
              </a:spcBef>
            </a:pPr>
            <a:r>
              <a:rPr lang="en-US" sz="1800" dirty="0"/>
              <a:t>Usage</a:t>
            </a:r>
          </a:p>
          <a:p>
            <a:pPr lvl="2">
              <a:spcBef>
                <a:spcPct val="50000"/>
              </a:spcBef>
            </a:pPr>
            <a:r>
              <a:rPr lang="en-US" sz="1800" dirty="0" err="1"/>
              <a:t>netgenerate</a:t>
            </a:r>
            <a:r>
              <a:rPr lang="en-US" sz="1800" dirty="0"/>
              <a:t> --help</a:t>
            </a:r>
            <a:endParaRPr lang="en-US" altLang="ko-KR" sz="1800" dirty="0"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ko-KR" sz="1800" dirty="0">
                <a:ea typeface="ＭＳ Ｐゴシック" pitchFamily="34" charset="-128"/>
              </a:rPr>
              <a:t>Example</a:t>
            </a:r>
          </a:p>
          <a:p>
            <a:pPr lvl="1" eaLnBrk="1" hangingPunct="1">
              <a:spcBef>
                <a:spcPct val="50000"/>
              </a:spcBef>
            </a:pPr>
            <a:endParaRPr lang="en-US" altLang="ko-KR" dirty="0">
              <a:ea typeface="ＭＳ Ｐゴシック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92723"/>
              </p:ext>
            </p:extLst>
          </p:nvPr>
        </p:nvGraphicFramePr>
        <p:xfrm>
          <a:off x="827584" y="2924944"/>
          <a:ext cx="7704856" cy="328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netgenerate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 -g --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grid.x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-number 5 --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grid.y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-number 7 --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tls.guess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algun Gothic (Body)"/>
                          <a:ea typeface="Times New Roman"/>
                        </a:rPr>
                        <a:t> -L 3 -S 20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Malgun Gothic (Body)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9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netgenerate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-c &lt;CONFIGURATION&gt;		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create net from given configuration		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netgenerate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--grid [grid-network options] -o &lt;OUTPUTFILE&gt;		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create grid net		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netgenerate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--spider [spider-network options] -o &lt;OUTPUTFILE&gt;	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create spider net			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netgenerate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--rand [random-network options] -o &lt;OUTPUTFILE&gt;	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create random 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Real Map</a:t>
            </a:r>
            <a:endParaRPr lang="en-US" altLang="ko-KR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OpenStreetMap</a:t>
            </a:r>
            <a:endParaRPr lang="en-US" sz="1800" dirty="0"/>
          </a:p>
          <a:p>
            <a:pPr lvl="1">
              <a:spcBef>
                <a:spcPct val="50000"/>
              </a:spcBef>
            </a:pPr>
            <a:r>
              <a:rPr lang="en-US" sz="1800" u="sng" dirty="0">
                <a:hlinkClick r:id="rId3"/>
              </a:rPr>
              <a:t>https://www.openstreetmap.org/</a:t>
            </a:r>
            <a:endParaRPr lang="en-US" altLang="ko-KR" sz="1800" dirty="0">
              <a:ea typeface="ＭＳ Ｐゴシック" pitchFamily="34" charset="-128"/>
            </a:endParaRPr>
          </a:p>
          <a:p>
            <a:pPr lvl="1">
              <a:spcBef>
                <a:spcPct val="50000"/>
              </a:spcBef>
            </a:pPr>
            <a:r>
              <a:rPr lang="en-US" sz="1800" dirty="0"/>
              <a:t>Usage</a:t>
            </a:r>
          </a:p>
          <a:p>
            <a:pPr lvl="2">
              <a:spcBef>
                <a:spcPct val="50000"/>
              </a:spcBef>
            </a:pPr>
            <a:r>
              <a:rPr lang="en-US" sz="1800" dirty="0" err="1"/>
              <a:t>netgenerate</a:t>
            </a:r>
            <a:r>
              <a:rPr lang="en-US" sz="1800" dirty="0"/>
              <a:t> --help</a:t>
            </a:r>
            <a:endParaRPr lang="en-US" altLang="ko-KR" sz="1800" dirty="0">
              <a:ea typeface="ＭＳ Ｐゴシック" pitchFamily="34" charset="-128"/>
            </a:endParaRPr>
          </a:p>
          <a:p>
            <a:pPr lvl="1">
              <a:spcBef>
                <a:spcPct val="50000"/>
              </a:spcBef>
            </a:pPr>
            <a:r>
              <a:rPr lang="en-US" altLang="ko-KR" sz="1800" dirty="0">
                <a:ea typeface="ＭＳ Ｐゴシック" pitchFamily="34" charset="-128"/>
              </a:rPr>
              <a:t>Example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Java </a:t>
            </a:r>
            <a:r>
              <a:rPr lang="en-US" sz="1800" dirty="0" err="1"/>
              <a:t>OpenStreetMap</a:t>
            </a:r>
            <a:r>
              <a:rPr lang="en-US" sz="1800" dirty="0"/>
              <a:t> Editor(JOSM): </a:t>
            </a:r>
            <a:r>
              <a:rPr lang="en-US" sz="1800" u="sng" dirty="0">
                <a:hlinkClick r:id="rId4"/>
              </a:rPr>
              <a:t>https://josm.openstreetmap.de/</a:t>
            </a:r>
            <a:endParaRPr lang="en-US" altLang="ko-KR" sz="1800" dirty="0"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ko-KR" dirty="0">
              <a:ea typeface="ＭＳ Ｐゴシック" pitchFamily="34" charset="-128"/>
            </a:endParaRPr>
          </a:p>
        </p:txBody>
      </p:sp>
      <p:pic>
        <p:nvPicPr>
          <p:cNvPr id="6" name="image38.pn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5508104" y="836712"/>
            <a:ext cx="3283471" cy="2225576"/>
          </a:xfrm>
          <a:prstGeom prst="rect">
            <a:avLst/>
          </a:prstGeom>
          <a:ln/>
        </p:spPr>
      </p:pic>
      <p:pic>
        <p:nvPicPr>
          <p:cNvPr id="8" name="image8.png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2555776" y="3573016"/>
            <a:ext cx="3490913" cy="2489513"/>
          </a:xfrm>
          <a:prstGeom prst="rect">
            <a:avLst/>
          </a:prstGeom>
          <a:ln/>
        </p:spPr>
      </p:pic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NETCONVERT</a:t>
            </a:r>
            <a:endParaRPr lang="en-US" altLang="ko-KR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382000" cy="5399112"/>
          </a:xfrm>
        </p:spPr>
        <p:txBody>
          <a:bodyPr/>
          <a:lstStyle/>
          <a:p>
            <a:r>
              <a:rPr lang="en-US" sz="2000" dirty="0"/>
              <a:t>Tool for road networks import and conversion </a:t>
            </a:r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1400" dirty="0">
                <a:hlinkClick r:id="rId3"/>
              </a:rPr>
              <a:t>https://sumo.dlr.de/docs/NETCONVERT.html</a:t>
            </a:r>
            <a:endParaRPr lang="en-US" altLang="ko-KR" sz="1400" dirty="0">
              <a:ea typeface="ＭＳ Ｐゴシック" pitchFamily="34" charset="-128"/>
            </a:endParaRPr>
          </a:p>
          <a:p>
            <a:pPr lvl="1">
              <a:spcBef>
                <a:spcPct val="50000"/>
              </a:spcBef>
            </a:pPr>
            <a:r>
              <a:rPr lang="en-US" sz="1800" dirty="0"/>
              <a:t>Usage</a:t>
            </a:r>
          </a:p>
          <a:p>
            <a:pPr lvl="2">
              <a:spcBef>
                <a:spcPct val="50000"/>
              </a:spcBef>
            </a:pPr>
            <a:r>
              <a:rPr lang="en-US" sz="1800" dirty="0" err="1"/>
              <a:t>netconvert</a:t>
            </a:r>
            <a:r>
              <a:rPr lang="en-US" sz="1800" dirty="0"/>
              <a:t> --help</a:t>
            </a:r>
          </a:p>
          <a:p>
            <a:pPr lvl="2">
              <a:spcBef>
                <a:spcPct val="50000"/>
              </a:spcBef>
              <a:buNone/>
            </a:pPr>
            <a:endParaRPr lang="en-US" altLang="ko-KR" sz="1800" dirty="0"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ko-KR" sz="1800" dirty="0">
                <a:ea typeface="ＭＳ Ｐゴシック" pitchFamily="34" charset="-128"/>
              </a:rPr>
              <a:t>Example</a:t>
            </a:r>
          </a:p>
          <a:p>
            <a:pPr lvl="1" eaLnBrk="1" hangingPunct="1">
              <a:spcBef>
                <a:spcPct val="50000"/>
              </a:spcBef>
            </a:pPr>
            <a:endParaRPr lang="en-US" altLang="ko-KR" dirty="0">
              <a:ea typeface="ＭＳ Ｐゴシック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92198"/>
              </p:ext>
            </p:extLst>
          </p:nvPr>
        </p:nvGraphicFramePr>
        <p:xfrm>
          <a:off x="971600" y="3505200"/>
          <a:ext cx="7344816" cy="16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netconvert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osm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-files ./*.osm --remove-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edges.by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vclass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hov,taxi,bus,delivery,truck,tram,rail_urban,rail,rail_electric,motorcycle,bicycle,pedestrian -o *.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net.xml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sz="2000" b="0" dirty="0"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netconvert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-s *.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net.xml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tls.guess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>
            <a:noAutofit/>
          </a:bodyPr>
          <a:lstStyle/>
          <a:p>
            <a:r>
              <a:rPr lang="en-US" b="1" dirty="0"/>
              <a:t>Run Vehicle in the road network</a:t>
            </a:r>
            <a:endParaRPr lang="en-US" altLang="ko-KR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382000" cy="4392488"/>
          </a:xfrm>
        </p:spPr>
        <p:txBody>
          <a:bodyPr/>
          <a:lstStyle/>
          <a:p>
            <a:r>
              <a:rPr lang="en-US" sz="2000" b="1" dirty="0"/>
              <a:t>Tool-generated map</a:t>
            </a:r>
            <a:endParaRPr lang="en-US" altLang="ko-KR" sz="2000" b="1" dirty="0">
              <a:ea typeface="ＭＳ Ｐゴシック" pitchFamily="34" charset="-128"/>
            </a:endParaRPr>
          </a:p>
          <a:p>
            <a:pPr lvl="1">
              <a:spcBef>
                <a:spcPct val="50000"/>
              </a:spcBef>
            </a:pPr>
            <a:r>
              <a:rPr lang="en-US" sz="1800" dirty="0"/>
              <a:t>Generating random traffic in road network:</a:t>
            </a:r>
          </a:p>
          <a:p>
            <a:pPr lvl="2">
              <a:spcBef>
                <a:spcPct val="50000"/>
              </a:spcBef>
            </a:pPr>
            <a:r>
              <a:rPr lang="en-US" sz="1800" dirty="0"/>
              <a:t>in your sumo installation folder: </a:t>
            </a:r>
            <a:r>
              <a:rPr lang="en-US" sz="1800" i="1" dirty="0"/>
              <a:t>/sumo-0.21.0/tools/</a:t>
            </a:r>
          </a:p>
          <a:p>
            <a:pPr lvl="2">
              <a:spcBef>
                <a:spcPct val="50000"/>
              </a:spcBef>
            </a:pPr>
            <a:r>
              <a:rPr lang="en-US" sz="1800" dirty="0">
                <a:ea typeface="ＭＳ Ｐゴシック" pitchFamily="34" charset="-128"/>
              </a:rPr>
              <a:t>Ref: </a:t>
            </a:r>
            <a:r>
              <a:rPr lang="en-US" sz="1800" dirty="0">
                <a:hlinkClick r:id="rId3"/>
              </a:rPr>
              <a:t>https://sumo.dlr.de/docs/Tools/Trip.html </a:t>
            </a:r>
            <a:r>
              <a:rPr lang="en-US" sz="1800" i="1" dirty="0">
                <a:ea typeface="ＭＳ Ｐゴシック" pitchFamily="34" charset="-128"/>
              </a:rPr>
              <a:t>I</a:t>
            </a:r>
            <a:endParaRPr lang="en-US" sz="1800" dirty="0">
              <a:ea typeface="ＭＳ Ｐゴシック" pitchFamily="34" charset="-128"/>
            </a:endParaRPr>
          </a:p>
          <a:p>
            <a:pPr lvl="2">
              <a:spcBef>
                <a:spcPct val="50000"/>
              </a:spcBef>
            </a:pPr>
            <a:r>
              <a:rPr lang="en-US" altLang="ko-KR" sz="1800" dirty="0">
                <a:ea typeface="ＭＳ Ｐゴシック" pitchFamily="34" charset="-128"/>
              </a:rPr>
              <a:t>./randomTrips.py</a:t>
            </a:r>
          </a:p>
          <a:p>
            <a:pPr lvl="1">
              <a:spcBef>
                <a:spcPct val="50000"/>
              </a:spcBef>
            </a:pPr>
            <a:r>
              <a:rPr lang="en-US" sz="1800" dirty="0"/>
              <a:t>Usage</a:t>
            </a:r>
          </a:p>
          <a:p>
            <a:pPr lvl="2">
              <a:spcBef>
                <a:spcPct val="50000"/>
              </a:spcBef>
            </a:pPr>
            <a:r>
              <a:rPr lang="en-US" altLang="ko-KR" sz="1800" dirty="0">
                <a:ea typeface="ＭＳ Ｐゴシック" pitchFamily="34" charset="-128"/>
              </a:rPr>
              <a:t>randomTrips.py </a:t>
            </a:r>
            <a:r>
              <a:rPr lang="en-US" altLang="ko-KR" sz="1800" dirty="0"/>
              <a:t>--</a:t>
            </a:r>
            <a:r>
              <a:rPr lang="en-US" sz="1800" dirty="0"/>
              <a:t>help</a:t>
            </a:r>
          </a:p>
          <a:p>
            <a:pPr lvl="1" eaLnBrk="1" hangingPunct="1">
              <a:spcBef>
                <a:spcPct val="50000"/>
              </a:spcBef>
            </a:pPr>
            <a:endParaRPr lang="en-US" altLang="ko-KR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50703"/>
              </p:ext>
            </p:extLst>
          </p:nvPr>
        </p:nvGraphicFramePr>
        <p:xfrm>
          <a:off x="899592" y="2420888"/>
          <a:ext cx="7128792" cy="314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/>
                        <a:t>OS </a:t>
                      </a:r>
                      <a:endParaRPr lang="zh-CN" altLang="en-US" sz="2400" b="0" dirty="0"/>
                    </a:p>
                  </a:txBody>
                  <a:tcPr marL="116366" marR="116366" marT="77577" marB="77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sng" dirty="0"/>
                        <a:t>Ubuntu Linux 16.04</a:t>
                      </a:r>
                    </a:p>
                  </a:txBody>
                  <a:tcPr marL="116366" marR="116366" marT="77577" marB="775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OMNeT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5.4.1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 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0.32.0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Veins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4.7.1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 Framework 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4.0.0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366" marR="116366" marT="77577" marB="775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Recommended Installation Environment</a:t>
            </a:r>
            <a:endParaRPr lang="ko-KR" altLang="en-US" b="1" dirty="0"/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8650" y="25416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i="0" dirty="0">
                <a:latin typeface="Times New Roman" pitchFamily="18" charset="0"/>
                <a:cs typeface="Times New Roman" pitchFamily="18" charset="0"/>
              </a:rPr>
              <a:t>Introduction to Veins Implementation Structure</a:t>
            </a:r>
            <a:endParaRPr lang="zh-CN" altLang="en-US" b="0" i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>
            <a:normAutofit/>
          </a:bodyPr>
          <a:lstStyle/>
          <a:p>
            <a:r>
              <a:rPr lang="en-US" b="1" dirty="0"/>
              <a:t>Veins nodes</a:t>
            </a:r>
            <a:endParaRPr lang="en-US" altLang="ko-KR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52736"/>
            <a:ext cx="5194921" cy="494191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Vehicles</a:t>
            </a:r>
          </a:p>
          <a:p>
            <a:pPr lvl="1"/>
            <a:r>
              <a:rPr lang="en-US" sz="1600" dirty="0"/>
              <a:t>Used to Simulate cars</a:t>
            </a:r>
          </a:p>
          <a:p>
            <a:pPr lvl="1"/>
            <a:endParaRPr lang="en-US" altLang="ko-KR" sz="1600" b="1" dirty="0"/>
          </a:p>
          <a:p>
            <a:r>
              <a:rPr lang="en-US" altLang="ko-KR" sz="2000" b="1" dirty="0">
                <a:ea typeface="ＭＳ Ｐゴシック" pitchFamily="34" charset="-128"/>
              </a:rPr>
              <a:t>Road-Side Unit (RSU)</a:t>
            </a:r>
          </a:p>
          <a:p>
            <a:pPr lvl="1"/>
            <a:r>
              <a:rPr lang="en-US" altLang="ko-KR" sz="1600" dirty="0">
                <a:ea typeface="ＭＳ Ｐゴシック" pitchFamily="34" charset="-128"/>
              </a:rPr>
              <a:t>Deployed in Road Network as infrastructure</a:t>
            </a:r>
          </a:p>
          <a:p>
            <a:pPr lvl="1"/>
            <a:endParaRPr lang="en-US" altLang="ko-KR" sz="1600" dirty="0">
              <a:ea typeface="ＭＳ Ｐゴシック" pitchFamily="34" charset="-128"/>
            </a:endParaRPr>
          </a:p>
          <a:p>
            <a:r>
              <a:rPr lang="en-US" altLang="ko-KR" sz="2000" b="1" dirty="0">
                <a:ea typeface="ＭＳ Ｐゴシック" pitchFamily="34" charset="-128"/>
              </a:rPr>
              <a:t>Scenario</a:t>
            </a:r>
          </a:p>
          <a:p>
            <a:pPr lvl="1"/>
            <a:r>
              <a:rPr lang="en-US" sz="1600" dirty="0">
                <a:cs typeface="ＭＳ Ｐゴシック" charset="0"/>
              </a:rPr>
              <a:t>In modules, we mainly have </a:t>
            </a:r>
            <a:r>
              <a:rPr lang="en-US" sz="1600" b="1" dirty="0">
                <a:cs typeface="ＭＳ Ｐゴシック" charset="0"/>
              </a:rPr>
              <a:t>application</a:t>
            </a:r>
            <a:r>
              <a:rPr lang="en-US" sz="1600" dirty="0">
                <a:cs typeface="ＭＳ Ｐゴシック" charset="0"/>
              </a:rPr>
              <a:t>, </a:t>
            </a:r>
            <a:br>
              <a:rPr lang="en-US" sz="1600" dirty="0">
                <a:cs typeface="ＭＳ Ｐゴシック" charset="0"/>
              </a:rPr>
            </a:br>
            <a:r>
              <a:rPr lang="en-US" sz="1600" b="1" dirty="0">
                <a:cs typeface="ＭＳ Ｐゴシック" charset="0"/>
              </a:rPr>
              <a:t>mac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>
                <a:cs typeface="ＭＳ Ｐゴシック" charset="0"/>
              </a:rPr>
              <a:t>messages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 err="1">
                <a:cs typeface="ＭＳ Ｐゴシック" charset="0"/>
              </a:rPr>
              <a:t>nic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>
                <a:cs typeface="ＭＳ Ｐゴシック" charset="0"/>
              </a:rPr>
              <a:t>obstacle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>
                <a:cs typeface="ＭＳ Ｐゴシック" charset="0"/>
              </a:rPr>
              <a:t>mobility</a:t>
            </a:r>
            <a:r>
              <a:rPr lang="en-US" sz="1600" dirty="0">
                <a:cs typeface="ＭＳ Ｐゴシック" charset="0"/>
              </a:rPr>
              <a:t> and </a:t>
            </a:r>
            <a:br>
              <a:rPr lang="en-US" sz="1600" dirty="0">
                <a:cs typeface="ＭＳ Ｐゴシック" charset="0"/>
              </a:rPr>
            </a:br>
            <a:r>
              <a:rPr lang="en-US" sz="1600" b="1" dirty="0" err="1">
                <a:cs typeface="ＭＳ Ｐゴシック" charset="0"/>
              </a:rPr>
              <a:t>phy</a:t>
            </a:r>
            <a:r>
              <a:rPr lang="en-US" sz="1600" dirty="0">
                <a:cs typeface="ＭＳ Ｐゴシック" charset="0"/>
              </a:rPr>
              <a:t> subdirectories.</a:t>
            </a:r>
            <a:endParaRPr lang="ko-KR" altLang="ko-KR" sz="1600" dirty="0"/>
          </a:p>
          <a:p>
            <a:pPr lvl="1">
              <a:spcBef>
                <a:spcPct val="50000"/>
              </a:spcBef>
            </a:pPr>
            <a:endParaRPr lang="en-US" altLang="ko-KR" sz="2000" b="1" dirty="0"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ko-KR" dirty="0">
              <a:ea typeface="ＭＳ Ｐゴシック" pitchFamily="34" charset="-128"/>
            </a:endParaRPr>
          </a:p>
        </p:txBody>
      </p:sp>
      <p:pic>
        <p:nvPicPr>
          <p:cNvPr id="5" name="image4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 rot="16200000">
            <a:off x="2438402" y="2576736"/>
            <a:ext cx="1676401" cy="4724402"/>
          </a:xfrm>
          <a:prstGeom prst="rect">
            <a:avLst/>
          </a:prstGeom>
          <a:ln/>
        </p:spPr>
      </p:pic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128936"/>
            <a:ext cx="18764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Submodules</a:t>
            </a:r>
            <a:endParaRPr lang="en-US" altLang="ko-KR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6" name="image10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629400" y="836712"/>
            <a:ext cx="1818583" cy="2236470"/>
          </a:xfrm>
          <a:prstGeom prst="rect">
            <a:avLst/>
          </a:prstGeom>
          <a:ln/>
        </p:spPr>
      </p:pic>
      <p:pic>
        <p:nvPicPr>
          <p:cNvPr id="7" name="image23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629400" y="2970312"/>
            <a:ext cx="1809750" cy="542925"/>
          </a:xfrm>
          <a:prstGeom prst="rect">
            <a:avLst/>
          </a:prstGeom>
          <a:ln/>
        </p:spPr>
      </p:pic>
      <p:pic>
        <p:nvPicPr>
          <p:cNvPr id="8" name="image14.pn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934200" y="3808512"/>
            <a:ext cx="1347311" cy="2365467"/>
          </a:xfrm>
          <a:prstGeom prst="rect">
            <a:avLst/>
          </a:prstGeom>
          <a:ln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A99CF1EF-4B37-4C6A-BD1D-416C01C77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95400"/>
            <a:ext cx="5194921" cy="494191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Vehicles</a:t>
            </a:r>
          </a:p>
          <a:p>
            <a:pPr lvl="1"/>
            <a:r>
              <a:rPr lang="en-US" sz="1600" dirty="0"/>
              <a:t>Used to Simulate cars</a:t>
            </a:r>
          </a:p>
          <a:p>
            <a:pPr lvl="1"/>
            <a:endParaRPr lang="en-US" altLang="ko-KR" sz="1600" b="1" dirty="0"/>
          </a:p>
          <a:p>
            <a:r>
              <a:rPr lang="en-US" altLang="ko-KR" sz="2000" b="1" dirty="0">
                <a:ea typeface="ＭＳ Ｐゴシック" pitchFamily="34" charset="-128"/>
              </a:rPr>
              <a:t>Road-Side Unit (RSU)</a:t>
            </a:r>
          </a:p>
          <a:p>
            <a:pPr lvl="1"/>
            <a:r>
              <a:rPr lang="en-US" altLang="ko-KR" sz="1600" dirty="0">
                <a:ea typeface="ＭＳ Ｐゴシック" pitchFamily="34" charset="-128"/>
              </a:rPr>
              <a:t>Deployed in Road Network as infrastructure</a:t>
            </a:r>
          </a:p>
          <a:p>
            <a:pPr lvl="1"/>
            <a:endParaRPr lang="en-US" altLang="ko-KR" sz="1600" dirty="0">
              <a:ea typeface="ＭＳ Ｐゴシック" pitchFamily="34" charset="-128"/>
            </a:endParaRPr>
          </a:p>
          <a:p>
            <a:r>
              <a:rPr lang="en-US" altLang="ko-KR" sz="2000" b="1" dirty="0">
                <a:ea typeface="ＭＳ Ｐゴシック" pitchFamily="34" charset="-128"/>
              </a:rPr>
              <a:t>Scenario</a:t>
            </a:r>
          </a:p>
          <a:p>
            <a:pPr lvl="1"/>
            <a:r>
              <a:rPr lang="en-US" sz="1600" dirty="0">
                <a:cs typeface="ＭＳ Ｐゴシック" charset="0"/>
              </a:rPr>
              <a:t>In modules, we mainly have </a:t>
            </a:r>
            <a:r>
              <a:rPr lang="en-US" sz="1600" b="1" dirty="0">
                <a:cs typeface="ＭＳ Ｐゴシック" charset="0"/>
              </a:rPr>
              <a:t>application</a:t>
            </a:r>
            <a:r>
              <a:rPr lang="en-US" sz="1600" dirty="0">
                <a:cs typeface="ＭＳ Ｐゴシック" charset="0"/>
              </a:rPr>
              <a:t>, </a:t>
            </a:r>
            <a:br>
              <a:rPr lang="en-US" sz="1600" dirty="0">
                <a:cs typeface="ＭＳ Ｐゴシック" charset="0"/>
              </a:rPr>
            </a:br>
            <a:r>
              <a:rPr lang="en-US" sz="1600" b="1" dirty="0">
                <a:cs typeface="ＭＳ Ｐゴシック" charset="0"/>
              </a:rPr>
              <a:t>mac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>
                <a:cs typeface="ＭＳ Ｐゴシック" charset="0"/>
              </a:rPr>
              <a:t>messages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 err="1">
                <a:cs typeface="ＭＳ Ｐゴシック" charset="0"/>
              </a:rPr>
              <a:t>nic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>
                <a:cs typeface="ＭＳ Ｐゴシック" charset="0"/>
              </a:rPr>
              <a:t>obstacle</a:t>
            </a:r>
            <a:r>
              <a:rPr lang="en-US" sz="1600" dirty="0">
                <a:cs typeface="ＭＳ Ｐゴシック" charset="0"/>
              </a:rPr>
              <a:t>, </a:t>
            </a:r>
            <a:r>
              <a:rPr lang="en-US" sz="1600" b="1" dirty="0">
                <a:cs typeface="ＭＳ Ｐゴシック" charset="0"/>
              </a:rPr>
              <a:t>mobility</a:t>
            </a:r>
            <a:r>
              <a:rPr lang="en-US" sz="1600" dirty="0">
                <a:cs typeface="ＭＳ Ｐゴシック" charset="0"/>
              </a:rPr>
              <a:t> and </a:t>
            </a:r>
            <a:br>
              <a:rPr lang="en-US" sz="1600" dirty="0">
                <a:cs typeface="ＭＳ Ｐゴシック" charset="0"/>
              </a:rPr>
            </a:br>
            <a:r>
              <a:rPr lang="en-US" sz="1600" b="1" dirty="0" err="1">
                <a:cs typeface="ＭＳ Ｐゴシック" charset="0"/>
              </a:rPr>
              <a:t>phy</a:t>
            </a:r>
            <a:r>
              <a:rPr lang="en-US" sz="1600" dirty="0">
                <a:cs typeface="ＭＳ Ｐゴシック" charset="0"/>
              </a:rPr>
              <a:t> subdirectories.</a:t>
            </a:r>
            <a:endParaRPr lang="ko-KR" altLang="ko-KR" sz="1600" dirty="0"/>
          </a:p>
          <a:p>
            <a:pPr lvl="1">
              <a:spcBef>
                <a:spcPct val="50000"/>
              </a:spcBef>
            </a:pPr>
            <a:endParaRPr lang="en-US" altLang="ko-KR" sz="2000" b="1" dirty="0"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ko-KR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Veins Running View</a:t>
            </a:r>
          </a:p>
        </p:txBody>
      </p:sp>
      <p:pic>
        <p:nvPicPr>
          <p:cNvPr id="148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82938"/>
            <a:ext cx="8229600" cy="41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424936" cy="3816424"/>
          </a:xfrm>
        </p:spPr>
        <p:txBody>
          <a:bodyPr/>
          <a:lstStyle/>
          <a:p>
            <a:r>
              <a:rPr lang="en-US" dirty="0"/>
              <a:t>SUMO installation: </a:t>
            </a:r>
          </a:p>
          <a:p>
            <a:pPr lvl="1"/>
            <a:r>
              <a:rPr lang="en-US" dirty="0">
                <a:hlinkClick r:id="rId2"/>
              </a:rPr>
              <a:t>https://sumo.dlr.de/docs/Installing/Linux_Build.html</a:t>
            </a:r>
            <a:endParaRPr lang="en-US" dirty="0"/>
          </a:p>
          <a:p>
            <a:r>
              <a:rPr lang="en-US" dirty="0"/>
              <a:t>SUMO tools:</a:t>
            </a:r>
          </a:p>
          <a:p>
            <a:pPr lvl="1"/>
            <a:r>
              <a:rPr lang="en-US" dirty="0">
                <a:hlinkClick r:id="rId3"/>
              </a:rPr>
              <a:t>https://sumo.dlr.de/docs/SUMO_User_Documentation.html#additional_tools</a:t>
            </a:r>
            <a:endParaRPr lang="en-US" dirty="0"/>
          </a:p>
          <a:p>
            <a:r>
              <a:rPr lang="en-US" dirty="0"/>
              <a:t>Veins Documentation</a:t>
            </a:r>
          </a:p>
          <a:p>
            <a:pPr lvl="1"/>
            <a:r>
              <a:rPr lang="en-US" dirty="0">
                <a:hlinkClick r:id="rId4"/>
              </a:rPr>
              <a:t>https://veins.car2x.org/</a:t>
            </a:r>
            <a:endParaRPr lang="en-US" dirty="0"/>
          </a:p>
        </p:txBody>
      </p:sp>
    </p:spTree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Thanks!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1466208004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8650" y="25416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i="0" dirty="0">
                <a:latin typeface="Times New Roman" pitchFamily="18" charset="0"/>
                <a:cs typeface="Times New Roman" pitchFamily="18" charset="0"/>
              </a:rPr>
              <a:t>SUMO Installation</a:t>
            </a:r>
          </a:p>
          <a:p>
            <a:pPr algn="ctr"/>
            <a:r>
              <a:rPr lang="en-US" altLang="zh-CN" b="0" i="0" dirty="0">
                <a:latin typeface="Times New Roman" pitchFamily="18" charset="0"/>
                <a:cs typeface="Times New Roman" pitchFamily="18" charset="0"/>
              </a:rPr>
              <a:t>  Version: 0.32.0 </a:t>
            </a:r>
            <a:endParaRPr lang="zh-CN" altLang="en-US" b="0" i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435280" cy="4320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autoconf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libproj</a:t>
            </a:r>
            <a:r>
              <a:rPr lang="en-US" dirty="0"/>
              <a:t>-dev </a:t>
            </a:r>
            <a:r>
              <a:rPr lang="en-US" dirty="0" err="1"/>
              <a:t>proj</a:t>
            </a:r>
            <a:r>
              <a:rPr lang="en-US" dirty="0"/>
              <a:t>-bin </a:t>
            </a:r>
            <a:r>
              <a:rPr lang="en-US" dirty="0" err="1"/>
              <a:t>proj</a:t>
            </a:r>
            <a:r>
              <a:rPr lang="en-US" dirty="0"/>
              <a:t>-data </a:t>
            </a:r>
            <a:r>
              <a:rPr lang="en-US" dirty="0" err="1"/>
              <a:t>libtool</a:t>
            </a:r>
            <a:r>
              <a:rPr lang="en-US" dirty="0"/>
              <a:t> libgdal1-dev libxerces-c3-dev libfox-1.6-0 libfox-1.6-dev python-dev python3-dev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Required Tools Installations</a:t>
            </a: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>
                <a:sym typeface="+mn-ea"/>
              </a:rPr>
              <a:t>Configure </a:t>
            </a:r>
            <a:r>
              <a:rPr lang="x-none" altLang="en-US" b="1">
                <a:sym typeface="+mn-ea"/>
              </a:rPr>
              <a:t>&amp; Make</a:t>
            </a:r>
            <a:r>
              <a:rPr lang="en-US" altLang="en-US" b="1" dirty="0">
                <a:sym typeface="+mn-ea"/>
              </a:rPr>
              <a:t> SUMO</a:t>
            </a:r>
            <a:endParaRPr lang="x-none" alt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824536"/>
          </a:xfrm>
        </p:spPr>
        <p:txBody>
          <a:bodyPr>
            <a:normAutofit fontScale="97500"/>
          </a:bodyPr>
          <a:lstStyle/>
          <a:p>
            <a:pPr marL="0" indent="0"/>
            <a:r>
              <a:rPr lang="en-US" altLang="zh-CN" sz="2000" dirty="0">
                <a:sym typeface="+mn-ea"/>
              </a:rPr>
              <a:t>Download SUMO </a:t>
            </a:r>
            <a:r>
              <a:rPr lang="x-none" altLang="en-US" sz="2000" dirty="0">
                <a:sym typeface="+mn-ea"/>
              </a:rPr>
              <a:t>source </a:t>
            </a:r>
            <a:r>
              <a:rPr lang="en-US" altLang="zh-CN" sz="2000" dirty="0">
                <a:sym typeface="+mn-ea"/>
              </a:rPr>
              <a:t>from </a:t>
            </a:r>
            <a:r>
              <a:rPr lang="en-US" sz="2000" dirty="0">
                <a:hlinkClick r:id="rId2"/>
              </a:rPr>
              <a:t>https://sourceforge.net/projects/sumo/files/sumo/version%200.32.0/sumo-src-0.32.0.tar.gz/download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x-none" altLang="en-US" sz="2000" dirty="0"/>
          </a:p>
          <a:p>
            <a:pPr marL="0" indent="0"/>
            <a:r>
              <a:rPr lang="x-none" altLang="en-US" sz="2000" dirty="0"/>
              <a:t>Go to sumo-</a:t>
            </a:r>
            <a:r>
              <a:rPr lang="en-US" sz="2000" dirty="0"/>
              <a:t>0.</a:t>
            </a:r>
            <a:r>
              <a:rPr lang="x-none" altLang="en-US" sz="2000" dirty="0"/>
              <a:t>3</a:t>
            </a:r>
            <a:r>
              <a:rPr lang="en-US" sz="2000" dirty="0"/>
              <a:t>2</a:t>
            </a:r>
            <a:r>
              <a:rPr lang="x-none" altLang="en-US" sz="2000" dirty="0"/>
              <a:t>.0 folder</a:t>
            </a:r>
          </a:p>
          <a:p>
            <a:pPr marL="0" indent="0">
              <a:buNone/>
            </a:pPr>
            <a:r>
              <a:rPr lang="en-US" sz="2000" dirty="0"/>
              <a:t>$ ./configure --prefix </a:t>
            </a:r>
            <a:r>
              <a:rPr lang="x-none" altLang="en-US" sz="2000" b="1" dirty="0"/>
              <a:t>the path of the </a:t>
            </a:r>
            <a:r>
              <a:rPr lang="en-US" altLang="en-US" sz="2000" b="1" dirty="0"/>
              <a:t>installation </a:t>
            </a:r>
            <a:r>
              <a:rPr lang="x-none" altLang="en-US" sz="2000" b="1" dirty="0"/>
              <a:t>folder</a:t>
            </a:r>
            <a:r>
              <a:rPr lang="x-none" altLang="en-US" sz="2000" dirty="0"/>
              <a:t> </a:t>
            </a:r>
            <a:endParaRPr lang="en-US" altLang="en-US" sz="2000" dirty="0"/>
          </a:p>
          <a:p>
            <a:pPr marL="0" indent="0">
              <a:buNone/>
            </a:pPr>
            <a:r>
              <a:rPr lang="x-none" altLang="en-US" sz="2000" dirty="0"/>
              <a:t>(e.g.,</a:t>
            </a:r>
            <a:r>
              <a:rPr lang="en-US" sz="2000" dirty="0"/>
              <a:t> </a:t>
            </a:r>
            <a:r>
              <a:rPr lang="en-US" sz="2000" i="1" dirty="0"/>
              <a:t>/home/</a:t>
            </a:r>
            <a:r>
              <a:rPr lang="en-US" sz="2000" i="1" dirty="0" err="1"/>
              <a:t>iotlab</a:t>
            </a:r>
            <a:r>
              <a:rPr lang="en-US" sz="2000" i="1" dirty="0"/>
              <a:t>/</a:t>
            </a:r>
            <a:r>
              <a:rPr lang="en-US" sz="2000" i="1" dirty="0" err="1"/>
              <a:t>usr</a:t>
            </a:r>
            <a:r>
              <a:rPr lang="en-US" sz="2000" i="1" dirty="0"/>
              <a:t>/sumo-0.32.0/bin</a:t>
            </a:r>
            <a:r>
              <a:rPr lang="x-none" altLang="en-US" sz="2000" dirty="0"/>
              <a:t>)</a:t>
            </a:r>
            <a:endParaRPr lang="en-US" altLang="en-US" sz="2000" dirty="0"/>
          </a:p>
          <a:p>
            <a:pPr marL="0" indent="0">
              <a:buNone/>
            </a:pPr>
            <a:endParaRPr lang="x-none" altLang="en-US" sz="2000" dirty="0"/>
          </a:p>
          <a:p>
            <a:pPr marL="0" indent="0"/>
            <a:r>
              <a:rPr lang="en-US" sz="2000" dirty="0"/>
              <a:t>$ make </a:t>
            </a:r>
          </a:p>
          <a:p>
            <a:pPr marL="0" indent="0">
              <a:buNone/>
            </a:pPr>
            <a:r>
              <a:rPr lang="x-none" altLang="en-US" sz="2000" dirty="0"/>
              <a:t>(in case of multicore (e.g., 4), for speeding compiling, use: </a:t>
            </a:r>
            <a:r>
              <a:rPr lang="x-none" altLang="en-US" sz="2000" b="1" dirty="0"/>
              <a:t>make -j 4</a:t>
            </a:r>
            <a:r>
              <a:rPr lang="x-none" altLang="en-US" sz="2000" dirty="0"/>
              <a:t>)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/>
            <a:r>
              <a:rPr lang="en-US" altLang="en-US" sz="2000" dirty="0" err="1"/>
              <a:t>sudo</a:t>
            </a:r>
            <a:r>
              <a:rPr lang="en-US" altLang="en-US" sz="2000" dirty="0"/>
              <a:t> make install</a:t>
            </a:r>
            <a:endParaRPr lang="x-none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x-none" altLang="en-US" sz="2000" dirty="0"/>
              <a:t>When the make is finished, run .</a:t>
            </a:r>
            <a:r>
              <a:rPr lang="x-none" altLang="en-US" sz="2000" b="1" dirty="0"/>
              <a:t>/bin/sumo</a:t>
            </a:r>
            <a:r>
              <a:rPr lang="x-none" altLang="en-US" sz="2000" dirty="0"/>
              <a:t>, it s</a:t>
            </a:r>
            <a:r>
              <a:rPr lang="en-US" altLang="en-US" sz="2000" dirty="0" err="1"/>
              <a:t>hould</a:t>
            </a:r>
            <a:r>
              <a:rPr lang="x-none" altLang="en-US" sz="2000" dirty="0"/>
              <a:t> show version information:</a:t>
            </a:r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1769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>
                <a:sym typeface="+mn-ea"/>
              </a:rPr>
              <a:t>Check Installed SUMO Version</a:t>
            </a:r>
            <a:endParaRPr lang="x-none" altLang="en-US" b="1">
              <a:sym typeface="+mn-ea"/>
            </a:endParaRPr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8650" y="253275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i="0" dirty="0">
                <a:latin typeface="Times New Roman" pitchFamily="18" charset="0"/>
                <a:cs typeface="Times New Roman" pitchFamily="18" charset="0"/>
              </a:rPr>
              <a:t>Import Veins Project</a:t>
            </a:r>
            <a:endParaRPr lang="zh-CN" altLang="en-US" b="0" i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338437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zh-CN" dirty="0"/>
              <a:t>Download </a:t>
            </a:r>
            <a:r>
              <a:rPr lang="en-US" altLang="zh-CN" b="1" dirty="0"/>
              <a:t>Veins and inet HW4 from </a:t>
            </a:r>
            <a:r>
              <a:rPr lang="en-US" altLang="zh-CN" b="1" dirty="0" err="1"/>
              <a:t>iCampus</a:t>
            </a:r>
            <a:endParaRPr lang="en-US" altLang="zh-CN" b="1" dirty="0"/>
          </a:p>
          <a:p>
            <a:pPr marL="514350" indent="-514350">
              <a:buFont typeface="+mj-lt"/>
              <a:buAutoNum type="alphaLcPeriod"/>
            </a:pPr>
            <a:r>
              <a:rPr lang="en-US" altLang="zh-CN" b="1" dirty="0"/>
              <a:t>Change the mode by command “</a:t>
            </a:r>
            <a:r>
              <a:rPr lang="en-US" altLang="zh-CN" b="1" dirty="0" err="1"/>
              <a:t>chmod</a:t>
            </a:r>
            <a:r>
              <a:rPr lang="en-US" altLang="zh-CN" b="1" dirty="0"/>
              <a:t> –R 777 {veins and inet directory name}”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altLang="zh-CN" dirty="0"/>
              <a:t>Ex)</a:t>
            </a:r>
          </a:p>
          <a:p>
            <a:pPr marL="914400" lvl="1" indent="-514350">
              <a:buFont typeface="+mj-lt"/>
              <a:buAutoNum type="alphaLcPeriod"/>
            </a:pPr>
            <a:endParaRPr lang="en-US" altLang="zh-CN" b="1" dirty="0"/>
          </a:p>
          <a:p>
            <a:pPr marL="914400" lvl="1" indent="-514350">
              <a:buFont typeface="+mj-lt"/>
              <a:buAutoNum type="alphaLcPeriod"/>
            </a:pPr>
            <a:endParaRPr lang="en-US" altLang="zh-CN" b="1" dirty="0"/>
          </a:p>
          <a:p>
            <a:pPr marL="914400" lvl="1" indent="-514350">
              <a:buFont typeface="+mj-lt"/>
              <a:buAutoNum type="alphaLcPeriod"/>
            </a:pPr>
            <a:endParaRPr lang="en-US" altLang="zh-CN" b="1" dirty="0"/>
          </a:p>
          <a:p>
            <a:pPr marL="914400" lvl="1" indent="-514350">
              <a:buFont typeface="+mj-lt"/>
              <a:buAutoNum type="alphaLcPeriod"/>
            </a:pPr>
            <a:endParaRPr lang="en-US" altLang="zh-CN" b="1" dirty="0"/>
          </a:p>
          <a:p>
            <a:pPr marL="914400" lvl="1" indent="-514350">
              <a:buFont typeface="+mj-lt"/>
              <a:buAutoNum type="alphaLcPeriod"/>
            </a:pPr>
            <a:endParaRPr lang="en-US" altLang="zh-CN" b="1" dirty="0"/>
          </a:p>
          <a:p>
            <a:pPr marL="914400" lvl="1" indent="-514350">
              <a:buFont typeface="+mj-lt"/>
              <a:buAutoNum type="alphaLcPeriod"/>
            </a:pPr>
            <a:endParaRPr lang="zh-CN" altLang="en-US" b="1" dirty="0"/>
          </a:p>
          <a:p>
            <a:pPr marL="514350" lvl="0" indent="-514350">
              <a:buFont typeface="+mj-lt"/>
              <a:buAutoNum type="alphaLcPeriod"/>
            </a:pPr>
            <a:r>
              <a:rPr lang="en-US" altLang="zh-CN" u="sng" dirty="0"/>
              <a:t>Open a new terminal</a:t>
            </a:r>
            <a:r>
              <a:rPr lang="en-US" altLang="zh-CN" dirty="0"/>
              <a:t>, type </a:t>
            </a:r>
            <a:r>
              <a:rPr lang="en-US" altLang="zh-CN" dirty="0">
                <a:solidFill>
                  <a:srgbClr val="3333FF"/>
                </a:solidFill>
              </a:rPr>
              <a:t>omnetpp </a:t>
            </a:r>
            <a:r>
              <a:rPr lang="en-US" altLang="zh-CN" dirty="0"/>
              <a:t>to start OMNeT++ IDE</a:t>
            </a:r>
            <a:endParaRPr lang="zh-CN" altLang="zh-CN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509120"/>
            <a:ext cx="4464496" cy="223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pPr lvl="0"/>
            <a:r>
              <a:rPr lang="en-US" b="1" dirty="0"/>
              <a:t>Downloading Veins &amp; Inet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0C7E5-CA55-E309-5ED6-9DB25561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98508"/>
            <a:ext cx="3096344" cy="1526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F07C5A-BE41-3B57-4810-7060D540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425010"/>
            <a:ext cx="3122767" cy="1526964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052735"/>
            <a:ext cx="8473470" cy="36505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2) Import Veins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Click </a:t>
            </a:r>
            <a:r>
              <a:rPr lang="en-US" altLang="zh-CN" u="sng" dirty="0"/>
              <a:t>File -&gt; Import -&gt; Existing Projects into Workspace -&gt;Next -&gt; Browse -&gt; Choose the folder of veins -&gt; Finished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048" y="2420888"/>
            <a:ext cx="3437384" cy="367240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Importing </a:t>
            </a:r>
            <a:r>
              <a:rPr lang="en-US" altLang="ko-KR" b="1" dirty="0"/>
              <a:t>Veins &amp; Inet</a:t>
            </a:r>
            <a:r>
              <a:rPr lang="en-US" b="1" dirty="0"/>
              <a:t> (1/2)</a:t>
            </a: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17289</TotalTime>
  <Pages>25</Pages>
  <Words>982</Words>
  <Application>Microsoft Office PowerPoint</Application>
  <PresentationFormat>화면 슬라이드 쇼(4:3)</PresentationFormat>
  <Paragraphs>154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D2Coding</vt:lpstr>
      <vt:lpstr>HY헤드라인M</vt:lpstr>
      <vt:lpstr>Malgun Gothic (Body)</vt:lpstr>
      <vt:lpstr>굴림</vt:lpstr>
      <vt:lpstr>Arial</vt:lpstr>
      <vt:lpstr>Times</vt:lpstr>
      <vt:lpstr>Times New Roman</vt:lpstr>
      <vt:lpstr>Verdana</vt:lpstr>
      <vt:lpstr>Wingdings</vt:lpstr>
      <vt:lpstr>1_[템플릿]책_수업자료</vt:lpstr>
      <vt:lpstr>PowerPoint 프레젠테이션</vt:lpstr>
      <vt:lpstr>Recommended Installation Environment</vt:lpstr>
      <vt:lpstr>PowerPoint 프레젠테이션</vt:lpstr>
      <vt:lpstr>Required Tools Installations</vt:lpstr>
      <vt:lpstr>Configure &amp; Make SUMO</vt:lpstr>
      <vt:lpstr>Check Installed SUMO Version</vt:lpstr>
      <vt:lpstr>PowerPoint 프레젠테이션</vt:lpstr>
      <vt:lpstr>Downloading Veins &amp; Inet</vt:lpstr>
      <vt:lpstr>Importing Veins &amp; Inet (1/2)</vt:lpstr>
      <vt:lpstr>Importing Veins &amp; Inet (2/2)</vt:lpstr>
      <vt:lpstr>Running SUMO</vt:lpstr>
      <vt:lpstr>Launch veins</vt:lpstr>
      <vt:lpstr>How Veins Works?</vt:lpstr>
      <vt:lpstr>Example of a Running Veins Simulation</vt:lpstr>
      <vt:lpstr>PowerPoint 프레젠테이션</vt:lpstr>
      <vt:lpstr>NETGENERATE</vt:lpstr>
      <vt:lpstr>Real Map</vt:lpstr>
      <vt:lpstr>NETCONVERT</vt:lpstr>
      <vt:lpstr>Run Vehicle in the road network</vt:lpstr>
      <vt:lpstr>PowerPoint 프레젠테이션</vt:lpstr>
      <vt:lpstr>Veins nodes</vt:lpstr>
      <vt:lpstr>Submodules</vt:lpstr>
      <vt:lpstr>Veins Running View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CPS-LEE</dc:creator>
  <cp:lastModifiedBy>권준희</cp:lastModifiedBy>
  <cp:revision>204</cp:revision>
  <cp:lastPrinted>2013-08-19T23:38:55Z</cp:lastPrinted>
  <dcterms:created xsi:type="dcterms:W3CDTF">1995-05-15T14:39:54Z</dcterms:created>
  <dcterms:modified xsi:type="dcterms:W3CDTF">2022-11-15T09:36:03Z</dcterms:modified>
</cp:coreProperties>
</file>