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9" r:id="rId4"/>
    <p:sldId id="260" r:id="rId5"/>
    <p:sldId id="261" r:id="rId6"/>
    <p:sldId id="262" r:id="rId7"/>
    <p:sldId id="263" r:id="rId8"/>
    <p:sldId id="264" r:id="rId9"/>
    <p:sldId id="265" r:id="rId10"/>
    <p:sldId id="309" r:id="rId11"/>
    <p:sldId id="266" r:id="rId12"/>
    <p:sldId id="268" r:id="rId13"/>
    <p:sldId id="313" r:id="rId14"/>
    <p:sldId id="269" r:id="rId15"/>
    <p:sldId id="312" r:id="rId16"/>
    <p:sldId id="270" r:id="rId17"/>
    <p:sldId id="271" r:id="rId18"/>
    <p:sldId id="272" r:id="rId19"/>
    <p:sldId id="273" r:id="rId20"/>
    <p:sldId id="274" r:id="rId21"/>
    <p:sldId id="275" r:id="rId22"/>
    <p:sldId id="314" r:id="rId23"/>
    <p:sldId id="315" r:id="rId24"/>
    <p:sldId id="316"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17" r:id="rId55"/>
    <p:sldId id="305" r:id="rId56"/>
    <p:sldId id="311" r:id="rId57"/>
    <p:sldId id="306" r:id="rId58"/>
    <p:sldId id="307" r:id="rId59"/>
    <p:sldId id="308" r:id="rId60"/>
    <p:sldId id="31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9D937AC-972F-4294-86D2-9640583A6F32}" type="datetimeFigureOut">
              <a:rPr lang="en-US" smtClean="0"/>
              <a:t>3/6/2022</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1B7DBFB-9AC8-40F7-8265-832CC486D747}"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695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937AC-972F-4294-86D2-9640583A6F32}"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DBFB-9AC8-40F7-8265-832CC486D747}" type="slidenum">
              <a:rPr lang="en-US" smtClean="0"/>
              <a:t>‹#›</a:t>
            </a:fld>
            <a:endParaRPr lang="en-US"/>
          </a:p>
        </p:txBody>
      </p:sp>
    </p:spTree>
    <p:extLst>
      <p:ext uri="{BB962C8B-B14F-4D97-AF65-F5344CB8AC3E}">
        <p14:creationId xmlns:p14="http://schemas.microsoft.com/office/powerpoint/2010/main" val="121385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937AC-972F-4294-86D2-9640583A6F32}"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DBFB-9AC8-40F7-8265-832CC486D747}" type="slidenum">
              <a:rPr lang="en-US" smtClean="0"/>
              <a:t>‹#›</a:t>
            </a:fld>
            <a:endParaRPr lang="en-US"/>
          </a:p>
        </p:txBody>
      </p:sp>
    </p:spTree>
    <p:extLst>
      <p:ext uri="{BB962C8B-B14F-4D97-AF65-F5344CB8AC3E}">
        <p14:creationId xmlns:p14="http://schemas.microsoft.com/office/powerpoint/2010/main" val="366558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937AC-972F-4294-86D2-9640583A6F32}"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DBFB-9AC8-40F7-8265-832CC486D747}" type="slidenum">
              <a:rPr lang="en-US" smtClean="0"/>
              <a:t>‹#›</a:t>
            </a:fld>
            <a:endParaRPr lang="en-US"/>
          </a:p>
        </p:txBody>
      </p:sp>
    </p:spTree>
    <p:extLst>
      <p:ext uri="{BB962C8B-B14F-4D97-AF65-F5344CB8AC3E}">
        <p14:creationId xmlns:p14="http://schemas.microsoft.com/office/powerpoint/2010/main" val="183027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9D937AC-972F-4294-86D2-9640583A6F32}" type="datetimeFigureOut">
              <a:rPr lang="en-US" smtClean="0"/>
              <a:t>3/6/2022</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1B7DBFB-9AC8-40F7-8265-832CC486D747}"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1640819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937AC-972F-4294-86D2-9640583A6F32}"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DBFB-9AC8-40F7-8265-832CC486D747}" type="slidenum">
              <a:rPr lang="en-US" smtClean="0"/>
              <a:t>‹#›</a:t>
            </a:fld>
            <a:endParaRPr lang="en-US"/>
          </a:p>
        </p:txBody>
      </p:sp>
    </p:spTree>
    <p:extLst>
      <p:ext uri="{BB962C8B-B14F-4D97-AF65-F5344CB8AC3E}">
        <p14:creationId xmlns:p14="http://schemas.microsoft.com/office/powerpoint/2010/main" val="31990339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D937AC-972F-4294-86D2-9640583A6F32}" type="datetimeFigureOut">
              <a:rPr lang="en-US" smtClean="0"/>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7DBFB-9AC8-40F7-8265-832CC486D747}" type="slidenum">
              <a:rPr lang="en-US" smtClean="0"/>
              <a:t>‹#›</a:t>
            </a:fld>
            <a:endParaRPr lang="en-US"/>
          </a:p>
        </p:txBody>
      </p:sp>
    </p:spTree>
    <p:extLst>
      <p:ext uri="{BB962C8B-B14F-4D97-AF65-F5344CB8AC3E}">
        <p14:creationId xmlns:p14="http://schemas.microsoft.com/office/powerpoint/2010/main" val="31674564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937AC-972F-4294-86D2-9640583A6F32}" type="datetimeFigureOut">
              <a:rPr lang="en-US" smtClean="0"/>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7DBFB-9AC8-40F7-8265-832CC486D747}" type="slidenum">
              <a:rPr lang="en-US" smtClean="0"/>
              <a:t>‹#›</a:t>
            </a:fld>
            <a:endParaRPr lang="en-US"/>
          </a:p>
        </p:txBody>
      </p:sp>
    </p:spTree>
    <p:extLst>
      <p:ext uri="{BB962C8B-B14F-4D97-AF65-F5344CB8AC3E}">
        <p14:creationId xmlns:p14="http://schemas.microsoft.com/office/powerpoint/2010/main" val="201131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937AC-972F-4294-86D2-9640583A6F32}" type="datetimeFigureOut">
              <a:rPr lang="en-US" smtClean="0"/>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7DBFB-9AC8-40F7-8265-832CC486D747}" type="slidenum">
              <a:rPr lang="en-US" smtClean="0"/>
              <a:t>‹#›</a:t>
            </a:fld>
            <a:endParaRPr lang="en-US"/>
          </a:p>
        </p:txBody>
      </p:sp>
    </p:spTree>
    <p:extLst>
      <p:ext uri="{BB962C8B-B14F-4D97-AF65-F5344CB8AC3E}">
        <p14:creationId xmlns:p14="http://schemas.microsoft.com/office/powerpoint/2010/main" val="3906995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A9D937AC-972F-4294-86D2-9640583A6F32}" type="datetimeFigureOut">
              <a:rPr lang="en-US" smtClean="0"/>
              <a:t>3/6/2022</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1B7DBFB-9AC8-40F7-8265-832CC486D747}"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422178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A9D937AC-972F-4294-86D2-9640583A6F32}" type="datetimeFigureOut">
              <a:rPr lang="en-US" smtClean="0"/>
              <a:t>3/6/2022</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1B7DBFB-9AC8-40F7-8265-832CC486D747}" type="slidenum">
              <a:rPr lang="en-US" smtClean="0"/>
              <a:t>‹#›</a:t>
            </a:fld>
            <a:endParaRPr lang="en-US"/>
          </a:p>
        </p:txBody>
      </p:sp>
    </p:spTree>
    <p:extLst>
      <p:ext uri="{BB962C8B-B14F-4D97-AF65-F5344CB8AC3E}">
        <p14:creationId xmlns:p14="http://schemas.microsoft.com/office/powerpoint/2010/main" val="80327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9D937AC-972F-4294-86D2-9640583A6F32}" type="datetimeFigureOut">
              <a:rPr lang="en-US" smtClean="0"/>
              <a:t>3/6/2022</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1B7DBFB-9AC8-40F7-8265-832CC486D747}"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157476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8B67-A356-402E-896E-9BDC89D59159}"/>
              </a:ext>
            </a:extLst>
          </p:cNvPr>
          <p:cNvSpPr>
            <a:spLocks noGrp="1"/>
          </p:cNvSpPr>
          <p:nvPr>
            <p:ph type="ctrTitle"/>
          </p:nvPr>
        </p:nvSpPr>
        <p:spPr/>
        <p:txBody>
          <a:bodyPr/>
          <a:lstStyle/>
          <a:p>
            <a:r>
              <a:rPr lang="en-US" sz="6600" b="1" dirty="0">
                <a:latin typeface="Times New Roman" panose="02020603050405020304" pitchFamily="18" charset="0"/>
                <a:cs typeface="Times New Roman" panose="02020603050405020304" pitchFamily="18" charset="0"/>
              </a:rPr>
              <a:t>Online AI Dietitian</a:t>
            </a:r>
          </a:p>
        </p:txBody>
      </p:sp>
      <p:sp>
        <p:nvSpPr>
          <p:cNvPr id="3" name="TextBox 2">
            <a:extLst>
              <a:ext uri="{FF2B5EF4-FFF2-40B4-BE49-F238E27FC236}">
                <a16:creationId xmlns:a16="http://schemas.microsoft.com/office/drawing/2014/main" id="{9DC5A647-E6E7-4FD5-8BEC-749726C5C2B1}"/>
              </a:ext>
            </a:extLst>
          </p:cNvPr>
          <p:cNvSpPr txBox="1"/>
          <p:nvPr/>
        </p:nvSpPr>
        <p:spPr>
          <a:xfrm>
            <a:off x="9846366" y="5923722"/>
            <a:ext cx="188180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By   </a:t>
            </a:r>
          </a:p>
          <a:p>
            <a:r>
              <a:rPr lang="en-US" sz="2000" dirty="0">
                <a:latin typeface="Times New Roman" panose="02020603050405020304" pitchFamily="18" charset="0"/>
                <a:cs typeface="Times New Roman" panose="02020603050405020304" pitchFamily="18" charset="0"/>
              </a:rPr>
              <a:t>Yash Rane</a:t>
            </a:r>
          </a:p>
        </p:txBody>
      </p:sp>
    </p:spTree>
    <p:extLst>
      <p:ext uri="{BB962C8B-B14F-4D97-AF65-F5344CB8AC3E}">
        <p14:creationId xmlns:p14="http://schemas.microsoft.com/office/powerpoint/2010/main" val="23280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A0735-0567-411C-9F4E-6F7D158D3E81}"/>
              </a:ext>
            </a:extLst>
          </p:cNvPr>
          <p:cNvSpPr>
            <a:spLocks noGrp="1"/>
          </p:cNvSpPr>
          <p:nvPr>
            <p:ph idx="1"/>
          </p:nvPr>
        </p:nvSpPr>
        <p:spPr>
          <a:xfrm>
            <a:off x="1126434" y="251791"/>
            <a:ext cx="10654749" cy="6493566"/>
          </a:xfrm>
        </p:spPr>
        <p:txBody>
          <a:bodyPr>
            <a:normAutofit fontScale="47500" lnSpcReduction="20000"/>
          </a:bodyPr>
          <a:lstStyle/>
          <a:p>
            <a:pPr marL="0" marR="0" algn="just">
              <a:lnSpc>
                <a:spcPct val="120000"/>
              </a:lnSpc>
              <a:spcBef>
                <a:spcPts val="0"/>
              </a:spcBef>
              <a:spcAft>
                <a:spcPts val="750"/>
              </a:spcAft>
            </a:pPr>
            <a:r>
              <a:rPr lang="en-US" sz="3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start to feel our age</a:t>
            </a:r>
            <a:endParaRPr lang="en-US"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750"/>
              </a:spcAft>
              <a:buNone/>
            </a:pPr>
            <a:r>
              <a:rPr lang="en-US"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we start to feel sluggish, seeing poor lab results or our doctor wants us to make changes, a nutritionist can help. A whole food, plant-based diet addresses chronic inflammation in our body, positively impacting our cardiovascular functioning and hormonal balance. Incorporate more fresh foods and vegetables and other “unprocessed foods”, such as whole grains, seeds, nuts, legumes and healthy fats (olive oil, canola, avocado and flaxseed). Fatty fish and other lean proteins such as chicken should be part of a healthy diet. In addition, eating better will improve our memory and brain function, and may help reduce auto-immune diseases such as arthritis.</a:t>
            </a:r>
          </a:p>
          <a:p>
            <a:pPr marL="0" marR="0" algn="just">
              <a:lnSpc>
                <a:spcPct val="120000"/>
              </a:lnSpc>
              <a:spcBef>
                <a:spcPts val="0"/>
              </a:spcBef>
              <a:spcAft>
                <a:spcPts val="0"/>
              </a:spcAft>
            </a:pPr>
            <a:endParaRPr lang="en-US" sz="3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20000"/>
              </a:lnSpc>
              <a:spcBef>
                <a:spcPts val="0"/>
              </a:spcBef>
              <a:spcAft>
                <a:spcPts val="0"/>
              </a:spcAft>
            </a:pPr>
            <a:r>
              <a:rPr lang="en-US" sz="3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weight impacts of our health and lifestyle</a:t>
            </a:r>
            <a:endParaRPr lang="en-US"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750"/>
              </a:spcAft>
              <a:buNone/>
            </a:pPr>
            <a:r>
              <a:rPr lang="en-US"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lose weight, we need to take in fewer calories than we use, in addition to paying attention to timing of meals and the nutrient content of our diet. This can make it hard to eat right and lose weight on our own. </a:t>
            </a:r>
            <a:r>
              <a:rPr lang="en-US" sz="3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LifeWise</a:t>
            </a:r>
            <a:r>
              <a:rPr lang="en-US"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members may get discounts to gyms and weight loss </a:t>
            </a:r>
            <a:r>
              <a:rPr lang="en-US" sz="3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programs.Also</a:t>
            </a:r>
            <a:r>
              <a:rPr lang="en-US"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if we want a nutritionist who specializes in a specific chronic disease, such as diabetes, </a:t>
            </a:r>
            <a:r>
              <a:rPr lang="en-US" sz="3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LifeWise's</a:t>
            </a:r>
            <a:r>
              <a:rPr lang="en-US"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customer support can help us identify a nutritionist.</a:t>
            </a:r>
          </a:p>
          <a:p>
            <a:pPr marL="0" marR="0" indent="0" algn="just">
              <a:lnSpc>
                <a:spcPct val="120000"/>
              </a:lnSpc>
              <a:spcBef>
                <a:spcPts val="0"/>
              </a:spcBef>
              <a:spcAft>
                <a:spcPts val="750"/>
              </a:spcAft>
              <a:buNone/>
            </a:pPr>
            <a:endParaRPr lang="en-US"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20000"/>
              </a:lnSpc>
              <a:spcBef>
                <a:spcPts val="0"/>
              </a:spcBef>
              <a:spcAft>
                <a:spcPts val="750"/>
              </a:spcAft>
            </a:pPr>
            <a:r>
              <a:rPr lang="en-US" sz="3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Certain foods are making us sick</a:t>
            </a:r>
            <a:endParaRPr lang="en-US"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750"/>
              </a:spcAft>
              <a:buNone/>
            </a:pPr>
            <a:r>
              <a:rPr lang="en-US"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we suspect that food sensitivities or allergies are contributing to skin or digestive problems, we have benefit from the help of a nutritionist. The process of eliminating and bringing back certain foods into our diet will help you zero-in on what is causing your health issues. A nutritionist can help us sort through a variety of healthy foods and diets, and identify what's impacting our health.</a:t>
            </a:r>
          </a:p>
          <a:p>
            <a:endParaRPr lang="en-US" dirty="0"/>
          </a:p>
        </p:txBody>
      </p:sp>
    </p:spTree>
    <p:extLst>
      <p:ext uri="{BB962C8B-B14F-4D97-AF65-F5344CB8AC3E}">
        <p14:creationId xmlns:p14="http://schemas.microsoft.com/office/powerpoint/2010/main" val="81526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D506-2922-4505-9C47-F448B924F48B}"/>
              </a:ext>
            </a:extLst>
          </p:cNvPr>
          <p:cNvSpPr>
            <a:spLocks noGrp="1"/>
          </p:cNvSpPr>
          <p:nvPr>
            <p:ph type="title"/>
          </p:nvPr>
        </p:nvSpPr>
        <p:spPr>
          <a:xfrm>
            <a:off x="1251678" y="504988"/>
            <a:ext cx="10515600" cy="946840"/>
          </a:xfrm>
        </p:spPr>
        <p:txBody>
          <a:bodyPr>
            <a:normAutofit/>
          </a:bodyPr>
          <a:lstStyle/>
          <a:p>
            <a:r>
              <a:rPr lang="en-US" sz="4000" b="1" dirty="0">
                <a:effectLst/>
                <a:latin typeface="Times New Roman" panose="02020603050405020304" pitchFamily="18" charset="0"/>
                <a:ea typeface="Times New Roman" panose="02020603050405020304" pitchFamily="18" charset="0"/>
              </a:rPr>
              <a:t>PROBLEM DEFINITION</a:t>
            </a:r>
            <a:endParaRPr lang="en-US" sz="4000" dirty="0"/>
          </a:p>
        </p:txBody>
      </p:sp>
      <p:sp>
        <p:nvSpPr>
          <p:cNvPr id="3" name="Content Placeholder 2">
            <a:extLst>
              <a:ext uri="{FF2B5EF4-FFF2-40B4-BE49-F238E27FC236}">
                <a16:creationId xmlns:a16="http://schemas.microsoft.com/office/drawing/2014/main" id="{7A053FA0-81CC-4C89-AC33-C95AF4083A19}"/>
              </a:ext>
            </a:extLst>
          </p:cNvPr>
          <p:cNvSpPr>
            <a:spLocks noGrp="1"/>
          </p:cNvSpPr>
          <p:nvPr>
            <p:ph idx="1"/>
          </p:nvPr>
        </p:nvSpPr>
        <p:spPr>
          <a:xfrm>
            <a:off x="1251678" y="1451829"/>
            <a:ext cx="10178322" cy="5041736"/>
          </a:xfrm>
        </p:spPr>
        <p:txBody>
          <a:bodyPr>
            <a:normAutofit fontScale="92500" lnSpcReduction="10000"/>
          </a:bodyPr>
          <a:lstStyle/>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In the existing system, you have to hire a dietician in order to get advice. Hiring a nutrition doctor will not only waste your time and efforts for calling them, going to them and so on but also cost you very high as their charges per month are very high. The moment will also arrive when they will not available for you and you have to search for some other dietician urgently.</a:t>
            </a:r>
          </a:p>
          <a:p>
            <a:pPr marL="0" marR="0" indent="0" algn="just">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R="0" lvl="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Traditionally, one has to travel for consulting Dietitian in his/her clinic which consumes time as well as it proves frenetic in transportation.</a:t>
            </a:r>
          </a:p>
          <a:p>
            <a:pPr marR="0" lvl="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Implementing such system in real world will reduce the efforts of travelling on busy roads and will save the time.</a:t>
            </a:r>
          </a:p>
          <a:p>
            <a:pPr marR="0" lvl="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No such System has been developed for counselling.</a:t>
            </a:r>
          </a:p>
          <a:p>
            <a:pPr marR="0" lvl="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Clinics are being overcrowded sometimes and the person is left dejected when the query is delayed to next day just because finished visiting hours.</a:t>
            </a:r>
          </a:p>
          <a:p>
            <a:pPr marR="0" lvl="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Pressure mounts on the human Dietitians when the number of waiting patients increases.</a:t>
            </a:r>
          </a:p>
          <a:p>
            <a:endParaRPr lang="en-US" dirty="0"/>
          </a:p>
        </p:txBody>
      </p:sp>
    </p:spTree>
    <p:extLst>
      <p:ext uri="{BB962C8B-B14F-4D97-AF65-F5344CB8AC3E}">
        <p14:creationId xmlns:p14="http://schemas.microsoft.com/office/powerpoint/2010/main" val="307833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FE1E-57BA-4012-A2FD-0375F59470C7}"/>
              </a:ext>
            </a:extLst>
          </p:cNvPr>
          <p:cNvSpPr>
            <a:spLocks noGrp="1"/>
          </p:cNvSpPr>
          <p:nvPr>
            <p:ph type="title"/>
          </p:nvPr>
        </p:nvSpPr>
        <p:spPr>
          <a:xfrm>
            <a:off x="1209261" y="365125"/>
            <a:ext cx="10515600" cy="615536"/>
          </a:xfrm>
        </p:spPr>
        <p:txBody>
          <a:bodyPr>
            <a:normAutofit fontScale="90000"/>
          </a:bodyPr>
          <a:lstStyle/>
          <a:p>
            <a:r>
              <a:rPr lang="en-US" sz="4000" b="1" dirty="0">
                <a:solidFill>
                  <a:srgbClr val="000000"/>
                </a:solidFill>
                <a:effectLst/>
                <a:latin typeface="Times New Roman" panose="02020603050405020304" pitchFamily="18" charset="0"/>
                <a:ea typeface="Times New Roman" panose="02020603050405020304" pitchFamily="18" charset="0"/>
              </a:rPr>
              <a:t>Proposed System</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32E930E-B898-4D24-8390-B1EED2542D6A}"/>
              </a:ext>
            </a:extLst>
          </p:cNvPr>
          <p:cNvSpPr>
            <a:spLocks noGrp="1"/>
          </p:cNvSpPr>
          <p:nvPr>
            <p:ph idx="1"/>
          </p:nvPr>
        </p:nvSpPr>
        <p:spPr>
          <a:xfrm>
            <a:off x="1209261" y="1179443"/>
            <a:ext cx="10515600" cy="5313432"/>
          </a:xfrm>
        </p:spPr>
        <p:txBody>
          <a:bodyPr>
            <a:normAutofit fontScale="85000" lnSpcReduction="10000"/>
          </a:bodyPr>
          <a:lstStyle/>
          <a:p>
            <a:pPr marR="0" lvl="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Considering the anomalies in the existing system computerization of the whole activity is being suggested after initial analysis.</a:t>
            </a:r>
          </a:p>
          <a:p>
            <a:pPr marR="0" lvl="0" algn="just">
              <a:lnSpc>
                <a:spcPct val="150000"/>
              </a:lnSpc>
              <a:spcBef>
                <a:spcPts val="0"/>
              </a:spcBef>
              <a:spcAft>
                <a:spcPts val="0"/>
              </a:spcAft>
            </a:pPr>
            <a:r>
              <a:rPr lang="en-US" sz="2100" b="1" dirty="0">
                <a:solidFill>
                  <a:srgbClr val="000000"/>
                </a:solidFill>
                <a:effectLst/>
                <a:latin typeface="Times New Roman" panose="02020603050405020304" pitchFamily="18" charset="0"/>
                <a:ea typeface="Times New Roman" panose="02020603050405020304" pitchFamily="18" charset="0"/>
              </a:rPr>
              <a:t>“</a:t>
            </a:r>
            <a:r>
              <a:rPr lang="en-US" sz="2100" b="1" dirty="0">
                <a:effectLst/>
                <a:latin typeface="Times New Roman" panose="02020603050405020304" pitchFamily="18" charset="0"/>
                <a:ea typeface="Times New Roman" panose="02020603050405020304" pitchFamily="18" charset="0"/>
              </a:rPr>
              <a:t>Artificial Intelligence Dietitian</a:t>
            </a:r>
            <a:r>
              <a:rPr lang="en-US" sz="2100" b="1" dirty="0">
                <a:solidFill>
                  <a:srgbClr val="000000"/>
                </a:solidFill>
                <a:effectLst/>
                <a:latin typeface="Times New Roman" panose="02020603050405020304" pitchFamily="18" charset="0"/>
                <a:ea typeface="Times New Roman" panose="02020603050405020304" pitchFamily="18" charset="0"/>
              </a:rPr>
              <a:t>”</a:t>
            </a:r>
            <a:r>
              <a:rPr lang="en-US" sz="2100" dirty="0">
                <a:solidFill>
                  <a:srgbClr val="000000"/>
                </a:solidFill>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is a BOT with artificial intelligence about human diets.</a:t>
            </a:r>
          </a:p>
          <a:p>
            <a:pPr marR="0" lvl="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It acts as a diet consultant similar to a real Dietitian</a:t>
            </a:r>
          </a:p>
          <a:p>
            <a:pPr marR="0" lvl="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User may login and view various diet information	</a:t>
            </a:r>
          </a:p>
          <a:p>
            <a:pPr marR="0" lvl="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A Dietitian consults a person based on his schedule, body type, height and weight. The system too asks all this data from the user and processes it.</a:t>
            </a:r>
          </a:p>
          <a:p>
            <a:pPr marR="0" lvl="0" algn="just">
              <a:lnSpc>
                <a:spcPct val="150000"/>
              </a:lnSpc>
              <a:spcBef>
                <a:spcPts val="0"/>
              </a:spcBef>
              <a:spcAft>
                <a:spcPts val="0"/>
              </a:spcAft>
            </a:pPr>
            <a:r>
              <a:rPr lang="en-US" sz="2100" dirty="0">
                <a:solidFill>
                  <a:srgbClr val="000000"/>
                </a:solidFill>
                <a:effectLst/>
                <a:latin typeface="Times New Roman" panose="02020603050405020304" pitchFamily="18" charset="0"/>
                <a:ea typeface="Times New Roman" panose="02020603050405020304" pitchFamily="18" charset="0"/>
              </a:rPr>
              <a:t>It </a:t>
            </a:r>
            <a:r>
              <a:rPr lang="en-US" sz="2100" dirty="0">
                <a:effectLst/>
                <a:latin typeface="Times New Roman" panose="02020603050405020304" pitchFamily="18" charset="0"/>
                <a:ea typeface="Times New Roman" panose="02020603050405020304" pitchFamily="18" charset="0"/>
              </a:rPr>
              <a:t>asks about how many hours the user works, his height, weight, age etc.</a:t>
            </a:r>
          </a:p>
          <a:p>
            <a:pPr marR="0" lvl="0" algn="just">
              <a:lnSpc>
                <a:spcPct val="150000"/>
              </a:lnSpc>
              <a:spcBef>
                <a:spcPts val="0"/>
              </a:spcBef>
              <a:spcAft>
                <a:spcPts val="0"/>
              </a:spcAft>
            </a:pPr>
            <a:r>
              <a:rPr lang="en-US" sz="2100" dirty="0">
                <a:solidFill>
                  <a:srgbClr val="000000"/>
                </a:solidFill>
                <a:effectLst/>
                <a:latin typeface="Times New Roman" panose="02020603050405020304" pitchFamily="18" charset="0"/>
                <a:ea typeface="Times New Roman" panose="02020603050405020304" pitchFamily="18" charset="0"/>
              </a:rPr>
              <a:t>It s</a:t>
            </a:r>
            <a:r>
              <a:rPr lang="en-US" sz="2100" dirty="0">
                <a:effectLst/>
                <a:latin typeface="Times New Roman" panose="02020603050405020304" pitchFamily="18" charset="0"/>
                <a:ea typeface="Times New Roman" panose="02020603050405020304" pitchFamily="18" charset="0"/>
              </a:rPr>
              <a:t>tores and processes the above data and then calculates the nutrient value needed to fill up user’s needs.</a:t>
            </a:r>
          </a:p>
          <a:p>
            <a:pPr marR="0" lvl="0" algn="just">
              <a:lnSpc>
                <a:spcPct val="150000"/>
              </a:lnSpc>
              <a:spcBef>
                <a:spcPts val="0"/>
              </a:spcBef>
              <a:spcAft>
                <a:spcPts val="0"/>
              </a:spcAft>
            </a:pPr>
            <a:r>
              <a:rPr lang="en-US" sz="2100" dirty="0">
                <a:solidFill>
                  <a:srgbClr val="000000"/>
                </a:solidFill>
                <a:effectLst/>
                <a:latin typeface="Times New Roman" panose="02020603050405020304" pitchFamily="18" charset="0"/>
                <a:ea typeface="Times New Roman" panose="02020603050405020304" pitchFamily="18" charset="0"/>
              </a:rPr>
              <a:t>It </a:t>
            </a:r>
            <a:r>
              <a:rPr lang="en-US" sz="2100" dirty="0">
                <a:effectLst/>
                <a:latin typeface="Times New Roman" panose="02020603050405020304" pitchFamily="18" charset="0"/>
                <a:ea typeface="Times New Roman" panose="02020603050405020304" pitchFamily="18" charset="0"/>
              </a:rPr>
              <a:t>then shows an appropriate diet to the users and asks if user is ok with it, else it shows other alternate diets to fill up user’s needs.</a:t>
            </a:r>
          </a:p>
          <a:p>
            <a:pPr marR="0" lvl="0" algn="just">
              <a:lnSpc>
                <a:spcPct val="150000"/>
              </a:lnSpc>
              <a:spcBef>
                <a:spcPts val="0"/>
              </a:spcBef>
              <a:spcAft>
                <a:spcPts val="0"/>
              </a:spcAft>
            </a:pPr>
            <a:r>
              <a:rPr lang="en-US" sz="2100" dirty="0">
                <a:solidFill>
                  <a:srgbClr val="000000"/>
                </a:solidFill>
                <a:effectLst/>
                <a:latin typeface="Times New Roman" panose="02020603050405020304" pitchFamily="18" charset="0"/>
                <a:ea typeface="Times New Roman" panose="02020603050405020304" pitchFamily="18" charset="0"/>
              </a:rPr>
              <a:t>The web application also contains chat, where a user or a dietitian can chat with each other and ask or solve their queries related to diet.</a:t>
            </a:r>
            <a:endParaRPr lang="en-US" sz="21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579534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79A4-317F-48AB-8CF1-A3FAD7123434}"/>
              </a:ext>
            </a:extLst>
          </p:cNvPr>
          <p:cNvSpPr>
            <a:spLocks noGrp="1"/>
          </p:cNvSpPr>
          <p:nvPr>
            <p:ph type="title"/>
          </p:nvPr>
        </p:nvSpPr>
        <p:spPr/>
        <p:txBody>
          <a:bodyPr/>
          <a:lstStyle/>
          <a:p>
            <a:r>
              <a:rPr lang="en-US" sz="1800" u="sng" dirty="0">
                <a:effectLst/>
                <a:latin typeface="Calibri" panose="020F0502020204030204" pitchFamily="34" charset="0"/>
                <a:ea typeface="Times New Roman" panose="02020603050405020304" pitchFamily="18" charset="0"/>
                <a:cs typeface="Times New Roman" panose="02020603050405020304" pitchFamily="18" charset="0"/>
              </a:rPr>
              <a:t>Project Lifecycle Details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dirty="0"/>
          </a:p>
        </p:txBody>
      </p:sp>
      <p:pic>
        <p:nvPicPr>
          <p:cNvPr id="6" name="Content Placeholder 5">
            <a:extLst>
              <a:ext uri="{FF2B5EF4-FFF2-40B4-BE49-F238E27FC236}">
                <a16:creationId xmlns:a16="http://schemas.microsoft.com/office/drawing/2014/main" id="{E0708E28-65C5-4F70-BA1B-45E4F6A000F2}"/>
              </a:ext>
            </a:extLst>
          </p:cNvPr>
          <p:cNvPicPr>
            <a:picLocks noGrp="1"/>
          </p:cNvPicPr>
          <p:nvPr>
            <p:ph idx="1"/>
          </p:nvPr>
        </p:nvPicPr>
        <p:blipFill>
          <a:blip r:embed="rId2" cstate="print"/>
          <a:srcRect/>
          <a:stretch/>
        </p:blipFill>
        <p:spPr>
          <a:xfrm>
            <a:off x="2777154" y="1389384"/>
            <a:ext cx="6384519" cy="3594100"/>
          </a:xfrm>
          <a:prstGeom prst="rect">
            <a:avLst/>
          </a:prstGeom>
        </p:spPr>
      </p:pic>
      <p:sp>
        <p:nvSpPr>
          <p:cNvPr id="7" name="TextBox 6">
            <a:extLst>
              <a:ext uri="{FF2B5EF4-FFF2-40B4-BE49-F238E27FC236}">
                <a16:creationId xmlns:a16="http://schemas.microsoft.com/office/drawing/2014/main" id="{11C2DEEF-7AB8-4639-B5F1-A7C69B8417A2}"/>
              </a:ext>
            </a:extLst>
          </p:cNvPr>
          <p:cNvSpPr txBox="1"/>
          <p:nvPr/>
        </p:nvSpPr>
        <p:spPr>
          <a:xfrm>
            <a:off x="5247169" y="5528818"/>
            <a:ext cx="303543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Waterfall Model</a:t>
            </a:r>
          </a:p>
        </p:txBody>
      </p:sp>
    </p:spTree>
    <p:extLst>
      <p:ext uri="{BB962C8B-B14F-4D97-AF65-F5344CB8AC3E}">
        <p14:creationId xmlns:p14="http://schemas.microsoft.com/office/powerpoint/2010/main" val="417047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5BF9-071A-485A-AEF0-5699448DE204}"/>
              </a:ext>
            </a:extLst>
          </p:cNvPr>
          <p:cNvSpPr>
            <a:spLocks noGrp="1"/>
          </p:cNvSpPr>
          <p:nvPr>
            <p:ph type="title"/>
          </p:nvPr>
        </p:nvSpPr>
        <p:spPr>
          <a:xfrm>
            <a:off x="1156252" y="365126"/>
            <a:ext cx="10515600" cy="761310"/>
          </a:xfrm>
        </p:spPr>
        <p:txBody>
          <a:bodyPr>
            <a:normAutofit/>
          </a:bodyPr>
          <a:lstStyle/>
          <a:p>
            <a:r>
              <a:rPr lang="en-US" sz="2800" b="1" dirty="0">
                <a:effectLst/>
                <a:latin typeface="Times New Roman" panose="02020603050405020304" pitchFamily="18" charset="0"/>
                <a:ea typeface="Times New Roman" panose="02020603050405020304" pitchFamily="18" charset="0"/>
              </a:rPr>
              <a:t>REQUIREMENT SPECIFICATION</a:t>
            </a:r>
            <a:endParaRPr lang="en-US" sz="2800" dirty="0"/>
          </a:p>
        </p:txBody>
      </p:sp>
      <p:sp>
        <p:nvSpPr>
          <p:cNvPr id="3" name="Content Placeholder 2">
            <a:extLst>
              <a:ext uri="{FF2B5EF4-FFF2-40B4-BE49-F238E27FC236}">
                <a16:creationId xmlns:a16="http://schemas.microsoft.com/office/drawing/2014/main" id="{1CC56B86-D26F-42B6-B4CD-C3D9D8138817}"/>
              </a:ext>
            </a:extLst>
          </p:cNvPr>
          <p:cNvSpPr>
            <a:spLocks noGrp="1"/>
          </p:cNvSpPr>
          <p:nvPr>
            <p:ph idx="1"/>
          </p:nvPr>
        </p:nvSpPr>
        <p:spPr>
          <a:xfrm>
            <a:off x="1156252" y="1166194"/>
            <a:ext cx="10515600" cy="5366438"/>
          </a:xfrm>
        </p:spPr>
        <p:txBody>
          <a:bodyP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Considering the anomalies in the existing system computerization of the whole activity is being suggested after initial analysis.</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It acts as a diet consultant similar to a real Dietitian</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User may login and view various diet information	</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A Dietitian consults a person based on his schedule, body type, height and weight. The system too asks all this data from the user and processes it.</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It </a:t>
            </a:r>
            <a:r>
              <a:rPr lang="en-US" sz="1800" dirty="0">
                <a:effectLst/>
                <a:latin typeface="Times New Roman" panose="02020603050405020304" pitchFamily="18" charset="0"/>
                <a:ea typeface="Times New Roman" panose="02020603050405020304" pitchFamily="18" charset="0"/>
              </a:rPr>
              <a:t>asks about how many hours the user works, his height, weight, age etc.</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It s</a:t>
            </a:r>
            <a:r>
              <a:rPr lang="en-US" sz="1800" dirty="0">
                <a:effectLst/>
                <a:latin typeface="Times New Roman" panose="02020603050405020304" pitchFamily="18" charset="0"/>
                <a:ea typeface="Times New Roman" panose="02020603050405020304" pitchFamily="18" charset="0"/>
              </a:rPr>
              <a:t>tores and processes the above data and then calculates the nutrient value needed to fill up user’s needs.</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It </a:t>
            </a:r>
            <a:r>
              <a:rPr lang="en-US" sz="1800" dirty="0">
                <a:effectLst/>
                <a:latin typeface="Times New Roman" panose="02020603050405020304" pitchFamily="18" charset="0"/>
                <a:ea typeface="Times New Roman" panose="02020603050405020304" pitchFamily="18" charset="0"/>
              </a:rPr>
              <a:t>then shows an appropriate diet to the users and asks if user is ok with it, else it shows other alternate diets to fill up user’s needs.</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web application also contains chat, where a user or a dietitian can chat with each other and ask or solve their queries related to diet.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50355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38C1-B8D8-413F-B4F2-E58302ED0782}"/>
              </a:ext>
            </a:extLst>
          </p:cNvPr>
          <p:cNvSpPr>
            <a:spLocks noGrp="1"/>
          </p:cNvSpPr>
          <p:nvPr>
            <p:ph type="title"/>
          </p:nvPr>
        </p:nvSpPr>
        <p:spPr>
          <a:xfrm>
            <a:off x="1251678" y="382385"/>
            <a:ext cx="10178322" cy="596023"/>
          </a:xfrm>
        </p:spPr>
        <p:txBody>
          <a:bodyPr>
            <a:normAutofit fontScale="90000"/>
          </a:bodyPr>
          <a:lstStyle/>
          <a:p>
            <a:r>
              <a:rPr lang="en-US" sz="4900" b="1" dirty="0">
                <a:effectLst/>
                <a:latin typeface="Times New Roman" panose="02020603050405020304" pitchFamily="18" charset="0"/>
                <a:ea typeface="Times New Roman" panose="02020603050405020304" pitchFamily="18" charset="0"/>
                <a:cs typeface="Times New Roman" panose="02020603050405020304" pitchFamily="18" charset="0"/>
              </a:rPr>
              <a:t>PROJECT IMPLEMENTATION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612EE82-7BF0-4C63-AF4D-A9EB5449337A}"/>
              </a:ext>
            </a:extLst>
          </p:cNvPr>
          <p:cNvSpPr>
            <a:spLocks noGrp="1"/>
          </p:cNvSpPr>
          <p:nvPr>
            <p:ph idx="1"/>
          </p:nvPr>
        </p:nvSpPr>
        <p:spPr>
          <a:xfrm>
            <a:off x="1251678" y="2286001"/>
            <a:ext cx="10178322" cy="2961859"/>
          </a:xfrm>
        </p:spPr>
        <p:txBody>
          <a:bodyPr/>
          <a:lstStyle/>
          <a:p>
            <a:pPr marL="0" indent="0">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Project is loaded in Visual Studio 2010. We used Visual Studio for Design and coding of project. Created and maintained all databases into SQL Server 2008, in that we create tables, write query for store data or record of project. </a:t>
            </a:r>
          </a:p>
          <a:p>
            <a:endParaRPr lang="en-US" dirty="0"/>
          </a:p>
        </p:txBody>
      </p:sp>
    </p:spTree>
    <p:extLst>
      <p:ext uri="{BB962C8B-B14F-4D97-AF65-F5344CB8AC3E}">
        <p14:creationId xmlns:p14="http://schemas.microsoft.com/office/powerpoint/2010/main" val="765729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85D7-32FC-4A93-8FA2-BDD76AE19D46}"/>
              </a:ext>
            </a:extLst>
          </p:cNvPr>
          <p:cNvSpPr>
            <a:spLocks noGrp="1"/>
          </p:cNvSpPr>
          <p:nvPr>
            <p:ph type="title"/>
          </p:nvPr>
        </p:nvSpPr>
        <p:spPr>
          <a:xfrm>
            <a:off x="1169504" y="312117"/>
            <a:ext cx="10515600" cy="867327"/>
          </a:xfrm>
        </p:spPr>
        <p:txBody>
          <a:bodyPr>
            <a:normAutofit/>
          </a:bodyPr>
          <a:lstStyle/>
          <a:p>
            <a:r>
              <a:rPr lang="en-US" sz="3200" b="1" dirty="0">
                <a:effectLst/>
                <a:latin typeface="Times New Roman" panose="02020603050405020304" pitchFamily="18" charset="0"/>
                <a:ea typeface="Times New Roman" panose="02020603050405020304" pitchFamily="18" charset="0"/>
              </a:rPr>
              <a:t>SOFTWARE AND HARDWARE REQUIREMENTS</a:t>
            </a:r>
            <a:endParaRPr lang="en-US" sz="3200" dirty="0"/>
          </a:p>
        </p:txBody>
      </p:sp>
      <p:sp>
        <p:nvSpPr>
          <p:cNvPr id="3" name="Content Placeholder 2">
            <a:extLst>
              <a:ext uri="{FF2B5EF4-FFF2-40B4-BE49-F238E27FC236}">
                <a16:creationId xmlns:a16="http://schemas.microsoft.com/office/drawing/2014/main" id="{16572460-F019-4BF5-A667-1A687DF2339F}"/>
              </a:ext>
            </a:extLst>
          </p:cNvPr>
          <p:cNvSpPr>
            <a:spLocks noGrp="1"/>
          </p:cNvSpPr>
          <p:nvPr>
            <p:ph idx="1"/>
          </p:nvPr>
        </p:nvSpPr>
        <p:spPr>
          <a:xfrm>
            <a:off x="1169504" y="954157"/>
            <a:ext cx="10515600" cy="5751443"/>
          </a:xfrm>
        </p:spPr>
        <p:txBody>
          <a:bodyPr>
            <a:normAutofit/>
          </a:bodyPr>
          <a:lstStyle/>
          <a:p>
            <a:pPr marL="0" marR="0" indent="0" algn="just">
              <a:lnSpc>
                <a:spcPct val="120000"/>
              </a:lnSpc>
              <a:spcBef>
                <a:spcPts val="0"/>
              </a:spcBef>
              <a:spcAft>
                <a:spcPts val="800"/>
              </a:spcAft>
              <a:buNone/>
            </a:pPr>
            <a:endParaRPr lang="en-US" sz="2000" dirty="0">
              <a:effectLst/>
              <a:latin typeface="Times New Roman" panose="02020603050405020304" pitchFamily="18" charset="0"/>
              <a:ea typeface="Times New Roman" panose="02020603050405020304" pitchFamily="18" charset="0"/>
            </a:endParaRPr>
          </a:p>
          <a:p>
            <a:pPr marL="342900" marR="0" lvl="0" indent="-342900" algn="just">
              <a:lnSpc>
                <a:spcPct val="120000"/>
              </a:lnSpc>
              <a:spcBef>
                <a:spcPts val="0"/>
              </a:spcBef>
              <a:spcAft>
                <a:spcPts val="0"/>
              </a:spcAft>
              <a:buSzPts val="1600"/>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Hardware Requirement:</a:t>
            </a:r>
            <a:r>
              <a:rPr lang="en-US" sz="2000" dirty="0">
                <a:effectLst/>
                <a:latin typeface="Times New Roman" panose="02020603050405020304" pitchFamily="18" charset="0"/>
                <a:ea typeface="Times New Roman" panose="02020603050405020304" pitchFamily="18" charset="0"/>
              </a:rPr>
              <a:t> </a:t>
            </a:r>
          </a:p>
          <a:p>
            <a:pPr marL="342900" marR="0" lvl="0" indent="-342900" algn="just">
              <a:lnSpc>
                <a:spcPct val="120000"/>
              </a:lnSpc>
              <a:spcBef>
                <a:spcPts val="0"/>
              </a:spcBef>
              <a:spcAft>
                <a:spcPts val="0"/>
              </a:spcAft>
              <a:buFont typeface="Wingdings" panose="05000000000000000000" pitchFamily="2" charset="2"/>
              <a:buChar char=""/>
              <a:tabLst>
                <a:tab pos="914400" algn="l"/>
              </a:tabLst>
            </a:pPr>
            <a:r>
              <a:rPr lang="en-US" sz="2000" dirty="0">
                <a:effectLst/>
                <a:latin typeface="Times New Roman" panose="02020603050405020304" pitchFamily="18" charset="0"/>
                <a:ea typeface="Times New Roman" panose="02020603050405020304" pitchFamily="18" charset="0"/>
              </a:rPr>
              <a:t>i3 OR i5 Processor Based Computer</a:t>
            </a:r>
          </a:p>
          <a:p>
            <a:pPr marL="342900" marR="0" lvl="0" indent="-342900" algn="just">
              <a:lnSpc>
                <a:spcPct val="120000"/>
              </a:lnSpc>
              <a:spcBef>
                <a:spcPts val="0"/>
              </a:spcBef>
              <a:spcAft>
                <a:spcPts val="0"/>
              </a:spcAft>
              <a:buFont typeface="Wingdings" panose="05000000000000000000" pitchFamily="2" charset="2"/>
              <a:buChar char=""/>
              <a:tabLst>
                <a:tab pos="914400" algn="l"/>
              </a:tabLst>
            </a:pPr>
            <a:r>
              <a:rPr lang="en-US" sz="2000" dirty="0">
                <a:effectLst/>
                <a:latin typeface="Times New Roman" panose="02020603050405020304" pitchFamily="18" charset="0"/>
                <a:ea typeface="Times New Roman" panose="02020603050405020304" pitchFamily="18" charset="0"/>
              </a:rPr>
              <a:t>2GB-Ram</a:t>
            </a:r>
          </a:p>
          <a:p>
            <a:pPr marL="342900" marR="0" lvl="0" indent="-342900" algn="just">
              <a:lnSpc>
                <a:spcPct val="120000"/>
              </a:lnSpc>
              <a:spcBef>
                <a:spcPts val="0"/>
              </a:spcBef>
              <a:spcAft>
                <a:spcPts val="0"/>
              </a:spcAft>
              <a:buFont typeface="Wingdings" panose="05000000000000000000" pitchFamily="2" charset="2"/>
              <a:buChar char=""/>
              <a:tabLst>
                <a:tab pos="914400" algn="l"/>
              </a:tabLst>
            </a:pPr>
            <a:r>
              <a:rPr lang="en-US" sz="2000" dirty="0">
                <a:effectLst/>
                <a:latin typeface="Times New Roman" panose="02020603050405020304" pitchFamily="18" charset="0"/>
                <a:ea typeface="Times New Roman" panose="02020603050405020304" pitchFamily="18" charset="0"/>
              </a:rPr>
              <a:t>5 GB Hard Disk </a:t>
            </a:r>
          </a:p>
          <a:p>
            <a:pPr marL="342900" marR="0" lvl="0" indent="-342900" algn="just">
              <a:lnSpc>
                <a:spcPct val="120000"/>
              </a:lnSpc>
              <a:spcBef>
                <a:spcPts val="0"/>
              </a:spcBef>
              <a:spcAft>
                <a:spcPts val="0"/>
              </a:spcAft>
              <a:buFont typeface="Wingdings" panose="05000000000000000000" pitchFamily="2" charset="2"/>
              <a:buChar char=""/>
              <a:tabLst>
                <a:tab pos="914400" algn="l"/>
              </a:tabLst>
            </a:pPr>
            <a:r>
              <a:rPr lang="en-US" sz="2000" dirty="0">
                <a:effectLst/>
                <a:latin typeface="Times New Roman" panose="02020603050405020304" pitchFamily="18" charset="0"/>
                <a:ea typeface="Times New Roman" panose="02020603050405020304" pitchFamily="18" charset="0"/>
              </a:rPr>
              <a:t>Internet Connection</a:t>
            </a:r>
          </a:p>
          <a:p>
            <a:pPr marL="0" marR="0" lvl="0" indent="0" algn="just">
              <a:lnSpc>
                <a:spcPct val="120000"/>
              </a:lnSpc>
              <a:spcBef>
                <a:spcPts val="0"/>
              </a:spcBef>
              <a:spcAft>
                <a:spcPts val="0"/>
              </a:spcAft>
              <a:buNone/>
              <a:tabLst>
                <a:tab pos="914400" algn="l"/>
              </a:tabLst>
            </a:pPr>
            <a:endParaRPr lang="en-US" sz="2000" dirty="0">
              <a:effectLst/>
              <a:latin typeface="Times New Roman" panose="02020603050405020304" pitchFamily="18" charset="0"/>
              <a:ea typeface="Times New Roman" panose="02020603050405020304" pitchFamily="18" charset="0"/>
            </a:endParaRPr>
          </a:p>
          <a:p>
            <a:pPr marL="0" marR="0" lvl="0" indent="0" algn="just">
              <a:lnSpc>
                <a:spcPct val="120000"/>
              </a:lnSpc>
              <a:spcBef>
                <a:spcPts val="0"/>
              </a:spcBef>
              <a:spcAft>
                <a:spcPts val="0"/>
              </a:spcAft>
              <a:buNone/>
              <a:tabLst>
                <a:tab pos="9144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lgn="just">
              <a:lnSpc>
                <a:spcPct val="120000"/>
              </a:lnSpc>
              <a:spcBef>
                <a:spcPts val="0"/>
              </a:spcBef>
              <a:spcAft>
                <a:spcPts val="0"/>
              </a:spcAft>
              <a:buSzPts val="1600"/>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Software Requirement:</a:t>
            </a:r>
            <a:endParaRPr lang="en-US" sz="2000" dirty="0">
              <a:effectLst/>
              <a:latin typeface="Times New Roman" panose="02020603050405020304" pitchFamily="18" charset="0"/>
              <a:ea typeface="Times New Roman" panose="02020603050405020304" pitchFamily="18" charset="0"/>
            </a:endParaRPr>
          </a:p>
          <a:p>
            <a:pPr marL="342900" marR="0" lvl="0" indent="-342900" algn="just">
              <a:lnSpc>
                <a:spcPct val="120000"/>
              </a:lnSpc>
              <a:spcBef>
                <a:spcPts val="0"/>
              </a:spcBef>
              <a:spcAft>
                <a:spcPts val="1000"/>
              </a:spcAft>
              <a:buSzPts val="1400"/>
              <a:buFont typeface="Wingdings" panose="05000000000000000000" pitchFamily="2" charset="2"/>
              <a:buChar char=""/>
              <a:tabLst>
                <a:tab pos="914400" algn="l"/>
              </a:tabLst>
            </a:pPr>
            <a:r>
              <a:rPr lang="en-US" sz="2000" dirty="0">
                <a:effectLst/>
                <a:latin typeface="Times New Roman" panose="02020603050405020304" pitchFamily="18" charset="0"/>
                <a:ea typeface="Times New Roman" panose="02020603050405020304" pitchFamily="18" charset="0"/>
              </a:rPr>
              <a:t>Windows 7 or higher</a:t>
            </a:r>
          </a:p>
          <a:p>
            <a:pPr marL="342900" marR="0" lvl="0" indent="-342900" algn="just">
              <a:lnSpc>
                <a:spcPct val="120000"/>
              </a:lnSpc>
              <a:spcBef>
                <a:spcPts val="0"/>
              </a:spcBef>
              <a:spcAft>
                <a:spcPts val="1000"/>
              </a:spcAft>
              <a:buSzPts val="1400"/>
              <a:buFont typeface="Wingdings" panose="05000000000000000000" pitchFamily="2" charset="2"/>
              <a:buChar char=""/>
              <a:tabLst>
                <a:tab pos="914400" algn="l"/>
              </a:tabLst>
            </a:pPr>
            <a:r>
              <a:rPr lang="en-US" sz="2000" dirty="0">
                <a:effectLst/>
                <a:latin typeface="Times New Roman" panose="02020603050405020304" pitchFamily="18" charset="0"/>
                <a:ea typeface="Times New Roman" panose="02020603050405020304" pitchFamily="18" charset="0"/>
              </a:rPr>
              <a:t>Visual Studio 2010</a:t>
            </a:r>
          </a:p>
          <a:p>
            <a:pPr marL="342900" marR="0" lvl="0" indent="-342900" algn="just">
              <a:lnSpc>
                <a:spcPct val="120000"/>
              </a:lnSpc>
              <a:spcBef>
                <a:spcPts val="0"/>
              </a:spcBef>
              <a:spcAft>
                <a:spcPts val="1000"/>
              </a:spcAft>
              <a:buSzPts val="1400"/>
              <a:buFont typeface="Wingdings" panose="05000000000000000000" pitchFamily="2" charset="2"/>
              <a:buChar char=""/>
              <a:tabLst>
                <a:tab pos="914400" algn="l"/>
              </a:tabLst>
            </a:pPr>
            <a:r>
              <a:rPr lang="en-US" sz="2000" dirty="0">
                <a:effectLst/>
                <a:latin typeface="Times New Roman" panose="02020603050405020304" pitchFamily="18" charset="0"/>
                <a:ea typeface="Times New Roman" panose="02020603050405020304" pitchFamily="18" charset="0"/>
              </a:rPr>
              <a:t>SQL Server 2008</a:t>
            </a:r>
          </a:p>
          <a:p>
            <a:pPr marL="342900" marR="0" lvl="0" indent="-342900" algn="just">
              <a:lnSpc>
                <a:spcPct val="120000"/>
              </a:lnSpc>
              <a:spcBef>
                <a:spcPts val="0"/>
              </a:spcBef>
              <a:spcAft>
                <a:spcPts val="1000"/>
              </a:spcAft>
              <a:buSzPts val="1400"/>
              <a:buFont typeface="Wingdings" panose="05000000000000000000" pitchFamily="2" charset="2"/>
              <a:buChar char=""/>
              <a:tabLst>
                <a:tab pos="914400" algn="l"/>
              </a:tabLst>
            </a:pPr>
            <a:r>
              <a:rPr lang="en-US" sz="2000" dirty="0">
                <a:effectLst/>
                <a:latin typeface="Times New Roman" panose="02020603050405020304" pitchFamily="18" charset="0"/>
                <a:ea typeface="Times New Roman" panose="02020603050405020304" pitchFamily="18" charset="0"/>
              </a:rPr>
              <a:t>Google Chrome Browser</a:t>
            </a:r>
          </a:p>
          <a:p>
            <a:endParaRPr lang="en-US" dirty="0"/>
          </a:p>
        </p:txBody>
      </p:sp>
    </p:spTree>
    <p:extLst>
      <p:ext uri="{BB962C8B-B14F-4D97-AF65-F5344CB8AC3E}">
        <p14:creationId xmlns:p14="http://schemas.microsoft.com/office/powerpoint/2010/main" val="1128420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2B49-0C34-422F-BAC9-CB1B58040605}"/>
              </a:ext>
            </a:extLst>
          </p:cNvPr>
          <p:cNvSpPr>
            <a:spLocks noGrp="1"/>
          </p:cNvSpPr>
          <p:nvPr>
            <p:ph type="title"/>
          </p:nvPr>
        </p:nvSpPr>
        <p:spPr>
          <a:xfrm>
            <a:off x="1046922" y="418134"/>
            <a:ext cx="10515600" cy="575779"/>
          </a:xfrm>
        </p:spPr>
        <p:txBody>
          <a:bodyPr>
            <a:normAutofit/>
          </a:bodyPr>
          <a:lstStyle/>
          <a:p>
            <a:r>
              <a:rPr lang="en-US" sz="2400" b="1" dirty="0">
                <a:effectLst/>
                <a:latin typeface="Times New Roman" panose="02020603050405020304" pitchFamily="18" charset="0"/>
                <a:ea typeface="Times New Roman" panose="02020603050405020304" pitchFamily="18" charset="0"/>
              </a:rPr>
              <a:t>PRELIMINARY PRODUCT DESCRIPTION</a:t>
            </a:r>
            <a:endParaRPr lang="en-US" sz="2400" dirty="0"/>
          </a:p>
        </p:txBody>
      </p:sp>
      <p:sp>
        <p:nvSpPr>
          <p:cNvPr id="3" name="Content Placeholder 2">
            <a:extLst>
              <a:ext uri="{FF2B5EF4-FFF2-40B4-BE49-F238E27FC236}">
                <a16:creationId xmlns:a16="http://schemas.microsoft.com/office/drawing/2014/main" id="{AA10A9B5-48A7-4595-89B6-31C49854F8DD}"/>
              </a:ext>
            </a:extLst>
          </p:cNvPr>
          <p:cNvSpPr>
            <a:spLocks noGrp="1"/>
          </p:cNvSpPr>
          <p:nvPr>
            <p:ph idx="1"/>
          </p:nvPr>
        </p:nvSpPr>
        <p:spPr>
          <a:xfrm>
            <a:off x="1046922" y="1139688"/>
            <a:ext cx="10306878" cy="5565912"/>
          </a:xfrm>
        </p:spPr>
        <p:txBody>
          <a:bodyPr>
            <a:normAutofit fontScale="92500" lnSpcReduction="20000"/>
          </a:bodyPr>
          <a:lstStyle/>
          <a:p>
            <a:pPr marR="0" lvl="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Considering the anomalies in the existing system computerization of the whole activity is being suggested after initial analysis.</a:t>
            </a:r>
          </a:p>
          <a:p>
            <a:pPr marR="0" lvl="0" algn="just">
              <a:lnSpc>
                <a:spcPct val="150000"/>
              </a:lnSpc>
              <a:spcBef>
                <a:spcPts val="0"/>
              </a:spcBef>
              <a:spcAft>
                <a:spcPts val="0"/>
              </a:spcAft>
            </a:pPr>
            <a:r>
              <a:rPr lang="en-US" sz="2100" b="1" dirty="0">
                <a:effectLst/>
                <a:latin typeface="Times New Roman" panose="02020603050405020304" pitchFamily="18" charset="0"/>
                <a:ea typeface="Times New Roman" panose="02020603050405020304" pitchFamily="18" charset="0"/>
              </a:rPr>
              <a:t>“Artificial Intelligence Dietitian”</a:t>
            </a:r>
            <a:r>
              <a:rPr lang="en-US" sz="2100" dirty="0">
                <a:effectLst/>
                <a:latin typeface="Times New Roman" panose="02020603050405020304" pitchFamily="18" charset="0"/>
                <a:ea typeface="Times New Roman" panose="02020603050405020304" pitchFamily="18" charset="0"/>
              </a:rPr>
              <a:t> is a BOT with artificial intelligence about human diets.</a:t>
            </a:r>
          </a:p>
          <a:p>
            <a:pPr marR="0" lvl="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It acts as a diet consultant similar to a real Dietitian</a:t>
            </a:r>
          </a:p>
          <a:p>
            <a:pPr marR="0" lvl="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User may login and view various diet information	</a:t>
            </a:r>
          </a:p>
          <a:p>
            <a:pPr marR="0" lvl="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A Dietitian consults a person based on his schedule, body type, height and weight. The system too asks all this data from the user and processes it.</a:t>
            </a:r>
          </a:p>
          <a:p>
            <a:pPr marR="0" lvl="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It asks about how many hours the user works, his height, weight, age etc.</a:t>
            </a:r>
          </a:p>
          <a:p>
            <a:pPr marR="0" lvl="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It stores and processes the above data and then calculates the nutrient value needed to fill up user’s needs.</a:t>
            </a:r>
          </a:p>
          <a:p>
            <a:pPr marR="0" lvl="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It then shows an appropriate diet to the users and asks if user is ok with it, else it shows other alternate diets to fill up user’s needs.</a:t>
            </a:r>
          </a:p>
          <a:p>
            <a:pPr marR="0" lvl="0" algn="just">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rPr>
              <a:t>The web application also contains chat, where a user or a dietitian can chat with each other and ask or solve their queries related to diet.</a:t>
            </a:r>
          </a:p>
          <a:p>
            <a:endParaRPr lang="en-US" dirty="0"/>
          </a:p>
        </p:txBody>
      </p:sp>
    </p:spTree>
    <p:extLst>
      <p:ext uri="{BB962C8B-B14F-4D97-AF65-F5344CB8AC3E}">
        <p14:creationId xmlns:p14="http://schemas.microsoft.com/office/powerpoint/2010/main" val="4208732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47CC-72DA-425A-9878-066EB6D8293D}"/>
              </a:ext>
            </a:extLst>
          </p:cNvPr>
          <p:cNvSpPr>
            <a:spLocks noGrp="1"/>
          </p:cNvSpPr>
          <p:nvPr>
            <p:ph type="title"/>
          </p:nvPr>
        </p:nvSpPr>
        <p:spPr>
          <a:xfrm>
            <a:off x="2110409" y="2971972"/>
            <a:ext cx="9365974" cy="914056"/>
          </a:xfrm>
        </p:spPr>
        <p:txBody>
          <a:bodyPr>
            <a:noAutofit/>
          </a:bodyPr>
          <a:lstStyle/>
          <a:p>
            <a:r>
              <a:rPr lang="en-US" sz="4800" b="1" dirty="0">
                <a:effectLst/>
                <a:latin typeface="Times New Roman" panose="02020603050405020304" pitchFamily="18" charset="0"/>
                <a:ea typeface="Times New Roman" panose="02020603050405020304" pitchFamily="18" charset="0"/>
              </a:rPr>
              <a:t>System Architecture:</a:t>
            </a:r>
            <a:br>
              <a:rPr lang="en-US" sz="4800" dirty="0">
                <a:effectLst/>
                <a:latin typeface="Times New Roman" panose="02020603050405020304" pitchFamily="18" charset="0"/>
                <a:ea typeface="Times New Roman" panose="02020603050405020304" pitchFamily="18" charset="0"/>
              </a:rPr>
            </a:br>
            <a:endParaRPr lang="en-US" sz="4800" dirty="0"/>
          </a:p>
        </p:txBody>
      </p:sp>
    </p:spTree>
    <p:extLst>
      <p:ext uri="{BB962C8B-B14F-4D97-AF65-F5344CB8AC3E}">
        <p14:creationId xmlns:p14="http://schemas.microsoft.com/office/powerpoint/2010/main" val="1947706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E337466-7841-4712-BE68-6583D32EBAE9}"/>
              </a:ext>
            </a:extLst>
          </p:cNvPr>
          <p:cNvPicPr>
            <a:picLocks noGrp="1"/>
          </p:cNvPicPr>
          <p:nvPr>
            <p:ph idx="1"/>
          </p:nvPr>
        </p:nvPicPr>
        <p:blipFill>
          <a:blip r:embed="rId2" cstate="print"/>
          <a:srcRect/>
          <a:stretch/>
        </p:blipFill>
        <p:spPr>
          <a:xfrm>
            <a:off x="3114261" y="185530"/>
            <a:ext cx="6930887" cy="6672470"/>
          </a:xfrm>
          <a:prstGeom prst="rect">
            <a:avLst/>
          </a:prstGeom>
          <a:ln>
            <a:noFill/>
          </a:ln>
        </p:spPr>
      </p:pic>
    </p:spTree>
    <p:extLst>
      <p:ext uri="{BB962C8B-B14F-4D97-AF65-F5344CB8AC3E}">
        <p14:creationId xmlns:p14="http://schemas.microsoft.com/office/powerpoint/2010/main" val="319870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ED7B-F813-4E3D-BCCD-3D130CF106F0}"/>
              </a:ext>
            </a:extLst>
          </p:cNvPr>
          <p:cNvSpPr>
            <a:spLocks noGrp="1"/>
          </p:cNvSpPr>
          <p:nvPr>
            <p:ph type="title"/>
          </p:nvPr>
        </p:nvSpPr>
        <p:spPr>
          <a:xfrm>
            <a:off x="1209261" y="312118"/>
            <a:ext cx="10515600" cy="602284"/>
          </a:xfrm>
        </p:spPr>
        <p:txBody>
          <a:bodyPr>
            <a:normAutofit fontScale="90000"/>
          </a:bodyPr>
          <a:lstStyle/>
          <a:p>
            <a:r>
              <a:rPr lang="en-US" b="1" dirty="0"/>
              <a:t>Introduction</a:t>
            </a:r>
          </a:p>
        </p:txBody>
      </p:sp>
      <p:sp>
        <p:nvSpPr>
          <p:cNvPr id="3" name="Content Placeholder 2">
            <a:extLst>
              <a:ext uri="{FF2B5EF4-FFF2-40B4-BE49-F238E27FC236}">
                <a16:creationId xmlns:a16="http://schemas.microsoft.com/office/drawing/2014/main" id="{3BF6F59C-7CB4-47B3-B974-80B227D9B558}"/>
              </a:ext>
            </a:extLst>
          </p:cNvPr>
          <p:cNvSpPr>
            <a:spLocks noGrp="1"/>
          </p:cNvSpPr>
          <p:nvPr>
            <p:ph idx="1"/>
          </p:nvPr>
        </p:nvSpPr>
        <p:spPr>
          <a:xfrm>
            <a:off x="1209261" y="1431234"/>
            <a:ext cx="10515600" cy="5221357"/>
          </a:xfrm>
        </p:spPr>
        <p:txBody>
          <a:bodyPr>
            <a:normAutofit/>
          </a:bodyPr>
          <a:lstStyle/>
          <a:p>
            <a:pPr marL="2540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Smart phones and the Internet have revolutionized the communication and with it the lifestyle of people. An increasing number of smart phones and Personal Digital Assistants (PDA) allow people to access the Internet where ever they are and whenever they want. By using internet they can obtain on one hand information on almost everything they wish to. Therefore just by using smart phones user can get diet assistance anytime at free of cost. Artificial dietitian is an application with artificial intelligence about human diets. It acts as a diet consultant similar to a real dietitian . This system acts in a similar way as that of a dietitian .A Person in order to know his/her diet plans needs to give some information to the dietitian such as its body type, weight, height, and working hour details. </a:t>
            </a:r>
          </a:p>
          <a:p>
            <a:pPr marL="2540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Similar way this system also provides the diet plan according to the information entered by the user. The System asks all his data from the user and processes it to provide the diet plan to the user. Thus the user does not need to visit any dietitian which also saves time and the user can get the required diet plan in just a click.</a:t>
            </a:r>
          </a:p>
          <a:p>
            <a:endParaRPr lang="en-US" sz="1800" dirty="0"/>
          </a:p>
        </p:txBody>
      </p:sp>
    </p:spTree>
    <p:extLst>
      <p:ext uri="{BB962C8B-B14F-4D97-AF65-F5344CB8AC3E}">
        <p14:creationId xmlns:p14="http://schemas.microsoft.com/office/powerpoint/2010/main" val="2083774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F3F4-3A2B-4128-A8F9-645610C9EF2E}"/>
              </a:ext>
            </a:extLst>
          </p:cNvPr>
          <p:cNvSpPr>
            <a:spLocks noGrp="1"/>
          </p:cNvSpPr>
          <p:nvPr>
            <p:ph type="title"/>
          </p:nvPr>
        </p:nvSpPr>
        <p:spPr>
          <a:xfrm>
            <a:off x="3952460" y="2766218"/>
            <a:ext cx="10515600" cy="1325563"/>
          </a:xfrm>
        </p:spPr>
        <p:txBody>
          <a:bodyPr>
            <a:normAutofit fontScale="90000"/>
          </a:bodyPr>
          <a:lstStyle/>
          <a:p>
            <a:r>
              <a:rPr lang="en-US" sz="7200" b="1" dirty="0">
                <a:solidFill>
                  <a:srgbClr val="000000"/>
                </a:solidFill>
                <a:effectLst/>
                <a:latin typeface="Times New Roman" panose="02020603050405020304" pitchFamily="18" charset="0"/>
                <a:ea typeface="Times New Roman" panose="02020603050405020304" pitchFamily="18" charset="0"/>
              </a:rPr>
              <a:t>Algorithm</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706003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CB883-2CDA-4912-B0CE-B160F349D5D3}"/>
              </a:ext>
            </a:extLst>
          </p:cNvPr>
          <p:cNvSpPr>
            <a:spLocks noGrp="1"/>
          </p:cNvSpPr>
          <p:nvPr>
            <p:ph idx="1"/>
          </p:nvPr>
        </p:nvSpPr>
        <p:spPr>
          <a:xfrm>
            <a:off x="851451" y="291547"/>
            <a:ext cx="10995991" cy="6467061"/>
          </a:xfrm>
        </p:spPr>
        <p:txBody>
          <a:bodyPr>
            <a:normAutofit fontScale="25000" lnSpcReduction="20000"/>
          </a:bodyPr>
          <a:lstStyle/>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1: Start</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2: Click on the Login Option.</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3: Enter  Correct </a:t>
            </a:r>
            <a:r>
              <a:rPr lang="en-US" sz="7200" dirty="0" err="1">
                <a:solidFill>
                  <a:srgbClr val="000000"/>
                </a:solidFill>
                <a:effectLst/>
                <a:latin typeface="Times New Roman" panose="02020603050405020304" pitchFamily="18" charset="0"/>
                <a:ea typeface="Times New Roman" panose="02020603050405020304" pitchFamily="18" charset="0"/>
              </a:rPr>
              <a:t>UserId</a:t>
            </a:r>
            <a:r>
              <a:rPr lang="en-US" sz="7200" dirty="0">
                <a:solidFill>
                  <a:srgbClr val="000000"/>
                </a:solidFill>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and Password.</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4: If User not Remembered the Password then click on the Forgot Password Option.</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5: Enter New Password then confirm the Password.</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6: Then Enter the </a:t>
            </a:r>
            <a:r>
              <a:rPr lang="en-US" sz="7200" dirty="0" err="1">
                <a:effectLst/>
                <a:latin typeface="Times New Roman" panose="02020603050405020304" pitchFamily="18" charset="0"/>
                <a:ea typeface="Times New Roman" panose="02020603050405020304" pitchFamily="18" charset="0"/>
              </a:rPr>
              <a:t>UserId</a:t>
            </a:r>
            <a:r>
              <a:rPr lang="en-US" sz="7200" dirty="0">
                <a:effectLst/>
                <a:latin typeface="Times New Roman" panose="02020603050405020304" pitchFamily="18" charset="0"/>
                <a:ea typeface="Times New Roman" panose="02020603050405020304" pitchFamily="18" charset="0"/>
              </a:rPr>
              <a:t> and New Password for Login.</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7: Enter the Login Button.</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8: Verify the </a:t>
            </a:r>
            <a:r>
              <a:rPr lang="en-US" sz="7200" dirty="0" err="1">
                <a:effectLst/>
                <a:latin typeface="Times New Roman" panose="02020603050405020304" pitchFamily="18" charset="0"/>
                <a:ea typeface="Times New Roman" panose="02020603050405020304" pitchFamily="18" charset="0"/>
              </a:rPr>
              <a:t>UserId</a:t>
            </a:r>
            <a:r>
              <a:rPr lang="en-US" sz="7200" dirty="0">
                <a:effectLst/>
                <a:latin typeface="Times New Roman" panose="02020603050405020304" pitchFamily="18" charset="0"/>
                <a:ea typeface="Times New Roman" panose="02020603050405020304" pitchFamily="18" charset="0"/>
              </a:rPr>
              <a:t> and Password.</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9: User will go the Website.</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10: If User is Not Registered then go to the Registration page.</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11: Fill Registration Details.</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12: Submit the Registration Details.</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13: User will go to the </a:t>
            </a:r>
            <a:r>
              <a:rPr lang="en-US" sz="7200" dirty="0" err="1">
                <a:effectLst/>
                <a:latin typeface="Times New Roman" panose="02020603050405020304" pitchFamily="18" charset="0"/>
                <a:ea typeface="Times New Roman" panose="02020603050405020304" pitchFamily="18" charset="0"/>
              </a:rPr>
              <a:t>WebSite</a:t>
            </a:r>
            <a:r>
              <a:rPr lang="en-US" sz="7200" dirty="0">
                <a:effectLst/>
                <a:latin typeface="Times New Roman" panose="02020603050405020304" pitchFamily="18" charset="0"/>
                <a:ea typeface="Times New Roman" panose="02020603050405020304" pitchFamily="18" charset="0"/>
              </a:rPr>
              <a:t>.</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14: User can calculate the BMI and the request for Diet Plan according to his/her Physical Conditions.</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15: User can Consult with Dietitian through Online Chat.</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16: If User will Logout.</a:t>
            </a:r>
          </a:p>
          <a:p>
            <a:pPr marL="0" marR="0">
              <a:lnSpc>
                <a:spcPct val="120000"/>
              </a:lnSpc>
              <a:spcBef>
                <a:spcPts val="0"/>
              </a:spcBef>
              <a:spcAft>
                <a:spcPts val="800"/>
              </a:spcAft>
            </a:pPr>
            <a:r>
              <a:rPr lang="en-US" sz="7200" dirty="0">
                <a:effectLst/>
                <a:latin typeface="Times New Roman" panose="02020603050405020304" pitchFamily="18" charset="0"/>
                <a:ea typeface="Times New Roman" panose="02020603050405020304" pitchFamily="18" charset="0"/>
              </a:rPr>
              <a:t>Step 17: Stop.</a:t>
            </a:r>
          </a:p>
          <a:p>
            <a:endParaRPr lang="en-US" dirty="0"/>
          </a:p>
          <a:p>
            <a:endParaRPr lang="en-US" dirty="0"/>
          </a:p>
        </p:txBody>
      </p:sp>
    </p:spTree>
    <p:extLst>
      <p:ext uri="{BB962C8B-B14F-4D97-AF65-F5344CB8AC3E}">
        <p14:creationId xmlns:p14="http://schemas.microsoft.com/office/powerpoint/2010/main" val="3350142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5D29-EE97-4184-9F1C-FC13BA0E44FD}"/>
              </a:ext>
            </a:extLst>
          </p:cNvPr>
          <p:cNvSpPr>
            <a:spLocks noGrp="1"/>
          </p:cNvSpPr>
          <p:nvPr>
            <p:ph type="title"/>
          </p:nvPr>
        </p:nvSpPr>
        <p:spPr/>
        <p:txBody>
          <a:bodyPr>
            <a:normAutofit fontScale="90000"/>
          </a:bodyPr>
          <a:lstStyle/>
          <a:p>
            <a:pPr marL="0" marR="0">
              <a:lnSpc>
                <a:spcPct val="150000"/>
              </a:lnSpc>
              <a:spcBef>
                <a:spcPts val="0"/>
              </a:spcBef>
              <a:spcAft>
                <a:spcPts val="0"/>
              </a:spcAft>
            </a:pPr>
            <a:r>
              <a:rPr lang="en-US" sz="4000" u="sng" dirty="0">
                <a:effectLst/>
                <a:latin typeface="Times New Roman" panose="02020603050405020304" pitchFamily="18" charset="0"/>
                <a:ea typeface="Times New Roman" panose="02020603050405020304" pitchFamily="18" charset="0"/>
              </a:rPr>
              <a:t>Modules and their Description</a:t>
            </a:r>
            <a:br>
              <a:rPr lang="en-US" sz="4800" dirty="0">
                <a:effectLst/>
                <a:latin typeface="Times New Roman" panose="02020603050405020304" pitchFamily="18" charset="0"/>
                <a:ea typeface="Times New Roman" panose="02020603050405020304" pitchFamily="18" charset="0"/>
              </a:rPr>
            </a:br>
            <a:r>
              <a:rPr lang="en-US" sz="5400" dirty="0">
                <a:effectLst/>
                <a:latin typeface="Times New Roman" panose="02020603050405020304" pitchFamily="18" charset="0"/>
                <a:ea typeface="Times New Roman" panose="02020603050405020304" pitchFamily="18" charset="0"/>
              </a:rPr>
              <a:t> </a:t>
            </a:r>
            <a:br>
              <a:rPr lang="en-US" sz="4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0B6D64E-4DC0-4285-9566-29147CB4B72C}"/>
              </a:ext>
            </a:extLst>
          </p:cNvPr>
          <p:cNvSpPr>
            <a:spLocks noGrp="1"/>
          </p:cNvSpPr>
          <p:nvPr>
            <p:ph idx="1"/>
          </p:nvPr>
        </p:nvSpPr>
        <p:spPr>
          <a:xfrm>
            <a:off x="1251678" y="1683027"/>
            <a:ext cx="10178322" cy="4196566"/>
          </a:xfrm>
        </p:spPr>
        <p:txBody>
          <a:bodyPr>
            <a:normAutofit/>
          </a:bodyPr>
          <a:lstStyle/>
          <a:p>
            <a:pPr marL="0" marR="0" algn="just">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rPr>
              <a:t>This website is having 3 major modules with its sub-modules as follows:</a:t>
            </a:r>
          </a:p>
          <a:p>
            <a:pPr marL="0" marR="0" lvl="0" indent="0" algn="just">
              <a:lnSpc>
                <a:spcPct val="150000"/>
              </a:lnSpc>
              <a:spcBef>
                <a:spcPts val="0"/>
              </a:spcBef>
              <a:spcAft>
                <a:spcPts val="1000"/>
              </a:spcAft>
              <a:buNone/>
            </a:pPr>
            <a:r>
              <a:rPr lang="en-US" b="1" u="sng" dirty="0">
                <a:effectLst/>
                <a:latin typeface="Times New Roman" panose="02020603050405020304" pitchFamily="18" charset="0"/>
                <a:ea typeface="Times New Roman" panose="02020603050405020304" pitchFamily="18" charset="0"/>
              </a:rPr>
              <a:t>Admin Login</a:t>
            </a:r>
            <a:endParaRPr lang="en-US"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1000"/>
              </a:spcAft>
              <a:buFont typeface="Courier New" panose="02070309020205020404" pitchFamily="49" charset="0"/>
              <a:buChar char="o"/>
            </a:pPr>
            <a:r>
              <a:rPr lang="en-US" sz="2000" b="1" dirty="0">
                <a:effectLst/>
                <a:latin typeface="Times New Roman" panose="02020603050405020304" pitchFamily="18" charset="0"/>
                <a:ea typeface="Times New Roman" panose="02020603050405020304" pitchFamily="18" charset="0"/>
              </a:rPr>
              <a:t>Add Dietitian: </a:t>
            </a:r>
            <a:r>
              <a:rPr lang="en-US" sz="2000" dirty="0">
                <a:effectLst/>
                <a:latin typeface="Times New Roman" panose="02020603050405020304" pitchFamily="18" charset="0"/>
                <a:ea typeface="Times New Roman" panose="02020603050405020304" pitchFamily="18" charset="0"/>
              </a:rPr>
              <a:t>System allows admin to add a dietitian details into the system who can create the diet plan for the users.</a:t>
            </a:r>
          </a:p>
          <a:p>
            <a:pPr marL="742950" marR="0" lvl="1" indent="-285750" algn="just">
              <a:lnSpc>
                <a:spcPct val="150000"/>
              </a:lnSpc>
              <a:spcBef>
                <a:spcPts val="0"/>
              </a:spcBef>
              <a:spcAft>
                <a:spcPts val="1000"/>
              </a:spcAft>
              <a:buFont typeface="Courier New" panose="02070309020205020404" pitchFamily="49" charset="0"/>
              <a:buChar char="o"/>
            </a:pPr>
            <a:r>
              <a:rPr lang="en-US" sz="2000" b="1" dirty="0">
                <a:effectLst/>
                <a:latin typeface="Times New Roman" panose="02020603050405020304" pitchFamily="18" charset="0"/>
                <a:ea typeface="Times New Roman" panose="02020603050405020304" pitchFamily="18" charset="0"/>
              </a:rPr>
              <a:t>View/Edit Dietitian: </a:t>
            </a:r>
            <a:r>
              <a:rPr lang="en-US" sz="2000" dirty="0">
                <a:effectLst/>
                <a:latin typeface="Times New Roman" panose="02020603050405020304" pitchFamily="18" charset="0"/>
                <a:ea typeface="Times New Roman" panose="02020603050405020304" pitchFamily="18" charset="0"/>
              </a:rPr>
              <a:t>Can view and edit the dietitian details whenever required.</a:t>
            </a:r>
          </a:p>
          <a:p>
            <a:pPr marL="742950" marR="0" lvl="1" indent="-285750" algn="just">
              <a:lnSpc>
                <a:spcPct val="150000"/>
              </a:lnSpc>
              <a:spcBef>
                <a:spcPts val="0"/>
              </a:spcBef>
              <a:spcAft>
                <a:spcPts val="1000"/>
              </a:spcAft>
              <a:buFont typeface="Courier New" panose="02070309020205020404" pitchFamily="49" charset="0"/>
              <a:buChar char="o"/>
            </a:pPr>
            <a:r>
              <a:rPr lang="en-US" sz="2000" b="1" dirty="0">
                <a:effectLst/>
                <a:latin typeface="Times New Roman" panose="02020603050405020304" pitchFamily="18" charset="0"/>
                <a:ea typeface="Times New Roman" panose="02020603050405020304" pitchFamily="18" charset="0"/>
              </a:rPr>
              <a:t>View User: </a:t>
            </a:r>
            <a:r>
              <a:rPr lang="en-US" sz="2000" dirty="0">
                <a:effectLst/>
                <a:latin typeface="Times New Roman" panose="02020603050405020304" pitchFamily="18" charset="0"/>
                <a:ea typeface="Times New Roman" panose="02020603050405020304" pitchFamily="18" charset="0"/>
              </a:rPr>
              <a:t>Can view the list of registered users with their details.</a:t>
            </a:r>
          </a:p>
          <a:p>
            <a:pPr marL="742950" marR="0" lvl="1" indent="-285750" algn="just">
              <a:lnSpc>
                <a:spcPct val="150000"/>
              </a:lnSpc>
              <a:spcBef>
                <a:spcPts val="0"/>
              </a:spcBef>
              <a:spcAft>
                <a:spcPts val="1000"/>
              </a:spcAft>
              <a:buFont typeface="Courier New" panose="02070309020205020404" pitchFamily="49" charset="0"/>
              <a:buChar char="o"/>
            </a:pPr>
            <a:r>
              <a:rPr lang="en-US" sz="2000" b="1" dirty="0">
                <a:effectLst/>
                <a:latin typeface="Times New Roman" panose="02020603050405020304" pitchFamily="18" charset="0"/>
                <a:ea typeface="Times New Roman" panose="02020603050405020304" pitchFamily="18" charset="0"/>
              </a:rPr>
              <a:t>View Feedback: </a:t>
            </a:r>
            <a:r>
              <a:rPr lang="en-US" sz="2000" dirty="0">
                <a:effectLst/>
                <a:latin typeface="Times New Roman" panose="02020603050405020304" pitchFamily="18" charset="0"/>
                <a:ea typeface="Times New Roman" panose="02020603050405020304" pitchFamily="18" charset="0"/>
              </a:rPr>
              <a:t>Can view feedback provided by the registered users.</a:t>
            </a:r>
          </a:p>
          <a:p>
            <a:endParaRPr lang="en-US" dirty="0"/>
          </a:p>
        </p:txBody>
      </p:sp>
    </p:spTree>
    <p:extLst>
      <p:ext uri="{BB962C8B-B14F-4D97-AF65-F5344CB8AC3E}">
        <p14:creationId xmlns:p14="http://schemas.microsoft.com/office/powerpoint/2010/main" val="942630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9F9D7-1494-411D-9ECC-5B33D02179A6}"/>
              </a:ext>
            </a:extLst>
          </p:cNvPr>
          <p:cNvSpPr>
            <a:spLocks noGrp="1"/>
          </p:cNvSpPr>
          <p:nvPr>
            <p:ph idx="1"/>
          </p:nvPr>
        </p:nvSpPr>
        <p:spPr>
          <a:xfrm>
            <a:off x="1251678" y="503583"/>
            <a:ext cx="10178322" cy="5376009"/>
          </a:xfrm>
        </p:spPr>
        <p:txBody>
          <a:bodyPr>
            <a:normAutofit fontScale="47500" lnSpcReduction="20000"/>
          </a:bodyPr>
          <a:lstStyle/>
          <a:p>
            <a:pPr marL="0" marR="0" lvl="0" indent="0" algn="just">
              <a:lnSpc>
                <a:spcPct val="150000"/>
              </a:lnSpc>
              <a:spcBef>
                <a:spcPts val="0"/>
              </a:spcBef>
              <a:spcAft>
                <a:spcPts val="1000"/>
              </a:spcAft>
              <a:buNone/>
            </a:pPr>
            <a:r>
              <a:rPr lang="en-US" sz="3600" b="1" u="sng" dirty="0">
                <a:effectLst/>
                <a:latin typeface="Times New Roman" panose="02020603050405020304" pitchFamily="18" charset="0"/>
                <a:ea typeface="Times New Roman" panose="02020603050405020304" pitchFamily="18" charset="0"/>
              </a:rPr>
              <a:t>User Login</a:t>
            </a:r>
            <a:endParaRPr lang="en-US" sz="3600"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1000"/>
              </a:spcAft>
              <a:buFont typeface="Courier New" panose="02070309020205020404" pitchFamily="49" charset="0"/>
              <a:buChar char="o"/>
            </a:pPr>
            <a:r>
              <a:rPr lang="en-US" sz="3600" b="1" dirty="0">
                <a:effectLst/>
                <a:latin typeface="Times New Roman" panose="02020603050405020304" pitchFamily="18" charset="0"/>
                <a:ea typeface="Times New Roman" panose="02020603050405020304" pitchFamily="18" charset="0"/>
              </a:rPr>
              <a:t>Register: </a:t>
            </a:r>
            <a:r>
              <a:rPr lang="en-US" sz="3600" dirty="0">
                <a:effectLst/>
                <a:latin typeface="Times New Roman" panose="02020603050405020304" pitchFamily="18" charset="0"/>
                <a:ea typeface="Times New Roman" panose="02020603050405020304" pitchFamily="18" charset="0"/>
              </a:rPr>
              <a:t>To continue with the diet plan details, user first need to fill up all the required details.</a:t>
            </a:r>
          </a:p>
          <a:p>
            <a:pPr marL="742950" marR="0" lvl="1" indent="-285750" algn="just">
              <a:lnSpc>
                <a:spcPct val="150000"/>
              </a:lnSpc>
              <a:spcBef>
                <a:spcPts val="0"/>
              </a:spcBef>
              <a:spcAft>
                <a:spcPts val="1000"/>
              </a:spcAft>
              <a:buFont typeface="Courier New" panose="02070309020205020404" pitchFamily="49" charset="0"/>
              <a:buChar char="o"/>
            </a:pPr>
            <a:r>
              <a:rPr lang="en-US" sz="3600" b="1" dirty="0">
                <a:effectLst/>
                <a:latin typeface="Times New Roman" panose="02020603050405020304" pitchFamily="18" charset="0"/>
                <a:ea typeface="Times New Roman" panose="02020603050405020304" pitchFamily="18" charset="0"/>
              </a:rPr>
              <a:t>Calculate BMI: </a:t>
            </a:r>
            <a:r>
              <a:rPr lang="en-US" sz="3600" dirty="0">
                <a:effectLst/>
                <a:latin typeface="Times New Roman" panose="02020603050405020304" pitchFamily="18" charset="0"/>
                <a:ea typeface="Times New Roman" panose="02020603050405020304" pitchFamily="18" charset="0"/>
              </a:rPr>
              <a:t>Based on details provided by the user, system</a:t>
            </a:r>
          </a:p>
          <a:p>
            <a:pPr marL="742950" marR="0" lvl="1" indent="-285750" algn="just">
              <a:lnSpc>
                <a:spcPct val="150000"/>
              </a:lnSpc>
              <a:spcBef>
                <a:spcPts val="0"/>
              </a:spcBef>
              <a:spcAft>
                <a:spcPts val="1000"/>
              </a:spcAft>
              <a:buFont typeface="Courier New" panose="02070309020205020404" pitchFamily="49" charset="0"/>
              <a:buChar char="o"/>
            </a:pPr>
            <a:r>
              <a:rPr lang="en-US" sz="3600" dirty="0">
                <a:effectLst/>
                <a:latin typeface="Times New Roman" panose="02020603050405020304" pitchFamily="18" charset="0"/>
                <a:ea typeface="Times New Roman" panose="02020603050405020304" pitchFamily="18" charset="0"/>
              </a:rPr>
              <a:t> automatically calculate the BMI of the user.</a:t>
            </a:r>
          </a:p>
          <a:p>
            <a:pPr marL="742950" marR="0" lvl="1" indent="-285750" algn="just">
              <a:lnSpc>
                <a:spcPct val="150000"/>
              </a:lnSpc>
              <a:spcBef>
                <a:spcPts val="0"/>
              </a:spcBef>
              <a:spcAft>
                <a:spcPts val="1000"/>
              </a:spcAft>
              <a:buFont typeface="Courier New" panose="02070309020205020404" pitchFamily="49" charset="0"/>
              <a:buChar char="o"/>
            </a:pPr>
            <a:r>
              <a:rPr lang="en-US" sz="3600" b="1" dirty="0">
                <a:effectLst/>
                <a:latin typeface="Times New Roman" panose="02020603050405020304" pitchFamily="18" charset="0"/>
                <a:ea typeface="Times New Roman" panose="02020603050405020304" pitchFamily="18" charset="0"/>
              </a:rPr>
              <a:t>View Diet Plan: </a:t>
            </a:r>
            <a:r>
              <a:rPr lang="en-US" sz="3600" dirty="0">
                <a:effectLst/>
                <a:latin typeface="Times New Roman" panose="02020603050405020304" pitchFamily="18" charset="0"/>
                <a:ea typeface="Times New Roman" panose="02020603050405020304" pitchFamily="18" charset="0"/>
              </a:rPr>
              <a:t>The diet plan for the user is generated by the system itself using artificial intelligence.</a:t>
            </a:r>
          </a:p>
          <a:p>
            <a:pPr marL="742950" marR="0" lvl="1" indent="-285750" algn="just">
              <a:lnSpc>
                <a:spcPct val="150000"/>
              </a:lnSpc>
              <a:spcBef>
                <a:spcPts val="0"/>
              </a:spcBef>
              <a:spcAft>
                <a:spcPts val="1000"/>
              </a:spcAft>
              <a:buFont typeface="Courier New" panose="02070309020205020404" pitchFamily="49" charset="0"/>
              <a:buChar char="o"/>
            </a:pPr>
            <a:r>
              <a:rPr lang="en-US" sz="3600" b="1" dirty="0">
                <a:effectLst/>
                <a:latin typeface="Times New Roman" panose="02020603050405020304" pitchFamily="18" charset="0"/>
                <a:ea typeface="Times New Roman" panose="02020603050405020304" pitchFamily="18" charset="0"/>
              </a:rPr>
              <a:t>Request Diet Plan: </a:t>
            </a:r>
            <a:r>
              <a:rPr lang="en-US" sz="3600" dirty="0">
                <a:effectLst/>
                <a:latin typeface="Times New Roman" panose="02020603050405020304" pitchFamily="18" charset="0"/>
                <a:ea typeface="Times New Roman" panose="02020603050405020304" pitchFamily="18" charset="0"/>
              </a:rPr>
              <a:t>If the user is unsatisfied with the diet plan provided by the system, the he/she can raise a request to generate the proper diet plan him/herself. The diet plan request is forwarded to dietitian.</a:t>
            </a:r>
          </a:p>
          <a:p>
            <a:pPr marL="742950" marR="0" lvl="1" indent="-285750" algn="just">
              <a:lnSpc>
                <a:spcPct val="150000"/>
              </a:lnSpc>
              <a:spcBef>
                <a:spcPts val="0"/>
              </a:spcBef>
              <a:spcAft>
                <a:spcPts val="1000"/>
              </a:spcAft>
              <a:buFont typeface="Courier New" panose="02070309020205020404" pitchFamily="49" charset="0"/>
              <a:buChar char="o"/>
            </a:pPr>
            <a:r>
              <a:rPr lang="en-US" sz="3600" b="1" dirty="0">
                <a:effectLst/>
                <a:latin typeface="Times New Roman" panose="02020603050405020304" pitchFamily="18" charset="0"/>
                <a:ea typeface="Times New Roman" panose="02020603050405020304" pitchFamily="18" charset="0"/>
              </a:rPr>
              <a:t>Chat: </a:t>
            </a:r>
            <a:r>
              <a:rPr lang="en-US" sz="3600" dirty="0">
                <a:effectLst/>
                <a:latin typeface="Times New Roman" panose="02020603050405020304" pitchFamily="18" charset="0"/>
                <a:ea typeface="Times New Roman" panose="02020603050405020304" pitchFamily="18" charset="0"/>
              </a:rPr>
              <a:t>User can chat with the dietitian and ask or solve their queries online.</a:t>
            </a:r>
          </a:p>
          <a:p>
            <a:pPr marL="742950" marR="0" lvl="1" indent="-285750" algn="just">
              <a:lnSpc>
                <a:spcPct val="150000"/>
              </a:lnSpc>
              <a:spcBef>
                <a:spcPts val="0"/>
              </a:spcBef>
              <a:spcAft>
                <a:spcPts val="1000"/>
              </a:spcAft>
              <a:buFont typeface="Courier New" panose="02070309020205020404" pitchFamily="49" charset="0"/>
              <a:buChar char="o"/>
            </a:pPr>
            <a:r>
              <a:rPr lang="en-US" sz="3600" b="1" dirty="0">
                <a:effectLst/>
                <a:latin typeface="Times New Roman" panose="02020603050405020304" pitchFamily="18" charset="0"/>
                <a:ea typeface="Times New Roman" panose="02020603050405020304" pitchFamily="18" charset="0"/>
              </a:rPr>
              <a:t>View Profile: </a:t>
            </a:r>
            <a:r>
              <a:rPr lang="en-US" sz="3600" dirty="0">
                <a:effectLst/>
                <a:latin typeface="Times New Roman" panose="02020603050405020304" pitchFamily="18" charset="0"/>
                <a:ea typeface="Times New Roman" panose="02020603050405020304" pitchFamily="18" charset="0"/>
              </a:rPr>
              <a:t>User can view his/her own profile.</a:t>
            </a:r>
          </a:p>
          <a:p>
            <a:pPr marL="742950" marR="0" lvl="1" indent="-285750" algn="just">
              <a:lnSpc>
                <a:spcPct val="150000"/>
              </a:lnSpc>
              <a:spcBef>
                <a:spcPts val="0"/>
              </a:spcBef>
              <a:spcAft>
                <a:spcPts val="1000"/>
              </a:spcAft>
              <a:buFont typeface="Courier New" panose="02070309020205020404" pitchFamily="49" charset="0"/>
              <a:buChar char="o"/>
            </a:pPr>
            <a:r>
              <a:rPr lang="en-US" sz="3600" b="1" dirty="0">
                <a:effectLst/>
                <a:latin typeface="Times New Roman" panose="02020603050405020304" pitchFamily="18" charset="0"/>
                <a:ea typeface="Times New Roman" panose="02020603050405020304" pitchFamily="18" charset="0"/>
              </a:rPr>
              <a:t>Write Feedback: </a:t>
            </a:r>
            <a:r>
              <a:rPr lang="en-US" sz="3600" dirty="0">
                <a:effectLst/>
                <a:latin typeface="Times New Roman" panose="02020603050405020304" pitchFamily="18" charset="0"/>
                <a:ea typeface="Times New Roman" panose="02020603050405020304" pitchFamily="18" charset="0"/>
              </a:rPr>
              <a:t>Registered users can provide the feedback.</a:t>
            </a:r>
          </a:p>
          <a:p>
            <a:pPr marL="914400" marR="0" algn="just">
              <a:lnSpc>
                <a:spcPct val="150000"/>
              </a:lnSpc>
              <a:spcBef>
                <a:spcPts val="0"/>
              </a:spcBef>
              <a:spcAft>
                <a:spcPts val="1000"/>
              </a:spcAft>
              <a:tabLst>
                <a:tab pos="1143000" algn="l"/>
              </a:tabLst>
            </a:pPr>
            <a:r>
              <a:rPr lang="en-US" sz="1400" b="1"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95072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E0C33-592E-4139-A487-A423EBCB935D}"/>
              </a:ext>
            </a:extLst>
          </p:cNvPr>
          <p:cNvSpPr>
            <a:spLocks noGrp="1"/>
          </p:cNvSpPr>
          <p:nvPr>
            <p:ph idx="1"/>
          </p:nvPr>
        </p:nvSpPr>
        <p:spPr>
          <a:xfrm>
            <a:off x="1251678" y="728871"/>
            <a:ext cx="10178322" cy="5150722"/>
          </a:xfrm>
        </p:spPr>
        <p:txBody>
          <a:bodyPr/>
          <a:lstStyle/>
          <a:p>
            <a:pPr marL="0" marR="0" lvl="0" indent="0" algn="just">
              <a:lnSpc>
                <a:spcPct val="150000"/>
              </a:lnSpc>
              <a:spcBef>
                <a:spcPts val="0"/>
              </a:spcBef>
              <a:spcAft>
                <a:spcPts val="1000"/>
              </a:spcAft>
              <a:buNone/>
            </a:pPr>
            <a:r>
              <a:rPr lang="en-US" b="1" u="sng" dirty="0">
                <a:effectLst/>
                <a:latin typeface="Times New Roman" panose="02020603050405020304" pitchFamily="18" charset="0"/>
                <a:ea typeface="Times New Roman" panose="02020603050405020304" pitchFamily="18" charset="0"/>
              </a:rPr>
              <a:t>Dietitian Login</a:t>
            </a:r>
            <a:endParaRPr lang="en-US"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1000"/>
              </a:spcAft>
              <a:buFont typeface="Courier New" panose="02070309020205020404" pitchFamily="49" charset="0"/>
              <a:buChar char="o"/>
            </a:pPr>
            <a:r>
              <a:rPr lang="en-US" sz="2000" b="1" dirty="0">
                <a:effectLst/>
                <a:latin typeface="Times New Roman" panose="02020603050405020304" pitchFamily="18" charset="0"/>
                <a:ea typeface="Times New Roman" panose="02020603050405020304" pitchFamily="18" charset="0"/>
              </a:rPr>
              <a:t>View Diet Plan Request: </a:t>
            </a:r>
            <a:r>
              <a:rPr lang="en-US" sz="2000" dirty="0">
                <a:effectLst/>
                <a:latin typeface="Times New Roman" panose="02020603050405020304" pitchFamily="18" charset="0"/>
                <a:ea typeface="Times New Roman" panose="02020603050405020304" pitchFamily="18" charset="0"/>
              </a:rPr>
              <a:t>Here, dietitian can view the diet plan request from the users.</a:t>
            </a:r>
          </a:p>
          <a:p>
            <a:pPr marL="742950" marR="0" lvl="1" indent="-285750" algn="just">
              <a:lnSpc>
                <a:spcPct val="150000"/>
              </a:lnSpc>
              <a:spcBef>
                <a:spcPts val="0"/>
              </a:spcBef>
              <a:spcAft>
                <a:spcPts val="1000"/>
              </a:spcAft>
              <a:buFont typeface="Courier New" panose="02070309020205020404" pitchFamily="49" charset="0"/>
              <a:buChar char="o"/>
            </a:pPr>
            <a:r>
              <a:rPr lang="en-US" sz="2000" b="1" dirty="0">
                <a:effectLst/>
                <a:latin typeface="Times New Roman" panose="02020603050405020304" pitchFamily="18" charset="0"/>
                <a:ea typeface="Times New Roman" panose="02020603050405020304" pitchFamily="18" charset="0"/>
              </a:rPr>
              <a:t>Create Diet Plan: </a:t>
            </a:r>
            <a:r>
              <a:rPr lang="en-US" sz="2000" dirty="0">
                <a:effectLst/>
                <a:latin typeface="Times New Roman" panose="02020603050405020304" pitchFamily="18" charset="0"/>
                <a:ea typeface="Times New Roman" panose="02020603050405020304" pitchFamily="18" charset="0"/>
              </a:rPr>
              <a:t>Based on user’s request, dietitian creates a diet plan for him/her.</a:t>
            </a:r>
          </a:p>
          <a:p>
            <a:pPr marL="742950" marR="0" lvl="1" indent="-285750" algn="just">
              <a:lnSpc>
                <a:spcPct val="150000"/>
              </a:lnSpc>
              <a:spcBef>
                <a:spcPts val="0"/>
              </a:spcBef>
              <a:spcAft>
                <a:spcPts val="1000"/>
              </a:spcAft>
              <a:buFont typeface="Courier New" panose="02070309020205020404" pitchFamily="49" charset="0"/>
              <a:buChar char="o"/>
            </a:pPr>
            <a:r>
              <a:rPr lang="en-US" sz="2000" b="1" dirty="0">
                <a:effectLst/>
                <a:latin typeface="Times New Roman" panose="02020603050405020304" pitchFamily="18" charset="0"/>
                <a:ea typeface="Times New Roman" panose="02020603050405020304" pitchFamily="18" charset="0"/>
              </a:rPr>
              <a:t>Update Diet Plan: </a:t>
            </a:r>
            <a:r>
              <a:rPr lang="en-US" sz="2000" dirty="0">
                <a:effectLst/>
                <a:latin typeface="Times New Roman" panose="02020603050405020304" pitchFamily="18" charset="0"/>
                <a:ea typeface="Times New Roman" panose="02020603050405020304" pitchFamily="18" charset="0"/>
              </a:rPr>
              <a:t>The user resends the request to dietitian about unsatisfied diet plan. Therefore, as per the user’s request, dietitian regenerates the diet plan and sends to the user.</a:t>
            </a:r>
          </a:p>
          <a:p>
            <a:pPr marL="742950" marR="0" lvl="1" indent="-285750" algn="just">
              <a:lnSpc>
                <a:spcPct val="150000"/>
              </a:lnSpc>
              <a:spcBef>
                <a:spcPts val="0"/>
              </a:spcBef>
              <a:spcAft>
                <a:spcPts val="1000"/>
              </a:spcAft>
              <a:buFont typeface="Courier New" panose="02070309020205020404" pitchFamily="49" charset="0"/>
              <a:buChar char="o"/>
            </a:pPr>
            <a:r>
              <a:rPr lang="en-US" sz="2000" b="1" dirty="0">
                <a:effectLst/>
                <a:latin typeface="Times New Roman" panose="02020603050405020304" pitchFamily="18" charset="0"/>
                <a:ea typeface="Times New Roman" panose="02020603050405020304" pitchFamily="18" charset="0"/>
              </a:rPr>
              <a:t>View User: </a:t>
            </a:r>
            <a:r>
              <a:rPr lang="en-US" sz="2000" dirty="0">
                <a:effectLst/>
                <a:latin typeface="Times New Roman" panose="02020603050405020304" pitchFamily="18" charset="0"/>
                <a:ea typeface="Times New Roman" panose="02020603050405020304" pitchFamily="18" charset="0"/>
              </a:rPr>
              <a:t>Can view user details as a when needed.</a:t>
            </a:r>
          </a:p>
          <a:p>
            <a:pPr marL="742950" marR="0" lvl="1" indent="-285750" algn="just">
              <a:lnSpc>
                <a:spcPct val="150000"/>
              </a:lnSpc>
              <a:spcBef>
                <a:spcPts val="0"/>
              </a:spcBef>
              <a:spcAft>
                <a:spcPts val="1000"/>
              </a:spcAft>
              <a:buFont typeface="Courier New" panose="02070309020205020404" pitchFamily="49" charset="0"/>
              <a:buChar char="o"/>
            </a:pPr>
            <a:r>
              <a:rPr lang="en-US" sz="2000" b="1" dirty="0">
                <a:effectLst/>
                <a:latin typeface="Times New Roman" panose="02020603050405020304" pitchFamily="18" charset="0"/>
                <a:ea typeface="Times New Roman" panose="02020603050405020304" pitchFamily="18" charset="0"/>
              </a:rPr>
              <a:t>Chat: </a:t>
            </a:r>
            <a:r>
              <a:rPr lang="en-US" sz="2000" dirty="0">
                <a:effectLst/>
                <a:latin typeface="Times New Roman" panose="02020603050405020304" pitchFamily="18" charset="0"/>
                <a:ea typeface="Times New Roman" panose="02020603050405020304" pitchFamily="18" charset="0"/>
              </a:rPr>
              <a:t>A Dietitian can chat with the dietitian and ask or solve user’s queries online.</a:t>
            </a:r>
          </a:p>
          <a:p>
            <a:endParaRPr lang="en-US" dirty="0"/>
          </a:p>
        </p:txBody>
      </p:sp>
    </p:spTree>
    <p:extLst>
      <p:ext uri="{BB962C8B-B14F-4D97-AF65-F5344CB8AC3E}">
        <p14:creationId xmlns:p14="http://schemas.microsoft.com/office/powerpoint/2010/main" val="3665263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7505-9B24-40D1-A68A-5FCD9A4AF90D}"/>
              </a:ext>
            </a:extLst>
          </p:cNvPr>
          <p:cNvSpPr>
            <a:spLocks noGrp="1"/>
          </p:cNvSpPr>
          <p:nvPr>
            <p:ph type="title"/>
          </p:nvPr>
        </p:nvSpPr>
        <p:spPr>
          <a:xfrm>
            <a:off x="4518992" y="2551735"/>
            <a:ext cx="5963478" cy="1325563"/>
          </a:xfrm>
        </p:spPr>
        <p:txBody>
          <a:bodyPr>
            <a:normAutofit fontScale="90000"/>
          </a:bodyPr>
          <a:lstStyle/>
          <a:p>
            <a:r>
              <a:rPr lang="en-US" b="1" dirty="0">
                <a:latin typeface="Times New Roman" panose="02020603050405020304" pitchFamily="18" charset="0"/>
                <a:cs typeface="Times New Roman" panose="02020603050405020304" pitchFamily="18" charset="0"/>
              </a:rPr>
              <a:t>Screenshots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5470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E6CD-F9D1-4854-86C1-04C7B688CF85}"/>
              </a:ext>
            </a:extLst>
          </p:cNvPr>
          <p:cNvSpPr>
            <a:spLocks noGrp="1"/>
          </p:cNvSpPr>
          <p:nvPr>
            <p:ph type="title"/>
          </p:nvPr>
        </p:nvSpPr>
        <p:spPr/>
        <p:txBody>
          <a:bodyPr/>
          <a:lstStyle/>
          <a:p>
            <a:r>
              <a:rPr lang="en-US" dirty="0"/>
              <a:t>Home Page</a:t>
            </a:r>
          </a:p>
        </p:txBody>
      </p:sp>
      <p:pic>
        <p:nvPicPr>
          <p:cNvPr id="4" name="Content Placeholder 5">
            <a:extLst>
              <a:ext uri="{FF2B5EF4-FFF2-40B4-BE49-F238E27FC236}">
                <a16:creationId xmlns:a16="http://schemas.microsoft.com/office/drawing/2014/main" id="{99420492-157E-4D86-A2C3-C2CCF8278B9E}"/>
              </a:ext>
            </a:extLst>
          </p:cNvPr>
          <p:cNvPicPr>
            <a:picLocks noGrp="1"/>
          </p:cNvPicPr>
          <p:nvPr>
            <p:ph idx="1"/>
          </p:nvPr>
        </p:nvPicPr>
        <p:blipFill rotWithShape="1">
          <a:blip r:embed="rId2"/>
          <a:srcRect t="260" b="4575"/>
          <a:stretch/>
        </p:blipFill>
        <p:spPr>
          <a:xfrm>
            <a:off x="1709530" y="1378226"/>
            <a:ext cx="9720469" cy="4863548"/>
          </a:xfrm>
          <a:prstGeom prst="rect">
            <a:avLst/>
          </a:prstGeom>
        </p:spPr>
      </p:pic>
    </p:spTree>
    <p:extLst>
      <p:ext uri="{BB962C8B-B14F-4D97-AF65-F5344CB8AC3E}">
        <p14:creationId xmlns:p14="http://schemas.microsoft.com/office/powerpoint/2010/main" val="3043677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A232-957E-441F-A356-1B07078C3C5A}"/>
              </a:ext>
            </a:extLst>
          </p:cNvPr>
          <p:cNvSpPr>
            <a:spLocks noGrp="1"/>
          </p:cNvSpPr>
          <p:nvPr>
            <p:ph type="title"/>
          </p:nvPr>
        </p:nvSpPr>
        <p:spPr>
          <a:xfrm>
            <a:off x="1391478" y="235571"/>
            <a:ext cx="10515600" cy="496266"/>
          </a:xfrm>
        </p:spPr>
        <p:txBody>
          <a:bodyPr>
            <a:normAutofit fontScale="90000"/>
          </a:bodyPr>
          <a:lstStyle/>
          <a:p>
            <a:r>
              <a:rPr lang="en-US" dirty="0"/>
              <a:t>Login Page</a:t>
            </a:r>
          </a:p>
        </p:txBody>
      </p:sp>
      <p:pic>
        <p:nvPicPr>
          <p:cNvPr id="6" name="Content Placeholder 5">
            <a:extLst>
              <a:ext uri="{FF2B5EF4-FFF2-40B4-BE49-F238E27FC236}">
                <a16:creationId xmlns:a16="http://schemas.microsoft.com/office/drawing/2014/main" id="{4AE2A0F4-4642-476B-AFEC-E5EB61949AD4}"/>
              </a:ext>
            </a:extLst>
          </p:cNvPr>
          <p:cNvPicPr>
            <a:picLocks noGrp="1"/>
          </p:cNvPicPr>
          <p:nvPr>
            <p:ph idx="1"/>
          </p:nvPr>
        </p:nvPicPr>
        <p:blipFill rotWithShape="1">
          <a:blip r:embed="rId2"/>
          <a:srcRect b="4612"/>
          <a:stretch/>
        </p:blipFill>
        <p:spPr>
          <a:xfrm>
            <a:off x="1391478" y="1166191"/>
            <a:ext cx="9475305" cy="5208105"/>
          </a:xfrm>
          <a:prstGeom prst="rect">
            <a:avLst/>
          </a:prstGeom>
        </p:spPr>
      </p:pic>
    </p:spTree>
    <p:extLst>
      <p:ext uri="{BB962C8B-B14F-4D97-AF65-F5344CB8AC3E}">
        <p14:creationId xmlns:p14="http://schemas.microsoft.com/office/powerpoint/2010/main" val="2644244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C616877-D420-49D1-A706-8E58781F9566}"/>
              </a:ext>
            </a:extLst>
          </p:cNvPr>
          <p:cNvPicPr>
            <a:picLocks noGrp="1"/>
          </p:cNvPicPr>
          <p:nvPr>
            <p:ph idx="1"/>
          </p:nvPr>
        </p:nvPicPr>
        <p:blipFill rotWithShape="1">
          <a:blip r:embed="rId2"/>
          <a:srcRect b="4145"/>
          <a:stretch/>
        </p:blipFill>
        <p:spPr>
          <a:xfrm>
            <a:off x="1205948" y="1258957"/>
            <a:ext cx="10045147" cy="5055704"/>
          </a:xfrm>
          <a:prstGeom prst="rect">
            <a:avLst/>
          </a:prstGeom>
        </p:spPr>
      </p:pic>
      <p:sp>
        <p:nvSpPr>
          <p:cNvPr id="3" name="TextBox 2">
            <a:extLst>
              <a:ext uri="{FF2B5EF4-FFF2-40B4-BE49-F238E27FC236}">
                <a16:creationId xmlns:a16="http://schemas.microsoft.com/office/drawing/2014/main" id="{BD3F3BCA-7CAA-499D-B6E8-41BC84D39B01}"/>
              </a:ext>
            </a:extLst>
          </p:cNvPr>
          <p:cNvSpPr txBox="1"/>
          <p:nvPr/>
        </p:nvSpPr>
        <p:spPr>
          <a:xfrm>
            <a:off x="1099931" y="127840"/>
            <a:ext cx="6347791"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Admin Login</a:t>
            </a:r>
          </a:p>
        </p:txBody>
      </p:sp>
    </p:spTree>
    <p:extLst>
      <p:ext uri="{BB962C8B-B14F-4D97-AF65-F5344CB8AC3E}">
        <p14:creationId xmlns:p14="http://schemas.microsoft.com/office/powerpoint/2010/main" val="3519762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A96CFDE-13DD-46C9-A7A0-677EB421EAF3}"/>
              </a:ext>
            </a:extLst>
          </p:cNvPr>
          <p:cNvPicPr>
            <a:picLocks noGrp="1"/>
          </p:cNvPicPr>
          <p:nvPr>
            <p:ph idx="1"/>
          </p:nvPr>
        </p:nvPicPr>
        <p:blipFill rotWithShape="1">
          <a:blip r:embed="rId2"/>
          <a:srcRect b="4308"/>
          <a:stretch/>
        </p:blipFill>
        <p:spPr>
          <a:xfrm>
            <a:off x="1497496" y="609600"/>
            <a:ext cx="9899374" cy="5592417"/>
          </a:xfrm>
          <a:prstGeom prst="rect">
            <a:avLst/>
          </a:prstGeom>
        </p:spPr>
      </p:pic>
    </p:spTree>
    <p:extLst>
      <p:ext uri="{BB962C8B-B14F-4D97-AF65-F5344CB8AC3E}">
        <p14:creationId xmlns:p14="http://schemas.microsoft.com/office/powerpoint/2010/main" val="247200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A2B564-401B-4A8E-90D8-56C0F620EBE6}"/>
              </a:ext>
            </a:extLst>
          </p:cNvPr>
          <p:cNvSpPr>
            <a:spLocks noGrp="1"/>
          </p:cNvSpPr>
          <p:nvPr>
            <p:ph idx="1"/>
          </p:nvPr>
        </p:nvSpPr>
        <p:spPr>
          <a:xfrm>
            <a:off x="1192695" y="1096755"/>
            <a:ext cx="10482469" cy="4416149"/>
          </a:xfrm>
        </p:spPr>
        <p:txBody>
          <a:bodyPr>
            <a:normAutofit/>
          </a:bodyPr>
          <a:lstStyle/>
          <a:p>
            <a:pPr marL="25400" marR="0" algn="just">
              <a:lnSpc>
                <a:spcPct val="150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 project also has a login page where in the user is required to register his/her account then they can use the app. This project requires Internet access and thus there is a disadvantage of server failure.</a:t>
            </a:r>
          </a:p>
          <a:p>
            <a:pPr marL="1270" marR="127000" algn="just">
              <a:lnSpc>
                <a:spcPct val="150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 system give more accurate results as it accepts the data entered by the user and process it depending on some metrices already known to the application on the basis of which a diet plan is generated and ask her the user if the user accepts the diet plan. If not accepted the system may also give an </a:t>
            </a:r>
            <a:r>
              <a:rPr lang="en-US" sz="2400" dirty="0" err="1">
                <a:effectLst/>
                <a:latin typeface="Times New Roman" panose="02020603050405020304" pitchFamily="18" charset="0"/>
                <a:ea typeface="Times New Roman" panose="02020603050405020304" pitchFamily="18" charset="0"/>
              </a:rPr>
              <a:t>alternatve</a:t>
            </a:r>
            <a:r>
              <a:rPr lang="en-US" sz="2400" dirty="0">
                <a:effectLst/>
                <a:latin typeface="Times New Roman" panose="02020603050405020304" pitchFamily="18" charset="0"/>
                <a:ea typeface="Times New Roman" panose="02020603050405020304" pitchFamily="18" charset="0"/>
              </a:rPr>
              <a:t> diet plan.</a:t>
            </a:r>
          </a:p>
          <a:p>
            <a:endParaRPr lang="en-US" sz="2400" dirty="0"/>
          </a:p>
        </p:txBody>
      </p:sp>
    </p:spTree>
    <p:extLst>
      <p:ext uri="{BB962C8B-B14F-4D97-AF65-F5344CB8AC3E}">
        <p14:creationId xmlns:p14="http://schemas.microsoft.com/office/powerpoint/2010/main" val="135222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28BD0CC-3E8A-4FE2-B885-4D6C54043B4B}"/>
              </a:ext>
            </a:extLst>
          </p:cNvPr>
          <p:cNvPicPr>
            <a:picLocks noGrp="1"/>
          </p:cNvPicPr>
          <p:nvPr>
            <p:ph idx="1"/>
          </p:nvPr>
        </p:nvPicPr>
        <p:blipFill rotWithShape="1">
          <a:blip r:embed="rId2"/>
          <a:srcRect b="4282"/>
          <a:stretch/>
        </p:blipFill>
        <p:spPr>
          <a:xfrm>
            <a:off x="1126435" y="357810"/>
            <a:ext cx="10349948" cy="5923720"/>
          </a:xfrm>
          <a:prstGeom prst="rect">
            <a:avLst/>
          </a:prstGeom>
        </p:spPr>
      </p:pic>
    </p:spTree>
    <p:extLst>
      <p:ext uri="{BB962C8B-B14F-4D97-AF65-F5344CB8AC3E}">
        <p14:creationId xmlns:p14="http://schemas.microsoft.com/office/powerpoint/2010/main" val="1811320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5BEE7DA-7892-454E-B69C-CBB81D1890C4}"/>
              </a:ext>
            </a:extLst>
          </p:cNvPr>
          <p:cNvPicPr>
            <a:picLocks noGrp="1"/>
          </p:cNvPicPr>
          <p:nvPr>
            <p:ph idx="1"/>
          </p:nvPr>
        </p:nvPicPr>
        <p:blipFill rotWithShape="1">
          <a:blip r:embed="rId2"/>
          <a:srcRect b="4367"/>
          <a:stretch/>
        </p:blipFill>
        <p:spPr>
          <a:xfrm>
            <a:off x="1166191" y="516834"/>
            <a:ext cx="10442712" cy="5804453"/>
          </a:xfrm>
          <a:prstGeom prst="rect">
            <a:avLst/>
          </a:prstGeom>
        </p:spPr>
      </p:pic>
    </p:spTree>
    <p:extLst>
      <p:ext uri="{BB962C8B-B14F-4D97-AF65-F5344CB8AC3E}">
        <p14:creationId xmlns:p14="http://schemas.microsoft.com/office/powerpoint/2010/main" val="1362542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2861B4C-19B0-4B2D-B4A0-93B728A1D82E}"/>
              </a:ext>
            </a:extLst>
          </p:cNvPr>
          <p:cNvPicPr>
            <a:picLocks noGrp="1"/>
          </p:cNvPicPr>
          <p:nvPr>
            <p:ph idx="1"/>
          </p:nvPr>
        </p:nvPicPr>
        <p:blipFill rotWithShape="1">
          <a:blip r:embed="rId2"/>
          <a:srcRect b="4507"/>
          <a:stretch/>
        </p:blipFill>
        <p:spPr>
          <a:xfrm>
            <a:off x="1139687" y="477079"/>
            <a:ext cx="10561982" cy="5897218"/>
          </a:xfrm>
          <a:prstGeom prst="rect">
            <a:avLst/>
          </a:prstGeom>
        </p:spPr>
      </p:pic>
    </p:spTree>
    <p:extLst>
      <p:ext uri="{BB962C8B-B14F-4D97-AF65-F5344CB8AC3E}">
        <p14:creationId xmlns:p14="http://schemas.microsoft.com/office/powerpoint/2010/main" val="915281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1AAAB26-B2FA-4501-9BA4-22F17FCB941B}"/>
              </a:ext>
            </a:extLst>
          </p:cNvPr>
          <p:cNvPicPr>
            <a:picLocks noGrp="1"/>
          </p:cNvPicPr>
          <p:nvPr>
            <p:ph idx="1"/>
          </p:nvPr>
        </p:nvPicPr>
        <p:blipFill rotWithShape="1">
          <a:blip r:embed="rId2"/>
          <a:srcRect b="4220"/>
          <a:stretch/>
        </p:blipFill>
        <p:spPr>
          <a:xfrm>
            <a:off x="1086678" y="331304"/>
            <a:ext cx="10336696" cy="6016487"/>
          </a:xfrm>
          <a:prstGeom prst="rect">
            <a:avLst/>
          </a:prstGeom>
        </p:spPr>
      </p:pic>
    </p:spTree>
    <p:extLst>
      <p:ext uri="{BB962C8B-B14F-4D97-AF65-F5344CB8AC3E}">
        <p14:creationId xmlns:p14="http://schemas.microsoft.com/office/powerpoint/2010/main" val="274927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93A6D9B-39BB-4C50-BBED-AFEC148C78EC}"/>
              </a:ext>
            </a:extLst>
          </p:cNvPr>
          <p:cNvPicPr>
            <a:picLocks noGrp="1"/>
          </p:cNvPicPr>
          <p:nvPr>
            <p:ph idx="1"/>
          </p:nvPr>
        </p:nvPicPr>
        <p:blipFill rotWithShape="1">
          <a:blip r:embed="rId2"/>
          <a:srcRect b="4292"/>
          <a:stretch/>
        </p:blipFill>
        <p:spPr>
          <a:xfrm>
            <a:off x="1020417" y="424070"/>
            <a:ext cx="10760766" cy="5910469"/>
          </a:xfrm>
          <a:prstGeom prst="rect">
            <a:avLst/>
          </a:prstGeom>
        </p:spPr>
      </p:pic>
    </p:spTree>
    <p:extLst>
      <p:ext uri="{BB962C8B-B14F-4D97-AF65-F5344CB8AC3E}">
        <p14:creationId xmlns:p14="http://schemas.microsoft.com/office/powerpoint/2010/main" val="2696626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6D5640DE-419E-46C1-92A9-453F4236696A}"/>
              </a:ext>
            </a:extLst>
          </p:cNvPr>
          <p:cNvPicPr>
            <a:picLocks noGrp="1"/>
          </p:cNvPicPr>
          <p:nvPr>
            <p:ph idx="1"/>
          </p:nvPr>
        </p:nvPicPr>
        <p:blipFill rotWithShape="1">
          <a:blip r:embed="rId2"/>
          <a:srcRect b="4086"/>
          <a:stretch/>
        </p:blipFill>
        <p:spPr>
          <a:xfrm>
            <a:off x="1139686" y="1246290"/>
            <a:ext cx="10376452" cy="5300870"/>
          </a:xfrm>
          <a:prstGeom prst="rect">
            <a:avLst/>
          </a:prstGeom>
        </p:spPr>
      </p:pic>
      <p:sp>
        <p:nvSpPr>
          <p:cNvPr id="3" name="TextBox 2">
            <a:extLst>
              <a:ext uri="{FF2B5EF4-FFF2-40B4-BE49-F238E27FC236}">
                <a16:creationId xmlns:a16="http://schemas.microsoft.com/office/drawing/2014/main" id="{1F6A8888-A936-4223-A9B4-FCC66DE633A9}"/>
              </a:ext>
            </a:extLst>
          </p:cNvPr>
          <p:cNvSpPr txBox="1"/>
          <p:nvPr/>
        </p:nvSpPr>
        <p:spPr>
          <a:xfrm>
            <a:off x="1139686" y="310840"/>
            <a:ext cx="6917635"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User Login</a:t>
            </a:r>
          </a:p>
        </p:txBody>
      </p:sp>
    </p:spTree>
    <p:extLst>
      <p:ext uri="{BB962C8B-B14F-4D97-AF65-F5344CB8AC3E}">
        <p14:creationId xmlns:p14="http://schemas.microsoft.com/office/powerpoint/2010/main" val="1516099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9A20D27-5071-4282-8C1E-A07F5952BBDB}"/>
              </a:ext>
            </a:extLst>
          </p:cNvPr>
          <p:cNvPicPr>
            <a:picLocks noGrp="1"/>
          </p:cNvPicPr>
          <p:nvPr>
            <p:ph idx="1"/>
          </p:nvPr>
        </p:nvPicPr>
        <p:blipFill rotWithShape="1">
          <a:blip r:embed="rId2"/>
          <a:srcRect b="4139"/>
          <a:stretch/>
        </p:blipFill>
        <p:spPr>
          <a:xfrm>
            <a:off x="1338469" y="530087"/>
            <a:ext cx="10323443" cy="5830956"/>
          </a:xfrm>
          <a:prstGeom prst="rect">
            <a:avLst/>
          </a:prstGeom>
        </p:spPr>
      </p:pic>
    </p:spTree>
    <p:extLst>
      <p:ext uri="{BB962C8B-B14F-4D97-AF65-F5344CB8AC3E}">
        <p14:creationId xmlns:p14="http://schemas.microsoft.com/office/powerpoint/2010/main" val="4069049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D0CABA5-E1F3-41B3-ADDC-1A38A28A8C96}"/>
              </a:ext>
            </a:extLst>
          </p:cNvPr>
          <p:cNvPicPr>
            <a:picLocks noGrp="1"/>
          </p:cNvPicPr>
          <p:nvPr>
            <p:ph idx="1"/>
          </p:nvPr>
        </p:nvPicPr>
        <p:blipFill rotWithShape="1">
          <a:blip r:embed="rId2"/>
          <a:srcRect b="4577"/>
          <a:stretch/>
        </p:blipFill>
        <p:spPr>
          <a:xfrm>
            <a:off x="1046922" y="622852"/>
            <a:ext cx="10535478" cy="5526157"/>
          </a:xfrm>
          <a:prstGeom prst="rect">
            <a:avLst/>
          </a:prstGeom>
        </p:spPr>
      </p:pic>
    </p:spTree>
    <p:extLst>
      <p:ext uri="{BB962C8B-B14F-4D97-AF65-F5344CB8AC3E}">
        <p14:creationId xmlns:p14="http://schemas.microsoft.com/office/powerpoint/2010/main" val="3727517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F984FF2-FF38-4C92-8665-C0B30E9D87BD}"/>
              </a:ext>
            </a:extLst>
          </p:cNvPr>
          <p:cNvPicPr>
            <a:picLocks noGrp="1"/>
          </p:cNvPicPr>
          <p:nvPr>
            <p:ph idx="1"/>
          </p:nvPr>
        </p:nvPicPr>
        <p:blipFill rotWithShape="1">
          <a:blip r:embed="rId2"/>
          <a:srcRect b="4301"/>
          <a:stretch/>
        </p:blipFill>
        <p:spPr>
          <a:xfrm>
            <a:off x="1007165" y="437322"/>
            <a:ext cx="10522225" cy="5897217"/>
          </a:xfrm>
          <a:prstGeom prst="rect">
            <a:avLst/>
          </a:prstGeom>
        </p:spPr>
      </p:pic>
    </p:spTree>
    <p:extLst>
      <p:ext uri="{BB962C8B-B14F-4D97-AF65-F5344CB8AC3E}">
        <p14:creationId xmlns:p14="http://schemas.microsoft.com/office/powerpoint/2010/main" val="3879271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B554ED4-1093-4BE7-88D5-C3811F0F6013}"/>
              </a:ext>
            </a:extLst>
          </p:cNvPr>
          <p:cNvPicPr>
            <a:picLocks noGrp="1"/>
          </p:cNvPicPr>
          <p:nvPr>
            <p:ph idx="1"/>
          </p:nvPr>
        </p:nvPicPr>
        <p:blipFill rotWithShape="1">
          <a:blip r:embed="rId2"/>
          <a:srcRect b="4357"/>
          <a:stretch/>
        </p:blipFill>
        <p:spPr>
          <a:xfrm>
            <a:off x="1113183" y="596348"/>
            <a:ext cx="10508974" cy="5526156"/>
          </a:xfrm>
          <a:prstGeom prst="rect">
            <a:avLst/>
          </a:prstGeom>
        </p:spPr>
      </p:pic>
    </p:spTree>
    <p:extLst>
      <p:ext uri="{BB962C8B-B14F-4D97-AF65-F5344CB8AC3E}">
        <p14:creationId xmlns:p14="http://schemas.microsoft.com/office/powerpoint/2010/main" val="173734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FED3-620F-47DF-BACA-2A4B738F1A7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8A428BF5-A03A-4463-B436-B77F346B5CB7}"/>
              </a:ext>
            </a:extLst>
          </p:cNvPr>
          <p:cNvSpPr>
            <a:spLocks noGrp="1"/>
          </p:cNvSpPr>
          <p:nvPr>
            <p:ph idx="1"/>
          </p:nvPr>
        </p:nvSpPr>
        <p:spPr>
          <a:xfrm>
            <a:off x="1251678" y="1825624"/>
            <a:ext cx="10102122" cy="4535419"/>
          </a:xfrm>
        </p:spPr>
        <p:txBody>
          <a:bodyPr>
            <a:normAutofit/>
          </a:bodyPr>
          <a:lstStyle/>
          <a:p>
            <a:pPr marL="0" indent="0">
              <a:buNone/>
            </a:pPr>
            <a:r>
              <a:rPr lang="en-US" sz="2400" dirty="0">
                <a:effectLst/>
                <a:latin typeface="Times New Roman" panose="02020603050405020304" pitchFamily="18" charset="0"/>
                <a:ea typeface="Times New Roman" panose="02020603050405020304" pitchFamily="18" charset="0"/>
              </a:rPr>
              <a:t>Just similar to a human dietician, this web system will also act like your dietician. When you go to a doctor of nutrition, then she will ask you your personal details related to body and health such as your age, your height, your weight and how much water do your consumer in a day and how much walk to do take regularly and how much work do you do regularly. Just similar to this doctor, this artificial intelligent dietitian also asks you similar questions in your device and you have to answer all those questions and then this AI consultant will also advice you about what should your intake in your diet and what should you ignore in order to keep yourself healthy via your diet.</a:t>
            </a:r>
          </a:p>
          <a:p>
            <a:pPr marL="0" indent="0">
              <a:buNone/>
            </a:pPr>
            <a:endParaRPr lang="en-US" sz="2400" dirty="0"/>
          </a:p>
        </p:txBody>
      </p:sp>
    </p:spTree>
    <p:extLst>
      <p:ext uri="{BB962C8B-B14F-4D97-AF65-F5344CB8AC3E}">
        <p14:creationId xmlns:p14="http://schemas.microsoft.com/office/powerpoint/2010/main" val="329810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405A3E5-76C8-4BD2-9F88-DE0EBEE0ABAF}"/>
              </a:ext>
            </a:extLst>
          </p:cNvPr>
          <p:cNvPicPr>
            <a:picLocks noGrp="1"/>
          </p:cNvPicPr>
          <p:nvPr>
            <p:ph idx="1"/>
          </p:nvPr>
        </p:nvPicPr>
        <p:blipFill rotWithShape="1">
          <a:blip r:embed="rId2"/>
          <a:srcRect b="3939"/>
          <a:stretch/>
        </p:blipFill>
        <p:spPr>
          <a:xfrm>
            <a:off x="1179443" y="516834"/>
            <a:ext cx="10661374" cy="5817705"/>
          </a:xfrm>
          <a:prstGeom prst="rect">
            <a:avLst/>
          </a:prstGeom>
        </p:spPr>
      </p:pic>
    </p:spTree>
    <p:extLst>
      <p:ext uri="{BB962C8B-B14F-4D97-AF65-F5344CB8AC3E}">
        <p14:creationId xmlns:p14="http://schemas.microsoft.com/office/powerpoint/2010/main" val="3770422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D70EE13-4C95-4420-8569-BA7AB5568FE2}"/>
              </a:ext>
            </a:extLst>
          </p:cNvPr>
          <p:cNvPicPr>
            <a:picLocks noGrp="1"/>
          </p:cNvPicPr>
          <p:nvPr>
            <p:ph idx="1"/>
          </p:nvPr>
        </p:nvPicPr>
        <p:blipFill rotWithShape="1">
          <a:blip r:embed="rId2"/>
          <a:srcRect b="4593"/>
          <a:stretch/>
        </p:blipFill>
        <p:spPr>
          <a:xfrm>
            <a:off x="1126435" y="400877"/>
            <a:ext cx="10442714" cy="6056245"/>
          </a:xfrm>
          <a:prstGeom prst="rect">
            <a:avLst/>
          </a:prstGeom>
        </p:spPr>
      </p:pic>
    </p:spTree>
    <p:extLst>
      <p:ext uri="{BB962C8B-B14F-4D97-AF65-F5344CB8AC3E}">
        <p14:creationId xmlns:p14="http://schemas.microsoft.com/office/powerpoint/2010/main" val="598050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F149E7D-A979-4E7C-BB45-DA4B8219FA14}"/>
              </a:ext>
            </a:extLst>
          </p:cNvPr>
          <p:cNvPicPr>
            <a:picLocks noGrp="1"/>
          </p:cNvPicPr>
          <p:nvPr>
            <p:ph idx="1"/>
          </p:nvPr>
        </p:nvPicPr>
        <p:blipFill rotWithShape="1">
          <a:blip r:embed="rId2"/>
          <a:srcRect b="5012"/>
          <a:stretch/>
        </p:blipFill>
        <p:spPr>
          <a:xfrm>
            <a:off x="1086678" y="609600"/>
            <a:ext cx="10561983" cy="5526157"/>
          </a:xfrm>
          <a:prstGeom prst="rect">
            <a:avLst/>
          </a:prstGeom>
        </p:spPr>
      </p:pic>
    </p:spTree>
    <p:extLst>
      <p:ext uri="{BB962C8B-B14F-4D97-AF65-F5344CB8AC3E}">
        <p14:creationId xmlns:p14="http://schemas.microsoft.com/office/powerpoint/2010/main" val="1191352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B960CB8-4EFB-4091-AEF4-2BCB5D8619B8}"/>
              </a:ext>
            </a:extLst>
          </p:cNvPr>
          <p:cNvPicPr>
            <a:picLocks noGrp="1"/>
          </p:cNvPicPr>
          <p:nvPr>
            <p:ph idx="1"/>
          </p:nvPr>
        </p:nvPicPr>
        <p:blipFill rotWithShape="1">
          <a:blip r:embed="rId2"/>
          <a:srcRect b="4449"/>
          <a:stretch/>
        </p:blipFill>
        <p:spPr>
          <a:xfrm>
            <a:off x="1232452" y="251791"/>
            <a:ext cx="10363199" cy="5976731"/>
          </a:xfrm>
          <a:prstGeom prst="rect">
            <a:avLst/>
          </a:prstGeom>
        </p:spPr>
      </p:pic>
    </p:spTree>
    <p:extLst>
      <p:ext uri="{BB962C8B-B14F-4D97-AF65-F5344CB8AC3E}">
        <p14:creationId xmlns:p14="http://schemas.microsoft.com/office/powerpoint/2010/main" val="1292453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CE1069-2641-46A2-830A-9FC3BC3D77A3}"/>
              </a:ext>
            </a:extLst>
          </p:cNvPr>
          <p:cNvGrpSpPr/>
          <p:nvPr/>
        </p:nvGrpSpPr>
        <p:grpSpPr>
          <a:xfrm>
            <a:off x="1563756" y="622853"/>
            <a:ext cx="8865705" cy="5446642"/>
            <a:chOff x="366989" y="89342"/>
            <a:chExt cx="4814038" cy="3338138"/>
          </a:xfrm>
        </p:grpSpPr>
        <p:pic>
          <p:nvPicPr>
            <p:cNvPr id="8" name="Picture 7">
              <a:extLst>
                <a:ext uri="{FF2B5EF4-FFF2-40B4-BE49-F238E27FC236}">
                  <a16:creationId xmlns:a16="http://schemas.microsoft.com/office/drawing/2014/main" id="{23B4B9D1-AC04-4CD5-909B-F2E380027FDC}"/>
                </a:ext>
              </a:extLst>
            </p:cNvPr>
            <p:cNvPicPr/>
            <p:nvPr/>
          </p:nvPicPr>
          <p:blipFill rotWithShape="1">
            <a:blip r:embed="rId2"/>
            <a:srcRect l="3761" t="5662" r="10503"/>
            <a:stretch/>
          </p:blipFill>
          <p:spPr>
            <a:xfrm>
              <a:off x="366989" y="89342"/>
              <a:ext cx="4814037" cy="2831690"/>
            </a:xfrm>
            <a:prstGeom prst="rect">
              <a:avLst/>
            </a:prstGeom>
          </p:spPr>
        </p:pic>
        <p:pic>
          <p:nvPicPr>
            <p:cNvPr id="9" name="Picture 8">
              <a:extLst>
                <a:ext uri="{FF2B5EF4-FFF2-40B4-BE49-F238E27FC236}">
                  <a16:creationId xmlns:a16="http://schemas.microsoft.com/office/drawing/2014/main" id="{3CB2496E-5CA0-46BE-9670-F0523147864C}"/>
                </a:ext>
              </a:extLst>
            </p:cNvPr>
            <p:cNvPicPr/>
            <p:nvPr/>
          </p:nvPicPr>
          <p:blipFill rotWithShape="1">
            <a:blip r:embed="rId3"/>
            <a:srcRect l="4317" r="10669" b="24285"/>
            <a:stretch/>
          </p:blipFill>
          <p:spPr>
            <a:xfrm>
              <a:off x="366989" y="2921032"/>
              <a:ext cx="4814038" cy="506448"/>
            </a:xfrm>
            <a:prstGeom prst="rect">
              <a:avLst/>
            </a:prstGeom>
          </p:spPr>
        </p:pic>
      </p:grpSp>
    </p:spTree>
    <p:extLst>
      <p:ext uri="{BB962C8B-B14F-4D97-AF65-F5344CB8AC3E}">
        <p14:creationId xmlns:p14="http://schemas.microsoft.com/office/powerpoint/2010/main" val="2849032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8E8CEDC-296E-49FE-87CB-D43100E7C52C}"/>
              </a:ext>
            </a:extLst>
          </p:cNvPr>
          <p:cNvPicPr>
            <a:picLocks noGrp="1"/>
          </p:cNvPicPr>
          <p:nvPr>
            <p:ph idx="1"/>
          </p:nvPr>
        </p:nvPicPr>
        <p:blipFill rotWithShape="1">
          <a:blip r:embed="rId2"/>
          <a:srcRect b="4955"/>
          <a:stretch/>
        </p:blipFill>
        <p:spPr>
          <a:xfrm>
            <a:off x="1179443" y="424070"/>
            <a:ext cx="10204174" cy="5592417"/>
          </a:xfrm>
          <a:prstGeom prst="rect">
            <a:avLst/>
          </a:prstGeom>
        </p:spPr>
      </p:pic>
    </p:spTree>
    <p:extLst>
      <p:ext uri="{BB962C8B-B14F-4D97-AF65-F5344CB8AC3E}">
        <p14:creationId xmlns:p14="http://schemas.microsoft.com/office/powerpoint/2010/main" val="1781947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800093-3BB4-4AFD-B401-86EEC52B2DC0}"/>
              </a:ext>
            </a:extLst>
          </p:cNvPr>
          <p:cNvPicPr>
            <a:picLocks noGrp="1"/>
          </p:cNvPicPr>
          <p:nvPr>
            <p:ph idx="1"/>
          </p:nvPr>
        </p:nvPicPr>
        <p:blipFill rotWithShape="1">
          <a:blip r:embed="rId2"/>
          <a:srcRect b="4101"/>
          <a:stretch/>
        </p:blipFill>
        <p:spPr>
          <a:xfrm>
            <a:off x="993913" y="552553"/>
            <a:ext cx="10760766" cy="5516943"/>
          </a:xfrm>
          <a:prstGeom prst="rect">
            <a:avLst/>
          </a:prstGeom>
        </p:spPr>
      </p:pic>
    </p:spTree>
    <p:extLst>
      <p:ext uri="{BB962C8B-B14F-4D97-AF65-F5344CB8AC3E}">
        <p14:creationId xmlns:p14="http://schemas.microsoft.com/office/powerpoint/2010/main" val="834391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D4BB95F-E097-4451-85C0-09B6AC6DC249}"/>
              </a:ext>
            </a:extLst>
          </p:cNvPr>
          <p:cNvPicPr>
            <a:picLocks noGrp="1"/>
          </p:cNvPicPr>
          <p:nvPr>
            <p:ph idx="1"/>
          </p:nvPr>
        </p:nvPicPr>
        <p:blipFill>
          <a:blip r:embed="rId2"/>
          <a:stretch>
            <a:fillRect/>
          </a:stretch>
        </p:blipFill>
        <p:spPr>
          <a:xfrm>
            <a:off x="821635" y="609600"/>
            <a:ext cx="10813774" cy="5817704"/>
          </a:xfrm>
          <a:prstGeom prst="rect">
            <a:avLst/>
          </a:prstGeom>
        </p:spPr>
      </p:pic>
    </p:spTree>
    <p:extLst>
      <p:ext uri="{BB962C8B-B14F-4D97-AF65-F5344CB8AC3E}">
        <p14:creationId xmlns:p14="http://schemas.microsoft.com/office/powerpoint/2010/main" val="999094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FE230C3-0004-4A7A-97CE-09C7B910D537}"/>
              </a:ext>
            </a:extLst>
          </p:cNvPr>
          <p:cNvPicPr>
            <a:picLocks noGrp="1"/>
          </p:cNvPicPr>
          <p:nvPr>
            <p:ph idx="1"/>
          </p:nvPr>
        </p:nvPicPr>
        <p:blipFill rotWithShape="1">
          <a:blip r:embed="rId2"/>
          <a:srcRect t="1942" r="883" b="4854"/>
          <a:stretch/>
        </p:blipFill>
        <p:spPr>
          <a:xfrm>
            <a:off x="1007164" y="1522271"/>
            <a:ext cx="10416210" cy="5088835"/>
          </a:xfrm>
          <a:prstGeom prst="rect">
            <a:avLst/>
          </a:prstGeom>
        </p:spPr>
      </p:pic>
      <p:sp>
        <p:nvSpPr>
          <p:cNvPr id="3" name="TextBox 2">
            <a:extLst>
              <a:ext uri="{FF2B5EF4-FFF2-40B4-BE49-F238E27FC236}">
                <a16:creationId xmlns:a16="http://schemas.microsoft.com/office/drawing/2014/main" id="{8D5FBAE5-18C3-4A58-8F91-35896BBD11D1}"/>
              </a:ext>
            </a:extLst>
          </p:cNvPr>
          <p:cNvSpPr txBox="1"/>
          <p:nvPr/>
        </p:nvSpPr>
        <p:spPr>
          <a:xfrm>
            <a:off x="1007164" y="419172"/>
            <a:ext cx="3723861"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Dietitian Login</a:t>
            </a:r>
          </a:p>
        </p:txBody>
      </p:sp>
    </p:spTree>
    <p:extLst>
      <p:ext uri="{BB962C8B-B14F-4D97-AF65-F5344CB8AC3E}">
        <p14:creationId xmlns:p14="http://schemas.microsoft.com/office/powerpoint/2010/main" val="13164334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F9DD2B3-B105-4BB3-AEB9-623283697DFF}"/>
              </a:ext>
            </a:extLst>
          </p:cNvPr>
          <p:cNvPicPr>
            <a:picLocks noGrp="1"/>
          </p:cNvPicPr>
          <p:nvPr>
            <p:ph idx="1"/>
          </p:nvPr>
        </p:nvPicPr>
        <p:blipFill rotWithShape="1">
          <a:blip r:embed="rId2"/>
          <a:srcRect l="3957" b="5001"/>
          <a:stretch/>
        </p:blipFill>
        <p:spPr>
          <a:xfrm>
            <a:off x="1258956" y="927653"/>
            <a:ext cx="10614992" cy="5314121"/>
          </a:xfrm>
          <a:prstGeom prst="rect">
            <a:avLst/>
          </a:prstGeom>
        </p:spPr>
      </p:pic>
    </p:spTree>
    <p:extLst>
      <p:ext uri="{BB962C8B-B14F-4D97-AF65-F5344CB8AC3E}">
        <p14:creationId xmlns:p14="http://schemas.microsoft.com/office/powerpoint/2010/main" val="300027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8F6C-A0DC-4B3C-9E17-6DF1D5C56E0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63FAA66-785F-4D12-AA5A-6D6B195C6512}"/>
              </a:ext>
            </a:extLst>
          </p:cNvPr>
          <p:cNvSpPr>
            <a:spLocks noGrp="1"/>
          </p:cNvSpPr>
          <p:nvPr>
            <p:ph idx="1"/>
          </p:nvPr>
        </p:nvSpPr>
        <p:spPr/>
        <p:txBody>
          <a:bodyPr>
            <a:normAutofit/>
          </a:bodyPr>
          <a:lstStyle/>
          <a:p>
            <a:pPr marL="0" indent="0">
              <a:buNone/>
            </a:pPr>
            <a:r>
              <a:rPr lang="en-US" sz="2400" dirty="0">
                <a:effectLst/>
                <a:latin typeface="Times New Roman" panose="02020603050405020304" pitchFamily="18" charset="0"/>
                <a:ea typeface="Times New Roman" panose="02020603050405020304" pitchFamily="18" charset="0"/>
              </a:rPr>
              <a:t>In this system of artificial intelligence dietitian, using the technique of artificial intelligence, you will get access to all the facilities via this web application, which is actually provided by a human dietician. The main advantage of using this web application is that the time required by the people to travel to the dietician will be reduced and also it reduces the cost of hiring dieticians for some particular purpose. Also, this application offers more than one diet plan also, for some particular kind of functionalities of human bodies.</a:t>
            </a:r>
          </a:p>
          <a:p>
            <a:endParaRPr lang="en-US" sz="2400" dirty="0"/>
          </a:p>
        </p:txBody>
      </p:sp>
    </p:spTree>
    <p:extLst>
      <p:ext uri="{BB962C8B-B14F-4D97-AF65-F5344CB8AC3E}">
        <p14:creationId xmlns:p14="http://schemas.microsoft.com/office/powerpoint/2010/main" val="41107544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08F2507-21B6-44D9-B67E-C98D74E34385}"/>
              </a:ext>
            </a:extLst>
          </p:cNvPr>
          <p:cNvPicPr>
            <a:picLocks noGrp="1"/>
          </p:cNvPicPr>
          <p:nvPr>
            <p:ph idx="1"/>
          </p:nvPr>
        </p:nvPicPr>
        <p:blipFill rotWithShape="1">
          <a:blip r:embed="rId2"/>
          <a:srcRect b="4034"/>
          <a:stretch/>
        </p:blipFill>
        <p:spPr>
          <a:xfrm>
            <a:off x="1179442" y="887895"/>
            <a:ext cx="10442713" cy="5393635"/>
          </a:xfrm>
          <a:prstGeom prst="rect">
            <a:avLst/>
          </a:prstGeom>
        </p:spPr>
      </p:pic>
    </p:spTree>
    <p:extLst>
      <p:ext uri="{BB962C8B-B14F-4D97-AF65-F5344CB8AC3E}">
        <p14:creationId xmlns:p14="http://schemas.microsoft.com/office/powerpoint/2010/main" val="3175470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80C6C6A-0E43-4C30-9C7F-B7321BA7A180}"/>
              </a:ext>
            </a:extLst>
          </p:cNvPr>
          <p:cNvPicPr>
            <a:picLocks noGrp="1"/>
          </p:cNvPicPr>
          <p:nvPr>
            <p:ph idx="1"/>
          </p:nvPr>
        </p:nvPicPr>
        <p:blipFill rotWithShape="1">
          <a:blip r:embed="rId2"/>
          <a:srcRect b="4538"/>
          <a:stretch/>
        </p:blipFill>
        <p:spPr>
          <a:xfrm>
            <a:off x="1179443" y="596349"/>
            <a:ext cx="10349947" cy="5327374"/>
          </a:xfrm>
          <a:prstGeom prst="rect">
            <a:avLst/>
          </a:prstGeom>
        </p:spPr>
      </p:pic>
    </p:spTree>
    <p:extLst>
      <p:ext uri="{BB962C8B-B14F-4D97-AF65-F5344CB8AC3E}">
        <p14:creationId xmlns:p14="http://schemas.microsoft.com/office/powerpoint/2010/main" val="1972661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681DF39-4633-44C2-9F3A-250073E8C6D8}"/>
              </a:ext>
            </a:extLst>
          </p:cNvPr>
          <p:cNvPicPr>
            <a:picLocks noGrp="1"/>
          </p:cNvPicPr>
          <p:nvPr>
            <p:ph idx="1"/>
          </p:nvPr>
        </p:nvPicPr>
        <p:blipFill rotWithShape="1">
          <a:blip r:embed="rId2"/>
          <a:srcRect b="4292"/>
          <a:stretch/>
        </p:blipFill>
        <p:spPr>
          <a:xfrm>
            <a:off x="1258956" y="424070"/>
            <a:ext cx="10310191" cy="5910469"/>
          </a:xfrm>
          <a:prstGeom prst="rect">
            <a:avLst/>
          </a:prstGeom>
        </p:spPr>
      </p:pic>
    </p:spTree>
    <p:extLst>
      <p:ext uri="{BB962C8B-B14F-4D97-AF65-F5344CB8AC3E}">
        <p14:creationId xmlns:p14="http://schemas.microsoft.com/office/powerpoint/2010/main" val="2279591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0475254-37D9-4BCB-B374-AA9E6E9F8528}"/>
              </a:ext>
            </a:extLst>
          </p:cNvPr>
          <p:cNvPicPr>
            <a:picLocks noGrp="1"/>
          </p:cNvPicPr>
          <p:nvPr>
            <p:ph idx="1"/>
          </p:nvPr>
        </p:nvPicPr>
        <p:blipFill rotWithShape="1">
          <a:blip r:embed="rId2"/>
          <a:srcRect b="4412"/>
          <a:stretch/>
        </p:blipFill>
        <p:spPr>
          <a:xfrm>
            <a:off x="1126433" y="636103"/>
            <a:ext cx="10402957" cy="6029741"/>
          </a:xfrm>
          <a:prstGeom prst="rect">
            <a:avLst/>
          </a:prstGeom>
        </p:spPr>
      </p:pic>
    </p:spTree>
    <p:extLst>
      <p:ext uri="{BB962C8B-B14F-4D97-AF65-F5344CB8AC3E}">
        <p14:creationId xmlns:p14="http://schemas.microsoft.com/office/powerpoint/2010/main" val="17303079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CC858-2176-487F-9A17-CBB06DDAC133}"/>
              </a:ext>
            </a:extLst>
          </p:cNvPr>
          <p:cNvSpPr>
            <a:spLocks noGrp="1"/>
          </p:cNvSpPr>
          <p:nvPr>
            <p:ph type="title"/>
          </p:nvPr>
        </p:nvSpPr>
        <p:spPr>
          <a:xfrm>
            <a:off x="1251678" y="192157"/>
            <a:ext cx="10178322" cy="730798"/>
          </a:xfrm>
        </p:spPr>
        <p:txBody>
          <a:bodyPr>
            <a:normAutofit fontScale="90000"/>
          </a:bodyPr>
          <a:lstStyle/>
          <a:p>
            <a:r>
              <a:rPr lang="en-US" sz="5400" b="1" dirty="0">
                <a:effectLst/>
                <a:latin typeface="Calibri" panose="020F0502020204030204" pitchFamily="34" charset="0"/>
                <a:ea typeface="Times New Roman" panose="02020603050405020304" pitchFamily="18" charset="0"/>
                <a:cs typeface="Times New Roman" panose="02020603050405020304" pitchFamily="18" charset="0"/>
              </a:rPr>
              <a:t>Features</a:t>
            </a:r>
            <a:br>
              <a:rPr lang="en-US" sz="5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5DB2797-E497-4ACB-9884-BFB045E872AC}"/>
              </a:ext>
            </a:extLst>
          </p:cNvPr>
          <p:cNvSpPr>
            <a:spLocks noGrp="1"/>
          </p:cNvSpPr>
          <p:nvPr>
            <p:ph idx="1"/>
          </p:nvPr>
        </p:nvSpPr>
        <p:spPr>
          <a:xfrm>
            <a:off x="1251678" y="922955"/>
            <a:ext cx="10178322" cy="5742888"/>
          </a:xfrm>
        </p:spPr>
        <p:txBody>
          <a:bodyPr>
            <a:normAutofit fontScale="70000" lnSpcReduction="20000"/>
          </a:bodyPr>
          <a:lstStyle/>
          <a:p>
            <a:pPr marL="0" marR="0" indent="0">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lvl="0" indent="0">
              <a:lnSpc>
                <a:spcPct val="150000"/>
              </a:lnSpc>
              <a:spcBef>
                <a:spcPts val="0"/>
              </a:spcBef>
              <a:spcAft>
                <a:spcPts val="0"/>
              </a:spcAft>
              <a:buNone/>
              <a:tabLst>
                <a:tab pos="457200" algn="l"/>
              </a:tabLst>
            </a:pPr>
            <a:r>
              <a:rPr lang="en-US" sz="2300" u="sng" dirty="0">
                <a:effectLst/>
                <a:latin typeface="Calibri" panose="020F0502020204030204" pitchFamily="34" charset="0"/>
                <a:ea typeface="Times New Roman" panose="02020603050405020304" pitchFamily="18" charset="0"/>
                <a:cs typeface="Times New Roman" panose="02020603050405020304" pitchFamily="18" charset="0"/>
              </a:rPr>
              <a:t>Load Balancing</a:t>
            </a:r>
            <a:r>
              <a:rPr lang="en-US" sz="23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3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0"/>
              </a:spcAft>
            </a:pPr>
            <a:r>
              <a:rPr lang="en-US" sz="2300" dirty="0">
                <a:effectLst/>
                <a:latin typeface="Calibri" panose="020F0502020204030204" pitchFamily="34" charset="0"/>
                <a:ea typeface="Times New Roman" panose="02020603050405020304" pitchFamily="18" charset="0"/>
                <a:cs typeface="Times New Roman" panose="02020603050405020304" pitchFamily="18" charset="0"/>
              </a:rPr>
              <a:t>Since the system will be available only the admin logs in the amount of load on server will be limited to time period of admin access.</a:t>
            </a:r>
            <a:endParaRPr lang="en-US" sz="23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2300" dirty="0">
              <a:effectLst/>
              <a:latin typeface="Times New Roman" panose="02020603050405020304" pitchFamily="18" charset="0"/>
              <a:ea typeface="Times New Roman" panose="02020603050405020304" pitchFamily="18" charset="0"/>
            </a:endParaRPr>
          </a:p>
          <a:p>
            <a:pPr marL="0" marR="0" lvl="0" indent="0">
              <a:lnSpc>
                <a:spcPct val="150000"/>
              </a:lnSpc>
              <a:spcBef>
                <a:spcPts val="0"/>
              </a:spcBef>
              <a:spcAft>
                <a:spcPts val="0"/>
              </a:spcAft>
              <a:buNone/>
              <a:tabLst>
                <a:tab pos="457200" algn="l"/>
              </a:tabLst>
            </a:pPr>
            <a:r>
              <a:rPr lang="en-US" sz="2300" u="sng" dirty="0">
                <a:effectLst/>
                <a:latin typeface="Calibri" panose="020F0502020204030204" pitchFamily="34" charset="0"/>
                <a:ea typeface="Times New Roman" panose="02020603050405020304" pitchFamily="18" charset="0"/>
                <a:cs typeface="Times New Roman" panose="02020603050405020304" pitchFamily="18" charset="0"/>
              </a:rPr>
              <a:t>Easy Accessibility:</a:t>
            </a:r>
            <a:endParaRPr lang="en-US" sz="23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0"/>
              </a:spcAft>
            </a:pPr>
            <a:r>
              <a:rPr lang="en-US" sz="2300" dirty="0">
                <a:effectLst/>
                <a:latin typeface="Calibri" panose="020F0502020204030204" pitchFamily="34" charset="0"/>
                <a:ea typeface="Times New Roman" panose="02020603050405020304" pitchFamily="18" charset="0"/>
                <a:cs typeface="Times New Roman" panose="02020603050405020304" pitchFamily="18" charset="0"/>
              </a:rPr>
              <a:t>Records can be easily accessed and store and other information respectively. </a:t>
            </a:r>
            <a:endParaRPr lang="en-US" sz="23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2300" dirty="0">
              <a:effectLst/>
              <a:latin typeface="Times New Roman" panose="02020603050405020304" pitchFamily="18" charset="0"/>
              <a:ea typeface="Times New Roman" panose="02020603050405020304" pitchFamily="18" charset="0"/>
            </a:endParaRPr>
          </a:p>
          <a:p>
            <a:pPr marL="0" marR="0" lvl="0" indent="0">
              <a:lnSpc>
                <a:spcPct val="150000"/>
              </a:lnSpc>
              <a:spcBef>
                <a:spcPts val="0"/>
              </a:spcBef>
              <a:spcAft>
                <a:spcPts val="0"/>
              </a:spcAft>
              <a:buNone/>
              <a:tabLst>
                <a:tab pos="457200" algn="l"/>
              </a:tabLst>
            </a:pPr>
            <a:r>
              <a:rPr lang="en-US" sz="2300" u="sng" dirty="0">
                <a:effectLst/>
                <a:latin typeface="Calibri" panose="020F0502020204030204" pitchFamily="34" charset="0"/>
                <a:ea typeface="Times New Roman" panose="02020603050405020304" pitchFamily="18" charset="0"/>
                <a:cs typeface="Times New Roman" panose="02020603050405020304" pitchFamily="18" charset="0"/>
              </a:rPr>
              <a:t>User Friendly:</a:t>
            </a:r>
            <a:endParaRPr lang="en-US" sz="2300" dirty="0">
              <a:effectLst/>
              <a:latin typeface="Times New Roman" panose="02020603050405020304" pitchFamily="18" charset="0"/>
              <a:ea typeface="Times New Roman" panose="02020603050405020304" pitchFamily="18" charset="0"/>
            </a:endParaRPr>
          </a:p>
          <a:p>
            <a:pPr marL="228600" marR="0" indent="457200">
              <a:lnSpc>
                <a:spcPct val="150000"/>
              </a:lnSpc>
              <a:spcBef>
                <a:spcPts val="0"/>
              </a:spcBef>
              <a:spcAft>
                <a:spcPts val="0"/>
              </a:spcAft>
            </a:pPr>
            <a:r>
              <a:rPr lang="en-US" sz="2300" dirty="0">
                <a:effectLst/>
                <a:latin typeface="Calibri" panose="020F0502020204030204" pitchFamily="34" charset="0"/>
                <a:ea typeface="Times New Roman" panose="02020603050405020304" pitchFamily="18" charset="0"/>
                <a:cs typeface="Times New Roman" panose="02020603050405020304" pitchFamily="18" charset="0"/>
              </a:rPr>
              <a:t>The Website will be giving a very user friendly approach for all user </a:t>
            </a:r>
          </a:p>
          <a:p>
            <a:pPr marR="0" indent="0">
              <a:lnSpc>
                <a:spcPct val="150000"/>
              </a:lnSpc>
              <a:spcBef>
                <a:spcPts val="0"/>
              </a:spcBef>
              <a:spcAft>
                <a:spcPts val="0"/>
              </a:spcAft>
              <a:buNone/>
            </a:pPr>
            <a:endParaRPr lang="en-US" sz="2300" dirty="0">
              <a:effectLst/>
              <a:latin typeface="Times New Roman" panose="02020603050405020304" pitchFamily="18" charset="0"/>
              <a:ea typeface="Times New Roman" panose="02020603050405020304" pitchFamily="18" charset="0"/>
            </a:endParaRPr>
          </a:p>
          <a:p>
            <a:pPr marL="0" marR="0" lvl="0" indent="0">
              <a:lnSpc>
                <a:spcPct val="150000"/>
              </a:lnSpc>
              <a:spcBef>
                <a:spcPts val="0"/>
              </a:spcBef>
              <a:spcAft>
                <a:spcPts val="0"/>
              </a:spcAft>
              <a:buNone/>
              <a:tabLst>
                <a:tab pos="457200" algn="l"/>
              </a:tabLst>
            </a:pPr>
            <a:r>
              <a:rPr lang="en-US" sz="2300" u="sng" dirty="0">
                <a:effectLst/>
                <a:latin typeface="Calibri" panose="020F0502020204030204" pitchFamily="34" charset="0"/>
                <a:ea typeface="Times New Roman" panose="02020603050405020304" pitchFamily="18" charset="0"/>
                <a:cs typeface="Times New Roman" panose="02020603050405020304" pitchFamily="18" charset="0"/>
              </a:rPr>
              <a:t>Efficient and reliable:</a:t>
            </a:r>
            <a:endParaRPr lang="en-US" sz="2300" dirty="0">
              <a:effectLst/>
              <a:latin typeface="Times New Roman" panose="02020603050405020304" pitchFamily="18" charset="0"/>
              <a:ea typeface="Times New Roman" panose="02020603050405020304" pitchFamily="18" charset="0"/>
            </a:endParaRPr>
          </a:p>
          <a:p>
            <a:pPr marL="457200" marR="0" indent="228600">
              <a:lnSpc>
                <a:spcPct val="150000"/>
              </a:lnSpc>
              <a:spcBef>
                <a:spcPts val="0"/>
              </a:spcBef>
              <a:spcAft>
                <a:spcPts val="0"/>
              </a:spcAft>
            </a:pPr>
            <a:r>
              <a:rPr lang="en-US" sz="2300" dirty="0">
                <a:effectLst/>
                <a:latin typeface="Calibri" panose="020F0502020204030204" pitchFamily="34" charset="0"/>
                <a:ea typeface="Times New Roman" panose="02020603050405020304" pitchFamily="18" charset="0"/>
                <a:cs typeface="Times New Roman" panose="02020603050405020304" pitchFamily="18" charset="0"/>
              </a:rPr>
              <a:t>Maintaining  the all secured and database on the server which will be accessible according the user requirement without any maintenance cost will be a very efficient as compared to storing all the customer data on the spreadsheet or in physically in the record books. </a:t>
            </a:r>
          </a:p>
          <a:p>
            <a:pPr marL="457200" marR="0" indent="0">
              <a:lnSpc>
                <a:spcPct val="150000"/>
              </a:lnSpc>
              <a:spcBef>
                <a:spcPts val="0"/>
              </a:spcBef>
              <a:spcAft>
                <a:spcPts val="0"/>
              </a:spcAft>
              <a:buNone/>
            </a:pPr>
            <a:endParaRPr lang="en-US" sz="2300" dirty="0">
              <a:effectLst/>
              <a:latin typeface="Times New Roman" panose="02020603050405020304" pitchFamily="18" charset="0"/>
              <a:ea typeface="Times New Roman" panose="02020603050405020304" pitchFamily="18" charset="0"/>
            </a:endParaRPr>
          </a:p>
          <a:p>
            <a:pPr marL="0" marR="0" lvl="0" indent="0">
              <a:lnSpc>
                <a:spcPct val="150000"/>
              </a:lnSpc>
              <a:spcBef>
                <a:spcPts val="0"/>
              </a:spcBef>
              <a:spcAft>
                <a:spcPts val="0"/>
              </a:spcAft>
              <a:buNone/>
              <a:tabLst>
                <a:tab pos="457200" algn="l"/>
              </a:tabLst>
            </a:pPr>
            <a:r>
              <a:rPr lang="en-US" sz="2300" u="sng" dirty="0">
                <a:effectLst/>
                <a:latin typeface="Calibri" panose="020F0502020204030204" pitchFamily="34" charset="0"/>
                <a:ea typeface="Times New Roman" panose="02020603050405020304" pitchFamily="18" charset="0"/>
                <a:cs typeface="Times New Roman" panose="02020603050405020304" pitchFamily="18" charset="0"/>
              </a:rPr>
              <a:t>Easy maintenance:</a:t>
            </a:r>
            <a:endParaRPr lang="en-US" sz="23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0"/>
              </a:spcAft>
            </a:pPr>
            <a:r>
              <a:rPr lang="en-US" sz="23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Artificial Intelligence Dietitian</a:t>
            </a:r>
            <a:r>
              <a:rPr lang="en-US" sz="23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3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website</a:t>
            </a:r>
            <a:r>
              <a:rPr lang="en-US" sz="23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300" dirty="0">
                <a:effectLst/>
                <a:latin typeface="Calibri" panose="020F0502020204030204" pitchFamily="34" charset="0"/>
                <a:ea typeface="Times New Roman" panose="02020603050405020304" pitchFamily="18" charset="0"/>
                <a:cs typeface="Times New Roman" panose="02020603050405020304" pitchFamily="18" charset="0"/>
              </a:rPr>
              <a:t>is design as easy way. So maintenance is also easy.</a:t>
            </a:r>
            <a:r>
              <a:rPr lang="en-US" sz="23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23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480904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58A0-7759-40EA-8594-528AADDBCB12}"/>
              </a:ext>
            </a:extLst>
          </p:cNvPr>
          <p:cNvSpPr>
            <a:spLocks noGrp="1"/>
          </p:cNvSpPr>
          <p:nvPr>
            <p:ph type="title"/>
          </p:nvPr>
        </p:nvSpPr>
        <p:spPr>
          <a:xfrm>
            <a:off x="1023730" y="166342"/>
            <a:ext cx="3866322" cy="787814"/>
          </a:xfrm>
        </p:spPr>
        <p:txBody>
          <a:bodyPr>
            <a:normAutofit/>
          </a:bodyPr>
          <a:lstStyle/>
          <a:p>
            <a:r>
              <a:rPr lang="en-US" sz="3600" b="1" dirty="0">
                <a:solidFill>
                  <a:srgbClr val="000000"/>
                </a:solidFill>
                <a:effectLst/>
                <a:latin typeface="Times New Roman" panose="02020603050405020304" pitchFamily="18" charset="0"/>
                <a:ea typeface="Times New Roman" panose="02020603050405020304" pitchFamily="18" charset="0"/>
              </a:rPr>
              <a:t>Conclusion</a:t>
            </a: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b="1" dirty="0"/>
          </a:p>
        </p:txBody>
      </p:sp>
      <p:sp>
        <p:nvSpPr>
          <p:cNvPr id="3" name="Content Placeholder 2">
            <a:extLst>
              <a:ext uri="{FF2B5EF4-FFF2-40B4-BE49-F238E27FC236}">
                <a16:creationId xmlns:a16="http://schemas.microsoft.com/office/drawing/2014/main" id="{685D29D4-734F-4CF8-9386-AC13168883EF}"/>
              </a:ext>
            </a:extLst>
          </p:cNvPr>
          <p:cNvSpPr>
            <a:spLocks noGrp="1"/>
          </p:cNvSpPr>
          <p:nvPr>
            <p:ph idx="1"/>
          </p:nvPr>
        </p:nvSpPr>
        <p:spPr>
          <a:xfrm>
            <a:off x="1023730" y="1272210"/>
            <a:ext cx="10515600" cy="5194161"/>
          </a:xfrm>
        </p:spPr>
        <p:txBody>
          <a:bodyPr>
            <a:normAutofit/>
          </a:bodyPr>
          <a:lstStyle/>
          <a:p>
            <a:pPr marL="6350" marR="772160" indent="-6350" algn="just">
              <a:lnSpc>
                <a:spcPct val="103000"/>
              </a:lnSpc>
              <a:spcBef>
                <a:spcPts val="0"/>
              </a:spcBef>
              <a:spcAft>
                <a:spcPts val="35"/>
              </a:spcAft>
            </a:pPr>
            <a:r>
              <a:rPr lang="en-US" sz="1800" b="1" dirty="0">
                <a:solidFill>
                  <a:srgbClr val="000000"/>
                </a:solidFill>
                <a:effectLst/>
                <a:latin typeface="Times New Roman" panose="02020603050405020304" pitchFamily="18" charset="0"/>
                <a:ea typeface="Times New Roman" panose="02020603050405020304" pitchFamily="18" charset="0"/>
              </a:rPr>
              <a:t>“Online Artificial Intelligence Dietitian” </a:t>
            </a:r>
            <a:r>
              <a:rPr lang="en-US" sz="1800" dirty="0">
                <a:solidFill>
                  <a:srgbClr val="000000"/>
                </a:solidFill>
                <a:effectLst/>
                <a:latin typeface="Times New Roman" panose="02020603050405020304" pitchFamily="18" charset="0"/>
                <a:ea typeface="Times New Roman" panose="02020603050405020304" pitchFamily="18" charset="0"/>
              </a:rPr>
              <a:t>was made such that the problems faced by the health issues nowadays. Our food choices each day affect your health — how we feel today, tomorrow, and in the future.</a:t>
            </a: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774700" indent="-6350" algn="just">
              <a:lnSpc>
                <a:spcPct val="149000"/>
              </a:lnSpc>
              <a:spcBef>
                <a:spcPts val="0"/>
              </a:spcBef>
              <a:spcAft>
                <a:spcPts val="780"/>
              </a:spcAft>
            </a:pPr>
            <a:r>
              <a:rPr lang="en-US" sz="1800" dirty="0">
                <a:solidFill>
                  <a:srgbClr val="000000"/>
                </a:solidFill>
                <a:effectLst/>
                <a:latin typeface="Times New Roman" panose="02020603050405020304" pitchFamily="18" charset="0"/>
                <a:ea typeface="Times New Roman" panose="02020603050405020304" pitchFamily="18" charset="0"/>
              </a:rPr>
              <a:t>Good nutrition is an important part of leading a healthy lifestyle. Combined with physical activity, our diet can help us to reach and maintain a healthy weight, reduce our risk of chronic diseases (like heart disease and cancer), and promote our overall health. </a:t>
            </a:r>
          </a:p>
          <a:p>
            <a:pPr marL="6350" marR="772160" indent="-6350" algn="just">
              <a:lnSpc>
                <a:spcPct val="149000"/>
              </a:lnSpc>
              <a:spcBef>
                <a:spcPts val="0"/>
              </a:spcBef>
              <a:spcAft>
                <a:spcPts val="780"/>
              </a:spcAft>
            </a:pPr>
            <a:r>
              <a:rPr lang="en-US" sz="1800" dirty="0">
                <a:solidFill>
                  <a:srgbClr val="000000"/>
                </a:solidFill>
                <a:effectLst/>
                <a:latin typeface="Times New Roman" panose="02020603050405020304" pitchFamily="18" charset="0"/>
                <a:ea typeface="Times New Roman" panose="02020603050405020304" pitchFamily="18" charset="0"/>
              </a:rPr>
              <a:t>These include heart disease, hypertension (high blood pressure), type 2 diabetes, osteoporosis, and certain types of cancer. By making smart food choices, you can help protect yourself from these health problems. </a:t>
            </a:r>
          </a:p>
          <a:p>
            <a:pPr marL="6350" marR="775970" indent="-6350" algn="just">
              <a:lnSpc>
                <a:spcPct val="149000"/>
              </a:lnSpc>
              <a:spcBef>
                <a:spcPts val="0"/>
              </a:spcBef>
              <a:spcAft>
                <a:spcPts val="805"/>
              </a:spcAft>
            </a:pPr>
            <a:r>
              <a:rPr lang="en-US" sz="1800" dirty="0">
                <a:solidFill>
                  <a:srgbClr val="000000"/>
                </a:solidFill>
                <a:effectLst/>
                <a:latin typeface="Times New Roman" panose="02020603050405020304" pitchFamily="18" charset="0"/>
                <a:ea typeface="Times New Roman" panose="02020603050405020304" pitchFamily="18" charset="0"/>
              </a:rPr>
              <a:t>The link between good nutrition and healthy weight, reduced chronic disease risk, and overall health is too important to ignore. By taking steps to eat healthy, you'll be on your way to getting the nutrients your body needs to stay healthy, active, and strong. As with physical activity, making small changes in your diet can go a long way, and it's easier than you think. </a:t>
            </a:r>
          </a:p>
        </p:txBody>
      </p:sp>
    </p:spTree>
    <p:extLst>
      <p:ext uri="{BB962C8B-B14F-4D97-AF65-F5344CB8AC3E}">
        <p14:creationId xmlns:p14="http://schemas.microsoft.com/office/powerpoint/2010/main" val="5092571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AECAF-95C3-4B43-86C5-335904167D80}"/>
              </a:ext>
            </a:extLst>
          </p:cNvPr>
          <p:cNvSpPr>
            <a:spLocks noGrp="1"/>
          </p:cNvSpPr>
          <p:nvPr>
            <p:ph idx="1"/>
          </p:nvPr>
        </p:nvSpPr>
        <p:spPr>
          <a:xfrm>
            <a:off x="1089991" y="1298713"/>
            <a:ext cx="10515600" cy="2584174"/>
          </a:xfrm>
        </p:spPr>
        <p:txBody>
          <a:bodyPr>
            <a:normAutofit fontScale="77500" lnSpcReduction="20000"/>
          </a:bodyPr>
          <a:lstStyle/>
          <a:p>
            <a:pPr marL="6350" marR="12065" indent="-6350" algn="just">
              <a:lnSpc>
                <a:spcPct val="103000"/>
              </a:lnSpc>
              <a:spcBef>
                <a:spcPts val="0"/>
              </a:spcBef>
              <a:spcAft>
                <a:spcPts val="1435"/>
              </a:spcAft>
            </a:pPr>
            <a:r>
              <a:rPr lang="en-US" sz="2800" dirty="0">
                <a:solidFill>
                  <a:srgbClr val="000000"/>
                </a:solidFill>
                <a:effectLst/>
                <a:latin typeface="Times New Roman" panose="02020603050405020304" pitchFamily="18" charset="0"/>
                <a:ea typeface="Times New Roman" panose="02020603050405020304" pitchFamily="18" charset="0"/>
              </a:rPr>
              <a:t>This developed System: </a:t>
            </a:r>
          </a:p>
          <a:p>
            <a:pPr marL="6350" marR="12065" indent="-6350" algn="just">
              <a:lnSpc>
                <a:spcPct val="103000"/>
              </a:lnSpc>
              <a:spcBef>
                <a:spcPts val="0"/>
              </a:spcBef>
              <a:spcAft>
                <a:spcPts val="1415"/>
              </a:spcAft>
            </a:pPr>
            <a:r>
              <a:rPr lang="en-US" sz="2800" dirty="0">
                <a:solidFill>
                  <a:srgbClr val="000000"/>
                </a:solidFill>
                <a:effectLst/>
                <a:latin typeface="Times New Roman" panose="02020603050405020304" pitchFamily="18" charset="0"/>
                <a:ea typeface="Times New Roman" panose="02020603050405020304" pitchFamily="18" charset="0"/>
              </a:rPr>
              <a:t>1.User can Get Diet Plan according to their weight and height and according to his/her diseases. </a:t>
            </a:r>
          </a:p>
          <a:p>
            <a:pPr marL="6350" marR="12065" indent="-6350" algn="just">
              <a:lnSpc>
                <a:spcPct val="103000"/>
              </a:lnSpc>
              <a:spcBef>
                <a:spcPts val="0"/>
              </a:spcBef>
              <a:spcAft>
                <a:spcPts val="1530"/>
              </a:spcAft>
            </a:pPr>
            <a:r>
              <a:rPr lang="en-US" sz="2800" dirty="0">
                <a:solidFill>
                  <a:srgbClr val="000000"/>
                </a:solidFill>
                <a:effectLst/>
                <a:latin typeface="Times New Roman" panose="02020603050405020304" pitchFamily="18" charset="0"/>
                <a:ea typeface="Times New Roman" panose="02020603050405020304" pitchFamily="18" charset="0"/>
              </a:rPr>
              <a:t>2.User can send for the New Diet Plan request if he/she unhappy with the diet plan. </a:t>
            </a:r>
          </a:p>
          <a:p>
            <a:r>
              <a:rPr lang="en-US" sz="2800" dirty="0">
                <a:solidFill>
                  <a:srgbClr val="000000"/>
                </a:solidFill>
                <a:effectLst/>
                <a:latin typeface="Times New Roman" panose="02020603050405020304" pitchFamily="18" charset="0"/>
                <a:ea typeface="Times New Roman" panose="02020603050405020304" pitchFamily="18" charset="0"/>
              </a:rPr>
              <a:t>Thus the </a:t>
            </a:r>
            <a:r>
              <a:rPr lang="en-US" sz="2800" b="1" dirty="0">
                <a:solidFill>
                  <a:srgbClr val="000000"/>
                </a:solidFill>
                <a:effectLst/>
                <a:latin typeface="Times New Roman" panose="02020603050405020304" pitchFamily="18" charset="0"/>
                <a:ea typeface="Times New Roman" panose="02020603050405020304" pitchFamily="18" charset="0"/>
              </a:rPr>
              <a:t>“Online Artificial Intelligence Dietitian”</a:t>
            </a:r>
            <a:r>
              <a:rPr lang="en-US" sz="2800" dirty="0">
                <a:solidFill>
                  <a:srgbClr val="000000"/>
                </a:solidFill>
                <a:effectLst/>
                <a:latin typeface="Times New Roman" panose="02020603050405020304" pitchFamily="18" charset="0"/>
                <a:ea typeface="Times New Roman" panose="02020603050405020304" pitchFamily="18" charset="0"/>
              </a:rPr>
              <a:t> is effective and  efficient  site fulfilling the needs required by organization. </a:t>
            </a:r>
            <a:endParaRPr lang="en-US" dirty="0"/>
          </a:p>
          <a:p>
            <a:endParaRPr lang="en-US" dirty="0"/>
          </a:p>
        </p:txBody>
      </p:sp>
    </p:spTree>
    <p:extLst>
      <p:ext uri="{BB962C8B-B14F-4D97-AF65-F5344CB8AC3E}">
        <p14:creationId xmlns:p14="http://schemas.microsoft.com/office/powerpoint/2010/main" val="23171208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44D9-C936-41E4-A4E7-C7BC7575014B}"/>
              </a:ext>
            </a:extLst>
          </p:cNvPr>
          <p:cNvSpPr>
            <a:spLocks noGrp="1"/>
          </p:cNvSpPr>
          <p:nvPr>
            <p:ph type="title"/>
          </p:nvPr>
        </p:nvSpPr>
        <p:spPr>
          <a:xfrm>
            <a:off x="1251678" y="435394"/>
            <a:ext cx="10178322" cy="1492132"/>
          </a:xfrm>
        </p:spPr>
        <p:txBody>
          <a:bodyPr/>
          <a:lstStyle/>
          <a:p>
            <a:r>
              <a:rPr lang="en-US" sz="4400" b="1" dirty="0">
                <a:solidFill>
                  <a:srgbClr val="000000"/>
                </a:solidFill>
                <a:effectLst/>
                <a:latin typeface="Times New Roman" panose="02020603050405020304" pitchFamily="18" charset="0"/>
                <a:ea typeface="Times New Roman" panose="02020603050405020304" pitchFamily="18" charset="0"/>
              </a:rPr>
              <a:t> </a:t>
            </a:r>
            <a:r>
              <a:rPr lang="en-US" sz="4400" b="1" dirty="0" err="1">
                <a:solidFill>
                  <a:srgbClr val="000000"/>
                </a:solidFill>
                <a:effectLst/>
                <a:latin typeface="Times New Roman" panose="02020603050405020304" pitchFamily="18" charset="0"/>
                <a:ea typeface="Times New Roman" panose="02020603050405020304" pitchFamily="18" charset="0"/>
              </a:rPr>
              <a:t>ADvantages</a:t>
            </a:r>
            <a:br>
              <a:rPr lang="en-US" sz="44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D2EA738-0CF6-44FD-A817-CF7ADDDD3770}"/>
              </a:ext>
            </a:extLst>
          </p:cNvPr>
          <p:cNvSpPr>
            <a:spLocks noGrp="1"/>
          </p:cNvSpPr>
          <p:nvPr>
            <p:ph idx="1"/>
          </p:nvPr>
        </p:nvSpPr>
        <p:spPr/>
        <p:txBody>
          <a:bodyPr/>
          <a:lstStyle/>
          <a:p>
            <a:pPr marL="6350" marR="12065" indent="-6350" algn="just">
              <a:lnSpc>
                <a:spcPct val="103000"/>
              </a:lnSpc>
              <a:spcBef>
                <a:spcPts val="0"/>
              </a:spcBef>
              <a:spcAft>
                <a:spcPts val="620"/>
              </a:spcAft>
            </a:pPr>
            <a:r>
              <a:rPr lang="en-US" sz="2000" dirty="0">
                <a:solidFill>
                  <a:srgbClr val="000000"/>
                </a:solidFill>
                <a:effectLst/>
                <a:latin typeface="Times New Roman" panose="02020603050405020304" pitchFamily="18" charset="0"/>
                <a:ea typeface="Times New Roman" panose="02020603050405020304" pitchFamily="18" charset="0"/>
              </a:rPr>
              <a:t>No need of consulting doctor for diet plans. </a:t>
            </a:r>
          </a:p>
          <a:p>
            <a:pPr marL="6350" marR="770255" indent="-6350" algn="just">
              <a:lnSpc>
                <a:spcPct val="149000"/>
              </a:lnSpc>
              <a:spcBef>
                <a:spcPts val="0"/>
              </a:spcBef>
              <a:spcAft>
                <a:spcPts val="405"/>
              </a:spcAft>
            </a:pPr>
            <a:r>
              <a:rPr lang="en-US" sz="2000" dirty="0">
                <a:solidFill>
                  <a:srgbClr val="000000"/>
                </a:solidFill>
                <a:effectLst/>
                <a:latin typeface="Times New Roman" panose="02020603050405020304" pitchFamily="18" charset="0"/>
                <a:ea typeface="Times New Roman" panose="02020603050405020304" pitchFamily="18" charset="0"/>
              </a:rPr>
              <a:t>Saves money and very effective and give accurate results as it is coded with keeping diet chart in mind. This system provides full details of the nutrient constitution in body and if required more or not along with the plan by just answering to some  queries and user can request for alternate diet plan. </a:t>
            </a:r>
          </a:p>
          <a:p>
            <a:pPr marL="0" marR="0" indent="0" algn="l">
              <a:lnSpc>
                <a:spcPct val="107000"/>
              </a:lnSpc>
              <a:spcBef>
                <a:spcPts val="0"/>
              </a:spcBef>
              <a:spcAft>
                <a:spcPts val="1565"/>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33579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6D02-6065-4253-B326-C83691455CAE}"/>
              </a:ext>
            </a:extLst>
          </p:cNvPr>
          <p:cNvSpPr>
            <a:spLocks noGrp="1"/>
          </p:cNvSpPr>
          <p:nvPr>
            <p:ph type="title"/>
          </p:nvPr>
        </p:nvSpPr>
        <p:spPr/>
        <p:txBody>
          <a:bodyPr/>
          <a:lstStyle/>
          <a:p>
            <a:r>
              <a:rPr lang="en-US" sz="4400" b="1" dirty="0">
                <a:solidFill>
                  <a:srgbClr val="000000"/>
                </a:solidFill>
                <a:latin typeface="Times New Roman" panose="02020603050405020304" pitchFamily="18" charset="0"/>
                <a:ea typeface="Times New Roman" panose="02020603050405020304" pitchFamily="18" charset="0"/>
              </a:rPr>
              <a:t>Disadvantages</a:t>
            </a:r>
            <a:br>
              <a:rPr lang="en-US" sz="4400" b="1"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BE01AE0-62D6-4D13-9EB4-C004F9829E5B}"/>
              </a:ext>
            </a:extLst>
          </p:cNvPr>
          <p:cNvSpPr>
            <a:spLocks noGrp="1"/>
          </p:cNvSpPr>
          <p:nvPr>
            <p:ph idx="1"/>
          </p:nvPr>
        </p:nvSpPr>
        <p:spPr/>
        <p:txBody>
          <a:bodyPr/>
          <a:lstStyle/>
          <a:p>
            <a:pPr marL="6350" marR="773430" indent="-6350" algn="just">
              <a:lnSpc>
                <a:spcPct val="149000"/>
              </a:lnSpc>
              <a:spcBef>
                <a:spcPts val="0"/>
              </a:spcBef>
              <a:spcAft>
                <a:spcPts val="995"/>
              </a:spcAft>
            </a:pPr>
            <a:r>
              <a:rPr lang="en-US" sz="2000" dirty="0">
                <a:solidFill>
                  <a:srgbClr val="000000"/>
                </a:solidFill>
                <a:effectLst/>
                <a:latin typeface="Times New Roman" panose="02020603050405020304" pitchFamily="18" charset="0"/>
                <a:ea typeface="Times New Roman" panose="02020603050405020304" pitchFamily="18" charset="0"/>
              </a:rPr>
              <a:t>One has to be sure about their details while entering fields like height weight and many more otherwise this system would give results that is not suitable for user if not sure about what they entered. </a:t>
            </a:r>
          </a:p>
          <a:p>
            <a:endParaRPr lang="en-US" dirty="0"/>
          </a:p>
        </p:txBody>
      </p:sp>
    </p:spTree>
    <p:extLst>
      <p:ext uri="{BB962C8B-B14F-4D97-AF65-F5344CB8AC3E}">
        <p14:creationId xmlns:p14="http://schemas.microsoft.com/office/powerpoint/2010/main" val="878893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8B75-4731-4A3C-BBED-174D2509B3D3}"/>
              </a:ext>
            </a:extLst>
          </p:cNvPr>
          <p:cNvSpPr>
            <a:spLocks noGrp="1"/>
          </p:cNvSpPr>
          <p:nvPr>
            <p:ph type="title"/>
          </p:nvPr>
        </p:nvSpPr>
        <p:spPr/>
        <p:txBody>
          <a:bodyPr>
            <a:normAutofit fontScale="90000"/>
          </a:bodyPr>
          <a:lstStyle/>
          <a:p>
            <a:r>
              <a:rPr lang="en-US" sz="4400" b="1" dirty="0">
                <a:solidFill>
                  <a:srgbClr val="000000"/>
                </a:solidFill>
                <a:effectLst/>
                <a:latin typeface="Times New Roman" panose="02020603050405020304" pitchFamily="18" charset="0"/>
                <a:ea typeface="Times New Roman" panose="02020603050405020304" pitchFamily="18" charset="0"/>
              </a:rPr>
              <a:t>Future Scope Of  The Project </a:t>
            </a:r>
            <a:br>
              <a:rPr lang="en-US" sz="4400" b="1"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98238CC-8BB9-4E47-A255-766FE56E4673}"/>
              </a:ext>
            </a:extLst>
          </p:cNvPr>
          <p:cNvSpPr>
            <a:spLocks noGrp="1"/>
          </p:cNvSpPr>
          <p:nvPr>
            <p:ph idx="1"/>
          </p:nvPr>
        </p:nvSpPr>
        <p:spPr/>
        <p:txBody>
          <a:bodyPr>
            <a:normAutofit lnSpcReduction="10000"/>
          </a:bodyPr>
          <a:lstStyle/>
          <a:p>
            <a:pPr marL="6350" marR="12065" indent="-6350" algn="just">
              <a:lnSpc>
                <a:spcPct val="103000"/>
              </a:lnSpc>
              <a:spcBef>
                <a:spcPts val="0"/>
              </a:spcBef>
              <a:spcAft>
                <a:spcPts val="1630"/>
              </a:spcAft>
            </a:pPr>
            <a:r>
              <a:rPr lang="en-US" sz="2000" dirty="0">
                <a:solidFill>
                  <a:srgbClr val="000000"/>
                </a:solidFill>
                <a:effectLst/>
                <a:latin typeface="Times New Roman" panose="02020603050405020304" pitchFamily="18" charset="0"/>
                <a:ea typeface="Times New Roman" panose="02020603050405020304" pitchFamily="18" charset="0"/>
              </a:rPr>
              <a:t>Being a computer system, the system has lots of scope. It not only efficient but effective also.  </a:t>
            </a:r>
          </a:p>
          <a:p>
            <a:pPr marL="6350" marR="157480" indent="-6350" algn="just">
              <a:lnSpc>
                <a:spcPct val="148000"/>
              </a:lnSpc>
              <a:spcBef>
                <a:spcPts val="0"/>
              </a:spcBef>
              <a:spcAft>
                <a:spcPts val="1010"/>
              </a:spcAft>
            </a:pPr>
            <a:r>
              <a:rPr lang="en-US" sz="2000" dirty="0">
                <a:solidFill>
                  <a:srgbClr val="000000"/>
                </a:solidFill>
                <a:effectLst/>
                <a:latin typeface="Times New Roman" panose="02020603050405020304" pitchFamily="18" charset="0"/>
                <a:ea typeface="Times New Roman" panose="02020603050405020304" pitchFamily="18" charset="0"/>
              </a:rPr>
              <a:t>As this is computerized system the owner/Admin is completely depend on computer for accessing details about Customers. </a:t>
            </a:r>
          </a:p>
          <a:p>
            <a:pPr marL="6350" marR="610235" indent="-6350" algn="just">
              <a:lnSpc>
                <a:spcPct val="148000"/>
              </a:lnSpc>
              <a:spcBef>
                <a:spcPts val="0"/>
              </a:spcBef>
              <a:spcAft>
                <a:spcPts val="1005"/>
              </a:spcAft>
            </a:pPr>
            <a:r>
              <a:rPr lang="en-US" sz="2000" dirty="0">
                <a:solidFill>
                  <a:srgbClr val="000000"/>
                </a:solidFill>
                <a:effectLst/>
                <a:latin typeface="Times New Roman" panose="02020603050405020304" pitchFamily="18" charset="0"/>
                <a:ea typeface="Times New Roman" panose="02020603050405020304" pitchFamily="18" charset="0"/>
              </a:rPr>
              <a:t>Also the software needs to be maintained properly time to time, i.e. if it requires be updating or modifying etc. </a:t>
            </a:r>
          </a:p>
          <a:p>
            <a:pPr marL="6350" marR="12065" indent="-6350" algn="just">
              <a:lnSpc>
                <a:spcPct val="103000"/>
              </a:lnSpc>
              <a:spcBef>
                <a:spcPts val="0"/>
              </a:spcBef>
              <a:spcAft>
                <a:spcPts val="1605"/>
              </a:spcAft>
            </a:pPr>
            <a:r>
              <a:rPr lang="en-US" sz="2000" dirty="0">
                <a:solidFill>
                  <a:srgbClr val="000000"/>
                </a:solidFill>
                <a:effectLst/>
                <a:latin typeface="Times New Roman" panose="02020603050405020304" pitchFamily="18" charset="0"/>
                <a:ea typeface="Times New Roman" panose="02020603050405020304" pitchFamily="18" charset="0"/>
              </a:rPr>
              <a:t>Mobile application should be made also for user convenience. </a:t>
            </a:r>
          </a:p>
          <a:p>
            <a:pPr marL="6350" marR="12065" indent="-6350" algn="just">
              <a:lnSpc>
                <a:spcPct val="103000"/>
              </a:lnSpc>
              <a:spcBef>
                <a:spcPts val="0"/>
              </a:spcBef>
              <a:spcAft>
                <a:spcPts val="1630"/>
              </a:spcAft>
            </a:pPr>
            <a:r>
              <a:rPr lang="en-US" sz="2000" dirty="0">
                <a:solidFill>
                  <a:srgbClr val="000000"/>
                </a:solidFill>
                <a:effectLst/>
                <a:latin typeface="Times New Roman" panose="02020603050405020304" pitchFamily="18" charset="0"/>
                <a:ea typeface="Times New Roman" panose="02020603050405020304" pitchFamily="18" charset="0"/>
              </a:rPr>
              <a:t>Interface will be made more user friendly and attractive GUI. </a:t>
            </a:r>
          </a:p>
          <a:p>
            <a:endParaRPr lang="en-US" dirty="0"/>
          </a:p>
        </p:txBody>
      </p:sp>
    </p:spTree>
    <p:extLst>
      <p:ext uri="{BB962C8B-B14F-4D97-AF65-F5344CB8AC3E}">
        <p14:creationId xmlns:p14="http://schemas.microsoft.com/office/powerpoint/2010/main" val="395462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64C6-2162-4D51-829C-D0DD54CED637}"/>
              </a:ext>
            </a:extLst>
          </p:cNvPr>
          <p:cNvSpPr>
            <a:spLocks noGrp="1"/>
          </p:cNvSpPr>
          <p:nvPr>
            <p:ph type="title"/>
          </p:nvPr>
        </p:nvSpPr>
        <p:spPr/>
        <p:txBody>
          <a:bodyPr>
            <a:normAutofit/>
          </a:bodyPr>
          <a:lstStyle/>
          <a:p>
            <a:r>
              <a:rPr lang="en-US" sz="4000" b="1" dirty="0">
                <a:effectLst/>
                <a:latin typeface="Times New Roman" panose="02020603050405020304" pitchFamily="18" charset="0"/>
                <a:ea typeface="Times New Roman" panose="02020603050405020304" pitchFamily="18" charset="0"/>
              </a:rPr>
              <a:t>Purpose</a:t>
            </a:r>
            <a:br>
              <a:rPr lang="en-US" sz="3200" b="1" dirty="0">
                <a:effectLst/>
                <a:latin typeface="Times New Roman" panose="02020603050405020304" pitchFamily="18" charset="0"/>
                <a:ea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786E7FE7-373C-4E8D-A02E-5F99847FB951}"/>
              </a:ext>
            </a:extLst>
          </p:cNvPr>
          <p:cNvSpPr>
            <a:spLocks noGrp="1"/>
          </p:cNvSpPr>
          <p:nvPr>
            <p:ph idx="1"/>
          </p:nvPr>
        </p:nvSpPr>
        <p:spPr>
          <a:xfrm>
            <a:off x="1251678" y="1378227"/>
            <a:ext cx="10178322" cy="4757530"/>
          </a:xfrm>
        </p:spPr>
        <p:txBody>
          <a:bodyPr>
            <a:normAutofit/>
          </a:bodyPr>
          <a:lstStyle/>
          <a:p>
            <a:endParaRPr lang="en-US" sz="1800" b="1" dirty="0">
              <a:latin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The online artificial dietician is a bot with artificial intelligence about human diets. It acts as a diet consultant similar to a real dietician. Dieticians are educated with nutrient value of foods. A dietician consults a person based on his schedule, body type, height and weight. The system too asks all this data from the user and processes it. It asks about how many hour the user works, his height, weight, age etc. The system stores and processes this data and then calculates the nutrient value needed to fill up users needs. The system then shows an appropriate diet to the users and asks if user is ok with it, ,else it shows other alternate diets to fill up users needs.</a:t>
            </a:r>
          </a:p>
          <a:p>
            <a:endParaRPr lang="en-US" sz="1800" b="1" dirty="0">
              <a:latin typeface="Times New Roman" panose="02020603050405020304" pitchFamily="18" charset="0"/>
            </a:endParaRPr>
          </a:p>
        </p:txBody>
      </p:sp>
    </p:spTree>
    <p:extLst>
      <p:ext uri="{BB962C8B-B14F-4D97-AF65-F5344CB8AC3E}">
        <p14:creationId xmlns:p14="http://schemas.microsoft.com/office/powerpoint/2010/main" val="36489809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FDF46-DE19-484B-94C1-DF08E9290140}"/>
              </a:ext>
            </a:extLst>
          </p:cNvPr>
          <p:cNvSpPr>
            <a:spLocks noGrp="1"/>
          </p:cNvSpPr>
          <p:nvPr>
            <p:ph idx="1"/>
          </p:nvPr>
        </p:nvSpPr>
        <p:spPr>
          <a:xfrm>
            <a:off x="1553818" y="2488406"/>
            <a:ext cx="10515600" cy="1325563"/>
          </a:xfrm>
        </p:spPr>
        <p:txBody>
          <a:bodyPr>
            <a:normAutofit fontScale="92500" lnSpcReduction="20000"/>
          </a:bodyPr>
          <a:lstStyle/>
          <a:p>
            <a:pPr marL="0" indent="0">
              <a:buNone/>
            </a:pPr>
            <a:r>
              <a:rPr lang="en-US" sz="88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299635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F9C02A-BB21-423A-82C9-9F341BAF65D0}"/>
              </a:ext>
            </a:extLst>
          </p:cNvPr>
          <p:cNvSpPr>
            <a:spLocks noGrp="1"/>
          </p:cNvSpPr>
          <p:nvPr>
            <p:ph idx="1"/>
          </p:nvPr>
        </p:nvSpPr>
        <p:spPr>
          <a:xfrm>
            <a:off x="1344443" y="1632204"/>
            <a:ext cx="10178322" cy="3593591"/>
          </a:xfrm>
        </p:spPr>
        <p:txBody>
          <a:bodyPr>
            <a:normAutofit/>
          </a:bodyPr>
          <a:lstStyle/>
          <a:p>
            <a:endParaRPr lang="en-US" dirty="0"/>
          </a:p>
          <a:p>
            <a:pPr marR="0" lvl="0" algn="just">
              <a:lnSpc>
                <a:spcPct val="150000"/>
              </a:lnSpc>
              <a:spcBef>
                <a:spcPts val="0"/>
              </a:spcBef>
              <a:spcAft>
                <a:spcPts val="1000"/>
              </a:spcAft>
              <a:buSzPts val="1400"/>
            </a:pPr>
            <a:r>
              <a:rPr lang="en-US" sz="1800" dirty="0">
                <a:effectLst/>
                <a:latin typeface="Times New Roman" panose="02020603050405020304" pitchFamily="18" charset="0"/>
                <a:ea typeface="Times New Roman" panose="02020603050405020304" pitchFamily="18" charset="0"/>
              </a:rPr>
              <a:t>No need of consulting doctor for diet plans.</a:t>
            </a:r>
          </a:p>
          <a:p>
            <a:pPr marR="0" lvl="0" algn="just">
              <a:lnSpc>
                <a:spcPct val="150000"/>
              </a:lnSpc>
              <a:spcBef>
                <a:spcPts val="0"/>
              </a:spcBef>
              <a:spcAft>
                <a:spcPts val="1000"/>
              </a:spcAft>
              <a:buSzPts val="1400"/>
            </a:pPr>
            <a:r>
              <a:rPr lang="en-US" sz="1800" dirty="0">
                <a:effectLst/>
                <a:latin typeface="Times New Roman" panose="02020603050405020304" pitchFamily="18" charset="0"/>
                <a:ea typeface="Times New Roman" panose="02020603050405020304" pitchFamily="18" charset="0"/>
              </a:rPr>
              <a:t>This system provides full details of the nutrient constitution in body and if required more or not along with the plan by just answering to some queries.</a:t>
            </a:r>
          </a:p>
          <a:p>
            <a:pPr marR="0" lvl="0" algn="just">
              <a:lnSpc>
                <a:spcPct val="150000"/>
              </a:lnSpc>
              <a:spcBef>
                <a:spcPts val="0"/>
              </a:spcBef>
              <a:spcAft>
                <a:spcPts val="1000"/>
              </a:spcAft>
              <a:buSzPts val="1400"/>
            </a:pPr>
            <a:r>
              <a:rPr lang="en-US" sz="1800" dirty="0">
                <a:effectLst/>
                <a:latin typeface="Times New Roman" panose="02020603050405020304" pitchFamily="18" charset="0"/>
                <a:ea typeface="Times New Roman" panose="02020603050405020304" pitchFamily="18" charset="0"/>
              </a:rPr>
              <a:t>Saves money and very effective and give accurate results as it is coded with keeping diet chart in mind.</a:t>
            </a:r>
          </a:p>
          <a:p>
            <a:pPr marR="0" lvl="0" algn="just">
              <a:lnSpc>
                <a:spcPct val="150000"/>
              </a:lnSpc>
              <a:spcBef>
                <a:spcPts val="0"/>
              </a:spcBef>
              <a:spcAft>
                <a:spcPts val="1000"/>
              </a:spcAft>
              <a:buSzPts val="1400"/>
            </a:pPr>
            <a:r>
              <a:rPr lang="en-US" sz="1800" dirty="0">
                <a:effectLst/>
                <a:latin typeface="Times New Roman" panose="02020603050405020304" pitchFamily="18" charset="0"/>
                <a:ea typeface="Times New Roman" panose="02020603050405020304" pitchFamily="18" charset="0"/>
              </a:rPr>
              <a:t>There are alternative diet chart provided by the system if the user don't like any.</a:t>
            </a:r>
          </a:p>
          <a:p>
            <a:endParaRPr lang="en-US" dirty="0"/>
          </a:p>
        </p:txBody>
      </p:sp>
      <p:sp>
        <p:nvSpPr>
          <p:cNvPr id="4" name="TextBox 3">
            <a:extLst>
              <a:ext uri="{FF2B5EF4-FFF2-40B4-BE49-F238E27FC236}">
                <a16:creationId xmlns:a16="http://schemas.microsoft.com/office/drawing/2014/main" id="{B5824DCD-9E46-4C51-81CB-F403A5237510}"/>
              </a:ext>
            </a:extLst>
          </p:cNvPr>
          <p:cNvSpPr txBox="1"/>
          <p:nvPr/>
        </p:nvSpPr>
        <p:spPr>
          <a:xfrm>
            <a:off x="1251678" y="624465"/>
            <a:ext cx="7285383" cy="707886"/>
          </a:xfrm>
          <a:prstGeom prst="rect">
            <a:avLst/>
          </a:prstGeom>
          <a:noFill/>
        </p:spPr>
        <p:txBody>
          <a:bodyPr wrap="square" rtlCol="0">
            <a:spAutoFit/>
          </a:bodyPr>
          <a:lstStyle/>
          <a:p>
            <a:r>
              <a:rPr lang="en-US" sz="4000" b="1">
                <a:latin typeface="Times New Roman" panose="02020603050405020304" pitchFamily="18" charset="0"/>
                <a:ea typeface="Times New Roman" panose="02020603050405020304" pitchFamily="18" charset="0"/>
              </a:rPr>
              <a:t>SCOPE:</a:t>
            </a:r>
            <a:endParaRPr lang="en-US" sz="4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23984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3F65-6089-4D09-A13A-E31D2541624C}"/>
              </a:ext>
            </a:extLst>
          </p:cNvPr>
          <p:cNvSpPr>
            <a:spLocks noGrp="1"/>
          </p:cNvSpPr>
          <p:nvPr>
            <p:ph type="title"/>
          </p:nvPr>
        </p:nvSpPr>
        <p:spPr>
          <a:xfrm>
            <a:off x="1251678" y="392344"/>
            <a:ext cx="10515600" cy="720839"/>
          </a:xfrm>
        </p:spPr>
        <p:txBody>
          <a:bodyPr>
            <a:normAutofit/>
          </a:bodyPr>
          <a:lstStyle/>
          <a:p>
            <a:r>
              <a:rPr lang="en-US" sz="4000" b="1" dirty="0">
                <a:effectLst/>
                <a:latin typeface="Times New Roman" panose="02020603050405020304" pitchFamily="18" charset="0"/>
                <a:ea typeface="Times New Roman" panose="02020603050405020304" pitchFamily="18" charset="0"/>
              </a:rPr>
              <a:t>Applicability:</a:t>
            </a:r>
            <a:endParaRPr lang="en-US" sz="4000" dirty="0"/>
          </a:p>
        </p:txBody>
      </p:sp>
      <p:sp>
        <p:nvSpPr>
          <p:cNvPr id="3" name="Content Placeholder 2">
            <a:extLst>
              <a:ext uri="{FF2B5EF4-FFF2-40B4-BE49-F238E27FC236}">
                <a16:creationId xmlns:a16="http://schemas.microsoft.com/office/drawing/2014/main" id="{6A5B984C-E67C-4418-9317-AF44A984B817}"/>
              </a:ext>
            </a:extLst>
          </p:cNvPr>
          <p:cNvSpPr>
            <a:spLocks noGrp="1"/>
          </p:cNvSpPr>
          <p:nvPr>
            <p:ph idx="1"/>
          </p:nvPr>
        </p:nvSpPr>
        <p:spPr>
          <a:xfrm>
            <a:off x="1145661" y="1632204"/>
            <a:ext cx="10178322" cy="3593591"/>
          </a:xfrm>
        </p:spPr>
        <p:txBody>
          <a:bodyPr>
            <a:normAutofit/>
          </a:bodyPr>
          <a:lstStyle/>
          <a:p>
            <a:endParaRPr lang="en-US" sz="1800" b="1" dirty="0">
              <a:latin typeface="Times New Roman" panose="02020603050405020304" pitchFamily="18" charset="0"/>
            </a:endParaRPr>
          </a:p>
          <a:p>
            <a:pPr marR="0" lvl="0" algn="just">
              <a:lnSpc>
                <a:spcPct val="1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Dietitians can use this system to make sure what they recommend patients.</a:t>
            </a:r>
          </a:p>
          <a:p>
            <a:pPr marR="0" lvl="0" algn="just">
              <a:lnSpc>
                <a:spcPct val="1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This system can be very well used in medical colleges for teaching and practicing purposes so that student can learn from it.</a:t>
            </a:r>
          </a:p>
          <a:p>
            <a:pPr marR="0" lvl="0" algn="just">
              <a:lnSpc>
                <a:spcPct val="1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This system can also be utilized in gym particularly for calculating the customers' calories and diet plans.</a:t>
            </a:r>
          </a:p>
          <a:p>
            <a:pPr marR="0" lvl="0" algn="just">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rPr>
              <a:t>Individual can also use this software especially for themselves in home</a:t>
            </a:r>
          </a:p>
          <a:p>
            <a:endParaRPr lang="en-US" dirty="0"/>
          </a:p>
        </p:txBody>
      </p:sp>
    </p:spTree>
    <p:extLst>
      <p:ext uri="{BB962C8B-B14F-4D97-AF65-F5344CB8AC3E}">
        <p14:creationId xmlns:p14="http://schemas.microsoft.com/office/powerpoint/2010/main" val="13486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B3DC-FF19-42AB-BABE-56EDD0D3ED0B}"/>
              </a:ext>
            </a:extLst>
          </p:cNvPr>
          <p:cNvSpPr>
            <a:spLocks noGrp="1"/>
          </p:cNvSpPr>
          <p:nvPr>
            <p:ph type="title"/>
          </p:nvPr>
        </p:nvSpPr>
        <p:spPr>
          <a:xfrm>
            <a:off x="1099929" y="444638"/>
            <a:ext cx="10515600" cy="708301"/>
          </a:xfrm>
        </p:spPr>
        <p:txBody>
          <a:bodyPr>
            <a:normAutofit/>
          </a:bodyPr>
          <a:lstStyle/>
          <a:p>
            <a:r>
              <a:rPr lang="en-US" sz="4000" b="1" dirty="0">
                <a:effectLst/>
                <a:latin typeface="Times New Roman" panose="02020603050405020304" pitchFamily="18" charset="0"/>
                <a:ea typeface="Times New Roman" panose="02020603050405020304" pitchFamily="18" charset="0"/>
              </a:rPr>
              <a:t>Achievements</a:t>
            </a:r>
            <a:endParaRPr lang="en-US" sz="4000" dirty="0"/>
          </a:p>
        </p:txBody>
      </p:sp>
      <p:sp>
        <p:nvSpPr>
          <p:cNvPr id="3" name="Content Placeholder 2">
            <a:extLst>
              <a:ext uri="{FF2B5EF4-FFF2-40B4-BE49-F238E27FC236}">
                <a16:creationId xmlns:a16="http://schemas.microsoft.com/office/drawing/2014/main" id="{71C446D0-895C-4ADA-9C3E-856B6F431066}"/>
              </a:ext>
            </a:extLst>
          </p:cNvPr>
          <p:cNvSpPr>
            <a:spLocks noGrp="1"/>
          </p:cNvSpPr>
          <p:nvPr>
            <p:ph idx="1"/>
          </p:nvPr>
        </p:nvSpPr>
        <p:spPr>
          <a:xfrm>
            <a:off x="1099929" y="1285461"/>
            <a:ext cx="10515600" cy="5300869"/>
          </a:xfrm>
        </p:spPr>
        <p:txBody>
          <a:bodyPr>
            <a:normAutofit/>
          </a:bodyPr>
          <a:lstStyle/>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Prevent health conditions from getting worse</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75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we concerned that heart disease, diabetes or high blood pressure is trending in our family, we can benefit from the coaching of a registered dietician nutritionist. To reduce our risk for developing these chronic conditions, we can work with a nutritionist to prepare meals tailored to our dietary needs. Look for a nutritionist who specifically addresses our health concerns - such as lowering our cholesterol levels and improving blood glucose levels, which can ultimately reduce or eliminate the need for medications.</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Meet our fitness goals</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75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Whether we want to hit the snowshoe trails or the slopes this winter, a sports nutritionist can support our training by developing tailored meal plans for your fitness goals. A registered dietician or registered dietician nutritionist has fulfilled a specially designed, accredited nutrition curriculum and many hold graduate degrees, so look for one that's right for our specific nutritional needs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7015851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178</TotalTime>
  <Words>3245</Words>
  <Application>Microsoft Office PowerPoint</Application>
  <PresentationFormat>Widescreen</PresentationFormat>
  <Paragraphs>180</Paragraphs>
  <Slides>60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Bookman Old Style</vt:lpstr>
      <vt:lpstr>Calibri</vt:lpstr>
      <vt:lpstr>Courier New</vt:lpstr>
      <vt:lpstr>Gill Sans MT</vt:lpstr>
      <vt:lpstr>Impact</vt:lpstr>
      <vt:lpstr>Symbol</vt:lpstr>
      <vt:lpstr>Times New Roman</vt:lpstr>
      <vt:lpstr>Wingdings</vt:lpstr>
      <vt:lpstr>Badge</vt:lpstr>
      <vt:lpstr>Online AI Dietitian</vt:lpstr>
      <vt:lpstr>Introduction</vt:lpstr>
      <vt:lpstr>PowerPoint Presentation</vt:lpstr>
      <vt:lpstr>Background</vt:lpstr>
      <vt:lpstr>Objective</vt:lpstr>
      <vt:lpstr>Purpose </vt:lpstr>
      <vt:lpstr>PowerPoint Presentation</vt:lpstr>
      <vt:lpstr>Applicability:</vt:lpstr>
      <vt:lpstr>Achievements</vt:lpstr>
      <vt:lpstr>PowerPoint Presentation</vt:lpstr>
      <vt:lpstr>PROBLEM DEFINITION</vt:lpstr>
      <vt:lpstr>Proposed System </vt:lpstr>
      <vt:lpstr>Project Lifecycle Details  </vt:lpstr>
      <vt:lpstr>REQUIREMENT SPECIFICATION</vt:lpstr>
      <vt:lpstr>PROJECT IMPLEMENTATION </vt:lpstr>
      <vt:lpstr>SOFTWARE AND HARDWARE REQUIREMENTS</vt:lpstr>
      <vt:lpstr>PRELIMINARY PRODUCT DESCRIPTION</vt:lpstr>
      <vt:lpstr>System Architecture: </vt:lpstr>
      <vt:lpstr>PowerPoint Presentation</vt:lpstr>
      <vt:lpstr>Algorithm </vt:lpstr>
      <vt:lpstr>PowerPoint Presentation</vt:lpstr>
      <vt:lpstr>Modules and their Description   </vt:lpstr>
      <vt:lpstr>PowerPoint Presentation</vt:lpstr>
      <vt:lpstr>PowerPoint Presentation</vt:lpstr>
      <vt:lpstr>Screenshots </vt:lpstr>
      <vt:lpstr>Home Page</vt:lpstr>
      <vt:lpstr>Login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vt:lpstr>
      <vt:lpstr>Conclusion </vt:lpstr>
      <vt:lpstr>PowerPoint Presentation</vt:lpstr>
      <vt:lpstr> ADvantages </vt:lpstr>
      <vt:lpstr>Disadvantages </vt:lpstr>
      <vt:lpstr>Future Scope Of  The Project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AI Dietitian</dc:title>
  <dc:creator>ankita sawant</dc:creator>
  <cp:lastModifiedBy>Admin</cp:lastModifiedBy>
  <cp:revision>23</cp:revision>
  <dcterms:created xsi:type="dcterms:W3CDTF">2020-08-29T13:28:20Z</dcterms:created>
  <dcterms:modified xsi:type="dcterms:W3CDTF">2022-03-06T06:52:09Z</dcterms:modified>
</cp:coreProperties>
</file>