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6b8f6e1e7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6b8f6e1e7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6b8f6e1e7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6b8f6e1e7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6b8f6e1e7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6b8f6e1e7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6b8f6e1e7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6b8f6e1e7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6b8f6e1e7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6b8f6e1e7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6b8f6e1e7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6b8f6e1e7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6b8f6e1e7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6b8f6e1e7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6b8f6e1e7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6b8f6e1e7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6b8f6e1e7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6b8f6e1e7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6b8f6e1e7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6b8f6e1e7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6b8f6e1e7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6b8f6e1e7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6b8f6e1e7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6b8f6e1e7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6b8f6e1e7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6b8f6e1e7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256500"/>
            <a:ext cx="8520600" cy="1540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400">
                <a:latin typeface="Times New Roman"/>
                <a:ea typeface="Times New Roman"/>
                <a:cs typeface="Times New Roman"/>
                <a:sym typeface="Times New Roman"/>
              </a:rPr>
              <a:t>A PROJECT BASED ON PHP</a:t>
            </a:r>
            <a:endParaRPr sz="4400">
              <a:latin typeface="Times New Roman"/>
              <a:ea typeface="Times New Roman"/>
              <a:cs typeface="Times New Roman"/>
              <a:sym typeface="Times New Roman"/>
            </a:endParaRPr>
          </a:p>
        </p:txBody>
      </p:sp>
      <p:sp>
        <p:nvSpPr>
          <p:cNvPr id="55" name="Google Shape;55;p13"/>
          <p:cNvSpPr txBox="1"/>
          <p:nvPr>
            <p:ph idx="1" type="subTitle"/>
          </p:nvPr>
        </p:nvSpPr>
        <p:spPr>
          <a:xfrm>
            <a:off x="610188" y="3088638"/>
            <a:ext cx="8222100" cy="4329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88"/>
              <a:buNone/>
            </a:pPr>
            <a:r>
              <a:rPr lang="en" sz="1762">
                <a:solidFill>
                  <a:schemeClr val="dk1"/>
                </a:solidFill>
                <a:highlight>
                  <a:schemeClr val="lt1"/>
                </a:highlight>
              </a:rPr>
              <a:t>Y.SRI GANESH REDDY (URK20CS1043)</a:t>
            </a:r>
            <a:endParaRPr sz="1762">
              <a:solidFill>
                <a:schemeClr val="dk1"/>
              </a:solidFill>
              <a:highlight>
                <a:schemeClr val="lt1"/>
              </a:highlight>
            </a:endParaRPr>
          </a:p>
          <a:p>
            <a:pPr indent="0" lvl="0" marL="0" rtl="0" algn="ctr">
              <a:lnSpc>
                <a:spcPct val="80000"/>
              </a:lnSpc>
              <a:spcBef>
                <a:spcPts val="0"/>
              </a:spcBef>
              <a:spcAft>
                <a:spcPts val="0"/>
              </a:spcAft>
              <a:buSzPts val="688"/>
              <a:buNone/>
            </a:pPr>
            <a:r>
              <a:rPr lang="en" sz="1762">
                <a:solidFill>
                  <a:schemeClr val="dk1"/>
                </a:solidFill>
                <a:highlight>
                  <a:schemeClr val="lt1"/>
                </a:highlight>
              </a:rPr>
              <a:t>UNDER SUPERVISION OF </a:t>
            </a:r>
            <a:endParaRPr sz="1762">
              <a:solidFill>
                <a:schemeClr val="dk1"/>
              </a:solidFill>
              <a:highlight>
                <a:schemeClr val="lt1"/>
              </a:highlight>
            </a:endParaRPr>
          </a:p>
          <a:p>
            <a:pPr indent="0" lvl="0" marL="0" rtl="0" algn="ctr">
              <a:lnSpc>
                <a:spcPct val="80000"/>
              </a:lnSpc>
              <a:spcBef>
                <a:spcPts val="0"/>
              </a:spcBef>
              <a:spcAft>
                <a:spcPts val="0"/>
              </a:spcAft>
              <a:buSzPts val="688"/>
              <a:buNone/>
            </a:pPr>
            <a:r>
              <a:rPr lang="en" sz="1762">
                <a:solidFill>
                  <a:schemeClr val="dk1"/>
                </a:solidFill>
                <a:highlight>
                  <a:schemeClr val="lt1"/>
                </a:highlight>
              </a:rPr>
              <a:t>MR T.V. K. RAO (DGM)</a:t>
            </a:r>
            <a:endParaRPr sz="1762">
              <a:solidFill>
                <a:schemeClr val="dk1"/>
              </a:solidFill>
              <a:highlight>
                <a:schemeClr val="lt1"/>
              </a:highlight>
            </a:endParaRPr>
          </a:p>
        </p:txBody>
      </p:sp>
      <p:pic>
        <p:nvPicPr>
          <p:cNvPr id="56" name="Google Shape;56;p13"/>
          <p:cNvPicPr preferRelativeResize="0"/>
          <p:nvPr/>
        </p:nvPicPr>
        <p:blipFill>
          <a:blip r:embed="rId3">
            <a:alphaModFix/>
          </a:blip>
          <a:stretch>
            <a:fillRect/>
          </a:stretch>
        </p:blipFill>
        <p:spPr>
          <a:xfrm>
            <a:off x="0" y="0"/>
            <a:ext cx="9143999" cy="1211975"/>
          </a:xfrm>
          <a:prstGeom prst="rect">
            <a:avLst/>
          </a:prstGeom>
          <a:noFill/>
          <a:ln>
            <a:noFill/>
          </a:ln>
        </p:spPr>
      </p:pic>
      <p:pic>
        <p:nvPicPr>
          <p:cNvPr id="57" name="Google Shape;57;p13"/>
          <p:cNvPicPr preferRelativeResize="0"/>
          <p:nvPr/>
        </p:nvPicPr>
        <p:blipFill>
          <a:blip r:embed="rId4">
            <a:alphaModFix/>
          </a:blip>
          <a:stretch>
            <a:fillRect/>
          </a:stretch>
        </p:blipFill>
        <p:spPr>
          <a:xfrm>
            <a:off x="7320423" y="2658725"/>
            <a:ext cx="1823575" cy="2484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2300">
                <a:solidFill>
                  <a:schemeClr val="accent1"/>
                </a:solidFill>
                <a:highlight>
                  <a:schemeClr val="lt1"/>
                </a:highlight>
              </a:rPr>
              <a:t>6. </a:t>
            </a:r>
            <a:r>
              <a:rPr b="1" lang="en" sz="2300">
                <a:solidFill>
                  <a:schemeClr val="accent1"/>
                </a:solidFill>
                <a:highlight>
                  <a:schemeClr val="lt1"/>
                </a:highlight>
              </a:rPr>
              <a:t>Impacts of Internship</a:t>
            </a:r>
            <a:endParaRPr>
              <a:solidFill>
                <a:schemeClr val="accent1"/>
              </a:solidFill>
              <a:highlight>
                <a:schemeClr val="lt1"/>
              </a:highlight>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As per technical impact is that I have learned many new technologies which doing my internship and those are trending in the world right now and applied them on the real time application in steel plant which doing this internship I have learned the technologies like </a:t>
            </a:r>
            <a:r>
              <a:rPr lang="en" u="sng">
                <a:latin typeface="Times New Roman"/>
                <a:ea typeface="Times New Roman"/>
                <a:cs typeface="Times New Roman"/>
                <a:sym typeface="Times New Roman"/>
              </a:rPr>
              <a:t>“Html, Css, Bootstrap, php and mysql”</a:t>
            </a:r>
            <a:r>
              <a:rPr lang="en">
                <a:latin typeface="Times New Roman"/>
                <a:ea typeface="Times New Roman"/>
                <a:cs typeface="Times New Roman"/>
                <a:sym typeface="Times New Roman"/>
              </a:rPr>
              <a:t> so while learning I have applied them on the real time problem and make sure that I have hands of experience of these technologies</a:t>
            </a:r>
            <a:endParaRPr>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latin typeface="Times New Roman"/>
                <a:ea typeface="Times New Roman"/>
                <a:cs typeface="Times New Roman"/>
                <a:sym typeface="Times New Roman"/>
              </a:rPr>
              <a:t>Regarding other than technical thing the most impact thing is to work in a team and updating my progress to guide in regular intervals and clearing all the doubts regarding the project and coordinating the project with team members progress</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2300">
                <a:solidFill>
                  <a:schemeClr val="dk2"/>
                </a:solidFill>
              </a:rPr>
              <a:t>7. </a:t>
            </a:r>
            <a:r>
              <a:rPr b="1" lang="en" sz="2300">
                <a:solidFill>
                  <a:schemeClr val="accent1"/>
                </a:solidFill>
              </a:rPr>
              <a:t>Environment Learning</a:t>
            </a:r>
            <a:endParaRPr>
              <a:solidFill>
                <a:schemeClr val="accent1"/>
              </a:solidFill>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There are various streams to have internships in the IT background in the industry and there are many high level qualified guides in the industry to guide and we can have hands on sessions in the presence of the guide which will enhance the technical skills of the students</a:t>
            </a:r>
            <a:endParaRPr>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latin typeface="Times New Roman"/>
                <a:ea typeface="Times New Roman"/>
                <a:cs typeface="Times New Roman"/>
                <a:sym typeface="Times New Roman"/>
              </a:rPr>
              <a:t>There is a lots of advance computers and the many things , to learn how the real time a project is deployed and how the databases working and we can also see how the guides maintain the computer programs</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2300">
                <a:solidFill>
                  <a:schemeClr val="dk2"/>
                </a:solidFill>
              </a:rPr>
              <a:t>8. </a:t>
            </a:r>
            <a:r>
              <a:rPr b="1" lang="en" sz="2300">
                <a:solidFill>
                  <a:schemeClr val="accent1"/>
                </a:solidFill>
              </a:rPr>
              <a:t>Conclusions and Future Directions</a:t>
            </a:r>
            <a:endParaRPr>
              <a:solidFill>
                <a:schemeClr val="accent1"/>
              </a:solidFill>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61111"/>
              <a:buFont typeface="Arial"/>
              <a:buNone/>
            </a:pPr>
            <a:r>
              <a:rPr lang="en">
                <a:latin typeface="Times New Roman"/>
                <a:ea typeface="Times New Roman"/>
                <a:cs typeface="Times New Roman"/>
                <a:sym typeface="Times New Roman"/>
              </a:rPr>
              <a:t>In conclusion I would say that this internship has been one the most remarkable experience I</a:t>
            </a:r>
            <a:endParaRPr>
              <a:latin typeface="Times New Roman"/>
              <a:ea typeface="Times New Roman"/>
              <a:cs typeface="Times New Roman"/>
              <a:sym typeface="Times New Roman"/>
            </a:endParaRPr>
          </a:p>
          <a:p>
            <a:pPr indent="0" lvl="0" marL="0" rtl="0" algn="l">
              <a:spcBef>
                <a:spcPts val="1200"/>
              </a:spcBef>
              <a:spcAft>
                <a:spcPts val="0"/>
              </a:spcAft>
              <a:buClr>
                <a:schemeClr val="dk1"/>
              </a:buClr>
              <a:buSzPct val="61111"/>
              <a:buFont typeface="Arial"/>
              <a:buNone/>
            </a:pPr>
            <a:r>
              <a:rPr lang="en">
                <a:latin typeface="Times New Roman"/>
                <a:ea typeface="Times New Roman"/>
                <a:cs typeface="Times New Roman"/>
                <a:sym typeface="Times New Roman"/>
              </a:rPr>
              <a:t>have had so far. It helped reinforce my knowledge of responsibility, focus, drive and ambition.</a:t>
            </a:r>
            <a:endParaRPr>
              <a:latin typeface="Times New Roman"/>
              <a:ea typeface="Times New Roman"/>
              <a:cs typeface="Times New Roman"/>
              <a:sym typeface="Times New Roman"/>
            </a:endParaRPr>
          </a:p>
          <a:p>
            <a:pPr indent="0" lvl="0" marL="0" rtl="0" algn="l">
              <a:spcBef>
                <a:spcPts val="1200"/>
              </a:spcBef>
              <a:spcAft>
                <a:spcPts val="0"/>
              </a:spcAft>
              <a:buClr>
                <a:schemeClr val="dk1"/>
              </a:buClr>
              <a:buSzPct val="61111"/>
              <a:buFont typeface="Arial"/>
              <a:buNone/>
            </a:pPr>
            <a:r>
              <a:rPr lang="en">
                <a:latin typeface="Times New Roman"/>
                <a:ea typeface="Times New Roman"/>
                <a:cs typeface="Times New Roman"/>
                <a:sym typeface="Times New Roman"/>
              </a:rPr>
              <a:t>We all know that practical experience is the best, and internships give students that hands-on</a:t>
            </a:r>
            <a:endParaRPr>
              <a:latin typeface="Times New Roman"/>
              <a:ea typeface="Times New Roman"/>
              <a:cs typeface="Times New Roman"/>
              <a:sym typeface="Times New Roman"/>
            </a:endParaRPr>
          </a:p>
          <a:p>
            <a:pPr indent="0" lvl="0" marL="0" rtl="0" algn="l">
              <a:spcBef>
                <a:spcPts val="1200"/>
              </a:spcBef>
              <a:spcAft>
                <a:spcPts val="0"/>
              </a:spcAft>
              <a:buClr>
                <a:schemeClr val="dk1"/>
              </a:buClr>
              <a:buSzPct val="61111"/>
              <a:buFont typeface="Arial"/>
              <a:buNone/>
            </a:pPr>
            <a:r>
              <a:rPr lang="en">
                <a:latin typeface="Times New Roman"/>
                <a:ea typeface="Times New Roman"/>
                <a:cs typeface="Times New Roman"/>
                <a:sym typeface="Times New Roman"/>
              </a:rPr>
              <a:t>experience they need. I feel that quality internships are essential to develop key skills. Skills such</a:t>
            </a:r>
            <a:endParaRPr>
              <a:latin typeface="Times New Roman"/>
              <a:ea typeface="Times New Roman"/>
              <a:cs typeface="Times New Roman"/>
              <a:sym typeface="Times New Roman"/>
            </a:endParaRPr>
          </a:p>
          <a:p>
            <a:pPr indent="0" lvl="0" marL="0" rtl="0" algn="l">
              <a:spcBef>
                <a:spcPts val="1200"/>
              </a:spcBef>
              <a:spcAft>
                <a:spcPts val="0"/>
              </a:spcAft>
              <a:buClr>
                <a:schemeClr val="dk1"/>
              </a:buClr>
              <a:buSzPct val="61111"/>
              <a:buFont typeface="Arial"/>
              <a:buNone/>
            </a:pPr>
            <a:r>
              <a:rPr lang="en">
                <a:latin typeface="Times New Roman"/>
                <a:ea typeface="Times New Roman"/>
                <a:cs typeface="Times New Roman"/>
                <a:sym typeface="Times New Roman"/>
              </a:rPr>
              <a:t>as multitasking, communicating, learning to deal with diversity, and dealing with deadlines are</a:t>
            </a:r>
            <a:endParaRPr>
              <a:latin typeface="Times New Roman"/>
              <a:ea typeface="Times New Roman"/>
              <a:cs typeface="Times New Roman"/>
              <a:sym typeface="Times New Roman"/>
            </a:endParaRPr>
          </a:p>
          <a:p>
            <a:pPr indent="0" lvl="0" marL="0" rtl="0" algn="l">
              <a:spcBef>
                <a:spcPts val="1200"/>
              </a:spcBef>
              <a:spcAft>
                <a:spcPts val="0"/>
              </a:spcAft>
              <a:buClr>
                <a:schemeClr val="dk1"/>
              </a:buClr>
              <a:buSzPct val="61111"/>
              <a:buFont typeface="Arial"/>
              <a:buNone/>
            </a:pPr>
            <a:r>
              <a:rPr lang="en">
                <a:latin typeface="Times New Roman"/>
                <a:ea typeface="Times New Roman"/>
                <a:cs typeface="Times New Roman"/>
                <a:sym typeface="Times New Roman"/>
              </a:rPr>
              <a:t>different when you are working under someone. Internships are also a great way to network with</a:t>
            </a:r>
            <a:endParaRPr>
              <a:latin typeface="Times New Roman"/>
              <a:ea typeface="Times New Roman"/>
              <a:cs typeface="Times New Roman"/>
              <a:sym typeface="Times New Roman"/>
            </a:endParaRPr>
          </a:p>
          <a:p>
            <a:pPr indent="0" lvl="0" marL="0" rtl="0" algn="l">
              <a:spcBef>
                <a:spcPts val="1200"/>
              </a:spcBef>
              <a:spcAft>
                <a:spcPts val="0"/>
              </a:spcAft>
              <a:buClr>
                <a:schemeClr val="dk1"/>
              </a:buClr>
              <a:buSzPct val="61111"/>
              <a:buFont typeface="Arial"/>
              <a:buNone/>
            </a:pPr>
            <a:r>
              <a:rPr lang="en">
                <a:latin typeface="Times New Roman"/>
                <a:ea typeface="Times New Roman"/>
                <a:cs typeface="Times New Roman"/>
                <a:sym typeface="Times New Roman"/>
              </a:rPr>
              <a:t>people in the industry</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Continue..</a:t>
            </a:r>
            <a:endParaRPr>
              <a:solidFill>
                <a:schemeClr val="accent1"/>
              </a:solidFill>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I would say that this internship has primed me with the necessary exposure to the real world. This experience has only gotten me more excited to continue in this field for my career. Experience and coping with new systems is essential to any field of career.</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In Future learning new skills and trying to apply as many internships of my liked domain and working under different pressure situations and handle them and trying to get an full time paid internship to words to domain which I am currently working on</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6000">
              <a:highlight>
                <a:srgbClr val="C27BA0"/>
              </a:highlight>
              <a:latin typeface="Times New Roman"/>
              <a:ea typeface="Times New Roman"/>
              <a:cs typeface="Times New Roman"/>
              <a:sym typeface="Times New Roman"/>
            </a:endParaRPr>
          </a:p>
          <a:p>
            <a:pPr indent="0" lvl="0" marL="0" rtl="0" algn="l">
              <a:spcBef>
                <a:spcPts val="1200"/>
              </a:spcBef>
              <a:spcAft>
                <a:spcPts val="1200"/>
              </a:spcAft>
              <a:buNone/>
            </a:pPr>
            <a:r>
              <a:rPr lang="en" sz="6000">
                <a:solidFill>
                  <a:srgbClr val="CC0000"/>
                </a:solidFill>
                <a:highlight>
                  <a:schemeClr val="lt1"/>
                </a:highlight>
                <a:latin typeface="Times New Roman"/>
                <a:ea typeface="Times New Roman"/>
                <a:cs typeface="Times New Roman"/>
                <a:sym typeface="Times New Roman"/>
              </a:rPr>
              <a:t>           </a:t>
            </a:r>
            <a:r>
              <a:rPr lang="en" sz="7300">
                <a:solidFill>
                  <a:srgbClr val="CC0000"/>
                </a:solidFill>
                <a:highlight>
                  <a:schemeClr val="lt1"/>
                </a:highlight>
                <a:latin typeface="Times New Roman"/>
                <a:ea typeface="Times New Roman"/>
                <a:cs typeface="Times New Roman"/>
                <a:sym typeface="Times New Roman"/>
              </a:rPr>
              <a:t>Thank You</a:t>
            </a:r>
            <a:endParaRPr sz="7300">
              <a:solidFill>
                <a:srgbClr val="CC0000"/>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b="1" lang="en" sz="3600">
                <a:solidFill>
                  <a:srgbClr val="FF0000"/>
                </a:solidFill>
              </a:rPr>
              <a:t>Agenda</a:t>
            </a:r>
            <a:endParaRPr>
              <a:solidFill>
                <a:srgbClr val="FF0000"/>
              </a:solidFill>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AutoNum type="arabicPeriod"/>
            </a:pPr>
            <a:r>
              <a:rPr b="1" lang="en" sz="2300"/>
              <a:t>Introduction </a:t>
            </a:r>
            <a:endParaRPr b="1" sz="2300"/>
          </a:p>
          <a:p>
            <a:pPr indent="-374650" lvl="0" marL="457200" rtl="0" algn="l">
              <a:spcBef>
                <a:spcPts val="0"/>
              </a:spcBef>
              <a:spcAft>
                <a:spcPts val="0"/>
              </a:spcAft>
              <a:buSzPts val="2300"/>
              <a:buAutoNum type="arabicPeriod"/>
            </a:pPr>
            <a:r>
              <a:rPr b="1" lang="en" sz="2300"/>
              <a:t>Objective</a:t>
            </a:r>
            <a:endParaRPr b="1" sz="2300"/>
          </a:p>
          <a:p>
            <a:pPr indent="-374650" lvl="0" marL="457200" rtl="0" algn="l">
              <a:spcBef>
                <a:spcPts val="0"/>
              </a:spcBef>
              <a:spcAft>
                <a:spcPts val="0"/>
              </a:spcAft>
              <a:buSzPts val="2300"/>
              <a:buAutoNum type="arabicPeriod"/>
            </a:pPr>
            <a:r>
              <a:rPr b="1" lang="en" sz="2300"/>
              <a:t>Technical Exposure Gained </a:t>
            </a:r>
            <a:endParaRPr b="1" sz="2300"/>
          </a:p>
          <a:p>
            <a:pPr indent="-374650" lvl="0" marL="457200" rtl="0" algn="l">
              <a:spcBef>
                <a:spcPts val="0"/>
              </a:spcBef>
              <a:spcAft>
                <a:spcPts val="0"/>
              </a:spcAft>
              <a:buSzPts val="2300"/>
              <a:buAutoNum type="arabicPeriod"/>
            </a:pPr>
            <a:r>
              <a:rPr b="1" lang="en" sz="2300"/>
              <a:t>System Architecture</a:t>
            </a:r>
            <a:endParaRPr b="1" sz="2300"/>
          </a:p>
          <a:p>
            <a:pPr indent="-374650" lvl="0" marL="457200" rtl="0" algn="l">
              <a:spcBef>
                <a:spcPts val="0"/>
              </a:spcBef>
              <a:spcAft>
                <a:spcPts val="0"/>
              </a:spcAft>
              <a:buSzPts val="2300"/>
              <a:buAutoNum type="arabicPeriod"/>
            </a:pPr>
            <a:r>
              <a:rPr b="1" lang="en" sz="2300"/>
              <a:t>Implementation Details</a:t>
            </a:r>
            <a:endParaRPr b="1" sz="2300"/>
          </a:p>
          <a:p>
            <a:pPr indent="-374650" lvl="0" marL="457200" rtl="0" algn="l">
              <a:spcBef>
                <a:spcPts val="0"/>
              </a:spcBef>
              <a:spcAft>
                <a:spcPts val="0"/>
              </a:spcAft>
              <a:buSzPts val="2300"/>
              <a:buAutoNum type="arabicPeriod"/>
            </a:pPr>
            <a:r>
              <a:rPr b="1" lang="en" sz="2300"/>
              <a:t>Impacts of Internship</a:t>
            </a:r>
            <a:endParaRPr b="1" sz="2300"/>
          </a:p>
          <a:p>
            <a:pPr indent="-374650" lvl="0" marL="457200" rtl="0" algn="l">
              <a:spcBef>
                <a:spcPts val="0"/>
              </a:spcBef>
              <a:spcAft>
                <a:spcPts val="0"/>
              </a:spcAft>
              <a:buSzPts val="2300"/>
              <a:buAutoNum type="arabicPeriod"/>
            </a:pPr>
            <a:r>
              <a:rPr b="1" lang="en" sz="2300"/>
              <a:t>Environment Learning</a:t>
            </a:r>
            <a:endParaRPr b="1" sz="2300"/>
          </a:p>
          <a:p>
            <a:pPr indent="-374650" lvl="0" marL="457200" rtl="0" algn="l">
              <a:spcBef>
                <a:spcPts val="0"/>
              </a:spcBef>
              <a:spcAft>
                <a:spcPts val="0"/>
              </a:spcAft>
              <a:buSzPts val="2300"/>
              <a:buAutoNum type="arabicPeriod"/>
            </a:pPr>
            <a:r>
              <a:rPr b="1" lang="en" sz="2300"/>
              <a:t>Conclusions and Future Directions </a:t>
            </a:r>
            <a:endParaRPr b="1" sz="2300"/>
          </a:p>
        </p:txBody>
      </p:sp>
      <p:pic>
        <p:nvPicPr>
          <p:cNvPr id="64" name="Google Shape;64;p14"/>
          <p:cNvPicPr preferRelativeResize="0"/>
          <p:nvPr/>
        </p:nvPicPr>
        <p:blipFill>
          <a:blip r:embed="rId3">
            <a:alphaModFix/>
          </a:blip>
          <a:stretch>
            <a:fillRect/>
          </a:stretch>
        </p:blipFill>
        <p:spPr>
          <a:xfrm>
            <a:off x="5752275" y="0"/>
            <a:ext cx="3391723" cy="1907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1.</a:t>
            </a:r>
            <a:r>
              <a:rPr b="1" lang="en">
                <a:solidFill>
                  <a:schemeClr val="accent1"/>
                </a:solidFill>
              </a:rPr>
              <a:t>Introduction</a:t>
            </a:r>
            <a:endParaRPr b="1">
              <a:solidFill>
                <a:schemeClr val="accent1"/>
              </a:solidFill>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900">
                <a:solidFill>
                  <a:schemeClr val="dk1"/>
                </a:solidFill>
                <a:latin typeface="Times New Roman"/>
                <a:ea typeface="Times New Roman"/>
                <a:cs typeface="Times New Roman"/>
                <a:sym typeface="Times New Roman"/>
              </a:rPr>
              <a:t>The main purpose of doing this project is to update and store the data of the Blast Furnace in an website</a:t>
            </a:r>
            <a:endParaRPr sz="19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900">
                <a:solidFill>
                  <a:schemeClr val="dk1"/>
                </a:solidFill>
                <a:latin typeface="Times New Roman"/>
                <a:ea typeface="Times New Roman"/>
                <a:cs typeface="Times New Roman"/>
                <a:sym typeface="Times New Roman"/>
              </a:rPr>
              <a:t>So here Admin can able to “</a:t>
            </a:r>
            <a:r>
              <a:rPr lang="en" sz="1900">
                <a:solidFill>
                  <a:srgbClr val="FF0000"/>
                </a:solidFill>
                <a:latin typeface="Times New Roman"/>
                <a:ea typeface="Times New Roman"/>
                <a:cs typeface="Times New Roman"/>
                <a:sym typeface="Times New Roman"/>
              </a:rPr>
              <a:t>view the status”</a:t>
            </a:r>
            <a:r>
              <a:rPr lang="en" sz="1900">
                <a:solidFill>
                  <a:schemeClr val="dk1"/>
                </a:solidFill>
                <a:latin typeface="Times New Roman"/>
                <a:ea typeface="Times New Roman"/>
                <a:cs typeface="Times New Roman"/>
                <a:sym typeface="Times New Roman"/>
              </a:rPr>
              <a:t> of the Blast furnace in the website and also the shift manager will able to “</a:t>
            </a:r>
            <a:r>
              <a:rPr lang="en" sz="1900">
                <a:solidFill>
                  <a:srgbClr val="FF0000"/>
                </a:solidFill>
                <a:latin typeface="Times New Roman"/>
                <a:ea typeface="Times New Roman"/>
                <a:cs typeface="Times New Roman"/>
                <a:sym typeface="Times New Roman"/>
              </a:rPr>
              <a:t>update the status”</a:t>
            </a:r>
            <a:r>
              <a:rPr lang="en" sz="1900">
                <a:solidFill>
                  <a:schemeClr val="dk1"/>
                </a:solidFill>
                <a:latin typeface="Times New Roman"/>
                <a:ea typeface="Times New Roman"/>
                <a:cs typeface="Times New Roman"/>
                <a:sym typeface="Times New Roman"/>
              </a:rPr>
              <a:t> of the Blast furnace</a:t>
            </a:r>
            <a:endParaRPr sz="19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900">
                <a:solidFill>
                  <a:schemeClr val="dk1"/>
                </a:solidFill>
                <a:latin typeface="Times New Roman"/>
                <a:ea typeface="Times New Roman"/>
                <a:cs typeface="Times New Roman"/>
                <a:sym typeface="Times New Roman"/>
              </a:rPr>
              <a:t>Here we are given to design an full stack web site as per the requirement given by external guide</a:t>
            </a:r>
            <a:endParaRPr sz="19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b="1">
              <a:solidFill>
                <a:schemeClr val="dk1"/>
              </a:solidFill>
            </a:endParaRPr>
          </a:p>
        </p:txBody>
      </p:sp>
      <p:pic>
        <p:nvPicPr>
          <p:cNvPr id="71" name="Google Shape;71;p15"/>
          <p:cNvPicPr preferRelativeResize="0"/>
          <p:nvPr/>
        </p:nvPicPr>
        <p:blipFill>
          <a:blip r:embed="rId3">
            <a:alphaModFix/>
          </a:blip>
          <a:stretch>
            <a:fillRect/>
          </a:stretch>
        </p:blipFill>
        <p:spPr>
          <a:xfrm>
            <a:off x="7938875" y="0"/>
            <a:ext cx="1205125" cy="123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b="1" lang="en" sz="2570">
                <a:solidFill>
                  <a:schemeClr val="accent1"/>
                </a:solidFill>
              </a:rPr>
              <a:t>2. </a:t>
            </a:r>
            <a:r>
              <a:rPr b="1" lang="en" sz="2570">
                <a:solidFill>
                  <a:schemeClr val="accent1"/>
                </a:solidFill>
              </a:rPr>
              <a:t>Objective</a:t>
            </a:r>
            <a:endParaRPr b="1" sz="3020">
              <a:solidFill>
                <a:schemeClr val="accent1"/>
              </a:solidFill>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The main objective to do this project is to make the information of the blast furnace in an most better way of updating and seeing the status of the </a:t>
            </a:r>
            <a:r>
              <a:rPr b="1" lang="en">
                <a:solidFill>
                  <a:srgbClr val="FF0000"/>
                </a:solidFill>
                <a:latin typeface="Times New Roman"/>
                <a:ea typeface="Times New Roman"/>
                <a:cs typeface="Times New Roman"/>
                <a:sym typeface="Times New Roman"/>
              </a:rPr>
              <a:t>Blast furnace</a:t>
            </a:r>
            <a:endParaRPr b="1">
              <a:solidFill>
                <a:srgbClr val="FF0000"/>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Clr>
                <a:schemeClr val="dk1"/>
              </a:buClr>
              <a:buSzPts val="1100"/>
              <a:buFont typeface="Arial"/>
              <a:buNone/>
            </a:pPr>
            <a:r>
              <a:rPr lang="en">
                <a:solidFill>
                  <a:schemeClr val="dk1"/>
                </a:solidFill>
                <a:latin typeface="Times New Roman"/>
                <a:ea typeface="Times New Roman"/>
                <a:cs typeface="Times New Roman"/>
                <a:sym typeface="Times New Roman"/>
              </a:rPr>
              <a:t>The objective of this project is to develop the website using the latest technologies and to </a:t>
            </a:r>
            <a:r>
              <a:rPr lang="en">
                <a:solidFill>
                  <a:schemeClr val="dk1"/>
                </a:solidFill>
                <a:latin typeface="Times New Roman"/>
                <a:ea typeface="Times New Roman"/>
                <a:cs typeface="Times New Roman"/>
                <a:sym typeface="Times New Roman"/>
              </a:rPr>
              <a:t>integrate</a:t>
            </a:r>
            <a:r>
              <a:rPr lang="en">
                <a:solidFill>
                  <a:schemeClr val="dk1"/>
                </a:solidFill>
                <a:latin typeface="Times New Roman"/>
                <a:ea typeface="Times New Roman"/>
                <a:cs typeface="Times New Roman"/>
                <a:sym typeface="Times New Roman"/>
              </a:rPr>
              <a:t> it with back end server and make it as an full stack web application where we can have some funcanaties that provides the results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sz="2300">
                <a:solidFill>
                  <a:schemeClr val="dk2"/>
                </a:solidFill>
              </a:rPr>
              <a:t>3. </a:t>
            </a:r>
            <a:r>
              <a:rPr b="1" lang="en" sz="2300">
                <a:solidFill>
                  <a:schemeClr val="accent1"/>
                </a:solidFill>
                <a:highlight>
                  <a:schemeClr val="lt1"/>
                </a:highlight>
              </a:rPr>
              <a:t>Technical Exposure Gained</a:t>
            </a:r>
            <a:r>
              <a:rPr b="1" lang="en" sz="2300">
                <a:solidFill>
                  <a:schemeClr val="dk2"/>
                </a:solidFill>
                <a:highlight>
                  <a:schemeClr val="accent1"/>
                </a:highlight>
              </a:rPr>
              <a:t> </a:t>
            </a:r>
            <a:endParaRPr b="1" sz="2300">
              <a:solidFill>
                <a:schemeClr val="dk2"/>
              </a:solidFill>
              <a:highlight>
                <a:schemeClr val="accent1"/>
              </a:highlight>
            </a:endParaRPr>
          </a:p>
          <a:p>
            <a:pPr indent="0" lvl="0" marL="0" rtl="0" algn="l">
              <a:spcBef>
                <a:spcPts val="1200"/>
              </a:spcBef>
              <a:spcAft>
                <a:spcPts val="0"/>
              </a:spcAft>
              <a:buNone/>
            </a:pPr>
            <a:r>
              <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Font typeface="Times New Roman"/>
              <a:buAutoNum type="arabicPeriod"/>
            </a:pPr>
            <a:r>
              <a:rPr lang="en" sz="2200">
                <a:latin typeface="Times New Roman"/>
                <a:ea typeface="Times New Roman"/>
                <a:cs typeface="Times New Roman"/>
                <a:sym typeface="Times New Roman"/>
              </a:rPr>
              <a:t>HTML</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AutoNum type="arabicPeriod"/>
            </a:pPr>
            <a:r>
              <a:rPr lang="en" sz="2200">
                <a:latin typeface="Times New Roman"/>
                <a:ea typeface="Times New Roman"/>
                <a:cs typeface="Times New Roman"/>
                <a:sym typeface="Times New Roman"/>
              </a:rPr>
              <a:t>CSS</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AutoNum type="arabicPeriod"/>
            </a:pPr>
            <a:r>
              <a:rPr lang="en" sz="2200">
                <a:latin typeface="Times New Roman"/>
                <a:ea typeface="Times New Roman"/>
                <a:cs typeface="Times New Roman"/>
                <a:sym typeface="Times New Roman"/>
              </a:rPr>
              <a:t>BootStrap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AutoNum type="arabicPeriod"/>
            </a:pPr>
            <a:r>
              <a:rPr lang="en" sz="2200">
                <a:latin typeface="Times New Roman"/>
                <a:ea typeface="Times New Roman"/>
                <a:cs typeface="Times New Roman"/>
                <a:sym typeface="Times New Roman"/>
              </a:rPr>
              <a:t>Java Script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AutoNum type="arabicPeriod"/>
            </a:pPr>
            <a:r>
              <a:rPr lang="en" sz="2200">
                <a:latin typeface="Times New Roman"/>
                <a:ea typeface="Times New Roman"/>
                <a:cs typeface="Times New Roman"/>
                <a:sym typeface="Times New Roman"/>
              </a:rPr>
              <a:t>PHP</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AutoNum type="arabicPeriod"/>
            </a:pPr>
            <a:r>
              <a:rPr lang="en" sz="2200">
                <a:latin typeface="Times New Roman"/>
                <a:ea typeface="Times New Roman"/>
                <a:cs typeface="Times New Roman"/>
                <a:sym typeface="Times New Roman"/>
              </a:rPr>
              <a:t>MySql </a:t>
            </a:r>
            <a:endParaRPr sz="2200">
              <a:latin typeface="Times New Roman"/>
              <a:ea typeface="Times New Roman"/>
              <a:cs typeface="Times New Roman"/>
              <a:sym typeface="Times New Roman"/>
            </a:endParaRPr>
          </a:p>
          <a:p>
            <a:pPr indent="0" lvl="0" marL="0" rtl="0" algn="l">
              <a:spcBef>
                <a:spcPts val="1200"/>
              </a:spcBef>
              <a:spcAft>
                <a:spcPts val="1200"/>
              </a:spcAft>
              <a:buNone/>
            </a:pPr>
            <a:r>
              <a:t/>
            </a:r>
            <a:endParaRPr sz="2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2300">
                <a:solidFill>
                  <a:schemeClr val="accent1"/>
                </a:solidFill>
              </a:rPr>
              <a:t>4. </a:t>
            </a:r>
            <a:r>
              <a:rPr b="1" lang="en" sz="2300">
                <a:solidFill>
                  <a:schemeClr val="accent1"/>
                </a:solidFill>
              </a:rPr>
              <a:t>System Architecture</a:t>
            </a:r>
            <a:endParaRPr>
              <a:solidFill>
                <a:schemeClr val="accent1"/>
              </a:solidFill>
            </a:endParaRPr>
          </a:p>
        </p:txBody>
      </p:sp>
      <p:pic>
        <p:nvPicPr>
          <p:cNvPr id="89" name="Google Shape;89;p18"/>
          <p:cNvPicPr preferRelativeResize="0"/>
          <p:nvPr/>
        </p:nvPicPr>
        <p:blipFill>
          <a:blip r:embed="rId3">
            <a:alphaModFix/>
          </a:blip>
          <a:stretch>
            <a:fillRect/>
          </a:stretch>
        </p:blipFill>
        <p:spPr>
          <a:xfrm>
            <a:off x="362900" y="1390725"/>
            <a:ext cx="6142021" cy="37527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2300">
                <a:solidFill>
                  <a:schemeClr val="accent1"/>
                </a:solidFill>
              </a:rPr>
              <a:t>5. </a:t>
            </a:r>
            <a:r>
              <a:rPr b="1" lang="en" sz="2300">
                <a:solidFill>
                  <a:schemeClr val="accent1"/>
                </a:solidFill>
              </a:rPr>
              <a:t>Implementation Details</a:t>
            </a:r>
            <a:endParaRPr>
              <a:solidFill>
                <a:schemeClr val="accent1"/>
              </a:solidFill>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latin typeface="Times New Roman"/>
                <a:ea typeface="Times New Roman"/>
                <a:cs typeface="Times New Roman"/>
                <a:sym typeface="Times New Roman"/>
              </a:rPr>
              <a:t>1. User will login in index page</a:t>
            </a:r>
            <a:endParaRPr sz="19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900">
                <a:latin typeface="Times New Roman"/>
                <a:ea typeface="Times New Roman"/>
                <a:cs typeface="Times New Roman"/>
                <a:sym typeface="Times New Roman"/>
              </a:rPr>
              <a:t>2. If the user is new he can register himself</a:t>
            </a:r>
            <a:endParaRPr sz="19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900">
                <a:latin typeface="Times New Roman"/>
                <a:ea typeface="Times New Roman"/>
                <a:cs typeface="Times New Roman"/>
                <a:sym typeface="Times New Roman"/>
              </a:rPr>
              <a:t>3. After registering the user can also see the about page</a:t>
            </a:r>
            <a:endParaRPr sz="19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900">
                <a:latin typeface="Times New Roman"/>
                <a:ea typeface="Times New Roman"/>
                <a:cs typeface="Times New Roman"/>
                <a:sym typeface="Times New Roman"/>
              </a:rPr>
              <a:t>4. After the user can go to main page and in that main page the user will find out all the options</a:t>
            </a:r>
            <a:endParaRPr sz="19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900">
                <a:latin typeface="Times New Roman"/>
                <a:ea typeface="Times New Roman"/>
                <a:cs typeface="Times New Roman"/>
                <a:sym typeface="Times New Roman"/>
              </a:rPr>
              <a:t>5. And the user can logout to come to main page and the user is successfully logged out</a:t>
            </a:r>
            <a:endParaRPr sz="1900">
              <a:latin typeface="Times New Roman"/>
              <a:ea typeface="Times New Roman"/>
              <a:cs typeface="Times New Roman"/>
              <a:sym typeface="Times New Roman"/>
            </a:endParaRPr>
          </a:p>
          <a:p>
            <a:pPr indent="0" lvl="0" marL="0" rtl="0" algn="l">
              <a:spcBef>
                <a:spcPts val="1200"/>
              </a:spcBef>
              <a:spcAft>
                <a:spcPts val="1200"/>
              </a:spcAft>
              <a:buNone/>
            </a:pPr>
            <a:r>
              <a:t/>
            </a:r>
            <a:endParaRPr sz="19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Continue…</a:t>
            </a:r>
            <a:endParaRPr b="1">
              <a:solidFill>
                <a:schemeClr val="accent1"/>
              </a:solidFill>
            </a:endParaRPr>
          </a:p>
        </p:txBody>
      </p:sp>
      <p:pic>
        <p:nvPicPr>
          <p:cNvPr id="101" name="Google Shape;101;p20"/>
          <p:cNvPicPr preferRelativeResize="0"/>
          <p:nvPr/>
        </p:nvPicPr>
        <p:blipFill>
          <a:blip r:embed="rId3">
            <a:alphaModFix/>
          </a:blip>
          <a:stretch>
            <a:fillRect/>
          </a:stretch>
        </p:blipFill>
        <p:spPr>
          <a:xfrm>
            <a:off x="0" y="2463451"/>
            <a:ext cx="4868950" cy="2680049"/>
          </a:xfrm>
          <a:prstGeom prst="rect">
            <a:avLst/>
          </a:prstGeom>
          <a:noFill/>
          <a:ln>
            <a:noFill/>
          </a:ln>
        </p:spPr>
      </p:pic>
      <p:pic>
        <p:nvPicPr>
          <p:cNvPr id="102" name="Google Shape;102;p20"/>
          <p:cNvPicPr preferRelativeResize="0"/>
          <p:nvPr/>
        </p:nvPicPr>
        <p:blipFill>
          <a:blip r:embed="rId4">
            <a:alphaModFix/>
          </a:blip>
          <a:stretch>
            <a:fillRect/>
          </a:stretch>
        </p:blipFill>
        <p:spPr>
          <a:xfrm>
            <a:off x="5311250" y="58600"/>
            <a:ext cx="3658550" cy="2005083"/>
          </a:xfrm>
          <a:prstGeom prst="rect">
            <a:avLst/>
          </a:prstGeom>
          <a:noFill/>
          <a:ln>
            <a:noFill/>
          </a:ln>
        </p:spPr>
      </p:pic>
      <p:pic>
        <p:nvPicPr>
          <p:cNvPr id="103" name="Google Shape;103;p20"/>
          <p:cNvPicPr preferRelativeResize="0"/>
          <p:nvPr/>
        </p:nvPicPr>
        <p:blipFill>
          <a:blip r:embed="rId5">
            <a:alphaModFix/>
          </a:blip>
          <a:stretch>
            <a:fillRect/>
          </a:stretch>
        </p:blipFill>
        <p:spPr>
          <a:xfrm>
            <a:off x="5155400" y="2950083"/>
            <a:ext cx="3970251" cy="219342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202725" y="477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latin typeface="Times New Roman"/>
                <a:ea typeface="Times New Roman"/>
                <a:cs typeface="Times New Roman"/>
                <a:sym typeface="Times New Roman"/>
              </a:rPr>
              <a:t>Continue…</a:t>
            </a:r>
            <a:endParaRPr b="1">
              <a:solidFill>
                <a:schemeClr val="accent1"/>
              </a:solidFill>
              <a:latin typeface="Times New Roman"/>
              <a:ea typeface="Times New Roman"/>
              <a:cs typeface="Times New Roman"/>
              <a:sym typeface="Times New Roman"/>
            </a:endParaRPr>
          </a:p>
        </p:txBody>
      </p:sp>
      <p:pic>
        <p:nvPicPr>
          <p:cNvPr id="109" name="Google Shape;109;p21"/>
          <p:cNvPicPr preferRelativeResize="0"/>
          <p:nvPr/>
        </p:nvPicPr>
        <p:blipFill>
          <a:blip r:embed="rId3">
            <a:alphaModFix/>
          </a:blip>
          <a:stretch>
            <a:fillRect/>
          </a:stretch>
        </p:blipFill>
        <p:spPr>
          <a:xfrm>
            <a:off x="2" y="1569200"/>
            <a:ext cx="4318301" cy="2430074"/>
          </a:xfrm>
          <a:prstGeom prst="rect">
            <a:avLst/>
          </a:prstGeom>
          <a:noFill/>
          <a:ln>
            <a:noFill/>
          </a:ln>
        </p:spPr>
      </p:pic>
      <p:pic>
        <p:nvPicPr>
          <p:cNvPr id="110" name="Google Shape;110;p21"/>
          <p:cNvPicPr preferRelativeResize="0"/>
          <p:nvPr/>
        </p:nvPicPr>
        <p:blipFill>
          <a:blip r:embed="rId4">
            <a:alphaModFix/>
          </a:blip>
          <a:stretch>
            <a:fillRect/>
          </a:stretch>
        </p:blipFill>
        <p:spPr>
          <a:xfrm>
            <a:off x="4481579" y="1569200"/>
            <a:ext cx="4520897" cy="254409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