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51" r:id="rId2"/>
  </p:sldMasterIdLst>
  <p:notesMasterIdLst>
    <p:notesMasterId r:id="rId38"/>
  </p:notesMasterIdLst>
  <p:handoutMasterIdLst>
    <p:handoutMasterId r:id="rId39"/>
  </p:handoutMasterIdLst>
  <p:sldIdLst>
    <p:sldId id="2159" r:id="rId3"/>
    <p:sldId id="2321" r:id="rId4"/>
    <p:sldId id="2349" r:id="rId5"/>
    <p:sldId id="2320" r:id="rId6"/>
    <p:sldId id="2280" r:id="rId7"/>
    <p:sldId id="2271" r:id="rId8"/>
    <p:sldId id="2323" r:id="rId9"/>
    <p:sldId id="2324" r:id="rId10"/>
    <p:sldId id="2325" r:id="rId11"/>
    <p:sldId id="2326" r:id="rId12"/>
    <p:sldId id="2350" r:id="rId13"/>
    <p:sldId id="2327" r:id="rId14"/>
    <p:sldId id="2352" r:id="rId15"/>
    <p:sldId id="2328" r:id="rId16"/>
    <p:sldId id="2329" r:id="rId17"/>
    <p:sldId id="2331" r:id="rId18"/>
    <p:sldId id="2353" r:id="rId19"/>
    <p:sldId id="2332" r:id="rId20"/>
    <p:sldId id="2333" r:id="rId21"/>
    <p:sldId id="2334" r:id="rId22"/>
    <p:sldId id="2354" r:id="rId23"/>
    <p:sldId id="2335" r:id="rId24"/>
    <p:sldId id="2336" r:id="rId25"/>
    <p:sldId id="2337" r:id="rId26"/>
    <p:sldId id="2338" r:id="rId27"/>
    <p:sldId id="2339" r:id="rId28"/>
    <p:sldId id="2340" r:id="rId29"/>
    <p:sldId id="2341" r:id="rId30"/>
    <p:sldId id="2343" r:id="rId31"/>
    <p:sldId id="2344" r:id="rId32"/>
    <p:sldId id="2345" r:id="rId33"/>
    <p:sldId id="2346" r:id="rId34"/>
    <p:sldId id="2347" r:id="rId35"/>
    <p:sldId id="2348" r:id="rId36"/>
    <p:sldId id="2293" r:id="rId37"/>
  </p:sldIdLst>
  <p:sldSz cx="9144000" cy="6858000" type="screen4x3"/>
  <p:notesSz cx="6815138" cy="9931400"/>
  <p:embeddedFontLst>
    <p:embeddedFont>
      <p:font typeface="Cambria Math" panose="02040503050406030204" pitchFamily="18" charset="0"/>
      <p:regular r:id="rId40"/>
    </p:embeddedFont>
    <p:embeddedFont>
      <p:font typeface="黑体" panose="02010609060101010101" pitchFamily="49" charset="-122"/>
      <p:regular r:id="rId41"/>
    </p:embeddedFont>
    <p:embeddedFont>
      <p:font typeface="华文细黑" panose="02010600040101010101" pitchFamily="2" charset="-122"/>
      <p:regular r:id="rId42"/>
    </p:embeddedFont>
    <p:embeddedFont>
      <p:font typeface="楷体" panose="02010609060101010101" pitchFamily="49" charset="-122"/>
      <p:regular r:id="rId43"/>
    </p:embeddedFont>
    <p:embeddedFont>
      <p:font typeface="微软雅黑" panose="020B0503020204020204" pitchFamily="34" charset="-122"/>
      <p:regular r:id="rId44"/>
      <p:bold r:id="rId45"/>
    </p:embeddedFont>
  </p:embeddedFontLst>
  <p:custDataLst>
    <p:tags r:id="rId46"/>
  </p:custDataLst>
  <p:defaultTextStyle>
    <a:defPPr>
      <a:defRPr lang="zh-CN"/>
    </a:defPPr>
    <a:lvl1pPr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>
          <p15:clr>
            <a:srgbClr val="A4A3A4"/>
          </p15:clr>
        </p15:guide>
        <p15:guide id="2" pos="2880">
          <p15:clr>
            <a:srgbClr val="A4A3A4"/>
          </p15:clr>
        </p15:guide>
        <p15:guide id="3" pos="4195" userDrawn="1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99"/>
    <a:srgbClr val="66FF66"/>
    <a:srgbClr val="FFFFFF"/>
    <a:srgbClr val="CC3300"/>
    <a:srgbClr val="FF99FF"/>
    <a:srgbClr val="86BC64"/>
    <a:srgbClr val="FFFFCC"/>
    <a:srgbClr val="0E706E"/>
    <a:srgbClr val="0D7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0" autoAdjust="0"/>
    <p:restoredTop sz="87772" autoAdjust="0"/>
  </p:normalViewPr>
  <p:slideViewPr>
    <p:cSldViewPr>
      <p:cViewPr varScale="1">
        <p:scale>
          <a:sx n="60" d="100"/>
          <a:sy n="60" d="100"/>
        </p:scale>
        <p:origin x="1420" y="60"/>
      </p:cViewPr>
      <p:guideLst>
        <p:guide orient="horz" pos="3748"/>
        <p:guide pos="2880"/>
        <p:guide pos="4195"/>
        <p:guide pos="5465"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6"/>
    </p:cViewPr>
  </p:sorterViewPr>
  <p:notesViewPr>
    <p:cSldViewPr>
      <p:cViewPr varScale="1">
        <p:scale>
          <a:sx n="71" d="100"/>
          <a:sy n="71" d="100"/>
        </p:scale>
        <p:origin x="-2274" y="-114"/>
      </p:cViewPr>
      <p:guideLst>
        <p:guide orient="horz" pos="3128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4.fntdata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46" Type="http://schemas.openxmlformats.org/officeDocument/2006/relationships/tags" Target="tags/tag1.xml"/><Relationship Id="rId20" Type="http://schemas.openxmlformats.org/officeDocument/2006/relationships/slide" Target="slides/slide1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DD7F52D-F085-4CD2-A7CA-4AE6214067E6}" type="datetimeFigureOut">
              <a:rPr lang="zh-CN" altLang="en-US"/>
              <a:pPr>
                <a:defRPr/>
              </a:pPr>
              <a:t>2021/6/7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80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923B7C-81D8-47A3-B5E4-D3EA080C53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12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8050"/>
            <a:ext cx="5453062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fld id="{89A25885-19A0-4B7A-B2E2-AF4EC845AC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676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9D0F3F-235A-4A0B-83EE-3E1B42D6A0DD}" type="slidenum">
              <a:rPr lang="zh-CN" altLang="en-US" i="0" smtClean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</a:pPr>
              <a:t>1</a:t>
            </a:fld>
            <a:endParaRPr lang="en-US" altLang="zh-CN" i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068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A2441-49ED-4A52-B3CC-5A1149BC51AC}" type="datetime1">
              <a:rPr lang="zh-CN" altLang="en-US" smtClean="0"/>
              <a:pPr>
                <a:defRPr/>
              </a:pPr>
              <a:t>2021/6/7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39552" y="980728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083517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-91281"/>
            <a:ext cx="8001000" cy="1216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36285-3C6A-4A93-8657-E500CB968B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F6130-A1B0-40F4-A496-F2F55E2F44B1}" type="datetime1">
              <a:rPr lang="zh-CN" altLang="en-US" smtClean="0"/>
              <a:pPr>
                <a:defRPr/>
              </a:pPr>
              <a:t>2021/6/7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2BED8-E368-4E8F-BE90-7083DDA10F91}" type="datetime1">
              <a:rPr lang="zh-CN" altLang="en-US" smtClean="0"/>
              <a:pPr>
                <a:defRPr/>
              </a:pPr>
              <a:t>2021/6/7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D4AE9-050C-4B7F-B272-FA384BD23015}" type="datetime1">
              <a:rPr lang="zh-CN" altLang="en-US" smtClean="0"/>
              <a:pPr>
                <a:defRPr/>
              </a:pPr>
              <a:t>2021/6/7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81A83-785E-4D80-94E7-591D3C3AD6FF}" type="datetime1">
              <a:rPr lang="zh-CN" altLang="en-US" smtClean="0"/>
              <a:pPr>
                <a:defRPr/>
              </a:pPr>
              <a:t>2021/6/7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7959B-1BC1-4FDE-88B2-3CAC26DD58F7}" type="datetime1">
              <a:rPr lang="zh-CN" altLang="en-US" smtClean="0"/>
              <a:pPr>
                <a:defRPr/>
              </a:pPr>
              <a:t>2021/6/7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9BA08-BA34-4DD9-B7F1-D711E644256C}" type="datetime1">
              <a:rPr lang="zh-CN" altLang="en-US" smtClean="0"/>
              <a:pPr>
                <a:defRPr/>
              </a:pPr>
              <a:t>2021/6/7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F9DB9-E29A-49BF-A83A-344AADB27BAD}" type="datetime1">
              <a:rPr lang="zh-CN" altLang="en-US" smtClean="0"/>
              <a:pPr>
                <a:defRPr/>
              </a:pPr>
              <a:t>2021/6/7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/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B1F97EB9-7652-462B-90E9-768B5D23F71B}" type="datetime1">
              <a:rPr lang="zh-CN" altLang="en-US" smtClean="0"/>
              <a:pPr>
                <a:defRPr/>
              </a:pPr>
              <a:t>2021/6/7</a:t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12800" lvl="1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143000" lvl="2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7" r:id="rId2"/>
    <p:sldLayoutId id="2147483669" r:id="rId3"/>
    <p:sldLayoutId id="2147483671" r:id="rId4"/>
    <p:sldLayoutId id="2147483672" r:id="rId5"/>
    <p:sldLayoutId id="2147483677" r:id="rId6"/>
    <p:sldLayoutId id="2147483706" r:id="rId7"/>
    <p:sldLayoutId id="2147483714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400" dirty="0" smtClean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zh-CN" altLang="en-US" sz="2000" dirty="0" smtClean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000" dirty="0" smtClean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"/>
          <p:cNvSpPr>
            <a:spLocks noChangeArrowheads="1"/>
          </p:cNvSpPr>
          <p:nvPr/>
        </p:nvSpPr>
        <p:spPr bwMode="black">
          <a:xfrm>
            <a:off x="251520" y="2164873"/>
            <a:ext cx="4086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1778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b="1" i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《</a:t>
            </a:r>
            <a:r>
              <a:rPr lang="zh-CN" altLang="en-US" b="1" i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计算机系统基础实验</a:t>
            </a:r>
            <a:r>
              <a:rPr lang="en-US" altLang="zh-CN" b="1" i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》</a:t>
            </a:r>
            <a:endParaRPr lang="zh-CN" altLang="en-US" i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531" name="Rectangle 10"/>
          <p:cNvSpPr>
            <a:spLocks noChangeArrowheads="1"/>
          </p:cNvSpPr>
          <p:nvPr/>
        </p:nvSpPr>
        <p:spPr bwMode="black">
          <a:xfrm>
            <a:off x="611560" y="2852936"/>
            <a:ext cx="440863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20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LAB3 - </a:t>
            </a:r>
            <a:r>
              <a:rPr lang="zh-CN" altLang="en-US" sz="320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缓冲区溢出攻击</a:t>
            </a:r>
          </a:p>
        </p:txBody>
      </p:sp>
      <p:pic>
        <p:nvPicPr>
          <p:cNvPr id="22534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717032"/>
            <a:ext cx="16748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38" y="4365625"/>
            <a:ext cx="2811462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15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Smoke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构造攻击字符串作为</a:t>
            </a:r>
            <a:r>
              <a:rPr lang="zh-CN" altLang="en-US" dirty="0"/>
              <a:t>目标程序</a:t>
            </a:r>
            <a:r>
              <a:rPr lang="zh-CN" altLang="zh-CN" dirty="0"/>
              <a:t>输入，造成缓冲区溢出，使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zh-CN" dirty="0"/>
              <a:t>返回时不返回到</a:t>
            </a:r>
            <a:r>
              <a:rPr lang="en-US" altLang="zh-CN" dirty="0"/>
              <a:t>test</a:t>
            </a:r>
            <a:r>
              <a:rPr lang="zh-CN" altLang="zh-CN" dirty="0"/>
              <a:t>函数，而是转向执行</a:t>
            </a:r>
            <a:r>
              <a:rPr lang="en-US" altLang="zh-CN" dirty="0"/>
              <a:t>smoke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攻击成功界面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943" r="943"/>
          <a:stretch/>
        </p:blipFill>
        <p:spPr>
          <a:xfrm>
            <a:off x="899592" y="4685124"/>
            <a:ext cx="7488832" cy="1444052"/>
          </a:xfrm>
          <a:prstGeom prst="rect">
            <a:avLst/>
          </a:prstGeom>
        </p:spPr>
      </p:pic>
      <p:sp>
        <p:nvSpPr>
          <p:cNvPr id="6" name="Rectangle 4"/>
          <p:cNvSpPr>
            <a:spLocks/>
          </p:cNvSpPr>
          <p:nvPr/>
        </p:nvSpPr>
        <p:spPr bwMode="auto">
          <a:xfrm>
            <a:off x="1475656" y="1988840"/>
            <a:ext cx="6552728" cy="195751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smoke()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 err="1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("Smoke!: You called smoke()\n");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880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Smoke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调用函数</a:t>
            </a:r>
            <a:endParaRPr lang="en-US" altLang="zh-CN" dirty="0"/>
          </a:p>
          <a:p>
            <a:r>
              <a:rPr lang="zh-CN" altLang="en-US" dirty="0"/>
              <a:t>只需攻击返回地址区域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60400" y="1268760"/>
            <a:ext cx="3869252" cy="5206677"/>
            <a:chOff x="2942567" y="1988835"/>
            <a:chExt cx="3725952" cy="3813346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942567" y="3168648"/>
              <a:ext cx="616067" cy="355654"/>
              <a:chOff x="3149988" y="3138575"/>
              <a:chExt cx="346538" cy="355654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149988" y="3138575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946004" y="5446527"/>
              <a:ext cx="621649" cy="355654"/>
              <a:chOff x="2887503" y="4745115"/>
              <a:chExt cx="621649" cy="355654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887503" y="4745115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18" y="5031843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1006657" cy="2237325"/>
              <a:chOff x="7894110" y="2190886"/>
              <a:chExt cx="1006657" cy="3637163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6"/>
                <a:ext cx="150769" cy="3637163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103737" y="359992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2864263"/>
            <a:ext cx="652816" cy="2690112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413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构造攻击字串造成缓冲区溢出，使目标程序调用</a:t>
            </a:r>
            <a:r>
              <a:rPr lang="en-US" altLang="zh-CN" dirty="0"/>
              <a:t>fizz</a:t>
            </a:r>
            <a:r>
              <a:rPr lang="zh-CN" altLang="en-US" dirty="0"/>
              <a:t>函数，并将</a:t>
            </a:r>
            <a:r>
              <a:rPr lang="en-US" altLang="zh-CN" dirty="0"/>
              <a:t>cookie</a:t>
            </a:r>
            <a:r>
              <a:rPr lang="zh-CN" altLang="en-US" dirty="0"/>
              <a:t>值作为参数传递给</a:t>
            </a:r>
            <a:r>
              <a:rPr lang="en-US" altLang="zh-CN" dirty="0"/>
              <a:t>fizz</a:t>
            </a:r>
            <a:r>
              <a:rPr lang="zh-CN" altLang="en-US" dirty="0"/>
              <a:t>函数，使</a:t>
            </a:r>
            <a:r>
              <a:rPr lang="en-US" altLang="zh-CN" dirty="0"/>
              <a:t>fizz</a:t>
            </a:r>
            <a:r>
              <a:rPr lang="zh-CN" altLang="en-US" dirty="0"/>
              <a:t>函数中的判断成功，需仔细考虑将</a:t>
            </a:r>
            <a:r>
              <a:rPr lang="en-US" altLang="zh-CN" dirty="0"/>
              <a:t>cookie</a:t>
            </a:r>
            <a:r>
              <a:rPr lang="zh-CN" altLang="en-US" dirty="0"/>
              <a:t>放置在栈中什么位置。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791580" y="2996704"/>
            <a:ext cx="7560840" cy="302433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fizz(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if (</a:t>
            </a:r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("Fizz!: You called fizz(0x%x)\n", </a:t>
            </a:r>
            <a:r>
              <a:rPr lang="en-US" altLang="zh-CN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validate(1);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} else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You called fizz(0x%x)\n",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exit(0);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286055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fizz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用正确参数调用其他函数</a:t>
            </a:r>
            <a:endParaRPr lang="en-US" altLang="zh-CN" dirty="0"/>
          </a:p>
          <a:p>
            <a:pPr lvl="1"/>
            <a:r>
              <a:rPr lang="zh-CN" altLang="en-US" dirty="0"/>
              <a:t>攻击返回地址区域</a:t>
            </a:r>
            <a:endParaRPr lang="en-US" altLang="zh-CN" dirty="0"/>
          </a:p>
          <a:p>
            <a:pPr lvl="1"/>
            <a:r>
              <a:rPr lang="zh-CN" altLang="en-US" dirty="0"/>
              <a:t>攻击函数参数区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37983" y="1268760"/>
            <a:ext cx="3918558" cy="5237372"/>
            <a:chOff x="2920980" y="1988835"/>
            <a:chExt cx="3773432" cy="3835827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920980" y="3584009"/>
              <a:ext cx="629399" cy="355654"/>
              <a:chOff x="3137843" y="3553936"/>
              <a:chExt cx="354037" cy="355654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137843" y="3553936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795514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957885" y="5469008"/>
              <a:ext cx="621649" cy="355654"/>
              <a:chOff x="2899384" y="4767596"/>
              <a:chExt cx="621649" cy="355654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899384" y="4767596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18" y="503184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1032550" cy="2237325"/>
              <a:chOff x="7894110" y="2190886"/>
              <a:chExt cx="1032550" cy="3637163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6"/>
                <a:ext cx="144016" cy="3637163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129630" y="3639149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1977028"/>
            <a:ext cx="652816" cy="3577347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057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en-US" altLang="zh-CN" dirty="0"/>
              <a:t>cookie</a:t>
            </a:r>
            <a:r>
              <a:rPr lang="zh-CN" altLang="en-US" dirty="0"/>
              <a:t>命令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攻击成功界面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目标程序也会显示用户</a:t>
            </a:r>
            <a:r>
              <a:rPr lang="en-US" altLang="zh-CN" dirty="0"/>
              <a:t>cookie</a:t>
            </a:r>
            <a:r>
              <a:rPr lang="zh-CN" altLang="en-US" dirty="0"/>
              <a:t>，</a:t>
            </a:r>
            <a:r>
              <a:rPr lang="en-US" altLang="zh-CN" dirty="0" err="1"/>
              <a:t>makecookie</a:t>
            </a:r>
            <a:r>
              <a:rPr lang="zh-CN" altLang="en-US" dirty="0"/>
              <a:t>可不用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1" y="1534247"/>
            <a:ext cx="7573053" cy="9096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</a:t>
            </a:r>
            <a:r>
              <a:rPr lang="en-US" altLang="zh-CN" i="0" dirty="0" err="1">
                <a:solidFill>
                  <a:srgbClr val="66FF66"/>
                </a:solidFill>
              </a:rPr>
              <a:t>makecookie</a:t>
            </a:r>
            <a:r>
              <a:rPr lang="en-US" altLang="zh-CN" i="0" dirty="0">
                <a:solidFill>
                  <a:srgbClr val="66FF66"/>
                </a:solidFill>
              </a:rPr>
              <a:t> U201414557                      </a:t>
            </a:r>
            <a:r>
              <a:rPr lang="zh-CN" altLang="en-US" i="0" dirty="0">
                <a:solidFill>
                  <a:srgbClr val="66FF66"/>
                </a:solidFill>
              </a:rPr>
              <a:t>生成</a:t>
            </a:r>
            <a:r>
              <a:rPr lang="en-US" altLang="zh-CN" i="0" dirty="0">
                <a:solidFill>
                  <a:srgbClr val="66FF66"/>
                </a:solidFill>
              </a:rPr>
              <a:t>cookie</a:t>
            </a:r>
            <a:r>
              <a:rPr lang="zh-CN" altLang="en-US" i="0" dirty="0">
                <a:solidFill>
                  <a:srgbClr val="66FF66"/>
                </a:solidFill>
              </a:rPr>
              <a:t>方法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0x5f405c9a                              </a:t>
            </a:r>
            <a:r>
              <a:rPr lang="en-US" altLang="zh-CN" i="0" dirty="0" err="1">
                <a:solidFill>
                  <a:srgbClr val="66FF66"/>
                </a:solidFill>
              </a:rPr>
              <a:t>0x5f405c9a</a:t>
            </a:r>
            <a:r>
              <a:rPr lang="en-US" altLang="zh-CN" i="0" dirty="0">
                <a:solidFill>
                  <a:srgbClr val="66FF66"/>
                </a:solidFill>
              </a:rPr>
              <a:t> </a:t>
            </a:r>
            <a:r>
              <a:rPr lang="zh-CN" altLang="en-US" i="0" dirty="0">
                <a:solidFill>
                  <a:srgbClr val="66FF66"/>
                </a:solidFill>
              </a:rPr>
              <a:t>即为根据学号生成的</a:t>
            </a:r>
            <a:r>
              <a:rPr lang="en-US" altLang="zh-CN" i="0" dirty="0">
                <a:solidFill>
                  <a:srgbClr val="66FF66"/>
                </a:solidFill>
              </a:rPr>
              <a:t>cookie</a:t>
            </a:r>
            <a:r>
              <a:rPr lang="zh-CN" altLang="en-US" i="0" dirty="0">
                <a:solidFill>
                  <a:srgbClr val="66FF66"/>
                </a:solidFill>
              </a:rPr>
              <a:t>。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" r="2062"/>
          <a:stretch/>
        </p:blipFill>
        <p:spPr>
          <a:xfrm>
            <a:off x="899591" y="3140969"/>
            <a:ext cx="7573053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4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构造攻击字串，使目标程序调用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bang</a:t>
            </a:r>
            <a:r>
              <a:rPr lang="zh-CN" altLang="en-US" dirty="0"/>
              <a:t>函数，要将函数中全局变量</a:t>
            </a:r>
            <a:r>
              <a:rPr lang="en-US" altLang="zh-CN" dirty="0" err="1">
                <a:solidFill>
                  <a:srgbClr val="FF0000"/>
                </a:solidFill>
              </a:rPr>
              <a:t>global_value</a:t>
            </a:r>
            <a:r>
              <a:rPr lang="zh-CN" altLang="en-US" dirty="0"/>
              <a:t>篡改为</a:t>
            </a:r>
            <a:r>
              <a:rPr lang="en-US" altLang="zh-CN" dirty="0"/>
              <a:t>cookie</a:t>
            </a:r>
            <a:r>
              <a:rPr lang="zh-CN" altLang="en-US" dirty="0"/>
              <a:t>值，使相应判断成功，需要在缓冲区中</a:t>
            </a:r>
            <a:r>
              <a:rPr lang="zh-CN" altLang="en-US" dirty="0">
                <a:solidFill>
                  <a:srgbClr val="CC3300"/>
                </a:solidFill>
              </a:rPr>
              <a:t>注入恶意代码</a:t>
            </a:r>
            <a:r>
              <a:rPr lang="zh-CN" altLang="en-US" dirty="0"/>
              <a:t>篡改全局变量。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546448" y="2852936"/>
            <a:ext cx="8136904" cy="324036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validate(2);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 else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920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C3300"/>
                </a:solidFill>
              </a:rPr>
              <a:t>挑战：</a:t>
            </a:r>
            <a:r>
              <a:rPr lang="zh-CN" altLang="en-US" dirty="0"/>
              <a:t>攻击字符串中包含用户自己编写的恶意代码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546448" y="3429000"/>
            <a:ext cx="8136904" cy="295232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validate(2);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 else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exit(0);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926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bang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调用其他函数</a:t>
            </a:r>
            <a:endParaRPr lang="en-US" altLang="zh-CN" dirty="0"/>
          </a:p>
          <a:p>
            <a:pPr lvl="1"/>
            <a:r>
              <a:rPr lang="zh-CN" altLang="en-US" dirty="0"/>
              <a:t>攻击返回地址区域</a:t>
            </a:r>
            <a:endParaRPr lang="en-US" altLang="zh-CN" dirty="0"/>
          </a:p>
          <a:p>
            <a:r>
              <a:rPr lang="zh-CN" altLang="en-US" dirty="0"/>
              <a:t>篡改全局变量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简单字符串覆盖做不到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需编写恶意代码，插入到攻击字符串合适位置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当被调用函数返回时，</a:t>
            </a:r>
            <a:r>
              <a:rPr lang="zh-CN" altLang="en-US" dirty="0"/>
              <a:t>应先</a:t>
            </a:r>
            <a:r>
              <a:rPr lang="zh-CN" altLang="zh-CN" dirty="0"/>
              <a:t>转向这段</a:t>
            </a:r>
            <a:r>
              <a:rPr lang="zh-CN" altLang="en-US" dirty="0"/>
              <a:t>恶意代码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恶意代码负责篡改全局变量，并跳转到</a:t>
            </a:r>
            <a:r>
              <a:rPr lang="en-US" altLang="zh-CN" dirty="0"/>
              <a:t>bang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03168" y="1268760"/>
            <a:ext cx="3964260" cy="5206349"/>
            <a:chOff x="2887454" y="1988835"/>
            <a:chExt cx="3817441" cy="3813106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887454" y="3561288"/>
              <a:ext cx="616067" cy="355654"/>
              <a:chOff x="3118987" y="3531215"/>
              <a:chExt cx="346538" cy="355654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118987" y="3531215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181491" y="3805606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987522" y="5446287"/>
              <a:ext cx="621649" cy="355654"/>
              <a:chOff x="2929021" y="4744875"/>
              <a:chExt cx="621649" cy="355654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929021" y="4744875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75311" y="503184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1043033" cy="2237325"/>
              <a:chOff x="7894110" y="2190886"/>
              <a:chExt cx="1043033" cy="3637163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6"/>
                <a:ext cx="170862" cy="3637163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140113" y="3514188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761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如何构造含有</a:t>
            </a:r>
            <a:r>
              <a:rPr lang="zh-CN" altLang="en-US" dirty="0">
                <a:solidFill>
                  <a:srgbClr val="0000FF"/>
                </a:solidFill>
              </a:rPr>
              <a:t>恶意</a:t>
            </a:r>
            <a:r>
              <a:rPr lang="zh-CN" altLang="zh-CN" dirty="0">
                <a:solidFill>
                  <a:srgbClr val="0000FF"/>
                </a:solidFill>
              </a:rPr>
              <a:t>攻击代码的攻击字符串？</a:t>
            </a:r>
            <a:r>
              <a:rPr lang="en-US" altLang="zh-CN" dirty="0">
                <a:solidFill>
                  <a:srgbClr val="0000FF"/>
                </a:solidFill>
              </a:rPr>
              <a:t>  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编写汇编代码文件</a:t>
            </a:r>
            <a:r>
              <a:rPr lang="en-US" altLang="zh-CN" dirty="0" err="1"/>
              <a:t>asm.s</a:t>
            </a:r>
            <a:r>
              <a:rPr lang="zh-CN" altLang="zh-CN" dirty="0"/>
              <a:t>，将该文件编译成机器代码</a:t>
            </a:r>
            <a:r>
              <a:rPr lang="en-US" altLang="zh-CN" dirty="0"/>
              <a:t>  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m32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c </a:t>
            </a:r>
            <a:r>
              <a:rPr lang="en-US" altLang="zh-CN" dirty="0" err="1">
                <a:solidFill>
                  <a:srgbClr val="FF0000"/>
                </a:solidFill>
              </a:rPr>
              <a:t>asm.s</a:t>
            </a:r>
            <a:endParaRPr lang="en-US" altLang="zh-CN" dirty="0">
              <a:solidFill>
                <a:srgbClr val="FF0000"/>
              </a:solidFill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zh-CN" altLang="en-US" dirty="0"/>
              <a:t>反汇编</a:t>
            </a:r>
            <a:r>
              <a:rPr lang="en-US" altLang="zh-CN" dirty="0" err="1"/>
              <a:t>asm.o</a:t>
            </a:r>
            <a:r>
              <a:rPr lang="zh-CN" altLang="en-US" dirty="0"/>
              <a:t>得到恶意代码</a:t>
            </a:r>
            <a:r>
              <a:rPr lang="zh-CN" altLang="zh-CN" dirty="0"/>
              <a:t>字节序列</a:t>
            </a:r>
            <a:r>
              <a:rPr lang="zh-CN" altLang="en-US" dirty="0"/>
              <a:t>，插入攻击字符串适当位置</a:t>
            </a:r>
            <a:endParaRPr lang="en-US" altLang="zh-CN" dirty="0"/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FF0000"/>
                </a:solidFill>
              </a:rPr>
              <a:t>objdump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d </a:t>
            </a:r>
            <a:r>
              <a:rPr lang="en-US" altLang="zh-CN" dirty="0" err="1">
                <a:solidFill>
                  <a:srgbClr val="FF0000"/>
                </a:solidFill>
              </a:rPr>
              <a:t>asm.o</a:t>
            </a:r>
            <a:endParaRPr lang="en-US" altLang="zh-CN" b="1" dirty="0"/>
          </a:p>
          <a:p>
            <a:r>
              <a:rPr lang="zh-CN" altLang="en-US" dirty="0"/>
              <a:t>攻击成功界面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18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" r="1"/>
          <a:stretch/>
        </p:blipFill>
        <p:spPr>
          <a:xfrm>
            <a:off x="807188" y="4005064"/>
            <a:ext cx="7529624" cy="146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1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96962"/>
            <a:ext cx="8640960" cy="5040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前</a:t>
            </a:r>
            <a:r>
              <a:rPr lang="en-US" altLang="zh-CN" dirty="0"/>
              <a:t>3</a:t>
            </a:r>
            <a:r>
              <a:rPr lang="zh-CN" altLang="en-US" dirty="0"/>
              <a:t>次攻击会造成</a:t>
            </a:r>
            <a:r>
              <a:rPr lang="zh-CN" altLang="en-US" dirty="0">
                <a:solidFill>
                  <a:srgbClr val="C00000"/>
                </a:solidFill>
              </a:rPr>
              <a:t>栈帧结构破坏</a:t>
            </a:r>
            <a:r>
              <a:rPr lang="zh-CN" altLang="en-US" dirty="0"/>
              <a:t>，导致原程序无法正常进行。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Boom</a:t>
            </a:r>
            <a:r>
              <a:rPr lang="zh-CN" altLang="en-US" dirty="0"/>
              <a:t>要求更高明的攻击，除了执行攻击代码来改变程序变量外，还要求被攻击程序仍然能返回到原调用函数继续执行</a:t>
            </a:r>
            <a:r>
              <a:rPr lang="en-US" altLang="zh-CN" dirty="0"/>
              <a:t>——</a:t>
            </a:r>
            <a:r>
              <a:rPr lang="zh-CN" altLang="en-US" dirty="0"/>
              <a:t>即调用函数感觉不到攻击行为。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挑战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还原对栈帧结构的任何破坏</a:t>
            </a:r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19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</a:t>
            </a:r>
            <a:r>
              <a:rPr lang="zh-CN" altLang="en-US" dirty="0"/>
              <a:t>数据与文件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328592"/>
          </a:xfrm>
        </p:spPr>
        <p:txBody>
          <a:bodyPr/>
          <a:lstStyle/>
          <a:p>
            <a:r>
              <a:rPr lang="zh-CN" altLang="en-US" dirty="0"/>
              <a:t>实验数据包：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lab3.tar</a:t>
            </a:r>
          </a:p>
          <a:p>
            <a:pPr marL="342900" lvl="1" indent="-342900">
              <a:buFont typeface="Wingdings" pitchFamily="2" charset="2"/>
              <a:buChar char="n"/>
            </a:pPr>
            <a:r>
              <a:rPr lang="zh-CN" altLang="zh-CN" sz="2400" dirty="0">
                <a:solidFill>
                  <a:schemeClr val="tx1"/>
                </a:solidFill>
              </a:rPr>
              <a:t>解压</a:t>
            </a:r>
            <a:r>
              <a:rPr lang="zh-CN" altLang="en-US" sz="2400" dirty="0">
                <a:solidFill>
                  <a:schemeClr val="tx1"/>
                </a:solidFill>
              </a:rPr>
              <a:t>命令</a:t>
            </a:r>
            <a:r>
              <a:rPr lang="en-US" altLang="zh-CN" sz="2800" dirty="0">
                <a:solidFill>
                  <a:schemeClr val="tx1"/>
                </a:solidFill>
              </a:rPr>
              <a:t>   </a:t>
            </a:r>
            <a:r>
              <a:rPr lang="en-US" altLang="zh-CN" sz="2800" dirty="0">
                <a:solidFill>
                  <a:srgbClr val="FF0000"/>
                </a:solidFill>
              </a:rPr>
              <a:t>tar </a:t>
            </a:r>
            <a:r>
              <a:rPr lang="en-US" altLang="zh-CN" sz="2800" dirty="0" err="1">
                <a:solidFill>
                  <a:srgbClr val="FF0000"/>
                </a:solidFill>
              </a:rPr>
              <a:t>vxf</a:t>
            </a:r>
            <a:r>
              <a:rPr lang="en-US" altLang="zh-CN" sz="2800" dirty="0">
                <a:solidFill>
                  <a:srgbClr val="FF0000"/>
                </a:solidFill>
              </a:rPr>
              <a:t> lab3.tar</a:t>
            </a:r>
          </a:p>
          <a:p>
            <a:pPr marL="342900" lvl="1" indent="-342900">
              <a:buFont typeface="Wingdings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</a:rPr>
              <a:t>数据包中</a:t>
            </a:r>
            <a:r>
              <a:rPr lang="zh-CN" altLang="zh-CN" sz="2400" dirty="0">
                <a:solidFill>
                  <a:schemeClr val="tx1"/>
                </a:solidFill>
              </a:rPr>
              <a:t>至少包含下</a:t>
            </a:r>
            <a:r>
              <a:rPr lang="zh-CN" altLang="en-US" sz="2400" dirty="0">
                <a:solidFill>
                  <a:schemeClr val="tx1"/>
                </a:solidFill>
              </a:rPr>
              <a:t>面</a:t>
            </a:r>
            <a:r>
              <a:rPr lang="zh-CN" altLang="zh-CN" sz="2400" dirty="0">
                <a:solidFill>
                  <a:schemeClr val="tx1"/>
                </a:solidFill>
              </a:rPr>
              <a:t>四个文件：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</a:rPr>
              <a:t>bufbomb</a:t>
            </a:r>
            <a:r>
              <a:rPr lang="zh-CN" altLang="zh-CN" sz="2200" dirty="0">
                <a:solidFill>
                  <a:schemeClr val="tx1"/>
                </a:solidFill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</a:rPr>
              <a:t>    </a:t>
            </a:r>
            <a:r>
              <a:rPr lang="zh-CN" altLang="en-US" sz="2200" dirty="0">
                <a:solidFill>
                  <a:schemeClr val="tx1"/>
                </a:solidFill>
              </a:rPr>
              <a:t>可执行程序，</a:t>
            </a:r>
            <a:r>
              <a:rPr lang="zh-CN" altLang="zh-CN" sz="2200" dirty="0">
                <a:solidFill>
                  <a:schemeClr val="tx1"/>
                </a:solidFill>
              </a:rPr>
              <a:t>攻击目标程序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</a:rPr>
              <a:t>bufbomb.c</a:t>
            </a:r>
            <a:r>
              <a:rPr lang="zh-CN" altLang="zh-CN" sz="2200" dirty="0">
                <a:solidFill>
                  <a:schemeClr val="tx1"/>
                </a:solidFill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</a:rPr>
              <a:t>  C</a:t>
            </a:r>
            <a:r>
              <a:rPr lang="zh-CN" altLang="en-US" sz="2200" dirty="0">
                <a:solidFill>
                  <a:schemeClr val="tx1"/>
                </a:solidFill>
              </a:rPr>
              <a:t>语言源程序，</a:t>
            </a:r>
            <a:r>
              <a:rPr lang="zh-CN" altLang="zh-CN" sz="2200" dirty="0">
                <a:solidFill>
                  <a:schemeClr val="tx1"/>
                </a:solidFill>
              </a:rPr>
              <a:t>目标程序的主程序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</a:rPr>
              <a:t>makecookie</a:t>
            </a:r>
            <a:r>
              <a:rPr lang="zh-CN" altLang="zh-CN" sz="2200" dirty="0">
                <a:solidFill>
                  <a:schemeClr val="tx1"/>
                </a:solidFill>
              </a:rPr>
              <a:t>：基于学号产生</a:t>
            </a:r>
            <a:r>
              <a:rPr lang="en-US" altLang="zh-CN" sz="2200" dirty="0">
                <a:solidFill>
                  <a:schemeClr val="tx1"/>
                </a:solidFill>
              </a:rPr>
              <a:t>4</a:t>
            </a:r>
            <a:r>
              <a:rPr lang="zh-CN" altLang="zh-CN" sz="2200" dirty="0">
                <a:solidFill>
                  <a:schemeClr val="tx1"/>
                </a:solidFill>
              </a:rPr>
              <a:t>字节序列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zh-CN" altLang="zh-CN" sz="2200" dirty="0">
                <a:solidFill>
                  <a:schemeClr val="tx1"/>
                </a:solidFill>
              </a:rPr>
              <a:t>如</a:t>
            </a:r>
            <a:r>
              <a:rPr lang="en-US" altLang="zh-CN" sz="2200" dirty="0">
                <a:solidFill>
                  <a:schemeClr val="tx1"/>
                </a:solidFill>
              </a:rPr>
              <a:t>0x5f405c9a</a:t>
            </a:r>
            <a:r>
              <a:rPr lang="zh-CN" altLang="zh-CN" sz="2200" dirty="0">
                <a:solidFill>
                  <a:schemeClr val="tx1"/>
                </a:solidFill>
              </a:rPr>
              <a:t>，称为“</a:t>
            </a:r>
            <a:r>
              <a:rPr lang="en-US" altLang="zh-CN" sz="2200" dirty="0">
                <a:solidFill>
                  <a:schemeClr val="tx1"/>
                </a:solidFill>
              </a:rPr>
              <a:t>cookie</a:t>
            </a:r>
            <a:r>
              <a:rPr lang="zh-CN" altLang="zh-CN" sz="2200" dirty="0">
                <a:solidFill>
                  <a:schemeClr val="tx1"/>
                </a:solidFill>
              </a:rPr>
              <a:t>”。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>
                <a:solidFill>
                  <a:srgbClr val="FF0000"/>
                </a:solidFill>
              </a:rPr>
              <a:t>hex2raw</a:t>
            </a:r>
            <a:r>
              <a:rPr lang="zh-CN" altLang="zh-CN" sz="2200" dirty="0">
                <a:solidFill>
                  <a:schemeClr val="tx1"/>
                </a:solidFill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</a:rPr>
              <a:t>      </a:t>
            </a:r>
            <a:r>
              <a:rPr lang="zh-CN" altLang="en-US" sz="2200" dirty="0">
                <a:solidFill>
                  <a:schemeClr val="tx1"/>
                </a:solidFill>
              </a:rPr>
              <a:t>可执行程序，</a:t>
            </a:r>
            <a:r>
              <a:rPr lang="zh-CN" altLang="zh-CN" sz="2200" dirty="0">
                <a:solidFill>
                  <a:schemeClr val="tx1"/>
                </a:solidFill>
              </a:rPr>
              <a:t>字符串格式转换程序。</a:t>
            </a:r>
            <a:endParaRPr lang="zh-CN" altLang="en-US" sz="2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073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构造攻击字符串，使得</a:t>
            </a:r>
            <a:r>
              <a:rPr lang="en-US" altLang="zh-CN" dirty="0" err="1"/>
              <a:t>getbuf</a:t>
            </a:r>
            <a:r>
              <a:rPr lang="zh-CN" altLang="en-US" dirty="0"/>
              <a:t>都能将正确的</a:t>
            </a:r>
            <a:r>
              <a:rPr lang="en-US" altLang="zh-CN" dirty="0"/>
              <a:t>cookie</a:t>
            </a:r>
            <a:r>
              <a:rPr lang="zh-CN" altLang="en-US" dirty="0"/>
              <a:t>值返回给</a:t>
            </a:r>
            <a:r>
              <a:rPr lang="en-US" altLang="zh-CN" dirty="0"/>
              <a:t>test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攻击成功界面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"/>
          <a:stretch/>
        </p:blipFill>
        <p:spPr>
          <a:xfrm>
            <a:off x="832847" y="2852812"/>
            <a:ext cx="7915617" cy="12961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5576" y="4500636"/>
            <a:ext cx="4447051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i="0" dirty="0">
                <a:latin typeface="+mj-ea"/>
                <a:ea typeface="+mj-ea"/>
              </a:rPr>
              <a:t>注</a:t>
            </a:r>
            <a:r>
              <a:rPr lang="zh-CN" altLang="zh-CN" sz="2400" i="0" dirty="0">
                <a:latin typeface="+mj-ea"/>
                <a:ea typeface="+mj-ea"/>
              </a:rPr>
              <a:t>：</a:t>
            </a:r>
            <a:r>
              <a:rPr lang="zh-CN" altLang="en-US" sz="2400" i="0" dirty="0">
                <a:latin typeface="+mj-ea"/>
                <a:ea typeface="+mj-ea"/>
              </a:rPr>
              <a:t>这里，</a:t>
            </a:r>
            <a:r>
              <a:rPr lang="en-US" altLang="zh-CN" sz="2400" i="0" dirty="0">
                <a:latin typeface="+mj-ea"/>
                <a:ea typeface="+mj-ea"/>
              </a:rPr>
              <a:t>boom</a:t>
            </a:r>
            <a:r>
              <a:rPr lang="zh-CN" altLang="zh-CN" sz="2400" i="0" dirty="0">
                <a:latin typeface="+mj-ea"/>
                <a:ea typeface="+mj-ea"/>
              </a:rPr>
              <a:t>不是一个函数</a:t>
            </a:r>
            <a:endParaRPr lang="zh-CN" altLang="en-US" sz="2400" i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859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boom</a:t>
            </a:r>
            <a:r>
              <a:rPr lang="zh-CN" altLang="en-US" dirty="0"/>
              <a:t>攻击  无感攻击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5" y="980728"/>
            <a:ext cx="4531263" cy="5040312"/>
          </a:xfrm>
        </p:spPr>
        <p:txBody>
          <a:bodyPr/>
          <a:lstStyle/>
          <a:p>
            <a:r>
              <a:rPr lang="zh-CN" altLang="en-US" dirty="0"/>
              <a:t>攻击代码</a:t>
            </a:r>
            <a:r>
              <a:rPr lang="en-US" altLang="zh-CN" dirty="0"/>
              <a:t>Boom</a:t>
            </a:r>
            <a:r>
              <a:rPr lang="zh-CN" altLang="en-US" dirty="0"/>
              <a:t>（不是函数）将</a:t>
            </a:r>
            <a:r>
              <a:rPr lang="en-US" altLang="zh-CN" dirty="0"/>
              <a:t>cookie</a:t>
            </a:r>
            <a:r>
              <a:rPr lang="zh-CN" altLang="en-US" dirty="0"/>
              <a:t>值通过</a:t>
            </a:r>
            <a:r>
              <a:rPr lang="en-US" altLang="zh-CN" dirty="0"/>
              <a:t>%</a:t>
            </a:r>
            <a:r>
              <a:rPr lang="en-US" altLang="zh-CN" dirty="0" err="1"/>
              <a:t>eax</a:t>
            </a:r>
            <a:r>
              <a:rPr lang="zh-CN" altLang="en-US" dirty="0"/>
              <a:t>传递给</a:t>
            </a:r>
            <a:r>
              <a:rPr lang="en-US" altLang="zh-CN" dirty="0"/>
              <a:t>test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同时要恢复栈帧（即</a:t>
            </a:r>
            <a:r>
              <a:rPr lang="en-US" altLang="zh-CN" dirty="0"/>
              <a:t>EBP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恢复原始返回地址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86470" y="1268760"/>
            <a:ext cx="3870071" cy="5125820"/>
            <a:chOff x="2967671" y="1988835"/>
            <a:chExt cx="3726740" cy="3754127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967671" y="3524430"/>
              <a:ext cx="616067" cy="355654"/>
              <a:chOff x="3164109" y="3494357"/>
              <a:chExt cx="346538" cy="355654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164109" y="3494357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8" y="3795514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987522" y="5387308"/>
              <a:ext cx="621649" cy="355654"/>
              <a:chOff x="2929021" y="4685896"/>
              <a:chExt cx="621649" cy="355654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929021" y="4685896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96077" y="503184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1032549" cy="2237325"/>
              <a:chOff x="7894110" y="2190886"/>
              <a:chExt cx="1032549" cy="3637163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6"/>
                <a:ext cx="170862" cy="3637163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129629" y="359992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21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本阶段</a:t>
            </a:r>
            <a:r>
              <a:rPr lang="zh-CN" altLang="en-US" dirty="0"/>
              <a:t>我们</a:t>
            </a:r>
            <a:r>
              <a:rPr lang="zh-CN" altLang="zh-CN" dirty="0"/>
              <a:t>需要</a:t>
            </a:r>
            <a:r>
              <a:rPr lang="zh-CN" altLang="en-US" dirty="0"/>
              <a:t>增加</a:t>
            </a:r>
            <a:r>
              <a:rPr lang="zh-CN" altLang="zh-CN" dirty="0"/>
              <a:t>“</a:t>
            </a:r>
            <a:r>
              <a:rPr lang="en-US" altLang="zh-CN" dirty="0"/>
              <a:t>-n</a:t>
            </a:r>
            <a:r>
              <a:rPr lang="zh-CN" altLang="zh-CN" dirty="0"/>
              <a:t>”命令行开关运行</a:t>
            </a:r>
            <a:r>
              <a:rPr lang="en-US" altLang="zh-CN" dirty="0" err="1"/>
              <a:t>bufbomb</a:t>
            </a:r>
            <a:r>
              <a:rPr lang="zh-CN" altLang="zh-CN" dirty="0"/>
              <a:t>，以便开启</a:t>
            </a:r>
            <a:r>
              <a:rPr lang="en-US" altLang="zh-CN" dirty="0" err="1"/>
              <a:t>Nigro</a:t>
            </a:r>
            <a:r>
              <a:rPr lang="zh-CN" altLang="zh-CN" dirty="0"/>
              <a:t>模式。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程序运行界面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Nitro </a:t>
            </a:r>
            <a:r>
              <a:rPr lang="zh-CN" altLang="en-US" dirty="0"/>
              <a:t>模式下，溢出攻击函数</a:t>
            </a:r>
            <a:r>
              <a:rPr lang="en-US" altLang="zh-CN" dirty="0" err="1">
                <a:solidFill>
                  <a:srgbClr val="0000FF"/>
                </a:solidFill>
              </a:rPr>
              <a:t>getbufn</a:t>
            </a:r>
            <a:r>
              <a:rPr lang="zh-CN" altLang="en-US" dirty="0"/>
              <a:t>会连续执行</a:t>
            </a:r>
            <a:r>
              <a:rPr lang="en-US" altLang="zh-CN" dirty="0"/>
              <a:t>5</a:t>
            </a:r>
            <a:r>
              <a:rPr lang="zh-CN" altLang="en-US" dirty="0"/>
              <a:t>次。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次调用只有第一次攻击成功？  </a:t>
            </a:r>
            <a:r>
              <a:rPr lang="en-US" altLang="zh-CN" dirty="0"/>
              <a:t>Why</a:t>
            </a:r>
            <a:r>
              <a:rPr lang="zh-CN" altLang="en-US" dirty="0"/>
              <a:t>？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7" name="图片 6"/>
          <p:cNvPicPr/>
          <p:nvPr/>
        </p:nvPicPr>
        <p:blipFill rotWithShape="1">
          <a:blip r:embed="rId2"/>
          <a:srcRect l="851" r="6469"/>
          <a:stretch/>
        </p:blipFill>
        <p:spPr>
          <a:xfrm>
            <a:off x="745081" y="2780928"/>
            <a:ext cx="784887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0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次调用</a:t>
            </a:r>
            <a:r>
              <a:rPr lang="en-US" altLang="zh-CN" dirty="0" err="1"/>
              <a:t>getbufn</a:t>
            </a:r>
            <a:r>
              <a:rPr lang="zh-CN" altLang="en-US" dirty="0"/>
              <a:t>的原因    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00FF"/>
                </a:solidFill>
              </a:rPr>
              <a:t>地址空间随机化</a:t>
            </a:r>
            <a:r>
              <a:rPr lang="en-US" altLang="zh-CN" dirty="0"/>
              <a:t>)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函数的栈帧的内存地址随程序运行实例的不同而变化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也就是一个函数的栈帧位置每次运行时都不一样。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前面攻击实验中，</a:t>
            </a:r>
            <a:r>
              <a:rPr lang="en-US" altLang="zh-CN" dirty="0" err="1"/>
              <a:t>getbuf</a:t>
            </a:r>
            <a:r>
              <a:rPr lang="zh-CN" altLang="en-US" dirty="0"/>
              <a:t>代码调用经过</a:t>
            </a:r>
            <a:r>
              <a:rPr lang="zh-CN" altLang="en-US" dirty="0">
                <a:solidFill>
                  <a:srgbClr val="C00000"/>
                </a:solidFill>
              </a:rPr>
              <a:t>特殊处理</a:t>
            </a:r>
            <a:r>
              <a:rPr lang="zh-CN" altLang="en-US" dirty="0"/>
              <a:t>获得了稳定的栈帧地址，这使得基于</a:t>
            </a:r>
            <a:r>
              <a:rPr lang="en-US" altLang="zh-CN" dirty="0" err="1"/>
              <a:t>buf</a:t>
            </a:r>
            <a:r>
              <a:rPr lang="zh-CN" altLang="en-US" dirty="0"/>
              <a:t>的已知固定起始地址构造攻击字符串成为可能。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缓冲区溢出攻击防范：地址空间随机化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你会发现攻击有时奏效，有时却导致段错误，如何解决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946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构造攻击字符串使</a:t>
            </a:r>
            <a:r>
              <a:rPr lang="en-US" altLang="zh-CN" dirty="0" err="1"/>
              <a:t>getbufn</a:t>
            </a:r>
            <a:r>
              <a:rPr lang="zh-CN" altLang="en-US" dirty="0"/>
              <a:t>函数返回</a:t>
            </a:r>
            <a:r>
              <a:rPr lang="en-US" altLang="zh-CN" dirty="0"/>
              <a:t>cookie</a:t>
            </a:r>
            <a:r>
              <a:rPr lang="zh-CN" altLang="en-US" dirty="0"/>
              <a:t>值给</a:t>
            </a:r>
            <a:r>
              <a:rPr lang="en-US" altLang="zh-CN" dirty="0" err="1"/>
              <a:t>testn</a:t>
            </a:r>
            <a:r>
              <a:rPr lang="zh-CN" altLang="en-US" dirty="0"/>
              <a:t>函数，同时能复原被破坏的栈帧结构，以保证能正确地返回到</a:t>
            </a:r>
            <a:r>
              <a:rPr lang="en-US" altLang="zh-CN" dirty="0" err="1"/>
              <a:t>testn</a:t>
            </a:r>
            <a:r>
              <a:rPr lang="zh-CN" altLang="en-US" dirty="0"/>
              <a:t>函数继续执行。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挑战：</a:t>
            </a:r>
            <a:r>
              <a:rPr lang="en-US" altLang="zh-CN" dirty="0"/>
              <a:t>5</a:t>
            </a:r>
            <a:r>
              <a:rPr lang="zh-CN" altLang="en-US" dirty="0"/>
              <a:t>次执行栈（</a:t>
            </a:r>
            <a:r>
              <a:rPr lang="en-US" altLang="zh-CN" dirty="0" err="1"/>
              <a:t>ebp</a:t>
            </a:r>
            <a:r>
              <a:rPr lang="zh-CN" altLang="en-US" dirty="0"/>
              <a:t>）均不同，要想办法跳转到攻击代码，保证每次都能够正确恢复原栈帧状态，使程序能够正确返回到</a:t>
            </a:r>
            <a:r>
              <a:rPr lang="en-US" altLang="zh-CN" dirty="0"/>
              <a:t>test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586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实验工具和技术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实验要求较熟练地使用</a:t>
            </a:r>
            <a:r>
              <a:rPr lang="en-US" altLang="zh-CN" dirty="0" err="1"/>
              <a:t>gdb</a:t>
            </a:r>
            <a:r>
              <a:rPr lang="zh-CN" altLang="en-US" dirty="0"/>
              <a:t>、</a:t>
            </a:r>
            <a:r>
              <a:rPr lang="en-US" altLang="zh-CN" dirty="0" err="1"/>
              <a:t>objdump</a:t>
            </a:r>
            <a:r>
              <a:rPr lang="zh-CN" altLang="en-US" dirty="0"/>
              <a:t>、</a:t>
            </a:r>
            <a:r>
              <a:rPr lang="en-US" altLang="zh-CN" dirty="0" err="1"/>
              <a:t>gcc</a:t>
            </a:r>
            <a:r>
              <a:rPr lang="zh-CN" altLang="en-US" dirty="0"/>
              <a:t>，另外需要使用本实验提供的</a:t>
            </a:r>
            <a:r>
              <a:rPr lang="en-US" altLang="zh-CN" dirty="0"/>
              <a:t>hex2raw</a:t>
            </a:r>
            <a:r>
              <a:rPr lang="zh-CN" altLang="en-US" dirty="0"/>
              <a:t>、</a:t>
            </a:r>
            <a:r>
              <a:rPr lang="en-US" altLang="zh-CN" dirty="0" err="1"/>
              <a:t>makecookie</a:t>
            </a:r>
            <a:r>
              <a:rPr lang="zh-CN" altLang="en-US" dirty="0"/>
              <a:t>等工具。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objdump</a:t>
            </a:r>
            <a:r>
              <a:rPr lang="zh-CN" altLang="en-US" dirty="0"/>
              <a:t>：反汇编</a:t>
            </a:r>
            <a:r>
              <a:rPr lang="en-US" altLang="zh-CN" dirty="0" err="1"/>
              <a:t>bufbomb</a:t>
            </a:r>
            <a:r>
              <a:rPr lang="zh-CN" altLang="en-US" dirty="0"/>
              <a:t>可执行目标文件。然后查看实验中需要的大量的地址、栈帧结构等信息。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zh-CN" altLang="en-US" dirty="0"/>
              <a:t>：目标程序没有调试信息，无法通过单步跟踪观察程序的执行情况。但依然需要设置断点让程序暂停，并进而观察必要的内存、寄存器内容等，尤其对于阶段</a:t>
            </a:r>
            <a:r>
              <a:rPr lang="en-US" altLang="zh-CN" dirty="0"/>
              <a:t>2~4</a:t>
            </a:r>
            <a:r>
              <a:rPr lang="zh-CN" altLang="en-US" dirty="0"/>
              <a:t>，观察寄存器，特别是</a:t>
            </a:r>
            <a:r>
              <a:rPr lang="en-US" altLang="zh-CN" dirty="0" err="1"/>
              <a:t>ebp</a:t>
            </a:r>
            <a:r>
              <a:rPr lang="zh-CN" altLang="en-US" dirty="0"/>
              <a:t>的内容是非常重要的。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39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实验工具和技术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zh-CN" altLang="en-US" dirty="0"/>
              <a:t>：在阶段</a:t>
            </a:r>
            <a:r>
              <a:rPr lang="en-US" altLang="zh-CN" dirty="0"/>
              <a:t>3~5</a:t>
            </a:r>
            <a:r>
              <a:rPr lang="zh-CN" altLang="en-US" dirty="0"/>
              <a:t>，你需要编写少量的汇编代码，然后用</a:t>
            </a:r>
            <a:r>
              <a:rPr lang="en-US" altLang="zh-CN" dirty="0" err="1"/>
              <a:t>gcc</a:t>
            </a:r>
            <a:r>
              <a:rPr lang="zh-CN" altLang="en-US" dirty="0"/>
              <a:t>编译成机器指令，再用</a:t>
            </a:r>
            <a:r>
              <a:rPr lang="en-US" altLang="zh-CN" dirty="0" err="1"/>
              <a:t>objdump</a:t>
            </a:r>
            <a:r>
              <a:rPr lang="zh-CN" altLang="en-US" dirty="0"/>
              <a:t>反汇编成机器码，以此来构造包含攻击代码的攻击字符串。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返回地址</a:t>
            </a:r>
            <a:r>
              <a:rPr lang="zh-CN" altLang="en-US" dirty="0"/>
              <a:t>：</a:t>
            </a:r>
            <a:r>
              <a:rPr lang="en-US" altLang="zh-CN" dirty="0"/>
              <a:t>test</a:t>
            </a:r>
            <a:r>
              <a:rPr lang="zh-CN" altLang="en-US" dirty="0"/>
              <a:t>函数调用</a:t>
            </a:r>
            <a:r>
              <a:rPr lang="en-US" altLang="zh-CN" dirty="0" err="1"/>
              <a:t>getbuf</a:t>
            </a:r>
            <a:r>
              <a:rPr lang="zh-CN" altLang="en-US" dirty="0"/>
              <a:t>后的返回地址是</a:t>
            </a:r>
            <a:r>
              <a:rPr lang="en-US" altLang="zh-CN" dirty="0" err="1"/>
              <a:t>getbuf</a:t>
            </a:r>
            <a:r>
              <a:rPr lang="zh-CN" altLang="en-US" dirty="0"/>
              <a:t>后的下一条指令的地址（通过观察</a:t>
            </a:r>
            <a:r>
              <a:rPr lang="en-US" altLang="zh-CN" dirty="0" err="1"/>
              <a:t>bufbomb</a:t>
            </a:r>
            <a:r>
              <a:rPr lang="zh-CN" altLang="en-US" dirty="0"/>
              <a:t>反汇编代码可得）。而带有攻击代码的攻击字符串所包含的攻击代码地址，则需要你在深入理解地址概念的基础上，找到它们所在的位置并正确使用它们实现程序控制的转向。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205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为了使用方便，将攻击字符串写在一个文本文件，该文件称为攻击文件（</a:t>
            </a:r>
            <a:r>
              <a:rPr lang="en-US" altLang="zh-CN" dirty="0"/>
              <a:t>exploit.txt</a:t>
            </a:r>
            <a:r>
              <a:rPr lang="zh-CN" altLang="en-US" dirty="0"/>
              <a:t>）。该文件允许类似</a:t>
            </a:r>
            <a:r>
              <a:rPr lang="en-US" altLang="zh-CN" dirty="0"/>
              <a:t>C</a:t>
            </a:r>
            <a:r>
              <a:rPr lang="zh-CN" altLang="en-US" dirty="0"/>
              <a:t>语言的注释，使用之前用</a:t>
            </a:r>
            <a:r>
              <a:rPr lang="en-US" altLang="zh-CN" dirty="0"/>
              <a:t>hex2raw</a:t>
            </a:r>
            <a:r>
              <a:rPr lang="zh-CN" altLang="en-US" dirty="0"/>
              <a:t>工具将注释去掉，生成相应的</a:t>
            </a:r>
            <a:r>
              <a:rPr lang="en-US" altLang="zh-CN" dirty="0"/>
              <a:t>raw</a:t>
            </a:r>
            <a:r>
              <a:rPr lang="zh-CN" altLang="en-US" dirty="0"/>
              <a:t>文件攻击字符串文件（</a:t>
            </a:r>
            <a:r>
              <a:rPr lang="en-US" altLang="zh-CN" dirty="0"/>
              <a:t>exploit_raw.txt</a:t>
            </a:r>
            <a:r>
              <a:rPr lang="zh-CN" altLang="en-US" dirty="0"/>
              <a:t>）。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例：学号</a:t>
            </a:r>
            <a:r>
              <a:rPr lang="en-US" altLang="zh-CN" dirty="0"/>
              <a:t>U201414557</a:t>
            </a:r>
            <a:r>
              <a:rPr lang="zh-CN" altLang="en-US" dirty="0"/>
              <a:t>的</a:t>
            </a:r>
            <a:r>
              <a:rPr lang="en-US" altLang="zh-CN" dirty="0"/>
              <a:t>smoke</a:t>
            </a:r>
            <a:r>
              <a:rPr lang="zh-CN" altLang="en-US" dirty="0"/>
              <a:t>阶段的攻击字符串文件命名为</a:t>
            </a:r>
            <a:r>
              <a:rPr lang="en-US" altLang="zh-CN" dirty="0"/>
              <a:t>smoke_U201414557.txt</a:t>
            </a:r>
            <a:r>
              <a:rPr lang="zh-CN" altLang="en-US" dirty="0"/>
              <a:t>，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61"/>
          <a:stretch/>
        </p:blipFill>
        <p:spPr>
          <a:xfrm>
            <a:off x="971600" y="4545001"/>
            <a:ext cx="7200800" cy="15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9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54076"/>
            <a:ext cx="8568952" cy="5040312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zh-CN" dirty="0">
                <a:solidFill>
                  <a:srgbClr val="0000FF"/>
                </a:solidFill>
              </a:rPr>
              <a:t>将攻击字符串</a:t>
            </a:r>
            <a:r>
              <a:rPr lang="zh-CN" altLang="en-US" dirty="0">
                <a:solidFill>
                  <a:srgbClr val="0000FF"/>
                </a:solidFill>
              </a:rPr>
              <a:t>写入</a:t>
            </a:r>
            <a:r>
              <a:rPr lang="en-US" altLang="zh-CN" dirty="0">
                <a:solidFill>
                  <a:srgbClr val="FF0000"/>
                </a:solidFill>
              </a:rPr>
              <a:t>smoke_ U201414557.txt</a:t>
            </a:r>
            <a:r>
              <a:rPr lang="zh-CN" altLang="zh-CN" dirty="0">
                <a:solidFill>
                  <a:srgbClr val="0000FF"/>
                </a:solidFill>
              </a:rPr>
              <a:t>中。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indent="-457200">
              <a:lnSpc>
                <a:spcPct val="14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zh-CN" dirty="0">
                <a:solidFill>
                  <a:srgbClr val="0000FF"/>
                </a:solidFill>
              </a:rPr>
              <a:t>用</a:t>
            </a:r>
            <a:r>
              <a:rPr lang="en-US" altLang="zh-CN" dirty="0">
                <a:solidFill>
                  <a:srgbClr val="0000FF"/>
                </a:solidFill>
              </a:rPr>
              <a:t>hex2raw</a:t>
            </a:r>
            <a:r>
              <a:rPr lang="zh-CN" altLang="zh-CN" dirty="0">
                <a:solidFill>
                  <a:srgbClr val="0000FF"/>
                </a:solidFill>
              </a:rPr>
              <a:t>进行转换，得到</a:t>
            </a:r>
            <a:r>
              <a:rPr lang="en-US" altLang="zh-CN" dirty="0">
                <a:solidFill>
                  <a:srgbClr val="0000FF"/>
                </a:solidFill>
              </a:rPr>
              <a:t>smoke_U201414557_raw.txt</a:t>
            </a: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/>
              <a:t>      方法一：</a:t>
            </a:r>
            <a:r>
              <a:rPr lang="en-US" altLang="zh-CN" dirty="0"/>
              <a:t> </a:t>
            </a:r>
            <a:r>
              <a:rPr lang="zh-CN" altLang="zh-CN" dirty="0"/>
              <a:t>使用</a:t>
            </a:r>
            <a:r>
              <a:rPr lang="en-US" altLang="zh-CN" dirty="0"/>
              <a:t>I/O</a:t>
            </a:r>
            <a:r>
              <a:rPr lang="zh-CN" altLang="zh-CN" dirty="0"/>
              <a:t>重定向将其输入给</a:t>
            </a:r>
            <a:r>
              <a:rPr lang="en-US" altLang="zh-CN" dirty="0" err="1"/>
              <a:t>bufbomb</a:t>
            </a:r>
            <a:r>
              <a:rPr lang="zh-CN" altLang="zh-CN" dirty="0"/>
              <a:t>：</a:t>
            </a:r>
            <a:r>
              <a:rPr lang="en-US" altLang="zh-CN" dirty="0"/>
              <a:t> </a:t>
            </a:r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r>
              <a:rPr lang="zh-CN" altLang="en-US" dirty="0"/>
              <a:t>     方法二：</a:t>
            </a:r>
            <a:r>
              <a:rPr lang="en-US" altLang="zh-CN" dirty="0"/>
              <a:t> </a:t>
            </a:r>
            <a:r>
              <a:rPr lang="en-US" altLang="zh-CN" dirty="0" err="1"/>
              <a:t>gdb</a:t>
            </a:r>
            <a:r>
              <a:rPr lang="zh-CN" altLang="en-US" dirty="0"/>
              <a:t>中使用</a:t>
            </a:r>
            <a:r>
              <a:rPr lang="en-US" altLang="zh-CN" dirty="0"/>
              <a:t>I/O</a:t>
            </a:r>
            <a:r>
              <a:rPr lang="zh-CN" altLang="en-US" dirty="0"/>
              <a:t>重定向</a:t>
            </a: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r>
              <a:rPr lang="zh-CN" altLang="en-US" dirty="0"/>
              <a:t>    方法三：也可以借助</a:t>
            </a:r>
            <a:r>
              <a:rPr lang="en-US" altLang="zh-CN" dirty="0" err="1"/>
              <a:t>linux</a:t>
            </a:r>
            <a:r>
              <a:rPr lang="zh-CN" altLang="en-US" dirty="0"/>
              <a:t>操作系统</a:t>
            </a:r>
            <a:r>
              <a:rPr lang="zh-CN" altLang="en-US" dirty="0">
                <a:solidFill>
                  <a:srgbClr val="FF0000"/>
                </a:solidFill>
              </a:rPr>
              <a:t>管道操作符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cat</a:t>
            </a:r>
            <a:r>
              <a:rPr lang="zh-CN" altLang="en-US" dirty="0">
                <a:solidFill>
                  <a:srgbClr val="FF0000"/>
                </a:solidFill>
              </a:rPr>
              <a:t>命令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spcBef>
                <a:spcPts val="1800"/>
              </a:spcBef>
              <a:buNone/>
            </a:pPr>
            <a:endParaRPr lang="zh-CN" altLang="zh-CN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</a:t>
            </a:r>
            <a:endParaRPr lang="zh-CN" altLang="en-US" dirty="0"/>
          </a:p>
          <a:p>
            <a:pPr>
              <a:lnSpc>
                <a:spcPct val="100000"/>
              </a:lnSpc>
            </a:pPr>
            <a:endParaRPr lang="zh-CN" altLang="en-US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469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28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2659900"/>
            <a:ext cx="8424936" cy="7918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./hex2raw  &lt;smoke_ U201414557.txt  &gt;smoke_ U201414557-raw.txt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pl-PL" altLang="zh-CN" i="0" dirty="0">
                <a:solidFill>
                  <a:srgbClr val="66FF66"/>
                </a:solidFill>
              </a:rPr>
              <a:t>linux&gt; ./bufbomb -u U201414557  &lt; smoke_ U201414557_raw.txt</a:t>
            </a:r>
            <a:endParaRPr lang="zh-CN" altLang="en-US" i="0" dirty="0">
              <a:solidFill>
                <a:srgbClr val="66FF66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4149080"/>
            <a:ext cx="8424936" cy="7918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</a:t>
            </a:r>
            <a:r>
              <a:rPr lang="en-US" altLang="zh-CN" i="0" dirty="0" err="1">
                <a:solidFill>
                  <a:srgbClr val="66FF66"/>
                </a:solidFill>
              </a:rPr>
              <a:t>gdb</a:t>
            </a:r>
            <a:r>
              <a:rPr lang="en-US" altLang="zh-CN" i="0" dirty="0">
                <a:solidFill>
                  <a:srgbClr val="66FF66"/>
                </a:solidFill>
              </a:rPr>
              <a:t> </a:t>
            </a:r>
            <a:r>
              <a:rPr lang="en-US" altLang="zh-CN" i="0" dirty="0" err="1">
                <a:solidFill>
                  <a:srgbClr val="66FF66"/>
                </a:solidFill>
              </a:rPr>
              <a:t>bufbomb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(</a:t>
            </a:r>
            <a:r>
              <a:rPr lang="en-US" altLang="zh-CN" i="0" dirty="0" err="1">
                <a:solidFill>
                  <a:srgbClr val="66FF66"/>
                </a:solidFill>
              </a:rPr>
              <a:t>gdb</a:t>
            </a:r>
            <a:r>
              <a:rPr lang="en-US" altLang="zh-CN" i="0" dirty="0">
                <a:solidFill>
                  <a:srgbClr val="66FF66"/>
                </a:solidFill>
              </a:rPr>
              <a:t>) run -u U201414557 &lt; smoke_ U201414557_raw.txt</a:t>
            </a:r>
          </a:p>
        </p:txBody>
      </p:sp>
      <p:sp>
        <p:nvSpPr>
          <p:cNvPr id="8" name="矩形 7"/>
          <p:cNvSpPr/>
          <p:nvPr/>
        </p:nvSpPr>
        <p:spPr>
          <a:xfrm>
            <a:off x="544454" y="5653320"/>
            <a:ext cx="8424936" cy="505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cat smoke_U201414557.txt |./hex2raw  | ./</a:t>
            </a:r>
            <a:r>
              <a:rPr lang="en-US" altLang="zh-CN" i="0" dirty="0" err="1">
                <a:solidFill>
                  <a:srgbClr val="66FF66"/>
                </a:solidFill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</a:rPr>
              <a:t> –u U201414557</a:t>
            </a:r>
          </a:p>
        </p:txBody>
      </p:sp>
    </p:spTree>
    <p:extLst>
      <p:ext uri="{BB962C8B-B14F-4D97-AF65-F5344CB8AC3E}">
        <p14:creationId xmlns:p14="http://schemas.microsoft.com/office/powerpoint/2010/main" val="252889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928992" cy="5040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对应本实验</a:t>
            </a:r>
            <a:r>
              <a:rPr lang="en-US" altLang="zh-CN" dirty="0"/>
              <a:t>5</a:t>
            </a:r>
            <a:r>
              <a:rPr lang="zh-CN" altLang="en-US" dirty="0"/>
              <a:t>个阶段的</a:t>
            </a:r>
            <a:r>
              <a:rPr lang="en-US" altLang="zh-CN" dirty="0"/>
              <a:t>exploit.txt</a:t>
            </a:r>
            <a:r>
              <a:rPr lang="zh-CN" altLang="en-US" dirty="0"/>
              <a:t>，请分别命名为：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smoke_</a:t>
            </a:r>
            <a:r>
              <a:rPr lang="zh-CN" altLang="en-US" dirty="0"/>
              <a:t>学号</a:t>
            </a:r>
            <a:r>
              <a:rPr lang="en-US" altLang="zh-CN" dirty="0"/>
              <a:t>.txt	  </a:t>
            </a:r>
            <a:r>
              <a:rPr lang="zh-CN" altLang="en-US" dirty="0"/>
              <a:t>如：</a:t>
            </a:r>
            <a:r>
              <a:rPr lang="en-US" altLang="zh-CN" dirty="0"/>
              <a:t>smoke_ U201414557 .txt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fizz_</a:t>
            </a:r>
            <a:r>
              <a:rPr lang="zh-CN" altLang="en-US" dirty="0"/>
              <a:t>学号</a:t>
            </a:r>
            <a:r>
              <a:rPr lang="en-US" altLang="zh-CN" dirty="0"/>
              <a:t>.txt	  </a:t>
            </a:r>
            <a:r>
              <a:rPr lang="zh-CN" altLang="en-US" dirty="0"/>
              <a:t>如：</a:t>
            </a:r>
            <a:r>
              <a:rPr lang="en-US" altLang="zh-CN" dirty="0"/>
              <a:t>fizz_ U201414557.txt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bang_</a:t>
            </a:r>
            <a:r>
              <a:rPr lang="zh-CN" altLang="en-US" dirty="0"/>
              <a:t>学号</a:t>
            </a:r>
            <a:r>
              <a:rPr lang="en-US" altLang="zh-CN" dirty="0"/>
              <a:t>.txt	  </a:t>
            </a:r>
            <a:r>
              <a:rPr lang="zh-CN" altLang="en-US" dirty="0"/>
              <a:t>如：</a:t>
            </a:r>
            <a:r>
              <a:rPr lang="en-US" altLang="zh-CN" dirty="0"/>
              <a:t>bang_ U201414557.txt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boom_</a:t>
            </a:r>
            <a:r>
              <a:rPr lang="zh-CN" altLang="en-US" dirty="0"/>
              <a:t>学号</a:t>
            </a:r>
            <a:r>
              <a:rPr lang="en-US" altLang="zh-CN" dirty="0"/>
              <a:t>.txt	  </a:t>
            </a:r>
            <a:r>
              <a:rPr lang="zh-CN" altLang="en-US" dirty="0"/>
              <a:t>如：</a:t>
            </a:r>
            <a:r>
              <a:rPr lang="en-US" altLang="zh-CN" dirty="0"/>
              <a:t>boom_ U201414557.txt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nitro_</a:t>
            </a:r>
            <a:r>
              <a:rPr lang="zh-CN" altLang="en-US" dirty="0"/>
              <a:t>学号</a:t>
            </a:r>
            <a:r>
              <a:rPr lang="en-US" altLang="zh-CN" dirty="0"/>
              <a:t>.txt	  </a:t>
            </a:r>
            <a:r>
              <a:rPr lang="zh-CN" altLang="en-US" dirty="0"/>
              <a:t>如：</a:t>
            </a:r>
            <a:r>
              <a:rPr lang="en-US" altLang="zh-CN" dirty="0"/>
              <a:t>nitro_ U201414557.txt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/>
              <a:t>压缩成一个文件，命名规范：</a:t>
            </a:r>
            <a:r>
              <a:rPr lang="zh-CN" altLang="en-US" dirty="0">
                <a:solidFill>
                  <a:srgbClr val="0000FF"/>
                </a:solidFill>
              </a:rPr>
              <a:t>班级号</a:t>
            </a:r>
            <a:r>
              <a:rPr lang="en-US" altLang="zh-CN" dirty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学号</a:t>
            </a:r>
            <a:r>
              <a:rPr lang="en-US" altLang="zh-CN" dirty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姓名</a:t>
            </a:r>
            <a:r>
              <a:rPr lang="en-US" altLang="zh-CN" dirty="0">
                <a:solidFill>
                  <a:srgbClr val="0000FF"/>
                </a:solidFill>
              </a:rPr>
              <a:t>.zip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altLang="zh-CN" dirty="0"/>
              <a:t>IS1401_U201414557_</a:t>
            </a:r>
            <a:r>
              <a:rPr lang="zh-CN" altLang="en-US" dirty="0"/>
              <a:t>姓名</a:t>
            </a:r>
            <a:r>
              <a:rPr lang="en-US" altLang="zh-CN" dirty="0"/>
              <a:t>.zip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/>
              <a:t>信安 </a:t>
            </a:r>
            <a:r>
              <a:rPr lang="en-US" altLang="zh-CN" dirty="0"/>
              <a:t>IS   </a:t>
            </a:r>
            <a:r>
              <a:rPr lang="zh-CN" altLang="en-US" dirty="0"/>
              <a:t>物联网 </a:t>
            </a:r>
            <a:r>
              <a:rPr lang="en-US" altLang="zh-CN" dirty="0"/>
              <a:t>IT  </a:t>
            </a:r>
            <a:r>
              <a:rPr lang="zh-CN" altLang="en-US" dirty="0"/>
              <a:t>计算机 </a:t>
            </a:r>
            <a:r>
              <a:rPr lang="en-US" altLang="zh-CN" dirty="0"/>
              <a:t>CS   </a:t>
            </a:r>
            <a:r>
              <a:rPr lang="zh-CN" altLang="en-US" dirty="0"/>
              <a:t>卓越班  </a:t>
            </a:r>
            <a:r>
              <a:rPr lang="en-US" altLang="zh-CN" dirty="0"/>
              <a:t>ZY   ACM</a:t>
            </a:r>
            <a:r>
              <a:rPr lang="zh-CN" altLang="en-US" dirty="0"/>
              <a:t>班  </a:t>
            </a:r>
            <a:r>
              <a:rPr lang="en-US" altLang="zh-CN" dirty="0"/>
              <a:t>ACM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29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6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  <a:p>
            <a:pPr lvl="1"/>
            <a:r>
              <a:rPr lang="zh-CN" altLang="en-US" dirty="0"/>
              <a:t>加深对</a:t>
            </a:r>
            <a:r>
              <a:rPr lang="en-US" altLang="zh-CN" dirty="0"/>
              <a:t>IA-32</a:t>
            </a:r>
            <a:r>
              <a:rPr lang="zh-CN" altLang="en-US" dirty="0"/>
              <a:t>函数调用规则和栈帧结构的理解</a:t>
            </a:r>
          </a:p>
          <a:p>
            <a:r>
              <a:rPr lang="zh-CN" altLang="en-US" dirty="0"/>
              <a:t>实验内容</a:t>
            </a:r>
          </a:p>
          <a:p>
            <a:pPr lvl="1"/>
            <a:r>
              <a:rPr lang="zh-CN" altLang="en-US" dirty="0"/>
              <a:t>对目标程序实施缓冲区溢出攻击（</a:t>
            </a:r>
            <a:r>
              <a:rPr lang="en-US" altLang="zh-CN" dirty="0"/>
              <a:t>buffer overflow attacks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通过造成缓冲区溢出来破坏目标程序的栈帧结构</a:t>
            </a:r>
            <a:endParaRPr lang="en-US" altLang="zh-CN" dirty="0"/>
          </a:p>
          <a:p>
            <a:pPr lvl="1"/>
            <a:r>
              <a:rPr lang="zh-CN" altLang="en-US" dirty="0"/>
              <a:t>继而执行一些原来程序中没有的行为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78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目标是构造一个攻击字符串作为</a:t>
            </a:r>
            <a:r>
              <a:rPr lang="en-US" altLang="zh-CN" dirty="0" err="1"/>
              <a:t>bufbomb</a:t>
            </a:r>
            <a:r>
              <a:rPr lang="zh-CN" altLang="en-US" dirty="0"/>
              <a:t>的输入，在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中造成缓冲区溢出，使得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返回时不是返回到</a:t>
            </a:r>
            <a:r>
              <a:rPr lang="en-US" altLang="zh-CN" dirty="0"/>
              <a:t>test</a:t>
            </a:r>
            <a:r>
              <a:rPr lang="zh-CN" altLang="en-US" dirty="0"/>
              <a:t>函数，而是转到</a:t>
            </a:r>
            <a:r>
              <a:rPr lang="en-US" altLang="zh-CN" dirty="0"/>
              <a:t>smoke</a:t>
            </a:r>
            <a:r>
              <a:rPr lang="zh-CN" altLang="en-US" dirty="0"/>
              <a:t>函数处执行。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 err="1"/>
              <a:t>bufbomb</a:t>
            </a:r>
            <a:r>
              <a:rPr lang="zh-CN" altLang="en-US" dirty="0"/>
              <a:t>的反汇编源代码中找到</a:t>
            </a:r>
            <a:r>
              <a:rPr lang="en-US" altLang="zh-CN" dirty="0"/>
              <a:t>smoke</a:t>
            </a:r>
            <a:r>
              <a:rPr lang="zh-CN" altLang="en-US" dirty="0"/>
              <a:t>函数，记下它的地址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21640" y="3411779"/>
            <a:ext cx="6462502" cy="2393485"/>
            <a:chOff x="1221640" y="3411779"/>
            <a:chExt cx="6462502" cy="2393485"/>
          </a:xfrm>
        </p:grpSpPr>
        <p:pic>
          <p:nvPicPr>
            <p:cNvPr id="5" name="图片 4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4" r="17967"/>
            <a:stretch/>
          </p:blipFill>
          <p:spPr>
            <a:xfrm>
              <a:off x="1419446" y="3717032"/>
              <a:ext cx="6264696" cy="2088232"/>
            </a:xfrm>
            <a:prstGeom prst="rect">
              <a:avLst/>
            </a:prstGeom>
          </p:spPr>
        </p:pic>
        <p:sp>
          <p:nvSpPr>
            <p:cNvPr id="6" name="下箭头 5"/>
            <p:cNvSpPr/>
            <p:nvPr/>
          </p:nvSpPr>
          <p:spPr>
            <a:xfrm rot="19381879">
              <a:off x="1506483" y="3411779"/>
              <a:ext cx="168727" cy="315381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21640" y="3753274"/>
              <a:ext cx="1008112" cy="216024"/>
            </a:xfrm>
            <a:prstGeom prst="roundRect">
              <a:avLst/>
            </a:prstGeom>
            <a:solidFill>
              <a:srgbClr val="FFC000">
                <a:alpha val="5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823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dirty="0">
                <a:solidFill>
                  <a:srgbClr val="CC3300"/>
                </a:solidFill>
              </a:rPr>
              <a:t>同样在</a:t>
            </a:r>
            <a:r>
              <a:rPr lang="en-US" altLang="zh-CN" dirty="0" err="1">
                <a:solidFill>
                  <a:srgbClr val="CC3300"/>
                </a:solidFill>
              </a:rPr>
              <a:t>bufbomb</a:t>
            </a:r>
            <a:r>
              <a:rPr lang="zh-CN" altLang="en-US" dirty="0">
                <a:solidFill>
                  <a:srgbClr val="CC3300"/>
                </a:solidFill>
              </a:rPr>
              <a:t>的反汇编源代码中找到</a:t>
            </a:r>
            <a:r>
              <a:rPr lang="en-US" altLang="zh-CN" dirty="0" err="1">
                <a:solidFill>
                  <a:srgbClr val="CC3300"/>
                </a:solidFill>
              </a:rPr>
              <a:t>getbuf</a:t>
            </a:r>
            <a:r>
              <a:rPr lang="zh-CN" altLang="en-US" dirty="0">
                <a:solidFill>
                  <a:srgbClr val="CC3300"/>
                </a:solidFill>
              </a:rPr>
              <a:t>函数，观察它的栈帧结构：</a:t>
            </a: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en-US" altLang="zh-CN" dirty="0" err="1">
                <a:solidFill>
                  <a:srgbClr val="CC3300"/>
                </a:solidFill>
              </a:rPr>
              <a:t>getbuf</a:t>
            </a:r>
            <a:r>
              <a:rPr lang="zh-CN" altLang="zh-CN" dirty="0">
                <a:solidFill>
                  <a:srgbClr val="CC3300"/>
                </a:solidFill>
              </a:rPr>
              <a:t>的栈帧是</a:t>
            </a:r>
            <a:r>
              <a:rPr lang="en-US" altLang="zh-CN" dirty="0">
                <a:solidFill>
                  <a:srgbClr val="CC3300"/>
                </a:solidFill>
              </a:rPr>
              <a:t>0x38+4</a:t>
            </a:r>
            <a:r>
              <a:rPr lang="zh-CN" altLang="zh-CN" dirty="0">
                <a:solidFill>
                  <a:srgbClr val="CC3300"/>
                </a:solidFill>
              </a:rPr>
              <a:t>个字节</a:t>
            </a:r>
            <a:endParaRPr lang="en-US" altLang="zh-CN" dirty="0">
              <a:solidFill>
                <a:srgbClr val="CC33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zh-CN" dirty="0">
                <a:solidFill>
                  <a:srgbClr val="CC3300"/>
                </a:solidFill>
              </a:rPr>
              <a:t>而</a:t>
            </a:r>
            <a:r>
              <a:rPr lang="en-US" altLang="zh-CN" dirty="0" err="1">
                <a:solidFill>
                  <a:srgbClr val="CC3300"/>
                </a:solidFill>
              </a:rPr>
              <a:t>buf</a:t>
            </a:r>
            <a:r>
              <a:rPr lang="zh-CN" altLang="zh-CN" dirty="0">
                <a:solidFill>
                  <a:srgbClr val="CC3300"/>
                </a:solidFill>
              </a:rPr>
              <a:t>缓冲区的大小是</a:t>
            </a:r>
            <a:r>
              <a:rPr lang="en-US" altLang="zh-CN" dirty="0">
                <a:solidFill>
                  <a:srgbClr val="CC3300"/>
                </a:solidFill>
              </a:rPr>
              <a:t>0x28</a:t>
            </a:r>
            <a:r>
              <a:rPr lang="zh-CN" altLang="zh-CN" dirty="0">
                <a:solidFill>
                  <a:srgbClr val="CC3300"/>
                </a:solidFill>
              </a:rPr>
              <a:t>（</a:t>
            </a:r>
            <a:r>
              <a:rPr lang="en-US" altLang="zh-CN" dirty="0">
                <a:solidFill>
                  <a:srgbClr val="CC3300"/>
                </a:solidFill>
              </a:rPr>
              <a:t>40</a:t>
            </a:r>
            <a:r>
              <a:rPr lang="zh-CN" altLang="zh-CN" dirty="0">
                <a:solidFill>
                  <a:srgbClr val="CC3300"/>
                </a:solidFill>
              </a:rPr>
              <a:t>个字节）</a:t>
            </a:r>
            <a:endParaRPr lang="zh-CN" altLang="en-US" dirty="0">
              <a:solidFill>
                <a:srgbClr val="CC33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395547" y="2276872"/>
            <a:ext cx="6416813" cy="2232248"/>
            <a:chOff x="1475655" y="2924944"/>
            <a:chExt cx="6416813" cy="2232248"/>
          </a:xfrm>
        </p:grpSpPr>
        <p:pic>
          <p:nvPicPr>
            <p:cNvPr id="8" name="图片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" r="18287"/>
            <a:stretch/>
          </p:blipFill>
          <p:spPr>
            <a:xfrm>
              <a:off x="1475655" y="2924944"/>
              <a:ext cx="6336705" cy="2232248"/>
            </a:xfrm>
            <a:prstGeom prst="rect">
              <a:avLst/>
            </a:prstGeom>
          </p:spPr>
        </p:pic>
        <p:sp>
          <p:nvSpPr>
            <p:cNvPr id="9" name="椭圆 8"/>
            <p:cNvSpPr/>
            <p:nvPr/>
          </p:nvSpPr>
          <p:spPr>
            <a:xfrm>
              <a:off x="4789293" y="3604046"/>
              <a:ext cx="3103175" cy="473026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 rot="18091981" flipH="1">
              <a:off x="4077827" y="2736959"/>
              <a:ext cx="303214" cy="102806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419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3. </a:t>
            </a:r>
            <a:r>
              <a:rPr lang="zh-CN" altLang="en-US" dirty="0">
                <a:solidFill>
                  <a:srgbClr val="CC3300"/>
                </a:solidFill>
              </a:rPr>
              <a:t>设计攻击字符串。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CC3300"/>
                </a:solidFill>
              </a:rPr>
              <a:t>   </a:t>
            </a:r>
            <a:r>
              <a:rPr lang="zh-CN" altLang="en-US" dirty="0"/>
              <a:t>攻击字符串的用来覆盖数组</a:t>
            </a:r>
            <a:r>
              <a:rPr lang="en-US" altLang="zh-CN" dirty="0" err="1"/>
              <a:t>buf</a:t>
            </a:r>
            <a:r>
              <a:rPr lang="zh-CN" altLang="en-US" dirty="0"/>
              <a:t>，进而溢出并覆盖</a:t>
            </a:r>
            <a:r>
              <a:rPr lang="en-US" altLang="zh-CN" dirty="0" err="1"/>
              <a:t>ebp</a:t>
            </a:r>
            <a:r>
              <a:rPr lang="zh-CN" altLang="en-US" dirty="0"/>
              <a:t>和</a:t>
            </a:r>
            <a:r>
              <a:rPr lang="en-US" altLang="zh-CN" dirty="0" err="1"/>
              <a:t>ebp</a:t>
            </a:r>
            <a:r>
              <a:rPr lang="zh-CN" altLang="en-US" dirty="0"/>
              <a:t>上面的返回地址，攻击字符串的大小应该是</a:t>
            </a:r>
            <a:r>
              <a:rPr lang="en-US" altLang="zh-CN" dirty="0"/>
              <a:t>0x28+4+4=48</a:t>
            </a:r>
            <a:r>
              <a:rPr lang="zh-CN" altLang="en-US" dirty="0"/>
              <a:t>个字节。攻击字符串的最后</a:t>
            </a:r>
            <a:r>
              <a:rPr lang="en-US" altLang="zh-CN" dirty="0"/>
              <a:t>4</a:t>
            </a:r>
            <a:r>
              <a:rPr lang="zh-CN" altLang="en-US" dirty="0"/>
              <a:t>字节应是</a:t>
            </a:r>
            <a:r>
              <a:rPr lang="en-US" altLang="zh-CN" dirty="0"/>
              <a:t>smoke</a:t>
            </a:r>
            <a:r>
              <a:rPr lang="zh-CN" altLang="en-US" dirty="0"/>
              <a:t>函数的地址</a:t>
            </a:r>
            <a:r>
              <a:rPr lang="en-US" altLang="zh-CN" dirty="0">
                <a:solidFill>
                  <a:srgbClr val="0000FF"/>
                </a:solidFill>
              </a:rPr>
              <a:t>0x8048c90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</a:p>
          <a:p>
            <a:pPr marL="469900" lvl="1" indent="0">
              <a:lnSpc>
                <a:spcPct val="150000"/>
              </a:lnSpc>
              <a:buNone/>
            </a:pPr>
            <a:r>
              <a:rPr lang="en-US" altLang="zh-CN" dirty="0"/>
              <a:t>00 00 00 00 00 00 00 00 00 00 00 00 00 00 00 00 00 00 00 00 00 00 00 00 00 00 00 00 00 00 00 00 00 00 00 00 00 00 00 00    00 00 00 00 </a:t>
            </a:r>
            <a:r>
              <a:rPr lang="en-US" altLang="zh-CN" dirty="0">
                <a:solidFill>
                  <a:srgbClr val="0000FF"/>
                </a:solidFill>
              </a:rPr>
              <a:t>90 8c 04 08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前</a:t>
            </a:r>
            <a:r>
              <a:rPr lang="en-US" altLang="zh-CN" dirty="0"/>
              <a:t>44</a:t>
            </a:r>
            <a:r>
              <a:rPr lang="zh-CN" altLang="en-US" dirty="0"/>
              <a:t>字节可为任意值，最后</a:t>
            </a:r>
            <a:r>
              <a:rPr lang="en-US" altLang="zh-CN" dirty="0"/>
              <a:t>4</a:t>
            </a:r>
            <a:r>
              <a:rPr lang="zh-CN" altLang="en-US" dirty="0"/>
              <a:t>字节为</a:t>
            </a:r>
            <a:r>
              <a:rPr lang="en-US" altLang="zh-CN" dirty="0"/>
              <a:t>smoke</a:t>
            </a:r>
            <a:r>
              <a:rPr lang="zh-CN" altLang="en-US" dirty="0"/>
              <a:t>地址，小端格式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269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4. </a:t>
            </a:r>
            <a:r>
              <a:rPr lang="zh-CN" altLang="en-US" dirty="0">
                <a:solidFill>
                  <a:srgbClr val="CC3300"/>
                </a:solidFill>
              </a:rPr>
              <a:t>将上述攻击字符串写在攻击字符串文件中，命名为</a:t>
            </a:r>
            <a:r>
              <a:rPr lang="en-US" altLang="zh-CN" dirty="0">
                <a:solidFill>
                  <a:srgbClr val="CC3300"/>
                </a:solidFill>
              </a:rPr>
              <a:t>smoke_U201414557.txt</a:t>
            </a:r>
            <a:r>
              <a:rPr lang="zh-CN" altLang="en-US" dirty="0">
                <a:solidFill>
                  <a:srgbClr val="CC3300"/>
                </a:solidFill>
              </a:rPr>
              <a:t>，内容可为：</a:t>
            </a: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CC330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CC3300"/>
                </a:solidFill>
              </a:rPr>
              <a:t>smoke_U201414557.txt</a:t>
            </a:r>
            <a:r>
              <a:rPr lang="zh-CN" altLang="zh-CN" dirty="0">
                <a:solidFill>
                  <a:srgbClr val="CC3300"/>
                </a:solidFill>
              </a:rPr>
              <a:t>文件中可以带任意的回车。之后通过</a:t>
            </a:r>
            <a:r>
              <a:rPr lang="en-US" altLang="zh-CN" dirty="0" err="1">
                <a:solidFill>
                  <a:srgbClr val="CC3300"/>
                </a:solidFill>
              </a:rPr>
              <a:t>HexToRaw</a:t>
            </a:r>
            <a:r>
              <a:rPr lang="zh-CN" altLang="zh-CN" dirty="0">
                <a:solidFill>
                  <a:srgbClr val="CC3300"/>
                </a:solidFill>
              </a:rPr>
              <a:t>处理，即可过滤掉所有的注释，还原成没有任何冗余数据的攻击字符串原始数据使用。</a:t>
            </a:r>
            <a:endParaRPr lang="en-US" altLang="zh-CN" dirty="0">
              <a:solidFill>
                <a:srgbClr val="CC3300"/>
              </a:solidFill>
            </a:endParaRPr>
          </a:p>
          <a:p>
            <a:pPr marL="533400" indent="-5334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</a:rPr>
              <a:t> /*</a:t>
            </a:r>
            <a:r>
              <a:rPr lang="zh-CN" altLang="zh-CN" dirty="0">
                <a:solidFill>
                  <a:srgbClr val="0000FF"/>
                </a:solidFill>
              </a:rPr>
              <a:t>和</a:t>
            </a:r>
            <a:r>
              <a:rPr lang="en-US" altLang="zh-CN" dirty="0">
                <a:solidFill>
                  <a:srgbClr val="0000FF"/>
                </a:solidFill>
              </a:rPr>
              <a:t>*/</a:t>
            </a:r>
            <a:r>
              <a:rPr lang="zh-CN" altLang="zh-CN" dirty="0">
                <a:solidFill>
                  <a:srgbClr val="0000FF"/>
                </a:solidFill>
              </a:rPr>
              <a:t>与其后或前的字符之间要用空格隔开</a:t>
            </a:r>
            <a:r>
              <a:rPr lang="zh-CN" altLang="en-US" dirty="0">
                <a:solidFill>
                  <a:srgbClr val="0000FF"/>
                </a:solidFill>
              </a:rPr>
              <a:t>，否则异常</a:t>
            </a:r>
            <a:endParaRPr lang="zh-CN" altLang="zh-CN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rgbClr val="CC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73"/>
          <a:stretch/>
        </p:blipFill>
        <p:spPr>
          <a:xfrm>
            <a:off x="971600" y="2204864"/>
            <a:ext cx="7199884" cy="15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9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87816" cy="115212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CC3300"/>
                </a:solidFill>
              </a:rPr>
              <a:t>5.</a:t>
            </a:r>
            <a:r>
              <a:rPr lang="zh-CN" altLang="en-US" dirty="0">
                <a:solidFill>
                  <a:srgbClr val="CC3300"/>
                </a:solidFill>
              </a:rPr>
              <a:t>实施攻击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rgbClr val="CC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200" y="1932942"/>
            <a:ext cx="8291264" cy="31683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./hex2raw  &lt;smoke_ U201414557.txt </a:t>
            </a:r>
            <a:r>
              <a:rPr lang="pl-PL" altLang="zh-CN" i="0" dirty="0">
                <a:solidFill>
                  <a:srgbClr val="66FF66"/>
                </a:solidFill>
              </a:rPr>
              <a:t>smoke_ U201414557_raw.txt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pl-PL" altLang="zh-CN" i="0" dirty="0">
                <a:solidFill>
                  <a:srgbClr val="66FF66"/>
                </a:solidFill>
              </a:rPr>
              <a:t>linux&gt; ./bufbomb -u U201414557  &lt; smoke_ U201414557_raw.txt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Userid:U201414557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Cookie:0x5f405c9a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Type </a:t>
            </a:r>
            <a:r>
              <a:rPr lang="en-US" altLang="zh-CN" i="0" dirty="0" err="1">
                <a:solidFill>
                  <a:srgbClr val="66FF66"/>
                </a:solidFill>
              </a:rPr>
              <a:t>string:Smoke</a:t>
            </a:r>
            <a:r>
              <a:rPr lang="en-US" altLang="zh-CN" i="0" dirty="0">
                <a:solidFill>
                  <a:srgbClr val="66FF66"/>
                </a:solidFill>
              </a:rPr>
              <a:t>!: You called smoke()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VALID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NICE JOB!                             </a:t>
            </a:r>
            <a:r>
              <a:rPr lang="zh-CN" altLang="en-US" i="0" dirty="0">
                <a:solidFill>
                  <a:schemeClr val="bg1"/>
                </a:solidFill>
              </a:rPr>
              <a:t>攻击成功</a:t>
            </a:r>
            <a:endParaRPr lang="en-US" altLang="zh-CN" i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50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</a:t>
            </a:r>
            <a:r>
              <a:rPr lang="zh-CN" altLang="en-US" dirty="0"/>
              <a:t>报告和结果文件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25658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本次实验需要提交的结果包括：实验报告和结果文件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结果文件</a:t>
            </a:r>
            <a:r>
              <a:rPr lang="zh-CN" altLang="en-US" dirty="0">
                <a:solidFill>
                  <a:schemeClr val="tx1"/>
                </a:solidFill>
              </a:rPr>
              <a:t>：即上述的攻击字符串文件，并已经按照（六、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             </a:t>
            </a:r>
            <a:r>
              <a:rPr lang="zh-CN" altLang="zh-CN" dirty="0">
                <a:solidFill>
                  <a:schemeClr val="tx1"/>
                </a:solidFill>
              </a:rPr>
              <a:t>攻击字符串文件</a:t>
            </a:r>
            <a:r>
              <a:rPr lang="zh-CN" altLang="en-US" dirty="0">
                <a:solidFill>
                  <a:schemeClr val="tx1"/>
                </a:solidFill>
              </a:rPr>
              <a:t>和结果的提交）的要求打包为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              zip</a:t>
            </a:r>
            <a:r>
              <a:rPr lang="zh-CN" altLang="en-US" dirty="0">
                <a:solidFill>
                  <a:schemeClr val="tx1"/>
                </a:solidFill>
              </a:rPr>
              <a:t>文件，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实验报告：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Word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文档。在实验报告中，对你在任务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0~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任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                 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务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中分析、构造攻击字符串的过程进行详细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                 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描述。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          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排版要求：字体：宋体；字号：标题三号，正文小四正文；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  <a:cs typeface="+mn-cs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                             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行间距：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1.5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倍；首行缩进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2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个汉字；程序排版要规整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  <a:cs typeface="+mn-cs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和前面实验一起提交给助教</a:t>
            </a:r>
            <a:r>
              <a:rPr lang="en-US" altLang="zh-CN" sz="2400" dirty="0">
                <a:solidFill>
                  <a:schemeClr val="tx1"/>
                </a:solidFill>
                <a:cs typeface="+mn-cs"/>
              </a:rPr>
              <a:t>   </a:t>
            </a:r>
            <a:endParaRPr lang="zh-CN" altLang="zh-CN" sz="2400" dirty="0">
              <a:solidFill>
                <a:schemeClr val="tx1"/>
              </a:solidFill>
              <a:cs typeface="+mn-cs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18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个难度等级</a:t>
            </a:r>
          </a:p>
          <a:p>
            <a:pPr lvl="1"/>
            <a:r>
              <a:rPr lang="en-US" altLang="zh-CN" dirty="0"/>
              <a:t>1.Smoke       2.  Fizz       3 .Bang  </a:t>
            </a:r>
          </a:p>
          <a:p>
            <a:pPr lvl="1"/>
            <a:r>
              <a:rPr lang="en-US" altLang="zh-CN" dirty="0"/>
              <a:t>4.Boom         5. Nitro     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5</a:t>
            </a:r>
            <a:r>
              <a:rPr lang="zh-CN" altLang="en-US" dirty="0"/>
              <a:t>难度递增）</a:t>
            </a:r>
          </a:p>
          <a:p>
            <a:r>
              <a:rPr lang="zh-CN" altLang="en-US" dirty="0"/>
              <a:t>实验环境</a:t>
            </a:r>
          </a:p>
          <a:p>
            <a:pPr lvl="1"/>
            <a:r>
              <a:rPr lang="en-US" altLang="zh-CN" dirty="0"/>
              <a:t>Linux</a:t>
            </a:r>
            <a:endParaRPr lang="zh-CN" altLang="en-US" dirty="0"/>
          </a:p>
          <a:p>
            <a:r>
              <a:rPr lang="zh-CN" altLang="en-US" dirty="0"/>
              <a:t>实践技能</a:t>
            </a:r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基本命令</a:t>
            </a:r>
            <a:endParaRPr lang="en-US" altLang="zh-CN" dirty="0"/>
          </a:p>
          <a:p>
            <a:pPr lvl="1"/>
            <a:r>
              <a:rPr lang="en-US" altLang="zh-CN" dirty="0"/>
              <a:t>IA32 </a:t>
            </a:r>
            <a:r>
              <a:rPr lang="zh-CN" altLang="en-US" dirty="0"/>
              <a:t>汇编程序</a:t>
            </a:r>
            <a:endParaRPr lang="en-US" altLang="zh-CN" dirty="0"/>
          </a:p>
          <a:p>
            <a:pPr lvl="1"/>
            <a:r>
              <a:rPr lang="en-US" altLang="zh-CN" dirty="0" err="1"/>
              <a:t>gdb</a:t>
            </a:r>
            <a:r>
              <a:rPr lang="zh-CN" altLang="en-US" dirty="0"/>
              <a:t>调试</a:t>
            </a:r>
            <a:endParaRPr lang="en-US" altLang="zh-CN" dirty="0"/>
          </a:p>
          <a:p>
            <a:pPr lvl="1"/>
            <a:r>
              <a:rPr lang="en-US" altLang="zh-CN" dirty="0" err="1"/>
              <a:t>Objdump</a:t>
            </a:r>
            <a:r>
              <a:rPr lang="zh-CN" altLang="en-US" dirty="0"/>
              <a:t>反汇编</a:t>
            </a:r>
            <a:endParaRPr lang="en-US" altLang="zh-CN" dirty="0"/>
          </a:p>
          <a:p>
            <a:pPr lvl="1"/>
            <a:r>
              <a:rPr lang="en-US" altLang="zh-CN" dirty="0" err="1"/>
              <a:t>gcc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61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目标程序</a:t>
            </a:r>
            <a:r>
              <a:rPr lang="zh-CN" altLang="en-US" dirty="0"/>
              <a:t>分析</a:t>
            </a:r>
            <a:r>
              <a:rPr lang="en-US" altLang="zh-CN" dirty="0"/>
              <a:t>  </a:t>
            </a:r>
            <a:r>
              <a:rPr lang="en-US" altLang="zh-CN" dirty="0" err="1"/>
              <a:t>bufbomb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712968" cy="4968304"/>
          </a:xfrm>
        </p:spPr>
        <p:txBody>
          <a:bodyPr/>
          <a:lstStyle/>
          <a:p>
            <a:r>
              <a:rPr lang="zh-CN" altLang="en-US" dirty="0"/>
              <a:t>可以简单分析一下</a:t>
            </a:r>
            <a:r>
              <a:rPr lang="en-US" altLang="zh-CN" dirty="0" err="1"/>
              <a:t>bufbomb.c</a:t>
            </a:r>
            <a:r>
              <a:rPr lang="zh-CN" altLang="en-US" dirty="0"/>
              <a:t>（但这不重要）</a:t>
            </a:r>
            <a:endParaRPr lang="en-US" altLang="zh-CN" dirty="0"/>
          </a:p>
          <a:p>
            <a:r>
              <a:rPr lang="zh-CN" altLang="zh-CN" dirty="0"/>
              <a:t>你可以看到</a:t>
            </a:r>
            <a:r>
              <a:rPr lang="en-US" altLang="zh-CN" dirty="0" err="1"/>
              <a:t>bufbomb</a:t>
            </a:r>
            <a:r>
              <a:rPr lang="zh-CN" altLang="en-US" dirty="0"/>
              <a:t>中函数之间的调用关系：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68531" y="2223151"/>
            <a:ext cx="5151941" cy="364715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200" i="0" dirty="0"/>
              <a:t>main</a:t>
            </a:r>
            <a:r>
              <a:rPr lang="zh-CN" altLang="zh-CN" sz="2200" i="0" dirty="0"/>
              <a:t>函数里</a:t>
            </a:r>
            <a:r>
              <a:rPr lang="en-US" altLang="zh-CN" sz="2200" i="0" dirty="0"/>
              <a:t>launcher</a:t>
            </a:r>
            <a:r>
              <a:rPr lang="zh-CN" altLang="zh-CN" sz="2200" i="0" dirty="0"/>
              <a:t>函数被调用</a:t>
            </a:r>
            <a:r>
              <a:rPr lang="en-US" altLang="zh-CN" sz="2200" i="0" dirty="0" err="1">
                <a:solidFill>
                  <a:srgbClr val="FF0000"/>
                </a:solidFill>
              </a:rPr>
              <a:t>cnt</a:t>
            </a:r>
            <a:r>
              <a:rPr lang="zh-CN" altLang="zh-CN" sz="2200" i="0" dirty="0"/>
              <a:t>次，但除了最后</a:t>
            </a:r>
            <a:r>
              <a:rPr lang="en-US" altLang="zh-CN" sz="2200" i="0" dirty="0"/>
              <a:t>Nitro</a:t>
            </a:r>
            <a:r>
              <a:rPr lang="zh-CN" altLang="zh-CN" sz="2200" i="0" dirty="0"/>
              <a:t>阶段，</a:t>
            </a:r>
            <a:r>
              <a:rPr lang="en-US" altLang="zh-CN" sz="2200" i="0" dirty="0" err="1"/>
              <a:t>cnt</a:t>
            </a:r>
            <a:r>
              <a:rPr lang="zh-CN" altLang="zh-CN" sz="2200" i="0" dirty="0"/>
              <a:t>都只是</a:t>
            </a:r>
            <a:r>
              <a:rPr lang="en-US" altLang="zh-CN" sz="2200" i="0" dirty="0"/>
              <a:t>1</a:t>
            </a:r>
            <a:r>
              <a:rPr lang="zh-CN" altLang="zh-CN" sz="2200" i="0" dirty="0"/>
              <a:t>。</a:t>
            </a:r>
            <a:endParaRPr lang="en-US" altLang="zh-CN" sz="2200" i="0" dirty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200" i="0" dirty="0" err="1"/>
              <a:t>testn</a:t>
            </a:r>
            <a:r>
              <a:rPr lang="zh-CN" altLang="en-US" sz="2200" i="0" dirty="0"/>
              <a:t>、</a:t>
            </a:r>
            <a:r>
              <a:rPr lang="en-US" altLang="zh-CN" sz="2200" i="0" dirty="0" err="1"/>
              <a:t>getbufn</a:t>
            </a:r>
            <a:r>
              <a:rPr lang="zh-CN" altLang="zh-CN" sz="2200" i="0" dirty="0"/>
              <a:t>仅在</a:t>
            </a:r>
            <a:r>
              <a:rPr lang="en-US" altLang="zh-CN" sz="2200" i="0" dirty="0"/>
              <a:t>Nitro</a:t>
            </a:r>
            <a:r>
              <a:rPr lang="zh-CN" altLang="zh-CN" sz="2200" i="0" dirty="0"/>
              <a:t>阶段被调用，其余阶段均调用</a:t>
            </a:r>
            <a:r>
              <a:rPr lang="en-US" altLang="zh-CN" sz="2200" i="0" dirty="0"/>
              <a:t>test</a:t>
            </a:r>
            <a:r>
              <a:rPr lang="zh-CN" altLang="en-US" sz="2200" i="0" dirty="0"/>
              <a:t>、</a:t>
            </a:r>
            <a:r>
              <a:rPr lang="en-US" altLang="zh-CN" sz="2200" i="0" dirty="0" err="1"/>
              <a:t>getbuf</a:t>
            </a:r>
            <a:r>
              <a:rPr lang="zh-CN" altLang="zh-CN" sz="2200" i="0" dirty="0"/>
              <a:t>。</a:t>
            </a:r>
            <a:endParaRPr lang="en-US" altLang="zh-CN" sz="2200" i="0" dirty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i="0" dirty="0"/>
              <a:t>正常情况下，</a:t>
            </a:r>
            <a:r>
              <a:rPr lang="zh-CN" altLang="zh-CN" sz="2200" i="0" dirty="0"/>
              <a:t>如果你的操作不符合预期，会</a:t>
            </a:r>
            <a:r>
              <a:rPr lang="zh-CN" altLang="en-US" sz="2200" i="0" dirty="0"/>
              <a:t>看到信息</a:t>
            </a:r>
            <a:r>
              <a:rPr lang="zh-CN" altLang="zh-CN" sz="2200" i="0" dirty="0"/>
              <a:t>“</a:t>
            </a:r>
            <a:r>
              <a:rPr lang="en-US" altLang="zh-CN" sz="2200" i="0" dirty="0"/>
              <a:t>Better luck next time</a:t>
            </a:r>
            <a:r>
              <a:rPr lang="zh-CN" altLang="zh-CN" sz="2200" i="0" dirty="0"/>
              <a:t>”，</a:t>
            </a:r>
            <a:r>
              <a:rPr lang="zh-CN" altLang="en-US" sz="2200" i="0" dirty="0"/>
              <a:t>这时</a:t>
            </a:r>
            <a:r>
              <a:rPr lang="zh-CN" altLang="zh-CN" sz="2200" i="0" dirty="0"/>
              <a:t>你就要继续尝试了。</a:t>
            </a:r>
            <a:endParaRPr lang="en-US" altLang="zh-CN" sz="2200" i="0" dirty="0"/>
          </a:p>
        </p:txBody>
      </p:sp>
      <p:grpSp>
        <p:nvGrpSpPr>
          <p:cNvPr id="5" name="组合 4"/>
          <p:cNvGrpSpPr/>
          <p:nvPr/>
        </p:nvGrpSpPr>
        <p:grpSpPr>
          <a:xfrm>
            <a:off x="185364" y="2582252"/>
            <a:ext cx="3312368" cy="3258362"/>
            <a:chOff x="179512" y="2852936"/>
            <a:chExt cx="3312368" cy="3258362"/>
          </a:xfrm>
        </p:grpSpPr>
        <p:sp>
          <p:nvSpPr>
            <p:cNvPr id="9" name="圆角矩形 8"/>
            <p:cNvSpPr/>
            <p:nvPr/>
          </p:nvSpPr>
          <p:spPr>
            <a:xfrm>
              <a:off x="1195149" y="3194974"/>
              <a:ext cx="126014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main()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799105" y="3771038"/>
              <a:ext cx="2027554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launcher()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223628" y="4352162"/>
              <a:ext cx="1159654" cy="26559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launch()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015129" y="4914286"/>
              <a:ext cx="1584176" cy="2828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test/</a:t>
              </a:r>
              <a:r>
                <a:rPr lang="en-US" altLang="zh-CN" i="0" dirty="0" err="1">
                  <a:solidFill>
                    <a:srgbClr val="00B050"/>
                  </a:solidFill>
                </a:rPr>
                <a:t>testn</a:t>
              </a:r>
              <a:r>
                <a:rPr lang="en-US" altLang="zh-CN" i="0" dirty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83568" y="5499230"/>
              <a:ext cx="234026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err="1">
                  <a:solidFill>
                    <a:schemeClr val="tx1"/>
                  </a:solidFill>
                </a:rPr>
                <a:t>getbuf</a:t>
              </a:r>
              <a:r>
                <a:rPr lang="en-US" altLang="zh-CN" i="0" dirty="0">
                  <a:solidFill>
                    <a:schemeClr val="tx1"/>
                  </a:solidFill>
                </a:rPr>
                <a:t>/</a:t>
              </a:r>
              <a:r>
                <a:rPr lang="en-US" altLang="zh-CN" i="0" dirty="0" err="1">
                  <a:solidFill>
                    <a:srgbClr val="00B050"/>
                  </a:solidFill>
                </a:rPr>
                <a:t>getbufn</a:t>
              </a:r>
              <a:r>
                <a:rPr lang="en-US" altLang="zh-CN" i="0" dirty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cxnSp>
          <p:nvCxnSpPr>
            <p:cNvPr id="16" name="直接箭头连接符 15"/>
            <p:cNvCxnSpPr>
              <a:endCxn id="10" idx="0"/>
            </p:cNvCxnSpPr>
            <p:nvPr/>
          </p:nvCxnSpPr>
          <p:spPr>
            <a:xfrm flipH="1">
              <a:off x="1812882" y="342900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H="1">
              <a:off x="1806594" y="4010124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1797167" y="4572248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H="1">
              <a:off x="1809738" y="519319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H="1">
              <a:off x="1807217" y="576926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H="1">
              <a:off x="1790879" y="285293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179512" y="4181144"/>
              <a:ext cx="3312368" cy="17591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318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目标程序</a:t>
            </a:r>
            <a:r>
              <a:rPr lang="zh-CN" altLang="en-US" dirty="0"/>
              <a:t>分析</a:t>
            </a:r>
            <a:r>
              <a:rPr lang="en-US" altLang="zh-CN" dirty="0"/>
              <a:t>  </a:t>
            </a:r>
            <a:r>
              <a:rPr lang="en-US" altLang="zh-CN" dirty="0" err="1"/>
              <a:t>bufbomb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362504" cy="5040312"/>
          </a:xfrm>
        </p:spPr>
        <p:txBody>
          <a:bodyPr/>
          <a:lstStyle/>
          <a:p>
            <a:r>
              <a:rPr lang="zh-CN" altLang="zh-CN" b="1" dirty="0"/>
              <a:t>本实验从分析</a:t>
            </a:r>
            <a:r>
              <a:rPr lang="en-US" altLang="zh-CN" b="1" dirty="0"/>
              <a:t>test</a:t>
            </a:r>
            <a:r>
              <a:rPr lang="zh-CN" altLang="zh-CN" b="1" dirty="0"/>
              <a:t>函数开始。</a:t>
            </a:r>
            <a:endParaRPr lang="en-US" altLang="zh-CN" b="1" dirty="0"/>
          </a:p>
          <a:p>
            <a:pPr marL="355600" indent="-355600">
              <a:buNone/>
            </a:pPr>
            <a:r>
              <a:rPr lang="en-US" altLang="zh-CN" dirty="0"/>
              <a:t>        test</a:t>
            </a:r>
            <a:r>
              <a:rPr lang="zh-CN" altLang="zh-CN" dirty="0"/>
              <a:t>函数调用</a:t>
            </a:r>
            <a:r>
              <a:rPr lang="zh-CN" altLang="en-US" dirty="0"/>
              <a:t>了</a:t>
            </a:r>
            <a:r>
              <a:rPr lang="en-US" altLang="zh-CN" dirty="0" err="1"/>
              <a:t>getbuf</a:t>
            </a:r>
            <a:r>
              <a:rPr lang="zh-CN" altLang="zh-CN" dirty="0"/>
              <a:t>函数，</a:t>
            </a:r>
            <a:r>
              <a:rPr lang="en-US" altLang="zh-CN" dirty="0"/>
              <a:t> </a:t>
            </a:r>
            <a:r>
              <a:rPr lang="en-US" altLang="zh-CN" dirty="0" err="1"/>
              <a:t>getbuf</a:t>
            </a:r>
            <a:r>
              <a:rPr lang="zh-CN" altLang="zh-CN" dirty="0"/>
              <a:t>函数的功能是从标准输入（</a:t>
            </a:r>
            <a:r>
              <a:rPr lang="en-US" altLang="zh-CN" dirty="0" err="1"/>
              <a:t>stdin</a:t>
            </a:r>
            <a:r>
              <a:rPr lang="zh-CN" altLang="zh-CN" dirty="0"/>
              <a:t>）读入一个字符串。</a:t>
            </a:r>
            <a:endParaRPr lang="en-US" altLang="zh-CN" dirty="0"/>
          </a:p>
          <a:p>
            <a:r>
              <a:rPr lang="en-US" altLang="zh-CN" dirty="0" err="1"/>
              <a:t>getbuf</a:t>
            </a:r>
            <a:r>
              <a:rPr lang="zh-CN" altLang="zh-CN" dirty="0"/>
              <a:t>函数源程序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 err="1"/>
              <a:t>bufbomb.c</a:t>
            </a:r>
            <a:r>
              <a:rPr lang="zh-CN" altLang="zh-CN" dirty="0"/>
              <a:t>里没有</a:t>
            </a:r>
            <a:r>
              <a:rPr lang="en-US" altLang="zh-CN" dirty="0"/>
              <a:t>,</a:t>
            </a:r>
            <a:r>
              <a:rPr lang="zh-CN" altLang="en-US" dirty="0"/>
              <a:t>根据反汇编逆向）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4360" y="3586053"/>
            <a:ext cx="8435280" cy="259204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getbuf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{</a:t>
            </a:r>
            <a:endParaRPr lang="zh-CN" altLang="zh-CN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char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[32]; </a:t>
            </a: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//32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字节字符数组</a:t>
            </a:r>
            <a:endParaRPr lang="zh-CN" altLang="zh-CN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gets(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</a:t>
            </a: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从标准输入流输入字符串，</a:t>
            </a: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gets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存在缓冲区溢出漏洞</a:t>
            </a:r>
            <a:endParaRPr lang="zh-CN" altLang="zh-CN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return 1;     </a:t>
            </a: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当输入字符串超过</a:t>
            </a: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字节即可破坏栈帧结构</a:t>
            </a:r>
            <a:endParaRPr lang="zh-CN" altLang="zh-CN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87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缓冲区溢出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sz="2800" b="1" dirty="0">
                <a:solidFill>
                  <a:srgbClr val="FF0000"/>
                </a:solidFill>
              </a:rPr>
              <a:t>缓冲区攻击</a:t>
            </a:r>
            <a:r>
              <a:rPr lang="zh-CN" altLang="en-US" sz="2800" b="1" dirty="0">
                <a:solidFill>
                  <a:srgbClr val="FF0000"/>
                </a:solidFill>
              </a:rPr>
              <a:t>从</a:t>
            </a:r>
            <a:r>
              <a:rPr lang="en-US" altLang="zh-CN" sz="2800" b="1" dirty="0" err="1">
                <a:solidFill>
                  <a:srgbClr val="FF0000"/>
                </a:solidFill>
              </a:rPr>
              <a:t>getbuf</a:t>
            </a:r>
            <a:r>
              <a:rPr lang="zh-CN" altLang="zh-CN" sz="2800" b="1" dirty="0">
                <a:solidFill>
                  <a:srgbClr val="FF0000"/>
                </a:solidFill>
              </a:rPr>
              <a:t>函数</a:t>
            </a:r>
            <a:r>
              <a:rPr lang="zh-CN" altLang="en-US" sz="2800" b="1" dirty="0">
                <a:solidFill>
                  <a:srgbClr val="FF0000"/>
                </a:solidFill>
              </a:rPr>
              <a:t>入手</a:t>
            </a:r>
            <a:endParaRPr lang="en-US" altLang="zh-CN" sz="2800" b="1" dirty="0"/>
          </a:p>
          <a:p>
            <a:pPr marL="355600" indent="-3556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       </a:t>
            </a:r>
            <a:r>
              <a:rPr lang="zh-CN" altLang="zh-CN" dirty="0"/>
              <a:t>函数</a:t>
            </a:r>
            <a:r>
              <a:rPr lang="en-US" altLang="zh-CN" dirty="0"/>
              <a:t>Gets()</a:t>
            </a:r>
            <a:r>
              <a:rPr lang="zh-CN" altLang="zh-CN" dirty="0"/>
              <a:t>不判断</a:t>
            </a:r>
            <a:r>
              <a:rPr lang="en-US" altLang="zh-CN" dirty="0" err="1"/>
              <a:t>buf</a:t>
            </a:r>
            <a:r>
              <a:rPr lang="zh-CN" altLang="en-US" dirty="0"/>
              <a:t>大小，字符串超长，</a:t>
            </a:r>
            <a:r>
              <a:rPr lang="zh-CN" altLang="zh-CN" dirty="0"/>
              <a:t>缓冲区溢出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2352" y="2450432"/>
            <a:ext cx="7704856" cy="12685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&gt;./ </a:t>
            </a:r>
            <a:r>
              <a:rPr lang="en-US" altLang="zh-CN" i="0" dirty="0" err="1">
                <a:solidFill>
                  <a:srgbClr val="66FF66"/>
                </a:solidFill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</a:rPr>
              <a:t> -u U201414557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Type string: I love ICS2014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Dud: </a:t>
            </a:r>
            <a:r>
              <a:rPr lang="en-US" altLang="zh-CN" i="0" dirty="0" err="1">
                <a:solidFill>
                  <a:srgbClr val="66FF66"/>
                </a:solidFill>
              </a:rPr>
              <a:t>getbuf</a:t>
            </a:r>
            <a:r>
              <a:rPr lang="en-US" altLang="zh-CN" i="0" dirty="0">
                <a:solidFill>
                  <a:srgbClr val="66FF66"/>
                </a:solidFill>
              </a:rPr>
              <a:t> returned 0x1                                   </a:t>
            </a:r>
            <a:r>
              <a:rPr lang="zh-CN" altLang="en-US" i="0" dirty="0">
                <a:solidFill>
                  <a:schemeClr val="bg1"/>
                </a:solidFill>
              </a:rPr>
              <a:t>输入字符较短未溢出</a:t>
            </a:r>
          </a:p>
        </p:txBody>
      </p:sp>
      <p:sp>
        <p:nvSpPr>
          <p:cNvPr id="6" name="矩形 5"/>
          <p:cNvSpPr/>
          <p:nvPr/>
        </p:nvSpPr>
        <p:spPr>
          <a:xfrm>
            <a:off x="652352" y="4116277"/>
            <a:ext cx="7704856" cy="12824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&gt;./</a:t>
            </a:r>
            <a:r>
              <a:rPr lang="en-US" altLang="zh-CN" i="0" dirty="0" err="1">
                <a:solidFill>
                  <a:srgbClr val="66FF66"/>
                </a:solidFill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</a:rPr>
              <a:t> -u U201414557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Type string: It is easier to love this class when you are a TA.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Ouch!: You caused a segmentation fault!           </a:t>
            </a:r>
            <a:r>
              <a:rPr lang="zh-CN" altLang="en-US" i="0" dirty="0">
                <a:solidFill>
                  <a:schemeClr val="bg1"/>
                </a:solidFill>
              </a:rPr>
              <a:t>溢出引发段错</a:t>
            </a:r>
            <a:endParaRPr lang="en-US" altLang="zh-CN" i="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198" y="5506637"/>
            <a:ext cx="7660044" cy="57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zh-CN" sz="2400" i="0" dirty="0">
                <a:solidFill>
                  <a:srgbClr val="FF0000"/>
                </a:solidFill>
              </a:rPr>
              <a:t>缓冲区溢出导致程序</a:t>
            </a:r>
            <a:r>
              <a:rPr lang="zh-CN" altLang="en-US" sz="2400" i="0" dirty="0">
                <a:solidFill>
                  <a:srgbClr val="FF0000"/>
                </a:solidFill>
              </a:rPr>
              <a:t>栈帧结构</a:t>
            </a:r>
            <a:r>
              <a:rPr lang="zh-CN" altLang="zh-CN" sz="2400" i="0" dirty="0">
                <a:solidFill>
                  <a:srgbClr val="FF0000"/>
                </a:solidFill>
              </a:rPr>
              <a:t>破坏，产生访</a:t>
            </a:r>
            <a:r>
              <a:rPr lang="zh-CN" altLang="en-US" sz="2400" i="0" dirty="0">
                <a:solidFill>
                  <a:srgbClr val="FF0000"/>
                </a:solidFill>
              </a:rPr>
              <a:t>存</a:t>
            </a:r>
            <a:r>
              <a:rPr lang="zh-CN" altLang="zh-CN" sz="2400" i="0" dirty="0">
                <a:solidFill>
                  <a:srgbClr val="FF0000"/>
                </a:solidFill>
              </a:rPr>
              <a:t>错误</a:t>
            </a:r>
          </a:p>
        </p:txBody>
      </p:sp>
    </p:spTree>
    <p:extLst>
      <p:ext uri="{BB962C8B-B14F-4D97-AF65-F5344CB8AC3E}">
        <p14:creationId xmlns:p14="http://schemas.microsoft.com/office/powerpoint/2010/main" val="275972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攻击手段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4664864" cy="561662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zh-CN" dirty="0"/>
              <a:t>设计字符串输入给</a:t>
            </a:r>
            <a:r>
              <a:rPr lang="en-US" altLang="zh-CN" dirty="0" err="1"/>
              <a:t>bufbomb</a:t>
            </a:r>
            <a:r>
              <a:rPr lang="zh-CN" altLang="zh-CN" dirty="0"/>
              <a:t>，有意造成缓冲区溢出，使</a:t>
            </a:r>
            <a:r>
              <a:rPr lang="en-US" altLang="zh-CN" dirty="0" err="1"/>
              <a:t>bufbomb</a:t>
            </a:r>
            <a:r>
              <a:rPr lang="zh-CN" altLang="zh-CN" dirty="0"/>
              <a:t>程序完成一些有趣的事情。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zh-CN" b="1" dirty="0"/>
              <a:t>攻击字符串</a:t>
            </a:r>
            <a:r>
              <a:rPr lang="zh-CN" altLang="zh-CN" dirty="0"/>
              <a:t>：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zh-CN" dirty="0"/>
              <a:t>无符号字节数据，十六进制表示，字节间用空格隔开，如：</a:t>
            </a:r>
            <a:r>
              <a:rPr lang="en-US" altLang="zh-CN" dirty="0"/>
              <a:t> 68 </a:t>
            </a:r>
            <a:r>
              <a:rPr lang="en-US" altLang="zh-CN" dirty="0" err="1"/>
              <a:t>ef</a:t>
            </a:r>
            <a:r>
              <a:rPr lang="en-US" altLang="zh-CN" dirty="0"/>
              <a:t> cd ab 00 83 c0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与</a:t>
            </a:r>
            <a:r>
              <a:rPr lang="en-US" altLang="zh-CN" dirty="0"/>
              <a:t>cookie</a:t>
            </a:r>
            <a:r>
              <a:rPr lang="zh-CN" altLang="en-US" dirty="0"/>
              <a:t>相关，</a:t>
            </a:r>
            <a:r>
              <a:rPr lang="zh-CN" altLang="zh-CN" dirty="0"/>
              <a:t>每</a:t>
            </a:r>
            <a:r>
              <a:rPr lang="zh-CN" altLang="en-US" dirty="0"/>
              <a:t>位</a:t>
            </a:r>
            <a:r>
              <a:rPr lang="zh-CN" altLang="zh-CN" dirty="0"/>
              <a:t>同学的攻击字串</a:t>
            </a:r>
            <a:r>
              <a:rPr lang="zh-CN" altLang="en-US" dirty="0"/>
              <a:t>不同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为</a:t>
            </a:r>
            <a:r>
              <a:rPr lang="zh-CN" altLang="en-US" dirty="0"/>
              <a:t>输入方便，</a:t>
            </a:r>
            <a:r>
              <a:rPr lang="zh-CN" altLang="zh-CN" dirty="0"/>
              <a:t>将攻击字符串写在文本文件中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8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60400" y="1268760"/>
            <a:ext cx="3978850" cy="5224118"/>
            <a:chOff x="2942567" y="1988835"/>
            <a:chExt cx="3831491" cy="3826120"/>
          </a:xfrm>
        </p:grpSpPr>
        <p:sp>
          <p:nvSpPr>
            <p:cNvPr id="6" name="文本框 5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942567" y="3168648"/>
              <a:ext cx="616067" cy="355654"/>
              <a:chOff x="3149988" y="3138575"/>
              <a:chExt cx="346538" cy="355654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3149988" y="3138575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2956080" y="5459301"/>
              <a:ext cx="621649" cy="355654"/>
              <a:chOff x="2897579" y="4757889"/>
              <a:chExt cx="621649" cy="355654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2897579" y="4757889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>
                <a:off x="2987818" y="503184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661862" y="3495931"/>
              <a:ext cx="1112196" cy="2237325"/>
              <a:chOff x="7894110" y="2190886"/>
              <a:chExt cx="1112196" cy="3637163"/>
            </a:xfrm>
          </p:grpSpPr>
          <p:sp>
            <p:nvSpPr>
              <p:cNvPr id="22" name="右大括号 21"/>
              <p:cNvSpPr/>
              <p:nvPr/>
            </p:nvSpPr>
            <p:spPr>
              <a:xfrm>
                <a:off x="7894110" y="2190886"/>
                <a:ext cx="277450" cy="3637163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209276" y="3639149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0" name="右大括号 19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7209500" y="1983250"/>
            <a:ext cx="652816" cy="3571125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754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</a:t>
            </a:r>
            <a:r>
              <a:rPr lang="en-US" altLang="zh-CN" dirty="0"/>
              <a:t>5</a:t>
            </a:r>
            <a:r>
              <a:rPr lang="zh-CN" altLang="en-US" dirty="0"/>
              <a:t>个攻击字符串，对目标程序实施缓冲区溢出攻击。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次攻击难度递增，分别命名为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Smoke    </a:t>
            </a:r>
            <a:r>
              <a:rPr lang="zh-CN" altLang="en-US" dirty="0"/>
              <a:t>（让目标程序</a:t>
            </a:r>
            <a:r>
              <a:rPr lang="zh-CN" altLang="en-US" dirty="0">
                <a:solidFill>
                  <a:srgbClr val="00B050"/>
                </a:solidFill>
              </a:rPr>
              <a:t>调用</a:t>
            </a:r>
            <a:r>
              <a:rPr lang="en-US" altLang="zh-CN" dirty="0">
                <a:solidFill>
                  <a:srgbClr val="00B050"/>
                </a:solidFill>
              </a:rPr>
              <a:t>smoke</a:t>
            </a:r>
            <a:r>
              <a:rPr lang="zh-CN" altLang="en-US" dirty="0">
                <a:solidFill>
                  <a:srgbClr val="00B050"/>
                </a:solidFill>
              </a:rPr>
              <a:t>函数</a:t>
            </a:r>
            <a:r>
              <a:rPr lang="zh-CN" altLang="en-US" dirty="0"/>
              <a:t>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Fizz         </a:t>
            </a:r>
            <a:r>
              <a:rPr lang="zh-CN" altLang="en-US" dirty="0"/>
              <a:t>（让目标程序使用</a:t>
            </a:r>
            <a:r>
              <a:rPr lang="zh-CN" altLang="en-US" dirty="0">
                <a:solidFill>
                  <a:srgbClr val="00B050"/>
                </a:solidFill>
              </a:rPr>
              <a:t>特定参数调用</a:t>
            </a:r>
            <a:r>
              <a:rPr lang="en-US" altLang="zh-CN" dirty="0"/>
              <a:t>Fizz</a:t>
            </a:r>
            <a:r>
              <a:rPr lang="zh-CN" altLang="en-US" dirty="0"/>
              <a:t>函数）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Bang       </a:t>
            </a:r>
            <a:r>
              <a:rPr lang="zh-CN" altLang="en-US" dirty="0"/>
              <a:t>（让目标程序调用</a:t>
            </a:r>
            <a:r>
              <a:rPr lang="en-US" altLang="zh-CN" dirty="0"/>
              <a:t>Bang</a:t>
            </a:r>
            <a:r>
              <a:rPr lang="zh-CN" altLang="en-US" dirty="0"/>
              <a:t>函数，并</a:t>
            </a:r>
            <a:r>
              <a:rPr lang="zh-CN" altLang="en-US" dirty="0">
                <a:solidFill>
                  <a:srgbClr val="00B050"/>
                </a:solidFill>
              </a:rPr>
              <a:t>篡改全局变量</a:t>
            </a:r>
            <a:r>
              <a:rPr lang="zh-CN" altLang="en-US" dirty="0"/>
              <a:t>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Boom    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50"/>
                </a:solidFill>
              </a:rPr>
              <a:t>无感攻击</a:t>
            </a:r>
            <a:r>
              <a:rPr lang="zh-CN" altLang="en-US" dirty="0"/>
              <a:t>，并传递有效返回值）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Nitro     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50"/>
                </a:solidFill>
              </a:rPr>
              <a:t>栈帧地址变化</a:t>
            </a:r>
            <a:r>
              <a:rPr lang="zh-CN" altLang="en-US" dirty="0"/>
              <a:t>时的有效攻击）</a:t>
            </a:r>
            <a:endParaRPr lang="en-US" altLang="zh-CN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需要调用的函数均在目标程序中存在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9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641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13221</TotalTime>
  <Words>2860</Words>
  <Application>Microsoft Office PowerPoint</Application>
  <PresentationFormat>全屏显示(4:3)</PresentationFormat>
  <Paragraphs>417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Cambria Math</vt:lpstr>
      <vt:lpstr>华文细黑</vt:lpstr>
      <vt:lpstr>黑体</vt:lpstr>
      <vt:lpstr>Arial</vt:lpstr>
      <vt:lpstr>楷体</vt:lpstr>
      <vt:lpstr>Wingdings</vt:lpstr>
      <vt:lpstr>宋体</vt:lpstr>
      <vt:lpstr>微软雅黑</vt:lpstr>
      <vt:lpstr>Times New Roman</vt:lpstr>
      <vt:lpstr>Courier New</vt:lpstr>
      <vt:lpstr>2_nordridesign</vt:lpstr>
      <vt:lpstr>1_nordridesign</vt:lpstr>
      <vt:lpstr>PowerPoint 演示文稿</vt:lpstr>
      <vt:lpstr>实验数据与文件</vt:lpstr>
      <vt:lpstr>实验概述</vt:lpstr>
      <vt:lpstr>实验概述</vt:lpstr>
      <vt:lpstr>目标程序分析  bufbomb</vt:lpstr>
      <vt:lpstr>目标程序分析  bufbomb</vt:lpstr>
      <vt:lpstr>缓冲区溢出</vt:lpstr>
      <vt:lpstr>攻击手段</vt:lpstr>
      <vt:lpstr>实验任务</vt:lpstr>
      <vt:lpstr>任务1：Smoke</vt:lpstr>
      <vt:lpstr>Smoke攻击</vt:lpstr>
      <vt:lpstr>任务2：Fizz</vt:lpstr>
      <vt:lpstr>fizz攻击</vt:lpstr>
      <vt:lpstr>任务2：Fizz</vt:lpstr>
      <vt:lpstr>任务3：Bang</vt:lpstr>
      <vt:lpstr>任务3：Bang</vt:lpstr>
      <vt:lpstr>bang攻击</vt:lpstr>
      <vt:lpstr>任务3：Bang</vt:lpstr>
      <vt:lpstr>任务4：boom</vt:lpstr>
      <vt:lpstr>任务4：boom</vt:lpstr>
      <vt:lpstr>boom攻击  无感攻击</vt:lpstr>
      <vt:lpstr>任务5：Nitro</vt:lpstr>
      <vt:lpstr>任务5：Nitro</vt:lpstr>
      <vt:lpstr>任务5：Nitro</vt:lpstr>
      <vt:lpstr>实验工具和技术</vt:lpstr>
      <vt:lpstr>实验工具和技术</vt:lpstr>
      <vt:lpstr>攻击字符串文件和结果的提交</vt:lpstr>
      <vt:lpstr>攻击字符串文件和结果的提交</vt:lpstr>
      <vt:lpstr>攻击字符串文件和结果的提交</vt:lpstr>
      <vt:lpstr>任务一smoke  解题过程</vt:lpstr>
      <vt:lpstr>任务一smoke  解题过程</vt:lpstr>
      <vt:lpstr>任务一smoke  解题过程</vt:lpstr>
      <vt:lpstr>任务一smoke  解题过程</vt:lpstr>
      <vt:lpstr>任务一smoke  解题过程</vt:lpstr>
      <vt:lpstr>实验报告和结果文件</vt:lpstr>
    </vt:vector>
  </TitlesOfParts>
  <Company>NordriDesign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</dc:creator>
  <cp:keywords>ppt幻灯设计/ppt模板设计</cp:keywords>
  <dc:description>nordridesign.com</dc:description>
  <cp:lastModifiedBy>yu zhang</cp:lastModifiedBy>
  <cp:revision>1074</cp:revision>
  <dcterms:created xsi:type="dcterms:W3CDTF">2009-09-14T03:13:49Z</dcterms:created>
  <dcterms:modified xsi:type="dcterms:W3CDTF">2021-06-07T11:29:22Z</dcterms:modified>
</cp:coreProperties>
</file>