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23"/>
  </p:notesMasterIdLst>
  <p:handoutMasterIdLst>
    <p:handoutMasterId r:id="rId24"/>
  </p:handoutMasterIdLst>
  <p:sldIdLst>
    <p:sldId id="2159" r:id="rId3"/>
    <p:sldId id="2268" r:id="rId4"/>
    <p:sldId id="2289" r:id="rId5"/>
    <p:sldId id="2279" r:id="rId6"/>
    <p:sldId id="2278" r:id="rId7"/>
    <p:sldId id="2290" r:id="rId8"/>
    <p:sldId id="2280" r:id="rId9"/>
    <p:sldId id="2288" r:id="rId10"/>
    <p:sldId id="2271" r:id="rId11"/>
    <p:sldId id="2272" r:id="rId12"/>
    <p:sldId id="2276" r:id="rId13"/>
    <p:sldId id="2273" r:id="rId14"/>
    <p:sldId id="2277" r:id="rId15"/>
    <p:sldId id="2274" r:id="rId16"/>
    <p:sldId id="2281" r:id="rId17"/>
    <p:sldId id="2282" r:id="rId18"/>
    <p:sldId id="2291" r:id="rId19"/>
    <p:sldId id="2285" r:id="rId20"/>
    <p:sldId id="2275" r:id="rId21"/>
    <p:sldId id="2286" r:id="rId22"/>
  </p:sldIdLst>
  <p:sldSz cx="9144000" cy="6858000" type="screen4x3"/>
  <p:notesSz cx="6815138" cy="99314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黑体" panose="02010609060101010101" pitchFamily="49" charset="-122"/>
      <p:regular r:id="rId29"/>
    </p:embeddedFont>
    <p:embeddedFont>
      <p:font typeface="华文细黑" panose="0201060004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custDataLst>
    <p:tags r:id="rId33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33FF"/>
    <a:srgbClr val="FF00FF"/>
    <a:srgbClr val="CC3300"/>
    <a:srgbClr val="86BC64"/>
    <a:srgbClr val="FFFFFF"/>
    <a:srgbClr val="FFFFCC"/>
    <a:srgbClr val="FF99FF"/>
    <a:srgbClr val="0E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87664" autoAdjust="0"/>
  </p:normalViewPr>
  <p:slideViewPr>
    <p:cSldViewPr>
      <p:cViewPr varScale="1">
        <p:scale>
          <a:sx n="52" d="100"/>
          <a:sy n="52" d="100"/>
        </p:scale>
        <p:origin x="1660" y="68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2021/6/2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388843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endParaRPr lang="zh-CN" altLang="en-US" sz="32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1702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/>
              <a:t>         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</a:t>
            </a: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563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1706563" indent="-720725">
              <a:buNone/>
            </a:pP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8048a4c:	c7 04 24 01 00 00 00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>
                <a:solidFill>
                  <a:srgbClr val="7030A0"/>
                </a:solidFill>
              </a:rPr>
              <a:t>call   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29969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8104" y="393305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2892" y="3292117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108520" y="2276872"/>
              <a:ext cx="3816424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>
                  <a:solidFill>
                    <a:schemeClr val="tx1"/>
                  </a:solidFill>
                </a:rPr>
                <a:t>的参数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>
                  <a:solidFill>
                    <a:schemeClr val="tx1"/>
                  </a:solidFill>
                </a:rPr>
                <a:t>的返回地址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46526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20120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5078051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14510" y="483741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508104" y="4243154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5924256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>
                <a:latin typeface="+mj-lt"/>
              </a:rPr>
              <a:t>&gt;</a:t>
            </a:r>
            <a:r>
              <a:rPr lang="zh-CN" altLang="en-US" sz="1600" i="0" dirty="0">
                <a:latin typeface="+mj-lt"/>
              </a:rPr>
              <a:t>函数</a:t>
            </a:r>
            <a:r>
              <a:rPr lang="zh-CN" altLang="zh-CN" sz="1600" i="0" dirty="0">
                <a:latin typeface="+mj-lt"/>
              </a:rPr>
              <a:t>两个</a:t>
            </a:r>
            <a:r>
              <a:rPr lang="zh-CN" altLang="en-US" sz="1600" i="0" dirty="0">
                <a:latin typeface="+mj-lt"/>
              </a:rPr>
              <a:t>参数</a:t>
            </a:r>
            <a:endParaRPr lang="en-US" altLang="zh-CN" sz="1600" i="0" dirty="0">
              <a:latin typeface="+mj-lt"/>
            </a:endParaRPr>
          </a:p>
          <a:p>
            <a:pPr algn="l"/>
            <a:r>
              <a:rPr lang="zh-CN" altLang="zh-CN" sz="1600" i="0" dirty="0">
                <a:latin typeface="+mj-lt"/>
              </a:rPr>
              <a:t>存在于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所指向的堆栈存储单元里。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154216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275856" y="3570742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308304" y="2159517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781237" y="3385611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40153" y="4763279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/>
              <a:t>也许你看到的程序和前面的不一样，而是这样的：</a:t>
            </a:r>
            <a:endParaRPr lang="en-US" altLang="zh-CN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>
                <a:solidFill>
                  <a:srgbClr val="FF0000"/>
                </a:solidFill>
              </a:rPr>
              <a:t>gcc</a:t>
            </a:r>
            <a:r>
              <a:rPr lang="zh-CN" altLang="en-US" b="1" i="0" kern="0" dirty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，程序不需要保存、修改、恢复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8048a58:	e8 49 07 00 00  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8048a5d: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8048f0c:  c7 44 24 04 fc a0 04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0x804a0fc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37590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21545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</a:t>
            </a:r>
            <a:r>
              <a:rPr lang="zh-CN" altLang="en-US" dirty="0"/>
              <a:t>使用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/>
              <a:t>bomb</a:t>
            </a:r>
            <a:r>
              <a:rPr lang="zh-CN" altLang="en-US" dirty="0"/>
              <a:t>的汇编源程序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d bomb </a:t>
            </a:r>
            <a:r>
              <a:rPr lang="en-US" altLang="zh-CN" dirty="0">
                <a:solidFill>
                  <a:srgbClr val="FF0000"/>
                </a:solidFill>
              </a:rPr>
              <a:t>&gt; asm.txt</a:t>
            </a:r>
          </a:p>
          <a:p>
            <a:pPr marL="0" indent="0">
              <a:buNone/>
            </a:pPr>
            <a:r>
              <a:rPr lang="en-US" altLang="zh-CN" sz="2000" dirty="0"/>
              <a:t>     “&gt;”:</a:t>
            </a:r>
            <a:r>
              <a:rPr lang="zh-CN" altLang="en-US" sz="2000" dirty="0"/>
              <a:t>重定向，将反汇编出来的源程序输出至文件</a:t>
            </a:r>
            <a:r>
              <a:rPr lang="en-US" altLang="zh-CN" sz="2000" dirty="0"/>
              <a:t>asm.txt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2）</a:t>
            </a:r>
            <a:r>
              <a:rPr lang="zh-CN" altLang="en-US" dirty="0"/>
              <a:t>查看反汇编源代码：</a:t>
            </a:r>
            <a:r>
              <a:rPr lang="en-US" altLang="zh-CN" dirty="0" err="1"/>
              <a:t>gedit</a:t>
            </a:r>
            <a:r>
              <a:rPr lang="en-US" altLang="zh-CN" dirty="0"/>
              <a:t> asm.txt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75424"/>
            <a:ext cx="4637409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3429001"/>
            <a:ext cx="2952327" cy="1289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latin typeface="+mj-ea"/>
                <a:ea typeface="+mj-ea"/>
              </a:rPr>
              <a:t>如何在</a:t>
            </a:r>
            <a:r>
              <a:rPr lang="en-US" altLang="zh-CN" i="0" dirty="0" err="1">
                <a:latin typeface="+mj-ea"/>
                <a:ea typeface="+mj-ea"/>
              </a:rPr>
              <a:t>asm</a:t>
            </a:r>
            <a:r>
              <a:rPr lang="zh-CN" altLang="en-US" i="0" dirty="0">
                <a:latin typeface="+mj-ea"/>
                <a:ea typeface="+mj-ea"/>
              </a:rPr>
              <a:t>定位</a:t>
            </a:r>
            <a:r>
              <a:rPr lang="en-US" altLang="zh-CN" i="0" dirty="0">
                <a:latin typeface="+mj-ea"/>
                <a:ea typeface="+mj-ea"/>
              </a:rPr>
              <a:t>main</a:t>
            </a:r>
            <a:r>
              <a:rPr lang="zh-CN" altLang="en-US" i="0" dirty="0">
                <a:latin typeface="+mj-ea"/>
                <a:ea typeface="+mj-ea"/>
              </a:rPr>
              <a:t>或</a:t>
            </a:r>
            <a:r>
              <a:rPr lang="en-US" altLang="zh-CN" i="0" dirty="0">
                <a:latin typeface="+mj-ea"/>
                <a:ea typeface="+mj-ea"/>
              </a:rPr>
              <a:t>phase_1</a:t>
            </a:r>
            <a:r>
              <a:rPr lang="zh-CN" altLang="en-US" i="0" dirty="0">
                <a:latin typeface="+mj-ea"/>
                <a:ea typeface="+mj-ea"/>
              </a:rPr>
              <a:t>等符号？</a:t>
            </a:r>
            <a:endParaRPr lang="en-US" altLang="zh-CN" i="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>
                <a:latin typeface="+mj-ea"/>
                <a:ea typeface="+mj-ea"/>
              </a:rPr>
              <a:t>find</a:t>
            </a:r>
            <a:r>
              <a:rPr lang="zh-CN" altLang="en-US" i="0" dirty="0">
                <a:latin typeface="+mj-ea"/>
                <a:ea typeface="+mj-ea"/>
              </a:rPr>
              <a:t>查找相应字符串即可</a:t>
            </a:r>
          </a:p>
        </p:txBody>
      </p:sp>
    </p:spTree>
    <p:extLst>
      <p:ext uri="{BB962C8B-B14F-4D97-AF65-F5344CB8AC3E}">
        <p14:creationId xmlns:p14="http://schemas.microsoft.com/office/powerpoint/2010/main" val="40035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./bomb/</a:t>
            </a:r>
            <a:r>
              <a:rPr lang="en-US" altLang="zh-CN" b="1" dirty="0" err="1"/>
              <a:t>bomblab</a:t>
            </a:r>
            <a:r>
              <a:rPr lang="en-US" altLang="zh-CN" b="1" dirty="0"/>
              <a:t>/</a:t>
            </a:r>
            <a:r>
              <a:rPr lang="en-US" altLang="zh-CN" b="1" dirty="0" err="1"/>
              <a:t>src</a:t>
            </a:r>
            <a:r>
              <a:rPr lang="en-US" altLang="zh-CN" b="1" dirty="0"/>
              <a:t>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4）gdb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52928" cy="50403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dirty="0"/>
              <a:t>百度网盘下载</a:t>
            </a:r>
            <a:r>
              <a:rPr lang="en-US" altLang="zh-CN" dirty="0"/>
              <a:t>PPT</a:t>
            </a:r>
            <a:r>
              <a:rPr dirty="0"/>
              <a:t>和逆向工程</a:t>
            </a:r>
            <a:r>
              <a:rPr altLang="zh-CN" dirty="0"/>
              <a:t>拆除“</a:t>
            </a:r>
            <a:r>
              <a:rPr dirty="0"/>
              <a:t>二进制炸弹</a:t>
            </a:r>
            <a:r>
              <a:rPr altLang="zh-CN" dirty="0"/>
              <a:t>”</a:t>
            </a:r>
            <a:r>
              <a:rPr dirty="0"/>
              <a:t>程序：</a:t>
            </a:r>
            <a:endParaRPr lang="en-US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https://pan.baidu.com/s/1yJlgEThZDPwdJbQdSZgIEg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增强对程序机器级表示、汇编语言、调试器和逆向工程等</a:t>
            </a:r>
            <a:r>
              <a:rPr lang="zh-CN" altLang="en-US" dirty="0"/>
              <a:t>理解</a:t>
            </a:r>
            <a:r>
              <a:rPr lang="zh-CN" altLang="zh-CN" dirty="0"/>
              <a:t>。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一个“</a:t>
            </a:r>
            <a:r>
              <a:rPr lang="en-US" altLang="zh-CN" dirty="0"/>
              <a:t>Binary Bombs</a:t>
            </a:r>
            <a:r>
              <a:rPr lang="zh-CN" altLang="zh-CN" dirty="0"/>
              <a:t>”（二进制炸弹，简称炸弹）是一个</a:t>
            </a:r>
            <a:r>
              <a:rPr lang="en-US" altLang="zh-CN" dirty="0"/>
              <a:t>Linux</a:t>
            </a:r>
            <a:r>
              <a:rPr lang="zh-CN" altLang="zh-CN" dirty="0"/>
              <a:t>可执行</a:t>
            </a:r>
            <a:r>
              <a:rPr lang="en-US" altLang="zh-CN" dirty="0"/>
              <a:t>C</a:t>
            </a:r>
            <a:r>
              <a:rPr lang="zh-CN" altLang="zh-CN" dirty="0"/>
              <a:t>程序，包含</a:t>
            </a:r>
            <a:r>
              <a:rPr lang="en-US" altLang="zh-CN" dirty="0"/>
              <a:t>phase1~phase6</a:t>
            </a:r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zh-CN" dirty="0"/>
              <a:t>个阶段。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炸弹运行</a:t>
            </a:r>
            <a:r>
              <a:rPr lang="zh-CN" altLang="en-US" dirty="0"/>
              <a:t>各</a:t>
            </a:r>
            <a:r>
              <a:rPr lang="zh-CN" altLang="zh-CN" dirty="0"/>
              <a:t>阶段要求输入一个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，若输入符合程序预期，该阶段炸弹被“拆除”，否则“爆炸” 。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你需要</a:t>
            </a:r>
            <a:r>
              <a:rPr lang="zh-CN" altLang="zh-CN" dirty="0"/>
              <a:t>拆除尽可能多的炸弹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itchFamily="2" charset="-122"/>
              </a:rPr>
              <a:t>显示内存内容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zh-CN" altLang="en-US" dirty="0">
                <a:ea typeface="宋体" pitchFamily="2" charset="-122"/>
              </a:rPr>
              <a:t>基本用法：以十六进制的形式显式</a:t>
            </a:r>
            <a:r>
              <a:rPr lang="en-US" altLang="zh-CN" dirty="0">
                <a:ea typeface="宋体" pitchFamily="2" charset="-122"/>
              </a:rPr>
              <a:t>0x804a0fc</a:t>
            </a:r>
            <a:r>
              <a:rPr lang="zh-CN" altLang="en-US" dirty="0">
                <a:ea typeface="宋体" pitchFamily="2" charset="-122"/>
              </a:rPr>
              <a:t>处开始的</a:t>
            </a:r>
            <a:r>
              <a:rPr lang="en-US" altLang="zh-CN" dirty="0">
                <a:ea typeface="宋体" pitchFamily="2" charset="-122"/>
              </a:rPr>
              <a:t>20</a:t>
            </a:r>
            <a:r>
              <a:rPr lang="zh-CN" altLang="en-US" dirty="0">
                <a:ea typeface="宋体" pitchFamily="2" charset="-122"/>
              </a:rPr>
              <a:t>个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                 </a:t>
            </a:r>
            <a:r>
              <a:rPr lang="zh-CN" altLang="en-US" dirty="0">
                <a:ea typeface="宋体" pitchFamily="2" charset="-122"/>
              </a:rPr>
              <a:t>字节的内容：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每个炸弹阶段考察</a:t>
            </a:r>
            <a:r>
              <a:rPr lang="zh-CN" altLang="zh-CN" dirty="0">
                <a:solidFill>
                  <a:srgbClr val="FF0000"/>
                </a:solidFill>
              </a:rPr>
              <a:t>机器级语言程序</a:t>
            </a:r>
            <a:r>
              <a:rPr lang="zh-CN" altLang="zh-CN" dirty="0"/>
              <a:t>不同方面，难度递增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/>
              <a:t>：条件</a:t>
            </a:r>
            <a:r>
              <a:rPr lang="en-US" altLang="zh-CN" dirty="0"/>
              <a:t>/</a:t>
            </a:r>
            <a:r>
              <a:rPr lang="zh-CN" altLang="zh-CN" dirty="0"/>
              <a:t>分支</a:t>
            </a:r>
            <a:r>
              <a:rPr lang="zh-CN" altLang="en-US" dirty="0"/>
              <a:t>：含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B050"/>
                </a:solidFill>
              </a:rPr>
              <a:t>阶段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zh-CN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5</a:t>
            </a:r>
            <a:r>
              <a:rPr lang="zh-CN" altLang="zh-CN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6</a:t>
            </a:r>
            <a:r>
              <a:rPr lang="zh-CN" altLang="zh-CN" dirty="0"/>
              <a:t>：链表</a:t>
            </a:r>
            <a:r>
              <a:rPr lang="en-US" altLang="zh-CN" dirty="0"/>
              <a:t>/</a:t>
            </a:r>
            <a:r>
              <a:rPr lang="zh-CN" altLang="zh-CN" dirty="0"/>
              <a:t>指针</a:t>
            </a:r>
            <a:r>
              <a:rPr lang="en-US" altLang="zh-CN" dirty="0"/>
              <a:t>/</a:t>
            </a:r>
            <a:r>
              <a:rPr lang="zh-CN" altLang="zh-CN" dirty="0"/>
              <a:t>结构</a:t>
            </a:r>
            <a:endParaRPr lang="en-US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隐藏阶段，第</a:t>
            </a:r>
            <a:r>
              <a:rPr lang="en-US" altLang="zh-CN" dirty="0"/>
              <a:t>4</a:t>
            </a:r>
            <a:r>
              <a:rPr lang="zh-CN" altLang="zh-CN" dirty="0"/>
              <a:t>阶段之后附加特定字符串后出现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0403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拆弹装备：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熟练使用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调试器和</a:t>
            </a: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单步跟踪调试每一阶段的机器代码；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理解汇编语言代码的行为或作用；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“推断”拆除炸弹所需的目标字符串。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在各阶段的开始代码前和引爆炸弹函数前设置断点，便于调试。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zh-CN" dirty="0"/>
              <a:t>实验语言：</a:t>
            </a:r>
            <a:r>
              <a:rPr lang="en-US" altLang="zh-CN" dirty="0"/>
              <a:t>C</a:t>
            </a:r>
            <a:r>
              <a:rPr lang="zh-CN" altLang="zh-CN" dirty="0"/>
              <a:t>语言</a:t>
            </a:r>
            <a:r>
              <a:rPr lang="zh-CN" altLang="en-US" dirty="0"/>
              <a:t>，</a:t>
            </a:r>
            <a:r>
              <a:rPr lang="en-US" altLang="zh-CN" dirty="0" err="1"/>
              <a:t>at&amp;t</a:t>
            </a:r>
            <a:r>
              <a:rPr lang="zh-CN" altLang="en-US" dirty="0"/>
              <a:t>汇编语言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zh-CN" dirty="0"/>
              <a:t>实验环境：</a:t>
            </a:r>
            <a:r>
              <a:rPr lang="en-US" altLang="zh-CN" dirty="0"/>
              <a:t>32</a:t>
            </a:r>
            <a:r>
              <a:rPr lang="zh-CN" altLang="en-US" dirty="0"/>
              <a:t>位 </a:t>
            </a:r>
            <a:r>
              <a:rPr lang="en-US" altLang="zh-CN" dirty="0" err="1"/>
              <a:t>linux</a:t>
            </a:r>
            <a:r>
              <a:rPr lang="en-US" altLang="zh-CN" dirty="0"/>
              <a:t>  </a:t>
            </a:r>
            <a:endParaRPr lang="zh-CN" altLang="zh-CN" dirty="0"/>
          </a:p>
          <a:p>
            <a:pPr marL="995363" indent="-457200">
              <a:lnSpc>
                <a:spcPct val="150000"/>
              </a:lnSpc>
              <a:spcBef>
                <a:spcPts val="1200"/>
              </a:spcBef>
              <a:buAutoNum type="circleNumDbPlain" startAt="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/>
              <a:t>实验技能</a:t>
            </a:r>
          </a:p>
        </p:txBody>
      </p:sp>
    </p:spTree>
    <p:extLst>
      <p:ext uri="{BB962C8B-B14F-4D97-AF65-F5344CB8AC3E}">
        <p14:creationId xmlns:p14="http://schemas.microsoft.com/office/powerpoint/2010/main" val="220599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r>
              <a:rPr lang="zh-CN" altLang="en-US" sz="2000" dirty="0"/>
              <a:t>炸弹文件包</a:t>
            </a:r>
            <a:r>
              <a:rPr lang="zh-CN" altLang="zh-CN" sz="2000" dirty="0"/>
              <a:t>：</a:t>
            </a:r>
            <a:r>
              <a:rPr lang="zh-CN" altLang="en-US" sz="2000" dirty="0"/>
              <a:t>（每位同学不一样）</a:t>
            </a:r>
            <a:endParaRPr lang="zh-CN" altLang="zh-CN" sz="2000" dirty="0"/>
          </a:p>
          <a:p>
            <a:pPr marL="1430338" lvl="1"/>
            <a:r>
              <a:rPr lang="en-US" altLang="zh-CN" dirty="0"/>
              <a:t>bomb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的可执行程序。</a:t>
            </a:r>
          </a:p>
          <a:p>
            <a:pPr marL="1430338" lvl="1"/>
            <a:r>
              <a:rPr lang="en-US" altLang="zh-CN" dirty="0" err="1"/>
              <a:t>bomb.c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程序的</a:t>
            </a:r>
            <a:r>
              <a:rPr lang="en-US" altLang="zh-CN" dirty="0"/>
              <a:t>main</a:t>
            </a:r>
            <a:r>
              <a:rPr lang="zh-CN" altLang="zh-CN" dirty="0"/>
              <a:t>函数。</a:t>
            </a:r>
            <a:endParaRPr lang="en-US" altLang="zh-CN" dirty="0"/>
          </a:p>
          <a:p>
            <a:pPr marL="1430338" lvl="1"/>
            <a:r>
              <a:rPr lang="en-US" altLang="zh-CN" dirty="0"/>
              <a:t>ID</a:t>
            </a:r>
          </a:p>
          <a:p>
            <a:pPr marL="1430338" lvl="1"/>
            <a:r>
              <a:rPr lang="en-US" altLang="zh-CN" dirty="0"/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bomb：</a:t>
            </a:r>
            <a:r>
              <a:rPr lang="zh-CN" altLang="zh-CN" sz="2000" dirty="0"/>
              <a:t>是一个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下</a:t>
            </a:r>
            <a:r>
              <a:rPr lang="zh-CN" altLang="zh-CN" sz="2000" dirty="0"/>
              <a:t>可执行程序，需要</a:t>
            </a:r>
            <a:r>
              <a:rPr lang="en-US" altLang="zh-CN" sz="2000" dirty="0"/>
              <a:t>0</a:t>
            </a:r>
            <a:r>
              <a:rPr lang="zh-CN" altLang="zh-CN" sz="2000" dirty="0"/>
              <a:t>或</a:t>
            </a:r>
            <a:r>
              <a:rPr lang="en-US" altLang="zh-CN" sz="2000" dirty="0"/>
              <a:t>1</a:t>
            </a:r>
            <a:r>
              <a:rPr lang="zh-CN" altLang="zh-CN" sz="2000" dirty="0"/>
              <a:t>个命令行参数</a:t>
            </a:r>
            <a:endParaRPr lang="en-US" altLang="zh-CN" sz="2000" dirty="0"/>
          </a:p>
          <a:p>
            <a:pPr marL="1430338" lvl="1"/>
            <a:r>
              <a:rPr lang="zh-CN" altLang="zh-CN" dirty="0"/>
              <a:t>不</a:t>
            </a:r>
            <a:r>
              <a:rPr lang="zh-CN" altLang="en-US" dirty="0"/>
              <a:t>带</a:t>
            </a:r>
            <a:r>
              <a:rPr lang="zh-CN" altLang="zh-CN" dirty="0"/>
              <a:t>参数</a:t>
            </a:r>
            <a:r>
              <a:rPr lang="zh-CN" altLang="en-US" dirty="0"/>
              <a:t>运行</a:t>
            </a:r>
            <a:r>
              <a:rPr lang="zh-CN" altLang="zh-CN" dirty="0"/>
              <a:t>，</a:t>
            </a:r>
            <a:r>
              <a:rPr lang="zh-CN" altLang="en-US" dirty="0"/>
              <a:t>输出</a:t>
            </a:r>
            <a:r>
              <a:rPr lang="zh-CN" altLang="zh-CN" dirty="0"/>
              <a:t>欢迎信息后，期待你按行输入</a:t>
            </a:r>
            <a:r>
              <a:rPr lang="en-US" altLang="zh-CN" dirty="0"/>
              <a:t>                </a:t>
            </a:r>
            <a:r>
              <a:rPr lang="zh-CN" altLang="zh-CN" dirty="0"/>
              <a:t>拆弹字符串，</a:t>
            </a:r>
            <a:r>
              <a:rPr lang="zh-CN" altLang="en-US" dirty="0"/>
              <a:t>错误炸弹引爆退出，正确提示进入下一关。</a:t>
            </a:r>
            <a:endParaRPr lang="en-US" altLang="zh-CN" dirty="0"/>
          </a:p>
          <a:p>
            <a:pPr marL="1430338" lvl="1"/>
            <a:r>
              <a:rPr lang="zh-CN" altLang="en-US" dirty="0"/>
              <a:t>带参数运行，从拆弹者的密码文件中读取用户密码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bomb.c：bomb</a:t>
            </a:r>
            <a:r>
              <a:rPr lang="zh-CN" altLang="en-US" sz="20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31656" y="2060847"/>
            <a:ext cx="360040" cy="10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139241"/>
            <a:ext cx="1865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>
                <a:latin typeface="+mj-lt"/>
              </a:rPr>
              <a:t>用文本编辑器打开看看就知道里面有什么了</a:t>
            </a: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结果及结果文件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命令行直接运行</a:t>
            </a:r>
            <a:r>
              <a:rPr lang="en-US" altLang="zh-CN" dirty="0"/>
              <a:t>bomb，</a:t>
            </a:r>
            <a:r>
              <a:rPr lang="zh-CN" altLang="en-US" dirty="0"/>
              <a:t>然后根据提示，逐阶段输入拆弹字符串（见演示）。</a:t>
            </a:r>
            <a:endParaRPr lang="en-US" altLang="zh-CN" dirty="0"/>
          </a:p>
          <a:p>
            <a:r>
              <a:rPr lang="zh-CN" altLang="en-US" dirty="0"/>
              <a:t>也可将</a:t>
            </a:r>
            <a:r>
              <a:rPr lang="zh-CN" altLang="zh-CN" dirty="0"/>
              <a:t>拆弹字符串按行组织在</a:t>
            </a:r>
            <a:r>
              <a:rPr lang="zh-CN" altLang="en-US" dirty="0"/>
              <a:t>拆弹密码本</a:t>
            </a:r>
            <a:r>
              <a:rPr lang="zh-CN" altLang="zh-CN" dirty="0"/>
              <a:t>文件中，然后作为参数传给程序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拆弹密码本文件</a:t>
            </a:r>
            <a:r>
              <a:rPr lang="zh-CN" altLang="zh-CN" dirty="0"/>
              <a:t>格式</a:t>
            </a:r>
            <a:endParaRPr lang="en-US" altLang="zh-CN" dirty="0"/>
          </a:p>
          <a:p>
            <a:pPr lvl="2"/>
            <a:r>
              <a:rPr lang="zh-CN" altLang="en-US" dirty="0"/>
              <a:t>文本文件，</a:t>
            </a:r>
            <a:r>
              <a:rPr lang="zh-CN" altLang="zh-CN" dirty="0"/>
              <a:t>每个拆弹字符串一行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回车结束</a:t>
            </a:r>
            <a:r>
              <a:rPr lang="zh-CN" altLang="en-US" dirty="0"/>
              <a:t>，最多</a:t>
            </a:r>
            <a:r>
              <a:rPr lang="en-US" altLang="zh-CN" dirty="0"/>
              <a:t>7</a:t>
            </a:r>
            <a:r>
              <a:rPr lang="zh-CN" altLang="en-US" dirty="0"/>
              <a:t>行</a:t>
            </a:r>
            <a:endParaRPr lang="en-US" altLang="zh-CN" dirty="0"/>
          </a:p>
          <a:p>
            <a:pPr lvl="2"/>
            <a:r>
              <a:rPr lang="zh-CN" altLang="zh-CN" dirty="0"/>
              <a:t>除此之外不要包含任何其它字符。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范例如下</a:t>
            </a:r>
            <a:r>
              <a:rPr lang="zh-CN" altLang="en-US" dirty="0"/>
              <a:t>：             </a:t>
            </a:r>
            <a:r>
              <a:rPr lang="en-US" altLang="zh-CN" dirty="0"/>
              <a:t>string1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string2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string6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string7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使用方法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./bomb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使用方法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./bomb ans.txt  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Ans.txt</a:t>
            </a:r>
            <a:r>
              <a:rPr lang="zh-CN" altLang="en-US" dirty="0"/>
              <a:t>为拆弹密码本文件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/>
              <a:t>程序会自动读取文本文件中的字符串，并依次检查对应每一阶段的字符串来决定炸弹拆除成败。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/>
              <a:t>结果文件：即上述的</a:t>
            </a:r>
            <a:r>
              <a:rPr lang="en-US" altLang="zh-CN" sz="2400" dirty="0"/>
              <a:t>ans.txt，</a:t>
            </a:r>
            <a:r>
              <a:rPr lang="zh-CN" altLang="en-US" sz="2400" dirty="0"/>
              <a:t>重新命名如下：</a:t>
            </a:r>
            <a:endParaRPr lang="en-US" altLang="zh-CN" sz="2400" dirty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CS1201_U201214795.txt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zh-CN" dirty="0">
                <a:solidFill>
                  <a:schemeClr val="tx1"/>
                </a:solidFill>
              </a:rPr>
              <a:t>信安</a:t>
            </a:r>
            <a:r>
              <a:rPr lang="en-US" altLang="zh-CN" dirty="0">
                <a:solidFill>
                  <a:schemeClr val="tx1"/>
                </a:solidFill>
              </a:rPr>
              <a:t> IS   </a:t>
            </a:r>
            <a:r>
              <a:rPr lang="zh-CN" altLang="zh-CN" dirty="0">
                <a:solidFill>
                  <a:schemeClr val="tx1"/>
                </a:solidFill>
              </a:rPr>
              <a:t>物联网</a:t>
            </a:r>
            <a:r>
              <a:rPr lang="en-US" altLang="zh-CN" dirty="0">
                <a:solidFill>
                  <a:schemeClr val="tx1"/>
                </a:solidFill>
              </a:rPr>
              <a:t> IT  </a:t>
            </a:r>
            <a:r>
              <a:rPr lang="zh-CN" altLang="zh-CN" dirty="0">
                <a:solidFill>
                  <a:schemeClr val="tx1"/>
                </a:solidFill>
              </a:rPr>
              <a:t>计算机</a:t>
            </a:r>
            <a:r>
              <a:rPr lang="en-US" altLang="zh-CN" dirty="0">
                <a:solidFill>
                  <a:schemeClr val="tx1"/>
                </a:solidFill>
              </a:rPr>
              <a:t> CS   </a:t>
            </a:r>
            <a:r>
              <a:rPr lang="zh-CN" altLang="zh-CN" dirty="0">
                <a:solidFill>
                  <a:schemeClr val="tx1"/>
                </a:solidFill>
              </a:rPr>
              <a:t>卓越班</a:t>
            </a:r>
            <a:r>
              <a:rPr lang="en-US" altLang="zh-CN" dirty="0">
                <a:solidFill>
                  <a:schemeClr val="tx1"/>
                </a:solidFill>
              </a:rPr>
              <a:t>  ZY   ACM</a:t>
            </a:r>
            <a:r>
              <a:rPr lang="zh-CN" altLang="zh-CN" dirty="0">
                <a:solidFill>
                  <a:schemeClr val="tx1"/>
                </a:solidFill>
              </a:rPr>
              <a:t>班</a:t>
            </a:r>
            <a:r>
              <a:rPr lang="en-US" altLang="zh-CN" dirty="0">
                <a:solidFill>
                  <a:schemeClr val="tx1"/>
                </a:solidFill>
              </a:rPr>
              <a:t>  ACM</a:t>
            </a: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/>
              <a:t>实验报告：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文档。在实验报告中，对你拆除了炸弹</a:t>
            </a:r>
            <a:endParaRPr lang="en-US" altLang="zh-CN" sz="2400" dirty="0"/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的每一道题，用文字详细描述分析求解过程。</a:t>
            </a:r>
            <a:endParaRPr lang="en-US" altLang="zh-CN" sz="2400" dirty="0"/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sz="2400" dirty="0"/>
              <a:t>  </a:t>
            </a:r>
            <a:endParaRPr lang="zh-CN" altLang="zh-CN" sz="24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实验步骤提示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499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962084" y="307622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3452" y="366907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12271</TotalTime>
  <Words>1242</Words>
  <Application>Microsoft Office PowerPoint</Application>
  <PresentationFormat>全屏显示(4:3)</PresentationFormat>
  <Paragraphs>228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微软雅黑</vt:lpstr>
      <vt:lpstr>Times New Roman</vt:lpstr>
      <vt:lpstr>华文细黑</vt:lpstr>
      <vt:lpstr>黑体</vt:lpstr>
      <vt:lpstr>Arial</vt:lpstr>
      <vt:lpstr>Calibri</vt:lpstr>
      <vt:lpstr>Wingdings</vt:lpstr>
      <vt:lpstr>2_nordridesign</vt:lpstr>
      <vt:lpstr>1_nordridesign</vt:lpstr>
      <vt:lpstr>PowerPoint 演示文稿</vt:lpstr>
      <vt:lpstr>Lab2  Binary Bombs 实验介绍</vt:lpstr>
      <vt:lpstr>Lab2  Binary Bombs 实验介绍</vt:lpstr>
      <vt:lpstr>实验技能</vt:lpstr>
      <vt:lpstr>文件说明</vt:lpstr>
      <vt:lpstr>实验结果及结果文件</vt:lpstr>
      <vt:lpstr>实验结果文件</vt:lpstr>
      <vt:lpstr>实验报告和结果文件</vt:lpstr>
      <vt:lpstr>实验步骤提示</vt:lpstr>
      <vt:lpstr>实验步骤演示</vt:lpstr>
      <vt:lpstr>实验步骤演示（续）</vt:lpstr>
      <vt:lpstr>实验步骤演示（续）</vt:lpstr>
      <vt:lpstr>实验步骤演示（续）</vt:lpstr>
      <vt:lpstr>Gdb调试</vt:lpstr>
      <vt:lpstr>实验步骤演示（续）</vt:lpstr>
      <vt:lpstr>实验步骤演示（续）</vt:lpstr>
      <vt:lpstr>拆弹现场演示</vt:lpstr>
      <vt:lpstr>Gdb和objdump的使用</vt:lpstr>
      <vt:lpstr>Gdb和objdump的使用</vt:lpstr>
      <vt:lpstr>Gdb和objdump的使用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yu zhang</cp:lastModifiedBy>
  <cp:revision>996</cp:revision>
  <dcterms:created xsi:type="dcterms:W3CDTF">2009-09-14T03:13:49Z</dcterms:created>
  <dcterms:modified xsi:type="dcterms:W3CDTF">2021-06-02T05:51:05Z</dcterms:modified>
</cp:coreProperties>
</file>