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9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3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50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5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9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8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2129" y="2103044"/>
            <a:ext cx="5987415" cy="96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2330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30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337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330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6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6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4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0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 marR="5080" indent="-1628139">
              <a:lnSpc>
                <a:spcPct val="110100"/>
              </a:lnSpc>
              <a:spcBef>
                <a:spcPts val="100"/>
              </a:spcBef>
              <a:tabLst>
                <a:tab pos="2952115" algn="l"/>
                <a:tab pos="3121660" algn="l"/>
                <a:tab pos="3556635" algn="l"/>
                <a:tab pos="5203190" algn="l"/>
              </a:tabLst>
            </a:pPr>
            <a:r>
              <a:rPr sz="2800" dirty="0">
                <a:solidFill>
                  <a:srgbClr val="FFFFFF"/>
                </a:solidFill>
              </a:rPr>
              <a:t>E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-</a:t>
            </a:r>
            <a:r>
              <a:rPr sz="2800" spc="-39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C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O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M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M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E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C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spc="-50" dirty="0">
                <a:solidFill>
                  <a:srgbClr val="FFFFFF"/>
                </a:solidFill>
              </a:rPr>
              <a:t>E</a:t>
            </a:r>
            <a:r>
              <a:rPr sz="2800" dirty="0">
                <a:solidFill>
                  <a:srgbClr val="FFFFFF"/>
                </a:solidFill>
              </a:rPr>
              <a:t>		</a:t>
            </a:r>
            <a:r>
              <a:rPr sz="2800" spc="-50" dirty="0">
                <a:solidFill>
                  <a:srgbClr val="FFFFFF"/>
                </a:solidFill>
              </a:rPr>
              <a:t>&amp;</a:t>
            </a:r>
            <a:r>
              <a:rPr sz="2800" dirty="0">
                <a:solidFill>
                  <a:srgbClr val="FFFFFF"/>
                </a:solidFill>
              </a:rPr>
              <a:t>	R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E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spc="75" dirty="0">
                <a:solidFill>
                  <a:srgbClr val="FFFFFF"/>
                </a:solidFill>
              </a:rPr>
              <a:t>TA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I</a:t>
            </a:r>
            <a:r>
              <a:rPr sz="2800" spc="-390" dirty="0">
                <a:solidFill>
                  <a:srgbClr val="FFFFFF"/>
                </a:solidFill>
              </a:rPr>
              <a:t> 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dirty="0">
                <a:solidFill>
                  <a:srgbClr val="FFFFFF"/>
                </a:solidFill>
              </a:rPr>
              <a:t>	B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2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spc="-50" dirty="0">
                <a:solidFill>
                  <a:srgbClr val="FFFFFF"/>
                </a:solidFill>
              </a:rPr>
              <a:t>B </a:t>
            </a:r>
            <a:r>
              <a:rPr sz="2800" dirty="0">
                <a:solidFill>
                  <a:srgbClr val="FFFFFF"/>
                </a:solidFill>
              </a:rPr>
              <a:t>C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A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spc="-50" dirty="0">
                <a:solidFill>
                  <a:srgbClr val="FFFFFF"/>
                </a:solidFill>
              </a:rPr>
              <a:t>E</a:t>
            </a:r>
            <a:r>
              <a:rPr sz="2800" dirty="0">
                <a:solidFill>
                  <a:srgbClr val="FFFFFF"/>
                </a:solidFill>
              </a:rPr>
              <a:t>	S</a:t>
            </a:r>
            <a:r>
              <a:rPr sz="2800" spc="-4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T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U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D</a:t>
            </a:r>
            <a:r>
              <a:rPr sz="2800" spc="-409" dirty="0">
                <a:solidFill>
                  <a:srgbClr val="FFFFFF"/>
                </a:solidFill>
              </a:rPr>
              <a:t> </a:t>
            </a:r>
            <a:r>
              <a:rPr sz="2800" spc="-50" dirty="0">
                <a:solidFill>
                  <a:srgbClr val="FFFFFF"/>
                </a:solidFill>
              </a:rPr>
              <a:t>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3376" y="4782375"/>
            <a:ext cx="2381885" cy="1415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86858" y="4777325"/>
            <a:ext cx="2023110" cy="782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31600"/>
              </a:lnSpc>
              <a:spcBef>
                <a:spcPts val="105"/>
              </a:spcBef>
            </a:pP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Yogendra Shekhawat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8842" y="1776983"/>
              <a:ext cx="3048730" cy="45803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1776983"/>
              <a:ext cx="3056523" cy="458034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13346" y="1166651"/>
            <a:ext cx="4584065" cy="5264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70"/>
              </a:spcBef>
              <a:buChar char="•"/>
              <a:tabLst>
                <a:tab pos="469900" algn="l"/>
                <a:tab pos="1433195" algn="l"/>
                <a:tab pos="2039620" algn="l"/>
                <a:tab pos="2512060" algn="l"/>
                <a:tab pos="3427095" algn="l"/>
                <a:tab pos="3710304" algn="l"/>
                <a:tab pos="4250055" algn="l"/>
              </a:tabLst>
            </a:pPr>
            <a:r>
              <a:rPr sz="1500" spc="-10" dirty="0">
                <a:latin typeface="Arial"/>
                <a:cs typeface="Arial"/>
              </a:rPr>
              <a:t>Customer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1500" spc="-20" dirty="0">
                <a:latin typeface="Arial"/>
                <a:cs typeface="Arial"/>
              </a:rPr>
              <a:t>count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1500" spc="-20" dirty="0">
                <a:latin typeface="Arial"/>
                <a:cs typeface="Arial"/>
              </a:rPr>
              <a:t>with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1500" spc="-10" dirty="0">
                <a:latin typeface="Arial"/>
                <a:cs typeface="Arial"/>
              </a:rPr>
              <a:t>Business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1500" spc="-25" dirty="0">
                <a:latin typeface="Arial"/>
                <a:cs typeface="Arial"/>
              </a:rPr>
              <a:t>in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1500" spc="-25" dirty="0">
                <a:latin typeface="Arial"/>
                <a:cs typeface="Arial"/>
              </a:rPr>
              <a:t>USD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1500" spc="-20" dirty="0">
                <a:latin typeface="Arial"/>
                <a:cs typeface="Arial"/>
              </a:rPr>
              <a:t>(log</a:t>
            </a:r>
            <a:endParaRPr sz="15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500" spc="-10" dirty="0">
                <a:latin typeface="Arial"/>
                <a:cs typeface="Arial"/>
              </a:rPr>
              <a:t>scaled)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44" y="1215389"/>
            <a:ext cx="398017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</a:tabLst>
            </a:pPr>
            <a:r>
              <a:rPr sz="1600" dirty="0">
                <a:latin typeface="Arial"/>
                <a:cs typeface="Arial"/>
              </a:rPr>
              <a:t>Late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frequency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Customers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727" y="2435351"/>
            <a:ext cx="7400544" cy="3129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Outlier</a:t>
            </a:r>
            <a:r>
              <a:rPr spc="-60" dirty="0"/>
              <a:t> </a:t>
            </a:r>
            <a:r>
              <a:rPr dirty="0"/>
              <a:t>treatment</a:t>
            </a:r>
            <a:r>
              <a:rPr spc="-5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scaling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744" y="1283738"/>
            <a:ext cx="9978390" cy="6972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latin typeface="Arial"/>
                <a:cs typeface="Arial"/>
              </a:rPr>
              <a:t>Used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IQR(Inter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Quartile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Range)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remove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outliers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scaled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using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Standard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scalar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clustering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2590800"/>
              <a:ext cx="5033670" cy="37374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8296" y="2657855"/>
              <a:ext cx="5642955" cy="20661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Customer</a:t>
            </a:r>
            <a:r>
              <a:rPr spc="-80" dirty="0"/>
              <a:t> </a:t>
            </a:r>
            <a:r>
              <a:rPr spc="-10" dirty="0"/>
              <a:t>segmentation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744" y="1180591"/>
            <a:ext cx="9861550" cy="12763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15"/>
              </a:spcBef>
              <a:buChar char="•"/>
              <a:tabLst>
                <a:tab pos="356870" algn="l"/>
              </a:tabLst>
            </a:pPr>
            <a:r>
              <a:rPr sz="1900" spc="-10" dirty="0">
                <a:latin typeface="Arial"/>
                <a:cs typeface="Arial"/>
              </a:rPr>
              <a:t>K-</a:t>
            </a:r>
            <a:r>
              <a:rPr sz="1900" dirty="0">
                <a:latin typeface="Arial"/>
                <a:cs typeface="Arial"/>
              </a:rPr>
              <a:t>Means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clustering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on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scaled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data.</a:t>
            </a:r>
            <a:endParaRPr sz="19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010"/>
              </a:spcBef>
              <a:buChar char="•"/>
              <a:tabLst>
                <a:tab pos="356870" algn="l"/>
              </a:tabLst>
            </a:pPr>
            <a:r>
              <a:rPr sz="1900" dirty="0">
                <a:latin typeface="Arial"/>
                <a:cs typeface="Arial"/>
              </a:rPr>
              <a:t>Elbow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curve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and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Silhouette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score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to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determine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optimal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cluster</a:t>
            </a:r>
            <a:endParaRPr sz="19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985"/>
              </a:spcBef>
              <a:buChar char="•"/>
              <a:tabLst>
                <a:tab pos="356870" algn="l"/>
              </a:tabLst>
            </a:pPr>
            <a:r>
              <a:rPr sz="1900" spc="-55" dirty="0">
                <a:latin typeface="Arial"/>
                <a:cs typeface="Arial"/>
              </a:rPr>
              <a:t>Too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many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cluster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will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loose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its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importance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so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choosing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k=5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by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analyzing Silhouette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score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1429511"/>
            <a:ext cx="7080504" cy="35326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0672" y="1441246"/>
            <a:ext cx="3937000" cy="381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20" indent="-342900" algn="just">
              <a:lnSpc>
                <a:spcPct val="11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sz="1400" dirty="0">
                <a:latin typeface="Arial"/>
                <a:cs typeface="Arial"/>
              </a:rPr>
              <a:t>There</a:t>
            </a:r>
            <a:r>
              <a:rPr sz="1400" spc="10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11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clear</a:t>
            </a:r>
            <a:r>
              <a:rPr sz="1400" spc="11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12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clusters</a:t>
            </a:r>
            <a:r>
              <a:rPr sz="1400" spc="11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125" dirty="0">
                <a:latin typeface="Arial"/>
                <a:cs typeface="Arial"/>
              </a:rPr>
              <a:t>  </a:t>
            </a:r>
            <a:r>
              <a:rPr sz="1400" spc="-10" dirty="0">
                <a:latin typeface="Arial"/>
                <a:cs typeface="Arial"/>
              </a:rPr>
              <a:t>customers 	</a:t>
            </a:r>
            <a:r>
              <a:rPr sz="1400" dirty="0">
                <a:latin typeface="Arial"/>
                <a:cs typeface="Arial"/>
              </a:rPr>
              <a:t>having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payment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days</a:t>
            </a:r>
            <a:endParaRPr sz="1400" dirty="0">
              <a:latin typeface="Arial"/>
              <a:cs typeface="Arial"/>
            </a:endParaRPr>
          </a:p>
          <a:p>
            <a:pPr marL="344170" marR="7620" indent="-344170" algn="r">
              <a:lnSpc>
                <a:spcPct val="100000"/>
              </a:lnSpc>
              <a:spcBef>
                <a:spcPts val="1155"/>
              </a:spcBef>
              <a:buChar char="•"/>
              <a:tabLst>
                <a:tab pos="344170" algn="l"/>
              </a:tabLst>
            </a:pPr>
            <a:r>
              <a:rPr sz="1400" dirty="0">
                <a:latin typeface="Arial"/>
                <a:cs typeface="Arial"/>
              </a:rPr>
              <a:t>Most</a:t>
            </a:r>
            <a:r>
              <a:rPr sz="1400" spc="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customers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offered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between</a:t>
            </a:r>
            <a:endParaRPr sz="1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20</a:t>
            </a:r>
            <a:r>
              <a:rPr sz="1400" spc="7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8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60</a:t>
            </a:r>
            <a:r>
              <a:rPr sz="1400" spc="8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9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7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payment</a:t>
            </a:r>
            <a:r>
              <a:rPr sz="1400" spc="9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terms</a:t>
            </a:r>
            <a:r>
              <a:rPr sz="1400" spc="8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70" dirty="0">
                <a:latin typeface="Arial"/>
                <a:cs typeface="Arial"/>
              </a:rPr>
              <a:t>  </a:t>
            </a:r>
            <a:r>
              <a:rPr sz="1400" spc="-25" dirty="0">
                <a:latin typeface="Arial"/>
                <a:cs typeface="Arial"/>
              </a:rPr>
              <a:t>an</a:t>
            </a:r>
            <a:endParaRPr sz="1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Arial"/>
                <a:cs typeface="Arial"/>
              </a:rPr>
              <a:t>average.(Blue,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purple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yellow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cluster)</a:t>
            </a:r>
            <a:endParaRPr sz="14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10100"/>
              </a:lnSpc>
              <a:spcBef>
                <a:spcPts val="1010"/>
              </a:spcBef>
              <a:buChar char="•"/>
              <a:tabLst>
                <a:tab pos="356870" algn="l"/>
              </a:tabLst>
            </a:pPr>
            <a:r>
              <a:rPr sz="1400" dirty="0">
                <a:latin typeface="Arial"/>
                <a:cs typeface="Arial"/>
              </a:rPr>
              <a:t>When</a:t>
            </a:r>
            <a:r>
              <a:rPr sz="1400" spc="4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</a:t>
            </a:r>
            <a:r>
              <a:rPr sz="1400" spc="5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period</a:t>
            </a:r>
            <a:r>
              <a:rPr sz="1400" spc="4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5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under</a:t>
            </a:r>
            <a:r>
              <a:rPr sz="1400" spc="7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20</a:t>
            </a:r>
            <a:r>
              <a:rPr sz="1400" spc="4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55" dirty="0">
                <a:latin typeface="Arial"/>
                <a:cs typeface="Arial"/>
              </a:rPr>
              <a:t>  </a:t>
            </a:r>
            <a:r>
              <a:rPr sz="1400" spc="-25" dirty="0">
                <a:latin typeface="Arial"/>
                <a:cs typeface="Arial"/>
              </a:rPr>
              <a:t>on 	</a:t>
            </a:r>
            <a:r>
              <a:rPr sz="1400" dirty="0">
                <a:latin typeface="Arial"/>
                <a:cs typeface="Arial"/>
              </a:rPr>
              <a:t>average,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variability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period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20" dirty="0">
                <a:latin typeface="Arial"/>
                <a:cs typeface="Arial"/>
              </a:rPr>
              <a:t>very 	</a:t>
            </a:r>
            <a:r>
              <a:rPr sz="1400" dirty="0">
                <a:latin typeface="Arial"/>
                <a:cs typeface="Arial"/>
              </a:rPr>
              <a:t>less.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(peacock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blue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cluster)</a:t>
            </a:r>
            <a:endParaRPr sz="1400" dirty="0">
              <a:latin typeface="Arial"/>
              <a:cs typeface="Arial"/>
            </a:endParaRPr>
          </a:p>
          <a:p>
            <a:pPr marL="354965" marR="7620" indent="-342900" algn="just">
              <a:lnSpc>
                <a:spcPct val="110000"/>
              </a:lnSpc>
              <a:spcBef>
                <a:spcPts val="1005"/>
              </a:spcBef>
              <a:buChar char="•"/>
              <a:tabLst>
                <a:tab pos="356870" algn="l"/>
              </a:tabLst>
            </a:pPr>
            <a:r>
              <a:rPr sz="1400" dirty="0">
                <a:latin typeface="Arial"/>
                <a:cs typeface="Arial"/>
              </a:rPr>
              <a:t>When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period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60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on 	</a:t>
            </a:r>
            <a:r>
              <a:rPr sz="1400" dirty="0">
                <a:latin typeface="Arial"/>
                <a:cs typeface="Arial"/>
              </a:rPr>
              <a:t>average,</a:t>
            </a:r>
            <a:r>
              <a:rPr sz="1400" spc="42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42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41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relatively</a:t>
            </a:r>
            <a:r>
              <a:rPr sz="1400" spc="409" dirty="0">
                <a:latin typeface="Arial"/>
                <a:cs typeface="Arial"/>
              </a:rPr>
              <a:t>  </a:t>
            </a:r>
            <a:r>
              <a:rPr sz="1400" spc="-10" dirty="0">
                <a:latin typeface="Arial"/>
                <a:cs typeface="Arial"/>
              </a:rPr>
              <a:t>moderage 	</a:t>
            </a:r>
            <a:r>
              <a:rPr sz="1400" dirty="0">
                <a:latin typeface="Arial"/>
                <a:cs typeface="Arial"/>
              </a:rPr>
              <a:t>variability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offered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period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(green 	cluster)</a:t>
            </a:r>
            <a:endParaRPr sz="1400" dirty="0">
              <a:latin typeface="Arial"/>
              <a:cs typeface="Arial"/>
            </a:endParaRPr>
          </a:p>
          <a:p>
            <a:pPr marL="354965" marR="9525" indent="-342900" algn="just">
              <a:lnSpc>
                <a:spcPct val="110000"/>
              </a:lnSpc>
              <a:spcBef>
                <a:spcPts val="990"/>
              </a:spcBef>
              <a:buChar char="•"/>
              <a:tabLst>
                <a:tab pos="356870" algn="l"/>
              </a:tabLst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variability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when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period 	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between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60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days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157607"/>
                  </a:moveTo>
                  <a:lnTo>
                    <a:pt x="12031091" y="157607"/>
                  </a:lnTo>
                  <a:lnTo>
                    <a:pt x="12031091" y="6700393"/>
                  </a:lnTo>
                  <a:lnTo>
                    <a:pt x="12192000" y="6700393"/>
                  </a:lnTo>
                  <a:lnTo>
                    <a:pt x="12192000" y="157607"/>
                  </a:lnTo>
                  <a:close/>
                </a:path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0" y="670052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6700520"/>
                  </a:lnTo>
                  <a:lnTo>
                    <a:pt x="160921" y="6700520"/>
                  </a:lnTo>
                  <a:lnTo>
                    <a:pt x="160921" y="157480"/>
                  </a:lnTo>
                  <a:lnTo>
                    <a:pt x="12192000" y="15748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1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3448" y="1435607"/>
              <a:ext cx="5718389" cy="389140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Correlation</a:t>
            </a:r>
            <a:r>
              <a:rPr spc="-114" dirty="0"/>
              <a:t> </a:t>
            </a:r>
            <a:r>
              <a:rPr spc="-10" dirty="0"/>
              <a:t>matrix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192" y="3121151"/>
            <a:ext cx="2964558" cy="25917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</a:t>
            </a:r>
            <a:r>
              <a:rPr spc="-50" dirty="0"/>
              <a:t> </a:t>
            </a:r>
            <a:r>
              <a:rPr dirty="0"/>
              <a:t>Imbalance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spc="-10" dirty="0"/>
              <a:t>Preparation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440" y="1676400"/>
            <a:ext cx="9977120" cy="128270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330"/>
              </a:spcBef>
              <a:buChar char="•"/>
              <a:tabLst>
                <a:tab pos="356870" algn="l"/>
              </a:tabLst>
            </a:pPr>
            <a:r>
              <a:rPr sz="2000" dirty="0">
                <a:latin typeface="Arial"/>
                <a:cs typeface="Arial"/>
              </a:rPr>
              <a:t>Class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imbalance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checking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delayed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delayed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target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column</a:t>
            </a:r>
            <a:endParaRPr sz="2000" dirty="0">
              <a:latin typeface="Arial"/>
              <a:cs typeface="Arial"/>
            </a:endParaRPr>
          </a:p>
          <a:p>
            <a:pPr marL="356870" marR="5080" indent="-344805">
              <a:lnSpc>
                <a:spcPct val="110100"/>
              </a:lnSpc>
              <a:spcBef>
                <a:spcPts val="985"/>
              </a:spcBef>
              <a:buChar char="•"/>
              <a:tabLst>
                <a:tab pos="356870" algn="l"/>
                <a:tab pos="942340" algn="l"/>
                <a:tab pos="1920875" algn="l"/>
                <a:tab pos="2250440" algn="l"/>
                <a:tab pos="3652520" algn="l"/>
                <a:tab pos="5103495" algn="l"/>
                <a:tab pos="5701665" algn="l"/>
                <a:tab pos="6694805" algn="l"/>
                <a:tab pos="7347584" algn="l"/>
                <a:tab pos="8387080" algn="l"/>
                <a:tab pos="8957310" algn="l"/>
                <a:tab pos="9613265" algn="l"/>
              </a:tabLst>
            </a:pPr>
            <a:r>
              <a:rPr sz="2000" spc="-2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dataset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moderately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imbalanced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with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approx.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66%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delayed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and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34%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not </a:t>
            </a:r>
            <a:r>
              <a:rPr sz="2000" spc="-10" dirty="0">
                <a:latin typeface="Arial"/>
                <a:cs typeface="Arial"/>
              </a:rPr>
              <a:t>delayed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701" y="2788920"/>
            <a:ext cx="4623298" cy="12674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65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744" y="1283738"/>
            <a:ext cx="9976485" cy="11576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45"/>
              </a:spcBef>
              <a:buChar char="•"/>
              <a:tabLst>
                <a:tab pos="356870" algn="l"/>
              </a:tabLst>
            </a:pPr>
            <a:r>
              <a:rPr sz="2000" dirty="0">
                <a:latin typeface="Arial"/>
                <a:cs typeface="Arial"/>
              </a:rPr>
              <a:t>Selected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features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&gt;0.02,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columns</a:t>
            </a:r>
            <a:r>
              <a:rPr sz="2000" spc="3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dropped</a:t>
            </a:r>
            <a:r>
              <a:rPr sz="2000" spc="3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3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3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not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contribute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much</a:t>
            </a:r>
            <a:endParaRPr sz="20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har char="•"/>
              <a:tabLst>
                <a:tab pos="356870" algn="l"/>
              </a:tabLst>
            </a:pPr>
            <a:r>
              <a:rPr sz="2000" dirty="0">
                <a:latin typeface="Arial"/>
                <a:cs typeface="Arial"/>
              </a:rPr>
              <a:t>Features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importance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541" y="1283208"/>
            <a:ext cx="7629349" cy="20592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Class</a:t>
            </a:r>
            <a:r>
              <a:rPr sz="3200" spc="-50" dirty="0"/>
              <a:t> </a:t>
            </a:r>
            <a:r>
              <a:rPr sz="3200" dirty="0"/>
              <a:t>imbalance</a:t>
            </a:r>
            <a:r>
              <a:rPr sz="3200" spc="-60" dirty="0"/>
              <a:t> </a:t>
            </a:r>
            <a:r>
              <a:rPr sz="3200" dirty="0"/>
              <a:t>and</a:t>
            </a:r>
            <a:r>
              <a:rPr sz="3200" spc="-40" dirty="0"/>
              <a:t> </a:t>
            </a:r>
            <a:r>
              <a:rPr sz="3200" dirty="0"/>
              <a:t>Model</a:t>
            </a:r>
            <a:r>
              <a:rPr sz="3200" spc="-40" dirty="0"/>
              <a:t> </a:t>
            </a:r>
            <a:r>
              <a:rPr sz="3200" spc="-10" dirty="0"/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8095" y="3503422"/>
            <a:ext cx="9982835" cy="196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ts val="1825"/>
              </a:lnSpc>
              <a:spcBef>
                <a:spcPts val="105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Here,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Base (without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implementing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imbalance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technique)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Tomek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links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gives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best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result among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all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ts val="1825"/>
              </a:lnSpc>
            </a:pPr>
            <a:r>
              <a:rPr sz="1600" dirty="0">
                <a:latin typeface="Arial"/>
                <a:cs typeface="Arial"/>
              </a:rPr>
              <a:t>other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imbalance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techniques.</a:t>
            </a:r>
            <a:endParaRPr sz="1600" dirty="0">
              <a:latin typeface="Arial"/>
              <a:cs typeface="Arial"/>
            </a:endParaRPr>
          </a:p>
          <a:p>
            <a:pPr marL="356870" indent="-344170">
              <a:lnSpc>
                <a:spcPts val="1825"/>
              </a:lnSpc>
              <a:spcBef>
                <a:spcPts val="819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However,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Random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Forest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performs</a:t>
            </a:r>
            <a:r>
              <a:rPr sz="1600" spc="3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much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better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Accuracy,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Precision,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Recall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3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F1</a:t>
            </a:r>
            <a:r>
              <a:rPr sz="1600" spc="3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Score.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ts val="1825"/>
              </a:lnSpc>
            </a:pPr>
            <a:r>
              <a:rPr sz="1600" dirty="0">
                <a:latin typeface="Arial"/>
                <a:cs typeface="Arial"/>
              </a:rPr>
              <a:t>Logistic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Regression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better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Recall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Random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Forest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much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lower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Accuracy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Precision.</a:t>
            </a:r>
            <a:endParaRPr sz="16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95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So,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Random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Forest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without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implementing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imbalance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technique.</a:t>
            </a:r>
            <a:endParaRPr sz="1600" dirty="0">
              <a:latin typeface="Arial"/>
              <a:cs typeface="Arial"/>
            </a:endParaRPr>
          </a:p>
          <a:p>
            <a:pPr marL="356870" indent="-344170">
              <a:lnSpc>
                <a:spcPts val="1825"/>
              </a:lnSpc>
              <a:spcBef>
                <a:spcPts val="815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We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also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seen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earlier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dataset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highly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skewed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64%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delayed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36%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not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ts val="1825"/>
              </a:lnSpc>
            </a:pPr>
            <a:r>
              <a:rPr sz="1600" spc="-10" dirty="0">
                <a:latin typeface="Arial"/>
                <a:cs typeface="Arial"/>
              </a:rPr>
              <a:t>delayed.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2660904"/>
              <a:ext cx="6560224" cy="3779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550" y="3121151"/>
              <a:ext cx="4961223" cy="17617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Random</a:t>
            </a:r>
            <a:r>
              <a:rPr sz="2800" spc="-65" dirty="0"/>
              <a:t> </a:t>
            </a:r>
            <a:r>
              <a:rPr sz="2800" dirty="0"/>
              <a:t>Forest</a:t>
            </a:r>
            <a:r>
              <a:rPr sz="2800" spc="-60" dirty="0"/>
              <a:t> </a:t>
            </a:r>
            <a:r>
              <a:rPr sz="2800" dirty="0"/>
              <a:t>model</a:t>
            </a:r>
            <a:r>
              <a:rPr sz="2800" spc="-80" dirty="0"/>
              <a:t> </a:t>
            </a:r>
            <a:r>
              <a:rPr sz="2800" dirty="0"/>
              <a:t>and</a:t>
            </a:r>
            <a:r>
              <a:rPr sz="2800" spc="-65" dirty="0"/>
              <a:t> </a:t>
            </a:r>
            <a:r>
              <a:rPr sz="2800" dirty="0"/>
              <a:t>Hyperparameter</a:t>
            </a:r>
            <a:r>
              <a:rPr sz="2800" spc="-25" dirty="0"/>
              <a:t> </a:t>
            </a:r>
            <a:r>
              <a:rPr sz="2800" spc="-10" dirty="0"/>
              <a:t>tuning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744" y="1330198"/>
            <a:ext cx="8563610" cy="918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</a:tabLst>
            </a:pPr>
            <a:r>
              <a:rPr sz="1400" spc="-10" dirty="0">
                <a:latin typeface="Arial"/>
                <a:cs typeface="Arial"/>
              </a:rPr>
              <a:t>Hyperparameter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tuning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achieved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using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GridsearchCV</a:t>
            </a:r>
            <a:r>
              <a:rPr sz="1400" spc="-10" dirty="0">
                <a:latin typeface="Arial"/>
                <a:cs typeface="Arial"/>
              </a:rPr>
              <a:t> method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985"/>
              </a:spcBef>
              <a:buChar char="•"/>
              <a:tabLst>
                <a:tab pos="356870" algn="l"/>
              </a:tabLst>
            </a:pPr>
            <a:r>
              <a:rPr sz="1400" dirty="0">
                <a:latin typeface="Arial"/>
                <a:cs typeface="Arial"/>
              </a:rPr>
              <a:t>Model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performance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training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010"/>
              </a:spcBef>
              <a:buChar char="•"/>
              <a:tabLst>
                <a:tab pos="356870" algn="l"/>
                <a:tab pos="2755900" algn="l"/>
              </a:tabLst>
            </a:pPr>
            <a:r>
              <a:rPr sz="1400" spc="-10" dirty="0">
                <a:latin typeface="Arial"/>
                <a:cs typeface="Arial"/>
              </a:rPr>
              <a:t>Training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accuracy-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84.7%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Validation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accuracy-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85%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clearly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indicates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overfitting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44" y="5256403"/>
            <a:ext cx="9980295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Model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giving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accuracy,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precision,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recall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f1-score.</a:t>
            </a:r>
            <a:endParaRPr sz="16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Out</a:t>
            </a:r>
            <a:r>
              <a:rPr sz="1600" spc="4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these,</a:t>
            </a:r>
            <a:r>
              <a:rPr sz="1600" spc="4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recall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very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high,</a:t>
            </a:r>
            <a:r>
              <a:rPr sz="1600" spc="43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shows</a:t>
            </a:r>
            <a:r>
              <a:rPr sz="1600" spc="4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predicts</a:t>
            </a:r>
            <a:r>
              <a:rPr sz="1600" spc="4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very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proportion</a:t>
            </a:r>
            <a:r>
              <a:rPr sz="1600" spc="4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delayed payments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90711" y="3336163"/>
          <a:ext cx="2855595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Positive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6665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2923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Negative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1319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17275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577833" y="2919475"/>
            <a:ext cx="20459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</a:tabLst>
            </a:pPr>
            <a:r>
              <a:rPr sz="1600" b="1" dirty="0">
                <a:latin typeface="Arial"/>
                <a:cs typeface="Arial"/>
              </a:rPr>
              <a:t>Confusion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matrix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4" y="1289228"/>
            <a:ext cx="9984105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0000"/>
              </a:lnSpc>
              <a:spcBef>
                <a:spcPts val="100"/>
              </a:spcBef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latin typeface="Arial"/>
                <a:cs typeface="Arial"/>
              </a:rPr>
              <a:t>	The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analysis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identifies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top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10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contributors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delayed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payments,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highest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impact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factors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being </a:t>
            </a:r>
            <a:r>
              <a:rPr sz="1600" dirty="0">
                <a:latin typeface="Arial"/>
                <a:cs typeface="Arial"/>
              </a:rPr>
              <a:t>USD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Amount,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credit_period,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specific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terms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such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PAYMENT_TERM_30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Days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EOM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PAYMENT_TERM_60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Days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EOM.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 suggests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addressing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factors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could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significantly </a:t>
            </a:r>
            <a:r>
              <a:rPr sz="1600" dirty="0">
                <a:latin typeface="Arial"/>
                <a:cs typeface="Arial"/>
              </a:rPr>
              <a:t>reduce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delays.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3290" y="2638044"/>
          <a:ext cx="4711065" cy="368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IMPORTANCE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USD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Amount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0.504607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Credit_Period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0.175041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PAYMENT_TERM_30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Days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from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EOM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0.085056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 marR="346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PAYMENT_TERM_60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Days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EOM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0.071570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INVOICE_CURRENCY_CODE_SAR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0.029608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 marR="346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PAYMENT_TERM_15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Days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EOM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0.025800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INVOICE_CURRENCY_CODE_USD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0.015757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 marR="5041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PAYMENT_TERM_Immediate Payment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0.014697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 marR="1492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PAYMENT_TERM_60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Days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Inv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0.011407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PAYMENT_TERM_Immediate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0.011402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4" y="1767227"/>
            <a:ext cx="9989185" cy="304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 algn="just">
              <a:lnSpc>
                <a:spcPct val="1101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Schuster</a:t>
            </a:r>
            <a:r>
              <a:rPr sz="2000" spc="16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multinational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retail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company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dealing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1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sports</a:t>
            </a:r>
            <a:r>
              <a:rPr sz="2000" spc="1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goods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accessories.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Schuster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conducts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significant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hundreds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vendors,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whom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 credit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arrangements.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Unfortunately,</a:t>
            </a:r>
            <a:r>
              <a:rPr sz="2000" dirty="0">
                <a:latin typeface="Arial"/>
                <a:cs typeface="Arial"/>
              </a:rPr>
              <a:t> not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vendors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respect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credit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tend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make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payments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late.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Schuster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levies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heavy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late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payment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fees, </a:t>
            </a:r>
            <a:r>
              <a:rPr sz="2000" dirty="0">
                <a:latin typeface="Arial"/>
                <a:cs typeface="Arial"/>
              </a:rPr>
              <a:t>although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9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procedure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9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beneficial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either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party</a:t>
            </a:r>
            <a:r>
              <a:rPr sz="2000" spc="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9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spc="-20" dirty="0">
                <a:latin typeface="Arial"/>
                <a:cs typeface="Arial"/>
              </a:rPr>
              <a:t>long-</a:t>
            </a:r>
            <a:r>
              <a:rPr sz="2000" dirty="0">
                <a:latin typeface="Arial"/>
                <a:cs typeface="Arial"/>
              </a:rPr>
              <a:t>term</a:t>
            </a:r>
            <a:r>
              <a:rPr sz="2000" spc="10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business </a:t>
            </a:r>
            <a:r>
              <a:rPr sz="2000" dirty="0">
                <a:latin typeface="Arial"/>
                <a:cs typeface="Arial"/>
              </a:rPr>
              <a:t>relationship.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company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who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keep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chasing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vendors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payment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time;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procedure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nevertheless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also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non-</a:t>
            </a:r>
            <a:r>
              <a:rPr sz="2000" spc="-20" dirty="0">
                <a:latin typeface="Arial"/>
                <a:cs typeface="Arial"/>
              </a:rPr>
              <a:t>value-</a:t>
            </a:r>
            <a:r>
              <a:rPr sz="2000" dirty="0">
                <a:latin typeface="Arial"/>
                <a:cs typeface="Arial"/>
              </a:rPr>
              <a:t>added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activities, </a:t>
            </a:r>
            <a:r>
              <a:rPr sz="2000" dirty="0">
                <a:latin typeface="Arial"/>
                <a:cs typeface="Arial"/>
              </a:rPr>
              <a:t>loss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financial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impact.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Schuster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would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thus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try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understand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customers’ </a:t>
            </a:r>
            <a:r>
              <a:rPr sz="2000" dirty="0">
                <a:latin typeface="Arial"/>
                <a:cs typeface="Arial"/>
              </a:rPr>
              <a:t>payment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predict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likelihood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payments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against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invoices.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Recommendation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4" y="1289228"/>
            <a:ext cx="9984740" cy="43135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295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To</a:t>
            </a:r>
            <a:r>
              <a:rPr sz="1600" spc="3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improve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process,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recommended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3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client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consider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adopting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milestone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or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staggered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invoicing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strategies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rather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waiting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invoice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entire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order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10" dirty="0">
                <a:latin typeface="Arial"/>
                <a:cs typeface="Arial"/>
              </a:rPr>
              <a:t> once.</a:t>
            </a:r>
            <a:endParaRPr sz="16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Some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consider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are:</a:t>
            </a:r>
            <a:endParaRPr sz="1600" dirty="0">
              <a:latin typeface="Arial"/>
              <a:cs typeface="Arial"/>
            </a:endParaRPr>
          </a:p>
          <a:p>
            <a:pPr marL="631190" lvl="1" indent="-344805">
              <a:lnSpc>
                <a:spcPct val="100000"/>
              </a:lnSpc>
              <a:spcBef>
                <a:spcPts val="685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5" dirty="0">
                <a:latin typeface="Arial"/>
                <a:cs typeface="Arial"/>
              </a:rPr>
              <a:t>PAYMENT_TERM_180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INV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DATE</a:t>
            </a:r>
            <a:endParaRPr sz="1400" dirty="0">
              <a:latin typeface="Arial"/>
              <a:cs typeface="Arial"/>
            </a:endParaRPr>
          </a:p>
          <a:p>
            <a:pPr marL="631190" lvl="1" indent="-344805">
              <a:lnSpc>
                <a:spcPct val="100000"/>
              </a:lnSpc>
              <a:spcBef>
                <a:spcPts val="670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0" dirty="0">
                <a:latin typeface="Arial"/>
                <a:cs typeface="Arial"/>
              </a:rPr>
              <a:t>PAYMENT_TERM_Advance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discount</a:t>
            </a:r>
            <a:endParaRPr sz="1400" dirty="0">
              <a:latin typeface="Arial"/>
              <a:cs typeface="Arial"/>
            </a:endParaRPr>
          </a:p>
          <a:p>
            <a:pPr marL="631190" lvl="1" indent="-344805">
              <a:lnSpc>
                <a:spcPct val="100000"/>
              </a:lnSpc>
              <a:spcBef>
                <a:spcPts val="675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5" dirty="0">
                <a:latin typeface="Arial"/>
                <a:cs typeface="Arial"/>
              </a:rPr>
              <a:t>PAYMENT_TERM_120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EOM</a:t>
            </a:r>
            <a:endParaRPr sz="1400" dirty="0">
              <a:latin typeface="Arial"/>
              <a:cs typeface="Arial"/>
            </a:endParaRPr>
          </a:p>
          <a:p>
            <a:pPr marL="631190" lvl="1" indent="-344805">
              <a:lnSpc>
                <a:spcPct val="100000"/>
              </a:lnSpc>
              <a:spcBef>
                <a:spcPts val="675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0" dirty="0">
                <a:latin typeface="Arial"/>
                <a:cs typeface="Arial"/>
              </a:rPr>
              <a:t>PAYMENT_TERM_7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EOM</a:t>
            </a:r>
            <a:endParaRPr sz="1400" dirty="0">
              <a:latin typeface="Arial"/>
              <a:cs typeface="Arial"/>
            </a:endParaRPr>
          </a:p>
          <a:p>
            <a:pPr marL="631190" lvl="1" indent="-344805">
              <a:lnSpc>
                <a:spcPct val="100000"/>
              </a:lnSpc>
              <a:spcBef>
                <a:spcPts val="670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0" dirty="0">
                <a:latin typeface="Arial"/>
                <a:cs typeface="Arial"/>
              </a:rPr>
              <a:t>PAYMENT_TERM_Standby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LC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30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days</a:t>
            </a:r>
            <a:endParaRPr sz="1400" dirty="0">
              <a:latin typeface="Arial"/>
              <a:cs typeface="Arial"/>
            </a:endParaRPr>
          </a:p>
          <a:p>
            <a:pPr marL="356870" marR="5080" indent="-344805" algn="just">
              <a:lnSpc>
                <a:spcPct val="110100"/>
              </a:lnSpc>
              <a:spcBef>
                <a:spcPts val="975"/>
              </a:spcBef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latin typeface="Arial"/>
                <a:cs typeface="Arial"/>
              </a:rPr>
              <a:t>	Additionally,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important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exercise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caution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terms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such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PAYMENT_TERM_30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Days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EOM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PAYMENT_TERM_60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Days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EOM,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these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been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identified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contributors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delayed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payments.</a:t>
            </a:r>
            <a:endParaRPr sz="1600" dirty="0">
              <a:latin typeface="Arial"/>
              <a:cs typeface="Arial"/>
            </a:endParaRPr>
          </a:p>
          <a:p>
            <a:pPr marL="356870" marR="6350" indent="-344805" algn="just">
              <a:lnSpc>
                <a:spcPct val="110100"/>
              </a:lnSpc>
              <a:spcBef>
                <a:spcPts val="985"/>
              </a:spcBef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latin typeface="Arial"/>
                <a:cs typeface="Arial"/>
              </a:rPr>
              <a:t>	Regarding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currency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codes,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advisable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prioritize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INVOICE_CURRENCY_CODE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like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ZAR,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QAR,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GBP,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while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being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cautious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when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dealing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INVOICE_CURRENCY_CODE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SAR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USD,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can </a:t>
            </a:r>
            <a:r>
              <a:rPr sz="1600" dirty="0">
                <a:latin typeface="Arial"/>
                <a:cs typeface="Arial"/>
              </a:rPr>
              <a:t>impact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timeliness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D600-86A3-8407-122D-89290E4D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DFFDF7-B8BB-F562-300C-64C057DA34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01553" y="2895600"/>
            <a:ext cx="5987415" cy="699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 marR="5080" indent="-1628139">
              <a:lnSpc>
                <a:spcPct val="110100"/>
              </a:lnSpc>
              <a:spcBef>
                <a:spcPts val="100"/>
              </a:spcBef>
              <a:tabLst>
                <a:tab pos="2952115" algn="l"/>
                <a:tab pos="3121660" algn="l"/>
                <a:tab pos="3556635" algn="l"/>
                <a:tab pos="5203190" algn="l"/>
              </a:tabLst>
            </a:pPr>
            <a:r>
              <a:rPr lang="en-US" sz="4400" dirty="0">
                <a:solidFill>
                  <a:srgbClr val="FFFFFF"/>
                </a:solidFill>
              </a:rPr>
              <a:t>Thank You</a:t>
            </a:r>
            <a:endParaRPr sz="440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296D65F-33B5-2876-A45F-5547DA52DF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3376" y="4782375"/>
            <a:ext cx="2381885" cy="14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0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4" y="1767227"/>
            <a:ext cx="9979660" cy="2292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45"/>
              </a:spcBef>
              <a:buChar char="•"/>
              <a:tabLst>
                <a:tab pos="356870" algn="l"/>
              </a:tabLst>
            </a:pPr>
            <a:r>
              <a:rPr sz="2000" dirty="0">
                <a:latin typeface="Arial"/>
                <a:cs typeface="Arial"/>
              </a:rPr>
              <a:t>Schuster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would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better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understand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customers’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payment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behavior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latin typeface="Arial"/>
                <a:cs typeface="Arial"/>
              </a:rPr>
              <a:t>their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past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payment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patterns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(customer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segmentation).</a:t>
            </a:r>
            <a:endParaRPr sz="20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220"/>
              </a:spcBef>
              <a:buChar char="•"/>
              <a:tabLst>
                <a:tab pos="356870" algn="l"/>
              </a:tabLst>
            </a:pPr>
            <a:r>
              <a:rPr sz="2000" dirty="0">
                <a:latin typeface="Arial"/>
                <a:cs typeface="Arial"/>
              </a:rPr>
              <a:t>Using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historical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information,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wants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predict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likelihood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delayed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"/>
                <a:cs typeface="Arial"/>
              </a:rPr>
              <a:t>payment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against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invoices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customers.</a:t>
            </a:r>
            <a:endParaRPr sz="20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250"/>
              </a:spcBef>
              <a:buChar char="•"/>
              <a:tabLst>
                <a:tab pos="35687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wants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collectors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prioritize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following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up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beforehand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payments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time.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  <a:r>
              <a:rPr spc="-55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013" y="2956077"/>
            <a:ext cx="67310" cy="4521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spc="-50" dirty="0">
                <a:solidFill>
                  <a:srgbClr val="233041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00" spc="-50" dirty="0">
                <a:solidFill>
                  <a:srgbClr val="233041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2013" y="3995318"/>
            <a:ext cx="67310" cy="8826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900" spc="-50" dirty="0">
                <a:solidFill>
                  <a:srgbClr val="233041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00" spc="-50" dirty="0">
                <a:solidFill>
                  <a:srgbClr val="233041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900" spc="-50" dirty="0">
                <a:solidFill>
                  <a:srgbClr val="233041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00" spc="-50" dirty="0">
                <a:solidFill>
                  <a:srgbClr val="233041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1184046"/>
            <a:ext cx="4413885" cy="46151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469265" algn="l"/>
              </a:tabLst>
            </a:pPr>
            <a:r>
              <a:rPr sz="1300" dirty="0">
                <a:latin typeface="Arial"/>
                <a:cs typeface="Arial"/>
              </a:rPr>
              <a:t>Reading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10" dirty="0">
                <a:latin typeface="Arial"/>
                <a:cs typeface="Arial"/>
              </a:rPr>
              <a:t> Understanding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data</a:t>
            </a:r>
            <a:endParaRPr sz="13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469265" algn="l"/>
              </a:tabLst>
            </a:pPr>
            <a:r>
              <a:rPr sz="1300" dirty="0">
                <a:latin typeface="Arial"/>
                <a:cs typeface="Arial"/>
              </a:rPr>
              <a:t>Data</a:t>
            </a:r>
            <a:r>
              <a:rPr sz="1300" spc="-10" dirty="0">
                <a:latin typeface="Arial"/>
                <a:cs typeface="Arial"/>
              </a:rPr>
              <a:t> Cleaning</a:t>
            </a:r>
            <a:endParaRPr sz="1300" dirty="0">
              <a:latin typeface="Arial"/>
              <a:cs typeface="Arial"/>
            </a:endParaRPr>
          </a:p>
          <a:p>
            <a:pPr marL="573405" lvl="1" indent="-287020">
              <a:lnSpc>
                <a:spcPct val="100000"/>
              </a:lnSpc>
              <a:spcBef>
                <a:spcPts val="390"/>
              </a:spcBef>
              <a:buSzPct val="81818"/>
              <a:buChar char="•"/>
              <a:tabLst>
                <a:tab pos="573405" algn="l"/>
              </a:tabLst>
            </a:pPr>
            <a:r>
              <a:rPr sz="1100" dirty="0">
                <a:latin typeface="Arial"/>
                <a:cs typeface="Arial"/>
              </a:rPr>
              <a:t>Delete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null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values</a:t>
            </a:r>
            <a:endParaRPr sz="1100" dirty="0">
              <a:latin typeface="Arial"/>
              <a:cs typeface="Arial"/>
            </a:endParaRPr>
          </a:p>
          <a:p>
            <a:pPr marL="573405" lvl="1" indent="-287020">
              <a:lnSpc>
                <a:spcPct val="100000"/>
              </a:lnSpc>
              <a:spcBef>
                <a:spcPts val="360"/>
              </a:spcBef>
              <a:buSzPct val="81818"/>
              <a:buChar char="•"/>
              <a:tabLst>
                <a:tab pos="573405" algn="l"/>
              </a:tabLst>
            </a:pPr>
            <a:r>
              <a:rPr sz="1100" dirty="0">
                <a:latin typeface="Arial"/>
                <a:cs typeface="Arial"/>
              </a:rPr>
              <a:t>Dropping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columns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which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contains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only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 dirty="0">
              <a:latin typeface="Arial"/>
              <a:cs typeface="Arial"/>
            </a:endParaRPr>
          </a:p>
          <a:p>
            <a:pPr marL="573405" lvl="1" indent="-287020">
              <a:lnSpc>
                <a:spcPct val="100000"/>
              </a:lnSpc>
              <a:spcBef>
                <a:spcPts val="360"/>
              </a:spcBef>
              <a:buSzPct val="81818"/>
              <a:buChar char="•"/>
              <a:tabLst>
                <a:tab pos="573405" algn="l"/>
              </a:tabLst>
            </a:pPr>
            <a:r>
              <a:rPr sz="1100" dirty="0">
                <a:latin typeface="Arial"/>
                <a:cs typeface="Arial"/>
              </a:rPr>
              <a:t>Dropping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duplicated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columns</a:t>
            </a:r>
            <a:endParaRPr sz="1100" dirty="0">
              <a:latin typeface="Arial"/>
              <a:cs typeface="Arial"/>
            </a:endParaRPr>
          </a:p>
          <a:p>
            <a:pPr marL="573405" lvl="1" indent="-287020">
              <a:lnSpc>
                <a:spcPct val="100000"/>
              </a:lnSpc>
              <a:spcBef>
                <a:spcPts val="385"/>
              </a:spcBef>
              <a:buSzPct val="81818"/>
              <a:buChar char="•"/>
              <a:tabLst>
                <a:tab pos="573405" algn="l"/>
              </a:tabLst>
            </a:pPr>
            <a:r>
              <a:rPr sz="1100" dirty="0">
                <a:latin typeface="Arial"/>
                <a:cs typeface="Arial"/>
              </a:rPr>
              <a:t>Dropping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columns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which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important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analysis</a:t>
            </a:r>
            <a:endParaRPr sz="11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835"/>
              </a:spcBef>
              <a:buAutoNum type="arabicPeriod"/>
              <a:tabLst>
                <a:tab pos="469265" algn="l"/>
              </a:tabLst>
            </a:pPr>
            <a:r>
              <a:rPr sz="1300" dirty="0">
                <a:latin typeface="Arial"/>
                <a:cs typeface="Arial"/>
              </a:rPr>
              <a:t>Exploratory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Data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Analysis</a:t>
            </a:r>
            <a:endParaRPr sz="1300" dirty="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Arial"/>
                <a:cs typeface="Arial"/>
              </a:rPr>
              <a:t>Data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imbalance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check</a:t>
            </a:r>
            <a:endParaRPr sz="1100" dirty="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Arial"/>
                <a:cs typeface="Arial"/>
              </a:rPr>
              <a:t>Creating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metrics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(Ex: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overdue_days,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credit_period)</a:t>
            </a:r>
            <a:endParaRPr sz="11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855"/>
              </a:spcBef>
              <a:buAutoNum type="arabicPeriod" startAt="4"/>
              <a:tabLst>
                <a:tab pos="469265" algn="l"/>
              </a:tabLst>
            </a:pPr>
            <a:r>
              <a:rPr sz="1300" spc="-10" dirty="0">
                <a:latin typeface="Arial"/>
                <a:cs typeface="Arial"/>
              </a:rPr>
              <a:t>Clustering</a:t>
            </a:r>
            <a:endParaRPr sz="13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840"/>
              </a:spcBef>
              <a:buAutoNum type="arabicPeriod" startAt="4"/>
              <a:tabLst>
                <a:tab pos="469265" algn="l"/>
              </a:tabLst>
            </a:pPr>
            <a:r>
              <a:rPr sz="1300" dirty="0">
                <a:latin typeface="Arial"/>
                <a:cs typeface="Arial"/>
              </a:rPr>
              <a:t>Data</a:t>
            </a:r>
            <a:r>
              <a:rPr sz="1300" spc="-10" dirty="0">
                <a:latin typeface="Arial"/>
                <a:cs typeface="Arial"/>
              </a:rPr>
              <a:t> Preparation</a:t>
            </a:r>
            <a:endParaRPr sz="1300" dirty="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Arial"/>
                <a:cs typeface="Arial"/>
              </a:rPr>
              <a:t>Outlier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treatment</a:t>
            </a:r>
            <a:endParaRPr sz="1100" dirty="0">
              <a:latin typeface="Arial"/>
              <a:cs typeface="Arial"/>
            </a:endParaRPr>
          </a:p>
          <a:p>
            <a:pPr marL="744220" marR="2037080">
              <a:lnSpc>
                <a:spcPts val="17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Creating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dummy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 </a:t>
            </a:r>
            <a:r>
              <a:rPr sz="1100" dirty="0">
                <a:latin typeface="Arial"/>
                <a:cs typeface="Arial"/>
              </a:rPr>
              <a:t>Feature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scaling</a:t>
            </a:r>
            <a:endParaRPr sz="1100" dirty="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latin typeface="Arial"/>
                <a:cs typeface="Arial"/>
              </a:rPr>
              <a:t>Train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split</a:t>
            </a:r>
            <a:endParaRPr sz="11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835"/>
              </a:spcBef>
              <a:buAutoNum type="arabicPeriod" startAt="6"/>
              <a:tabLst>
                <a:tab pos="469265" algn="l"/>
              </a:tabLst>
            </a:pPr>
            <a:r>
              <a:rPr sz="1300" dirty="0">
                <a:latin typeface="Arial"/>
                <a:cs typeface="Arial"/>
              </a:rPr>
              <a:t>Model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Building</a:t>
            </a:r>
            <a:endParaRPr sz="13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865"/>
              </a:spcBef>
              <a:buAutoNum type="arabicPeriod" startAt="6"/>
              <a:tabLst>
                <a:tab pos="469265" algn="l"/>
              </a:tabLst>
            </a:pPr>
            <a:r>
              <a:rPr sz="1300" dirty="0">
                <a:latin typeface="Arial"/>
                <a:cs typeface="Arial"/>
              </a:rPr>
              <a:t>Model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Evaluation</a:t>
            </a:r>
            <a:endParaRPr sz="13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845"/>
              </a:spcBef>
              <a:buAutoNum type="arabicPeriod" startAt="6"/>
              <a:tabLst>
                <a:tab pos="469265" algn="l"/>
              </a:tabLst>
            </a:pPr>
            <a:r>
              <a:rPr sz="1300" spc="-10" dirty="0">
                <a:latin typeface="Arial"/>
                <a:cs typeface="Arial"/>
              </a:rPr>
              <a:t>Conclusion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Grouped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69900" indent="-456565">
              <a:lnSpc>
                <a:spcPct val="100000"/>
              </a:lnSpc>
              <a:spcBef>
                <a:spcPts val="345"/>
              </a:spcBef>
              <a:buChar char="•"/>
              <a:tabLst>
                <a:tab pos="470534" algn="l"/>
              </a:tabLst>
            </a:pPr>
            <a:r>
              <a:rPr dirty="0"/>
              <a:t>Grouped</a:t>
            </a:r>
            <a:r>
              <a:rPr spc="200" dirty="0"/>
              <a:t> </a:t>
            </a:r>
            <a:r>
              <a:rPr dirty="0"/>
              <a:t>customers</a:t>
            </a:r>
            <a:r>
              <a:rPr spc="215" dirty="0"/>
              <a:t> </a:t>
            </a:r>
            <a:r>
              <a:rPr dirty="0"/>
              <a:t>based</a:t>
            </a:r>
            <a:r>
              <a:rPr spc="200" dirty="0"/>
              <a:t> </a:t>
            </a:r>
            <a:r>
              <a:rPr dirty="0"/>
              <a:t>on</a:t>
            </a:r>
            <a:r>
              <a:rPr spc="200" dirty="0"/>
              <a:t> </a:t>
            </a:r>
            <a:r>
              <a:rPr dirty="0"/>
              <a:t>mean</a:t>
            </a:r>
            <a:r>
              <a:rPr spc="204" dirty="0"/>
              <a:t> </a:t>
            </a:r>
            <a:r>
              <a:rPr dirty="0"/>
              <a:t>credit</a:t>
            </a:r>
            <a:r>
              <a:rPr spc="204" dirty="0"/>
              <a:t> </a:t>
            </a:r>
            <a:r>
              <a:rPr dirty="0"/>
              <a:t>period</a:t>
            </a:r>
            <a:r>
              <a:rPr spc="220" dirty="0"/>
              <a:t> </a:t>
            </a:r>
            <a:r>
              <a:rPr dirty="0"/>
              <a:t>and</a:t>
            </a:r>
            <a:r>
              <a:rPr spc="195" dirty="0"/>
              <a:t> </a:t>
            </a:r>
            <a:r>
              <a:rPr dirty="0"/>
              <a:t>standard</a:t>
            </a:r>
            <a:r>
              <a:rPr spc="210" dirty="0"/>
              <a:t> </a:t>
            </a:r>
            <a:r>
              <a:rPr dirty="0"/>
              <a:t>deviation</a:t>
            </a:r>
            <a:r>
              <a:rPr spc="200" dirty="0"/>
              <a:t> </a:t>
            </a:r>
            <a:r>
              <a:rPr dirty="0"/>
              <a:t>of</a:t>
            </a:r>
            <a:r>
              <a:rPr spc="220" dirty="0"/>
              <a:t> </a:t>
            </a:r>
            <a:r>
              <a:rPr spc="-10" dirty="0"/>
              <a:t>credit</a:t>
            </a: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pc="-10" dirty="0"/>
              <a:t>period</a:t>
            </a:r>
          </a:p>
          <a:p>
            <a:pPr marL="469900" indent="-456565">
              <a:lnSpc>
                <a:spcPct val="100000"/>
              </a:lnSpc>
              <a:spcBef>
                <a:spcPts val="1225"/>
              </a:spcBef>
              <a:buChar char="•"/>
              <a:tabLst>
                <a:tab pos="470534" algn="l"/>
              </a:tabLst>
            </a:pPr>
            <a:r>
              <a:rPr dirty="0"/>
              <a:t>Mean</a:t>
            </a:r>
            <a:r>
              <a:rPr spc="-45" dirty="0"/>
              <a:t> </a:t>
            </a:r>
            <a:r>
              <a:rPr dirty="0"/>
              <a:t>credit</a:t>
            </a:r>
            <a:r>
              <a:rPr spc="-40" dirty="0"/>
              <a:t> </a:t>
            </a:r>
            <a:r>
              <a:rPr dirty="0"/>
              <a:t>period</a:t>
            </a:r>
            <a:r>
              <a:rPr spc="-3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following</a:t>
            </a:r>
            <a:r>
              <a:rPr spc="2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normal</a:t>
            </a:r>
            <a:r>
              <a:rPr spc="-65" dirty="0"/>
              <a:t> </a:t>
            </a:r>
            <a:r>
              <a:rPr spc="-10" dirty="0"/>
              <a:t>distribution</a:t>
            </a:r>
          </a:p>
          <a:p>
            <a:pPr marL="469900" indent="-456565">
              <a:lnSpc>
                <a:spcPct val="100000"/>
              </a:lnSpc>
              <a:spcBef>
                <a:spcPts val="1250"/>
              </a:spcBef>
              <a:buChar char="•"/>
              <a:tabLst>
                <a:tab pos="470534" algn="l"/>
              </a:tabLst>
            </a:pPr>
            <a:r>
              <a:rPr dirty="0"/>
              <a:t>Standard</a:t>
            </a:r>
            <a:r>
              <a:rPr spc="-40" dirty="0"/>
              <a:t> </a:t>
            </a:r>
            <a:r>
              <a:rPr dirty="0"/>
              <a:t>deviation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credit</a:t>
            </a:r>
            <a:r>
              <a:rPr spc="-75" dirty="0"/>
              <a:t> </a:t>
            </a:r>
            <a:r>
              <a:rPr dirty="0"/>
              <a:t>period</a:t>
            </a:r>
            <a:r>
              <a:rPr spc="-4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skewed</a:t>
            </a:r>
            <a:r>
              <a:rPr spc="-60" dirty="0"/>
              <a:t> </a:t>
            </a:r>
            <a:r>
              <a:rPr dirty="0"/>
              <a:t>towards</a:t>
            </a:r>
            <a:r>
              <a:rPr spc="-40" dirty="0"/>
              <a:t> </a:t>
            </a:r>
            <a:r>
              <a:rPr spc="-20" dirty="0"/>
              <a:t>left</a:t>
            </a:r>
          </a:p>
          <a:p>
            <a:pPr marL="469900" indent="-456565">
              <a:lnSpc>
                <a:spcPct val="100000"/>
              </a:lnSpc>
              <a:spcBef>
                <a:spcPts val="1250"/>
              </a:spcBef>
              <a:buChar char="•"/>
              <a:tabLst>
                <a:tab pos="470534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average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days</a:t>
            </a:r>
            <a:r>
              <a:rPr spc="20" dirty="0"/>
              <a:t> </a:t>
            </a:r>
            <a:r>
              <a:rPr dirty="0"/>
              <a:t>from</a:t>
            </a:r>
            <a:r>
              <a:rPr spc="-75" dirty="0"/>
              <a:t> </a:t>
            </a:r>
            <a:r>
              <a:rPr dirty="0"/>
              <a:t>invoice</a:t>
            </a:r>
            <a:r>
              <a:rPr spc="-5" dirty="0"/>
              <a:t> </a:t>
            </a:r>
            <a:r>
              <a:rPr dirty="0"/>
              <a:t>date</a:t>
            </a:r>
            <a:r>
              <a:rPr spc="-4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due</a:t>
            </a:r>
            <a:r>
              <a:rPr spc="-35" dirty="0"/>
              <a:t> </a:t>
            </a:r>
            <a:r>
              <a:rPr dirty="0"/>
              <a:t>date</a:t>
            </a:r>
            <a:r>
              <a:rPr spc="-3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862" y="2612135"/>
              <a:ext cx="4020297" cy="31302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0" y="2612135"/>
              <a:ext cx="3977146" cy="36545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7312" y="1501969"/>
            <a:ext cx="420116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0"/>
              </a:spcBef>
              <a:buChar char="•"/>
              <a:tabLst>
                <a:tab pos="469265" algn="l"/>
              </a:tabLst>
            </a:pPr>
            <a:r>
              <a:rPr sz="1600" dirty="0">
                <a:latin typeface="Arial"/>
                <a:cs typeface="Arial"/>
              </a:rPr>
              <a:t>Distribution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across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due</a:t>
            </a:r>
            <a:r>
              <a:rPr sz="1600" spc="-20" dirty="0">
                <a:latin typeface="Arial"/>
                <a:cs typeface="Arial"/>
              </a:rPr>
              <a:t> days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5810" y="1312621"/>
            <a:ext cx="4910455" cy="1329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0"/>
              </a:spcBef>
              <a:buChar char="•"/>
              <a:tabLst>
                <a:tab pos="469265" algn="l"/>
              </a:tabLst>
            </a:pPr>
            <a:r>
              <a:rPr sz="1600" dirty="0">
                <a:latin typeface="Arial"/>
                <a:cs typeface="Arial"/>
              </a:rPr>
              <a:t>Delay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payment</a:t>
            </a:r>
            <a:endParaRPr sz="16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har char="•"/>
              <a:tabLst>
                <a:tab pos="469265" algn="l"/>
              </a:tabLst>
            </a:pPr>
            <a:r>
              <a:rPr sz="1600" dirty="0">
                <a:latin typeface="Arial"/>
                <a:cs typeface="Arial"/>
              </a:rPr>
              <a:t>Most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cleared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delay</a:t>
            </a:r>
            <a:endParaRPr sz="16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175"/>
              </a:spcBef>
              <a:buChar char="•"/>
              <a:tabLst>
                <a:tab pos="469265" algn="l"/>
                <a:tab pos="753110" algn="l"/>
                <a:tab pos="1499870" algn="l"/>
                <a:tab pos="2381250" algn="l"/>
                <a:tab pos="3429635" algn="l"/>
                <a:tab pos="3890010" algn="l"/>
                <a:tab pos="4612640" algn="l"/>
              </a:tabLst>
            </a:pPr>
            <a:r>
              <a:rPr sz="1600" spc="-50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weeks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delayed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payments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are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above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the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latin typeface="Arial"/>
                <a:cs typeface="Arial"/>
              </a:rPr>
              <a:t>average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2420111"/>
              <a:ext cx="4272902" cy="29474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2420111"/>
              <a:ext cx="4580347" cy="29807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1161" y="1441628"/>
            <a:ext cx="4128135" cy="5632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95"/>
              </a:spcBef>
              <a:buChar char="•"/>
              <a:tabLst>
                <a:tab pos="469900" algn="l"/>
                <a:tab pos="1006475" algn="l"/>
                <a:tab pos="1927225" algn="l"/>
                <a:tab pos="2960370" algn="l"/>
                <a:tab pos="3314065" algn="l"/>
              </a:tabLst>
            </a:pPr>
            <a:r>
              <a:rPr sz="1600" spc="-20" dirty="0">
                <a:latin typeface="Arial"/>
                <a:cs typeface="Arial"/>
              </a:rPr>
              <a:t>Late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payment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frequency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by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Payment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Arial"/>
                <a:cs typeface="Arial"/>
              </a:rPr>
              <a:t>method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60" y="1441628"/>
            <a:ext cx="4127500" cy="5632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295"/>
              </a:spcBef>
              <a:buChar char="•"/>
              <a:tabLst>
                <a:tab pos="469265" algn="l"/>
                <a:tab pos="1005840" algn="l"/>
                <a:tab pos="1926589" algn="l"/>
                <a:tab pos="2960370" algn="l"/>
                <a:tab pos="3314065" algn="l"/>
              </a:tabLst>
            </a:pPr>
            <a:r>
              <a:rPr sz="1600" spc="-20" dirty="0">
                <a:latin typeface="Arial"/>
                <a:cs typeface="Arial"/>
              </a:rPr>
              <a:t>Late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payment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frequency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by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Payment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sz="1600" spc="-20" dirty="0">
                <a:latin typeface="Arial"/>
                <a:cs typeface="Arial"/>
              </a:rPr>
              <a:t>term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730" y="2279904"/>
              <a:ext cx="4958914" cy="3738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4223" y="2307335"/>
              <a:ext cx="4956766" cy="36647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2109" y="1460378"/>
            <a:ext cx="4583430" cy="5251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260"/>
              </a:spcBef>
              <a:buChar char="•"/>
              <a:tabLst>
                <a:tab pos="469265" algn="l"/>
              </a:tabLst>
            </a:pPr>
            <a:r>
              <a:rPr sz="1500" dirty="0">
                <a:latin typeface="Arial"/>
                <a:cs typeface="Arial"/>
              </a:rPr>
              <a:t>Late</a:t>
            </a:r>
            <a:r>
              <a:rPr sz="1500" spc="4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payment</a:t>
            </a:r>
            <a:r>
              <a:rPr sz="1500" spc="4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frequency</a:t>
            </a:r>
            <a:r>
              <a:rPr sz="1500" spc="40" dirty="0">
                <a:latin typeface="Arial"/>
                <a:cs typeface="Arial"/>
              </a:rPr>
              <a:t>  </a:t>
            </a:r>
            <a:r>
              <a:rPr sz="1500" dirty="0">
                <a:latin typeface="Arial"/>
                <a:cs typeface="Arial"/>
              </a:rPr>
              <a:t>by</a:t>
            </a:r>
            <a:r>
              <a:rPr sz="1500" spc="40" dirty="0">
                <a:latin typeface="Arial"/>
                <a:cs typeface="Arial"/>
              </a:rPr>
              <a:t>  </a:t>
            </a:r>
            <a:r>
              <a:rPr sz="1500" dirty="0">
                <a:latin typeface="Arial"/>
                <a:cs typeface="Arial"/>
              </a:rPr>
              <a:t>Payment</a:t>
            </a:r>
            <a:r>
              <a:rPr sz="1500" spc="55" dirty="0">
                <a:latin typeface="Arial"/>
                <a:cs typeface="Arial"/>
              </a:rPr>
              <a:t>  </a:t>
            </a:r>
            <a:r>
              <a:rPr sz="1500" spc="-10" dirty="0">
                <a:latin typeface="Arial"/>
                <a:cs typeface="Arial"/>
              </a:rPr>
              <a:t>invoice</a:t>
            </a:r>
            <a:endParaRPr sz="15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500" spc="-10" dirty="0">
                <a:latin typeface="Arial"/>
                <a:cs typeface="Arial"/>
              </a:rPr>
              <a:t>currency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60" y="1441628"/>
            <a:ext cx="4581525" cy="5632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295"/>
              </a:spcBef>
              <a:buChar char="•"/>
              <a:tabLst>
                <a:tab pos="469265" algn="l"/>
                <a:tab pos="1118870" algn="l"/>
                <a:tab pos="2152015" algn="l"/>
                <a:tab pos="3298825" algn="l"/>
                <a:tab pos="3765550" algn="l"/>
              </a:tabLst>
            </a:pPr>
            <a:r>
              <a:rPr sz="1600" spc="-20" dirty="0">
                <a:latin typeface="Arial"/>
                <a:cs typeface="Arial"/>
              </a:rPr>
              <a:t>Late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payment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frequency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by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Payment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Arial"/>
                <a:cs typeface="Arial"/>
              </a:rPr>
              <a:t>currency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2495" y="2307335"/>
              <a:ext cx="3510778" cy="3208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9543" y="2264664"/>
              <a:ext cx="3585150" cy="30136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2109" y="1479549"/>
            <a:ext cx="416115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</a:tabLst>
            </a:pPr>
            <a:r>
              <a:rPr sz="1600" dirty="0">
                <a:latin typeface="Arial"/>
                <a:cs typeface="Arial"/>
              </a:rPr>
              <a:t>Late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frequency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Invoice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class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60" y="1465021"/>
            <a:ext cx="407797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0"/>
              </a:spcBef>
              <a:buChar char="•"/>
              <a:tabLst>
                <a:tab pos="469265" algn="l"/>
              </a:tabLst>
            </a:pPr>
            <a:r>
              <a:rPr sz="1600" dirty="0">
                <a:latin typeface="Arial"/>
                <a:cs typeface="Arial"/>
              </a:rPr>
              <a:t>Late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payment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frequency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Invoice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1182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Ion</vt:lpstr>
      <vt:lpstr>E - C O M M E R C E  &amp; R E TA I L B 2 B C A S E S T U D Y</vt:lpstr>
      <vt:lpstr>Problem Statement</vt:lpstr>
      <vt:lpstr>Objective</vt:lpstr>
      <vt:lpstr>Solution Methodology</vt:lpstr>
      <vt:lpstr>Grouped data</vt:lpstr>
      <vt:lpstr>EDA</vt:lpstr>
      <vt:lpstr>EDA</vt:lpstr>
      <vt:lpstr>EDA</vt:lpstr>
      <vt:lpstr>EDA</vt:lpstr>
      <vt:lpstr>EDA</vt:lpstr>
      <vt:lpstr>Outlier treatment and scaling</vt:lpstr>
      <vt:lpstr>Customer segmentation</vt:lpstr>
      <vt:lpstr>Clustering</vt:lpstr>
      <vt:lpstr>Correlation matrix</vt:lpstr>
      <vt:lpstr>Class Imbalance and Data Preparation</vt:lpstr>
      <vt:lpstr>Feature selection</vt:lpstr>
      <vt:lpstr>Class imbalance and Model selection</vt:lpstr>
      <vt:lpstr>Random Forest model and Hyperparameter tuning</vt:lpstr>
      <vt:lpstr>Conclusion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Hewlett Packard</dc:creator>
  <cp:lastModifiedBy>Yogendra Shekhawat</cp:lastModifiedBy>
  <cp:revision>1</cp:revision>
  <dcterms:created xsi:type="dcterms:W3CDTF">2024-11-12T17:26:19Z</dcterms:created>
  <dcterms:modified xsi:type="dcterms:W3CDTF">2024-11-12T17:33:07Z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2024-11-12T00:00:00Z</vt:filetime>
  </property>
  <property fmtid="{D5CDD505-2E9C-101B-9397-08002B2CF9AE}" pid="5" name="Producer">
    <vt:lpwstr>3-Heights(TM) PDF Security Shell 4.8.25.2 (http://www.pdf-tools.com)</vt:lpwstr>
  </property>
</Properties>
</file>