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1" d="100"/>
          <a:sy n="81" d="100"/>
        </p:scale>
        <p:origin x="10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2"/>
          <a:stretch>
            <a:fillRect/>
          </a:stretch>
        </p:blipFill>
        <p:spPr>
          <a:xfrm>
            <a:off x="8691513" y="0"/>
            <a:ext cx="5946507" cy="8229600"/>
          </a:xfrm>
          <a:prstGeom prst="rect">
            <a:avLst/>
          </a:prstGeom>
        </p:spPr>
      </p:pic>
      <p:sp>
        <p:nvSpPr>
          <p:cNvPr id="5" name="Text 1"/>
          <p:cNvSpPr/>
          <p:nvPr/>
        </p:nvSpPr>
        <p:spPr>
          <a:xfrm>
            <a:off x="798433" y="1215747"/>
            <a:ext cx="7547134" cy="2754630"/>
          </a:xfrm>
          <a:prstGeom prst="rect">
            <a:avLst/>
          </a:prstGeom>
          <a:noFill/>
        </p:spPr>
        <p:txBody>
          <a:bodyPr wrap="square" rtlCol="0" anchor="t"/>
          <a:lstStyle/>
          <a:p>
            <a:pPr marL="0" indent="0">
              <a:lnSpc>
                <a:spcPts val="7230"/>
              </a:lnSpc>
              <a:buNone/>
            </a:pPr>
            <a:r>
              <a:rPr lang="en-US" sz="5785" dirty="0">
                <a:solidFill>
                  <a:srgbClr val="1B1B27"/>
                </a:solidFill>
                <a:latin typeface="Corben" pitchFamily="34" charset="0"/>
                <a:ea typeface="Corben" pitchFamily="34" charset="-122"/>
                <a:cs typeface="Corben" pitchFamily="34" charset="-120"/>
              </a:rPr>
              <a:t>Plagiarism Detection and Authorial Distinction</a:t>
            </a:r>
            <a:endParaRPr lang="en-US" sz="5785" dirty="0"/>
          </a:p>
        </p:txBody>
      </p:sp>
      <p:sp>
        <p:nvSpPr>
          <p:cNvPr id="6" name="Text 2"/>
          <p:cNvSpPr/>
          <p:nvPr/>
        </p:nvSpPr>
        <p:spPr>
          <a:xfrm>
            <a:off x="798433" y="4289703"/>
            <a:ext cx="7547134" cy="2724150"/>
          </a:xfrm>
          <a:prstGeom prst="rect">
            <a:avLst/>
          </a:prstGeom>
          <a:noFill/>
        </p:spPr>
        <p:txBody>
          <a:bodyPr wrap="square" rtlCol="0" anchor="t"/>
          <a:lstStyle/>
          <a:p>
            <a:pPr marL="0" indent="0">
              <a:lnSpc>
                <a:spcPts val="2685"/>
              </a:lnSpc>
              <a:buNone/>
            </a:pPr>
            <a:r>
              <a:rPr lang="en-US" sz="1675" dirty="0">
                <a:solidFill>
                  <a:srgbClr val="404155"/>
                </a:solidFill>
                <a:latin typeface="Nobile" pitchFamily="34" charset="0"/>
                <a:ea typeface="Nobile" pitchFamily="34" charset="-122"/>
                <a:cs typeface="Nobile" pitchFamily="34" charset="-120"/>
              </a:rPr>
              <a:t> In this project, we have developed an intelligent system that takes a single document and classifies different writing styles within the document using stylometric analysis. The system divides the document into chunks of text, computes stylometric features for each chunk, and then uses unsupervised machine learning to cluster the chunks based on their writing style. This allows the system to identify the number of distinct writing styles present in the document, which can be used for applications like plagiarism detection and authorship attribution.</a:t>
            </a:r>
            <a:endParaRPr lang="en-US" sz="167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4" name="Text 1"/>
          <p:cNvSpPr/>
          <p:nvPr/>
        </p:nvSpPr>
        <p:spPr>
          <a:xfrm>
            <a:off x="2037993" y="1464231"/>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Corben" pitchFamily="34" charset="0"/>
                <a:ea typeface="Corben" pitchFamily="34" charset="-122"/>
                <a:cs typeface="Corben" pitchFamily="34" charset="-120"/>
              </a:rPr>
              <a:t>References</a:t>
            </a:r>
            <a:endParaRPr lang="en-US" sz="4375" dirty="0"/>
          </a:p>
        </p:txBody>
      </p:sp>
      <p:sp>
        <p:nvSpPr>
          <p:cNvPr id="6" name="Text 3"/>
          <p:cNvSpPr/>
          <p:nvPr/>
        </p:nvSpPr>
        <p:spPr>
          <a:xfrm>
            <a:off x="2238732" y="2818209"/>
            <a:ext cx="98465" cy="416481"/>
          </a:xfrm>
          <a:prstGeom prst="rect">
            <a:avLst/>
          </a:prstGeom>
          <a:noFill/>
        </p:spPr>
        <p:txBody>
          <a:bodyPr wrap="none" rtlCol="0" anchor="t"/>
          <a:lstStyle/>
          <a:p>
            <a:pPr marL="0" indent="0" algn="ctr">
              <a:lnSpc>
                <a:spcPts val="3280"/>
              </a:lnSpc>
              <a:buNone/>
            </a:pPr>
            <a:r>
              <a:rPr lang="en-US" sz="2625" dirty="0">
                <a:solidFill>
                  <a:srgbClr val="404155"/>
                </a:solidFill>
                <a:latin typeface="Corben" pitchFamily="34" charset="0"/>
                <a:ea typeface="Corben" pitchFamily="34" charset="-122"/>
                <a:cs typeface="Corben" pitchFamily="34" charset="-120"/>
              </a:rPr>
              <a:t>1</a:t>
            </a:r>
            <a:endParaRPr lang="en-US" sz="2625" dirty="0"/>
          </a:p>
        </p:txBody>
      </p:sp>
      <p:sp>
        <p:nvSpPr>
          <p:cNvPr id="7" name="Text 4"/>
          <p:cNvSpPr/>
          <p:nvPr/>
        </p:nvSpPr>
        <p:spPr>
          <a:xfrm>
            <a:off x="2760107" y="2852857"/>
            <a:ext cx="2901434" cy="347186"/>
          </a:xfrm>
          <a:prstGeom prst="rect">
            <a:avLst/>
          </a:prstGeom>
          <a:noFill/>
        </p:spPr>
        <p:txBody>
          <a:bodyPr wrap="none" rtlCol="0" anchor="t"/>
          <a:lstStyle/>
          <a:p>
            <a:pPr marL="0" indent="0">
              <a:lnSpc>
                <a:spcPts val="2735"/>
              </a:lnSpc>
              <a:buNone/>
            </a:pPr>
            <a:r>
              <a:rPr lang="en-US" sz="2185" dirty="0">
                <a:solidFill>
                  <a:srgbClr val="404155"/>
                </a:solidFill>
                <a:latin typeface="Corben" pitchFamily="34" charset="0"/>
                <a:ea typeface="Corben" pitchFamily="34" charset="-122"/>
                <a:cs typeface="Corben" pitchFamily="34" charset="-120"/>
              </a:rPr>
              <a:t>Stylometry Wikipedia</a:t>
            </a:r>
            <a:endParaRPr lang="en-US" sz="2185" dirty="0"/>
          </a:p>
        </p:txBody>
      </p:sp>
      <p:sp>
        <p:nvSpPr>
          <p:cNvPr id="8" name="Text 5"/>
          <p:cNvSpPr/>
          <p:nvPr/>
        </p:nvSpPr>
        <p:spPr>
          <a:xfrm>
            <a:off x="2760107" y="3333274"/>
            <a:ext cx="4444008" cy="710803"/>
          </a:xfrm>
          <a:prstGeom prst="rect">
            <a:avLst/>
          </a:prstGeom>
          <a:noFill/>
        </p:spPr>
        <p:txBody>
          <a:bodyPr wrap="square" rtlCol="0" anchor="t"/>
          <a:lstStyle/>
          <a:p>
            <a:pPr marL="0" indent="0">
              <a:lnSpc>
                <a:spcPts val="2800"/>
              </a:lnSpc>
              <a:buNone/>
            </a:pPr>
            <a:r>
              <a:rPr lang="en-US" sz="1750" dirty="0">
                <a:solidFill>
                  <a:srgbClr val="404155"/>
                </a:solidFill>
                <a:latin typeface="Nobile" pitchFamily="34" charset="0"/>
                <a:ea typeface="Nobile" pitchFamily="34" charset="-122"/>
                <a:cs typeface="Nobile" pitchFamily="34" charset="-120"/>
              </a:rPr>
              <a:t>https://en.wikipedia.org/wiki/Stylometry</a:t>
            </a:r>
            <a:endParaRPr lang="en-US" sz="1750" dirty="0"/>
          </a:p>
        </p:txBody>
      </p:sp>
      <p:sp>
        <p:nvSpPr>
          <p:cNvPr id="10" name="Text 7"/>
          <p:cNvSpPr/>
          <p:nvPr/>
        </p:nvSpPr>
        <p:spPr>
          <a:xfrm>
            <a:off x="7589282" y="2818209"/>
            <a:ext cx="173831" cy="416481"/>
          </a:xfrm>
          <a:prstGeom prst="rect">
            <a:avLst/>
          </a:prstGeom>
          <a:noFill/>
        </p:spPr>
        <p:txBody>
          <a:bodyPr wrap="none" rtlCol="0" anchor="t"/>
          <a:lstStyle/>
          <a:p>
            <a:pPr marL="0" indent="0" algn="ctr">
              <a:lnSpc>
                <a:spcPts val="3280"/>
              </a:lnSpc>
              <a:buNone/>
            </a:pPr>
            <a:r>
              <a:rPr lang="en-US" sz="2625" dirty="0">
                <a:solidFill>
                  <a:srgbClr val="404155"/>
                </a:solidFill>
                <a:latin typeface="Corben" pitchFamily="34" charset="0"/>
                <a:ea typeface="Corben" pitchFamily="34" charset="-122"/>
                <a:cs typeface="Corben" pitchFamily="34" charset="-120"/>
              </a:rPr>
              <a:t>2</a:t>
            </a:r>
            <a:endParaRPr lang="en-US" sz="2625" dirty="0"/>
          </a:p>
        </p:txBody>
      </p:sp>
      <p:sp>
        <p:nvSpPr>
          <p:cNvPr id="11" name="Text 8"/>
          <p:cNvSpPr/>
          <p:nvPr/>
        </p:nvSpPr>
        <p:spPr>
          <a:xfrm>
            <a:off x="8148399" y="2852857"/>
            <a:ext cx="4444008" cy="694373"/>
          </a:xfrm>
          <a:prstGeom prst="rect">
            <a:avLst/>
          </a:prstGeom>
          <a:noFill/>
        </p:spPr>
        <p:txBody>
          <a:bodyPr wrap="square" rtlCol="0" anchor="t"/>
          <a:lstStyle/>
          <a:p>
            <a:pPr marL="0" indent="0">
              <a:lnSpc>
                <a:spcPts val="2735"/>
              </a:lnSpc>
              <a:buNone/>
            </a:pPr>
            <a:r>
              <a:rPr lang="en-US" sz="2185" dirty="0">
                <a:solidFill>
                  <a:srgbClr val="404155"/>
                </a:solidFill>
                <a:latin typeface="Corben" pitchFamily="34" charset="0"/>
                <a:ea typeface="Corben" pitchFamily="34" charset="-122"/>
                <a:cs typeface="Corben" pitchFamily="34" charset="-120"/>
              </a:rPr>
              <a:t>Distinguishing Human and Machine Text</a:t>
            </a:r>
            <a:endParaRPr lang="en-US" sz="2185" dirty="0"/>
          </a:p>
        </p:txBody>
      </p:sp>
      <p:sp>
        <p:nvSpPr>
          <p:cNvPr id="12" name="Text 9"/>
          <p:cNvSpPr/>
          <p:nvPr/>
        </p:nvSpPr>
        <p:spPr>
          <a:xfrm>
            <a:off x="8148399" y="3680460"/>
            <a:ext cx="4444008" cy="1066205"/>
          </a:xfrm>
          <a:prstGeom prst="rect">
            <a:avLst/>
          </a:prstGeom>
          <a:noFill/>
        </p:spPr>
        <p:txBody>
          <a:bodyPr wrap="square" rtlCol="0" anchor="t"/>
          <a:lstStyle/>
          <a:p>
            <a:pPr marL="0" indent="0">
              <a:lnSpc>
                <a:spcPts val="2800"/>
              </a:lnSpc>
              <a:buNone/>
            </a:pPr>
            <a:r>
              <a:rPr lang="en-US" sz="1750" dirty="0">
                <a:solidFill>
                  <a:srgbClr val="404155"/>
                </a:solidFill>
                <a:latin typeface="Nobile" pitchFamily="34" charset="0"/>
                <a:ea typeface="Nobile" pitchFamily="34" charset="-122"/>
                <a:cs typeface="Nobile" pitchFamily="34" charset="-120"/>
              </a:rPr>
              <a:t>http://homepage.divms.uiowa.edu/~mshafiq/files/shehroze-text-spinner-icdm2017.pdf</a:t>
            </a:r>
            <a:endParaRPr lang="en-US" sz="1750" dirty="0"/>
          </a:p>
        </p:txBody>
      </p:sp>
      <p:sp>
        <p:nvSpPr>
          <p:cNvPr id="14" name="Text 11"/>
          <p:cNvSpPr/>
          <p:nvPr/>
        </p:nvSpPr>
        <p:spPr>
          <a:xfrm>
            <a:off x="2194322" y="5184100"/>
            <a:ext cx="187166" cy="416481"/>
          </a:xfrm>
          <a:prstGeom prst="rect">
            <a:avLst/>
          </a:prstGeom>
          <a:noFill/>
        </p:spPr>
        <p:txBody>
          <a:bodyPr wrap="none" rtlCol="0" anchor="t"/>
          <a:lstStyle/>
          <a:p>
            <a:pPr marL="0" indent="0" algn="ctr">
              <a:lnSpc>
                <a:spcPts val="3280"/>
              </a:lnSpc>
              <a:buNone/>
            </a:pPr>
            <a:r>
              <a:rPr lang="en-US" sz="2625" dirty="0">
                <a:solidFill>
                  <a:srgbClr val="404155"/>
                </a:solidFill>
                <a:latin typeface="Corben" pitchFamily="34" charset="0"/>
                <a:ea typeface="Corben" pitchFamily="34" charset="-122"/>
                <a:cs typeface="Corben" pitchFamily="34" charset="-120"/>
              </a:rPr>
              <a:t>3</a:t>
            </a:r>
            <a:endParaRPr lang="en-US" sz="2625" dirty="0"/>
          </a:p>
        </p:txBody>
      </p:sp>
      <p:sp>
        <p:nvSpPr>
          <p:cNvPr id="15" name="Text 12"/>
          <p:cNvSpPr/>
          <p:nvPr/>
        </p:nvSpPr>
        <p:spPr>
          <a:xfrm>
            <a:off x="2760107" y="5218748"/>
            <a:ext cx="3942040" cy="347186"/>
          </a:xfrm>
          <a:prstGeom prst="rect">
            <a:avLst/>
          </a:prstGeom>
          <a:noFill/>
        </p:spPr>
        <p:txBody>
          <a:bodyPr wrap="none" rtlCol="0" anchor="t"/>
          <a:lstStyle/>
          <a:p>
            <a:pPr marL="0" indent="0">
              <a:lnSpc>
                <a:spcPts val="2735"/>
              </a:lnSpc>
              <a:buNone/>
            </a:pPr>
            <a:r>
              <a:rPr lang="en-US" sz="2185" dirty="0">
                <a:solidFill>
                  <a:srgbClr val="404155"/>
                </a:solidFill>
                <a:latin typeface="Corben" pitchFamily="34" charset="0"/>
                <a:ea typeface="Corben" pitchFamily="34" charset="-122"/>
                <a:cs typeface="Corben" pitchFamily="34" charset="-120"/>
              </a:rPr>
              <a:t>Intrinsic Plagiarism Detection</a:t>
            </a:r>
            <a:endParaRPr lang="en-US" sz="2185" dirty="0"/>
          </a:p>
        </p:txBody>
      </p:sp>
      <p:sp>
        <p:nvSpPr>
          <p:cNvPr id="16" name="Text 13"/>
          <p:cNvSpPr/>
          <p:nvPr/>
        </p:nvSpPr>
        <p:spPr>
          <a:xfrm>
            <a:off x="2760107" y="5699165"/>
            <a:ext cx="4444008" cy="1066205"/>
          </a:xfrm>
          <a:prstGeom prst="rect">
            <a:avLst/>
          </a:prstGeom>
          <a:noFill/>
        </p:spPr>
        <p:txBody>
          <a:bodyPr wrap="square" rtlCol="0" anchor="t"/>
          <a:lstStyle/>
          <a:p>
            <a:pPr marL="0" indent="0">
              <a:lnSpc>
                <a:spcPts val="2800"/>
              </a:lnSpc>
              <a:buNone/>
            </a:pPr>
            <a:r>
              <a:rPr lang="en-US" sz="1750" dirty="0">
                <a:solidFill>
                  <a:srgbClr val="404155"/>
                </a:solidFill>
                <a:latin typeface="Nobile" pitchFamily="34" charset="0"/>
                <a:ea typeface="Nobile" pitchFamily="34" charset="-122"/>
                <a:cs typeface="Nobile" pitchFamily="34" charset="-120"/>
              </a:rPr>
              <a:t>https://www.uni-weimar.de/medien/webis/publications/papers/stein_2011a.pdf</a:t>
            </a:r>
            <a:endParaRPr lang="en-US" sz="1750" dirty="0"/>
          </a:p>
        </p:txBody>
      </p:sp>
      <p:sp>
        <p:nvSpPr>
          <p:cNvPr id="18" name="Text 15"/>
          <p:cNvSpPr/>
          <p:nvPr/>
        </p:nvSpPr>
        <p:spPr>
          <a:xfrm>
            <a:off x="7591544" y="5184100"/>
            <a:ext cx="169426" cy="416481"/>
          </a:xfrm>
          <a:prstGeom prst="rect">
            <a:avLst/>
          </a:prstGeom>
          <a:noFill/>
        </p:spPr>
        <p:txBody>
          <a:bodyPr wrap="none" rtlCol="0" anchor="t"/>
          <a:lstStyle/>
          <a:p>
            <a:pPr marL="0" indent="0" algn="ctr">
              <a:lnSpc>
                <a:spcPts val="3280"/>
              </a:lnSpc>
              <a:buNone/>
            </a:pPr>
            <a:r>
              <a:rPr lang="en-US" sz="2625" dirty="0">
                <a:solidFill>
                  <a:srgbClr val="404155"/>
                </a:solidFill>
                <a:latin typeface="Corben" pitchFamily="34" charset="0"/>
                <a:ea typeface="Corben" pitchFamily="34" charset="-122"/>
                <a:cs typeface="Corben" pitchFamily="34" charset="-120"/>
              </a:rPr>
              <a:t>4</a:t>
            </a:r>
            <a:endParaRPr lang="en-US" sz="2625" dirty="0"/>
          </a:p>
        </p:txBody>
      </p:sp>
      <p:sp>
        <p:nvSpPr>
          <p:cNvPr id="19" name="Text 16"/>
          <p:cNvSpPr/>
          <p:nvPr/>
        </p:nvSpPr>
        <p:spPr>
          <a:xfrm>
            <a:off x="8148399" y="5218748"/>
            <a:ext cx="4425553" cy="347186"/>
          </a:xfrm>
          <a:prstGeom prst="rect">
            <a:avLst/>
          </a:prstGeom>
          <a:noFill/>
        </p:spPr>
        <p:txBody>
          <a:bodyPr wrap="none" rtlCol="0" anchor="t"/>
          <a:lstStyle/>
          <a:p>
            <a:pPr marL="0" indent="0">
              <a:lnSpc>
                <a:spcPts val="2735"/>
              </a:lnSpc>
              <a:buNone/>
            </a:pPr>
            <a:r>
              <a:rPr lang="en-US" sz="2185" dirty="0">
                <a:solidFill>
                  <a:srgbClr val="404155"/>
                </a:solidFill>
                <a:latin typeface="Corben" pitchFamily="34" charset="0"/>
                <a:ea typeface="Corben" pitchFamily="34" charset="-122"/>
                <a:cs typeface="Corben" pitchFamily="34" charset="-120"/>
              </a:rPr>
              <a:t>Stylometry and Machine Learning</a:t>
            </a:r>
            <a:endParaRPr lang="en-US" sz="2185" dirty="0"/>
          </a:p>
        </p:txBody>
      </p:sp>
      <p:sp>
        <p:nvSpPr>
          <p:cNvPr id="20" name="Text 17"/>
          <p:cNvSpPr/>
          <p:nvPr/>
        </p:nvSpPr>
        <p:spPr>
          <a:xfrm>
            <a:off x="8148399" y="5699165"/>
            <a:ext cx="4444008" cy="1066205"/>
          </a:xfrm>
          <a:prstGeom prst="rect">
            <a:avLst/>
          </a:prstGeom>
          <a:noFill/>
        </p:spPr>
        <p:txBody>
          <a:bodyPr wrap="square" rtlCol="0" anchor="t"/>
          <a:lstStyle/>
          <a:p>
            <a:pPr marL="0" indent="0">
              <a:lnSpc>
                <a:spcPts val="2800"/>
              </a:lnSpc>
              <a:buNone/>
            </a:pPr>
            <a:r>
              <a:rPr lang="en-US" sz="1750" dirty="0">
                <a:solidFill>
                  <a:srgbClr val="404155"/>
                </a:solidFill>
                <a:latin typeface="Nobile" pitchFamily="34" charset="0"/>
                <a:ea typeface="Nobile" pitchFamily="34" charset="-122"/>
                <a:cs typeface="Nobile" pitchFamily="34" charset="-120"/>
              </a:rPr>
              <a:t>http://citeseerx.ist.psu.edu/viewdoc/download?doi=10.1.1.440.1634&amp;rep=rep1&amp;type=pdf</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2"/>
          <a:stretch>
            <a:fillRect/>
          </a:stretch>
        </p:blipFill>
        <p:spPr>
          <a:xfrm>
            <a:off x="0" y="0"/>
            <a:ext cx="14630400" cy="2024063"/>
          </a:xfrm>
          <a:prstGeom prst="rect">
            <a:avLst/>
          </a:prstGeom>
        </p:spPr>
      </p:pic>
      <p:sp>
        <p:nvSpPr>
          <p:cNvPr id="5" name="Text 1"/>
          <p:cNvSpPr/>
          <p:nvPr/>
        </p:nvSpPr>
        <p:spPr>
          <a:xfrm>
            <a:off x="3469481" y="2470190"/>
            <a:ext cx="5924788" cy="506016"/>
          </a:xfrm>
          <a:prstGeom prst="rect">
            <a:avLst/>
          </a:prstGeom>
          <a:noFill/>
        </p:spPr>
        <p:txBody>
          <a:bodyPr wrap="none" rtlCol="0" anchor="t"/>
          <a:lstStyle/>
          <a:p>
            <a:pPr marL="0" indent="0">
              <a:lnSpc>
                <a:spcPts val="3985"/>
              </a:lnSpc>
              <a:buNone/>
            </a:pPr>
            <a:r>
              <a:rPr lang="en-US" sz="3190" dirty="0">
                <a:solidFill>
                  <a:srgbClr val="1B1B27"/>
                </a:solidFill>
                <a:latin typeface="Corben" pitchFamily="34" charset="0"/>
                <a:ea typeface="Corben" pitchFamily="34" charset="-122"/>
                <a:cs typeface="Corben" pitchFamily="34" charset="-120"/>
              </a:rPr>
              <a:t>Stylometry and Its Applications</a:t>
            </a:r>
            <a:endParaRPr lang="en-US" sz="3190" dirty="0"/>
          </a:p>
        </p:txBody>
      </p:sp>
      <p:sp>
        <p:nvSpPr>
          <p:cNvPr id="6" name="Text 2"/>
          <p:cNvSpPr/>
          <p:nvPr/>
        </p:nvSpPr>
        <p:spPr>
          <a:xfrm>
            <a:off x="3469481" y="3219093"/>
            <a:ext cx="2769632" cy="253008"/>
          </a:xfrm>
          <a:prstGeom prst="rect">
            <a:avLst/>
          </a:prstGeom>
          <a:noFill/>
        </p:spPr>
        <p:txBody>
          <a:bodyPr wrap="none" rtlCol="0" anchor="t"/>
          <a:lstStyle/>
          <a:p>
            <a:pPr marL="0" indent="0">
              <a:lnSpc>
                <a:spcPts val="1990"/>
              </a:lnSpc>
              <a:buNone/>
            </a:pPr>
            <a:r>
              <a:rPr lang="en-US" sz="1595" dirty="0">
                <a:solidFill>
                  <a:srgbClr val="1B1B27"/>
                </a:solidFill>
                <a:latin typeface="Corben" pitchFamily="34" charset="0"/>
                <a:ea typeface="Corben" pitchFamily="34" charset="-122"/>
                <a:cs typeface="Corben" pitchFamily="34" charset="-120"/>
              </a:rPr>
              <a:t>Understanding Literary Style</a:t>
            </a:r>
            <a:endParaRPr lang="en-US" sz="1595" dirty="0"/>
          </a:p>
        </p:txBody>
      </p:sp>
      <p:sp>
        <p:nvSpPr>
          <p:cNvPr id="7" name="Text 3"/>
          <p:cNvSpPr/>
          <p:nvPr/>
        </p:nvSpPr>
        <p:spPr>
          <a:xfrm>
            <a:off x="3469481" y="3714988"/>
            <a:ext cx="7691438" cy="1036320"/>
          </a:xfrm>
          <a:prstGeom prst="rect">
            <a:avLst/>
          </a:prstGeom>
          <a:noFill/>
        </p:spPr>
        <p:txBody>
          <a:bodyPr wrap="square" rtlCol="0" anchor="t"/>
          <a:lstStyle/>
          <a:p>
            <a:pPr marL="0" indent="0">
              <a:lnSpc>
                <a:spcPts val="2040"/>
              </a:lnSpc>
              <a:buNone/>
            </a:pPr>
            <a:r>
              <a:rPr lang="en-US" sz="1275" dirty="0">
                <a:solidFill>
                  <a:srgbClr val="404155"/>
                </a:solidFill>
                <a:latin typeface="Nobile" pitchFamily="34" charset="0"/>
                <a:ea typeface="Nobile" pitchFamily="34" charset="-122"/>
                <a:cs typeface="Nobile" pitchFamily="34" charset="-120"/>
              </a:rPr>
              <a:t>Stylometry is the study of measurable features of literary style, such as sentence length, readability scores, vocabulary richness, and word frequencies. This field has been around since the mid-19th century and has found numerous practical applications in the modern era of Artificial Intelligence and Machine Learning.</a:t>
            </a:r>
            <a:endParaRPr lang="en-US" sz="1275" dirty="0"/>
          </a:p>
        </p:txBody>
      </p:sp>
      <p:sp>
        <p:nvSpPr>
          <p:cNvPr id="8" name="Text 4"/>
          <p:cNvSpPr/>
          <p:nvPr/>
        </p:nvSpPr>
        <p:spPr>
          <a:xfrm>
            <a:off x="3469481" y="4994196"/>
            <a:ext cx="2024062" cy="253008"/>
          </a:xfrm>
          <a:prstGeom prst="rect">
            <a:avLst/>
          </a:prstGeom>
          <a:noFill/>
        </p:spPr>
        <p:txBody>
          <a:bodyPr wrap="none" rtlCol="0" anchor="t"/>
          <a:lstStyle/>
          <a:p>
            <a:pPr marL="0" indent="0">
              <a:lnSpc>
                <a:spcPts val="1990"/>
              </a:lnSpc>
              <a:buNone/>
            </a:pPr>
            <a:r>
              <a:rPr lang="en-US" sz="1595" dirty="0">
                <a:solidFill>
                  <a:srgbClr val="1B1B27"/>
                </a:solidFill>
                <a:latin typeface="Corben" pitchFamily="34" charset="0"/>
                <a:ea typeface="Corben" pitchFamily="34" charset="-122"/>
                <a:cs typeface="Corben" pitchFamily="34" charset="-120"/>
              </a:rPr>
              <a:t>Identifying Authors</a:t>
            </a:r>
            <a:endParaRPr lang="en-US" sz="1595" dirty="0"/>
          </a:p>
        </p:txBody>
      </p:sp>
      <p:sp>
        <p:nvSpPr>
          <p:cNvPr id="9" name="Text 5"/>
          <p:cNvSpPr/>
          <p:nvPr/>
        </p:nvSpPr>
        <p:spPr>
          <a:xfrm>
            <a:off x="3469481" y="5490091"/>
            <a:ext cx="7691438" cy="777240"/>
          </a:xfrm>
          <a:prstGeom prst="rect">
            <a:avLst/>
          </a:prstGeom>
          <a:noFill/>
        </p:spPr>
        <p:txBody>
          <a:bodyPr wrap="square" rtlCol="0" anchor="t"/>
          <a:lstStyle/>
          <a:p>
            <a:pPr marL="0" indent="0">
              <a:lnSpc>
                <a:spcPts val="2040"/>
              </a:lnSpc>
              <a:buNone/>
            </a:pPr>
            <a:r>
              <a:rPr lang="en-US" sz="1275" dirty="0">
                <a:solidFill>
                  <a:srgbClr val="404155"/>
                </a:solidFill>
                <a:latin typeface="Nobile" pitchFamily="34" charset="0"/>
                <a:ea typeface="Nobile" pitchFamily="34" charset="-122"/>
                <a:cs typeface="Nobile" pitchFamily="34" charset="-120"/>
              </a:rPr>
              <a:t>One of the key applications of stylometry is authorship attribution - using stylometric analysis to determine the likely author of a document. This can be useful for verifying the authenticity of historical texts or identifying plagiarism.</a:t>
            </a:r>
            <a:endParaRPr lang="en-US" sz="1275" dirty="0"/>
          </a:p>
        </p:txBody>
      </p:sp>
      <p:sp>
        <p:nvSpPr>
          <p:cNvPr id="10" name="Text 6"/>
          <p:cNvSpPr/>
          <p:nvPr/>
        </p:nvSpPr>
        <p:spPr>
          <a:xfrm>
            <a:off x="3469481" y="6510218"/>
            <a:ext cx="2024062" cy="253008"/>
          </a:xfrm>
          <a:prstGeom prst="rect">
            <a:avLst/>
          </a:prstGeom>
          <a:noFill/>
        </p:spPr>
        <p:txBody>
          <a:bodyPr wrap="none" rtlCol="0" anchor="t"/>
          <a:lstStyle/>
          <a:p>
            <a:pPr marL="0" indent="0">
              <a:lnSpc>
                <a:spcPts val="1990"/>
              </a:lnSpc>
              <a:buNone/>
            </a:pPr>
            <a:r>
              <a:rPr lang="en-US" sz="1595" dirty="0">
                <a:solidFill>
                  <a:srgbClr val="1B1B27"/>
                </a:solidFill>
                <a:latin typeface="Corben" pitchFamily="34" charset="0"/>
                <a:ea typeface="Corben" pitchFamily="34" charset="-122"/>
                <a:cs typeface="Corben" pitchFamily="34" charset="-120"/>
              </a:rPr>
              <a:t>Classifying Genres</a:t>
            </a:r>
            <a:endParaRPr lang="en-US" sz="1595" dirty="0"/>
          </a:p>
        </p:txBody>
      </p:sp>
      <p:sp>
        <p:nvSpPr>
          <p:cNvPr id="11" name="Text 7"/>
          <p:cNvSpPr/>
          <p:nvPr/>
        </p:nvSpPr>
        <p:spPr>
          <a:xfrm>
            <a:off x="3469481" y="7006114"/>
            <a:ext cx="7691438" cy="777240"/>
          </a:xfrm>
          <a:prstGeom prst="rect">
            <a:avLst/>
          </a:prstGeom>
          <a:noFill/>
        </p:spPr>
        <p:txBody>
          <a:bodyPr wrap="square" rtlCol="0" anchor="t"/>
          <a:lstStyle/>
          <a:p>
            <a:pPr marL="0" indent="0">
              <a:lnSpc>
                <a:spcPts val="2040"/>
              </a:lnSpc>
              <a:buNone/>
            </a:pPr>
            <a:r>
              <a:rPr lang="en-US" sz="1275" dirty="0">
                <a:solidFill>
                  <a:srgbClr val="404155"/>
                </a:solidFill>
                <a:latin typeface="Nobile" pitchFamily="34" charset="0"/>
                <a:ea typeface="Nobile" pitchFamily="34" charset="-122"/>
                <a:cs typeface="Nobile" pitchFamily="34" charset="-120"/>
              </a:rPr>
              <a:t>Stylometric features can also be used to distinguish between different genres of writing, such as separating fiction from non-fiction or academic papers from news articles. This can be valuable for text classification and information retrieval tasks.</a:t>
            </a:r>
            <a:endParaRPr lang="en-US" sz="12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4" name="Text 1"/>
          <p:cNvSpPr/>
          <p:nvPr/>
        </p:nvSpPr>
        <p:spPr>
          <a:xfrm>
            <a:off x="2037993" y="1150501"/>
            <a:ext cx="10446901" cy="694373"/>
          </a:xfrm>
          <a:prstGeom prst="rect">
            <a:avLst/>
          </a:prstGeom>
          <a:noFill/>
        </p:spPr>
        <p:txBody>
          <a:bodyPr wrap="none" rtlCol="0" anchor="t"/>
          <a:lstStyle/>
          <a:p>
            <a:pPr marL="0" indent="0">
              <a:lnSpc>
                <a:spcPts val="5470"/>
              </a:lnSpc>
              <a:buNone/>
            </a:pPr>
            <a:r>
              <a:rPr lang="en-US" sz="4375" dirty="0">
                <a:solidFill>
                  <a:srgbClr val="1B1B27"/>
                </a:solidFill>
                <a:latin typeface="Corben" pitchFamily="34" charset="0"/>
                <a:ea typeface="Corben" pitchFamily="34" charset="-122"/>
                <a:cs typeface="Corben" pitchFamily="34" charset="-120"/>
              </a:rPr>
              <a:t>Methodology: Identifying Writing Styles</a:t>
            </a:r>
            <a:endParaRPr lang="en-US" sz="4375" dirty="0"/>
          </a:p>
        </p:txBody>
      </p:sp>
      <p:sp>
        <p:nvSpPr>
          <p:cNvPr id="5" name="Text 2"/>
          <p:cNvSpPr/>
          <p:nvPr/>
        </p:nvSpPr>
        <p:spPr>
          <a:xfrm>
            <a:off x="2037993" y="2400300"/>
            <a:ext cx="2777490" cy="347186"/>
          </a:xfrm>
          <a:prstGeom prst="rect">
            <a:avLst/>
          </a:prstGeom>
          <a:noFill/>
        </p:spPr>
        <p:txBody>
          <a:bodyPr wrap="none" rtlCol="0" anchor="t"/>
          <a:lstStyle/>
          <a:p>
            <a:pPr marL="0" indent="0">
              <a:lnSpc>
                <a:spcPts val="2735"/>
              </a:lnSpc>
              <a:buNone/>
            </a:pPr>
            <a:r>
              <a:rPr lang="en-US" sz="2185" dirty="0">
                <a:solidFill>
                  <a:srgbClr val="1B1B27"/>
                </a:solidFill>
                <a:latin typeface="Corben" pitchFamily="34" charset="0"/>
                <a:ea typeface="Corben" pitchFamily="34" charset="-122"/>
                <a:cs typeface="Corben" pitchFamily="34" charset="-120"/>
              </a:rPr>
              <a:t>Chunk Text</a:t>
            </a:r>
            <a:endParaRPr lang="en-US" sz="2185" dirty="0"/>
          </a:p>
        </p:txBody>
      </p:sp>
      <p:sp>
        <p:nvSpPr>
          <p:cNvPr id="6" name="Text 3"/>
          <p:cNvSpPr/>
          <p:nvPr/>
        </p:nvSpPr>
        <p:spPr>
          <a:xfrm>
            <a:off x="2037993" y="2969657"/>
            <a:ext cx="3156347" cy="2487811"/>
          </a:xfrm>
          <a:prstGeom prst="rect">
            <a:avLst/>
          </a:prstGeom>
          <a:noFill/>
        </p:spPr>
        <p:txBody>
          <a:bodyPr wrap="square" rtlCol="0" anchor="t"/>
          <a:lstStyle/>
          <a:p>
            <a:pPr marL="0" indent="0">
              <a:lnSpc>
                <a:spcPts val="2800"/>
              </a:lnSpc>
              <a:buNone/>
            </a:pPr>
            <a:r>
              <a:rPr lang="en-US" sz="1750" dirty="0">
                <a:solidFill>
                  <a:srgbClr val="404155"/>
                </a:solidFill>
                <a:latin typeface="Nobile" pitchFamily="34" charset="0"/>
                <a:ea typeface="Nobile" pitchFamily="34" charset="-122"/>
                <a:cs typeface="Nobile" pitchFamily="34" charset="-120"/>
              </a:rPr>
              <a:t>The first step is to divide the input document into smaller chunks of text, typically around 10 sentences each. This allows the system to analyze the writing style at a more granular level.</a:t>
            </a:r>
            <a:endParaRPr lang="en-US" sz="1750" dirty="0"/>
          </a:p>
        </p:txBody>
      </p:sp>
      <p:sp>
        <p:nvSpPr>
          <p:cNvPr id="7" name="Text 4"/>
          <p:cNvSpPr/>
          <p:nvPr/>
        </p:nvSpPr>
        <p:spPr>
          <a:xfrm>
            <a:off x="5743932" y="2400300"/>
            <a:ext cx="2777490" cy="347186"/>
          </a:xfrm>
          <a:prstGeom prst="rect">
            <a:avLst/>
          </a:prstGeom>
          <a:noFill/>
        </p:spPr>
        <p:txBody>
          <a:bodyPr wrap="none" rtlCol="0" anchor="t"/>
          <a:lstStyle/>
          <a:p>
            <a:pPr marL="0" indent="0">
              <a:lnSpc>
                <a:spcPts val="2735"/>
              </a:lnSpc>
              <a:buNone/>
            </a:pPr>
            <a:r>
              <a:rPr lang="en-US" sz="2185" dirty="0">
                <a:solidFill>
                  <a:srgbClr val="1B1B27"/>
                </a:solidFill>
                <a:latin typeface="Corben" pitchFamily="34" charset="0"/>
                <a:ea typeface="Corben" pitchFamily="34" charset="-122"/>
                <a:cs typeface="Corben" pitchFamily="34" charset="-120"/>
              </a:rPr>
              <a:t>Extract Features</a:t>
            </a:r>
            <a:endParaRPr lang="en-US" sz="2185" dirty="0"/>
          </a:p>
        </p:txBody>
      </p:sp>
      <p:sp>
        <p:nvSpPr>
          <p:cNvPr id="8" name="Text 5"/>
          <p:cNvSpPr/>
          <p:nvPr/>
        </p:nvSpPr>
        <p:spPr>
          <a:xfrm>
            <a:off x="5743932" y="2969657"/>
            <a:ext cx="3156347" cy="3909417"/>
          </a:xfrm>
          <a:prstGeom prst="rect">
            <a:avLst/>
          </a:prstGeom>
          <a:noFill/>
        </p:spPr>
        <p:txBody>
          <a:bodyPr wrap="square" rtlCol="0" anchor="t"/>
          <a:lstStyle/>
          <a:p>
            <a:pPr marL="0" indent="0">
              <a:lnSpc>
                <a:spcPts val="2800"/>
              </a:lnSpc>
              <a:buNone/>
            </a:pPr>
            <a:r>
              <a:rPr lang="en-US" sz="1750" dirty="0">
                <a:solidFill>
                  <a:srgbClr val="404155"/>
                </a:solidFill>
                <a:latin typeface="Nobile" pitchFamily="34" charset="0"/>
                <a:ea typeface="Nobile" pitchFamily="34" charset="-122"/>
                <a:cs typeface="Nobile" pitchFamily="34" charset="-120"/>
              </a:rPr>
              <a:t>For each text chunk, the system computes a vector of stylometric features, including lexical features (e.g. word length, sentence length), vocabulary richness features (e.g. Hapax Legomena, Shannon Entropy), and readability scores (e.g. Flesch-Kincaid Grade Level).</a:t>
            </a:r>
            <a:endParaRPr lang="en-US" sz="1750" dirty="0"/>
          </a:p>
        </p:txBody>
      </p:sp>
      <p:sp>
        <p:nvSpPr>
          <p:cNvPr id="9" name="Text 6"/>
          <p:cNvSpPr/>
          <p:nvPr/>
        </p:nvSpPr>
        <p:spPr>
          <a:xfrm>
            <a:off x="9449872" y="2400300"/>
            <a:ext cx="2777490" cy="347186"/>
          </a:xfrm>
          <a:prstGeom prst="rect">
            <a:avLst/>
          </a:prstGeom>
          <a:noFill/>
        </p:spPr>
        <p:txBody>
          <a:bodyPr wrap="none" rtlCol="0" anchor="t"/>
          <a:lstStyle/>
          <a:p>
            <a:pPr marL="0" indent="0">
              <a:lnSpc>
                <a:spcPts val="2735"/>
              </a:lnSpc>
              <a:buNone/>
            </a:pPr>
            <a:r>
              <a:rPr lang="en-US" sz="2185" dirty="0">
                <a:solidFill>
                  <a:srgbClr val="1B1B27"/>
                </a:solidFill>
                <a:latin typeface="Corben" pitchFamily="34" charset="0"/>
                <a:ea typeface="Corben" pitchFamily="34" charset="-122"/>
                <a:cs typeface="Corben" pitchFamily="34" charset="-120"/>
              </a:rPr>
              <a:t>Cluster Chunks</a:t>
            </a:r>
            <a:endParaRPr lang="en-US" sz="2185" dirty="0"/>
          </a:p>
        </p:txBody>
      </p:sp>
      <p:sp>
        <p:nvSpPr>
          <p:cNvPr id="10" name="Text 7"/>
          <p:cNvSpPr/>
          <p:nvPr/>
        </p:nvSpPr>
        <p:spPr>
          <a:xfrm>
            <a:off x="9449872" y="2969657"/>
            <a:ext cx="3156347" cy="3909417"/>
          </a:xfrm>
          <a:prstGeom prst="rect">
            <a:avLst/>
          </a:prstGeom>
          <a:noFill/>
        </p:spPr>
        <p:txBody>
          <a:bodyPr wrap="square" rtlCol="0" anchor="t"/>
          <a:lstStyle/>
          <a:p>
            <a:pPr marL="0" indent="0">
              <a:lnSpc>
                <a:spcPts val="2800"/>
              </a:lnSpc>
              <a:buNone/>
            </a:pPr>
            <a:r>
              <a:rPr lang="en-US" sz="1750" dirty="0">
                <a:solidFill>
                  <a:srgbClr val="404155"/>
                </a:solidFill>
                <a:latin typeface="Nobile" pitchFamily="34" charset="0"/>
                <a:ea typeface="Nobile" pitchFamily="34" charset="-122"/>
                <a:cs typeface="Nobile" pitchFamily="34" charset="-120"/>
              </a:rPr>
              <a:t>The system then uses unsupervised machine learning, specifically the K-Means algorithm, to cluster the text chunks based on their stylometric feature vectors. The number of clusters identified corresponds to the number of distinct writing styles present in the document.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2"/>
          <a:stretch>
            <a:fillRect/>
          </a:stretch>
        </p:blipFill>
        <p:spPr>
          <a:xfrm>
            <a:off x="10972682" y="0"/>
            <a:ext cx="3657600" cy="8229600"/>
          </a:xfrm>
          <a:prstGeom prst="rect">
            <a:avLst/>
          </a:prstGeom>
        </p:spPr>
      </p:pic>
      <p:pic>
        <p:nvPicPr>
          <p:cNvPr id="5" name="Image 2" descr="preencoded.png"/>
          <p:cNvPicPr>
            <a:picLocks noChangeAspect="1"/>
          </p:cNvPicPr>
          <p:nvPr/>
        </p:nvPicPr>
        <p:blipFill>
          <a:blip r:embed="rId3"/>
          <a:stretch>
            <a:fillRect/>
          </a:stretch>
        </p:blipFill>
        <p:spPr>
          <a:xfrm>
            <a:off x="10108208" y="2769691"/>
            <a:ext cx="4572291" cy="3265430"/>
          </a:xfrm>
          <a:prstGeom prst="rect">
            <a:avLst/>
          </a:prstGeom>
        </p:spPr>
      </p:pic>
      <p:sp>
        <p:nvSpPr>
          <p:cNvPr id="6" name="Text 1"/>
          <p:cNvSpPr/>
          <p:nvPr/>
        </p:nvSpPr>
        <p:spPr>
          <a:xfrm>
            <a:off x="791647" y="861179"/>
            <a:ext cx="9389388" cy="1235393"/>
          </a:xfrm>
          <a:prstGeom prst="rect">
            <a:avLst/>
          </a:prstGeom>
          <a:noFill/>
        </p:spPr>
        <p:txBody>
          <a:bodyPr wrap="square" rtlCol="0" anchor="t"/>
          <a:lstStyle/>
          <a:p>
            <a:pPr marL="0" indent="0">
              <a:lnSpc>
                <a:spcPts val="4865"/>
              </a:lnSpc>
              <a:buNone/>
            </a:pPr>
            <a:r>
              <a:rPr lang="en-US" sz="3890" dirty="0">
                <a:solidFill>
                  <a:srgbClr val="1B1B27"/>
                </a:solidFill>
                <a:latin typeface="Corben" pitchFamily="34" charset="0"/>
                <a:ea typeface="Corben" pitchFamily="34" charset="-122"/>
                <a:cs typeface="Corben" pitchFamily="34" charset="-120"/>
              </a:rPr>
              <a:t>Determining the Number of Writing Styles</a:t>
            </a:r>
            <a:endParaRPr lang="en-US" sz="3890" dirty="0"/>
          </a:p>
        </p:txBody>
      </p:sp>
      <p:sp>
        <p:nvSpPr>
          <p:cNvPr id="8" name="Text 3"/>
          <p:cNvSpPr/>
          <p:nvPr/>
        </p:nvSpPr>
        <p:spPr>
          <a:xfrm>
            <a:off x="970121" y="2584490"/>
            <a:ext cx="87630" cy="370523"/>
          </a:xfrm>
          <a:prstGeom prst="rect">
            <a:avLst/>
          </a:prstGeom>
          <a:noFill/>
        </p:spPr>
        <p:txBody>
          <a:bodyPr wrap="none" rtlCol="0" anchor="t"/>
          <a:lstStyle/>
          <a:p>
            <a:pPr marL="0" indent="0" algn="ctr">
              <a:lnSpc>
                <a:spcPts val="2920"/>
              </a:lnSpc>
              <a:buNone/>
            </a:pPr>
            <a:r>
              <a:rPr lang="en-US" sz="2335" dirty="0">
                <a:solidFill>
                  <a:srgbClr val="404155"/>
                </a:solidFill>
                <a:latin typeface="Corben" pitchFamily="34" charset="0"/>
                <a:ea typeface="Corben" pitchFamily="34" charset="-122"/>
                <a:cs typeface="Corben" pitchFamily="34" charset="-120"/>
              </a:rPr>
              <a:t>1</a:t>
            </a:r>
            <a:endParaRPr lang="en-US" sz="2335" dirty="0"/>
          </a:p>
        </p:txBody>
      </p:sp>
      <p:sp>
        <p:nvSpPr>
          <p:cNvPr id="9" name="Text 4"/>
          <p:cNvSpPr/>
          <p:nvPr/>
        </p:nvSpPr>
        <p:spPr>
          <a:xfrm>
            <a:off x="1433989" y="2615327"/>
            <a:ext cx="2470904" cy="308729"/>
          </a:xfrm>
          <a:prstGeom prst="rect">
            <a:avLst/>
          </a:prstGeom>
          <a:noFill/>
        </p:spPr>
        <p:txBody>
          <a:bodyPr wrap="none" rtlCol="0" anchor="t"/>
          <a:lstStyle/>
          <a:p>
            <a:pPr marL="0" indent="0">
              <a:lnSpc>
                <a:spcPts val="2430"/>
              </a:lnSpc>
              <a:buNone/>
            </a:pPr>
            <a:r>
              <a:rPr lang="en-US" sz="1945" dirty="0">
                <a:solidFill>
                  <a:srgbClr val="404155"/>
                </a:solidFill>
                <a:latin typeface="Corben" pitchFamily="34" charset="0"/>
                <a:ea typeface="Corben" pitchFamily="34" charset="-122"/>
                <a:cs typeface="Corben" pitchFamily="34" charset="-120"/>
              </a:rPr>
              <a:t>Elbow Method</a:t>
            </a:r>
            <a:endParaRPr lang="en-US" sz="1945" dirty="0"/>
          </a:p>
        </p:txBody>
      </p:sp>
      <p:sp>
        <p:nvSpPr>
          <p:cNvPr id="10" name="Text 5"/>
          <p:cNvSpPr/>
          <p:nvPr/>
        </p:nvSpPr>
        <p:spPr>
          <a:xfrm>
            <a:off x="1433989" y="3042642"/>
            <a:ext cx="3953589" cy="2529840"/>
          </a:xfrm>
          <a:prstGeom prst="rect">
            <a:avLst/>
          </a:prstGeom>
          <a:noFill/>
        </p:spPr>
        <p:txBody>
          <a:bodyPr wrap="square" rtlCol="0" anchor="t"/>
          <a:lstStyle/>
          <a:p>
            <a:pPr marL="0" indent="0">
              <a:lnSpc>
                <a:spcPts val="2490"/>
              </a:lnSpc>
              <a:buNone/>
            </a:pPr>
            <a:r>
              <a:rPr lang="en-US" sz="1555" dirty="0">
                <a:solidFill>
                  <a:srgbClr val="404155"/>
                </a:solidFill>
                <a:latin typeface="Nobile" pitchFamily="34" charset="0"/>
                <a:ea typeface="Nobile" pitchFamily="34" charset="-122"/>
                <a:cs typeface="Nobile" pitchFamily="34" charset="-120"/>
              </a:rPr>
              <a:t>To determine the optimal number of clusters (K), the system uses the Elbow method. This involves computing the sum of squared errors (SSE) for different values of K, and identifying the "elbow" in the plot where the SSE starts to level off, indicating the appropriate number of clusters.</a:t>
            </a:r>
            <a:endParaRPr lang="en-US" sz="1555" dirty="0"/>
          </a:p>
        </p:txBody>
      </p:sp>
      <p:sp>
        <p:nvSpPr>
          <p:cNvPr id="12" name="Text 7"/>
          <p:cNvSpPr/>
          <p:nvPr/>
        </p:nvSpPr>
        <p:spPr>
          <a:xfrm>
            <a:off x="5730240" y="2584490"/>
            <a:ext cx="154662" cy="370523"/>
          </a:xfrm>
          <a:prstGeom prst="rect">
            <a:avLst/>
          </a:prstGeom>
          <a:noFill/>
        </p:spPr>
        <p:txBody>
          <a:bodyPr wrap="none" rtlCol="0" anchor="t"/>
          <a:lstStyle/>
          <a:p>
            <a:pPr marL="0" indent="0" algn="ctr">
              <a:lnSpc>
                <a:spcPts val="2920"/>
              </a:lnSpc>
              <a:buNone/>
            </a:pPr>
            <a:r>
              <a:rPr lang="en-US" sz="2335" dirty="0">
                <a:solidFill>
                  <a:srgbClr val="404155"/>
                </a:solidFill>
                <a:latin typeface="Corben" pitchFamily="34" charset="0"/>
                <a:ea typeface="Corben" pitchFamily="34" charset="-122"/>
                <a:cs typeface="Corben" pitchFamily="34" charset="-120"/>
              </a:rPr>
              <a:t>2</a:t>
            </a:r>
            <a:endParaRPr lang="en-US" sz="2335" dirty="0"/>
          </a:p>
        </p:txBody>
      </p:sp>
      <p:sp>
        <p:nvSpPr>
          <p:cNvPr id="13" name="Text 8"/>
          <p:cNvSpPr/>
          <p:nvPr/>
        </p:nvSpPr>
        <p:spPr>
          <a:xfrm>
            <a:off x="6227564" y="2615327"/>
            <a:ext cx="2470904" cy="308729"/>
          </a:xfrm>
          <a:prstGeom prst="rect">
            <a:avLst/>
          </a:prstGeom>
          <a:noFill/>
        </p:spPr>
        <p:txBody>
          <a:bodyPr wrap="none" rtlCol="0" anchor="t"/>
          <a:lstStyle/>
          <a:p>
            <a:pPr marL="0" indent="0">
              <a:lnSpc>
                <a:spcPts val="2430"/>
              </a:lnSpc>
              <a:buNone/>
            </a:pPr>
            <a:r>
              <a:rPr lang="en-US" sz="1945" dirty="0">
                <a:solidFill>
                  <a:srgbClr val="404155"/>
                </a:solidFill>
                <a:latin typeface="Corben" pitchFamily="34" charset="0"/>
                <a:ea typeface="Corben" pitchFamily="34" charset="-122"/>
                <a:cs typeface="Corben" pitchFamily="34" charset="-120"/>
              </a:rPr>
              <a:t>Parameter Tuning</a:t>
            </a:r>
            <a:endParaRPr lang="en-US" sz="1945" dirty="0"/>
          </a:p>
        </p:txBody>
      </p:sp>
      <p:sp>
        <p:nvSpPr>
          <p:cNvPr id="14" name="Text 9"/>
          <p:cNvSpPr/>
          <p:nvPr/>
        </p:nvSpPr>
        <p:spPr>
          <a:xfrm>
            <a:off x="6227564" y="3042642"/>
            <a:ext cx="3953589" cy="1897380"/>
          </a:xfrm>
          <a:prstGeom prst="rect">
            <a:avLst/>
          </a:prstGeom>
          <a:noFill/>
        </p:spPr>
        <p:txBody>
          <a:bodyPr wrap="square" rtlCol="0" anchor="t"/>
          <a:lstStyle/>
          <a:p>
            <a:pPr marL="0" indent="0">
              <a:lnSpc>
                <a:spcPts val="2490"/>
              </a:lnSpc>
              <a:buNone/>
            </a:pPr>
            <a:r>
              <a:rPr lang="en-US" sz="1555" dirty="0">
                <a:solidFill>
                  <a:srgbClr val="404155"/>
                </a:solidFill>
                <a:latin typeface="Nobile" pitchFamily="34" charset="0"/>
                <a:ea typeface="Nobile" pitchFamily="34" charset="-122"/>
                <a:cs typeface="Nobile" pitchFamily="34" charset="-120"/>
              </a:rPr>
              <a:t>The system also tunes the parameters of the K-Means algorithm, such as the number of initialization runs (n_init) and the maximum number of iterations (max_iter), to ensure robust and reliable clustering results.</a:t>
            </a:r>
            <a:endParaRPr lang="en-US" sz="1555" dirty="0"/>
          </a:p>
        </p:txBody>
      </p:sp>
      <p:sp>
        <p:nvSpPr>
          <p:cNvPr id="16" name="Text 11"/>
          <p:cNvSpPr/>
          <p:nvPr/>
        </p:nvSpPr>
        <p:spPr>
          <a:xfrm>
            <a:off x="930712" y="5961578"/>
            <a:ext cx="166568" cy="370523"/>
          </a:xfrm>
          <a:prstGeom prst="rect">
            <a:avLst/>
          </a:prstGeom>
          <a:noFill/>
        </p:spPr>
        <p:txBody>
          <a:bodyPr wrap="none" rtlCol="0" anchor="t"/>
          <a:lstStyle/>
          <a:p>
            <a:pPr marL="0" indent="0" algn="ctr">
              <a:lnSpc>
                <a:spcPts val="2920"/>
              </a:lnSpc>
              <a:buNone/>
            </a:pPr>
            <a:r>
              <a:rPr lang="en-US" sz="2335" dirty="0">
                <a:solidFill>
                  <a:srgbClr val="404155"/>
                </a:solidFill>
                <a:latin typeface="Corben" pitchFamily="34" charset="0"/>
                <a:ea typeface="Corben" pitchFamily="34" charset="-122"/>
                <a:cs typeface="Corben" pitchFamily="34" charset="-120"/>
              </a:rPr>
              <a:t>3</a:t>
            </a:r>
            <a:endParaRPr lang="en-US" sz="2335" dirty="0"/>
          </a:p>
        </p:txBody>
      </p:sp>
      <p:sp>
        <p:nvSpPr>
          <p:cNvPr id="17" name="Text 12"/>
          <p:cNvSpPr/>
          <p:nvPr/>
        </p:nvSpPr>
        <p:spPr>
          <a:xfrm>
            <a:off x="1433989" y="5992416"/>
            <a:ext cx="2470904" cy="308729"/>
          </a:xfrm>
          <a:prstGeom prst="rect">
            <a:avLst/>
          </a:prstGeom>
          <a:noFill/>
        </p:spPr>
        <p:txBody>
          <a:bodyPr wrap="none" rtlCol="0" anchor="t"/>
          <a:lstStyle/>
          <a:p>
            <a:pPr marL="0" indent="0">
              <a:lnSpc>
                <a:spcPts val="2430"/>
              </a:lnSpc>
              <a:buNone/>
            </a:pPr>
            <a:r>
              <a:rPr lang="en-US" sz="1945" dirty="0">
                <a:solidFill>
                  <a:srgbClr val="404155"/>
                </a:solidFill>
                <a:latin typeface="Corben" pitchFamily="34" charset="0"/>
                <a:ea typeface="Corben" pitchFamily="34" charset="-122"/>
                <a:cs typeface="Corben" pitchFamily="34" charset="-120"/>
              </a:rPr>
              <a:t>Visualization</a:t>
            </a:r>
            <a:endParaRPr lang="en-US" sz="1945" dirty="0"/>
          </a:p>
        </p:txBody>
      </p:sp>
      <p:sp>
        <p:nvSpPr>
          <p:cNvPr id="18" name="Text 13"/>
          <p:cNvSpPr/>
          <p:nvPr/>
        </p:nvSpPr>
        <p:spPr>
          <a:xfrm>
            <a:off x="1433989" y="6419731"/>
            <a:ext cx="8747046" cy="948690"/>
          </a:xfrm>
          <a:prstGeom prst="rect">
            <a:avLst/>
          </a:prstGeom>
          <a:noFill/>
        </p:spPr>
        <p:txBody>
          <a:bodyPr wrap="square" rtlCol="0" anchor="t"/>
          <a:lstStyle/>
          <a:p>
            <a:pPr marL="0" indent="0">
              <a:lnSpc>
                <a:spcPts val="2490"/>
              </a:lnSpc>
              <a:buNone/>
            </a:pPr>
            <a:r>
              <a:rPr lang="en-US" sz="1555" dirty="0">
                <a:solidFill>
                  <a:srgbClr val="404155"/>
                </a:solidFill>
                <a:latin typeface="Nobile" pitchFamily="34" charset="0"/>
                <a:ea typeface="Nobile" pitchFamily="34" charset="-122"/>
                <a:cs typeface="Nobile" pitchFamily="34" charset="-120"/>
              </a:rPr>
              <a:t>To visually inspect the clustering results, the system uses Principal Component Analysis (PCA) to project the high-dimensional stylometric feature vectors onto a 2D plane, allowing the user to see how the text chunks are grouped based on their writing styles.</a:t>
            </a:r>
            <a:endParaRPr lang="en-US" sz="155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4" name="Text 1"/>
          <p:cNvSpPr/>
          <p:nvPr/>
        </p:nvSpPr>
        <p:spPr>
          <a:xfrm>
            <a:off x="3621167" y="678306"/>
            <a:ext cx="7745225" cy="1113942"/>
          </a:xfrm>
          <a:prstGeom prst="rect">
            <a:avLst/>
          </a:prstGeom>
          <a:noFill/>
        </p:spPr>
        <p:txBody>
          <a:bodyPr wrap="square" rtlCol="0" anchor="t"/>
          <a:lstStyle/>
          <a:p>
            <a:pPr marL="0" indent="0">
              <a:lnSpc>
                <a:spcPts val="3825"/>
              </a:lnSpc>
              <a:buNone/>
            </a:pPr>
            <a:r>
              <a:rPr lang="en-US" sz="3060" dirty="0">
                <a:solidFill>
                  <a:srgbClr val="1B1B27"/>
                </a:solidFill>
                <a:latin typeface="Corben" pitchFamily="34" charset="0"/>
                <a:ea typeface="Corben" pitchFamily="34" charset="-122"/>
                <a:cs typeface="Corben" pitchFamily="34" charset="-120"/>
              </a:rPr>
              <a:t>Experiment: Detecting Two Writing Styles</a:t>
            </a:r>
            <a:endParaRPr lang="en-US" sz="3060" dirty="0"/>
          </a:p>
        </p:txBody>
      </p:sp>
      <p:sp>
        <p:nvSpPr>
          <p:cNvPr id="5" name="Shape 2"/>
          <p:cNvSpPr/>
          <p:nvPr/>
        </p:nvSpPr>
        <p:spPr>
          <a:xfrm>
            <a:off x="1272619" y="1560049"/>
            <a:ext cx="5234735" cy="1983701"/>
          </a:xfrm>
          <a:prstGeom prst="roundRect">
            <a:avLst>
              <a:gd name="adj" fmla="val 0"/>
            </a:avLst>
          </a:prstGeom>
          <a:solidFill>
            <a:srgbClr val="D2D9F9"/>
          </a:solidFill>
          <a:ln w="7620">
            <a:solidFill>
              <a:srgbClr val="B8BFDF"/>
            </a:solidFill>
            <a:prstDash val="solid"/>
          </a:ln>
        </p:spPr>
      </p:sp>
      <p:sp>
        <p:nvSpPr>
          <p:cNvPr id="6" name="Text 3"/>
          <p:cNvSpPr/>
          <p:nvPr/>
        </p:nvSpPr>
        <p:spPr>
          <a:xfrm>
            <a:off x="2751874" y="1776046"/>
            <a:ext cx="1944172" cy="243007"/>
          </a:xfrm>
          <a:prstGeom prst="rect">
            <a:avLst/>
          </a:prstGeom>
          <a:noFill/>
        </p:spPr>
        <p:txBody>
          <a:bodyPr wrap="none" rtlCol="0" anchor="t"/>
          <a:lstStyle/>
          <a:p>
            <a:pPr marL="0" indent="0">
              <a:lnSpc>
                <a:spcPts val="1915"/>
              </a:lnSpc>
              <a:buNone/>
            </a:pPr>
            <a:r>
              <a:rPr lang="en-US" sz="1530" dirty="0">
                <a:solidFill>
                  <a:srgbClr val="404155"/>
                </a:solidFill>
                <a:latin typeface="Corben" pitchFamily="34" charset="0"/>
                <a:ea typeface="Corben" pitchFamily="34" charset="-122"/>
                <a:cs typeface="Corben" pitchFamily="34" charset="-120"/>
              </a:rPr>
              <a:t>Merged Document</a:t>
            </a:r>
            <a:endParaRPr lang="en-US" sz="1530" dirty="0"/>
          </a:p>
        </p:txBody>
      </p:sp>
      <p:sp>
        <p:nvSpPr>
          <p:cNvPr id="7" name="Text 4"/>
          <p:cNvSpPr/>
          <p:nvPr/>
        </p:nvSpPr>
        <p:spPr>
          <a:xfrm>
            <a:off x="1734532" y="2230794"/>
            <a:ext cx="4052382" cy="1243608"/>
          </a:xfrm>
          <a:prstGeom prst="rect">
            <a:avLst/>
          </a:prstGeom>
          <a:noFill/>
        </p:spPr>
        <p:txBody>
          <a:bodyPr wrap="square" rtlCol="0" anchor="t"/>
          <a:lstStyle/>
          <a:p>
            <a:pPr marL="0" indent="0">
              <a:lnSpc>
                <a:spcPts val="1960"/>
              </a:lnSpc>
              <a:buNone/>
            </a:pPr>
            <a:r>
              <a:rPr lang="en-US" sz="1225" dirty="0">
                <a:solidFill>
                  <a:srgbClr val="404155"/>
                </a:solidFill>
                <a:latin typeface="Nobile" pitchFamily="34" charset="0"/>
                <a:ea typeface="Nobile" pitchFamily="34" charset="-122"/>
                <a:cs typeface="Nobile" pitchFamily="34" charset="-120"/>
              </a:rPr>
              <a:t>For the proof of concept, the system was tested on a document that combined a story and a research paper, with the expectation that it would identify two distinct writing styles.</a:t>
            </a:r>
            <a:endParaRPr lang="en-US" sz="1225" dirty="0"/>
          </a:p>
        </p:txBody>
      </p:sp>
      <p:sp>
        <p:nvSpPr>
          <p:cNvPr id="8" name="Shape 5"/>
          <p:cNvSpPr/>
          <p:nvPr/>
        </p:nvSpPr>
        <p:spPr>
          <a:xfrm>
            <a:off x="7392948" y="1560049"/>
            <a:ext cx="5022153" cy="1983701"/>
          </a:xfrm>
          <a:prstGeom prst="roundRect">
            <a:avLst>
              <a:gd name="adj" fmla="val 3672"/>
            </a:avLst>
          </a:prstGeom>
          <a:solidFill>
            <a:srgbClr val="D2D9F9"/>
          </a:solidFill>
          <a:ln w="7620">
            <a:solidFill>
              <a:srgbClr val="B8BFDF"/>
            </a:solidFill>
            <a:prstDash val="solid"/>
          </a:ln>
        </p:spPr>
      </p:sp>
      <p:sp>
        <p:nvSpPr>
          <p:cNvPr id="9" name="Text 6"/>
          <p:cNvSpPr/>
          <p:nvPr/>
        </p:nvSpPr>
        <p:spPr>
          <a:xfrm>
            <a:off x="8717110" y="1855708"/>
            <a:ext cx="2032873" cy="243007"/>
          </a:xfrm>
          <a:prstGeom prst="rect">
            <a:avLst/>
          </a:prstGeom>
          <a:noFill/>
        </p:spPr>
        <p:txBody>
          <a:bodyPr wrap="none" rtlCol="0" anchor="t"/>
          <a:lstStyle/>
          <a:p>
            <a:pPr marL="0" indent="0">
              <a:lnSpc>
                <a:spcPts val="1915"/>
              </a:lnSpc>
              <a:buNone/>
            </a:pPr>
            <a:r>
              <a:rPr lang="en-US" sz="1530" dirty="0">
                <a:solidFill>
                  <a:srgbClr val="404155"/>
                </a:solidFill>
                <a:latin typeface="Corben" pitchFamily="34" charset="0"/>
                <a:ea typeface="Corben" pitchFamily="34" charset="-122"/>
                <a:cs typeface="Corben" pitchFamily="34" charset="-120"/>
              </a:rPr>
              <a:t>Elbow Method Results</a:t>
            </a:r>
            <a:endParaRPr lang="en-US" sz="1530" dirty="0"/>
          </a:p>
        </p:txBody>
      </p:sp>
      <p:sp>
        <p:nvSpPr>
          <p:cNvPr id="10" name="Text 7"/>
          <p:cNvSpPr/>
          <p:nvPr/>
        </p:nvSpPr>
        <p:spPr>
          <a:xfrm>
            <a:off x="7899662" y="2291596"/>
            <a:ext cx="3893691" cy="858142"/>
          </a:xfrm>
          <a:prstGeom prst="rect">
            <a:avLst/>
          </a:prstGeom>
          <a:noFill/>
        </p:spPr>
        <p:txBody>
          <a:bodyPr wrap="square" rtlCol="0" anchor="t"/>
          <a:lstStyle/>
          <a:p>
            <a:pPr marL="0" indent="0">
              <a:lnSpc>
                <a:spcPts val="1960"/>
              </a:lnSpc>
              <a:buNone/>
            </a:pPr>
            <a:r>
              <a:rPr lang="en-US" sz="1225" dirty="0">
                <a:solidFill>
                  <a:srgbClr val="404155"/>
                </a:solidFill>
                <a:latin typeface="Nobile" pitchFamily="34" charset="0"/>
                <a:ea typeface="Nobile" pitchFamily="34" charset="-122"/>
                <a:cs typeface="Nobile" pitchFamily="34" charset="-120"/>
              </a:rPr>
              <a:t>The Elbow method correctly identified the optimal number of clusters as 2, indicating that the document contained two different writing styles.</a:t>
            </a:r>
            <a:endParaRPr lang="en-US" sz="1225" dirty="0"/>
          </a:p>
        </p:txBody>
      </p:sp>
      <p:sp>
        <p:nvSpPr>
          <p:cNvPr id="11" name="Shape 8"/>
          <p:cNvSpPr/>
          <p:nvPr/>
        </p:nvSpPr>
        <p:spPr>
          <a:xfrm>
            <a:off x="1272619" y="3812738"/>
            <a:ext cx="5234735" cy="1971029"/>
          </a:xfrm>
          <a:prstGeom prst="roundRect">
            <a:avLst>
              <a:gd name="adj" fmla="val 4223"/>
            </a:avLst>
          </a:prstGeom>
          <a:solidFill>
            <a:srgbClr val="D2D9F9"/>
          </a:solidFill>
          <a:ln w="7620">
            <a:solidFill>
              <a:srgbClr val="B8BFDF"/>
            </a:solidFill>
            <a:prstDash val="solid"/>
          </a:ln>
        </p:spPr>
      </p:sp>
      <p:sp>
        <p:nvSpPr>
          <p:cNvPr id="12" name="Text 9"/>
          <p:cNvSpPr/>
          <p:nvPr/>
        </p:nvSpPr>
        <p:spPr>
          <a:xfrm>
            <a:off x="2997724" y="3921594"/>
            <a:ext cx="1944172" cy="243007"/>
          </a:xfrm>
          <a:prstGeom prst="rect">
            <a:avLst/>
          </a:prstGeom>
          <a:noFill/>
        </p:spPr>
        <p:txBody>
          <a:bodyPr wrap="none" rtlCol="0" anchor="t"/>
          <a:lstStyle/>
          <a:p>
            <a:pPr marL="0" indent="0">
              <a:lnSpc>
                <a:spcPts val="1915"/>
              </a:lnSpc>
              <a:buNone/>
            </a:pPr>
            <a:r>
              <a:rPr lang="en-US" sz="1530" dirty="0">
                <a:solidFill>
                  <a:srgbClr val="404155"/>
                </a:solidFill>
                <a:latin typeface="Corben" pitchFamily="34" charset="0"/>
                <a:ea typeface="Corben" pitchFamily="34" charset="-122"/>
                <a:cs typeface="Corben" pitchFamily="34" charset="-120"/>
              </a:rPr>
              <a:t>Visualization</a:t>
            </a:r>
            <a:endParaRPr lang="en-US" sz="1530" dirty="0"/>
          </a:p>
        </p:txBody>
      </p:sp>
      <p:sp>
        <p:nvSpPr>
          <p:cNvPr id="13" name="Text 10"/>
          <p:cNvSpPr/>
          <p:nvPr/>
        </p:nvSpPr>
        <p:spPr>
          <a:xfrm>
            <a:off x="1795656" y="4214495"/>
            <a:ext cx="3882355" cy="994886"/>
          </a:xfrm>
          <a:prstGeom prst="rect">
            <a:avLst/>
          </a:prstGeom>
          <a:noFill/>
        </p:spPr>
        <p:txBody>
          <a:bodyPr wrap="square" rtlCol="0" anchor="t"/>
          <a:lstStyle/>
          <a:p>
            <a:pPr marL="0" indent="0">
              <a:lnSpc>
                <a:spcPts val="1960"/>
              </a:lnSpc>
              <a:buNone/>
            </a:pPr>
            <a:r>
              <a:rPr lang="en-US" sz="1225" dirty="0">
                <a:solidFill>
                  <a:srgbClr val="404155"/>
                </a:solidFill>
                <a:latin typeface="Nobile" pitchFamily="34" charset="0"/>
                <a:ea typeface="Nobile" pitchFamily="34" charset="-122"/>
                <a:cs typeface="Nobile" pitchFamily="34" charset="-120"/>
              </a:rPr>
              <a:t>The PCA-based visualization clearly showed the two distinct clusters of text chunks, corresponding to the story and research paper sections of the document.</a:t>
            </a:r>
            <a:endParaRPr lang="en-US" sz="1225" dirty="0"/>
          </a:p>
        </p:txBody>
      </p:sp>
      <p:sp>
        <p:nvSpPr>
          <p:cNvPr id="14" name="Shape 11"/>
          <p:cNvSpPr/>
          <p:nvPr/>
        </p:nvSpPr>
        <p:spPr>
          <a:xfrm>
            <a:off x="7392948" y="3772257"/>
            <a:ext cx="5022153" cy="2011510"/>
          </a:xfrm>
          <a:prstGeom prst="roundRect">
            <a:avLst>
              <a:gd name="adj" fmla="val 4223"/>
            </a:avLst>
          </a:prstGeom>
          <a:solidFill>
            <a:srgbClr val="D2D9F9"/>
          </a:solidFill>
          <a:ln w="7620">
            <a:solidFill>
              <a:srgbClr val="B8BFDF"/>
            </a:solidFill>
            <a:prstDash val="solid"/>
          </a:ln>
        </p:spPr>
      </p:sp>
      <p:sp>
        <p:nvSpPr>
          <p:cNvPr id="15" name="Text 12"/>
          <p:cNvSpPr/>
          <p:nvPr/>
        </p:nvSpPr>
        <p:spPr>
          <a:xfrm>
            <a:off x="8755993" y="3813869"/>
            <a:ext cx="1944172" cy="243007"/>
          </a:xfrm>
          <a:prstGeom prst="rect">
            <a:avLst/>
          </a:prstGeom>
          <a:noFill/>
        </p:spPr>
        <p:txBody>
          <a:bodyPr wrap="none" rtlCol="0" anchor="t"/>
          <a:lstStyle/>
          <a:p>
            <a:pPr marL="0" indent="0">
              <a:lnSpc>
                <a:spcPts val="1915"/>
              </a:lnSpc>
              <a:buNone/>
            </a:pPr>
            <a:r>
              <a:rPr lang="en-US" sz="1530" dirty="0">
                <a:solidFill>
                  <a:srgbClr val="404155"/>
                </a:solidFill>
                <a:latin typeface="Corben" pitchFamily="34" charset="0"/>
                <a:ea typeface="Corben" pitchFamily="34" charset="-122"/>
                <a:cs typeface="Corben" pitchFamily="34" charset="-120"/>
              </a:rPr>
              <a:t>Successful Detection</a:t>
            </a:r>
            <a:endParaRPr lang="en-US" sz="1530" dirty="0"/>
          </a:p>
        </p:txBody>
      </p:sp>
      <p:sp>
        <p:nvSpPr>
          <p:cNvPr id="16" name="Text 13"/>
          <p:cNvSpPr/>
          <p:nvPr/>
        </p:nvSpPr>
        <p:spPr>
          <a:xfrm>
            <a:off x="7899662" y="4150103"/>
            <a:ext cx="3733014" cy="907022"/>
          </a:xfrm>
          <a:prstGeom prst="rect">
            <a:avLst/>
          </a:prstGeom>
          <a:noFill/>
        </p:spPr>
        <p:txBody>
          <a:bodyPr wrap="square" rtlCol="0" anchor="t"/>
          <a:lstStyle/>
          <a:p>
            <a:pPr marL="0" indent="0">
              <a:lnSpc>
                <a:spcPts val="1960"/>
              </a:lnSpc>
              <a:buNone/>
            </a:pPr>
            <a:r>
              <a:rPr lang="en-US" sz="1225" dirty="0">
                <a:solidFill>
                  <a:srgbClr val="404155"/>
                </a:solidFill>
                <a:latin typeface="Nobile" pitchFamily="34" charset="0"/>
                <a:ea typeface="Nobile" pitchFamily="34" charset="-122"/>
                <a:cs typeface="Nobile" pitchFamily="34" charset="-120"/>
              </a:rPr>
              <a:t>The experiment demonstrated the system's ability to accurately identify the number of writing styles present in a document and visually distinguish the different styles.</a:t>
            </a:r>
            <a:endParaRPr lang="en-US" sz="1225" dirty="0"/>
          </a:p>
        </p:txBody>
      </p:sp>
      <p:sp>
        <p:nvSpPr>
          <p:cNvPr id="17" name="Shape 14"/>
          <p:cNvSpPr/>
          <p:nvPr/>
        </p:nvSpPr>
        <p:spPr>
          <a:xfrm>
            <a:off x="1272619" y="6052755"/>
            <a:ext cx="5234735" cy="1971029"/>
          </a:xfrm>
          <a:prstGeom prst="roundRect">
            <a:avLst>
              <a:gd name="adj" fmla="val 2912"/>
            </a:avLst>
          </a:prstGeom>
          <a:solidFill>
            <a:srgbClr val="D2D9F9"/>
          </a:solidFill>
          <a:ln w="7620">
            <a:solidFill>
              <a:srgbClr val="B8BFDF"/>
            </a:solidFill>
            <a:prstDash val="solid"/>
          </a:ln>
        </p:spPr>
      </p:sp>
      <p:sp>
        <p:nvSpPr>
          <p:cNvPr id="18" name="Text 15"/>
          <p:cNvSpPr/>
          <p:nvPr/>
        </p:nvSpPr>
        <p:spPr>
          <a:xfrm>
            <a:off x="2759407" y="6277996"/>
            <a:ext cx="2002631" cy="243007"/>
          </a:xfrm>
          <a:prstGeom prst="rect">
            <a:avLst/>
          </a:prstGeom>
          <a:noFill/>
        </p:spPr>
        <p:txBody>
          <a:bodyPr wrap="none" rtlCol="0" anchor="t"/>
          <a:lstStyle/>
          <a:p>
            <a:pPr marL="0" indent="0">
              <a:lnSpc>
                <a:spcPts val="1915"/>
              </a:lnSpc>
              <a:buNone/>
            </a:pPr>
            <a:r>
              <a:rPr lang="en-US" sz="1530" dirty="0">
                <a:solidFill>
                  <a:srgbClr val="404155"/>
                </a:solidFill>
                <a:latin typeface="Corben" pitchFamily="34" charset="0"/>
                <a:ea typeface="Corben" pitchFamily="34" charset="-122"/>
                <a:cs typeface="Corben" pitchFamily="34" charset="-120"/>
              </a:rPr>
              <a:t>Quantitative Analysis</a:t>
            </a:r>
            <a:endParaRPr lang="en-US" sz="1530" dirty="0"/>
          </a:p>
        </p:txBody>
      </p:sp>
      <p:sp>
        <p:nvSpPr>
          <p:cNvPr id="19" name="Text 16"/>
          <p:cNvSpPr/>
          <p:nvPr/>
        </p:nvSpPr>
        <p:spPr>
          <a:xfrm>
            <a:off x="1619945" y="6655497"/>
            <a:ext cx="4887409" cy="1155951"/>
          </a:xfrm>
          <a:prstGeom prst="rect">
            <a:avLst/>
          </a:prstGeom>
          <a:noFill/>
        </p:spPr>
        <p:txBody>
          <a:bodyPr wrap="square" rtlCol="0" anchor="t"/>
          <a:lstStyle/>
          <a:p>
            <a:pPr marL="0" indent="0">
              <a:lnSpc>
                <a:spcPts val="1960"/>
              </a:lnSpc>
              <a:buNone/>
            </a:pPr>
            <a:r>
              <a:rPr lang="en-US" sz="1225" dirty="0">
                <a:solidFill>
                  <a:srgbClr val="404155"/>
                </a:solidFill>
                <a:latin typeface="Nobile" pitchFamily="34" charset="0"/>
                <a:ea typeface="Nobile" pitchFamily="34" charset="-122"/>
                <a:cs typeface="Nobile" pitchFamily="34" charset="-120"/>
              </a:rPr>
              <a:t>In addition to the qualitative analysis, the system also provided a quantitative analysis of the writing styles. It calculated various stylometric features, such as sentence length, vocabulary richness, and syntactic complexity, to further characterize the different writing styles.</a:t>
            </a:r>
            <a:endParaRPr lang="en-US" sz="1225" dirty="0"/>
          </a:p>
        </p:txBody>
      </p:sp>
      <p:sp>
        <p:nvSpPr>
          <p:cNvPr id="20" name="Shape 17"/>
          <p:cNvSpPr/>
          <p:nvPr/>
        </p:nvSpPr>
        <p:spPr>
          <a:xfrm>
            <a:off x="7335430" y="6063019"/>
            <a:ext cx="5022153" cy="1904167"/>
          </a:xfrm>
          <a:prstGeom prst="roundRect">
            <a:avLst>
              <a:gd name="adj" fmla="val 2912"/>
            </a:avLst>
          </a:prstGeom>
          <a:solidFill>
            <a:srgbClr val="D2D9F9"/>
          </a:solidFill>
          <a:ln w="7620">
            <a:solidFill>
              <a:srgbClr val="B8BFDF"/>
            </a:solidFill>
            <a:prstDash val="solid"/>
          </a:ln>
        </p:spPr>
      </p:sp>
      <p:sp>
        <p:nvSpPr>
          <p:cNvPr id="21" name="Text 18"/>
          <p:cNvSpPr/>
          <p:nvPr/>
        </p:nvSpPr>
        <p:spPr>
          <a:xfrm>
            <a:off x="8497264" y="6260815"/>
            <a:ext cx="2867620" cy="243007"/>
          </a:xfrm>
          <a:prstGeom prst="rect">
            <a:avLst/>
          </a:prstGeom>
          <a:noFill/>
        </p:spPr>
        <p:txBody>
          <a:bodyPr wrap="none" rtlCol="0" anchor="t"/>
          <a:lstStyle/>
          <a:p>
            <a:pPr marL="0" indent="0">
              <a:lnSpc>
                <a:spcPts val="1915"/>
              </a:lnSpc>
              <a:buNone/>
            </a:pPr>
            <a:r>
              <a:rPr lang="en-US" sz="1530" dirty="0">
                <a:solidFill>
                  <a:srgbClr val="404155"/>
                </a:solidFill>
                <a:latin typeface="Corben" pitchFamily="34" charset="0"/>
                <a:ea typeface="Corben" pitchFamily="34" charset="-122"/>
                <a:cs typeface="Corben" pitchFamily="34" charset="-120"/>
              </a:rPr>
              <a:t>Comparison with Ground Truth</a:t>
            </a:r>
            <a:endParaRPr lang="en-US" sz="1530" dirty="0"/>
          </a:p>
        </p:txBody>
      </p:sp>
      <p:sp>
        <p:nvSpPr>
          <p:cNvPr id="22" name="Text 19"/>
          <p:cNvSpPr/>
          <p:nvPr/>
        </p:nvSpPr>
        <p:spPr>
          <a:xfrm>
            <a:off x="7655389" y="6655497"/>
            <a:ext cx="4231810" cy="1311689"/>
          </a:xfrm>
          <a:prstGeom prst="rect">
            <a:avLst/>
          </a:prstGeom>
          <a:noFill/>
        </p:spPr>
        <p:txBody>
          <a:bodyPr wrap="square" rtlCol="0" anchor="t"/>
          <a:lstStyle/>
          <a:p>
            <a:pPr marL="0" indent="0">
              <a:lnSpc>
                <a:spcPts val="1960"/>
              </a:lnSpc>
              <a:buNone/>
            </a:pPr>
            <a:r>
              <a:rPr lang="en-US" sz="1225" dirty="0">
                <a:solidFill>
                  <a:srgbClr val="404155"/>
                </a:solidFill>
                <a:latin typeface="Nobile" pitchFamily="34" charset="0"/>
                <a:ea typeface="Nobile" pitchFamily="34" charset="-122"/>
                <a:cs typeface="Nobile" pitchFamily="34" charset="-120"/>
              </a:rPr>
              <a:t>To validate the accuracy of the system's detection, the results were compared with the ground truth labels of the document. The system achieved a high level of agreement, confirming its effectiveness in identifying writing styles.</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4" name="Text 1"/>
          <p:cNvSpPr/>
          <p:nvPr/>
        </p:nvSpPr>
        <p:spPr>
          <a:xfrm>
            <a:off x="2604968" y="545306"/>
            <a:ext cx="7395210" cy="619720"/>
          </a:xfrm>
          <a:prstGeom prst="rect">
            <a:avLst/>
          </a:prstGeom>
          <a:noFill/>
        </p:spPr>
        <p:txBody>
          <a:bodyPr wrap="none" rtlCol="0" anchor="t"/>
          <a:lstStyle/>
          <a:p>
            <a:pPr marL="0" indent="0">
              <a:lnSpc>
                <a:spcPts val="4880"/>
              </a:lnSpc>
              <a:buNone/>
            </a:pPr>
            <a:r>
              <a:rPr lang="en-US" sz="3905" dirty="0">
                <a:solidFill>
                  <a:srgbClr val="1B1B27"/>
                </a:solidFill>
                <a:latin typeface="Corben" pitchFamily="34" charset="0"/>
                <a:ea typeface="Corben" pitchFamily="34" charset="-122"/>
                <a:cs typeface="Corben" pitchFamily="34" charset="-120"/>
              </a:rPr>
              <a:t>Limitations and Considerations</a:t>
            </a:r>
            <a:endParaRPr lang="en-US" sz="3905" dirty="0"/>
          </a:p>
        </p:txBody>
      </p:sp>
      <p:sp>
        <p:nvSpPr>
          <p:cNvPr id="5" name="Text 2"/>
          <p:cNvSpPr/>
          <p:nvPr/>
        </p:nvSpPr>
        <p:spPr>
          <a:xfrm>
            <a:off x="2604968" y="1462445"/>
            <a:ext cx="2878455" cy="309801"/>
          </a:xfrm>
          <a:prstGeom prst="rect">
            <a:avLst/>
          </a:prstGeom>
          <a:noFill/>
        </p:spPr>
        <p:txBody>
          <a:bodyPr wrap="none" rtlCol="0" anchor="t"/>
          <a:lstStyle/>
          <a:p>
            <a:pPr marL="0" indent="0">
              <a:lnSpc>
                <a:spcPts val="2440"/>
              </a:lnSpc>
              <a:buNone/>
            </a:pPr>
            <a:r>
              <a:rPr lang="en-US" sz="1950" dirty="0">
                <a:solidFill>
                  <a:srgbClr val="1B1B27"/>
                </a:solidFill>
                <a:latin typeface="Corben" pitchFamily="34" charset="0"/>
                <a:ea typeface="Corben" pitchFamily="34" charset="-122"/>
                <a:cs typeface="Corben" pitchFamily="34" charset="-120"/>
              </a:rPr>
              <a:t>Information Loss in PCA</a:t>
            </a:r>
            <a:endParaRPr lang="en-US" sz="1950" dirty="0"/>
          </a:p>
        </p:txBody>
      </p:sp>
      <p:sp>
        <p:nvSpPr>
          <p:cNvPr id="6" name="Text 3"/>
          <p:cNvSpPr/>
          <p:nvPr/>
        </p:nvSpPr>
        <p:spPr>
          <a:xfrm>
            <a:off x="2604968" y="2069663"/>
            <a:ext cx="9420463" cy="1269206"/>
          </a:xfrm>
          <a:prstGeom prst="rect">
            <a:avLst/>
          </a:prstGeom>
          <a:noFill/>
        </p:spPr>
        <p:txBody>
          <a:bodyPr wrap="square" rtlCol="0" anchor="t"/>
          <a:lstStyle/>
          <a:p>
            <a:pPr marL="0" indent="0">
              <a:lnSpc>
                <a:spcPts val="2500"/>
              </a:lnSpc>
              <a:buNone/>
            </a:pPr>
            <a:r>
              <a:rPr lang="en-US" sz="1560" dirty="0">
                <a:solidFill>
                  <a:srgbClr val="404155"/>
                </a:solidFill>
                <a:latin typeface="Nobile" pitchFamily="34" charset="0"/>
                <a:ea typeface="Nobile" pitchFamily="34" charset="-122"/>
                <a:cs typeface="Nobile" pitchFamily="34" charset="-120"/>
              </a:rPr>
              <a:t>The use of Principal Component Analysis (PCA) to visualize the high-dimensional stylometric feature vectors can result in some loss of information. This means that the 2D plot generated by PCA may not fully capture the distinct separation of clusters. It's important to keep this limitation in mind when interpreting the visual representation of the writing styles.</a:t>
            </a:r>
            <a:endParaRPr lang="en-US" sz="1560" dirty="0"/>
          </a:p>
        </p:txBody>
      </p:sp>
      <p:sp>
        <p:nvSpPr>
          <p:cNvPr id="7" name="Text 4"/>
          <p:cNvSpPr/>
          <p:nvPr/>
        </p:nvSpPr>
        <p:spPr>
          <a:xfrm>
            <a:off x="2604968" y="3636288"/>
            <a:ext cx="2672239" cy="309801"/>
          </a:xfrm>
          <a:prstGeom prst="rect">
            <a:avLst/>
          </a:prstGeom>
          <a:noFill/>
        </p:spPr>
        <p:txBody>
          <a:bodyPr wrap="none" rtlCol="0" anchor="t"/>
          <a:lstStyle/>
          <a:p>
            <a:pPr marL="0" indent="0">
              <a:lnSpc>
                <a:spcPts val="2440"/>
              </a:lnSpc>
              <a:buNone/>
            </a:pPr>
            <a:r>
              <a:rPr lang="en-US" sz="1950" dirty="0">
                <a:solidFill>
                  <a:srgbClr val="1B1B27"/>
                </a:solidFill>
                <a:latin typeface="Corben" pitchFamily="34" charset="0"/>
                <a:ea typeface="Corben" pitchFamily="34" charset="-122"/>
                <a:cs typeface="Corben" pitchFamily="34" charset="-120"/>
              </a:rPr>
              <a:t>Single Author Nuances</a:t>
            </a:r>
            <a:endParaRPr lang="en-US" sz="1950" dirty="0"/>
          </a:p>
        </p:txBody>
      </p:sp>
      <p:sp>
        <p:nvSpPr>
          <p:cNvPr id="8" name="Text 5"/>
          <p:cNvSpPr/>
          <p:nvPr/>
        </p:nvSpPr>
        <p:spPr>
          <a:xfrm>
            <a:off x="2604968" y="4243507"/>
            <a:ext cx="9420463" cy="1269206"/>
          </a:xfrm>
          <a:prstGeom prst="rect">
            <a:avLst/>
          </a:prstGeom>
          <a:noFill/>
        </p:spPr>
        <p:txBody>
          <a:bodyPr wrap="square" rtlCol="0" anchor="t"/>
          <a:lstStyle/>
          <a:p>
            <a:pPr marL="0" indent="0">
              <a:lnSpc>
                <a:spcPts val="2500"/>
              </a:lnSpc>
              <a:buNone/>
            </a:pPr>
            <a:r>
              <a:rPr lang="en-US" sz="1560" dirty="0">
                <a:solidFill>
                  <a:srgbClr val="404155"/>
                </a:solidFill>
                <a:latin typeface="Nobile" pitchFamily="34" charset="0"/>
                <a:ea typeface="Nobile" pitchFamily="34" charset="-122"/>
                <a:cs typeface="Nobile" pitchFamily="34" charset="-120"/>
              </a:rPr>
              <a:t>Even when a document is written by a single author, the system may still identify multiple writing style clusters. This can occur due to subtle differences in lexical features across paragraphs or sections, which can result in variations in writing style within the same document. It's crucial to be aware of these nuances when analyzing the identified writing style clusters.</a:t>
            </a:r>
            <a:endParaRPr lang="en-US" sz="1560" dirty="0"/>
          </a:p>
        </p:txBody>
      </p:sp>
      <p:sp>
        <p:nvSpPr>
          <p:cNvPr id="9" name="Text 6"/>
          <p:cNvSpPr/>
          <p:nvPr/>
        </p:nvSpPr>
        <p:spPr>
          <a:xfrm>
            <a:off x="2604968" y="5810131"/>
            <a:ext cx="2796183" cy="309801"/>
          </a:xfrm>
          <a:prstGeom prst="rect">
            <a:avLst/>
          </a:prstGeom>
          <a:noFill/>
        </p:spPr>
        <p:txBody>
          <a:bodyPr wrap="none" rtlCol="0" anchor="t"/>
          <a:lstStyle/>
          <a:p>
            <a:pPr marL="0" indent="0">
              <a:lnSpc>
                <a:spcPts val="2440"/>
              </a:lnSpc>
              <a:buNone/>
            </a:pPr>
            <a:r>
              <a:rPr lang="en-US" sz="1950" dirty="0">
                <a:solidFill>
                  <a:srgbClr val="1B1B27"/>
                </a:solidFill>
                <a:latin typeface="Corben" pitchFamily="34" charset="0"/>
                <a:ea typeface="Corben" pitchFamily="34" charset="-122"/>
                <a:cs typeface="Corben" pitchFamily="34" charset="-120"/>
              </a:rPr>
              <a:t>Ambiguity in Clustering</a:t>
            </a:r>
            <a:endParaRPr lang="en-US" sz="1950" dirty="0"/>
          </a:p>
        </p:txBody>
      </p:sp>
      <p:sp>
        <p:nvSpPr>
          <p:cNvPr id="10" name="Text 7"/>
          <p:cNvSpPr/>
          <p:nvPr/>
        </p:nvSpPr>
        <p:spPr>
          <a:xfrm>
            <a:off x="2604968" y="6417350"/>
            <a:ext cx="9420463" cy="1269206"/>
          </a:xfrm>
          <a:prstGeom prst="rect">
            <a:avLst/>
          </a:prstGeom>
          <a:noFill/>
        </p:spPr>
        <p:txBody>
          <a:bodyPr wrap="square" rtlCol="0" anchor="t"/>
          <a:lstStyle/>
          <a:p>
            <a:pPr marL="0" indent="0">
              <a:lnSpc>
                <a:spcPts val="2500"/>
              </a:lnSpc>
              <a:buNone/>
            </a:pPr>
            <a:r>
              <a:rPr lang="en-US" sz="1560" dirty="0">
                <a:solidFill>
                  <a:srgbClr val="404155"/>
                </a:solidFill>
                <a:latin typeface="Nobile" pitchFamily="34" charset="0"/>
                <a:ea typeface="Nobile" pitchFamily="34" charset="-122"/>
                <a:cs typeface="Nobile" pitchFamily="34" charset="-120"/>
              </a:rPr>
              <a:t>The process of labeling and interpreting unsupervised learning methods, such as clustering, involves a certain level of subjectivity. As a result, there can be ambiguity in the interpretation of the clustering results. It's important to consider this subjectivity when analyzing the identified writing style clusters and to exercise caution in drawing definitive conclusions.</a:t>
            </a:r>
            <a:endParaRPr lang="en-US" sz="15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871"/>
            <a:ext cx="14630400" cy="8229600"/>
          </a:xfrm>
          <a:prstGeom prst="rect">
            <a:avLst/>
          </a:prstGeom>
        </p:spPr>
      </p:pic>
      <p:sp>
        <p:nvSpPr>
          <p:cNvPr id="4" name="Text 1"/>
          <p:cNvSpPr/>
          <p:nvPr/>
        </p:nvSpPr>
        <p:spPr>
          <a:xfrm>
            <a:off x="5827039" y="268784"/>
            <a:ext cx="3888462" cy="486013"/>
          </a:xfrm>
          <a:prstGeom prst="rect">
            <a:avLst/>
          </a:prstGeom>
          <a:noFill/>
        </p:spPr>
        <p:txBody>
          <a:bodyPr wrap="none" rtlCol="0" anchor="t"/>
          <a:lstStyle/>
          <a:p>
            <a:pPr marL="0" indent="0">
              <a:lnSpc>
                <a:spcPts val="3825"/>
              </a:lnSpc>
              <a:buNone/>
            </a:pPr>
            <a:r>
              <a:rPr lang="en-US" sz="4000" dirty="0">
                <a:solidFill>
                  <a:srgbClr val="1B1B27"/>
                </a:solidFill>
                <a:latin typeface="Corben" pitchFamily="34" charset="0"/>
                <a:ea typeface="Corben" pitchFamily="34" charset="-122"/>
                <a:cs typeface="Corben" pitchFamily="34" charset="-120"/>
              </a:rPr>
              <a:t>Conclusion</a:t>
            </a:r>
            <a:endParaRPr lang="en-US" sz="4000" dirty="0"/>
          </a:p>
        </p:txBody>
      </p:sp>
      <p:sp>
        <p:nvSpPr>
          <p:cNvPr id="7" name="Text 4"/>
          <p:cNvSpPr/>
          <p:nvPr/>
        </p:nvSpPr>
        <p:spPr>
          <a:xfrm>
            <a:off x="1456565" y="1103566"/>
            <a:ext cx="3003637" cy="294637"/>
          </a:xfrm>
          <a:prstGeom prst="rect">
            <a:avLst/>
          </a:prstGeom>
          <a:noFill/>
        </p:spPr>
        <p:txBody>
          <a:bodyPr wrap="none" rtlCol="0" anchor="t"/>
          <a:lstStyle/>
          <a:p>
            <a:pPr marL="0" indent="0" algn="l">
              <a:lnSpc>
                <a:spcPts val="1915"/>
              </a:lnSpc>
              <a:buNone/>
            </a:pPr>
            <a:r>
              <a:rPr lang="en-US" sz="3200" dirty="0">
                <a:solidFill>
                  <a:srgbClr val="404155"/>
                </a:solidFill>
                <a:latin typeface="Corben" pitchFamily="34" charset="0"/>
                <a:ea typeface="Corben" pitchFamily="34" charset="-122"/>
                <a:cs typeface="Corben" pitchFamily="34" charset="-120"/>
              </a:rPr>
              <a:t>Document Input</a:t>
            </a:r>
            <a:endParaRPr lang="en-US" sz="3200" dirty="0"/>
          </a:p>
        </p:txBody>
      </p:sp>
      <p:sp>
        <p:nvSpPr>
          <p:cNvPr id="8" name="Text 5"/>
          <p:cNvSpPr/>
          <p:nvPr/>
        </p:nvSpPr>
        <p:spPr>
          <a:xfrm>
            <a:off x="1456565" y="1448583"/>
            <a:ext cx="9610552" cy="336233"/>
          </a:xfrm>
          <a:prstGeom prst="rect">
            <a:avLst/>
          </a:prstGeom>
          <a:noFill/>
        </p:spPr>
        <p:txBody>
          <a:bodyPr wrap="none" rtlCol="0" anchor="t"/>
          <a:lstStyle/>
          <a:p>
            <a:pPr marL="0" indent="0" algn="l">
              <a:lnSpc>
                <a:spcPts val="1960"/>
              </a:lnSpc>
              <a:buNone/>
            </a:pPr>
            <a:r>
              <a:rPr lang="en-US" dirty="0">
                <a:solidFill>
                  <a:srgbClr val="404155"/>
                </a:solidFill>
                <a:latin typeface="Nobile" pitchFamily="34" charset="0"/>
                <a:ea typeface="Nobile" pitchFamily="34" charset="-122"/>
                <a:cs typeface="Nobile" pitchFamily="34" charset="-120"/>
              </a:rPr>
              <a:t>The system takes a document as input and divides it into smaller text chunks.</a:t>
            </a:r>
            <a:endParaRPr lang="en-US" dirty="0"/>
          </a:p>
        </p:txBody>
      </p:sp>
      <p:sp>
        <p:nvSpPr>
          <p:cNvPr id="10" name="Text 7"/>
          <p:cNvSpPr/>
          <p:nvPr/>
        </p:nvSpPr>
        <p:spPr>
          <a:xfrm>
            <a:off x="1456565" y="2023219"/>
            <a:ext cx="3314720" cy="472004"/>
          </a:xfrm>
          <a:prstGeom prst="rect">
            <a:avLst/>
          </a:prstGeom>
          <a:noFill/>
        </p:spPr>
        <p:txBody>
          <a:bodyPr wrap="none" rtlCol="0" anchor="t"/>
          <a:lstStyle/>
          <a:p>
            <a:pPr marL="0" indent="0" algn="l">
              <a:lnSpc>
                <a:spcPts val="1915"/>
              </a:lnSpc>
              <a:buNone/>
            </a:pPr>
            <a:r>
              <a:rPr lang="en-US" sz="3200" dirty="0">
                <a:solidFill>
                  <a:srgbClr val="404155"/>
                </a:solidFill>
                <a:latin typeface="Corben" pitchFamily="34" charset="0"/>
                <a:ea typeface="Corben" pitchFamily="34" charset="-122"/>
                <a:cs typeface="Corben" pitchFamily="34" charset="-120"/>
              </a:rPr>
              <a:t>Feature Extraction</a:t>
            </a:r>
            <a:endParaRPr lang="en-US" sz="3200" dirty="0"/>
          </a:p>
        </p:txBody>
      </p:sp>
      <p:sp>
        <p:nvSpPr>
          <p:cNvPr id="11" name="Text 8"/>
          <p:cNvSpPr/>
          <p:nvPr/>
        </p:nvSpPr>
        <p:spPr>
          <a:xfrm>
            <a:off x="1457073" y="2304843"/>
            <a:ext cx="9610552" cy="746165"/>
          </a:xfrm>
          <a:prstGeom prst="rect">
            <a:avLst/>
          </a:prstGeom>
          <a:noFill/>
        </p:spPr>
        <p:txBody>
          <a:bodyPr wrap="square" rtlCol="0" anchor="t"/>
          <a:lstStyle/>
          <a:p>
            <a:pPr marL="0" indent="0" algn="l">
              <a:lnSpc>
                <a:spcPts val="1960"/>
              </a:lnSpc>
              <a:buNone/>
            </a:pPr>
            <a:r>
              <a:rPr lang="en-US" dirty="0">
                <a:solidFill>
                  <a:srgbClr val="404155"/>
                </a:solidFill>
                <a:latin typeface="Nobile" pitchFamily="34" charset="0"/>
                <a:ea typeface="Nobile" pitchFamily="34" charset="-122"/>
                <a:cs typeface="Nobile" pitchFamily="34" charset="-120"/>
              </a:rPr>
              <a:t>It then computes a vector of stylometric features for each text chunk, including lexical, vocabulary richness, and readability measures.</a:t>
            </a:r>
            <a:endParaRPr lang="en-US" dirty="0"/>
          </a:p>
        </p:txBody>
      </p:sp>
      <p:sp>
        <p:nvSpPr>
          <p:cNvPr id="13" name="Text 10"/>
          <p:cNvSpPr/>
          <p:nvPr/>
        </p:nvSpPr>
        <p:spPr>
          <a:xfrm>
            <a:off x="1457073" y="3072894"/>
            <a:ext cx="1944172" cy="243007"/>
          </a:xfrm>
          <a:prstGeom prst="rect">
            <a:avLst/>
          </a:prstGeom>
          <a:noFill/>
        </p:spPr>
        <p:txBody>
          <a:bodyPr wrap="none" rtlCol="0" anchor="t"/>
          <a:lstStyle/>
          <a:p>
            <a:pPr marL="0" indent="0" algn="l">
              <a:lnSpc>
                <a:spcPts val="1915"/>
              </a:lnSpc>
              <a:buNone/>
            </a:pPr>
            <a:r>
              <a:rPr lang="en-US" sz="3200" dirty="0">
                <a:solidFill>
                  <a:srgbClr val="404155"/>
                </a:solidFill>
                <a:latin typeface="Corben" pitchFamily="34" charset="0"/>
                <a:ea typeface="Corben" pitchFamily="34" charset="-122"/>
                <a:cs typeface="Corben" pitchFamily="34" charset="-120"/>
              </a:rPr>
              <a:t>Clustering</a:t>
            </a:r>
            <a:endParaRPr lang="en-US" sz="3200" dirty="0"/>
          </a:p>
        </p:txBody>
      </p:sp>
      <p:sp>
        <p:nvSpPr>
          <p:cNvPr id="14" name="Text 11"/>
          <p:cNvSpPr/>
          <p:nvPr/>
        </p:nvSpPr>
        <p:spPr>
          <a:xfrm>
            <a:off x="1457071" y="3382139"/>
            <a:ext cx="9610554" cy="934752"/>
          </a:xfrm>
          <a:prstGeom prst="rect">
            <a:avLst/>
          </a:prstGeom>
          <a:noFill/>
        </p:spPr>
        <p:txBody>
          <a:bodyPr wrap="square" rtlCol="0" anchor="t"/>
          <a:lstStyle/>
          <a:p>
            <a:pPr marL="0" indent="0" algn="l">
              <a:lnSpc>
                <a:spcPts val="1960"/>
              </a:lnSpc>
              <a:buNone/>
            </a:pPr>
            <a:r>
              <a:rPr lang="en-US" dirty="0">
                <a:solidFill>
                  <a:srgbClr val="404155"/>
                </a:solidFill>
                <a:latin typeface="Nobile" pitchFamily="34" charset="0"/>
                <a:ea typeface="Nobile" pitchFamily="34" charset="-122"/>
                <a:cs typeface="Nobile" pitchFamily="34" charset="-120"/>
              </a:rPr>
              <a:t>The system uses K-Means clustering to group the text chunks based on their stylometric feature vectors, with the number of clusters indicating the distinct writing styles present in the document. To determine the optimal number of clusters, we employ the Elbow Method.</a:t>
            </a:r>
            <a:endParaRPr lang="en-US" dirty="0"/>
          </a:p>
        </p:txBody>
      </p:sp>
      <p:sp>
        <p:nvSpPr>
          <p:cNvPr id="15" name="Text 12"/>
          <p:cNvSpPr/>
          <p:nvPr/>
        </p:nvSpPr>
        <p:spPr>
          <a:xfrm>
            <a:off x="1440791" y="4399824"/>
            <a:ext cx="9610551" cy="1090888"/>
          </a:xfrm>
          <a:prstGeom prst="rect">
            <a:avLst/>
          </a:prstGeom>
          <a:noFill/>
        </p:spPr>
        <p:txBody>
          <a:bodyPr wrap="square" rtlCol="0" anchor="t"/>
          <a:lstStyle/>
          <a:p>
            <a:pPr marL="0" indent="0" algn="l">
              <a:lnSpc>
                <a:spcPts val="1960"/>
              </a:lnSpc>
              <a:buNone/>
            </a:pPr>
            <a:r>
              <a:rPr lang="en-US" dirty="0">
                <a:solidFill>
                  <a:srgbClr val="404155"/>
                </a:solidFill>
                <a:latin typeface="Nobile" pitchFamily="34" charset="0"/>
                <a:ea typeface="Nobile" pitchFamily="34" charset="-122"/>
                <a:cs typeface="Nobile" pitchFamily="34" charset="-120"/>
              </a:rPr>
              <a:t>The Elbow Method involves plotting the within-cluster sum of squares (WCSS) against the number of clusters. The WCSS measures the compactness of the clusters, and a lower value indicates better clustering. The plot forms an elbow shape, and the optimal number of clusters is typically located at the "elbow" where the improvement in WCSS starts to diminish.</a:t>
            </a:r>
            <a:endParaRPr lang="en-US" dirty="0"/>
          </a:p>
        </p:txBody>
      </p:sp>
      <p:sp>
        <p:nvSpPr>
          <p:cNvPr id="16" name="Text 13"/>
          <p:cNvSpPr/>
          <p:nvPr/>
        </p:nvSpPr>
        <p:spPr>
          <a:xfrm>
            <a:off x="1457073" y="5492161"/>
            <a:ext cx="9320725" cy="1073290"/>
          </a:xfrm>
          <a:prstGeom prst="rect">
            <a:avLst/>
          </a:prstGeom>
          <a:noFill/>
        </p:spPr>
        <p:txBody>
          <a:bodyPr wrap="square" rtlCol="0" anchor="t"/>
          <a:lstStyle/>
          <a:p>
            <a:pPr marL="0" indent="0" algn="l">
              <a:lnSpc>
                <a:spcPts val="1960"/>
              </a:lnSpc>
              <a:buNone/>
            </a:pPr>
            <a:r>
              <a:rPr lang="en-US" dirty="0">
                <a:solidFill>
                  <a:srgbClr val="404155"/>
                </a:solidFill>
                <a:latin typeface="Nobile" pitchFamily="34" charset="0"/>
                <a:ea typeface="Nobile" pitchFamily="34" charset="-122"/>
                <a:cs typeface="Nobile" pitchFamily="34" charset="-120"/>
              </a:rPr>
              <a:t>We iterate the K-Means clustering process for different values of clusters, calculate the WCSS for each iteration, and plot the results. By visually inspecting the plot, we can determine the appropriate number of clusters to use for identifying the writing styles in the document.</a:t>
            </a:r>
            <a:endParaRPr lang="en-US" dirty="0"/>
          </a:p>
        </p:txBody>
      </p:sp>
      <p:sp>
        <p:nvSpPr>
          <p:cNvPr id="18" name="Text 15"/>
          <p:cNvSpPr/>
          <p:nvPr/>
        </p:nvSpPr>
        <p:spPr>
          <a:xfrm>
            <a:off x="1457071" y="6556301"/>
            <a:ext cx="3077222" cy="373886"/>
          </a:xfrm>
          <a:prstGeom prst="rect">
            <a:avLst/>
          </a:prstGeom>
          <a:noFill/>
        </p:spPr>
        <p:txBody>
          <a:bodyPr wrap="none" rtlCol="0" anchor="t"/>
          <a:lstStyle/>
          <a:p>
            <a:pPr marL="0" indent="0" algn="l">
              <a:lnSpc>
                <a:spcPts val="1915"/>
              </a:lnSpc>
              <a:buNone/>
            </a:pPr>
            <a:r>
              <a:rPr lang="en-US" sz="3200" dirty="0">
                <a:solidFill>
                  <a:srgbClr val="404155"/>
                </a:solidFill>
                <a:latin typeface="Corben" pitchFamily="34" charset="0"/>
                <a:ea typeface="Corben" pitchFamily="34" charset="-122"/>
                <a:cs typeface="Corben" pitchFamily="34" charset="-120"/>
              </a:rPr>
              <a:t>Visualization</a:t>
            </a:r>
            <a:endParaRPr lang="en-US" sz="3200" dirty="0"/>
          </a:p>
        </p:txBody>
      </p:sp>
      <p:sp>
        <p:nvSpPr>
          <p:cNvPr id="19" name="Text 16"/>
          <p:cNvSpPr/>
          <p:nvPr/>
        </p:nvSpPr>
        <p:spPr>
          <a:xfrm>
            <a:off x="1457073" y="6926723"/>
            <a:ext cx="6999327" cy="497443"/>
          </a:xfrm>
          <a:prstGeom prst="rect">
            <a:avLst/>
          </a:prstGeom>
          <a:noFill/>
        </p:spPr>
        <p:txBody>
          <a:bodyPr wrap="square" rtlCol="0" anchor="t"/>
          <a:lstStyle/>
          <a:p>
            <a:pPr marL="0" indent="0" algn="l">
              <a:lnSpc>
                <a:spcPts val="1960"/>
              </a:lnSpc>
              <a:buNone/>
            </a:pPr>
            <a:r>
              <a:rPr lang="en-US" dirty="0">
                <a:solidFill>
                  <a:srgbClr val="404155"/>
                </a:solidFill>
                <a:latin typeface="Nobile" pitchFamily="34" charset="0"/>
                <a:ea typeface="Nobile" pitchFamily="34" charset="-122"/>
                <a:cs typeface="Nobile" pitchFamily="34" charset="-120"/>
              </a:rPr>
              <a:t>The clustering results are visualized using PCA to allow the user to inspect the different writing styles identified by the system.</a:t>
            </a:r>
            <a:endParaRPr lang="en-US" dirty="0"/>
          </a:p>
        </p:txBody>
      </p:sp>
      <p:sp>
        <p:nvSpPr>
          <p:cNvPr id="20" name="Shape 17"/>
          <p:cNvSpPr/>
          <p:nvPr/>
        </p:nvSpPr>
        <p:spPr>
          <a:xfrm>
            <a:off x="3562826" y="8513207"/>
            <a:ext cx="272177" cy="272177"/>
          </a:xfrm>
          <a:prstGeom prst="roundRect">
            <a:avLst>
              <a:gd name="adj" fmla="val 25716"/>
            </a:avLst>
          </a:prstGeom>
          <a:solidFill>
            <a:srgbClr val="D2D9F9"/>
          </a:solidFill>
          <a:ln w="7620">
            <a:solidFill>
              <a:srgbClr val="B8BFDF"/>
            </a:solidFill>
            <a:prstDash val="solid"/>
          </a:ln>
        </p:spPr>
      </p:sp>
      <p:sp>
        <p:nvSpPr>
          <p:cNvPr id="21" name="Text 18"/>
          <p:cNvSpPr/>
          <p:nvPr/>
        </p:nvSpPr>
        <p:spPr>
          <a:xfrm>
            <a:off x="4009906" y="8508325"/>
            <a:ext cx="1944172" cy="243007"/>
          </a:xfrm>
          <a:prstGeom prst="rect">
            <a:avLst/>
          </a:prstGeom>
          <a:noFill/>
        </p:spPr>
        <p:txBody>
          <a:bodyPr wrap="none" rtlCol="0" anchor="t"/>
          <a:lstStyle/>
          <a:p>
            <a:pPr marL="0" indent="0" algn="l">
              <a:lnSpc>
                <a:spcPts val="1915"/>
              </a:lnSpc>
              <a:buNone/>
            </a:pPr>
            <a:r>
              <a:rPr lang="en-US" sz="1530" dirty="0">
                <a:solidFill>
                  <a:srgbClr val="404155"/>
                </a:solidFill>
                <a:latin typeface="Corben" pitchFamily="34" charset="0"/>
                <a:ea typeface="Corben" pitchFamily="34" charset="-122"/>
                <a:cs typeface="Corben" pitchFamily="34" charset="-120"/>
              </a:rPr>
              <a:t>Validation</a:t>
            </a:r>
            <a:endParaRPr lang="en-US" sz="1530" dirty="0"/>
          </a:p>
        </p:txBody>
      </p:sp>
      <p:sp>
        <p:nvSpPr>
          <p:cNvPr id="22" name="Text 19"/>
          <p:cNvSpPr/>
          <p:nvPr/>
        </p:nvSpPr>
        <p:spPr>
          <a:xfrm>
            <a:off x="4009906" y="8844558"/>
            <a:ext cx="6999327" cy="746165"/>
          </a:xfrm>
          <a:prstGeom prst="rect">
            <a:avLst/>
          </a:prstGeom>
          <a:noFill/>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To validate the effectiveness of the system, we compare the identified writing styles with known writing samples from different authors or genres. This helps us assess the accuracy and reliability of the system's classification.</a:t>
            </a:r>
            <a:endParaRPr lang="en-US" sz="1225" dirty="0"/>
          </a:p>
        </p:txBody>
      </p:sp>
      <p:sp>
        <p:nvSpPr>
          <p:cNvPr id="23" name="Text 20"/>
          <p:cNvSpPr/>
          <p:nvPr/>
        </p:nvSpPr>
        <p:spPr>
          <a:xfrm>
            <a:off x="4009906" y="9683948"/>
            <a:ext cx="6999327" cy="746165"/>
          </a:xfrm>
          <a:prstGeom prst="rect">
            <a:avLst/>
          </a:prstGeom>
          <a:noFill/>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We start by collecting a set of writing samples that are representative of the different writing styles we expect the system to identify. These samples can come from various sources, such as literature, journalism, or academic writing.</a:t>
            </a:r>
            <a:endParaRPr lang="en-US" sz="1225" dirty="0"/>
          </a:p>
        </p:txBody>
      </p:sp>
      <p:sp>
        <p:nvSpPr>
          <p:cNvPr id="24" name="Text 21"/>
          <p:cNvSpPr/>
          <p:nvPr/>
        </p:nvSpPr>
        <p:spPr>
          <a:xfrm>
            <a:off x="4009906" y="10523339"/>
            <a:ext cx="6999327" cy="746165"/>
          </a:xfrm>
          <a:prstGeom prst="rect">
            <a:avLst/>
          </a:prstGeom>
          <a:noFill/>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We then pass these samples through the system and compare the identified writing styles with the known styles of the samples. We use metrics such as precision, recall, and F1-score to evaluate the system's performance, with higher values indicating better classification.</a:t>
            </a:r>
            <a:endParaRPr lang="en-US" sz="1225" dirty="0"/>
          </a:p>
        </p:txBody>
      </p:sp>
      <p:sp>
        <p:nvSpPr>
          <p:cNvPr id="25" name="Text 22"/>
          <p:cNvSpPr/>
          <p:nvPr/>
        </p:nvSpPr>
        <p:spPr>
          <a:xfrm>
            <a:off x="4009906" y="11362730"/>
            <a:ext cx="6999327" cy="994886"/>
          </a:xfrm>
          <a:prstGeom prst="rect">
            <a:avLst/>
          </a:prstGeom>
          <a:noFill/>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If the system shows poor performance, we may need to revisit our feature selection or clustering algorithm and make adjustments accordingly. Once we are satisfied with the system's accuracy and reliability, we can confidently apply it to new documents and use it for various applications.</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4" name="Text 1"/>
          <p:cNvSpPr/>
          <p:nvPr/>
        </p:nvSpPr>
        <p:spPr>
          <a:xfrm>
            <a:off x="3080861" y="490180"/>
            <a:ext cx="6335554" cy="557213"/>
          </a:xfrm>
          <a:prstGeom prst="rect">
            <a:avLst/>
          </a:prstGeom>
          <a:noFill/>
        </p:spPr>
        <p:txBody>
          <a:bodyPr wrap="none" rtlCol="0" anchor="t"/>
          <a:lstStyle/>
          <a:p>
            <a:pPr marL="0" indent="0">
              <a:lnSpc>
                <a:spcPts val="4385"/>
              </a:lnSpc>
              <a:buNone/>
            </a:pPr>
            <a:r>
              <a:rPr lang="en-US" sz="3510" dirty="0">
                <a:solidFill>
                  <a:srgbClr val="1B1B27"/>
                </a:solidFill>
                <a:latin typeface="Corben" pitchFamily="34" charset="0"/>
                <a:ea typeface="Corben" pitchFamily="34" charset="-122"/>
                <a:cs typeface="Corben" pitchFamily="34" charset="-120"/>
              </a:rPr>
              <a:t>Applications and Future Work</a:t>
            </a:r>
            <a:endParaRPr lang="en-US" sz="3510" dirty="0"/>
          </a:p>
        </p:txBody>
      </p:sp>
      <p:sp>
        <p:nvSpPr>
          <p:cNvPr id="5" name="Shape 2"/>
          <p:cNvSpPr/>
          <p:nvPr/>
        </p:nvSpPr>
        <p:spPr>
          <a:xfrm>
            <a:off x="3080861" y="1403866"/>
            <a:ext cx="8468558" cy="6349484"/>
          </a:xfrm>
          <a:prstGeom prst="roundRect">
            <a:avLst>
              <a:gd name="adj" fmla="val 1264"/>
            </a:avLst>
          </a:prstGeom>
          <a:noFill/>
          <a:ln w="7620">
            <a:solidFill>
              <a:srgbClr val="000000">
                <a:alpha val="8000"/>
              </a:srgbClr>
            </a:solidFill>
            <a:prstDash val="solid"/>
          </a:ln>
        </p:spPr>
      </p:sp>
      <p:sp>
        <p:nvSpPr>
          <p:cNvPr id="6" name="Shape 3"/>
          <p:cNvSpPr/>
          <p:nvPr/>
        </p:nvSpPr>
        <p:spPr>
          <a:xfrm>
            <a:off x="3088481" y="1411486"/>
            <a:ext cx="8453318" cy="1654850"/>
          </a:xfrm>
          <a:prstGeom prst="rect">
            <a:avLst/>
          </a:prstGeom>
          <a:solidFill>
            <a:srgbClr val="FFFFFF">
              <a:alpha val="4000"/>
            </a:srgbClr>
          </a:solidFill>
        </p:spPr>
      </p:sp>
      <p:sp>
        <p:nvSpPr>
          <p:cNvPr id="7" name="Text 4"/>
          <p:cNvSpPr/>
          <p:nvPr/>
        </p:nvSpPr>
        <p:spPr>
          <a:xfrm>
            <a:off x="3266837" y="1526024"/>
            <a:ext cx="3866317" cy="285155"/>
          </a:xfrm>
          <a:prstGeom prst="rect">
            <a:avLst/>
          </a:prstGeom>
          <a:noFill/>
        </p:spPr>
        <p:txBody>
          <a:bodyPr wrap="none" rtlCol="0" anchor="t"/>
          <a:lstStyle/>
          <a:p>
            <a:pPr marL="0" indent="0">
              <a:lnSpc>
                <a:spcPts val="2245"/>
              </a:lnSpc>
              <a:buNone/>
            </a:pPr>
            <a:r>
              <a:rPr lang="en-US" sz="1405" dirty="0">
                <a:solidFill>
                  <a:srgbClr val="404155"/>
                </a:solidFill>
                <a:latin typeface="Nobile" pitchFamily="34" charset="0"/>
                <a:ea typeface="Nobile" pitchFamily="34" charset="-122"/>
                <a:cs typeface="Nobile" pitchFamily="34" charset="-120"/>
              </a:rPr>
              <a:t>Plagiarism Detection</a:t>
            </a:r>
            <a:endParaRPr lang="en-US" sz="1405" dirty="0"/>
          </a:p>
        </p:txBody>
      </p:sp>
      <p:sp>
        <p:nvSpPr>
          <p:cNvPr id="8" name="Text 5"/>
          <p:cNvSpPr/>
          <p:nvPr/>
        </p:nvSpPr>
        <p:spPr>
          <a:xfrm>
            <a:off x="7497247" y="1526024"/>
            <a:ext cx="3866317" cy="1425773"/>
          </a:xfrm>
          <a:prstGeom prst="rect">
            <a:avLst/>
          </a:prstGeom>
          <a:noFill/>
        </p:spPr>
        <p:txBody>
          <a:bodyPr wrap="square" rtlCol="0" anchor="t"/>
          <a:lstStyle/>
          <a:p>
            <a:pPr marL="0" indent="0">
              <a:lnSpc>
                <a:spcPts val="2245"/>
              </a:lnSpc>
              <a:buNone/>
            </a:pPr>
            <a:r>
              <a:rPr lang="en-US" sz="1405" dirty="0">
                <a:solidFill>
                  <a:srgbClr val="404155"/>
                </a:solidFill>
                <a:latin typeface="Nobile" pitchFamily="34" charset="0"/>
                <a:ea typeface="Nobile" pitchFamily="34" charset="-122"/>
                <a:cs typeface="Nobile" pitchFamily="34" charset="-120"/>
              </a:rPr>
              <a:t>The system's ability to identify distinct writing styles within a document can be used to detect potential plagiarism, where sections of the text may have been copied from other sources.</a:t>
            </a:r>
            <a:endParaRPr lang="en-US" sz="1405" dirty="0"/>
          </a:p>
        </p:txBody>
      </p:sp>
      <p:sp>
        <p:nvSpPr>
          <p:cNvPr id="9" name="Shape 6"/>
          <p:cNvSpPr/>
          <p:nvPr/>
        </p:nvSpPr>
        <p:spPr>
          <a:xfrm>
            <a:off x="3088481" y="3066336"/>
            <a:ext cx="8453318" cy="1369695"/>
          </a:xfrm>
          <a:prstGeom prst="rect">
            <a:avLst/>
          </a:prstGeom>
          <a:solidFill>
            <a:srgbClr val="000000">
              <a:alpha val="4000"/>
            </a:srgbClr>
          </a:solidFill>
        </p:spPr>
      </p:sp>
      <p:sp>
        <p:nvSpPr>
          <p:cNvPr id="10" name="Text 7"/>
          <p:cNvSpPr/>
          <p:nvPr/>
        </p:nvSpPr>
        <p:spPr>
          <a:xfrm>
            <a:off x="3266837" y="3180874"/>
            <a:ext cx="3866317" cy="285155"/>
          </a:xfrm>
          <a:prstGeom prst="rect">
            <a:avLst/>
          </a:prstGeom>
          <a:noFill/>
        </p:spPr>
        <p:txBody>
          <a:bodyPr wrap="none" rtlCol="0" anchor="t"/>
          <a:lstStyle/>
          <a:p>
            <a:pPr marL="0" indent="0">
              <a:lnSpc>
                <a:spcPts val="2245"/>
              </a:lnSpc>
              <a:buNone/>
            </a:pPr>
            <a:r>
              <a:rPr lang="en-US" sz="1405" dirty="0">
                <a:solidFill>
                  <a:srgbClr val="404155"/>
                </a:solidFill>
                <a:latin typeface="Nobile" pitchFamily="34" charset="0"/>
                <a:ea typeface="Nobile" pitchFamily="34" charset="-122"/>
                <a:cs typeface="Nobile" pitchFamily="34" charset="-120"/>
              </a:rPr>
              <a:t>Authorship Attribution</a:t>
            </a:r>
            <a:endParaRPr lang="en-US" sz="1405" dirty="0"/>
          </a:p>
        </p:txBody>
      </p:sp>
      <p:sp>
        <p:nvSpPr>
          <p:cNvPr id="11" name="Text 8"/>
          <p:cNvSpPr/>
          <p:nvPr/>
        </p:nvSpPr>
        <p:spPr>
          <a:xfrm>
            <a:off x="7497247" y="3180874"/>
            <a:ext cx="3866317" cy="1140619"/>
          </a:xfrm>
          <a:prstGeom prst="rect">
            <a:avLst/>
          </a:prstGeom>
          <a:noFill/>
        </p:spPr>
        <p:txBody>
          <a:bodyPr wrap="square" rtlCol="0" anchor="t"/>
          <a:lstStyle/>
          <a:p>
            <a:pPr marL="0" indent="0">
              <a:lnSpc>
                <a:spcPts val="2245"/>
              </a:lnSpc>
              <a:buNone/>
            </a:pPr>
            <a:r>
              <a:rPr lang="en-US" sz="1405" dirty="0">
                <a:solidFill>
                  <a:srgbClr val="404155"/>
                </a:solidFill>
                <a:latin typeface="Nobile" pitchFamily="34" charset="0"/>
                <a:ea typeface="Nobile" pitchFamily="34" charset="-122"/>
                <a:cs typeface="Nobile" pitchFamily="34" charset="-120"/>
              </a:rPr>
              <a:t>Stylometric analysis can also be used to determine the likely author of a document, which is useful for verifying the authenticity of historical texts or literary works.</a:t>
            </a:r>
            <a:endParaRPr lang="en-US" sz="1405" dirty="0"/>
          </a:p>
        </p:txBody>
      </p:sp>
      <p:sp>
        <p:nvSpPr>
          <p:cNvPr id="12" name="Shape 9"/>
          <p:cNvSpPr/>
          <p:nvPr/>
        </p:nvSpPr>
        <p:spPr>
          <a:xfrm>
            <a:off x="3088481" y="4436031"/>
            <a:ext cx="8453318" cy="1654850"/>
          </a:xfrm>
          <a:prstGeom prst="rect">
            <a:avLst/>
          </a:prstGeom>
          <a:solidFill>
            <a:srgbClr val="FFFFFF">
              <a:alpha val="4000"/>
            </a:srgbClr>
          </a:solidFill>
        </p:spPr>
      </p:sp>
      <p:sp>
        <p:nvSpPr>
          <p:cNvPr id="13" name="Text 10"/>
          <p:cNvSpPr/>
          <p:nvPr/>
        </p:nvSpPr>
        <p:spPr>
          <a:xfrm>
            <a:off x="3266837" y="4550569"/>
            <a:ext cx="3866317" cy="285155"/>
          </a:xfrm>
          <a:prstGeom prst="rect">
            <a:avLst/>
          </a:prstGeom>
          <a:noFill/>
        </p:spPr>
        <p:txBody>
          <a:bodyPr wrap="none" rtlCol="0" anchor="t"/>
          <a:lstStyle/>
          <a:p>
            <a:pPr marL="0" indent="0">
              <a:lnSpc>
                <a:spcPts val="2245"/>
              </a:lnSpc>
              <a:buNone/>
            </a:pPr>
            <a:r>
              <a:rPr lang="en-US" sz="1405" dirty="0">
                <a:solidFill>
                  <a:srgbClr val="404155"/>
                </a:solidFill>
                <a:latin typeface="Nobile" pitchFamily="34" charset="0"/>
                <a:ea typeface="Nobile" pitchFamily="34" charset="-122"/>
                <a:cs typeface="Nobile" pitchFamily="34" charset="-120"/>
              </a:rPr>
              <a:t>Genre Separation</a:t>
            </a:r>
            <a:endParaRPr lang="en-US" sz="1405" dirty="0"/>
          </a:p>
        </p:txBody>
      </p:sp>
      <p:sp>
        <p:nvSpPr>
          <p:cNvPr id="14" name="Text 11"/>
          <p:cNvSpPr/>
          <p:nvPr/>
        </p:nvSpPr>
        <p:spPr>
          <a:xfrm>
            <a:off x="7497247" y="4550569"/>
            <a:ext cx="3866317" cy="1425773"/>
          </a:xfrm>
          <a:prstGeom prst="rect">
            <a:avLst/>
          </a:prstGeom>
          <a:noFill/>
        </p:spPr>
        <p:txBody>
          <a:bodyPr wrap="square" rtlCol="0" anchor="t"/>
          <a:lstStyle/>
          <a:p>
            <a:pPr marL="0" indent="0">
              <a:lnSpc>
                <a:spcPts val="2245"/>
              </a:lnSpc>
              <a:buNone/>
            </a:pPr>
            <a:r>
              <a:rPr lang="en-US" sz="1405" dirty="0">
                <a:solidFill>
                  <a:srgbClr val="404155"/>
                </a:solidFill>
                <a:latin typeface="Nobile" pitchFamily="34" charset="0"/>
                <a:ea typeface="Nobile" pitchFamily="34" charset="-122"/>
                <a:cs typeface="Nobile" pitchFamily="34" charset="-120"/>
              </a:rPr>
              <a:t>The system can be used to distinguish between different genres of writing, such as fiction, non-fiction, academic papers, and news articles, which can be valuable for text classification and information retrieval tasks.</a:t>
            </a:r>
            <a:endParaRPr lang="en-US" sz="1405" dirty="0"/>
          </a:p>
        </p:txBody>
      </p:sp>
      <p:sp>
        <p:nvSpPr>
          <p:cNvPr id="15" name="Shape 12"/>
          <p:cNvSpPr/>
          <p:nvPr/>
        </p:nvSpPr>
        <p:spPr>
          <a:xfrm>
            <a:off x="3088481" y="6090880"/>
            <a:ext cx="8453318" cy="1654850"/>
          </a:xfrm>
          <a:prstGeom prst="rect">
            <a:avLst/>
          </a:prstGeom>
          <a:solidFill>
            <a:srgbClr val="000000">
              <a:alpha val="4000"/>
            </a:srgbClr>
          </a:solidFill>
        </p:spPr>
      </p:sp>
      <p:sp>
        <p:nvSpPr>
          <p:cNvPr id="16" name="Text 13"/>
          <p:cNvSpPr/>
          <p:nvPr/>
        </p:nvSpPr>
        <p:spPr>
          <a:xfrm>
            <a:off x="3266837" y="6205418"/>
            <a:ext cx="3866317" cy="285155"/>
          </a:xfrm>
          <a:prstGeom prst="rect">
            <a:avLst/>
          </a:prstGeom>
          <a:noFill/>
        </p:spPr>
        <p:txBody>
          <a:bodyPr wrap="none" rtlCol="0" anchor="t"/>
          <a:lstStyle/>
          <a:p>
            <a:pPr marL="0" indent="0">
              <a:lnSpc>
                <a:spcPts val="2245"/>
              </a:lnSpc>
              <a:buNone/>
            </a:pPr>
            <a:r>
              <a:rPr lang="en-US" sz="1405" dirty="0">
                <a:solidFill>
                  <a:srgbClr val="404155"/>
                </a:solidFill>
                <a:latin typeface="Nobile" pitchFamily="34" charset="0"/>
                <a:ea typeface="Nobile" pitchFamily="34" charset="-122"/>
                <a:cs typeface="Nobile" pitchFamily="34" charset="-120"/>
              </a:rPr>
              <a:t>Future Improvements</a:t>
            </a:r>
            <a:endParaRPr lang="en-US" sz="1405" dirty="0"/>
          </a:p>
        </p:txBody>
      </p:sp>
      <p:sp>
        <p:nvSpPr>
          <p:cNvPr id="17" name="Text 14"/>
          <p:cNvSpPr/>
          <p:nvPr/>
        </p:nvSpPr>
        <p:spPr>
          <a:xfrm>
            <a:off x="7497247" y="6205418"/>
            <a:ext cx="3866317" cy="1425773"/>
          </a:xfrm>
          <a:prstGeom prst="rect">
            <a:avLst/>
          </a:prstGeom>
          <a:noFill/>
        </p:spPr>
        <p:txBody>
          <a:bodyPr wrap="square" rtlCol="0" anchor="t"/>
          <a:lstStyle/>
          <a:p>
            <a:pPr marL="0" indent="0">
              <a:lnSpc>
                <a:spcPts val="2245"/>
              </a:lnSpc>
              <a:buNone/>
            </a:pPr>
            <a:r>
              <a:rPr lang="en-US" sz="1405" dirty="0">
                <a:solidFill>
                  <a:srgbClr val="404155"/>
                </a:solidFill>
                <a:latin typeface="Nobile" pitchFamily="34" charset="0"/>
                <a:ea typeface="Nobile" pitchFamily="34" charset="-122"/>
                <a:cs typeface="Nobile" pitchFamily="34" charset="-120"/>
              </a:rPr>
              <a:t>Potential areas for future work include exploring more advanced machine learning techniques, incorporating additional stylometric features, and improving the visualization of clustering results.</a:t>
            </a:r>
            <a:endParaRPr lang="en-US" sz="140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4" name="Text 1"/>
          <p:cNvSpPr/>
          <p:nvPr/>
        </p:nvSpPr>
        <p:spPr>
          <a:xfrm>
            <a:off x="2037993" y="1437084"/>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Corben" pitchFamily="34" charset="0"/>
                <a:ea typeface="Corben" pitchFamily="34" charset="-122"/>
                <a:cs typeface="Corben" pitchFamily="34" charset="-120"/>
              </a:rPr>
              <a:t>Acknowledgements</a:t>
            </a:r>
            <a:endParaRPr lang="en-US" sz="4375" dirty="0"/>
          </a:p>
        </p:txBody>
      </p:sp>
      <p:sp>
        <p:nvSpPr>
          <p:cNvPr id="6" name="Text 2"/>
          <p:cNvSpPr/>
          <p:nvPr/>
        </p:nvSpPr>
        <p:spPr>
          <a:xfrm>
            <a:off x="1450618" y="2925683"/>
            <a:ext cx="2777490" cy="347186"/>
          </a:xfrm>
          <a:prstGeom prst="rect">
            <a:avLst/>
          </a:prstGeom>
          <a:noFill/>
        </p:spPr>
        <p:txBody>
          <a:bodyPr wrap="none" rtlCol="0" anchor="t"/>
          <a:lstStyle/>
          <a:p>
            <a:pPr marL="0" indent="0" algn="l">
              <a:lnSpc>
                <a:spcPts val="2735"/>
              </a:lnSpc>
              <a:buNone/>
            </a:pPr>
            <a:r>
              <a:rPr lang="en-US" sz="2185" dirty="0"/>
              <a:t>YASH TAMAR</a:t>
            </a:r>
            <a:endParaRPr lang="en-US" sz="2185" dirty="0"/>
          </a:p>
        </p:txBody>
      </p:sp>
      <p:sp>
        <p:nvSpPr>
          <p:cNvPr id="7" name="Text 3"/>
          <p:cNvSpPr/>
          <p:nvPr/>
        </p:nvSpPr>
        <p:spPr>
          <a:xfrm>
            <a:off x="1571903" y="3446740"/>
            <a:ext cx="3295888" cy="355402"/>
          </a:xfrm>
          <a:prstGeom prst="rect">
            <a:avLst/>
          </a:prstGeom>
          <a:noFill/>
        </p:spPr>
        <p:txBody>
          <a:bodyPr wrap="none" rtlCol="0" anchor="t"/>
          <a:lstStyle/>
          <a:p>
            <a:pPr marL="0" indent="0" algn="l">
              <a:lnSpc>
                <a:spcPts val="2800"/>
              </a:lnSpc>
              <a:buNone/>
            </a:pPr>
            <a:r>
              <a:rPr lang="en-US" sz="1750" dirty="0">
                <a:solidFill>
                  <a:srgbClr val="404155"/>
                </a:solidFill>
                <a:latin typeface="Nobile" pitchFamily="34" charset="0"/>
                <a:ea typeface="Nobile" pitchFamily="34" charset="-122"/>
                <a:cs typeface="Nobile" pitchFamily="34" charset="-120"/>
              </a:rPr>
              <a:t>(500109727)</a:t>
            </a:r>
            <a:endParaRPr lang="en-US" sz="1750" dirty="0"/>
          </a:p>
        </p:txBody>
      </p:sp>
      <p:sp>
        <p:nvSpPr>
          <p:cNvPr id="9" name="Text 4"/>
          <p:cNvSpPr/>
          <p:nvPr/>
        </p:nvSpPr>
        <p:spPr>
          <a:xfrm>
            <a:off x="1400810" y="4344035"/>
            <a:ext cx="3779520" cy="354965"/>
          </a:xfrm>
          <a:prstGeom prst="rect">
            <a:avLst/>
          </a:prstGeom>
          <a:noFill/>
        </p:spPr>
        <p:txBody>
          <a:bodyPr wrap="none" rtlCol="0" anchor="t"/>
          <a:lstStyle/>
          <a:p>
            <a:pPr marL="0" indent="0" algn="l">
              <a:lnSpc>
                <a:spcPts val="2735"/>
              </a:lnSpc>
              <a:buNone/>
            </a:pPr>
            <a:r>
              <a:rPr lang="en-US" sz="2185" dirty="0"/>
              <a:t>MILIND VISHWAKARMA</a:t>
            </a:r>
            <a:endParaRPr lang="en-US" sz="2185" dirty="0"/>
          </a:p>
        </p:txBody>
      </p:sp>
      <p:sp>
        <p:nvSpPr>
          <p:cNvPr id="10" name="Text 5"/>
          <p:cNvSpPr/>
          <p:nvPr/>
        </p:nvSpPr>
        <p:spPr>
          <a:xfrm>
            <a:off x="1642507" y="5015309"/>
            <a:ext cx="3296007" cy="355402"/>
          </a:xfrm>
          <a:prstGeom prst="rect">
            <a:avLst/>
          </a:prstGeom>
          <a:noFill/>
        </p:spPr>
        <p:txBody>
          <a:bodyPr wrap="none" rtlCol="0" anchor="t"/>
          <a:lstStyle/>
          <a:p>
            <a:pPr marL="0" indent="0" algn="l">
              <a:lnSpc>
                <a:spcPts val="2800"/>
              </a:lnSpc>
              <a:buNone/>
            </a:pPr>
            <a:r>
              <a:rPr lang="en-US" sz="1750" dirty="0">
                <a:solidFill>
                  <a:srgbClr val="404155"/>
                </a:solidFill>
                <a:latin typeface="Nobile" pitchFamily="34" charset="0"/>
                <a:ea typeface="Nobile" pitchFamily="34" charset="-122"/>
                <a:cs typeface="Nobile" pitchFamily="34" charset="-120"/>
              </a:rPr>
              <a:t>(500105627)</a:t>
            </a:r>
            <a:endParaRPr lang="en-US" sz="1750" dirty="0"/>
          </a:p>
        </p:txBody>
      </p:sp>
      <p:sp>
        <p:nvSpPr>
          <p:cNvPr id="13" name="Text 7"/>
          <p:cNvSpPr/>
          <p:nvPr/>
        </p:nvSpPr>
        <p:spPr>
          <a:xfrm>
            <a:off x="9296400" y="5370830"/>
            <a:ext cx="3296285" cy="1765935"/>
          </a:xfrm>
          <a:prstGeom prst="rect">
            <a:avLst/>
          </a:prstGeom>
          <a:noFill/>
        </p:spPr>
        <p:txBody>
          <a:bodyPr wrap="square" rtlCol="0" anchor="t"/>
          <a:lstStyle/>
          <a:p>
            <a:pPr marL="0" indent="0" algn="l">
              <a:lnSpc>
                <a:spcPts val="2800"/>
              </a:lnSpc>
              <a:buNone/>
            </a:pPr>
            <a:endParaRPr lang="en-US" sz="1750" dirty="0"/>
          </a:p>
        </p:txBody>
      </p:sp>
      <p:sp>
        <p:nvSpPr>
          <p:cNvPr id="3" name="Text Box 2"/>
          <p:cNvSpPr txBox="1"/>
          <p:nvPr/>
        </p:nvSpPr>
        <p:spPr>
          <a:xfrm>
            <a:off x="1450340" y="5916930"/>
            <a:ext cx="5285740" cy="368300"/>
          </a:xfrm>
          <a:prstGeom prst="rect">
            <a:avLst/>
          </a:prstGeom>
          <a:noFill/>
        </p:spPr>
        <p:txBody>
          <a:bodyPr wrap="square" rtlCol="0">
            <a:spAutoFit/>
          </a:bodyPr>
          <a:p>
            <a:r>
              <a:rPr lang="en-US"/>
              <a:t>BATCH 3 AIML (H)</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9391</Words>
  <Application>WPS Presentation</Application>
  <PresentationFormat>Custom</PresentationFormat>
  <Paragraphs>180</Paragraphs>
  <Slides>10</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Corben</vt:lpstr>
      <vt:lpstr>苹方-简</vt:lpstr>
      <vt:lpstr>Corben</vt:lpstr>
      <vt:lpstr>Corben</vt:lpstr>
      <vt:lpstr>Nobile</vt:lpstr>
      <vt:lpstr>Nobile</vt:lpstr>
      <vt:lpstr>Nobile</vt:lpstr>
      <vt:lpstr>Calibri</vt:lpstr>
      <vt:lpstr>Helvetica Neue</vt:lpstr>
      <vt:lpstr>Microsoft YaHei</vt:lpstr>
      <vt:lpstr>汉仪旗黑</vt:lpstr>
      <vt:lpstr>Arial Unicode MS</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cyro</cp:lastModifiedBy>
  <cp:revision>4</cp:revision>
  <dcterms:created xsi:type="dcterms:W3CDTF">2024-11-21T08:13:51Z</dcterms:created>
  <dcterms:modified xsi:type="dcterms:W3CDTF">2024-11-21T08:13:51Z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