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5"/>
  </p:notesMasterIdLst>
  <p:handoutMasterIdLst>
    <p:handoutMasterId r:id="rId36"/>
  </p:handoutMasterIdLst>
  <p:sldIdLst>
    <p:sldId id="274" r:id="rId5"/>
    <p:sldId id="276" r:id="rId6"/>
    <p:sldId id="492" r:id="rId7"/>
    <p:sldId id="503" r:id="rId8"/>
    <p:sldId id="504" r:id="rId9"/>
    <p:sldId id="261" r:id="rId10"/>
    <p:sldId id="262" r:id="rId11"/>
    <p:sldId id="507" r:id="rId12"/>
    <p:sldId id="508" r:id="rId13"/>
    <p:sldId id="509" r:id="rId14"/>
    <p:sldId id="510" r:id="rId15"/>
    <p:sldId id="511" r:id="rId16"/>
    <p:sldId id="522" r:id="rId17"/>
    <p:sldId id="512" r:id="rId18"/>
    <p:sldId id="513" r:id="rId19"/>
    <p:sldId id="277" r:id="rId20"/>
    <p:sldId id="278" r:id="rId21"/>
    <p:sldId id="516" r:id="rId22"/>
    <p:sldId id="517" r:id="rId23"/>
    <p:sldId id="518" r:id="rId24"/>
    <p:sldId id="519" r:id="rId25"/>
    <p:sldId id="523" r:id="rId26"/>
    <p:sldId id="521" r:id="rId27"/>
    <p:sldId id="496" r:id="rId28"/>
    <p:sldId id="349" r:id="rId29"/>
    <p:sldId id="401" r:id="rId30"/>
    <p:sldId id="613" r:id="rId31"/>
    <p:sldId id="60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tacks" id="{7353A5CB-F143-403B-BFBA-E9C83723E1E7}">
          <p14:sldIdLst>
            <p14:sldId id="503"/>
            <p14:sldId id="504"/>
            <p14:sldId id="261"/>
            <p14:sldId id="262"/>
            <p14:sldId id="507"/>
            <p14:sldId id="508"/>
            <p14:sldId id="509"/>
            <p14:sldId id="510"/>
            <p14:sldId id="511"/>
            <p14:sldId id="522"/>
          </p14:sldIdLst>
        </p14:section>
        <p14:section name="Queues" id="{5200FC9A-9B55-4070-BA4C-9506A6877635}">
          <p14:sldIdLst>
            <p14:sldId id="512"/>
            <p14:sldId id="513"/>
            <p14:sldId id="277"/>
            <p14:sldId id="278"/>
            <p14:sldId id="516"/>
            <p14:sldId id="517"/>
            <p14:sldId id="518"/>
            <p14:sldId id="519"/>
            <p14:sldId id="523"/>
            <p14:sldId id="52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8" y="76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6D0593D-008B-4BB8-AE0C-C340F6B334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6FC508-427F-4C41-9BC2-77765A05BAE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C0EAC7-220C-4A50-81DB-B70CD455E0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BECD5B-8B58-4ADC-9DA8-1705538B3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6878998-1FD0-4977-B6D5-B3740A39C5C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6B0FA09-3BC9-46AC-9EDD-17AA78F0215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FC82F40-6BFE-4E73-81DB-FB0EE4719B2B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318301D-3AF0-447F-BE11-E0586E78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905253-39E7-49D5-A97D-2076DF9119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3668A46-B708-4574-8B67-1486B80659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26B8F9F-1286-46B8-A3CC-6840C0393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03EF982-254A-41EA-B67C-764E717A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482CF3E-1803-43F8-8A61-5F649BAB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712336F-38D4-4933-A222-65ECD2E1DF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04317FD-4D80-4525-A1D8-64C3BD55F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6A6D71B-15C8-49EB-A2C9-CCEF5BAAA46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A3B1498-1E82-490B-8576-FB57687CBE5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B08FBBC-D466-4976-8EE6-3D71758A10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FE1A574-A2FC-4D5E-9529-DAFE95D7B15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3720686-6166-4E1C-ACAE-0B372E074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C33659-F5DD-4E7D-AF8A-9DBDB10167E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414B087-C966-448C-8B4A-21681D503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28E0D93-1EED-4EF3-8E89-CB8275A13E1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AFF1EF-48A3-4FF0-8BFA-5A938AE2B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E2AA605-793E-4713-985C-FACBD6420B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9A969F95-319F-4AE4-925C-B1CECCFC3B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EDD6B3E-0ACC-4A04-8634-61EBBC69A51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4AE32C4-1C87-42C2-A7ED-6541F647AB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00026CB-E36A-499E-93AE-80817B7DED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5328ACD-F158-446C-BB92-94FABA2064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7B10AE8-940F-47D4-A0BB-671C68D16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2E51EAC-D2C7-4715-B5FB-3615FFDEA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2DF2BAB-C795-4F17-B0D4-6CBF6BC65DB9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A0C2C6F-444C-4541-B781-8F22814872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332F974-B621-44FB-8118-9B8B9F1F70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A05C870-DA0C-45D7-8252-96EECBDA48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62C1F7-7CBE-44D1-9E19-7D9A8AC88A3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72B1BC-7D95-48BC-841C-194634B493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A0D67C8-FFB3-4475-ADB4-8ED0497DD0D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9EC2E4C-FE88-4791-9812-33AE02983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25602FF-580F-4695-A439-588D2C2E7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as Stacks and Queues</a:t>
            </a:r>
          </a:p>
        </p:txBody>
      </p:sp>
      <p:pic>
        <p:nvPicPr>
          <p:cNvPr id="13" name="Picture 6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61014"/>
            <a:ext cx="2335970" cy="23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2101" y="4757025"/>
            <a:ext cx="3123727" cy="596960"/>
          </a:xfrm>
        </p:spPr>
        <p:txBody>
          <a:bodyPr/>
          <a:lstStyle/>
          <a:p>
            <a:r>
              <a:rPr lang="en-US"/>
              <a:t>Stacks and Queues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a string, reverses it using stacks and prints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Reverse Strings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04431" y="4899679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49762" y="4766094"/>
            <a:ext cx="3125999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seueuQ</a:t>
            </a:r>
            <a:r>
              <a:rPr lang="en-US"/>
              <a:t> </a:t>
            </a:r>
            <a:r>
              <a:rPr lang="en-US" err="1"/>
              <a:t>dna</a:t>
            </a:r>
            <a:r>
              <a:rPr lang="en-US"/>
              <a:t> </a:t>
            </a:r>
            <a:r>
              <a:rPr lang="en-US" err="1"/>
              <a:t>skcatS</a:t>
            </a:r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98549" y="3353447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love Python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04431" y="3496101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49762" y="3362516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nohtyP</a:t>
            </a:r>
            <a:r>
              <a:rPr lang="en-US"/>
              <a:t> </a:t>
            </a:r>
            <a:r>
              <a:rPr lang="en-US" err="1"/>
              <a:t>evol</a:t>
            </a:r>
            <a:r>
              <a:rPr lang="en-US"/>
              <a:t> I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36D0EF-1C96-4C88-88A7-41C2A2879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6E6FD-B8E6-4324-83C6-7D52148E49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638923"/>
            <a:ext cx="5374213" cy="2914938"/>
          </a:xfrm>
        </p:spPr>
        <p:txBody>
          <a:bodyPr/>
          <a:lstStyle/>
          <a:p>
            <a:r>
              <a:rPr lang="en-US" sz="2400" dirty="0"/>
              <a:t>text = list(input())</a:t>
            </a:r>
          </a:p>
          <a:p>
            <a:r>
              <a:rPr lang="en-US" sz="2400" dirty="0"/>
              <a:t>stack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print("".join(stack))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45314A-27A6-4671-986B-13C35506E1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https://icon-library.net/images/reverse-icon-png/reverse-icon-png-26.jpg">
            <a:extLst>
              <a:ext uri="{FF2B5EF4-FFF2-40B4-BE49-F238E27FC236}">
                <a16:creationId xmlns:a16="http://schemas.microsoft.com/office/drawing/2014/main" id="{60BC8306-98CC-40DA-83B2-67A841EE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8" y="3978111"/>
            <a:ext cx="214239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70507" y="3494992"/>
            <a:ext cx="6236766" cy="587891"/>
          </a:xfrm>
        </p:spPr>
        <p:txBody>
          <a:bodyPr/>
          <a:lstStyle/>
          <a:p>
            <a:r>
              <a:rPr lang="en-US" dirty="0"/>
              <a:t>1 + (2 - (2 + 3) * 4 / (3 + 1)) *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are given an </a:t>
            </a:r>
            <a:r>
              <a:rPr lang="en-US" dirty="0"/>
              <a:t>algebraic</a:t>
            </a:r>
            <a:r>
              <a:rPr lang="en-US" sz="3600" dirty="0"/>
              <a:t> expression with parentheses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Scan through the string and extract each set of parentheses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result back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Parentheses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227224" y="4271749"/>
            <a:ext cx="361666" cy="40943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70507" y="4870048"/>
            <a:ext cx="623676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 + 3)</a:t>
            </a:r>
          </a:p>
          <a:p>
            <a:r>
              <a:rPr lang="en-US"/>
              <a:t>(3 + 1)</a:t>
            </a:r>
          </a:p>
          <a:p>
            <a:r>
              <a:rPr lang="en-US"/>
              <a:t>(2 - (2 + 3) * 4 / (3 + 1))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CEBA48C-A0C0-4FB0-B524-83CB8EE91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D3339-D740-4850-852B-FE454D46A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73" y="1583732"/>
            <a:ext cx="7146453" cy="3690535"/>
          </a:xfrm>
        </p:spPr>
        <p:txBody>
          <a:bodyPr/>
          <a:lstStyle/>
          <a:p>
            <a:r>
              <a:rPr lang="en-US" sz="2400" dirty="0"/>
              <a:t>text = input()</a:t>
            </a:r>
          </a:p>
          <a:p>
            <a:r>
              <a:rPr lang="en-US" sz="2400" dirty="0"/>
              <a:t>parentheses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if text[</a:t>
            </a:r>
            <a:r>
              <a:rPr lang="en-US" sz="2400" dirty="0" err="1"/>
              <a:t>i</a:t>
            </a:r>
            <a:r>
              <a:rPr lang="en-US" sz="2400" dirty="0"/>
              <a:t>] == "(":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parentheses.append</a:t>
            </a:r>
            <a:r>
              <a:rPr lang="en-US" sz="2400" dirty="0"/>
              <a:t>(i)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text[</a:t>
            </a:r>
            <a:r>
              <a:rPr lang="en-US" sz="2400" dirty="0" err="1"/>
              <a:t>i</a:t>
            </a:r>
            <a:r>
              <a:rPr lang="en-US" sz="2400" dirty="0"/>
              <a:t>] == ")":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start_index</a:t>
            </a:r>
            <a:r>
              <a:rPr lang="en-US" sz="2400" dirty="0"/>
              <a:t> = </a:t>
            </a:r>
            <a:r>
              <a:rPr lang="en-US" sz="2400" dirty="0" err="1"/>
              <a:t>parentheses.pop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print(text[</a:t>
            </a:r>
            <a:r>
              <a:rPr lang="en-US" sz="2400" dirty="0" err="1"/>
              <a:t>start_index:i</a:t>
            </a:r>
            <a:r>
              <a:rPr lang="bg-BG" sz="2400" dirty="0"/>
              <a:t> </a:t>
            </a:r>
            <a:r>
              <a:rPr lang="en-US" sz="2400" dirty="0"/>
              <a:t>+</a:t>
            </a:r>
            <a:r>
              <a:rPr lang="bg-BG" sz="2400" dirty="0"/>
              <a:t> </a:t>
            </a:r>
            <a:r>
              <a:rPr lang="en-US" sz="2400" dirty="0"/>
              <a:t>1])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Parentheses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40B8BC-965C-40DC-8F45-EEBDDED50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3A148E4-C4B2-4700-9669-8C47E25ED9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0073CB-EE78-41D9-A538-B851938F7D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4" name="Picture 2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9"/>
                    </a14:imgEffect>
                    <a14:imgEffect>
                      <a14:saturation sat="19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31" y="1499616"/>
            <a:ext cx="2264093" cy="22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queue is a </a:t>
            </a:r>
            <a:r>
              <a:rPr lang="en-US" sz="3600" b="1" dirty="0">
                <a:solidFill>
                  <a:schemeClr val="bg1"/>
                </a:solidFill>
              </a:rPr>
              <a:t>first-in first-out</a:t>
            </a:r>
            <a:r>
              <a:rPr lang="en-US" sz="3600" dirty="0"/>
              <a:t> (FIFO) abstract data type</a:t>
            </a:r>
          </a:p>
          <a:p>
            <a:r>
              <a:rPr lang="en-US" sz="3600" dirty="0"/>
              <a:t>We use them when we want things to happen in 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that they were </a:t>
            </a:r>
            <a:r>
              <a:rPr lang="en-US" sz="3600" b="1" dirty="0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Queue?</a:t>
            </a:r>
          </a:p>
        </p:txBody>
      </p:sp>
      <p:pic>
        <p:nvPicPr>
          <p:cNvPr id="6" name="Picture 4" descr="https://upload.wikimedia.org/wikipedia/commons/thumb/5/52/Data_Queue.svg/192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00" y="3766828"/>
            <a:ext cx="4188798" cy="2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40E61E1-C192-4D27-A2E3-96526AE64A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4325-6F6F-49DC-BC3C-70A954D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A3650-B85A-43C7-9D2D-DA676745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09436"/>
            <a:ext cx="998444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It is possible to use a list as a queue, however they are not efficient for this purpose</a:t>
            </a:r>
          </a:p>
          <a:p>
            <a:r>
              <a:rPr lang="en-US" sz="3600" dirty="0"/>
              <a:t>Doing inserts or pops from the beginning of a list is </a:t>
            </a:r>
            <a:r>
              <a:rPr lang="en-US" sz="3600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sz="3600" dirty="0"/>
              <a:t>That's why we use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collections.deque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We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600" dirty="0">
                <a:solidFill>
                  <a:schemeClr val="tx2"/>
                </a:solidFill>
              </a:rPr>
              <a:t> to add to the queue and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popleft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>
                <a:solidFill>
                  <a:schemeClr val="tx2"/>
                </a:solidFill>
              </a:rPr>
              <a:t> to remove from the queue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D28E8-BEFF-45B0-897E-3A103B4D8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51AE2-C5EB-477E-84B1-DF19E5927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23764"/>
            <a:ext cx="10949531" cy="2914938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>
                <a:solidFill>
                  <a:schemeClr val="bg1"/>
                </a:solidFill>
              </a:rPr>
              <a:t>collections</a:t>
            </a:r>
            <a:r>
              <a:rPr lang="en-US" sz="2400" dirty="0"/>
              <a:t> import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  <a:r>
              <a:rPr lang="en-US" sz="2400" dirty="0"/>
              <a:t>(["Eric", "John", "Michael"])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("Terry")        </a:t>
            </a:r>
            <a:r>
              <a:rPr lang="en-US" sz="2400" i="1" dirty="0">
                <a:solidFill>
                  <a:schemeClr val="accent2"/>
                </a:solidFill>
              </a:rPr>
              <a:t># Terry arrives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("Graham")       </a:t>
            </a:r>
            <a:r>
              <a:rPr lang="en-US" sz="2400" i="1" dirty="0">
                <a:solidFill>
                  <a:schemeClr val="accent2"/>
                </a:solidFill>
              </a:rPr>
              <a:t># Graham arrives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First leaves: 'Eric'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Second leaves: 'John'</a:t>
            </a:r>
          </a:p>
          <a:p>
            <a:r>
              <a:rPr lang="en-US" sz="2400" dirty="0"/>
              <a:t>print(queue)                 </a:t>
            </a:r>
            <a:r>
              <a:rPr lang="en-US" sz="2400" i="1" dirty="0">
                <a:solidFill>
                  <a:schemeClr val="accent2"/>
                </a:solidFill>
              </a:rPr>
              <a:t># ['Michael', 'Terry', 'Graham']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6187B5-A3DC-4F27-A1D9-D1DB53430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04545"/>
            <a:ext cx="9049234" cy="55039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Stacks</a:t>
            </a:r>
          </a:p>
          <a:p>
            <a:pPr lvl="1"/>
            <a:r>
              <a:rPr lang="en-US" dirty="0"/>
              <a:t>Creating Stacks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  <a:p>
            <a:r>
              <a:rPr lang="en-US" dirty="0"/>
              <a:t>Queues</a:t>
            </a:r>
          </a:p>
          <a:p>
            <a:pPr lvl="1"/>
            <a:r>
              <a:rPr lang="en-US" dirty="0"/>
              <a:t>Creating Queues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input with a name and add it to a queue until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If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Paid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, print</a:t>
            </a:r>
            <a:r>
              <a:rPr lang="en-US" sz="3400" b="1" dirty="0"/>
              <a:t> </a:t>
            </a:r>
            <a:r>
              <a:rPr lang="en-US" sz="3400" dirty="0"/>
              <a:t>every customer and empty the </a:t>
            </a:r>
            <a:br>
              <a:rPr lang="en-US" sz="3400" dirty="0"/>
            </a:br>
            <a:r>
              <a:rPr lang="en-US" sz="3400" dirty="0"/>
              <a:t>queue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 print the remaining people in the </a:t>
            </a:r>
            <a:br>
              <a:rPr lang="en-US" sz="3400" dirty="0"/>
            </a:br>
            <a:r>
              <a:rPr lang="en-US" sz="3400" dirty="0"/>
              <a:t>format: 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{count} people remaining.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3145" y="4912274"/>
            <a:ext cx="1505162" cy="1750324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Simone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Supermarket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053257" y="5606604"/>
            <a:ext cx="423081" cy="3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58473" y="5484643"/>
            <a:ext cx="35658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people remaining.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FA7C12-C232-4DAF-8C9D-4E4083FA2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8BBC8-FD49-4337-8344-3B57B2161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93" y="1506948"/>
            <a:ext cx="8880985" cy="4853930"/>
          </a:xfrm>
        </p:spPr>
        <p:txBody>
          <a:bodyPr/>
          <a:lstStyle/>
          <a:p>
            <a:r>
              <a:rPr lang="en-US" sz="2400" dirty="0"/>
              <a:t>from collections import 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deque()</a:t>
            </a:r>
          </a:p>
          <a:p>
            <a:r>
              <a:rPr lang="en-US" sz="2400" dirty="0"/>
              <a:t>while True:</a:t>
            </a:r>
          </a:p>
          <a:p>
            <a:r>
              <a:rPr lang="en-US" sz="2400" dirty="0"/>
              <a:t>    command = input()</a:t>
            </a:r>
          </a:p>
          <a:p>
            <a:r>
              <a:rPr lang="en-US" sz="2400" dirty="0"/>
              <a:t>    if command == "Paid":</a:t>
            </a:r>
          </a:p>
          <a:p>
            <a:r>
              <a:rPr lang="en-US" sz="2400" dirty="0"/>
              <a:t>        while </a:t>
            </a:r>
            <a:r>
              <a:rPr lang="en-US" sz="2400" dirty="0" err="1"/>
              <a:t>len</a:t>
            </a:r>
            <a:r>
              <a:rPr lang="en-US" sz="2400" dirty="0"/>
              <a:t>(queue):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popleft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command == "End":</a:t>
            </a:r>
          </a:p>
          <a:p>
            <a:r>
              <a:rPr lang="en-US" sz="2400" dirty="0"/>
              <a:t>        print(f"{</a:t>
            </a:r>
            <a:r>
              <a:rPr lang="en-US" sz="2400" dirty="0" err="1"/>
              <a:t>len</a:t>
            </a:r>
            <a:r>
              <a:rPr lang="en-US" sz="2400" dirty="0"/>
              <a:t>(queue)} people remaining.")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(command)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Supermarket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1B6A06-1DBF-4977-9428-8D45FCD8A4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the Lab Documents and test with the provided inputs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01213" y="2580818"/>
            <a:ext cx="1942075" cy="38413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Start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refill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Water Dispenser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39309" y="4098881"/>
            <a:ext cx="450376" cy="4026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85706" y="3532488"/>
            <a:ext cx="2859207" cy="153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0 liters left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50F1-386C-431B-89F8-6FD5D8C25C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64159-5643-4BB9-935D-97C68AD1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821" y="1291473"/>
            <a:ext cx="8814995" cy="5440052"/>
          </a:xfrm>
        </p:spPr>
        <p:txBody>
          <a:bodyPr/>
          <a:lstStyle/>
          <a:p>
            <a:r>
              <a:rPr lang="en-US" sz="1800" dirty="0"/>
              <a:t>from collections import deque</a:t>
            </a:r>
          </a:p>
          <a:p>
            <a:r>
              <a:rPr lang="en-US" sz="1800" dirty="0"/>
              <a:t>queue = deque()</a:t>
            </a:r>
          </a:p>
          <a:p>
            <a:r>
              <a:rPr lang="en-US" sz="1800" dirty="0" err="1"/>
              <a:t>water_quantity</a:t>
            </a:r>
            <a:r>
              <a:rPr lang="en-US" sz="1800" dirty="0"/>
              <a:t> = int(input())</a:t>
            </a:r>
          </a:p>
          <a:p>
            <a:r>
              <a:rPr lang="en-US" sz="1800" dirty="0"/>
              <a:t>name = input()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# add people to queue</a:t>
            </a:r>
          </a:p>
          <a:p>
            <a:r>
              <a:rPr lang="en-US" sz="1800" dirty="0"/>
              <a:t>command = input()</a:t>
            </a:r>
          </a:p>
          <a:p>
            <a:r>
              <a:rPr lang="en-US" sz="1800" dirty="0"/>
              <a:t>while command != "End":</a:t>
            </a:r>
          </a:p>
          <a:p>
            <a:r>
              <a:rPr lang="en-US" sz="1800" dirty="0"/>
              <a:t>    if "refill" in command:</a:t>
            </a:r>
          </a:p>
          <a:p>
            <a:r>
              <a:rPr lang="en-US" sz="1800" dirty="0"/>
              <a:t>        </a:t>
            </a:r>
            <a:r>
              <a:rPr lang="en-US" sz="1800" i="1" dirty="0">
                <a:solidFill>
                  <a:schemeClr val="accent2"/>
                </a:solidFill>
              </a:rPr>
              <a:t># increase liters</a:t>
            </a:r>
          </a:p>
          <a:p>
            <a:r>
              <a:rPr lang="en-US" sz="1800" dirty="0"/>
              <a:t>    else:</a:t>
            </a:r>
          </a:p>
          <a:p>
            <a:r>
              <a:rPr lang="en-US" sz="1800" dirty="0"/>
              <a:t>        liters = int(command)</a:t>
            </a:r>
          </a:p>
          <a:p>
            <a:r>
              <a:rPr lang="en-US" sz="1800" dirty="0"/>
              <a:t>        if liters &lt;= </a:t>
            </a:r>
            <a:r>
              <a:rPr lang="en-US" sz="1800" dirty="0" err="1"/>
              <a:t>water_quantity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water_quantity</a:t>
            </a:r>
            <a:r>
              <a:rPr lang="en-US" sz="1800" dirty="0"/>
              <a:t> -= liters</a:t>
            </a:r>
          </a:p>
          <a:p>
            <a:r>
              <a:rPr lang="en-US" sz="1800" dirty="0"/>
              <a:t>            print(f"{</a:t>
            </a:r>
            <a:r>
              <a:rPr lang="en-US" sz="1800" dirty="0" err="1"/>
              <a:t>queue.popleft</a:t>
            </a:r>
            <a:r>
              <a:rPr lang="en-US" sz="1800" dirty="0"/>
              <a:t>()} got water")</a:t>
            </a:r>
          </a:p>
          <a:p>
            <a:r>
              <a:rPr lang="en-US" sz="1800" dirty="0"/>
              <a:t>        else:</a:t>
            </a:r>
          </a:p>
          <a:p>
            <a:r>
              <a:rPr lang="en-US" sz="1800" dirty="0"/>
              <a:t>            print(f'{</a:t>
            </a:r>
            <a:r>
              <a:rPr lang="en-US" sz="1800" dirty="0" err="1"/>
              <a:t>queue.popleft</a:t>
            </a:r>
            <a:r>
              <a:rPr lang="en-US" sz="1800" dirty="0"/>
              <a:t>()} must wait')</a:t>
            </a:r>
          </a:p>
          <a:p>
            <a:r>
              <a:rPr lang="en-US" sz="1800" dirty="0"/>
              <a:t>    command = input()</a:t>
            </a:r>
          </a:p>
          <a:p>
            <a:r>
              <a:rPr lang="en-US" sz="1800" dirty="0"/>
              <a:t>print(f"{</a:t>
            </a:r>
            <a:r>
              <a:rPr lang="en-US" sz="1800" dirty="0" err="1"/>
              <a:t>water_quantity</a:t>
            </a:r>
            <a:r>
              <a:rPr lang="en-US" sz="1800" dirty="0"/>
              <a:t>} liters left")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Water Dispenser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658891-80B5-486F-AB27-7F6985FCA5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2350" y="1769969"/>
            <a:ext cx="7827313" cy="4737031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Queue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 and Queue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2B3A22E-CACB-4622-89DF-A97CFE619F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7" name="Picture 2" descr="Ð ÐµÐ·ÑÐ»ÑÐ°Ñ Ñ Ð¸Ð·Ð¾Ð±ÑÐ°Ð¶ÐµÐ½Ð¸Ðµ Ð·Ð° stack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25" y="1545336"/>
            <a:ext cx="2254949" cy="22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 stack is a </a:t>
            </a:r>
            <a:r>
              <a:rPr lang="en-US" sz="3600" b="1" dirty="0">
                <a:solidFill>
                  <a:schemeClr val="bg1"/>
                </a:solidFill>
              </a:rPr>
              <a:t>linear</a:t>
            </a:r>
            <a:r>
              <a:rPr lang="en-US" sz="3600" dirty="0"/>
              <a:t> data structure that stores items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process of adding data to a stack is referred to as a </a:t>
            </a:r>
            <a:r>
              <a:rPr lang="en-US" sz="3600" b="1" dirty="0">
                <a:solidFill>
                  <a:schemeClr val="bg1"/>
                </a:solidFill>
              </a:rPr>
              <a:t>"push"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Retrieving</a:t>
            </a:r>
            <a:r>
              <a:rPr lang="en-US" sz="3600" dirty="0"/>
              <a:t> data from a stack is called a </a:t>
            </a:r>
            <a:r>
              <a:rPr lang="en-US" sz="3600" b="1" dirty="0">
                <a:solidFill>
                  <a:schemeClr val="bg1"/>
                </a:solidFill>
              </a:rPr>
              <a:t>"pop"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Elements in a stack are added/removed from the </a:t>
            </a:r>
            <a:br>
              <a:rPr lang="en-US" sz="3600" dirty="0"/>
            </a:br>
            <a:r>
              <a:rPr lang="en-US" sz="3600" dirty="0"/>
              <a:t>top ("</a:t>
            </a:r>
            <a:r>
              <a:rPr lang="en-US" sz="3600"/>
              <a:t>last in, </a:t>
            </a:r>
            <a:r>
              <a:rPr lang="en-US" sz="3600" dirty="0"/>
              <a:t>first out") or </a:t>
            </a:r>
            <a:r>
              <a:rPr lang="en-US" sz="3600" b="1" dirty="0">
                <a:solidFill>
                  <a:schemeClr val="bg1"/>
                </a:solidFill>
              </a:rPr>
              <a:t>LIFO</a:t>
            </a:r>
            <a:r>
              <a:rPr lang="en-US" sz="3600" dirty="0"/>
              <a:t>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a Stack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Stack</a:t>
            </a:r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79000"/>
            <a:ext cx="10038897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methods make it very easy to use a list</a:t>
            </a:r>
            <a:br>
              <a:rPr lang="bg-BG" sz="3600" dirty="0"/>
            </a:br>
            <a:r>
              <a:rPr lang="en-US" sz="3600" dirty="0"/>
              <a:t>as a </a:t>
            </a:r>
            <a:r>
              <a:rPr lang="en-US" sz="3600" b="1" dirty="0">
                <a:solidFill>
                  <a:schemeClr val="bg1"/>
                </a:solidFill>
              </a:rPr>
              <a:t>stack</a:t>
            </a:r>
          </a:p>
          <a:p>
            <a:r>
              <a:rPr lang="en-US" sz="3600" dirty="0"/>
              <a:t>To add an item to the top of the stack,</a:t>
            </a:r>
            <a:br>
              <a:rPr lang="bg-BG" sz="3600" dirty="0"/>
            </a:br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sz="3600" dirty="0"/>
              <a:t>To retrieve an item from the top of the stack,</a:t>
            </a:r>
            <a:br>
              <a:rPr lang="bg-BG" sz="3600" dirty="0"/>
            </a:br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47B6E-2A90-4551-BD32-49C89AA2D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802" y="1583732"/>
            <a:ext cx="5968102" cy="3690535"/>
          </a:xfrm>
        </p:spPr>
        <p:txBody>
          <a:bodyPr/>
          <a:lstStyle/>
          <a:p>
            <a:r>
              <a:rPr lang="en-US" sz="2400" dirty="0"/>
              <a:t>stack = [3, 4, 5]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(6)</a:t>
            </a:r>
          </a:p>
          <a:p>
            <a:r>
              <a:rPr lang="en-US" sz="2400" dirty="0" err="1"/>
              <a:t>stack.append</a:t>
            </a:r>
            <a:r>
              <a:rPr lang="en-US" sz="2400" dirty="0"/>
              <a:t>(7)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6, 7]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6]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6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https://img.pngio.com/stack-png-3-png-image-stack-png-512_512.png">
            <a:extLst>
              <a:ext uri="{FF2B5EF4-FFF2-40B4-BE49-F238E27FC236}">
                <a16:creationId xmlns:a16="http://schemas.microsoft.com/office/drawing/2014/main" id="{1CC5A1D3-315C-492B-9E22-EED7FD9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32" y="3780148"/>
            <a:ext cx="3144366" cy="31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6DA865-5C6B-4888-897A-02A06D062434}">
  <ds:schemaRefs>
    <ds:schemaRef ds:uri="http://schemas.microsoft.com/office/2006/documentManagement/types"/>
    <ds:schemaRef ds:uri="http://purl.org/dc/terms/"/>
    <ds:schemaRef ds:uri="http://purl.org/dc/dcmitype/"/>
    <ds:schemaRef ds:uri="b1da4528-fe13-414f-b133-a49aeaaa47fa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1232</Words>
  <Application>Microsoft Office PowerPoint</Application>
  <PresentationFormat>Widescreen</PresentationFormat>
  <Paragraphs>249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</vt:lpstr>
      <vt:lpstr>Lists as Stacks and Queues</vt:lpstr>
      <vt:lpstr>Table of Contents</vt:lpstr>
      <vt:lpstr>Have a Question?</vt:lpstr>
      <vt:lpstr>Stacks</vt:lpstr>
      <vt:lpstr>What is a Stack?</vt:lpstr>
      <vt:lpstr>Push to a Stack</vt:lpstr>
      <vt:lpstr>Pop from a Stack</vt:lpstr>
      <vt:lpstr>Stacks in Python</vt:lpstr>
      <vt:lpstr>Stacks in Python: Example</vt:lpstr>
      <vt:lpstr>Problem: Reverse Strings</vt:lpstr>
      <vt:lpstr>Solution: Reverse Strings</vt:lpstr>
      <vt:lpstr>Problem: Matching Parentheses</vt:lpstr>
      <vt:lpstr>Solution: Matching Parentheses</vt:lpstr>
      <vt:lpstr>Queues</vt:lpstr>
      <vt:lpstr>What is Queue?</vt:lpstr>
      <vt:lpstr>Enqueue</vt:lpstr>
      <vt:lpstr>Dequeue</vt:lpstr>
      <vt:lpstr>Queues in Python </vt:lpstr>
      <vt:lpstr>Queues in Python: Example</vt:lpstr>
      <vt:lpstr>Problem: Supermarket</vt:lpstr>
      <vt:lpstr>Solution: Supermarket</vt:lpstr>
      <vt:lpstr>Problem: Water Dispenser</vt:lpstr>
      <vt:lpstr>Solution: Water Dispenser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Lists as Stacks and Queues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56</cp:revision>
  <dcterms:created xsi:type="dcterms:W3CDTF">2018-05-23T13:08:44Z</dcterms:created>
  <dcterms:modified xsi:type="dcterms:W3CDTF">2022-12-22T14:38:20Z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