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0"/>
  </p:notesMasterIdLst>
  <p:handoutMasterIdLst>
    <p:handoutMasterId r:id="rId31"/>
  </p:handoutMasterIdLst>
  <p:sldIdLst>
    <p:sldId id="274" r:id="rId2"/>
    <p:sldId id="276" r:id="rId3"/>
    <p:sldId id="492" r:id="rId4"/>
    <p:sldId id="511" r:id="rId5"/>
    <p:sldId id="402" r:id="rId6"/>
    <p:sldId id="353" r:id="rId7"/>
    <p:sldId id="497" r:id="rId8"/>
    <p:sldId id="501" r:id="rId9"/>
    <p:sldId id="502" r:id="rId10"/>
    <p:sldId id="407" r:id="rId11"/>
    <p:sldId id="503" r:id="rId12"/>
    <p:sldId id="499" r:id="rId13"/>
    <p:sldId id="519" r:id="rId14"/>
    <p:sldId id="520" r:id="rId15"/>
    <p:sldId id="510" r:id="rId16"/>
    <p:sldId id="504" r:id="rId17"/>
    <p:sldId id="506" r:id="rId18"/>
    <p:sldId id="507" r:id="rId19"/>
    <p:sldId id="518" r:id="rId20"/>
    <p:sldId id="508" r:id="rId21"/>
    <p:sldId id="509" r:id="rId22"/>
    <p:sldId id="512" r:id="rId23"/>
    <p:sldId id="349" r:id="rId24"/>
    <p:sldId id="513" r:id="rId25"/>
    <p:sldId id="613" r:id="rId26"/>
    <p:sldId id="608" r:id="rId27"/>
    <p:sldId id="405" r:id="rId28"/>
    <p:sldId id="51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92"/>
          </p14:sldIdLst>
        </p14:section>
        <p14:section name="Definition" id="{E69510C4-FC53-4A79-B98C-36AD0169A3BC}">
          <p14:sldIdLst>
            <p14:sldId id="511"/>
            <p14:sldId id="402"/>
          </p14:sldIdLst>
        </p14:section>
        <p14:section name="Built-in Modules" id="{54C815DE-D185-4D5E-91D1-8EA94DC92CB2}">
          <p14:sldIdLst>
            <p14:sldId id="353"/>
            <p14:sldId id="497"/>
            <p14:sldId id="501"/>
            <p14:sldId id="502"/>
            <p14:sldId id="407"/>
          </p14:sldIdLst>
        </p14:section>
        <p14:section name="External Modules" id="{0B5D3347-1340-4457-A8FD-63C48B2CA173}">
          <p14:sldIdLst>
            <p14:sldId id="503"/>
            <p14:sldId id="499"/>
            <p14:sldId id="519"/>
            <p14:sldId id="520"/>
            <p14:sldId id="510"/>
            <p14:sldId id="504"/>
          </p14:sldIdLst>
        </p14:section>
        <p14:section name="Custom Modules" id="{58414638-47BE-4E95-B201-EE30F791921A}">
          <p14:sldIdLst>
            <p14:sldId id="506"/>
            <p14:sldId id="507"/>
            <p14:sldId id="518"/>
            <p14:sldId id="508"/>
            <p14:sldId id="509"/>
            <p14:sldId id="512"/>
          </p14:sldIdLst>
        </p14:section>
        <p14:section name="Conclusion" id="{10E03AB1-9AA8-4E86-9A64-D741901E50A2}">
          <p14:sldIdLst>
            <p14:sldId id="349"/>
            <p14:sldId id="513"/>
            <p14:sldId id="613"/>
            <p14:sldId id="608"/>
            <p14:sldId id="405"/>
            <p14:sldId id="5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75" autoAdjust="0"/>
    <p:restoredTop sz="95214" autoAdjust="0"/>
  </p:normalViewPr>
  <p:slideViewPr>
    <p:cSldViewPr showGuides="1">
      <p:cViewPr varScale="1">
        <p:scale>
          <a:sx n="49" d="100"/>
          <a:sy n="49" d="100"/>
        </p:scale>
        <p:origin x="58" y="7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22.12.2022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267378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672333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4324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49812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7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32.jpeg"/><Relationship Id="rId21" Type="http://schemas.openxmlformats.org/officeDocument/2006/relationships/image" Target="../media/image41.png"/><Relationship Id="rId7" Type="http://schemas.openxmlformats.org/officeDocument/2006/relationships/image" Target="../media/image34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9.png"/><Relationship Id="rId25" Type="http://schemas.openxmlformats.org/officeDocument/2006/relationships/image" Target="../media/image43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5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6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33.png"/><Relationship Id="rId15" Type="http://schemas.openxmlformats.org/officeDocument/2006/relationships/image" Target="../media/image38.jpeg"/><Relationship Id="rId23" Type="http://schemas.openxmlformats.org/officeDocument/2006/relationships/image" Target="../media/image42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40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5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r>
              <a:rPr lang="en-US" sz="3550" dirty="0">
                <a:cs typeface="Calibri"/>
              </a:rPr>
              <a:t>Python packages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50" dirty="0">
                <a:cs typeface="Calibri"/>
              </a:rPr>
              <a:t>Modules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2079000"/>
            <a:ext cx="2390136" cy="239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/>
              <a:t>Solution: </a:t>
            </a:r>
            <a:r>
              <a:rPr lang="en-US" sz="3950">
                <a:ea typeface="+mj-lt"/>
                <a:cs typeface="+mj-lt"/>
              </a:rPr>
              <a:t>Calculate Logarithm</a:t>
            </a:r>
            <a:endParaRPr lang="en-US"/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6B8950B6-CD25-4B24-9A09-F3D2C42DA288}"/>
              </a:ext>
            </a:extLst>
          </p:cNvPr>
          <p:cNvSpPr txBox="1"/>
          <p:nvPr/>
        </p:nvSpPr>
        <p:spPr>
          <a:xfrm>
            <a:off x="1461000" y="1899000"/>
            <a:ext cx="8911164" cy="35359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dirty="0">
                <a:latin typeface="Consolas"/>
              </a:rPr>
              <a:t>from math import log</a:t>
            </a:r>
            <a:br>
              <a:rPr lang="bg-BG" sz="2800" b="1" dirty="0">
                <a:latin typeface="Consolas"/>
              </a:rPr>
            </a:br>
            <a:r>
              <a:rPr lang="bg-BG" sz="2800" b="1" dirty="0">
                <a:latin typeface="Consolas"/>
              </a:rPr>
              <a:t>number = int(input())</a:t>
            </a:r>
            <a:br>
              <a:rPr lang="bg-BG" sz="2800" b="1" dirty="0">
                <a:latin typeface="Consolas"/>
              </a:rPr>
            </a:br>
            <a:r>
              <a:rPr lang="bg-BG" sz="2800" b="1" dirty="0">
                <a:latin typeface="Consolas"/>
              </a:rPr>
              <a:t>base = input()</a:t>
            </a:r>
            <a:br>
              <a:rPr lang="bg-BG" sz="2800" b="1" dirty="0">
                <a:latin typeface="Consolas"/>
              </a:rPr>
            </a:br>
            <a:r>
              <a:rPr lang="bg-BG" sz="2800" b="1" dirty="0">
                <a:latin typeface="Consolas"/>
              </a:rPr>
              <a:t>if base == "natural":</a:t>
            </a:r>
            <a:br>
              <a:rPr lang="bg-BG" sz="2800" b="1" dirty="0">
                <a:latin typeface="Consolas"/>
              </a:rPr>
            </a:br>
            <a:r>
              <a:rPr lang="bg-BG" sz="2800" b="1" dirty="0">
                <a:latin typeface="Consolas"/>
              </a:rPr>
              <a:t>    print(f"{log(number):.2f}")</a:t>
            </a:r>
            <a:br>
              <a:rPr lang="bg-BG" sz="2800" b="1" dirty="0">
                <a:latin typeface="Consolas"/>
              </a:rPr>
            </a:br>
            <a:r>
              <a:rPr lang="bg-BG" sz="2800" b="1" dirty="0">
                <a:latin typeface="Consolas"/>
              </a:rPr>
              <a:t>else:</a:t>
            </a:r>
            <a:br>
              <a:rPr lang="bg-BG" sz="2800" b="1" dirty="0">
                <a:latin typeface="Consolas"/>
              </a:rPr>
            </a:br>
            <a:r>
              <a:rPr lang="bg-BG" sz="2800" b="1" dirty="0">
                <a:latin typeface="Consolas"/>
              </a:rPr>
              <a:t>    print(f"{log(number, int(base)):.2f}")</a:t>
            </a:r>
            <a:endParaRPr lang="bg-BG" sz="2800" b="1" dirty="0"/>
          </a:p>
        </p:txBody>
      </p:sp>
    </p:spTree>
    <p:extLst>
      <p:ext uri="{BB962C8B-B14F-4D97-AF65-F5344CB8AC3E}">
        <p14:creationId xmlns:p14="http://schemas.microsoft.com/office/powerpoint/2010/main" val="108349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5350" dirty="0">
                <a:cs typeface="Arial"/>
              </a:rPr>
              <a:t>PIP</a:t>
            </a:r>
            <a:endParaRPr lang="bg-BG" sz="5350" dirty="0">
              <a:cs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External Modules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22552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5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B9870C-19CC-476C-89D6-15FD23E390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18562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3600" dirty="0">
                <a:latin typeface="Calibri"/>
                <a:cs typeface="Calibri"/>
              </a:rPr>
              <a:t>External modules are downloaded from the internet by using </a:t>
            </a:r>
            <a:r>
              <a:rPr lang="bg-BG" sz="3600" b="1" dirty="0">
                <a:solidFill>
                  <a:schemeClr val="bg1"/>
                </a:solidFill>
                <a:latin typeface="Calibri"/>
                <a:cs typeface="Calibri"/>
              </a:rPr>
              <a:t>pip</a:t>
            </a:r>
            <a:endParaRPr lang="en-US" sz="3600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3600" dirty="0">
                <a:ea typeface="+mn-lt"/>
                <a:cs typeface="+mn-lt"/>
              </a:rPr>
              <a:t>In PyCharm you</a:t>
            </a:r>
            <a:r>
              <a:rPr lang="bg-BG" sz="3600" dirty="0">
                <a:latin typeface="Calibri"/>
                <a:cs typeface="Calibri"/>
              </a:rPr>
              <a:t> have </a:t>
            </a:r>
            <a:r>
              <a:rPr lang="bg-BG" sz="3600" b="1" dirty="0">
                <a:solidFill>
                  <a:schemeClr val="bg1"/>
                </a:solidFill>
                <a:latin typeface="Calibri"/>
                <a:cs typeface="Calibri"/>
              </a:rPr>
              <a:t>pip</a:t>
            </a:r>
            <a:r>
              <a:rPr lang="bg-BG" sz="3600" b="1" dirty="0">
                <a:latin typeface="Calibri"/>
                <a:cs typeface="Calibri"/>
              </a:rPr>
              <a:t> </a:t>
            </a:r>
            <a:r>
              <a:rPr lang="bg-BG" sz="3600" dirty="0">
                <a:latin typeface="Calibri"/>
                <a:cs typeface="Calibri"/>
              </a:rPr>
              <a:t>already installed, so you can jump straight to installing them</a:t>
            </a:r>
            <a:endParaRPr lang="bg-BG" sz="3600" dirty="0">
              <a:ea typeface="+mn-lt"/>
              <a:cs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643757" cy="882654"/>
          </a:xfrm>
        </p:spPr>
        <p:txBody>
          <a:bodyPr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Package Management System (PIP)</a:t>
            </a:r>
            <a:endParaRPr lang="en-US" sz="3950" dirty="0">
              <a:cs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865" y="3442400"/>
            <a:ext cx="4810364" cy="3213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000" y="3438370"/>
            <a:ext cx="4408487" cy="32171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186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B9870C-19CC-476C-89D6-15FD23E390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18562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А</a:t>
            </a:r>
            <a:r>
              <a:rPr lang="en-GB" sz="3600" dirty="0"/>
              <a:t> </a:t>
            </a:r>
            <a:r>
              <a:rPr lang="en-GB" sz="3600" b="1" dirty="0">
                <a:solidFill>
                  <a:schemeClr val="bg1"/>
                </a:solidFill>
              </a:rPr>
              <a:t>Requirements file</a:t>
            </a:r>
            <a:r>
              <a:rPr lang="en-GB" sz="3600" dirty="0"/>
              <a:t> is just a list of pip install arguments placed in a file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3600" dirty="0"/>
              <a:t>You should </a:t>
            </a:r>
            <a:r>
              <a:rPr lang="en-GB" sz="3600" b="1" dirty="0">
                <a:solidFill>
                  <a:schemeClr val="bg1"/>
                </a:solidFill>
              </a:rPr>
              <a:t>not rely </a:t>
            </a:r>
            <a:r>
              <a:rPr lang="en-GB" sz="3600" dirty="0"/>
              <a:t>on the items in the file being </a:t>
            </a:r>
            <a:r>
              <a:rPr lang="en-GB" sz="3600" b="1" dirty="0">
                <a:solidFill>
                  <a:schemeClr val="bg1"/>
                </a:solidFill>
              </a:rPr>
              <a:t>installed</a:t>
            </a:r>
            <a:r>
              <a:rPr lang="en-GB" sz="3600" b="1" dirty="0"/>
              <a:t> </a:t>
            </a:r>
            <a:r>
              <a:rPr lang="en-GB" sz="3600" dirty="0"/>
              <a:t>by</a:t>
            </a:r>
            <a:r>
              <a:rPr lang="en-GB" sz="3600" b="1" dirty="0"/>
              <a:t> </a:t>
            </a:r>
            <a:r>
              <a:rPr lang="en-GB" sz="3600" dirty="0"/>
              <a:t>pip in </a:t>
            </a:r>
            <a:r>
              <a:rPr lang="en-GB" sz="3600" b="1" dirty="0">
                <a:solidFill>
                  <a:schemeClr val="bg1"/>
                </a:solidFill>
              </a:rPr>
              <a:t>any particular order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643757" cy="882654"/>
          </a:xfrm>
        </p:spPr>
        <p:txBody>
          <a:bodyPr>
            <a:normAutofit/>
          </a:bodyPr>
          <a:lstStyle/>
          <a:p>
            <a:r>
              <a:rPr lang="en-GB" dirty="0"/>
              <a:t>Requirements files</a:t>
            </a:r>
            <a:endParaRPr lang="en-US" sz="3950" dirty="0">
              <a:cs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C01B21-AC41-47B4-B847-FA8DDF036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000" y="3789000"/>
            <a:ext cx="5911579" cy="234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7987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B9870C-19CC-476C-89D6-15FD23E390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Т</a:t>
            </a:r>
            <a:r>
              <a:rPr lang="en-GB" sz="3600" dirty="0"/>
              <a:t>here are </a:t>
            </a:r>
            <a:r>
              <a:rPr lang="en-GB" sz="3600" b="1" dirty="0">
                <a:solidFill>
                  <a:schemeClr val="bg1"/>
                </a:solidFill>
              </a:rPr>
              <a:t>4 common uses</a:t>
            </a:r>
            <a:r>
              <a:rPr lang="en-GB" sz="3600" dirty="0"/>
              <a:t> of Requirements files</a:t>
            </a:r>
            <a:r>
              <a:rPr lang="bg-BG" sz="3600" dirty="0"/>
              <a:t>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3400" dirty="0"/>
              <a:t>hold the result from pip freeze</a:t>
            </a:r>
            <a:r>
              <a:rPr lang="bg-BG" sz="3400" dirty="0"/>
              <a:t> </a:t>
            </a:r>
            <a:endParaRPr lang="en-GB" sz="3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3400" dirty="0"/>
              <a:t>force pip to properly resolve dependencies</a:t>
            </a:r>
            <a:endParaRPr lang="bg-BG" sz="3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3400" dirty="0"/>
              <a:t>force pip to install an alternate version of a sub-dependency</a:t>
            </a:r>
            <a:endParaRPr lang="bg-BG" sz="3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3400" dirty="0"/>
              <a:t>override a dependency with a local patch that lives in version control</a:t>
            </a:r>
            <a:endParaRPr lang="bg-BG" sz="3400" dirty="0">
              <a:ea typeface="+mn-lt"/>
              <a:cs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Requirements files</a:t>
            </a:r>
            <a:r>
              <a:rPr lang="bg-BG" dirty="0"/>
              <a:t> – </a:t>
            </a:r>
            <a:r>
              <a:rPr lang="en-GB" dirty="0"/>
              <a:t>common uses</a:t>
            </a:r>
            <a:endParaRPr lang="en-US" sz="3950" dirty="0">
              <a:cs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8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DED690A9-7C46-44A7-9428-0A22AF851E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CD5C015F-889D-4E62-9CC5-E80602258A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6565" indent="-456565"/>
            <a:r>
              <a:rPr lang="bg-BG" sz="3600" dirty="0">
                <a:cs typeface="Calibri"/>
              </a:rPr>
              <a:t>Termcolor</a:t>
            </a:r>
          </a:p>
          <a:p>
            <a:pPr marL="456565" indent="-456565"/>
            <a:endParaRPr lang="bg-BG" sz="3600" dirty="0">
              <a:cs typeface="Calibri"/>
            </a:endParaRPr>
          </a:p>
          <a:p>
            <a:pPr marL="456565" indent="-456565"/>
            <a:endParaRPr lang="bg-BG" sz="3600" dirty="0">
              <a:cs typeface="Calibri"/>
            </a:endParaRPr>
          </a:p>
          <a:p>
            <a:pPr marL="0" indent="0">
              <a:buNone/>
            </a:pPr>
            <a:endParaRPr lang="bg-BG" sz="3600" dirty="0">
              <a:cs typeface="Calibri"/>
            </a:endParaRPr>
          </a:p>
          <a:p>
            <a:pPr marL="456565" indent="-456565"/>
            <a:r>
              <a:rPr lang="bg-BG" sz="3600" dirty="0">
                <a:cs typeface="Calibri"/>
              </a:rPr>
              <a:t>PyFiglet</a:t>
            </a:r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3F0BB13C-E36D-4376-B0AB-FB83724B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>
                <a:cs typeface="Calibri"/>
              </a:rPr>
              <a:t>Some </a:t>
            </a:r>
            <a:r>
              <a:rPr lang="en-US" sz="3950" dirty="0">
                <a:cs typeface="Calibri"/>
              </a:rPr>
              <a:t>E</a:t>
            </a:r>
            <a:r>
              <a:rPr lang="bg-BG" sz="3950" dirty="0">
                <a:cs typeface="Calibri"/>
              </a:rPr>
              <a:t>xternal </a:t>
            </a:r>
            <a:r>
              <a:rPr lang="en-US" sz="3950" dirty="0">
                <a:cs typeface="Calibri"/>
              </a:rPr>
              <a:t>M</a:t>
            </a:r>
            <a:r>
              <a:rPr lang="bg-BG" sz="3950" dirty="0">
                <a:cs typeface="Calibri"/>
              </a:rPr>
              <a:t>odules</a:t>
            </a:r>
            <a:endParaRPr lang="bg-BG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C492C9BB-654F-4D49-B1D1-7742F8C74CBB}"/>
              </a:ext>
            </a:extLst>
          </p:cNvPr>
          <p:cNvSpPr txBox="1"/>
          <p:nvPr/>
        </p:nvSpPr>
        <p:spPr>
          <a:xfrm>
            <a:off x="317653" y="1893310"/>
            <a:ext cx="11409801" cy="14161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/>
              </a:rPr>
              <a:t>from termcolor import colored</a:t>
            </a:r>
            <a:br>
              <a:rPr lang="bg-BG" sz="2400" b="1" dirty="0">
                <a:latin typeface="Consolas"/>
              </a:rPr>
            </a:br>
            <a:r>
              <a:rPr lang="bg-BG" sz="2400" b="1" dirty="0">
                <a:latin typeface="Consolas"/>
              </a:rPr>
              <a:t>text = colored('Hello World!', 'red', attrs=['bold', 'underline'])</a:t>
            </a:r>
            <a:br>
              <a:rPr lang="bg-BG" sz="2400" b="1" dirty="0">
                <a:latin typeface="Consolas"/>
              </a:rPr>
            </a:br>
            <a:r>
              <a:rPr lang="bg-BG" sz="2400" b="1" dirty="0">
                <a:latin typeface="Consolas"/>
              </a:rPr>
              <a:t>print(text)   </a:t>
            </a:r>
            <a:r>
              <a:rPr lang="bg-BG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400" b="1" i="1" dirty="0">
                <a:solidFill>
                  <a:schemeClr val="accent2"/>
                </a:solidFill>
                <a:latin typeface="Consolas" panose="020B0609020204030204" pitchFamily="49" charset="0"/>
                <a:ea typeface="+mn-lt"/>
                <a:cs typeface="+mn-lt"/>
              </a:rPr>
              <a:t>Hello World!</a:t>
            </a:r>
            <a:endParaRPr lang="bg-BG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BD486867-742A-4E83-A937-0E125FEAA83E}"/>
              </a:ext>
            </a:extLst>
          </p:cNvPr>
          <p:cNvSpPr txBox="1"/>
          <p:nvPr/>
        </p:nvSpPr>
        <p:spPr>
          <a:xfrm>
            <a:off x="317653" y="4799171"/>
            <a:ext cx="11474064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/>
              </a:rPr>
              <a:t>from pyfiglet import figlet_format</a:t>
            </a:r>
          </a:p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/>
              </a:rPr>
              <a:t>text =figlet_format("Python",font="isometric1")</a:t>
            </a:r>
          </a:p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/>
              </a:rPr>
              <a:t>print(text)</a:t>
            </a:r>
            <a:endParaRPr lang="bg-BG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228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BCAAD4CD-880A-4F78-B8D7-AD2760D580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>
                <a:ea typeface="+mn-lt"/>
                <a:cs typeface="+mn-lt"/>
              </a:rPr>
              <a:t>Using the </a:t>
            </a:r>
            <a:r>
              <a:rPr lang="en-US" sz="3600" b="1" dirty="0" err="1">
                <a:solidFill>
                  <a:schemeClr val="bg1"/>
                </a:solidFill>
                <a:ea typeface="+mn-lt"/>
                <a:cs typeface="+mn-lt"/>
              </a:rPr>
              <a:t>pyfiglet</a:t>
            </a:r>
            <a:r>
              <a:rPr lang="en-US" sz="3600" b="1" dirty="0">
                <a:ea typeface="+mn-lt"/>
                <a:cs typeface="+mn-lt"/>
              </a:rPr>
              <a:t> </a:t>
            </a:r>
            <a:r>
              <a:rPr lang="en-US" sz="3600" dirty="0">
                <a:ea typeface="+mn-lt"/>
                <a:cs typeface="+mn-lt"/>
              </a:rPr>
              <a:t>package, write a program that </a:t>
            </a:r>
            <a:r>
              <a:rPr lang="en-US" sz="3600" b="1" dirty="0">
                <a:ea typeface="+mn-lt"/>
                <a:cs typeface="+mn-lt"/>
              </a:rPr>
              <a:t>encrypts 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given words</a:t>
            </a:r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600" dirty="0">
                <a:ea typeface="+mn-lt"/>
                <a:cs typeface="+mn-lt"/>
              </a:rPr>
              <a:t>by using the characters: "-|_/\()" to structure the word</a:t>
            </a:r>
            <a:endParaRPr lang="bg-BG" sz="3600" b="1" dirty="0">
              <a:ea typeface="+mn-lt"/>
              <a:cs typeface="+mn-lt"/>
            </a:endParaRPr>
          </a:p>
          <a:p>
            <a:endParaRPr lang="en-US" sz="3600" dirty="0">
              <a:ea typeface="+mn-lt"/>
              <a:cs typeface="+mn-lt"/>
            </a:endParaRPr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94EA099B-3E23-4727-BFBD-F20FC7CA2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7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811000" y="2574000"/>
            <a:ext cx="9090000" cy="3780000"/>
          </a:xfrm>
        </p:spPr>
        <p:txBody>
          <a:bodyPr/>
          <a:lstStyle/>
          <a:p>
            <a:r>
              <a:rPr lang="bg-BG" sz="2800" dirty="0">
                <a:latin typeface="Consolas"/>
              </a:rPr>
              <a:t>from pyfiglet import figlet_format</a:t>
            </a:r>
            <a:br>
              <a:rPr lang="bg-BG" sz="2800" dirty="0"/>
            </a:br>
            <a:br>
              <a:rPr lang="bg-BG" sz="2800" dirty="0"/>
            </a:br>
            <a:r>
              <a:rPr lang="bg-BG" sz="2800" dirty="0">
                <a:latin typeface="Consolas"/>
              </a:rPr>
              <a:t>def print_art(msg):</a:t>
            </a:r>
            <a:br>
              <a:rPr lang="bg-BG" sz="2800" dirty="0"/>
            </a:br>
            <a:r>
              <a:rPr lang="bg-BG" sz="2800" dirty="0">
                <a:latin typeface="Consolas"/>
              </a:rPr>
              <a:t>    ascii_art = figlet_format(msg)</a:t>
            </a:r>
            <a:br>
              <a:rPr lang="bg-BG" sz="2800" dirty="0"/>
            </a:br>
            <a:r>
              <a:rPr lang="bg-BG" sz="2800" dirty="0">
                <a:latin typeface="Consolas"/>
              </a:rPr>
              <a:t>    print(ascii_art)</a:t>
            </a:r>
            <a:br>
              <a:rPr lang="bg-BG" sz="2800" dirty="0"/>
            </a:br>
            <a:br>
              <a:rPr lang="bg-BG" sz="2800" dirty="0"/>
            </a:br>
            <a:r>
              <a:rPr lang="bg-BG" sz="2800" dirty="0">
                <a:latin typeface="Consolas"/>
              </a:rPr>
              <a:t>msg = input("What would you like to print? ")</a:t>
            </a:r>
            <a:br>
              <a:rPr lang="bg-BG" sz="2800" dirty="0"/>
            </a:br>
            <a:r>
              <a:rPr lang="bg-BG" sz="2800" dirty="0">
                <a:latin typeface="Consolas"/>
              </a:rPr>
              <a:t>print_art(msg)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87B77B90-738B-48D6-9DFA-DAD383605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>
                <a:ea typeface="+mj-lt"/>
                <a:cs typeface="+mj-lt"/>
              </a:rPr>
              <a:t>Problem: ASCII Art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4813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400" dirty="0">
                <a:cs typeface="Arial"/>
              </a:rPr>
              <a:t>Custom Modules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396452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07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04411B3D-1A4A-4230-B1AF-A534A5E300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18562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latin typeface="+mj-lt"/>
                <a:cs typeface="Calibri"/>
              </a:rPr>
              <a:t>Any </a:t>
            </a:r>
            <a:r>
              <a:rPr lang="en-US" sz="3600" b="1" dirty="0">
                <a:solidFill>
                  <a:schemeClr val="bg1"/>
                </a:solidFill>
                <a:latin typeface="+mj-lt"/>
                <a:cs typeface="Calibri"/>
              </a:rPr>
              <a:t>.</a:t>
            </a:r>
            <a:r>
              <a:rPr lang="en-US" sz="3600" b="1" dirty="0" err="1">
                <a:solidFill>
                  <a:schemeClr val="bg1"/>
                </a:solidFill>
                <a:latin typeface="+mj-lt"/>
                <a:cs typeface="Calibri"/>
              </a:rPr>
              <a:t>py</a:t>
            </a:r>
            <a:r>
              <a:rPr lang="en-US" sz="3600" b="1" dirty="0">
                <a:solidFill>
                  <a:schemeClr val="bg1"/>
                </a:solidFill>
                <a:latin typeface="+mj-lt"/>
                <a:cs typeface="Calibri"/>
              </a:rPr>
              <a:t> </a:t>
            </a:r>
            <a:r>
              <a:rPr lang="en-US" sz="3600" dirty="0">
                <a:latin typeface="+mj-lt"/>
                <a:cs typeface="Calibri"/>
              </a:rPr>
              <a:t>file can be imported and used as a module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latin typeface="+mj-lt"/>
                <a:cs typeface="Calibri"/>
              </a:rPr>
              <a:t>In </a:t>
            </a:r>
            <a:r>
              <a:rPr lang="en-US" sz="3600" dirty="0" err="1">
                <a:latin typeface="+mj-lt"/>
                <a:cs typeface="Calibri"/>
              </a:rPr>
              <a:t>PyCharm</a:t>
            </a:r>
            <a:r>
              <a:rPr lang="en-US" sz="3600" dirty="0">
                <a:latin typeface="+mj-lt"/>
                <a:cs typeface="Calibri"/>
              </a:rPr>
              <a:t> there is a separate option to create a package(module)</a:t>
            </a:r>
            <a:endParaRPr lang="en-US" sz="3600" dirty="0">
              <a:latin typeface="Consolas"/>
              <a:cs typeface="Calibri"/>
            </a:endParaRPr>
          </a:p>
          <a:p>
            <a:pPr marL="876300" lvl="1" indent="-342900">
              <a:spcBef>
                <a:spcPts val="0"/>
              </a:spcBef>
              <a:spcAft>
                <a:spcPts val="0"/>
              </a:spcAft>
              <a:buFont typeface="Wingdings,Sans-Serif"/>
              <a:buChar char="§"/>
            </a:pPr>
            <a:endParaRPr lang="en-US" sz="3600" dirty="0">
              <a:latin typeface="Consolas"/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>
                <a:cs typeface="Calibri"/>
              </a:rPr>
              <a:t>Creating a module (Through PyCharm)</a:t>
            </a:r>
          </a:p>
        </p:txBody>
      </p:sp>
      <p:pic>
        <p:nvPicPr>
          <p:cNvPr id="6" name="Картина 6" descr="Картина, която съдържа екранна снимка&#10;&#10;Описание, генерирано с много висока достоверност">
            <a:extLst>
              <a:ext uri="{FF2B5EF4-FFF2-40B4-BE49-F238E27FC236}">
                <a16:creationId xmlns:a16="http://schemas.microsoft.com/office/drawing/2014/main" id="{8601AF86-C528-400D-8784-8DCA3307A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44" y="3140225"/>
            <a:ext cx="10733010" cy="33632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042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2D1D8-3D97-4741-8EFA-25DF95C2FB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You can make </a:t>
            </a:r>
            <a:r>
              <a:rPr lang="en-US" sz="3600" b="1" dirty="0">
                <a:solidFill>
                  <a:schemeClr val="bg1"/>
                </a:solidFill>
              </a:rPr>
              <a:t>any folder </a:t>
            </a:r>
            <a:r>
              <a:rPr lang="en-US" sz="3600" dirty="0"/>
              <a:t>a </a:t>
            </a:r>
            <a:r>
              <a:rPr lang="en-US" sz="3600" b="1" dirty="0">
                <a:solidFill>
                  <a:schemeClr val="bg1"/>
                </a:solidFill>
              </a:rPr>
              <a:t>module</a:t>
            </a:r>
            <a:r>
              <a:rPr lang="en-US" sz="3600" dirty="0"/>
              <a:t> by just adding an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init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sz="3600" dirty="0"/>
              <a:t> file  in the folder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The file </a:t>
            </a:r>
            <a:r>
              <a:rPr lang="en-US" sz="3600" b="1" dirty="0">
                <a:solidFill>
                  <a:schemeClr val="bg1"/>
                </a:solidFill>
              </a:rPr>
              <a:t>can be empty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077BA9-B858-4985-AE8A-3227A1499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AEFBF8-FB1A-4B0D-AD14-881885FD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__</a:t>
            </a:r>
            <a:r>
              <a:rPr lang="en-US" dirty="0" err="1"/>
              <a:t>init</a:t>
            </a:r>
            <a:r>
              <a:rPr lang="en-US" dirty="0"/>
              <a:t>__ file in a module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BB8A1B-68F9-4140-A336-41DE8941F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000" y="3744000"/>
            <a:ext cx="10281000" cy="24881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574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1349" y="1299604"/>
            <a:ext cx="9049234" cy="520739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>
              <a:lnSpc>
                <a:spcPts val="4000"/>
              </a:lnSpc>
            </a:pPr>
            <a:r>
              <a:rPr lang="en-US" dirty="0">
                <a:cs typeface="Calibri"/>
              </a:rPr>
              <a:t>Definition</a:t>
            </a:r>
          </a:p>
          <a:p>
            <a:pPr marL="746433" lvl="1" indent="-457200">
              <a:lnSpc>
                <a:spcPts val="4000"/>
              </a:lnSpc>
            </a:pPr>
            <a:r>
              <a:rPr lang="en-US" dirty="0">
                <a:cs typeface="Calibri"/>
              </a:rPr>
              <a:t>Where are modules stored?</a:t>
            </a:r>
          </a:p>
          <a:p>
            <a:pPr marL="746433" lvl="1" indent="-457200">
              <a:lnSpc>
                <a:spcPts val="4000"/>
              </a:lnSpc>
            </a:pPr>
            <a:r>
              <a:rPr lang="en-US" dirty="0">
                <a:cs typeface="Calibri"/>
              </a:rPr>
              <a:t>Why use them?</a:t>
            </a:r>
          </a:p>
          <a:p>
            <a:pPr>
              <a:lnSpc>
                <a:spcPts val="4000"/>
              </a:lnSpc>
            </a:pPr>
            <a:r>
              <a:rPr lang="en-US" dirty="0">
                <a:cs typeface="Calibri"/>
              </a:rPr>
              <a:t>Built-in modules</a:t>
            </a:r>
          </a:p>
          <a:p>
            <a:pPr>
              <a:lnSpc>
                <a:spcPts val="4000"/>
              </a:lnSpc>
            </a:pPr>
            <a:r>
              <a:rPr lang="en-US" dirty="0">
                <a:ea typeface="+mn-lt"/>
                <a:cs typeface="+mn-lt"/>
              </a:rPr>
              <a:t>External modules</a:t>
            </a:r>
            <a:endParaRPr lang="en-US" dirty="0"/>
          </a:p>
          <a:p>
            <a:pPr marL="746433" lvl="1" indent="-457200">
              <a:lnSpc>
                <a:spcPts val="4000"/>
              </a:lnSpc>
            </a:pPr>
            <a:r>
              <a:rPr lang="en-US" dirty="0">
                <a:cs typeface="Calibri"/>
              </a:rPr>
              <a:t>PIP</a:t>
            </a:r>
          </a:p>
          <a:p>
            <a:pPr>
              <a:lnSpc>
                <a:spcPts val="4000"/>
              </a:lnSpc>
            </a:pPr>
            <a:r>
              <a:rPr lang="en-US" dirty="0">
                <a:solidFill>
                  <a:srgbClr val="234465"/>
                </a:solidFill>
                <a:cs typeface="Calibri"/>
              </a:rPr>
              <a:t>Custom modules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BCAAD4CD-880A-4F78-B8D7-AD2760D580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600" dirty="0">
                <a:ea typeface="+mn-lt"/>
                <a:cs typeface="+mn-lt"/>
              </a:rPr>
              <a:t>Create a module for printing a triangle</a:t>
            </a:r>
            <a:endParaRPr lang="en-US" sz="3600" dirty="0">
              <a:ea typeface="+mn-lt"/>
              <a:cs typeface="+mn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600" dirty="0">
                <a:ea typeface="+mn-lt"/>
                <a:cs typeface="+mn-lt"/>
              </a:rPr>
              <a:t>You will receive an integer number which is the size of the triangle</a:t>
            </a:r>
            <a:endParaRPr lang="bg-BG" sz="3600" dirty="0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94EA099B-3E23-4727-BFBD-F20FC7CA2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AE0CBAE5-A973-4F20-94C2-543F8E5EFB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32242" y="3614196"/>
            <a:ext cx="1177753" cy="2139341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bg-BG" sz="2400" dirty="0">
                <a:latin typeface="Consolas"/>
              </a:rPr>
              <a:t>1</a:t>
            </a:r>
          </a:p>
          <a:p>
            <a:r>
              <a:rPr lang="bg-BG" sz="2400" dirty="0">
                <a:latin typeface="Consolas"/>
              </a:rPr>
              <a:t>1 2</a:t>
            </a:r>
          </a:p>
          <a:p>
            <a:r>
              <a:rPr lang="bg-BG" sz="2400" dirty="0">
                <a:latin typeface="Consolas"/>
              </a:rPr>
              <a:t>1 2 3</a:t>
            </a:r>
          </a:p>
          <a:p>
            <a:r>
              <a:rPr lang="bg-BG" sz="2400" dirty="0">
                <a:latin typeface="Consolas"/>
              </a:rPr>
              <a:t>1 2</a:t>
            </a:r>
          </a:p>
          <a:p>
            <a:r>
              <a:rPr lang="bg-BG" sz="2400" dirty="0">
                <a:latin typeface="Consolas"/>
              </a:rPr>
              <a:t>1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87B77B90-738B-48D6-9DFA-DAD383605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>
                <a:ea typeface="+mj-lt"/>
                <a:cs typeface="+mj-lt"/>
              </a:rPr>
              <a:t>Problem: Triangle </a:t>
            </a:r>
            <a:endParaRPr lang="bg-BG" sz="3950">
              <a:cs typeface="Calibri"/>
            </a:endParaRP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FA670936-D23B-4205-A292-89AA5E4418D3}"/>
              </a:ext>
            </a:extLst>
          </p:cNvPr>
          <p:cNvSpPr txBox="1"/>
          <p:nvPr/>
        </p:nvSpPr>
        <p:spPr>
          <a:xfrm>
            <a:off x="8449550" y="3152283"/>
            <a:ext cx="1126158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2400" b="1" dirty="0"/>
              <a:t>1</a:t>
            </a:r>
          </a:p>
          <a:p>
            <a:r>
              <a:rPr lang="bg-BG" sz="2400" b="1" dirty="0"/>
              <a:t>1 2</a:t>
            </a:r>
          </a:p>
          <a:p>
            <a:r>
              <a:rPr lang="bg-BG" sz="2400" b="1" dirty="0"/>
              <a:t>1 2 3</a:t>
            </a:r>
          </a:p>
          <a:p>
            <a:r>
              <a:rPr lang="bg-BG" sz="2400" b="1" dirty="0"/>
              <a:t>1 2 3 4</a:t>
            </a:r>
          </a:p>
          <a:p>
            <a:r>
              <a:rPr lang="bg-BG" sz="2400" b="1" dirty="0"/>
              <a:t>1 2 3</a:t>
            </a:r>
          </a:p>
          <a:p>
            <a:r>
              <a:rPr lang="bg-BG" sz="2400" b="1" dirty="0"/>
              <a:t>1 2</a:t>
            </a:r>
          </a:p>
          <a:p>
            <a:r>
              <a:rPr lang="bg-BG" sz="2400" b="1" dirty="0"/>
              <a:t>1</a:t>
            </a:r>
          </a:p>
        </p:txBody>
      </p:sp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AB99D150-56A2-4E23-A225-D1088335660A}"/>
              </a:ext>
            </a:extLst>
          </p:cNvPr>
          <p:cNvSpPr txBox="1"/>
          <p:nvPr/>
        </p:nvSpPr>
        <p:spPr>
          <a:xfrm>
            <a:off x="6741290" y="4381843"/>
            <a:ext cx="475560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/>
              <a:t>4</a:t>
            </a:r>
            <a:endParaRPr lang="bg-BG" b="1"/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B370130F-DFE5-4364-9AA1-D177D462135A}"/>
              </a:ext>
            </a:extLst>
          </p:cNvPr>
          <p:cNvSpPr txBox="1"/>
          <p:nvPr/>
        </p:nvSpPr>
        <p:spPr>
          <a:xfrm>
            <a:off x="1716232" y="4404341"/>
            <a:ext cx="429657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/>
              <a:t>3</a:t>
            </a:r>
          </a:p>
        </p:txBody>
      </p:sp>
      <p:sp>
        <p:nvSpPr>
          <p:cNvPr id="12" name="Стрелка надясно 11">
            <a:extLst>
              <a:ext uri="{FF2B5EF4-FFF2-40B4-BE49-F238E27FC236}">
                <a16:creationId xmlns:a16="http://schemas.microsoft.com/office/drawing/2014/main" id="{6BFF1DDD-199C-41B7-81D1-50B5FA12796A}"/>
              </a:ext>
            </a:extLst>
          </p:cNvPr>
          <p:cNvSpPr/>
          <p:nvPr/>
        </p:nvSpPr>
        <p:spPr bwMode="auto">
          <a:xfrm>
            <a:off x="2524237" y="4542192"/>
            <a:ext cx="429657" cy="2833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Стрелка надясно 12">
            <a:extLst>
              <a:ext uri="{FF2B5EF4-FFF2-40B4-BE49-F238E27FC236}">
                <a16:creationId xmlns:a16="http://schemas.microsoft.com/office/drawing/2014/main" id="{59BD033C-50D7-4773-B0A5-9BF8A7F28373}"/>
              </a:ext>
            </a:extLst>
          </p:cNvPr>
          <p:cNvSpPr/>
          <p:nvPr/>
        </p:nvSpPr>
        <p:spPr bwMode="auto">
          <a:xfrm>
            <a:off x="7595198" y="4542191"/>
            <a:ext cx="476004" cy="2833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461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0261F7DA-9B6C-4981-ACC1-C48B648BE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30468980-FFAD-4607-AE02-7B52D8A7E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Solution: Triangle </a:t>
            </a: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39C90979-89A5-44FE-9359-CC8BA6E4E28D}"/>
              </a:ext>
            </a:extLst>
          </p:cNvPr>
          <p:cNvSpPr txBox="1"/>
          <p:nvPr/>
        </p:nvSpPr>
        <p:spPr>
          <a:xfrm>
            <a:off x="2794425" y="4149000"/>
            <a:ext cx="5326573" cy="21140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dirty="0">
                <a:latin typeface="Consolas"/>
              </a:rPr>
              <a:t>from triangle import *</a:t>
            </a:r>
            <a:br>
              <a:rPr lang="bg-BG" sz="2800" b="1" dirty="0">
                <a:latin typeface="Consolas"/>
              </a:rPr>
            </a:br>
            <a:br>
              <a:rPr lang="bg-BG" sz="2800" b="1" dirty="0">
                <a:latin typeface="Consolas"/>
              </a:rPr>
            </a:br>
            <a:r>
              <a:rPr lang="bg-BG" sz="2800" b="1" dirty="0">
                <a:latin typeface="Consolas"/>
              </a:rPr>
              <a:t>size = int(input())</a:t>
            </a:r>
            <a:br>
              <a:rPr lang="bg-BG" sz="2800" b="1" dirty="0">
                <a:latin typeface="Consolas"/>
              </a:rPr>
            </a:br>
            <a:r>
              <a:rPr lang="bg-BG" sz="2800" b="1" dirty="0">
                <a:latin typeface="Consolas"/>
              </a:rPr>
              <a:t>print_triangle(size)</a:t>
            </a:r>
            <a:endParaRPr lang="bg-BG" sz="2800" b="1" dirty="0"/>
          </a:p>
        </p:txBody>
      </p:sp>
      <p:sp>
        <p:nvSpPr>
          <p:cNvPr id="6" name="Текстово поле 1">
            <a:extLst>
              <a:ext uri="{FF2B5EF4-FFF2-40B4-BE49-F238E27FC236}">
                <a16:creationId xmlns:a16="http://schemas.microsoft.com/office/drawing/2014/main" id="{09397313-3A4F-4B30-813C-C42BDA2DB6E5}"/>
              </a:ext>
            </a:extLst>
          </p:cNvPr>
          <p:cNvSpPr txBox="1"/>
          <p:nvPr/>
        </p:nvSpPr>
        <p:spPr>
          <a:xfrm>
            <a:off x="1191000" y="1539000"/>
            <a:ext cx="9466573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def </a:t>
            </a:r>
            <a:r>
              <a:rPr lang="en-US" sz="2800" b="1" dirty="0" err="1">
                <a:latin typeface="Consolas" panose="020B0609020204030204" pitchFamily="49" charset="0"/>
              </a:rPr>
              <a:t>print_triangle</a:t>
            </a:r>
            <a:r>
              <a:rPr lang="en-US" sz="2800" b="1" dirty="0">
                <a:latin typeface="Consolas" panose="020B0609020204030204" pitchFamily="49" charset="0"/>
              </a:rPr>
              <a:t>(size):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   for row in range(1, size + 2):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       print(*[col for col in range(1, row)])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   for row in range(size, 0, -1):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       print(*[col for col in range(1, row)])</a:t>
            </a:r>
          </a:p>
        </p:txBody>
      </p:sp>
    </p:spTree>
    <p:extLst>
      <p:ext uri="{BB962C8B-B14F-4D97-AF65-F5344CB8AC3E}">
        <p14:creationId xmlns:p14="http://schemas.microsoft.com/office/powerpoint/2010/main" val="366998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Exercise in Class (Lab)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412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9" y="1716113"/>
            <a:ext cx="8002574" cy="4907887"/>
          </a:xfrm>
        </p:spPr>
        <p:txBody>
          <a:bodyPr vert="horz" lIns="108000" tIns="36000" rIns="108000" bIns="36000" rtlCol="0" anchor="t">
            <a:normAutofit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r>
              <a:rPr lang="en-US" sz="3600" dirty="0">
                <a:ea typeface="+mn-lt"/>
                <a:cs typeface="+mn-lt"/>
              </a:rPr>
              <a:t>A </a:t>
            </a:r>
            <a:r>
              <a:rPr lang="en-US" sz="3600" b="1" dirty="0">
                <a:solidFill>
                  <a:schemeClr val="bg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module</a:t>
            </a:r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3600" dirty="0">
                <a:ea typeface="+mn-lt"/>
                <a:cs typeface="+mn-lt"/>
              </a:rPr>
              <a:t>is a file consisting of Python code</a:t>
            </a:r>
          </a:p>
          <a:p>
            <a:pPr>
              <a:buClr>
                <a:schemeClr val="bg2"/>
              </a:buClr>
            </a:pPr>
            <a:r>
              <a:rPr lang="en-US" sz="3600" dirty="0">
                <a:cs typeface="Calibri"/>
              </a:rPr>
              <a:t>There are a couple of ways to </a:t>
            </a:r>
            <a:r>
              <a:rPr lang="en-US" sz="3600" b="1" dirty="0">
                <a:solidFill>
                  <a:schemeClr val="bg1">
                    <a:lumMod val="40000"/>
                    <a:lumOff val="60000"/>
                  </a:schemeClr>
                </a:solidFill>
                <a:cs typeface="Calibri"/>
              </a:rPr>
              <a:t>import</a:t>
            </a:r>
            <a:r>
              <a:rPr lang="en-US" sz="36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dirty="0">
                <a:cs typeface="Calibri"/>
              </a:rPr>
              <a:t>a module: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>
              <a:buClr>
                <a:schemeClr val="bg2"/>
              </a:buClr>
            </a:pPr>
            <a:r>
              <a:rPr lang="en-US" sz="3600" dirty="0">
                <a:cs typeface="Calibri"/>
              </a:rPr>
              <a:t>Modules make our code short, simple and reusable</a:t>
            </a:r>
          </a:p>
          <a:p>
            <a:pPr lvl="0">
              <a:buClr>
                <a:schemeClr val="bg2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589431F5-332F-456F-AE1F-E00605CB02EF}"/>
              </a:ext>
            </a:extLst>
          </p:cNvPr>
          <p:cNvSpPr txBox="1">
            <a:spLocks/>
          </p:cNvSpPr>
          <p:nvPr/>
        </p:nvSpPr>
        <p:spPr>
          <a:xfrm>
            <a:off x="1475486" y="3924000"/>
            <a:ext cx="6447360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  <a:latin typeface="Consolas"/>
              </a:rPr>
              <a:t>import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&lt;</a:t>
            </a:r>
            <a:r>
              <a:rPr lang="en-US" dirty="0" err="1">
                <a:solidFill>
                  <a:schemeClr val="bg2"/>
                </a:solidFill>
                <a:latin typeface="Consolas"/>
              </a:rPr>
              <a:t>module_name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&gt;</a:t>
            </a:r>
          </a:p>
          <a:p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  <a:latin typeface="Consolas"/>
              </a:rPr>
              <a:t>from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&lt;</a:t>
            </a:r>
            <a:r>
              <a:rPr lang="en-US" dirty="0" err="1">
                <a:solidFill>
                  <a:schemeClr val="bg2"/>
                </a:solidFill>
                <a:latin typeface="Consolas"/>
              </a:rPr>
              <a:t>module_name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&gt; </a:t>
            </a: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  <a:latin typeface="Consolas"/>
              </a:rPr>
              <a:t>import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&lt;</a:t>
            </a:r>
            <a:r>
              <a:rPr lang="en-US" dirty="0" err="1">
                <a:solidFill>
                  <a:schemeClr val="bg2"/>
                </a:solidFill>
                <a:latin typeface="Consolas"/>
              </a:rPr>
              <a:t>module_attribute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&gt;</a:t>
            </a:r>
          </a:p>
          <a:p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  <a:latin typeface="Consolas"/>
              </a:rPr>
              <a:t>import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&lt;</a:t>
            </a:r>
            <a:r>
              <a:rPr lang="en-US" dirty="0" err="1">
                <a:solidFill>
                  <a:schemeClr val="bg2"/>
                </a:solidFill>
                <a:latin typeface="Consolas"/>
              </a:rPr>
              <a:t>module_name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&gt; </a:t>
            </a: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  <a:latin typeface="Consolas"/>
              </a:rPr>
              <a:t>as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&lt;</a:t>
            </a:r>
            <a:r>
              <a:rPr lang="en-US" dirty="0" err="1">
                <a:solidFill>
                  <a:schemeClr val="bg2"/>
                </a:solidFill>
                <a:latin typeface="Consolas"/>
              </a:rPr>
              <a:t>custom_name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236222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532" y="1935738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</a:t>
            </a:r>
            <a:r>
              <a:rPr lang="bg-BG" dirty="0"/>
              <a:t>,</a:t>
            </a:r>
            <a:r>
              <a:rPr lang="en-US" dirty="0"/>
              <a:t>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</a:t>
            </a:r>
            <a:r>
              <a:rPr lang="bg-BG" dirty="0"/>
              <a:t>,</a:t>
            </a:r>
            <a:r>
              <a:rPr lang="en-US" dirty="0"/>
              <a:t>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15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DC627-8A7A-4FCF-9333-30E08C2044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are modules?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096" y="1327083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43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68720" y="1169783"/>
            <a:ext cx="10254444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6565" indent="-456565"/>
            <a:r>
              <a:rPr lang="en-US" sz="3600" dirty="0">
                <a:ea typeface="+mn-lt"/>
                <a:cs typeface="+mn-lt"/>
              </a:rPr>
              <a:t>Simply put, a 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module</a:t>
            </a:r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3600" dirty="0">
                <a:ea typeface="+mn-lt"/>
                <a:cs typeface="+mn-lt"/>
              </a:rPr>
              <a:t>is a file consisting</a:t>
            </a:r>
            <a:r>
              <a:rPr lang="bg-BG" sz="3600" dirty="0">
                <a:ea typeface="+mn-lt"/>
                <a:cs typeface="+mn-lt"/>
              </a:rPr>
              <a:t> </a:t>
            </a:r>
            <a:r>
              <a:rPr lang="en-US" sz="3600" dirty="0">
                <a:ea typeface="+mn-lt"/>
                <a:cs typeface="+mn-lt"/>
              </a:rPr>
              <a:t>of</a:t>
            </a:r>
            <a:r>
              <a:rPr lang="bg-BG" sz="3600" dirty="0">
                <a:ea typeface="+mn-lt"/>
                <a:cs typeface="+mn-lt"/>
              </a:rPr>
              <a:t> </a:t>
            </a:r>
            <a:r>
              <a:rPr lang="en-US" sz="3600" dirty="0">
                <a:ea typeface="+mn-lt"/>
                <a:cs typeface="+mn-lt"/>
              </a:rPr>
              <a:t>Python</a:t>
            </a:r>
            <a:r>
              <a:rPr lang="bg-BG" sz="3600" dirty="0">
                <a:ea typeface="+mn-lt"/>
                <a:cs typeface="+mn-lt"/>
              </a:rPr>
              <a:t> </a:t>
            </a:r>
            <a:r>
              <a:rPr lang="en-US" sz="3600" dirty="0">
                <a:ea typeface="+mn-lt"/>
                <a:cs typeface="+mn-lt"/>
              </a:rPr>
              <a:t>code</a:t>
            </a:r>
            <a:endParaRPr lang="bg-BG" sz="3600" dirty="0">
              <a:ea typeface="+mn-lt"/>
              <a:cs typeface="+mn-lt"/>
            </a:endParaRPr>
          </a:p>
          <a:p>
            <a:pPr marL="989965" lvl="1" indent="-380365"/>
            <a:r>
              <a:rPr lang="en-US" sz="3400" dirty="0">
                <a:cs typeface="Calibri" panose="020F0502020204030204"/>
              </a:rPr>
              <a:t>They are stored in </a:t>
            </a:r>
            <a:r>
              <a:rPr lang="en-US" sz="3400" b="1" dirty="0">
                <a:solidFill>
                  <a:schemeClr val="bg1"/>
                </a:solidFill>
                <a:cs typeface="Calibri" panose="020F0502020204030204"/>
              </a:rPr>
              <a:t>packages</a:t>
            </a:r>
          </a:p>
          <a:p>
            <a:pPr marL="989965" lvl="1" indent="-380365"/>
            <a:r>
              <a:rPr lang="en-US" sz="3400" dirty="0">
                <a:ea typeface="+mn-lt"/>
                <a:cs typeface="+mn-lt"/>
              </a:rPr>
              <a:t>A 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package</a:t>
            </a:r>
            <a:r>
              <a:rPr lang="en-US" sz="34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3400" dirty="0">
                <a:ea typeface="+mn-lt"/>
                <a:cs typeface="+mn-lt"/>
              </a:rPr>
              <a:t>is a collection of Python modules</a:t>
            </a:r>
            <a:endParaRPr lang="en-US" sz="3400" dirty="0">
              <a:cs typeface="Calibri" panose="020F0502020204030204"/>
            </a:endParaRPr>
          </a:p>
          <a:p>
            <a:pPr marL="456565" indent="-456565">
              <a:spcBef>
                <a:spcPts val="1800"/>
              </a:spcBef>
            </a:pPr>
            <a:r>
              <a:rPr lang="en-US" sz="3600" dirty="0">
                <a:cs typeface="Calibri" panose="020F0502020204030204"/>
              </a:rPr>
              <a:t>Why use modules ?</a:t>
            </a:r>
          </a:p>
          <a:p>
            <a:pPr marL="989965" lvl="1" indent="-380365"/>
            <a:r>
              <a:rPr lang="en-US" sz="3400" dirty="0">
                <a:cs typeface="Calibri"/>
              </a:rPr>
              <a:t>Keep Python files short and simple</a:t>
            </a:r>
          </a:p>
          <a:p>
            <a:pPr marL="989965" indent="-380365"/>
            <a:r>
              <a:rPr lang="en-US" sz="3400" dirty="0">
                <a:ea typeface="+mn-lt"/>
                <a:cs typeface="+mn-lt"/>
              </a:rPr>
              <a:t>Reuse code across multiple files by importing</a:t>
            </a:r>
            <a:endParaRPr lang="en-US" sz="3400" dirty="0">
              <a:cs typeface="Calibri" panose="020F0502020204030204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>
                <a:cs typeface="Calibri"/>
              </a:rPr>
              <a:t>What are modules ?</a:t>
            </a:r>
          </a:p>
        </p:txBody>
      </p:sp>
    </p:spTree>
    <p:extLst>
      <p:ext uri="{BB962C8B-B14F-4D97-AF65-F5344CB8AC3E}">
        <p14:creationId xmlns:p14="http://schemas.microsoft.com/office/powerpoint/2010/main" val="19097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400" dirty="0">
                <a:cs typeface="Arial"/>
              </a:rPr>
              <a:t>Built-in Modules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21676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264222"/>
            <a:ext cx="11811097" cy="5561124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>
                <a:ea typeface="+mn-lt"/>
                <a:cs typeface="+mn-lt"/>
              </a:rPr>
              <a:t>The Python interpreter has a number of 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built-in</a:t>
            </a:r>
            <a:r>
              <a:rPr lang="en-US" sz="3600" dirty="0">
                <a:ea typeface="+mn-lt"/>
                <a:cs typeface="+mn-lt"/>
              </a:rPr>
              <a:t> modules</a:t>
            </a:r>
            <a:endParaRPr lang="en-US" sz="3600" dirty="0">
              <a:cs typeface="Calibri"/>
            </a:endParaRP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>
                <a:cs typeface="Calibri"/>
              </a:rPr>
              <a:t>They are pre-installed and we can call them at any given time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>
                <a:cs typeface="Calibri"/>
              </a:rPr>
              <a:t>In order to call them we use the keyword - 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import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367540" y="4036813"/>
            <a:ext cx="7457017" cy="213780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import</a:t>
            </a:r>
            <a:r>
              <a:rPr lang="en-US" dirty="0"/>
              <a:t> random</a:t>
            </a:r>
          </a:p>
          <a:p>
            <a:r>
              <a:rPr lang="en-US" dirty="0"/>
              <a:t>fruits = ["apple", "banana", "cherry"]</a:t>
            </a:r>
          </a:p>
          <a:p>
            <a:endParaRPr lang="en-US" dirty="0"/>
          </a:p>
          <a:p>
            <a:r>
              <a:rPr lang="en-US" dirty="0" err="1"/>
              <a:t>random.choice</a:t>
            </a:r>
            <a:r>
              <a:rPr lang="en-US" dirty="0"/>
              <a:t>(fruits)</a:t>
            </a:r>
          </a:p>
          <a:p>
            <a:r>
              <a:rPr lang="en-US" dirty="0" err="1"/>
              <a:t>random.shuffle</a:t>
            </a:r>
            <a:r>
              <a:rPr lang="en-US" dirty="0"/>
              <a:t>(fruits)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/>
              <a:t>Definition</a:t>
            </a:r>
            <a:endParaRPr lang="en-US" sz="395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07BD9-2B12-4DCC-9D05-422399828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E06E851-59B9-49E7-B1B3-399D29BD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ea typeface="+mj-lt"/>
                <a:cs typeface="+mj-lt"/>
              </a:rPr>
              <a:t>Different Ways to Import</a:t>
            </a:r>
            <a:endParaRPr lang="bg-BG" dirty="0"/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C1119CF9-470E-4288-8FD3-76561E520F0B}"/>
              </a:ext>
            </a:extLst>
          </p:cNvPr>
          <p:cNvSpPr txBox="1">
            <a:spLocks/>
          </p:cNvSpPr>
          <p:nvPr/>
        </p:nvSpPr>
        <p:spPr>
          <a:xfrm>
            <a:off x="3658500" y="5004000"/>
            <a:ext cx="3965782" cy="11229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f-ZA" sz="2800" dirty="0">
                <a:solidFill>
                  <a:schemeClr val="bg1"/>
                </a:solidFill>
                <a:latin typeface="Consolas"/>
              </a:rPr>
              <a:t>from </a:t>
            </a:r>
            <a:r>
              <a:rPr lang="af-ZA" sz="2800" dirty="0">
                <a:latin typeface="Consolas"/>
              </a:rPr>
              <a:t>math import </a:t>
            </a:r>
            <a:r>
              <a:rPr lang="af-ZA" sz="2800" dirty="0">
                <a:solidFill>
                  <a:schemeClr val="bg1"/>
                </a:solidFill>
                <a:latin typeface="Consolas"/>
              </a:rPr>
              <a:t>*</a:t>
            </a:r>
            <a:endParaRPr lang="af-ZA" sz="2800" dirty="0"/>
          </a:p>
          <a:p>
            <a:r>
              <a:rPr lang="af-ZA" sz="2800" dirty="0">
                <a:latin typeface="Consolas"/>
              </a:rPr>
              <a:t>sqrt(pi)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2EC90B7D-7D6D-4308-BCE5-4BFDE9880D7E}"/>
              </a:ext>
            </a:extLst>
          </p:cNvPr>
          <p:cNvSpPr txBox="1">
            <a:spLocks/>
          </p:cNvSpPr>
          <p:nvPr/>
        </p:nvSpPr>
        <p:spPr>
          <a:xfrm>
            <a:off x="381000" y="3094866"/>
            <a:ext cx="11059915" cy="15754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f-ZA" sz="2800" dirty="0">
                <a:latin typeface="Consolas"/>
              </a:rPr>
              <a:t>from random import choice</a:t>
            </a:r>
            <a:r>
              <a:rPr lang="af-ZA" sz="2800" dirty="0">
                <a:solidFill>
                  <a:srgbClr val="234465"/>
                </a:solidFill>
                <a:latin typeface="Consolas"/>
              </a:rPr>
              <a:t> as gimme_one</a:t>
            </a:r>
            <a:r>
              <a:rPr lang="af-ZA" sz="2800" dirty="0">
                <a:solidFill>
                  <a:schemeClr val="bg1"/>
                </a:solidFill>
                <a:latin typeface="Consolas"/>
              </a:rPr>
              <a:t>,</a:t>
            </a:r>
            <a:r>
              <a:rPr lang="af-ZA" sz="2800" dirty="0">
                <a:latin typeface="Consolas"/>
              </a:rPr>
              <a:t> shuffle as mix</a:t>
            </a:r>
            <a:endParaRPr lang="af-ZA" sz="2800" dirty="0"/>
          </a:p>
          <a:p>
            <a:r>
              <a:rPr lang="af-ZA" sz="2800" dirty="0">
                <a:latin typeface="Consolas"/>
              </a:rPr>
              <a:t>gimme_one(["coke", "steak", "chips"])</a:t>
            </a:r>
            <a:endParaRPr lang="af-ZA" sz="2800" dirty="0"/>
          </a:p>
          <a:p>
            <a:r>
              <a:rPr lang="af-ZA" sz="2800" dirty="0">
                <a:latin typeface="Consolas"/>
              </a:rPr>
              <a:t>mix(["coke", "steak", "chips"])</a:t>
            </a:r>
            <a:endParaRPr lang="af-ZA" sz="2800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2EC90B7D-7D6D-4308-BCE5-4BFDE9880D7E}"/>
              </a:ext>
            </a:extLst>
          </p:cNvPr>
          <p:cNvSpPr txBox="1">
            <a:spLocks/>
          </p:cNvSpPr>
          <p:nvPr/>
        </p:nvSpPr>
        <p:spPr>
          <a:xfrm>
            <a:off x="2761391" y="1638164"/>
            <a:ext cx="5760000" cy="11229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onsolas"/>
              </a:rPr>
              <a:t>import random </a:t>
            </a:r>
            <a:r>
              <a:rPr lang="en-US" sz="2800" dirty="0">
                <a:solidFill>
                  <a:schemeClr val="bg1"/>
                </a:solidFill>
                <a:latin typeface="Consolas"/>
              </a:rPr>
              <a:t>as </a:t>
            </a:r>
            <a:r>
              <a:rPr lang="en-US" sz="2800" dirty="0" err="1">
                <a:latin typeface="Consolas"/>
              </a:rPr>
              <a:t>module_name</a:t>
            </a:r>
            <a:endParaRPr lang="en-US" sz="2800" dirty="0"/>
          </a:p>
          <a:p>
            <a:r>
              <a:rPr lang="en-US" sz="2800" dirty="0" err="1">
                <a:latin typeface="Consolas"/>
              </a:rPr>
              <a:t>module_name.randint</a:t>
            </a:r>
            <a:r>
              <a:rPr lang="en-US" sz="2800" dirty="0">
                <a:latin typeface="Consolas"/>
              </a:rPr>
              <a:t>(1, 10)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6461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B86428-EE97-4D8D-9368-EA7174A172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244766"/>
            <a:ext cx="11811097" cy="5561124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600" dirty="0">
                <a:latin typeface="+mj-lt"/>
                <a:cs typeface="Calibri"/>
              </a:rPr>
              <a:t>Write a program that prints the calculated logarithm of any given number</a:t>
            </a:r>
            <a:endParaRPr lang="en-US" sz="3600" dirty="0">
              <a:latin typeface="+mj-lt"/>
              <a:ea typeface="+mn-lt"/>
              <a:cs typeface="+mn-lt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600" dirty="0">
                <a:latin typeface="+mj-lt"/>
                <a:cs typeface="Calibri"/>
              </a:rPr>
              <a:t>You will receive </a:t>
            </a:r>
            <a:r>
              <a:rPr lang="en-US" sz="3600" b="1" dirty="0">
                <a:solidFill>
                  <a:schemeClr val="bg1"/>
                </a:solidFill>
                <a:latin typeface="+mj-lt"/>
                <a:cs typeface="Calibri"/>
              </a:rPr>
              <a:t>2</a:t>
            </a:r>
            <a:r>
              <a:rPr lang="en-US" sz="3600" dirty="0">
                <a:solidFill>
                  <a:schemeClr val="bg1"/>
                </a:solidFill>
                <a:latin typeface="+mj-lt"/>
                <a:cs typeface="Calibri"/>
              </a:rPr>
              <a:t> </a:t>
            </a:r>
            <a:r>
              <a:rPr lang="en-US" sz="3600" dirty="0">
                <a:latin typeface="+mj-lt"/>
                <a:cs typeface="Calibri"/>
              </a:rPr>
              <a:t>inputs</a:t>
            </a:r>
          </a:p>
          <a:p>
            <a:pPr marL="952119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400" dirty="0">
                <a:latin typeface="+mj-lt"/>
                <a:cs typeface="Calibri"/>
              </a:rPr>
              <a:t>The number (integer)</a:t>
            </a:r>
          </a:p>
          <a:p>
            <a:pPr marL="952119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400" dirty="0">
                <a:latin typeface="+mj-lt"/>
                <a:cs typeface="Calibri"/>
              </a:rPr>
              <a:t>The base (if it is the word "natural" find the natural logarithm)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600" dirty="0">
                <a:latin typeface="+mj-lt"/>
                <a:cs typeface="Calibri"/>
              </a:rPr>
              <a:t>Format the result up to the 2nd decimal digit and print it</a:t>
            </a:r>
            <a:endParaRPr lang="en-US" sz="3600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07BD9-2B12-4DCC-9D05-422399828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Текстов контейнер 6">
            <a:extLst>
              <a:ext uri="{FF2B5EF4-FFF2-40B4-BE49-F238E27FC236}">
                <a16:creationId xmlns:a16="http://schemas.microsoft.com/office/drawing/2014/main" id="{FBAD7B01-2158-4A75-AE51-D2FB031DF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04503" y="5384028"/>
            <a:ext cx="1798653" cy="1122972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bg-BG" sz="2800" dirty="0">
                <a:latin typeface="Consolas"/>
              </a:rPr>
              <a:t>10</a:t>
            </a:r>
            <a:endParaRPr lang="bg-BG" sz="2800" dirty="0"/>
          </a:p>
          <a:p>
            <a:r>
              <a:rPr lang="bg-BG" sz="2800" dirty="0">
                <a:latin typeface="Consolas"/>
              </a:rPr>
              <a:t>natural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E06E851-59B9-49E7-B1B3-399D29BD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>
                <a:cs typeface="Calibri"/>
              </a:rPr>
              <a:t>Problem: Calculate Logarithm</a:t>
            </a:r>
          </a:p>
        </p:txBody>
      </p:sp>
      <p:sp>
        <p:nvSpPr>
          <p:cNvPr id="8" name="Стрелка надясно 7">
            <a:extLst>
              <a:ext uri="{FF2B5EF4-FFF2-40B4-BE49-F238E27FC236}">
                <a16:creationId xmlns:a16="http://schemas.microsoft.com/office/drawing/2014/main" id="{83C62C5C-DEF5-4E05-B006-BA13A5889075}"/>
              </a:ext>
            </a:extLst>
          </p:cNvPr>
          <p:cNvSpPr/>
          <p:nvPr/>
        </p:nvSpPr>
        <p:spPr bwMode="auto">
          <a:xfrm>
            <a:off x="5424332" y="5700107"/>
            <a:ext cx="467771" cy="33755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</p:txBody>
      </p:sp>
      <p:sp>
        <p:nvSpPr>
          <p:cNvPr id="10" name="Текстов контейнер 6">
            <a:extLst>
              <a:ext uri="{FF2B5EF4-FFF2-40B4-BE49-F238E27FC236}">
                <a16:creationId xmlns:a16="http://schemas.microsoft.com/office/drawing/2014/main" id="{D65132E2-C56A-47BE-8B2D-139F5928CDEA}"/>
              </a:ext>
            </a:extLst>
          </p:cNvPr>
          <p:cNvSpPr txBox="1">
            <a:spLocks/>
          </p:cNvSpPr>
          <p:nvPr/>
        </p:nvSpPr>
        <p:spPr>
          <a:xfrm>
            <a:off x="6096000" y="5544000"/>
            <a:ext cx="1080000" cy="6705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>
                <a:latin typeface="Consolas"/>
              </a:rPr>
              <a:t>2.30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07084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animBg="1"/>
      <p:bldP spid="10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3820</TotalTime>
  <Words>1178</Words>
  <Application>Microsoft Office PowerPoint</Application>
  <PresentationFormat>Widescreen</PresentationFormat>
  <Paragraphs>186</Paragraphs>
  <Slides>28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Wingdings 2</vt:lpstr>
      <vt:lpstr>Wingdings,Sans-Serif</vt:lpstr>
      <vt:lpstr>SoftUni</vt:lpstr>
      <vt:lpstr>Modules</vt:lpstr>
      <vt:lpstr>Table of Contents</vt:lpstr>
      <vt:lpstr>Have a Question?</vt:lpstr>
      <vt:lpstr>What are modules?</vt:lpstr>
      <vt:lpstr>What are modules ?</vt:lpstr>
      <vt:lpstr>Built-in Modules</vt:lpstr>
      <vt:lpstr>Definition</vt:lpstr>
      <vt:lpstr>Different Ways to Import</vt:lpstr>
      <vt:lpstr>Problem: Calculate Logarithm</vt:lpstr>
      <vt:lpstr>Solution: Calculate Logarithm</vt:lpstr>
      <vt:lpstr>External Modules</vt:lpstr>
      <vt:lpstr>Package Management System (PIP)</vt:lpstr>
      <vt:lpstr>Requirements files</vt:lpstr>
      <vt:lpstr>Requirements files – common uses</vt:lpstr>
      <vt:lpstr>Some External Modules</vt:lpstr>
      <vt:lpstr>Problem: ASCII Art</vt:lpstr>
      <vt:lpstr>Custom Modules</vt:lpstr>
      <vt:lpstr>Creating a module (Through PyCharm)</vt:lpstr>
      <vt:lpstr>The __init__ file in a module</vt:lpstr>
      <vt:lpstr>Problem: Triangle </vt:lpstr>
      <vt:lpstr>Solution: Triangle </vt:lpstr>
      <vt:lpstr>Practice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53</cp:revision>
  <dcterms:created xsi:type="dcterms:W3CDTF">2018-05-23T13:08:44Z</dcterms:created>
  <dcterms:modified xsi:type="dcterms:W3CDTF">2022-12-22T14:40:27Z</dcterms:modified>
  <cp:category>computer programming;programming;software development;software engineering</cp:category>
</cp:coreProperties>
</file>