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 id="2147483850" r:id="rId5"/>
    <p:sldMasterId id="2147484060" r:id="rId6"/>
    <p:sldMasterId id="2147484078" r:id="rId7"/>
  </p:sldMasterIdLst>
  <p:notesMasterIdLst>
    <p:notesMasterId r:id="rId92"/>
  </p:notesMasterIdLst>
  <p:handoutMasterIdLst>
    <p:handoutMasterId r:id="rId93"/>
  </p:handoutMasterIdLst>
  <p:sldIdLst>
    <p:sldId id="1051" r:id="rId8"/>
    <p:sldId id="895" r:id="rId9"/>
    <p:sldId id="1049" r:id="rId10"/>
    <p:sldId id="1050" r:id="rId11"/>
    <p:sldId id="649" r:id="rId12"/>
    <p:sldId id="679" r:id="rId13"/>
    <p:sldId id="1024" r:id="rId14"/>
    <p:sldId id="680" r:id="rId15"/>
    <p:sldId id="591" r:id="rId16"/>
    <p:sldId id="592" r:id="rId17"/>
    <p:sldId id="672" r:id="rId18"/>
    <p:sldId id="684" r:id="rId19"/>
    <p:sldId id="985" r:id="rId20"/>
    <p:sldId id="986" r:id="rId21"/>
    <p:sldId id="893" r:id="rId22"/>
    <p:sldId id="1025" r:id="rId23"/>
    <p:sldId id="673" r:id="rId24"/>
    <p:sldId id="1026" r:id="rId25"/>
    <p:sldId id="794" r:id="rId26"/>
    <p:sldId id="1052" r:id="rId27"/>
    <p:sldId id="1027" r:id="rId28"/>
    <p:sldId id="993" r:id="rId29"/>
    <p:sldId id="1028" r:id="rId30"/>
    <p:sldId id="797" r:id="rId31"/>
    <p:sldId id="728" r:id="rId32"/>
    <p:sldId id="804" r:id="rId33"/>
    <p:sldId id="733" r:id="rId34"/>
    <p:sldId id="998" r:id="rId35"/>
    <p:sldId id="805" r:id="rId36"/>
    <p:sldId id="1029" r:id="rId37"/>
    <p:sldId id="1030" r:id="rId38"/>
    <p:sldId id="1002" r:id="rId39"/>
    <p:sldId id="1003" r:id="rId40"/>
    <p:sldId id="809" r:id="rId41"/>
    <p:sldId id="810" r:id="rId42"/>
    <p:sldId id="955" r:id="rId43"/>
    <p:sldId id="920" r:id="rId44"/>
    <p:sldId id="954" r:id="rId45"/>
    <p:sldId id="814" r:id="rId46"/>
    <p:sldId id="815" r:id="rId47"/>
    <p:sldId id="816" r:id="rId48"/>
    <p:sldId id="817" r:id="rId49"/>
    <p:sldId id="818" r:id="rId50"/>
    <p:sldId id="1031" r:id="rId51"/>
    <p:sldId id="1032" r:id="rId52"/>
    <p:sldId id="1033" r:id="rId53"/>
    <p:sldId id="1053" r:id="rId54"/>
    <p:sldId id="801" r:id="rId55"/>
    <p:sldId id="959" r:id="rId56"/>
    <p:sldId id="932" r:id="rId57"/>
    <p:sldId id="960" r:id="rId58"/>
    <p:sldId id="1036" r:id="rId59"/>
    <p:sldId id="1037" r:id="rId60"/>
    <p:sldId id="1038" r:id="rId61"/>
    <p:sldId id="1039" r:id="rId62"/>
    <p:sldId id="903" r:id="rId63"/>
    <p:sldId id="1034" r:id="rId64"/>
    <p:sldId id="1035" r:id="rId65"/>
    <p:sldId id="1058" r:id="rId66"/>
    <p:sldId id="1054" r:id="rId67"/>
    <p:sldId id="1047" r:id="rId68"/>
    <p:sldId id="935" r:id="rId69"/>
    <p:sldId id="835" r:id="rId70"/>
    <p:sldId id="951" r:id="rId71"/>
    <p:sldId id="837" r:id="rId72"/>
    <p:sldId id="839" r:id="rId73"/>
    <p:sldId id="840" r:id="rId74"/>
    <p:sldId id="841" r:id="rId75"/>
    <p:sldId id="949" r:id="rId76"/>
    <p:sldId id="950" r:id="rId77"/>
    <p:sldId id="896" r:id="rId78"/>
    <p:sldId id="1055" r:id="rId79"/>
    <p:sldId id="1060" r:id="rId80"/>
    <p:sldId id="898" r:id="rId81"/>
    <p:sldId id="970" r:id="rId82"/>
    <p:sldId id="1061" r:id="rId83"/>
    <p:sldId id="1062" r:id="rId84"/>
    <p:sldId id="1056" r:id="rId85"/>
    <p:sldId id="906" r:id="rId86"/>
    <p:sldId id="907" r:id="rId87"/>
    <p:sldId id="910" r:id="rId88"/>
    <p:sldId id="913" r:id="rId89"/>
    <p:sldId id="941" r:id="rId90"/>
    <p:sldId id="1057" r:id="rId91"/>
  </p:sldIdLst>
  <p:sldSz cx="12192000" cy="6858000"/>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a:srgbClr val="86AC85"/>
    <a:srgbClr val="CDDDCD"/>
    <a:srgbClr val="668565"/>
    <a:srgbClr val="799878"/>
    <a:srgbClr val="ABC6AA"/>
    <a:srgbClr val="BC8CC2"/>
    <a:srgbClr val="DA0091"/>
    <a:srgbClr val="6D99BC"/>
    <a:srgbClr val="D9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1654" autoAdjust="0"/>
  </p:normalViewPr>
  <p:slideViewPr>
    <p:cSldViewPr snapToGrid="0">
      <p:cViewPr varScale="1">
        <p:scale>
          <a:sx n="122" d="100"/>
          <a:sy n="122" d="100"/>
        </p:scale>
        <p:origin x="45" y="4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8" d="100"/>
        <a:sy n="118" d="100"/>
      </p:scale>
      <p:origin x="0" y="-28546"/>
    </p:cViewPr>
  </p:sorterViewPr>
  <p:notesViewPr>
    <p:cSldViewPr snapToGrid="0">
      <p:cViewPr varScale="1">
        <p:scale>
          <a:sx n="62" d="100"/>
          <a:sy n="62" d="100"/>
        </p:scale>
        <p:origin x="3240"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viewProps" Target="viewProp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B26E6308-38FF-402B-9E36-51BBB25E7D26}" type="datetimeFigureOut">
              <a:rPr kumimoji="1" lang="ja-JP" altLang="en-US" smtClean="0">
                <a:latin typeface="Meiryo UI" panose="020B0604030504040204" pitchFamily="50" charset="-128"/>
                <a:ea typeface="Meiryo UI" panose="020B0604030504040204" pitchFamily="50" charset="-128"/>
              </a:rPr>
              <a:t>2022/9/5</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88C1D87E-2EB7-45FA-8FE3-99DFA8919379}" type="slidenum">
              <a:rPr kumimoji="1" lang="ja-JP" altLang="en-US"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1217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172BACF-FA00-4269-9C0F-923C840B16F5}" type="datetimeFigureOut">
              <a:rPr lang="ja-JP" altLang="en-US" smtClean="0"/>
              <a:pPr/>
              <a:t>2022/9/5</a:t>
            </a:fld>
            <a:endParaRPr lang="ja-JP" altLang="en-US" dirty="0"/>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AC4037A-B536-44D6-B5B0-1AAC451E913D}" type="slidenum">
              <a:rPr lang="ja-JP" altLang="en-US" smtClean="0"/>
              <a:pPr/>
              <a:t>‹#›</a:t>
            </a:fld>
            <a:endParaRPr lang="ja-JP" altLang="en-US" dirty="0"/>
          </a:p>
        </p:txBody>
      </p:sp>
    </p:spTree>
    <p:extLst>
      <p:ext uri="{BB962C8B-B14F-4D97-AF65-F5344CB8AC3E}">
        <p14:creationId xmlns:p14="http://schemas.microsoft.com/office/powerpoint/2010/main" val="2674580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405623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10</a:t>
            </a:fld>
            <a:endParaRPr lang="ja-JP" altLang="en-US" dirty="0">
              <a:solidFill>
                <a:srgbClr val="000000"/>
              </a:solidFill>
            </a:endParaRPr>
          </a:p>
        </p:txBody>
      </p:sp>
    </p:spTree>
    <p:extLst>
      <p:ext uri="{BB962C8B-B14F-4D97-AF65-F5344CB8AC3E}">
        <p14:creationId xmlns:p14="http://schemas.microsoft.com/office/powerpoint/2010/main" val="235204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11</a:t>
            </a:fld>
            <a:endParaRPr lang="ja-JP" altLang="en-US" dirty="0">
              <a:solidFill>
                <a:srgbClr val="000000"/>
              </a:solidFill>
            </a:endParaRPr>
          </a:p>
        </p:txBody>
      </p:sp>
    </p:spTree>
    <p:extLst>
      <p:ext uri="{BB962C8B-B14F-4D97-AF65-F5344CB8AC3E}">
        <p14:creationId xmlns:p14="http://schemas.microsoft.com/office/powerpoint/2010/main" val="34522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12</a:t>
            </a:fld>
            <a:endParaRPr lang="ja-JP" altLang="en-US" dirty="0">
              <a:solidFill>
                <a:srgbClr val="000000"/>
              </a:solidFill>
            </a:endParaRPr>
          </a:p>
        </p:txBody>
      </p:sp>
    </p:spTree>
    <p:extLst>
      <p:ext uri="{BB962C8B-B14F-4D97-AF65-F5344CB8AC3E}">
        <p14:creationId xmlns:p14="http://schemas.microsoft.com/office/powerpoint/2010/main" val="275680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260890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14</a:t>
            </a:fld>
            <a:endParaRPr lang="ja-JP" altLang="en-US" dirty="0">
              <a:solidFill>
                <a:srgbClr val="000000"/>
              </a:solidFill>
            </a:endParaRPr>
          </a:p>
        </p:txBody>
      </p:sp>
    </p:spTree>
    <p:extLst>
      <p:ext uri="{BB962C8B-B14F-4D97-AF65-F5344CB8AC3E}">
        <p14:creationId xmlns:p14="http://schemas.microsoft.com/office/powerpoint/2010/main" val="234464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15</a:t>
            </a:fld>
            <a:endParaRPr lang="ja-JP" altLang="en-US" dirty="0">
              <a:solidFill>
                <a:srgbClr val="000000"/>
              </a:solidFill>
            </a:endParaRPr>
          </a:p>
        </p:txBody>
      </p:sp>
    </p:spTree>
    <p:extLst>
      <p:ext uri="{BB962C8B-B14F-4D97-AF65-F5344CB8AC3E}">
        <p14:creationId xmlns:p14="http://schemas.microsoft.com/office/powerpoint/2010/main" val="48869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16</a:t>
            </a:fld>
            <a:endParaRPr lang="ja-JP" altLang="en-US" dirty="0">
              <a:solidFill>
                <a:srgbClr val="000000"/>
              </a:solidFill>
            </a:endParaRPr>
          </a:p>
        </p:txBody>
      </p:sp>
    </p:spTree>
    <p:extLst>
      <p:ext uri="{BB962C8B-B14F-4D97-AF65-F5344CB8AC3E}">
        <p14:creationId xmlns:p14="http://schemas.microsoft.com/office/powerpoint/2010/main" val="79587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17</a:t>
            </a:fld>
            <a:endParaRPr lang="ja-JP" altLang="en-US" dirty="0">
              <a:solidFill>
                <a:srgbClr val="000000"/>
              </a:solidFill>
            </a:endParaRPr>
          </a:p>
        </p:txBody>
      </p:sp>
    </p:spTree>
    <p:extLst>
      <p:ext uri="{BB962C8B-B14F-4D97-AF65-F5344CB8AC3E}">
        <p14:creationId xmlns:p14="http://schemas.microsoft.com/office/powerpoint/2010/main" val="235707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18</a:t>
            </a:fld>
            <a:endParaRPr lang="ja-JP" altLang="en-US" dirty="0">
              <a:solidFill>
                <a:srgbClr val="000000"/>
              </a:solidFill>
            </a:endParaRPr>
          </a:p>
        </p:txBody>
      </p:sp>
    </p:spTree>
    <p:extLst>
      <p:ext uri="{BB962C8B-B14F-4D97-AF65-F5344CB8AC3E}">
        <p14:creationId xmlns:p14="http://schemas.microsoft.com/office/powerpoint/2010/main" val="379561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926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8602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20</a:t>
            </a:fld>
            <a:endParaRPr lang="ja-JP" altLang="en-US">
              <a:solidFill>
                <a:prstClr val="black"/>
              </a:solidFill>
            </a:endParaRPr>
          </a:p>
        </p:txBody>
      </p:sp>
    </p:spTree>
    <p:extLst>
      <p:ext uri="{BB962C8B-B14F-4D97-AF65-F5344CB8AC3E}">
        <p14:creationId xmlns:p14="http://schemas.microsoft.com/office/powerpoint/2010/main" val="81778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21</a:t>
            </a:fld>
            <a:endParaRPr lang="ja-JP" altLang="en-US" dirty="0">
              <a:solidFill>
                <a:srgbClr val="000000"/>
              </a:solidFill>
            </a:endParaRPr>
          </a:p>
        </p:txBody>
      </p:sp>
    </p:spTree>
    <p:extLst>
      <p:ext uri="{BB962C8B-B14F-4D97-AF65-F5344CB8AC3E}">
        <p14:creationId xmlns:p14="http://schemas.microsoft.com/office/powerpoint/2010/main" val="303697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22</a:t>
            </a:fld>
            <a:endParaRPr lang="ja-JP" altLang="en-US" dirty="0">
              <a:solidFill>
                <a:srgbClr val="000000"/>
              </a:solidFill>
            </a:endParaRPr>
          </a:p>
        </p:txBody>
      </p:sp>
    </p:spTree>
    <p:extLst>
      <p:ext uri="{BB962C8B-B14F-4D97-AF65-F5344CB8AC3E}">
        <p14:creationId xmlns:p14="http://schemas.microsoft.com/office/powerpoint/2010/main" val="52924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23</a:t>
            </a:fld>
            <a:endParaRPr lang="ja-JP" altLang="en-US" dirty="0">
              <a:solidFill>
                <a:srgbClr val="000000"/>
              </a:solidFill>
            </a:endParaRPr>
          </a:p>
        </p:txBody>
      </p:sp>
    </p:spTree>
    <p:extLst>
      <p:ext uri="{BB962C8B-B14F-4D97-AF65-F5344CB8AC3E}">
        <p14:creationId xmlns:p14="http://schemas.microsoft.com/office/powerpoint/2010/main" val="111421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24</a:t>
            </a:fld>
            <a:endParaRPr lang="ja-JP" altLang="en-US" dirty="0">
              <a:solidFill>
                <a:srgbClr val="000000"/>
              </a:solidFill>
            </a:endParaRPr>
          </a:p>
        </p:txBody>
      </p:sp>
    </p:spTree>
    <p:extLst>
      <p:ext uri="{BB962C8B-B14F-4D97-AF65-F5344CB8AC3E}">
        <p14:creationId xmlns:p14="http://schemas.microsoft.com/office/powerpoint/2010/main" val="353223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25</a:t>
            </a:fld>
            <a:endParaRPr lang="ja-JP" altLang="en-US" dirty="0">
              <a:solidFill>
                <a:srgbClr val="000000"/>
              </a:solidFill>
            </a:endParaRPr>
          </a:p>
        </p:txBody>
      </p:sp>
    </p:spTree>
    <p:extLst>
      <p:ext uri="{BB962C8B-B14F-4D97-AF65-F5344CB8AC3E}">
        <p14:creationId xmlns:p14="http://schemas.microsoft.com/office/powerpoint/2010/main" val="2814847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26</a:t>
            </a:fld>
            <a:endParaRPr lang="ja-JP" altLang="en-US" dirty="0">
              <a:solidFill>
                <a:srgbClr val="000000"/>
              </a:solidFill>
            </a:endParaRPr>
          </a:p>
        </p:txBody>
      </p:sp>
    </p:spTree>
    <p:extLst>
      <p:ext uri="{BB962C8B-B14F-4D97-AF65-F5344CB8AC3E}">
        <p14:creationId xmlns:p14="http://schemas.microsoft.com/office/powerpoint/2010/main" val="254382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27</a:t>
            </a:fld>
            <a:endParaRPr lang="ja-JP" altLang="en-US" dirty="0">
              <a:solidFill>
                <a:srgbClr val="000000"/>
              </a:solidFill>
            </a:endParaRPr>
          </a:p>
        </p:txBody>
      </p:sp>
    </p:spTree>
    <p:extLst>
      <p:ext uri="{BB962C8B-B14F-4D97-AF65-F5344CB8AC3E}">
        <p14:creationId xmlns:p14="http://schemas.microsoft.com/office/powerpoint/2010/main" val="171836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28</a:t>
            </a:fld>
            <a:endParaRPr lang="ja-JP" altLang="en-US" dirty="0">
              <a:solidFill>
                <a:srgbClr val="000000"/>
              </a:solidFill>
            </a:endParaRPr>
          </a:p>
        </p:txBody>
      </p:sp>
    </p:spTree>
    <p:extLst>
      <p:ext uri="{BB962C8B-B14F-4D97-AF65-F5344CB8AC3E}">
        <p14:creationId xmlns:p14="http://schemas.microsoft.com/office/powerpoint/2010/main" val="341163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29</a:t>
            </a:fld>
            <a:endParaRPr lang="ja-JP" altLang="en-US" dirty="0">
              <a:solidFill>
                <a:srgbClr val="000000"/>
              </a:solidFill>
            </a:endParaRPr>
          </a:p>
        </p:txBody>
      </p:sp>
    </p:spTree>
    <p:extLst>
      <p:ext uri="{BB962C8B-B14F-4D97-AF65-F5344CB8AC3E}">
        <p14:creationId xmlns:p14="http://schemas.microsoft.com/office/powerpoint/2010/main" val="36223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414000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30</a:t>
            </a:fld>
            <a:endParaRPr lang="ja-JP" altLang="en-US" dirty="0">
              <a:solidFill>
                <a:srgbClr val="000000"/>
              </a:solidFill>
            </a:endParaRPr>
          </a:p>
        </p:txBody>
      </p:sp>
    </p:spTree>
    <p:extLst>
      <p:ext uri="{BB962C8B-B14F-4D97-AF65-F5344CB8AC3E}">
        <p14:creationId xmlns:p14="http://schemas.microsoft.com/office/powerpoint/2010/main" val="3757152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31</a:t>
            </a:fld>
            <a:endParaRPr lang="ja-JP" altLang="en-US" dirty="0">
              <a:solidFill>
                <a:srgbClr val="000000"/>
              </a:solidFill>
            </a:endParaRPr>
          </a:p>
        </p:txBody>
      </p:sp>
    </p:spTree>
    <p:extLst>
      <p:ext uri="{BB962C8B-B14F-4D97-AF65-F5344CB8AC3E}">
        <p14:creationId xmlns:p14="http://schemas.microsoft.com/office/powerpoint/2010/main" val="222967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8327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33</a:t>
            </a:fld>
            <a:endParaRPr lang="ja-JP" altLang="en-US" dirty="0">
              <a:solidFill>
                <a:srgbClr val="000000"/>
              </a:solidFill>
            </a:endParaRPr>
          </a:p>
        </p:txBody>
      </p:sp>
    </p:spTree>
    <p:extLst>
      <p:ext uri="{BB962C8B-B14F-4D97-AF65-F5344CB8AC3E}">
        <p14:creationId xmlns:p14="http://schemas.microsoft.com/office/powerpoint/2010/main" val="2846324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34</a:t>
            </a:fld>
            <a:endParaRPr lang="ja-JP" altLang="en-US" dirty="0">
              <a:solidFill>
                <a:srgbClr val="000000"/>
              </a:solidFill>
            </a:endParaRPr>
          </a:p>
        </p:txBody>
      </p:sp>
    </p:spTree>
    <p:extLst>
      <p:ext uri="{BB962C8B-B14F-4D97-AF65-F5344CB8AC3E}">
        <p14:creationId xmlns:p14="http://schemas.microsoft.com/office/powerpoint/2010/main" val="338095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35</a:t>
            </a:fld>
            <a:endParaRPr lang="ja-JP" altLang="en-US" dirty="0">
              <a:solidFill>
                <a:srgbClr val="000000"/>
              </a:solidFill>
            </a:endParaRPr>
          </a:p>
        </p:txBody>
      </p:sp>
    </p:spTree>
    <p:extLst>
      <p:ext uri="{BB962C8B-B14F-4D97-AF65-F5344CB8AC3E}">
        <p14:creationId xmlns:p14="http://schemas.microsoft.com/office/powerpoint/2010/main" val="1187655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36</a:t>
            </a:fld>
            <a:endParaRPr lang="ja-JP" altLang="en-US" dirty="0">
              <a:solidFill>
                <a:srgbClr val="000000"/>
              </a:solidFill>
            </a:endParaRPr>
          </a:p>
        </p:txBody>
      </p:sp>
    </p:spTree>
    <p:extLst>
      <p:ext uri="{BB962C8B-B14F-4D97-AF65-F5344CB8AC3E}">
        <p14:creationId xmlns:p14="http://schemas.microsoft.com/office/powerpoint/2010/main" val="77665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37</a:t>
            </a:fld>
            <a:endParaRPr lang="ja-JP" altLang="en-US" dirty="0">
              <a:solidFill>
                <a:srgbClr val="000000"/>
              </a:solidFill>
            </a:endParaRPr>
          </a:p>
        </p:txBody>
      </p:sp>
    </p:spTree>
    <p:extLst>
      <p:ext uri="{BB962C8B-B14F-4D97-AF65-F5344CB8AC3E}">
        <p14:creationId xmlns:p14="http://schemas.microsoft.com/office/powerpoint/2010/main" val="1919273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38</a:t>
            </a:fld>
            <a:endParaRPr lang="ja-JP" altLang="en-US" dirty="0">
              <a:solidFill>
                <a:srgbClr val="000000"/>
              </a:solidFill>
            </a:endParaRPr>
          </a:p>
        </p:txBody>
      </p:sp>
    </p:spTree>
    <p:extLst>
      <p:ext uri="{BB962C8B-B14F-4D97-AF65-F5344CB8AC3E}">
        <p14:creationId xmlns:p14="http://schemas.microsoft.com/office/powerpoint/2010/main" val="1285614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39</a:t>
            </a:fld>
            <a:endParaRPr lang="ja-JP" altLang="en-US" dirty="0">
              <a:solidFill>
                <a:srgbClr val="000000"/>
              </a:solidFill>
            </a:endParaRPr>
          </a:p>
        </p:txBody>
      </p:sp>
    </p:spTree>
    <p:extLst>
      <p:ext uri="{BB962C8B-B14F-4D97-AF65-F5344CB8AC3E}">
        <p14:creationId xmlns:p14="http://schemas.microsoft.com/office/powerpoint/2010/main" val="420719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4</a:t>
            </a:fld>
            <a:endParaRPr lang="ja-JP" altLang="en-US">
              <a:solidFill>
                <a:prstClr val="black"/>
              </a:solidFill>
            </a:endParaRPr>
          </a:p>
        </p:txBody>
      </p:sp>
    </p:spTree>
    <p:extLst>
      <p:ext uri="{BB962C8B-B14F-4D97-AF65-F5344CB8AC3E}">
        <p14:creationId xmlns:p14="http://schemas.microsoft.com/office/powerpoint/2010/main" val="26955974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40</a:t>
            </a:fld>
            <a:endParaRPr lang="ja-JP" altLang="en-US" dirty="0">
              <a:solidFill>
                <a:srgbClr val="000000"/>
              </a:solidFill>
            </a:endParaRPr>
          </a:p>
        </p:txBody>
      </p:sp>
    </p:spTree>
    <p:extLst>
      <p:ext uri="{BB962C8B-B14F-4D97-AF65-F5344CB8AC3E}">
        <p14:creationId xmlns:p14="http://schemas.microsoft.com/office/powerpoint/2010/main" val="3316618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41</a:t>
            </a:fld>
            <a:endParaRPr lang="ja-JP" altLang="en-US" dirty="0">
              <a:solidFill>
                <a:srgbClr val="000000"/>
              </a:solidFill>
            </a:endParaRPr>
          </a:p>
        </p:txBody>
      </p:sp>
    </p:spTree>
    <p:extLst>
      <p:ext uri="{BB962C8B-B14F-4D97-AF65-F5344CB8AC3E}">
        <p14:creationId xmlns:p14="http://schemas.microsoft.com/office/powerpoint/2010/main" val="405039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42</a:t>
            </a:fld>
            <a:endParaRPr lang="ja-JP" altLang="en-US" dirty="0">
              <a:solidFill>
                <a:srgbClr val="000000"/>
              </a:solidFill>
            </a:endParaRPr>
          </a:p>
        </p:txBody>
      </p:sp>
    </p:spTree>
    <p:extLst>
      <p:ext uri="{BB962C8B-B14F-4D97-AF65-F5344CB8AC3E}">
        <p14:creationId xmlns:p14="http://schemas.microsoft.com/office/powerpoint/2010/main" val="303721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43</a:t>
            </a:fld>
            <a:endParaRPr lang="ja-JP" altLang="en-US" dirty="0">
              <a:solidFill>
                <a:srgbClr val="000000"/>
              </a:solidFill>
            </a:endParaRPr>
          </a:p>
        </p:txBody>
      </p:sp>
    </p:spTree>
    <p:extLst>
      <p:ext uri="{BB962C8B-B14F-4D97-AF65-F5344CB8AC3E}">
        <p14:creationId xmlns:p14="http://schemas.microsoft.com/office/powerpoint/2010/main" val="4272781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47</a:t>
            </a:fld>
            <a:endParaRPr lang="ja-JP" altLang="en-US">
              <a:solidFill>
                <a:prstClr val="black"/>
              </a:solidFill>
            </a:endParaRPr>
          </a:p>
        </p:txBody>
      </p:sp>
    </p:spTree>
    <p:extLst>
      <p:ext uri="{BB962C8B-B14F-4D97-AF65-F5344CB8AC3E}">
        <p14:creationId xmlns:p14="http://schemas.microsoft.com/office/powerpoint/2010/main" val="1335090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48</a:t>
            </a:fld>
            <a:endParaRPr lang="ja-JP" altLang="en-US" dirty="0">
              <a:solidFill>
                <a:srgbClr val="000000"/>
              </a:solidFill>
            </a:endParaRPr>
          </a:p>
        </p:txBody>
      </p:sp>
    </p:spTree>
    <p:extLst>
      <p:ext uri="{BB962C8B-B14F-4D97-AF65-F5344CB8AC3E}">
        <p14:creationId xmlns:p14="http://schemas.microsoft.com/office/powerpoint/2010/main" val="392863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49</a:t>
            </a:fld>
            <a:endParaRPr lang="ja-JP" altLang="en-US" dirty="0">
              <a:solidFill>
                <a:srgbClr val="000000"/>
              </a:solidFill>
            </a:endParaRPr>
          </a:p>
        </p:txBody>
      </p:sp>
    </p:spTree>
    <p:extLst>
      <p:ext uri="{BB962C8B-B14F-4D97-AF65-F5344CB8AC3E}">
        <p14:creationId xmlns:p14="http://schemas.microsoft.com/office/powerpoint/2010/main" val="2046426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50</a:t>
            </a:fld>
            <a:endParaRPr lang="ja-JP" altLang="en-US" dirty="0">
              <a:solidFill>
                <a:srgbClr val="000000"/>
              </a:solidFill>
            </a:endParaRPr>
          </a:p>
        </p:txBody>
      </p:sp>
    </p:spTree>
    <p:extLst>
      <p:ext uri="{BB962C8B-B14F-4D97-AF65-F5344CB8AC3E}">
        <p14:creationId xmlns:p14="http://schemas.microsoft.com/office/powerpoint/2010/main" val="1602762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51</a:t>
            </a:fld>
            <a:endParaRPr lang="ja-JP" altLang="en-US" dirty="0">
              <a:solidFill>
                <a:srgbClr val="000000"/>
              </a:solidFill>
            </a:endParaRPr>
          </a:p>
        </p:txBody>
      </p:sp>
    </p:spTree>
    <p:extLst>
      <p:ext uri="{BB962C8B-B14F-4D97-AF65-F5344CB8AC3E}">
        <p14:creationId xmlns:p14="http://schemas.microsoft.com/office/powerpoint/2010/main" val="1433152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52</a:t>
            </a:fld>
            <a:endParaRPr lang="ja-JP" altLang="en-US" dirty="0">
              <a:solidFill>
                <a:srgbClr val="000000"/>
              </a:solidFill>
            </a:endParaRPr>
          </a:p>
        </p:txBody>
      </p:sp>
    </p:spTree>
    <p:extLst>
      <p:ext uri="{BB962C8B-B14F-4D97-AF65-F5344CB8AC3E}">
        <p14:creationId xmlns:p14="http://schemas.microsoft.com/office/powerpoint/2010/main" val="5809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3920457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53</a:t>
            </a:fld>
            <a:endParaRPr lang="ja-JP" altLang="en-US" dirty="0">
              <a:solidFill>
                <a:srgbClr val="000000"/>
              </a:solidFill>
            </a:endParaRPr>
          </a:p>
        </p:txBody>
      </p:sp>
    </p:spTree>
    <p:extLst>
      <p:ext uri="{BB962C8B-B14F-4D97-AF65-F5344CB8AC3E}">
        <p14:creationId xmlns:p14="http://schemas.microsoft.com/office/powerpoint/2010/main" val="2577261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54</a:t>
            </a:fld>
            <a:endParaRPr lang="ja-JP" altLang="en-US" dirty="0">
              <a:solidFill>
                <a:srgbClr val="000000"/>
              </a:solidFill>
            </a:endParaRPr>
          </a:p>
        </p:txBody>
      </p:sp>
    </p:spTree>
    <p:extLst>
      <p:ext uri="{BB962C8B-B14F-4D97-AF65-F5344CB8AC3E}">
        <p14:creationId xmlns:p14="http://schemas.microsoft.com/office/powerpoint/2010/main" val="989844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55</a:t>
            </a:fld>
            <a:endParaRPr lang="ja-JP" altLang="en-US" dirty="0">
              <a:solidFill>
                <a:srgbClr val="000000"/>
              </a:solidFill>
            </a:endParaRPr>
          </a:p>
        </p:txBody>
      </p:sp>
    </p:spTree>
    <p:extLst>
      <p:ext uri="{BB962C8B-B14F-4D97-AF65-F5344CB8AC3E}">
        <p14:creationId xmlns:p14="http://schemas.microsoft.com/office/powerpoint/2010/main" val="3349932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56</a:t>
            </a:fld>
            <a:endParaRPr lang="ja-JP" altLang="en-US" dirty="0">
              <a:solidFill>
                <a:srgbClr val="000000"/>
              </a:solidFill>
            </a:endParaRPr>
          </a:p>
        </p:txBody>
      </p:sp>
    </p:spTree>
    <p:extLst>
      <p:ext uri="{BB962C8B-B14F-4D97-AF65-F5344CB8AC3E}">
        <p14:creationId xmlns:p14="http://schemas.microsoft.com/office/powerpoint/2010/main" val="2074661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57</a:t>
            </a:fld>
            <a:endParaRPr lang="ja-JP" altLang="en-US" dirty="0">
              <a:solidFill>
                <a:srgbClr val="000000"/>
              </a:solidFill>
            </a:endParaRPr>
          </a:p>
        </p:txBody>
      </p:sp>
    </p:spTree>
    <p:extLst>
      <p:ext uri="{BB962C8B-B14F-4D97-AF65-F5344CB8AC3E}">
        <p14:creationId xmlns:p14="http://schemas.microsoft.com/office/powerpoint/2010/main" val="16499392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58</a:t>
            </a:fld>
            <a:endParaRPr lang="ja-JP" altLang="en-US" dirty="0">
              <a:solidFill>
                <a:srgbClr val="000000"/>
              </a:solidFill>
            </a:endParaRPr>
          </a:p>
        </p:txBody>
      </p:sp>
    </p:spTree>
    <p:extLst>
      <p:ext uri="{BB962C8B-B14F-4D97-AF65-F5344CB8AC3E}">
        <p14:creationId xmlns:p14="http://schemas.microsoft.com/office/powerpoint/2010/main" val="893193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59</a:t>
            </a:fld>
            <a:endParaRPr lang="ja-JP" altLang="en-US" dirty="0">
              <a:solidFill>
                <a:srgbClr val="000000"/>
              </a:solidFill>
            </a:endParaRPr>
          </a:p>
        </p:txBody>
      </p:sp>
    </p:spTree>
    <p:extLst>
      <p:ext uri="{BB962C8B-B14F-4D97-AF65-F5344CB8AC3E}">
        <p14:creationId xmlns:p14="http://schemas.microsoft.com/office/powerpoint/2010/main" val="288126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60</a:t>
            </a:fld>
            <a:endParaRPr lang="ja-JP" altLang="en-US">
              <a:solidFill>
                <a:prstClr val="black"/>
              </a:solidFill>
            </a:endParaRPr>
          </a:p>
        </p:txBody>
      </p:sp>
    </p:spTree>
    <p:extLst>
      <p:ext uri="{BB962C8B-B14F-4D97-AF65-F5344CB8AC3E}">
        <p14:creationId xmlns:p14="http://schemas.microsoft.com/office/powerpoint/2010/main" val="8981538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61</a:t>
            </a:fld>
            <a:endParaRPr lang="ja-JP" altLang="en-US" dirty="0">
              <a:solidFill>
                <a:srgbClr val="000000"/>
              </a:solidFill>
            </a:endParaRPr>
          </a:p>
        </p:txBody>
      </p:sp>
    </p:spTree>
    <p:extLst>
      <p:ext uri="{BB962C8B-B14F-4D97-AF65-F5344CB8AC3E}">
        <p14:creationId xmlns:p14="http://schemas.microsoft.com/office/powerpoint/2010/main" val="3600343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62</a:t>
            </a:fld>
            <a:endParaRPr lang="ja-JP" altLang="en-US" dirty="0">
              <a:solidFill>
                <a:srgbClr val="000000"/>
              </a:solidFill>
            </a:endParaRPr>
          </a:p>
        </p:txBody>
      </p:sp>
    </p:spTree>
    <p:extLst>
      <p:ext uri="{BB962C8B-B14F-4D97-AF65-F5344CB8AC3E}">
        <p14:creationId xmlns:p14="http://schemas.microsoft.com/office/powerpoint/2010/main" val="239811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a:t>
            </a:fld>
            <a:endParaRPr lang="ja-JP" altLang="en-US" dirty="0">
              <a:solidFill>
                <a:srgbClr val="000000"/>
              </a:solidFill>
            </a:endParaRPr>
          </a:p>
        </p:txBody>
      </p:sp>
    </p:spTree>
    <p:extLst>
      <p:ext uri="{BB962C8B-B14F-4D97-AF65-F5344CB8AC3E}">
        <p14:creationId xmlns:p14="http://schemas.microsoft.com/office/powerpoint/2010/main" val="3119712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63</a:t>
            </a:fld>
            <a:endParaRPr lang="ja-JP" altLang="en-US" dirty="0">
              <a:solidFill>
                <a:srgbClr val="000000"/>
              </a:solidFill>
            </a:endParaRPr>
          </a:p>
        </p:txBody>
      </p:sp>
    </p:spTree>
    <p:extLst>
      <p:ext uri="{BB962C8B-B14F-4D97-AF65-F5344CB8AC3E}">
        <p14:creationId xmlns:p14="http://schemas.microsoft.com/office/powerpoint/2010/main" val="3732757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64</a:t>
            </a:fld>
            <a:endParaRPr lang="ja-JP" altLang="en-US" dirty="0">
              <a:solidFill>
                <a:srgbClr val="000000"/>
              </a:solidFill>
            </a:endParaRPr>
          </a:p>
        </p:txBody>
      </p:sp>
    </p:spTree>
    <p:extLst>
      <p:ext uri="{BB962C8B-B14F-4D97-AF65-F5344CB8AC3E}">
        <p14:creationId xmlns:p14="http://schemas.microsoft.com/office/powerpoint/2010/main" val="3118448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65</a:t>
            </a:fld>
            <a:endParaRPr lang="ja-JP" altLang="en-US" dirty="0">
              <a:solidFill>
                <a:srgbClr val="000000"/>
              </a:solidFill>
            </a:endParaRPr>
          </a:p>
        </p:txBody>
      </p:sp>
    </p:spTree>
    <p:extLst>
      <p:ext uri="{BB962C8B-B14F-4D97-AF65-F5344CB8AC3E}">
        <p14:creationId xmlns:p14="http://schemas.microsoft.com/office/powerpoint/2010/main" val="2161686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66</a:t>
            </a:fld>
            <a:endParaRPr lang="ja-JP" altLang="en-US" dirty="0">
              <a:solidFill>
                <a:srgbClr val="000000"/>
              </a:solidFill>
            </a:endParaRPr>
          </a:p>
        </p:txBody>
      </p:sp>
    </p:spTree>
    <p:extLst>
      <p:ext uri="{BB962C8B-B14F-4D97-AF65-F5344CB8AC3E}">
        <p14:creationId xmlns:p14="http://schemas.microsoft.com/office/powerpoint/2010/main" val="1828868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67</a:t>
            </a:fld>
            <a:endParaRPr lang="ja-JP" altLang="en-US" dirty="0">
              <a:solidFill>
                <a:srgbClr val="000000"/>
              </a:solidFill>
            </a:endParaRPr>
          </a:p>
        </p:txBody>
      </p:sp>
    </p:spTree>
    <p:extLst>
      <p:ext uri="{BB962C8B-B14F-4D97-AF65-F5344CB8AC3E}">
        <p14:creationId xmlns:p14="http://schemas.microsoft.com/office/powerpoint/2010/main" val="774164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68</a:t>
            </a:fld>
            <a:endParaRPr lang="ja-JP" altLang="en-US" dirty="0">
              <a:solidFill>
                <a:srgbClr val="000000"/>
              </a:solidFill>
            </a:endParaRPr>
          </a:p>
        </p:txBody>
      </p:sp>
    </p:spTree>
    <p:extLst>
      <p:ext uri="{BB962C8B-B14F-4D97-AF65-F5344CB8AC3E}">
        <p14:creationId xmlns:p14="http://schemas.microsoft.com/office/powerpoint/2010/main" val="42202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69</a:t>
            </a:fld>
            <a:endParaRPr lang="ja-JP" altLang="en-US" dirty="0">
              <a:solidFill>
                <a:srgbClr val="000000"/>
              </a:solidFill>
            </a:endParaRPr>
          </a:p>
        </p:txBody>
      </p:sp>
    </p:spTree>
    <p:extLst>
      <p:ext uri="{BB962C8B-B14F-4D97-AF65-F5344CB8AC3E}">
        <p14:creationId xmlns:p14="http://schemas.microsoft.com/office/powerpoint/2010/main" val="72997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70</a:t>
            </a:fld>
            <a:endParaRPr lang="ja-JP" altLang="en-US" dirty="0">
              <a:solidFill>
                <a:srgbClr val="000000"/>
              </a:solidFill>
            </a:endParaRPr>
          </a:p>
        </p:txBody>
      </p:sp>
    </p:spTree>
    <p:extLst>
      <p:ext uri="{BB962C8B-B14F-4D97-AF65-F5344CB8AC3E}">
        <p14:creationId xmlns:p14="http://schemas.microsoft.com/office/powerpoint/2010/main" val="26228790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71</a:t>
            </a:fld>
            <a:endParaRPr lang="ja-JP" altLang="en-US">
              <a:solidFill>
                <a:prstClr val="black"/>
              </a:solidFill>
            </a:endParaRPr>
          </a:p>
        </p:txBody>
      </p:sp>
    </p:spTree>
    <p:extLst>
      <p:ext uri="{BB962C8B-B14F-4D97-AF65-F5344CB8AC3E}">
        <p14:creationId xmlns:p14="http://schemas.microsoft.com/office/powerpoint/2010/main" val="1482909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72</a:t>
            </a:fld>
            <a:endParaRPr lang="ja-JP" altLang="en-US">
              <a:solidFill>
                <a:prstClr val="black"/>
              </a:solidFill>
            </a:endParaRPr>
          </a:p>
        </p:txBody>
      </p:sp>
    </p:spTree>
    <p:extLst>
      <p:ext uri="{BB962C8B-B14F-4D97-AF65-F5344CB8AC3E}">
        <p14:creationId xmlns:p14="http://schemas.microsoft.com/office/powerpoint/2010/main" val="400492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28894302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74</a:t>
            </a:fld>
            <a:endParaRPr lang="ja-JP" altLang="en-US">
              <a:solidFill>
                <a:prstClr val="black"/>
              </a:solidFill>
            </a:endParaRPr>
          </a:p>
        </p:txBody>
      </p:sp>
    </p:spTree>
    <p:extLst>
      <p:ext uri="{BB962C8B-B14F-4D97-AF65-F5344CB8AC3E}">
        <p14:creationId xmlns:p14="http://schemas.microsoft.com/office/powerpoint/2010/main" val="30751784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76</a:t>
            </a:fld>
            <a:endParaRPr lang="ja-JP" altLang="en-US">
              <a:solidFill>
                <a:prstClr val="black"/>
              </a:solidFill>
            </a:endParaRPr>
          </a:p>
        </p:txBody>
      </p:sp>
    </p:spTree>
    <p:extLst>
      <p:ext uri="{BB962C8B-B14F-4D97-AF65-F5344CB8AC3E}">
        <p14:creationId xmlns:p14="http://schemas.microsoft.com/office/powerpoint/2010/main" val="4417694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77</a:t>
            </a:fld>
            <a:endParaRPr lang="ja-JP" altLang="en-US">
              <a:solidFill>
                <a:prstClr val="black"/>
              </a:solidFill>
            </a:endParaRPr>
          </a:p>
        </p:txBody>
      </p:sp>
    </p:spTree>
    <p:extLst>
      <p:ext uri="{BB962C8B-B14F-4D97-AF65-F5344CB8AC3E}">
        <p14:creationId xmlns:p14="http://schemas.microsoft.com/office/powerpoint/2010/main" val="1561471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78</a:t>
            </a:fld>
            <a:endParaRPr lang="ja-JP" altLang="en-US">
              <a:solidFill>
                <a:prstClr val="black"/>
              </a:solidFill>
            </a:endParaRPr>
          </a:p>
        </p:txBody>
      </p:sp>
    </p:spTree>
    <p:extLst>
      <p:ext uri="{BB962C8B-B14F-4D97-AF65-F5344CB8AC3E}">
        <p14:creationId xmlns:p14="http://schemas.microsoft.com/office/powerpoint/2010/main" val="18849007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79</a:t>
            </a:fld>
            <a:endParaRPr lang="ja-JP" altLang="en-US" dirty="0">
              <a:solidFill>
                <a:srgbClr val="000000"/>
              </a:solidFill>
            </a:endParaRPr>
          </a:p>
        </p:txBody>
      </p:sp>
    </p:spTree>
    <p:extLst>
      <p:ext uri="{BB962C8B-B14F-4D97-AF65-F5344CB8AC3E}">
        <p14:creationId xmlns:p14="http://schemas.microsoft.com/office/powerpoint/2010/main" val="23712566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80</a:t>
            </a:fld>
            <a:endParaRPr lang="ja-JP" altLang="en-US" dirty="0">
              <a:solidFill>
                <a:srgbClr val="000000"/>
              </a:solidFill>
            </a:endParaRPr>
          </a:p>
        </p:txBody>
      </p:sp>
    </p:spTree>
    <p:extLst>
      <p:ext uri="{BB962C8B-B14F-4D97-AF65-F5344CB8AC3E}">
        <p14:creationId xmlns:p14="http://schemas.microsoft.com/office/powerpoint/2010/main" val="28238868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81</a:t>
            </a:fld>
            <a:endParaRPr lang="ja-JP" altLang="en-US" dirty="0">
              <a:solidFill>
                <a:srgbClr val="000000"/>
              </a:solidFill>
            </a:endParaRPr>
          </a:p>
        </p:txBody>
      </p:sp>
    </p:spTree>
    <p:extLst>
      <p:ext uri="{BB962C8B-B14F-4D97-AF65-F5344CB8AC3E}">
        <p14:creationId xmlns:p14="http://schemas.microsoft.com/office/powerpoint/2010/main" val="24727809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82</a:t>
            </a:fld>
            <a:endParaRPr lang="ja-JP" altLang="en-US" dirty="0">
              <a:solidFill>
                <a:srgbClr val="000000"/>
              </a:solidFill>
            </a:endParaRPr>
          </a:p>
        </p:txBody>
      </p:sp>
    </p:spTree>
    <p:extLst>
      <p:ext uri="{BB962C8B-B14F-4D97-AF65-F5344CB8AC3E}">
        <p14:creationId xmlns:p14="http://schemas.microsoft.com/office/powerpoint/2010/main" val="21263658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latin typeface="Calibri" panose="020F0502020204030204"/>
                <a:ea typeface="ＭＳ Ｐゴシック" panose="020B0600070205080204" pitchFamily="50" charset="-128"/>
              </a:rPr>
              <a:pPr/>
              <a:t>84</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8869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a:t>
            </a:fld>
            <a:endParaRPr lang="ja-JP" altLang="en-US" dirty="0">
              <a:solidFill>
                <a:srgbClr val="000000"/>
              </a:solidFill>
            </a:endParaRPr>
          </a:p>
        </p:txBody>
      </p:sp>
    </p:spTree>
    <p:extLst>
      <p:ext uri="{BB962C8B-B14F-4D97-AF65-F5344CB8AC3E}">
        <p14:creationId xmlns:p14="http://schemas.microsoft.com/office/powerpoint/2010/main" val="185846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9</a:t>
            </a:fld>
            <a:endParaRPr lang="ja-JP" altLang="en-US" dirty="0">
              <a:solidFill>
                <a:srgbClr val="000000"/>
              </a:solidFill>
            </a:endParaRPr>
          </a:p>
        </p:txBody>
      </p:sp>
    </p:spTree>
    <p:extLst>
      <p:ext uri="{BB962C8B-B14F-4D97-AF65-F5344CB8AC3E}">
        <p14:creationId xmlns:p14="http://schemas.microsoft.com/office/powerpoint/2010/main" val="42658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8BAB7F45-9A36-45CB-B695-FF360FEE72C2}"/>
              </a:ext>
            </a:extLst>
          </p:cNvPr>
          <p:cNvSpPr/>
          <p:nvPr userDrawn="1"/>
        </p:nvSpPr>
        <p:spPr>
          <a:xfrm>
            <a:off x="0" y="0"/>
            <a:ext cx="12192000" cy="68580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ea typeface="Meiryo UI"/>
              </a:rPr>
              <a:t>© 2020 Toshiba Corporation </a:t>
            </a:r>
            <a:endParaRPr lang="ja-JP" sz="800" dirty="0">
              <a:solidFill>
                <a:srgbClr val="FFFFFF"/>
              </a:solidFill>
              <a:ea typeface="Meiryo UI"/>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306352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2"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18464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400037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271463" indent="-271463">
              <a:lnSpc>
                <a:spcPct val="100000"/>
              </a:lnSpc>
              <a:spcBef>
                <a:spcPts val="1200"/>
              </a:spcBef>
              <a:spcAft>
                <a:spcPts val="750"/>
              </a:spcAft>
              <a:buFont typeface="Arial" panose="020B0604020202020204" pitchFamily="34" charset="0"/>
              <a:buChar char="•"/>
              <a:defRPr sz="2600">
                <a:latin typeface="+mn-lt"/>
                <a:ea typeface="+mn-ea"/>
              </a:defRPr>
            </a:lvl1pPr>
            <a:lvl2pPr marL="623888" indent="-265113">
              <a:lnSpc>
                <a:spcPct val="100000"/>
              </a:lnSpc>
              <a:spcBef>
                <a:spcPts val="300"/>
              </a:spcBef>
              <a:spcAft>
                <a:spcPts val="300"/>
              </a:spcAft>
              <a:buFont typeface="Arial" panose="020B0604020202020204" pitchFamily="34" charset="0"/>
              <a:buChar char="•"/>
              <a:defRPr sz="2400">
                <a:latin typeface="+mn-lt"/>
                <a:ea typeface="+mn-ea"/>
              </a:defRPr>
            </a:lvl2pPr>
            <a:lvl3pPr marL="984250" indent="-265113">
              <a:lnSpc>
                <a:spcPct val="100000"/>
              </a:lnSpc>
              <a:spcBef>
                <a:spcPts val="300"/>
              </a:spcBef>
              <a:spcAft>
                <a:spcPts val="300"/>
              </a:spcAft>
              <a:buFont typeface="Arial" panose="020B0604020202020204" pitchFamily="34" charset="0"/>
              <a:buChar char="•"/>
              <a:defRPr>
                <a:latin typeface="+mn-lt"/>
                <a:ea typeface="+mn-ea"/>
              </a:defRPr>
            </a:lvl3pPr>
            <a:lvl4pPr marL="1343025" indent="-265113">
              <a:buFont typeface="Arial" panose="020B0604020202020204" pitchFamily="34" charset="0"/>
              <a:buChar char="•"/>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第４レベル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37525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
        <p:nvSpPr>
          <p:cNvPr id="13" name="テキスト プレースホルダー 5"/>
          <p:cNvSpPr>
            <a:spLocks noGrp="1"/>
          </p:cNvSpPr>
          <p:nvPr>
            <p:ph type="body" sz="quarter" idx="14"/>
          </p:nvPr>
        </p:nvSpPr>
        <p:spPr>
          <a:xfrm>
            <a:off x="472333" y="989477"/>
            <a:ext cx="11247333"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Tree>
    <p:extLst>
      <p:ext uri="{BB962C8B-B14F-4D97-AF65-F5344CB8AC3E}">
        <p14:creationId xmlns:p14="http://schemas.microsoft.com/office/powerpoint/2010/main" val="190681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225780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83780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12"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0" y="720000"/>
            <a:ext cx="12197713" cy="763625"/>
          </a:xfrm>
          <a:prstGeom prst="rect">
            <a:avLst/>
          </a:prstGeom>
          <a:solidFill>
            <a:schemeClr val="accent1"/>
          </a:solidFill>
          <a:ln>
            <a:noFill/>
          </a:ln>
        </p:spPr>
        <p:txBody>
          <a:bodyPr wrap="square" lIns="0" tIns="180000" rIns="0" bIns="180000" anchor="t"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84006131"/>
      </p:ext>
    </p:extLst>
  </p:cSld>
  <p:clrMapOvr>
    <a:masterClrMapping/>
  </p:clrMapOvr>
  <p:extLst>
    <p:ext uri="{DCECCB84-F9BA-43D5-87BE-67443E8EF086}">
      <p15:sldGuideLst xmlns:p15="http://schemas.microsoft.com/office/powerpoint/2012/main">
        <p15:guide id="1" pos="7514">
          <p15:clr>
            <a:srgbClr val="FBAE40"/>
          </p15:clr>
        </p15:guide>
        <p15:guide id="2" pos="166">
          <p15:clr>
            <a:srgbClr val="FBAE40"/>
          </p15:clr>
        </p15:guide>
        <p15:guide id="3" orient="horz" pos="4065">
          <p15:clr>
            <a:srgbClr val="FBAE40"/>
          </p15:clr>
        </p15:guide>
        <p15:guide id="4" orient="horz" pos="11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9"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75721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3099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7"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8"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8687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2"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2021 Toshiba Corporation </a:t>
            </a:r>
            <a:endParaRPr lang="ja-JP" sz="800" dirty="0">
              <a:latin typeface="+mn-ea"/>
              <a:ea typeface="+mn-ea"/>
            </a:endParaRPr>
          </a:p>
        </p:txBody>
      </p:sp>
    </p:spTree>
    <p:extLst>
      <p:ext uri="{BB962C8B-B14F-4D97-AF65-F5344CB8AC3E}">
        <p14:creationId xmlns:p14="http://schemas.microsoft.com/office/powerpoint/2010/main" val="1680844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10237811" y="6557529"/>
            <a:ext cx="147476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0802725"/>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3848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06957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3"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02355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目次">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1" hasCustomPrompt="1"/>
          </p:nvPr>
        </p:nvSpPr>
        <p:spPr bwMode="gray">
          <a:xfrm>
            <a:off x="814918" y="1127995"/>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16" name="テキスト プレースホルダー 15"/>
          <p:cNvSpPr>
            <a:spLocks noGrp="1"/>
          </p:cNvSpPr>
          <p:nvPr>
            <p:ph type="body" sz="quarter" idx="12"/>
          </p:nvPr>
        </p:nvSpPr>
        <p:spPr bwMode="gray">
          <a:xfrm>
            <a:off x="2438403" y="1238811"/>
            <a:ext cx="8938684" cy="627851"/>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dirty="0"/>
              <a:t>マスター テキストの書式設定</a:t>
            </a:r>
          </a:p>
        </p:txBody>
      </p:sp>
      <p:sp>
        <p:nvSpPr>
          <p:cNvPr id="32" name="テキスト プレースホルダー 11"/>
          <p:cNvSpPr>
            <a:spLocks noGrp="1"/>
          </p:cNvSpPr>
          <p:nvPr>
            <p:ph type="body" sz="quarter" idx="10"/>
          </p:nvPr>
        </p:nvSpPr>
        <p:spPr bwMode="gray">
          <a:xfrm>
            <a:off x="814919" y="287790"/>
            <a:ext cx="10562167" cy="404360"/>
          </a:xfrm>
          <a:prstGeom prst="rect">
            <a:avLst/>
          </a:prstGeom>
        </p:spPr>
        <p:txBody>
          <a:bodyPr vert="horz" wrap="square" lIns="90000" tIns="0" rIns="0" bIns="0" rtlCol="0" anchor="b" anchorCtr="0">
            <a:noAutofit/>
          </a:bodyPr>
          <a:lstStyle>
            <a:lvl1pPr indent="0">
              <a:lnSpc>
                <a:spcPct val="100000"/>
              </a:lnSpc>
              <a:spcBef>
                <a:spcPts val="0"/>
              </a:spcBef>
              <a:defRPr lang="en-US" altLang="ja-JP" sz="1846" b="1" dirty="0" smtClean="0">
                <a:solidFill>
                  <a:schemeClr val="accent2"/>
                </a:solidFill>
                <a:cs typeface="Myriad Pro"/>
              </a:defRPr>
            </a:lvl1pPr>
          </a:lstStyle>
          <a:p>
            <a:pPr marL="10658" lvl="0" defTabSz="914228"/>
            <a:r>
              <a:rPr kumimoji="1" lang="ja-JP" altLang="en-US"/>
              <a:t>マスター テキストの書式設定</a:t>
            </a:r>
          </a:p>
        </p:txBody>
      </p:sp>
      <p:sp>
        <p:nvSpPr>
          <p:cNvPr id="35" name="テキスト プレースホルダー 13"/>
          <p:cNvSpPr>
            <a:spLocks noGrp="1"/>
          </p:cNvSpPr>
          <p:nvPr>
            <p:ph type="body" sz="quarter" idx="13" hasCustomPrompt="1"/>
          </p:nvPr>
        </p:nvSpPr>
        <p:spPr bwMode="gray">
          <a:xfrm>
            <a:off x="814918" y="2161354"/>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6" name="テキスト プレースホルダー 15"/>
          <p:cNvSpPr>
            <a:spLocks noGrp="1"/>
          </p:cNvSpPr>
          <p:nvPr>
            <p:ph type="body" sz="quarter" idx="14"/>
          </p:nvPr>
        </p:nvSpPr>
        <p:spPr bwMode="gray">
          <a:xfrm>
            <a:off x="2438403" y="2235224"/>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7" name="テキスト プレースホルダー 13"/>
          <p:cNvSpPr>
            <a:spLocks noGrp="1"/>
          </p:cNvSpPr>
          <p:nvPr>
            <p:ph type="body" sz="quarter" idx="15" hasCustomPrompt="1"/>
          </p:nvPr>
        </p:nvSpPr>
        <p:spPr bwMode="gray">
          <a:xfrm>
            <a:off x="814918" y="3194713"/>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8" name="テキスト プレースホルダー 15"/>
          <p:cNvSpPr>
            <a:spLocks noGrp="1"/>
          </p:cNvSpPr>
          <p:nvPr>
            <p:ph type="body" sz="quarter" idx="16"/>
          </p:nvPr>
        </p:nvSpPr>
        <p:spPr bwMode="gray">
          <a:xfrm>
            <a:off x="2438403" y="3268583"/>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9" name="テキスト プレースホルダー 13"/>
          <p:cNvSpPr>
            <a:spLocks noGrp="1"/>
          </p:cNvSpPr>
          <p:nvPr>
            <p:ph type="body" sz="quarter" idx="17" hasCustomPrompt="1"/>
          </p:nvPr>
        </p:nvSpPr>
        <p:spPr bwMode="gray">
          <a:xfrm>
            <a:off x="814918" y="422807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0" name="テキスト プレースホルダー 15"/>
          <p:cNvSpPr>
            <a:spLocks noGrp="1"/>
          </p:cNvSpPr>
          <p:nvPr>
            <p:ph type="body" sz="quarter" idx="18"/>
          </p:nvPr>
        </p:nvSpPr>
        <p:spPr bwMode="gray">
          <a:xfrm>
            <a:off x="2438403" y="430194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41" name="テキスト プレースホルダー 13"/>
          <p:cNvSpPr>
            <a:spLocks noGrp="1"/>
          </p:cNvSpPr>
          <p:nvPr>
            <p:ph type="body" sz="quarter" idx="19" hasCustomPrompt="1"/>
          </p:nvPr>
        </p:nvSpPr>
        <p:spPr bwMode="gray">
          <a:xfrm>
            <a:off x="814918" y="526143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2" name="テキスト プレースホルダー 15"/>
          <p:cNvSpPr>
            <a:spLocks noGrp="1"/>
          </p:cNvSpPr>
          <p:nvPr>
            <p:ph type="body" sz="quarter" idx="20"/>
          </p:nvPr>
        </p:nvSpPr>
        <p:spPr bwMode="gray">
          <a:xfrm>
            <a:off x="2438403" y="533530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20" name="フッター プレースホルダー 3"/>
          <p:cNvSpPr txBox="1">
            <a:spLocks/>
          </p:cNvSpPr>
          <p:nvPr userDrawn="1"/>
        </p:nvSpPr>
        <p:spPr bwMode="gray">
          <a:xfrm>
            <a:off x="9781169" y="6557531"/>
            <a:ext cx="130805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eaLnBrk="0" hangingPunct="0"/>
            <a:r>
              <a:rPr sz="800" dirty="0"/>
              <a:t>© 2020 Toshiba Corporation</a:t>
            </a:r>
          </a:p>
        </p:txBody>
      </p:sp>
      <p:sp>
        <p:nvSpPr>
          <p:cNvPr id="15" name="スライド番号プレースホルダー 4"/>
          <p:cNvSpPr txBox="1">
            <a:spLocks/>
          </p:cNvSpPr>
          <p:nvPr userDrawn="1"/>
        </p:nvSpPr>
        <p:spPr bwMode="gray">
          <a:xfrm>
            <a:off x="11377084" y="6430904"/>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yriad Pro" pitchFamily="34" charset="0"/>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576080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0959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algn="r" defTabSz="914228">
              <a:defRPr kumimoji="0" sz="800">
                <a:solidFill>
                  <a:srgbClr val="000000"/>
                </a:solidFill>
                <a:effectLst/>
                <a:cs typeface="Segoe UI" pitchFamily="34" charset="0"/>
              </a:defRPr>
            </a:lvl1pPr>
            <a:lvl2pPr marL="457114" defTabSz="914228"/>
            <a:lvl3pPr marL="914228" defTabSz="914228"/>
            <a:lvl4pPr marL="1371342" defTabSz="914228"/>
            <a:lvl5pPr marL="1828456" defTabSz="914228"/>
            <a:lvl6pPr marL="2285570" defTabSz="914228"/>
            <a:lvl7pPr marL="2742684" defTabSz="914228"/>
            <a:lvl8pPr marL="3199798" defTabSz="914228"/>
            <a:lvl9pPr marL="3656913" defTabSz="914228"/>
          </a:lstStyle>
          <a:p>
            <a:r>
              <a:rPr lang="en-US" altLang="ja-JP" dirty="0"/>
              <a:t>© 2020 Toshiba Corporation </a:t>
            </a:r>
            <a:endParaRPr lang="ja-JP" altLang="ja-JP" dirty="0"/>
          </a:p>
        </p:txBody>
      </p:sp>
    </p:spTree>
    <p:extLst>
      <p:ext uri="{BB962C8B-B14F-4D97-AF65-F5344CB8AC3E}">
        <p14:creationId xmlns:p14="http://schemas.microsoft.com/office/powerpoint/2010/main" val="401208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2021 Toshiba Corporation </a:t>
            </a:r>
            <a:endParaRPr lang="ja-JP" sz="800" dirty="0">
              <a:latin typeface="+mn-ea"/>
              <a:ea typeface="+mn-ea"/>
            </a:endParaRPr>
          </a:p>
        </p:txBody>
      </p:sp>
    </p:spTree>
    <p:extLst>
      <p:ext uri="{BB962C8B-B14F-4D97-AF65-F5344CB8AC3E}">
        <p14:creationId xmlns:p14="http://schemas.microsoft.com/office/powerpoint/2010/main" val="251944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ea typeface="Meiryo UI"/>
              </a:rPr>
              <a:t>© 2020 Toshiba Corporation </a:t>
            </a:r>
            <a:endParaRPr lang="ja-JP" sz="800" dirty="0">
              <a:ea typeface="Meiryo UI"/>
            </a:endParaRPr>
          </a:p>
        </p:txBody>
      </p:sp>
    </p:spTree>
    <p:extLst>
      <p:ext uri="{BB962C8B-B14F-4D97-AF65-F5344CB8AC3E}">
        <p14:creationId xmlns:p14="http://schemas.microsoft.com/office/powerpoint/2010/main" val="41099338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0185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目次">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1" hasCustomPrompt="1"/>
          </p:nvPr>
        </p:nvSpPr>
        <p:spPr bwMode="gray">
          <a:xfrm>
            <a:off x="814918" y="1127995"/>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16" name="テキスト プレースホルダー 15"/>
          <p:cNvSpPr>
            <a:spLocks noGrp="1"/>
          </p:cNvSpPr>
          <p:nvPr>
            <p:ph type="body" sz="quarter" idx="12"/>
          </p:nvPr>
        </p:nvSpPr>
        <p:spPr bwMode="gray">
          <a:xfrm>
            <a:off x="2438403" y="1238811"/>
            <a:ext cx="8938684" cy="627851"/>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dirty="0"/>
              <a:t>マスター テキストの書式設定</a:t>
            </a:r>
          </a:p>
        </p:txBody>
      </p:sp>
      <p:sp>
        <p:nvSpPr>
          <p:cNvPr id="32" name="テキスト プレースホルダー 11"/>
          <p:cNvSpPr>
            <a:spLocks noGrp="1"/>
          </p:cNvSpPr>
          <p:nvPr>
            <p:ph type="body" sz="quarter" idx="10"/>
          </p:nvPr>
        </p:nvSpPr>
        <p:spPr bwMode="gray">
          <a:xfrm>
            <a:off x="814919" y="287790"/>
            <a:ext cx="10562167" cy="404360"/>
          </a:xfrm>
          <a:prstGeom prst="rect">
            <a:avLst/>
          </a:prstGeom>
        </p:spPr>
        <p:txBody>
          <a:bodyPr vert="horz" wrap="square" lIns="90000" tIns="0" rIns="0" bIns="0" rtlCol="0" anchor="b" anchorCtr="0">
            <a:noAutofit/>
          </a:bodyPr>
          <a:lstStyle>
            <a:lvl1pPr indent="0">
              <a:lnSpc>
                <a:spcPct val="100000"/>
              </a:lnSpc>
              <a:spcBef>
                <a:spcPts val="0"/>
              </a:spcBef>
              <a:defRPr lang="en-US" altLang="ja-JP" sz="1846" b="1" dirty="0" smtClean="0">
                <a:solidFill>
                  <a:schemeClr val="accent2"/>
                </a:solidFill>
                <a:cs typeface="Myriad Pro"/>
              </a:defRPr>
            </a:lvl1pPr>
          </a:lstStyle>
          <a:p>
            <a:pPr marL="10658" lvl="0" defTabSz="914228"/>
            <a:r>
              <a:rPr kumimoji="1" lang="ja-JP" altLang="en-US"/>
              <a:t>マスター テキストの書式設定</a:t>
            </a:r>
          </a:p>
        </p:txBody>
      </p:sp>
      <p:sp>
        <p:nvSpPr>
          <p:cNvPr id="35" name="テキスト プレースホルダー 13"/>
          <p:cNvSpPr>
            <a:spLocks noGrp="1"/>
          </p:cNvSpPr>
          <p:nvPr>
            <p:ph type="body" sz="quarter" idx="13" hasCustomPrompt="1"/>
          </p:nvPr>
        </p:nvSpPr>
        <p:spPr bwMode="gray">
          <a:xfrm>
            <a:off x="814918" y="2161354"/>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6" name="テキスト プレースホルダー 15"/>
          <p:cNvSpPr>
            <a:spLocks noGrp="1"/>
          </p:cNvSpPr>
          <p:nvPr>
            <p:ph type="body" sz="quarter" idx="14"/>
          </p:nvPr>
        </p:nvSpPr>
        <p:spPr bwMode="gray">
          <a:xfrm>
            <a:off x="2438403" y="2235224"/>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7" name="テキスト プレースホルダー 13"/>
          <p:cNvSpPr>
            <a:spLocks noGrp="1"/>
          </p:cNvSpPr>
          <p:nvPr>
            <p:ph type="body" sz="quarter" idx="15" hasCustomPrompt="1"/>
          </p:nvPr>
        </p:nvSpPr>
        <p:spPr bwMode="gray">
          <a:xfrm>
            <a:off x="814918" y="3194713"/>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8" name="テキスト プレースホルダー 15"/>
          <p:cNvSpPr>
            <a:spLocks noGrp="1"/>
          </p:cNvSpPr>
          <p:nvPr>
            <p:ph type="body" sz="quarter" idx="16"/>
          </p:nvPr>
        </p:nvSpPr>
        <p:spPr bwMode="gray">
          <a:xfrm>
            <a:off x="2438403" y="3268583"/>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9" name="テキスト プレースホルダー 13"/>
          <p:cNvSpPr>
            <a:spLocks noGrp="1"/>
          </p:cNvSpPr>
          <p:nvPr>
            <p:ph type="body" sz="quarter" idx="17" hasCustomPrompt="1"/>
          </p:nvPr>
        </p:nvSpPr>
        <p:spPr bwMode="gray">
          <a:xfrm>
            <a:off x="814918" y="422807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0" name="テキスト プレースホルダー 15"/>
          <p:cNvSpPr>
            <a:spLocks noGrp="1"/>
          </p:cNvSpPr>
          <p:nvPr>
            <p:ph type="body" sz="quarter" idx="18"/>
          </p:nvPr>
        </p:nvSpPr>
        <p:spPr bwMode="gray">
          <a:xfrm>
            <a:off x="2438403" y="430194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41" name="テキスト プレースホルダー 13"/>
          <p:cNvSpPr>
            <a:spLocks noGrp="1"/>
          </p:cNvSpPr>
          <p:nvPr>
            <p:ph type="body" sz="quarter" idx="19" hasCustomPrompt="1"/>
          </p:nvPr>
        </p:nvSpPr>
        <p:spPr bwMode="gray">
          <a:xfrm>
            <a:off x="814918" y="526143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2" name="テキスト プレースホルダー 15"/>
          <p:cNvSpPr>
            <a:spLocks noGrp="1"/>
          </p:cNvSpPr>
          <p:nvPr>
            <p:ph type="body" sz="quarter" idx="20"/>
          </p:nvPr>
        </p:nvSpPr>
        <p:spPr bwMode="gray">
          <a:xfrm>
            <a:off x="2438403" y="533530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20" name="フッター プレースホルダー 3"/>
          <p:cNvSpPr txBox="1">
            <a:spLocks/>
          </p:cNvSpPr>
          <p:nvPr userDrawn="1"/>
        </p:nvSpPr>
        <p:spPr bwMode="gray">
          <a:xfrm>
            <a:off x="9781169" y="6557531"/>
            <a:ext cx="130805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eaLnBrk="0" hangingPunct="0"/>
            <a:r>
              <a:rPr sz="800" dirty="0"/>
              <a:t>© 2020 Toshiba Corporation</a:t>
            </a:r>
          </a:p>
        </p:txBody>
      </p:sp>
      <p:sp>
        <p:nvSpPr>
          <p:cNvPr id="15" name="スライド番号プレースホルダー 4"/>
          <p:cNvSpPr txBox="1">
            <a:spLocks/>
          </p:cNvSpPr>
          <p:nvPr userDrawn="1"/>
        </p:nvSpPr>
        <p:spPr bwMode="gray">
          <a:xfrm>
            <a:off x="11377084" y="6430904"/>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yriad Pro" pitchFamily="34" charset="0"/>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275566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1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n-lt"/>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19"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29082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F53B32C-DF8E-40B5-A519-537791519BA2}"/>
              </a:ext>
            </a:extLst>
          </p:cNvPr>
          <p:cNvSpPr/>
          <p:nvPr userDrawn="1"/>
        </p:nvSpPr>
        <p:spPr>
          <a:xfrm>
            <a:off x="0" y="0"/>
            <a:ext cx="12192000" cy="68580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rPr>
              <a:t>© 2020 Toshiba Corporation </a:t>
            </a:r>
            <a:endParaRPr lang="ja-JP" sz="800" dirty="0">
              <a:solidFill>
                <a:srgbClr val="FFFFFF"/>
              </a:solidFill>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4274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theme" Target="../theme/theme3.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11373"/>
      </p:ext>
    </p:extLst>
  </p:cSld>
  <p:clrMap bg1="lt1" tx1="dk1" bg2="lt2" tx2="dk2" accent1="accent1" accent2="accent2" accent3="accent3" accent4="accent4" accent5="accent5" accent6="accent6" hlink="hlink" folHlink="folHlink"/>
  <p:sldLayoutIdLst>
    <p:sldLayoutId id="2147483717" r:id="rId1"/>
    <p:sldLayoutId id="2147483719" r:id="rId2"/>
    <p:sldLayoutId id="2147483720" r:id="rId3"/>
    <p:sldLayoutId id="2147483721" r:id="rId4"/>
    <p:sldLayoutId id="2147483723" r:id="rId5"/>
    <p:sldLayoutId id="2147484094" r:id="rId6"/>
    <p:sldLayoutId id="2147484095" r:id="rId7"/>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70267"/>
      </p:ext>
    </p:extLst>
  </p:cSld>
  <p:clrMap bg1="lt1" tx1="dk1" bg2="lt2" tx2="dk2" accent1="accent1" accent2="accent2" accent3="accent3" accent4="accent4" accent5="accent5" accent6="accent6" hlink="hlink" folHlink="folHlink"/>
  <p:sldLayoutIdLst>
    <p:sldLayoutId id="2147483855" r:id="rId1"/>
    <p:sldLayoutId id="2147483857" r:id="rId2"/>
    <p:sldLayoutId id="2147483859" r:id="rId3"/>
    <p:sldLayoutId id="2147483860" r:id="rId4"/>
    <p:sldLayoutId id="2147483861" r:id="rId5"/>
    <p:sldLayoutId id="2147483862" r:id="rId6"/>
    <p:sldLayoutId id="2147483863" r:id="rId7"/>
    <p:sldLayoutId id="2147483872" r:id="rId8"/>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647007"/>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71" r:id="rId6"/>
    <p:sldLayoutId id="2147484075" r:id="rId7"/>
    <p:sldLayoutId id="2147484076" r:id="rId8"/>
    <p:sldLayoutId id="2147484077" r:id="rId9"/>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00995"/>
      </p:ext>
    </p:extLst>
  </p:cSld>
  <p:clrMap bg1="lt1" tx1="dk1" bg2="lt2" tx2="dk2" accent1="accent1" accent2="accent2" accent3="accent3" accent4="accent4" accent5="accent5" accent6="accent6" hlink="hlink" folHlink="folHlink"/>
  <p:sldLayoutIdLst>
    <p:sldLayoutId id="2147484093" r:id="rId1"/>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8.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InnerSourceCommons/InnerSourceLearningPath" TargetMode="External"/><Relationship Id="rId2" Type="http://schemas.openxmlformats.org/officeDocument/2006/relationships/hyperlink" Target="http://innersourcecommons.org/resources/learningpath/" TargetMode="External"/><Relationship Id="rId1" Type="http://schemas.openxmlformats.org/officeDocument/2006/relationships/slideLayout" Target="../slideLayouts/slideLayout4.xml"/><Relationship Id="rId4" Type="http://schemas.openxmlformats.org/officeDocument/2006/relationships/hyperlink" Target="http://innersourcecommons.org/"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pic>
        <p:nvPicPr>
          <p:cNvPr id="36" name="図 35"/>
          <p:cNvPicPr>
            <a:picLocks noChangeAspect="1"/>
          </p:cNvPicPr>
          <p:nvPr/>
        </p:nvPicPr>
        <p:blipFill rotWithShape="1">
          <a:blip r:embed="rId3">
            <a:extLst>
              <a:ext uri="{28A0092B-C50C-407E-A947-70E740481C1C}">
                <a14:useLocalDpi xmlns:a14="http://schemas.microsoft.com/office/drawing/2010/main" val="0"/>
              </a:ext>
            </a:extLst>
          </a:blip>
          <a:srcRect l="1024" t="16565" r="88791" b="69787"/>
          <a:stretch/>
        </p:blipFill>
        <p:spPr>
          <a:xfrm>
            <a:off x="429500" y="302899"/>
            <a:ext cx="1043700" cy="1130675"/>
          </a:xfrm>
          <a:prstGeom prst="rect">
            <a:avLst/>
          </a:prstGeom>
        </p:spPr>
      </p:pic>
      <p:pic>
        <p:nvPicPr>
          <p:cNvPr id="37" name="図 36">
            <a:extLst>
              <a:ext uri="{FF2B5EF4-FFF2-40B4-BE49-F238E27FC236}">
                <a16:creationId xmlns:a16="http://schemas.microsoft.com/office/drawing/2014/main" id="{7FBBE1D9-4E8D-478E-99DC-40A976BDA69C}"/>
              </a:ext>
            </a:extLst>
          </p:cNvPr>
          <p:cNvPicPr>
            <a:picLocks noChangeAspect="1"/>
          </p:cNvPicPr>
          <p:nvPr/>
        </p:nvPicPr>
        <p:blipFill rotWithShape="1">
          <a:blip r:embed="rId4">
            <a:extLst>
              <a:ext uri="{28A0092B-C50C-407E-A947-70E740481C1C}">
                <a14:useLocalDpi xmlns:a14="http://schemas.microsoft.com/office/drawing/2010/main" val="0"/>
              </a:ext>
            </a:extLst>
          </a:blip>
          <a:srcRect l="60976" t="22172" r="19233" b="53670"/>
          <a:stretch/>
        </p:blipFill>
        <p:spPr>
          <a:xfrm rot="16200000">
            <a:off x="479826" y="5240445"/>
            <a:ext cx="1334020" cy="1221291"/>
          </a:xfrm>
          <a:prstGeom prst="rect">
            <a:avLst/>
          </a:prstGeom>
        </p:spPr>
      </p:pic>
      <p:sp>
        <p:nvSpPr>
          <p:cNvPr id="38" name="正方形/長方形 37">
            <a:extLst>
              <a:ext uri="{FF2B5EF4-FFF2-40B4-BE49-F238E27FC236}">
                <a16:creationId xmlns:a16="http://schemas.microsoft.com/office/drawing/2014/main" id="{2DEC1F85-794C-4D02-8CE4-ABE8F4DF7189}"/>
              </a:ext>
            </a:extLst>
          </p:cNvPr>
          <p:cNvSpPr/>
          <p:nvPr/>
        </p:nvSpPr>
        <p:spPr>
          <a:xfrm>
            <a:off x="2038839" y="5311090"/>
            <a:ext cx="4140000" cy="1080000"/>
          </a:xfrm>
          <a:prstGeom prst="rect">
            <a:avLst/>
          </a:prstGeom>
        </p:spPr>
        <p:txBody>
          <a:bodyPr wrap="square" lIns="0" tIns="0" rIns="0" bIns="0" anchor="ctr" anchorCtr="0">
            <a:noAutofit/>
          </a:bodyPr>
          <a:lstStyle/>
          <a:p>
            <a:r>
              <a:rPr lang="ja-JP" altLang="en-US" sz="3200" dirty="0">
                <a:solidFill>
                  <a:schemeClr val="bg1"/>
                </a:solidFill>
                <a:latin typeface="Meiryo UI" panose="020B0604030504040204" pitchFamily="50" charset="-128"/>
                <a:ea typeface="Meiryo UI" panose="020B0604030504040204" pitchFamily="50" charset="-128"/>
              </a:rPr>
              <a:t>小林良岳</a:t>
            </a:r>
            <a:endParaRPr lang="ja-JP" altLang="en-US" dirty="0">
              <a:solidFill>
                <a:schemeClr val="bg1"/>
              </a:solidFill>
              <a:latin typeface="Meiryo UI" panose="020B0604030504040204" pitchFamily="50" charset="-128"/>
              <a:ea typeface="Meiryo UI" panose="020B0604030504040204" pitchFamily="50" charset="-128"/>
            </a:endParaRPr>
          </a:p>
          <a:p>
            <a:r>
              <a:rPr lang="en-US" altLang="ja-JP" dirty="0">
                <a:solidFill>
                  <a:schemeClr val="bg1"/>
                </a:solidFill>
                <a:latin typeface="Meiryo UI" panose="020B0604030504040204" pitchFamily="50" charset="-128"/>
                <a:ea typeface="Meiryo UI" panose="020B0604030504040204" pitchFamily="50" charset="-128"/>
              </a:rPr>
              <a:t>yoshitake.kobayashi@toshiba.co.jp</a:t>
            </a:r>
            <a:endParaRPr lang="ja-JP" altLang="en-US" dirty="0">
              <a:solidFill>
                <a:schemeClr val="bg1"/>
              </a:solidFill>
            </a:endParaRPr>
          </a:p>
        </p:txBody>
      </p:sp>
      <p:sp>
        <p:nvSpPr>
          <p:cNvPr id="39" name="タイトル 5"/>
          <p:cNvSpPr txBox="1">
            <a:spLocks/>
          </p:cNvSpPr>
          <p:nvPr/>
        </p:nvSpPr>
        <p:spPr>
          <a:xfrm>
            <a:off x="467998" y="2675540"/>
            <a:ext cx="9906088" cy="1044000"/>
          </a:xfrm>
          <a:prstGeom prst="rect">
            <a:avLst/>
          </a:prstGeom>
        </p:spPr>
        <p:txBody>
          <a:bodyPr tIns="0" anchor="ctr"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nSpc>
                <a:spcPct val="100000"/>
              </a:lnSpc>
            </a:pPr>
            <a:r>
              <a:rPr lang="en-US" altLang="ja-JP" sz="4000" dirty="0" err="1">
                <a:solidFill>
                  <a:schemeClr val="bg1"/>
                </a:solidFill>
                <a:latin typeface="Meiryo UI" panose="020B0604030504040204" pitchFamily="50" charset="-128"/>
                <a:ea typeface="Meiryo UI" panose="020B0604030504040204" pitchFamily="50" charset="-128"/>
              </a:rPr>
              <a:t>InnerSource</a:t>
            </a:r>
            <a:r>
              <a:rPr lang="en-US" altLang="ja-JP" sz="4000" dirty="0">
                <a:solidFill>
                  <a:schemeClr val="bg1"/>
                </a:solidFill>
                <a:latin typeface="Meiryo UI" panose="020B0604030504040204" pitchFamily="50" charset="-128"/>
                <a:ea typeface="Meiryo UI" panose="020B0604030504040204" pitchFamily="50" charset="-128"/>
              </a:rPr>
              <a:t> Learning Path</a:t>
            </a:r>
            <a:endParaRPr lang="en-US" sz="4000" dirty="0">
              <a:solidFill>
                <a:schemeClr val="bg1"/>
              </a:solidFill>
              <a:latin typeface="Meiryo UI" panose="020B0604030504040204" pitchFamily="50" charset="-128"/>
              <a:ea typeface="Meiryo UI" panose="020B0604030504040204" pitchFamily="50" charset="-128"/>
            </a:endParaRPr>
          </a:p>
        </p:txBody>
      </p:sp>
      <p:pic>
        <p:nvPicPr>
          <p:cNvPr id="1026" name="Picture 2" descr="by-sa">
            <a:extLst>
              <a:ext uri="{FF2B5EF4-FFF2-40B4-BE49-F238E27FC236}">
                <a16:creationId xmlns:a16="http://schemas.microsoft.com/office/drawing/2014/main" id="{6E791BBB-AB61-4607-BA41-5B6FEBBB18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7773" y="6073042"/>
            <a:ext cx="1419225"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9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4724958" y="997809"/>
            <a:ext cx="7024356" cy="5400000"/>
            <a:chOff x="4724958" y="997809"/>
            <a:chExt cx="7024356" cy="5400000"/>
          </a:xfrm>
        </p:grpSpPr>
        <p:sp>
          <p:nvSpPr>
            <p:cNvPr id="16" name="正方形/長方形 15"/>
            <p:cNvSpPr/>
            <p:nvPr/>
          </p:nvSpPr>
          <p:spPr>
            <a:xfrm>
              <a:off x="4724958" y="997809"/>
              <a:ext cx="7024356" cy="5400000"/>
            </a:xfrm>
            <a:prstGeom prst="rect">
              <a:avLst/>
            </a:prstGeom>
            <a:solidFill>
              <a:srgbClr val="CDDDCD"/>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99957" y="1165576"/>
              <a:ext cx="1620000" cy="504000"/>
            </a:xfrm>
            <a:prstGeom prst="rect">
              <a:avLst/>
            </a:prstGeom>
          </p:spPr>
          <p:txBody>
            <a:bodyPr wrap="none" lIns="0" tIns="0" rIns="0" bIns="36000" anchor="ctr" anchorCtr="0">
              <a:noAutofit/>
            </a:bodyPr>
            <a:lstStyle/>
            <a:p>
              <a:pPr algn="ctr"/>
              <a:r>
                <a:rPr lang="ja-JP" altLang="en-US" sz="3200" b="1" dirty="0">
                  <a:solidFill>
                    <a:srgbClr val="668565"/>
                  </a:solidFill>
                </a:rPr>
                <a:t>目指す姿</a:t>
              </a:r>
              <a:endParaRPr lang="en-US" altLang="ja-JP" sz="3200" b="1" dirty="0">
                <a:solidFill>
                  <a:srgbClr val="668565"/>
                </a:solidFill>
              </a:endParaRPr>
            </a:p>
          </p:txBody>
        </p:sp>
        <p:sp>
          <p:nvSpPr>
            <p:cNvPr id="8" name="正方形/長方形 7"/>
            <p:cNvSpPr/>
            <p:nvPr/>
          </p:nvSpPr>
          <p:spPr>
            <a:xfrm>
              <a:off x="6659957" y="5866460"/>
              <a:ext cx="4500000" cy="324000"/>
            </a:xfrm>
            <a:prstGeom prst="rect">
              <a:avLst/>
            </a:prstGeom>
          </p:spPr>
          <p:txBody>
            <a:bodyPr wrap="none" lIns="0" tIns="0" rIns="0" bIns="0" anchor="ctr" anchorCtr="0">
              <a:noAutofit/>
            </a:bodyPr>
            <a:lstStyle/>
            <a:p>
              <a:pPr algn="ctr"/>
              <a:r>
                <a:rPr lang="ja-JP" altLang="en-US" dirty="0">
                  <a:solidFill>
                    <a:srgbClr val="668565"/>
                  </a:solidFill>
                  <a:latin typeface="+mn-ea"/>
                </a:rPr>
                <a:t>サイロを取り払い、コラボレーションが各所で発生！</a:t>
              </a:r>
              <a:endParaRPr lang="en-US" altLang="ja-JP" dirty="0">
                <a:solidFill>
                  <a:srgbClr val="668565"/>
                </a:solidFill>
                <a:latin typeface="+mn-ea"/>
              </a:endParaRPr>
            </a:p>
          </p:txBody>
        </p:sp>
        <p:pic>
          <p:nvPicPr>
            <p:cNvPr id="9" name="図 8"/>
            <p:cNvPicPr>
              <a:picLocks noChangeAspect="1"/>
            </p:cNvPicPr>
            <p:nvPr/>
          </p:nvPicPr>
          <p:blipFill>
            <a:blip r:embed="rId3"/>
            <a:stretch>
              <a:fillRect/>
            </a:stretch>
          </p:blipFill>
          <p:spPr>
            <a:xfrm>
              <a:off x="6458712" y="1648009"/>
              <a:ext cx="4923554" cy="4311436"/>
            </a:xfrm>
            <a:prstGeom prst="rect">
              <a:avLst/>
            </a:prstGeom>
          </p:spPr>
        </p:pic>
      </p:grpSp>
      <p:sp>
        <p:nvSpPr>
          <p:cNvPr id="2" name="ホームベース 1"/>
          <p:cNvSpPr/>
          <p:nvPr/>
        </p:nvSpPr>
        <p:spPr>
          <a:xfrm>
            <a:off x="442686" y="997809"/>
            <a:ext cx="5832000" cy="5400000"/>
          </a:xfrm>
          <a:prstGeom prst="homePlate">
            <a:avLst>
              <a:gd name="adj" fmla="val 14335"/>
            </a:avLst>
          </a:prstGeom>
          <a:solidFill>
            <a:srgbClr val="E4E4E4"/>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4"/>
          <a:srcRect t="2533" b="5763"/>
          <a:stretch/>
        </p:blipFill>
        <p:spPr>
          <a:xfrm>
            <a:off x="973976" y="1903800"/>
            <a:ext cx="4213993" cy="3708000"/>
          </a:xfrm>
          <a:prstGeom prst="rect">
            <a:avLst/>
          </a:prstGeom>
        </p:spPr>
      </p:pic>
      <p:sp>
        <p:nvSpPr>
          <p:cNvPr id="3" name="タイトル 2"/>
          <p:cNvSpPr>
            <a:spLocks noGrp="1"/>
          </p:cNvSpPr>
          <p:nvPr>
            <p:ph type="title"/>
          </p:nvPr>
        </p:nvSpPr>
        <p:spPr/>
        <p:txBody>
          <a:bodyPr/>
          <a:lstStyle/>
          <a:p>
            <a:pPr marL="0"/>
            <a:r>
              <a:rPr lang="en-US" altLang="ja-JP" sz="2800" dirty="0">
                <a:solidFill>
                  <a:schemeClr val="bg1"/>
                </a:solidFill>
                <a:latin typeface="Meiryo UI" panose="020B0604030504040204" pitchFamily="50" charset="-128"/>
                <a:ea typeface="Meiryo UI" panose="020B0604030504040204" pitchFamily="50" charset="-128"/>
              </a:rPr>
              <a:t>1-2</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a:solidFill>
                  <a:schemeClr val="bg1"/>
                </a:solidFill>
                <a:latin typeface="Meiryo UI" panose="020B0604030504040204" pitchFamily="50" charset="-128"/>
                <a:ea typeface="Meiryo UI" panose="020B0604030504040204" pitchFamily="50" charset="-128"/>
              </a:rPr>
              <a:t>InnerSource </a:t>
            </a:r>
            <a:r>
              <a:rPr lang="ja-JP" altLang="en-US" sz="2800" dirty="0">
                <a:solidFill>
                  <a:schemeClr val="bg1"/>
                </a:solidFill>
                <a:latin typeface="Meiryo UI" panose="020B0604030504040204" pitchFamily="50" charset="-128"/>
                <a:ea typeface="Meiryo UI" panose="020B0604030504040204" pitchFamily="50" charset="-128"/>
              </a:rPr>
              <a:t>で共創を実現</a:t>
            </a:r>
            <a:endParaRPr lang="en-US" altLang="ja-JP" sz="2800" dirty="0">
              <a:solidFill>
                <a:schemeClr val="bg1"/>
              </a:solidFill>
              <a:latin typeface="Meiryo UI" panose="020B0604030504040204" pitchFamily="50" charset="-128"/>
              <a:ea typeface="Meiryo UI" panose="020B0604030504040204" pitchFamily="50" charset="-128"/>
            </a:endParaRPr>
          </a:p>
        </p:txBody>
      </p:sp>
      <p:sp>
        <p:nvSpPr>
          <p:cNvPr id="4" name="正方形/長方形 3"/>
          <p:cNvSpPr/>
          <p:nvPr/>
        </p:nvSpPr>
        <p:spPr>
          <a:xfrm>
            <a:off x="2472043" y="1165576"/>
            <a:ext cx="1620000" cy="504000"/>
          </a:xfrm>
          <a:prstGeom prst="rect">
            <a:avLst/>
          </a:prstGeom>
        </p:spPr>
        <p:txBody>
          <a:bodyPr wrap="none" lIns="0" tIns="0" rIns="0" bIns="36000" anchor="ctr" anchorCtr="0">
            <a:noAutofit/>
          </a:bodyPr>
          <a:lstStyle/>
          <a:p>
            <a:pPr algn="ctr"/>
            <a:r>
              <a:rPr lang="ja-JP" altLang="en-US" sz="3200" b="1" dirty="0">
                <a:solidFill>
                  <a:schemeClr val="accent5">
                    <a:lumMod val="75000"/>
                  </a:schemeClr>
                </a:solidFill>
              </a:rPr>
              <a:t>今まで</a:t>
            </a:r>
            <a:endParaRPr lang="en-US" altLang="ja-JP" sz="3200" b="1" dirty="0">
              <a:solidFill>
                <a:schemeClr val="accent5">
                  <a:lumMod val="75000"/>
                </a:schemeClr>
              </a:solidFill>
            </a:endParaRPr>
          </a:p>
        </p:txBody>
      </p:sp>
      <p:sp>
        <p:nvSpPr>
          <p:cNvPr id="7" name="正方形/長方形 6"/>
          <p:cNvSpPr/>
          <p:nvPr/>
        </p:nvSpPr>
        <p:spPr>
          <a:xfrm>
            <a:off x="1032043" y="5650460"/>
            <a:ext cx="4500000" cy="540000"/>
          </a:xfrm>
          <a:prstGeom prst="rect">
            <a:avLst/>
          </a:prstGeom>
          <a:noFill/>
        </p:spPr>
        <p:txBody>
          <a:bodyPr wrap="none" lIns="0" tIns="0" rIns="0" bIns="0" anchor="ctr" anchorCtr="0">
            <a:noAutofit/>
          </a:bodyPr>
          <a:lstStyle/>
          <a:p>
            <a:pPr algn="ctr"/>
            <a:r>
              <a:rPr lang="ja-JP" altLang="en-US" dirty="0">
                <a:solidFill>
                  <a:srgbClr val="CECED0">
                    <a:lumMod val="50000"/>
                  </a:srgbClr>
                </a:solidFill>
                <a:latin typeface="+mn-ea"/>
              </a:rPr>
              <a:t>サイロごとに閉じている</a:t>
            </a:r>
            <a:br>
              <a:rPr lang="en-US" altLang="ja-JP" dirty="0">
                <a:solidFill>
                  <a:srgbClr val="CECED0">
                    <a:lumMod val="50000"/>
                  </a:srgbClr>
                </a:solidFill>
                <a:latin typeface="+mn-ea"/>
              </a:rPr>
            </a:br>
            <a:r>
              <a:rPr lang="ja-JP" altLang="en-US" dirty="0">
                <a:solidFill>
                  <a:srgbClr val="CECED0">
                    <a:lumMod val="50000"/>
                  </a:srgbClr>
                </a:solidFill>
                <a:latin typeface="+mn-ea"/>
              </a:rPr>
              <a:t>何をしているか自部門以外のことは知らない</a:t>
            </a:r>
            <a:endParaRPr lang="en-US" altLang="ja-JP" dirty="0">
              <a:solidFill>
                <a:srgbClr val="CECED0">
                  <a:lumMod val="50000"/>
                </a:srgbClr>
              </a:solidFill>
              <a:latin typeface="+mn-ea"/>
            </a:endParaRPr>
          </a:p>
        </p:txBody>
      </p:sp>
    </p:spTree>
    <p:extLst>
      <p:ext uri="{BB962C8B-B14F-4D97-AF65-F5344CB8AC3E}">
        <p14:creationId xmlns:p14="http://schemas.microsoft.com/office/powerpoint/2010/main" val="23605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solidFill>
                  <a:schemeClr val="bg1"/>
                </a:solidFill>
                <a:latin typeface="+mn-ea"/>
                <a:ea typeface="+mn-ea"/>
              </a:rPr>
              <a:t>1-3</a:t>
            </a:r>
            <a:r>
              <a:rPr lang="ja-JP" altLang="en-US" sz="2800" dirty="0">
                <a:solidFill>
                  <a:schemeClr val="bg1"/>
                </a:solidFill>
                <a:latin typeface="+mn-ea"/>
                <a:ea typeface="+mn-ea"/>
              </a:rPr>
              <a:t>　</a:t>
            </a:r>
            <a:r>
              <a:rPr lang="ja-JP" altLang="ja-JP" sz="2800" dirty="0">
                <a:solidFill>
                  <a:schemeClr val="bg1"/>
                </a:solidFill>
                <a:latin typeface="+mn-ea"/>
                <a:ea typeface="+mn-ea"/>
              </a:rPr>
              <a:t>どのように</a:t>
            </a:r>
            <a:r>
              <a:rPr lang="en-US" altLang="ja-JP" sz="2800" dirty="0">
                <a:solidFill>
                  <a:schemeClr val="bg1"/>
                </a:solidFill>
                <a:latin typeface="+mn-ea"/>
                <a:ea typeface="+mn-ea"/>
              </a:rPr>
              <a:t> </a:t>
            </a:r>
            <a:r>
              <a:rPr lang="ja-JP" altLang="ja-JP" sz="2800" dirty="0">
                <a:solidFill>
                  <a:schemeClr val="bg1"/>
                </a:solidFill>
                <a:latin typeface="+mn-ea"/>
                <a:ea typeface="+mn-ea"/>
              </a:rPr>
              <a:t>InnerSource</a:t>
            </a:r>
            <a:r>
              <a:rPr lang="en-US" altLang="ja-JP" sz="2800" dirty="0">
                <a:solidFill>
                  <a:schemeClr val="bg1"/>
                </a:solidFill>
                <a:latin typeface="+mn-ea"/>
                <a:ea typeface="+mn-ea"/>
              </a:rPr>
              <a:t> </a:t>
            </a:r>
            <a:r>
              <a:rPr lang="ja-JP" altLang="ja-JP" sz="2800" dirty="0">
                <a:solidFill>
                  <a:schemeClr val="bg1"/>
                </a:solidFill>
                <a:latin typeface="+mn-ea"/>
                <a:ea typeface="+mn-ea"/>
              </a:rPr>
              <a:t>は機能するの</a:t>
            </a:r>
            <a:r>
              <a:rPr lang="ja-JP" altLang="en-US" sz="2800" dirty="0">
                <a:solidFill>
                  <a:schemeClr val="bg1"/>
                </a:solidFill>
                <a:latin typeface="+mn-ea"/>
                <a:ea typeface="+mn-ea"/>
              </a:rPr>
              <a:t>か？</a:t>
            </a:r>
            <a:endParaRPr lang="en-US" altLang="ja-JP" sz="2800" dirty="0">
              <a:solidFill>
                <a:schemeClr val="bg1"/>
              </a:solidFill>
              <a:latin typeface="+mn-ea"/>
              <a:ea typeface="+mn-ea"/>
            </a:endParaRPr>
          </a:p>
        </p:txBody>
      </p:sp>
      <p:sp>
        <p:nvSpPr>
          <p:cNvPr id="9" name="テキスト ボックス 8"/>
          <p:cNvSpPr txBox="1"/>
          <p:nvPr/>
        </p:nvSpPr>
        <p:spPr>
          <a:xfrm>
            <a:off x="468086" y="958796"/>
            <a:ext cx="1440000" cy="432000"/>
          </a:xfrm>
          <a:prstGeom prst="rect">
            <a:avLst/>
          </a:prstGeom>
          <a:solidFill>
            <a:schemeClr val="accent3">
              <a:lumMod val="75000"/>
            </a:schemeClr>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10" name="楕円 35"/>
          <p:cNvSpPr>
            <a:spLocks noChangeAspect="1"/>
          </p:cNvSpPr>
          <p:nvPr/>
        </p:nvSpPr>
        <p:spPr>
          <a:xfrm>
            <a:off x="522516" y="3028249"/>
            <a:ext cx="1620000" cy="16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11" name="楕円 36"/>
          <p:cNvSpPr>
            <a:spLocks noChangeAspect="1"/>
          </p:cNvSpPr>
          <p:nvPr/>
        </p:nvSpPr>
        <p:spPr>
          <a:xfrm>
            <a:off x="10049484" y="3028249"/>
            <a:ext cx="1620000" cy="162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grpSp>
        <p:nvGrpSpPr>
          <p:cNvPr id="2" name="グループ化 1"/>
          <p:cNvGrpSpPr/>
          <p:nvPr/>
        </p:nvGrpSpPr>
        <p:grpSpPr>
          <a:xfrm>
            <a:off x="3201351" y="2653662"/>
            <a:ext cx="5688000" cy="407245"/>
            <a:chOff x="3201351" y="2653662"/>
            <a:chExt cx="5688000" cy="407245"/>
          </a:xfrm>
        </p:grpSpPr>
        <p:sp>
          <p:nvSpPr>
            <p:cNvPr id="12" name="テキスト ボックス 11"/>
            <p:cNvSpPr txBox="1"/>
            <p:nvPr/>
          </p:nvSpPr>
          <p:spPr>
            <a:xfrm>
              <a:off x="5004625" y="2653662"/>
              <a:ext cx="2520000" cy="360000"/>
            </a:xfrm>
            <a:prstGeom prst="rect">
              <a:avLst/>
            </a:prstGeom>
            <a:noFill/>
          </p:spPr>
          <p:txBody>
            <a:bodyPr wrap="square" lIns="0" tIns="0" rIns="0" bIns="0" rtlCol="0" anchor="ctr" anchorCtr="0">
              <a:noAutofit/>
            </a:bodyPr>
            <a:lstStyle/>
            <a:p>
              <a:pPr algn="ctr"/>
              <a:r>
                <a:rPr lang="ja-JP" altLang="en-US" sz="2200" dirty="0">
                  <a:solidFill>
                    <a:srgbClr val="644080"/>
                  </a:solidFill>
                  <a:latin typeface="+mn-ea"/>
                </a:rPr>
                <a:t>機能を使いたい！</a:t>
              </a:r>
            </a:p>
          </p:txBody>
        </p:sp>
        <p:cxnSp>
          <p:nvCxnSpPr>
            <p:cNvPr id="13" name="直線矢印コネクタ 12"/>
            <p:cNvCxnSpPr/>
            <p:nvPr/>
          </p:nvCxnSpPr>
          <p:spPr>
            <a:xfrm flipH="1" flipV="1">
              <a:off x="3201351" y="3060907"/>
              <a:ext cx="5688000" cy="0"/>
            </a:xfrm>
            <a:prstGeom prst="straightConnector1">
              <a:avLst/>
            </a:prstGeom>
            <a:ln w="38100" cap="rnd">
              <a:solidFill>
                <a:schemeClr val="accent4">
                  <a:lumMod val="60000"/>
                  <a:lumOff val="40000"/>
                </a:schemeClr>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3252000" y="3173636"/>
            <a:ext cx="5688000" cy="664613"/>
            <a:chOff x="3252000" y="3173636"/>
            <a:chExt cx="5688000" cy="664613"/>
          </a:xfrm>
        </p:grpSpPr>
        <p:cxnSp>
          <p:nvCxnSpPr>
            <p:cNvPr id="14" name="直線矢印コネクタ 13"/>
            <p:cNvCxnSpPr/>
            <p:nvPr/>
          </p:nvCxnSpPr>
          <p:spPr>
            <a:xfrm>
              <a:off x="3252000" y="3838249"/>
              <a:ext cx="5688000" cy="0"/>
            </a:xfrm>
            <a:prstGeom prst="straightConnector1">
              <a:avLst/>
            </a:prstGeom>
            <a:ln w="38100" cap="rnd">
              <a:solidFill>
                <a:schemeClr val="accent2"/>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756000" y="3173636"/>
              <a:ext cx="4680000" cy="612000"/>
            </a:xfrm>
            <a:prstGeom prst="rect">
              <a:avLst/>
            </a:prstGeom>
            <a:noFill/>
          </p:spPr>
          <p:txBody>
            <a:bodyPr wrap="square" lIns="0" tIns="0" rIns="0" bIns="0" rtlCol="0" anchor="ctr" anchorCtr="0">
              <a:noAutofit/>
            </a:bodyPr>
            <a:lstStyle/>
            <a:p>
              <a:pPr algn="ctr">
                <a:lnSpc>
                  <a:spcPts val="2400"/>
                </a:lnSpc>
              </a:pPr>
              <a:r>
                <a:rPr lang="ja-JP" altLang="ja-JP" sz="2200" dirty="0">
                  <a:solidFill>
                    <a:srgbClr val="64AFE1">
                      <a:lumMod val="75000"/>
                    </a:srgbClr>
                  </a:solidFill>
                  <a:latin typeface="+mn-ea"/>
                </a:rPr>
                <a:t>期限内に実装して</a:t>
              </a:r>
              <a:endParaRPr lang="en-US" altLang="ja-JP" sz="2200" dirty="0">
                <a:solidFill>
                  <a:srgbClr val="64AFE1">
                    <a:lumMod val="75000"/>
                  </a:srgbClr>
                </a:solidFill>
                <a:latin typeface="+mn-ea"/>
              </a:endParaRPr>
            </a:p>
            <a:p>
              <a:pPr algn="ctr">
                <a:lnSpc>
                  <a:spcPts val="2400"/>
                </a:lnSpc>
              </a:pPr>
              <a:r>
                <a:rPr lang="en-US" altLang="ja-JP" sz="2200" dirty="0">
                  <a:solidFill>
                    <a:srgbClr val="64AFE1">
                      <a:lumMod val="75000"/>
                    </a:srgbClr>
                  </a:solidFill>
                  <a:latin typeface="+mn-ea"/>
                </a:rPr>
                <a:t>B</a:t>
              </a:r>
              <a:r>
                <a:rPr lang="ja-JP" altLang="ja-JP" sz="2200" dirty="0">
                  <a:solidFill>
                    <a:srgbClr val="64AFE1">
                      <a:lumMod val="75000"/>
                    </a:srgbClr>
                  </a:solidFill>
                  <a:latin typeface="+mn-ea"/>
                </a:rPr>
                <a:t>チームにリリースすることは</a:t>
              </a:r>
              <a:r>
                <a:rPr lang="ja-JP" altLang="en-US" sz="2200" dirty="0">
                  <a:solidFill>
                    <a:srgbClr val="64AFE1">
                      <a:lumMod val="75000"/>
                    </a:srgbClr>
                  </a:solidFill>
                  <a:latin typeface="+mn-ea"/>
                </a:rPr>
                <a:t>できない・・・</a:t>
              </a:r>
            </a:p>
          </p:txBody>
        </p:sp>
      </p:grpSp>
      <p:sp>
        <p:nvSpPr>
          <p:cNvPr id="26" name="テキスト ボックス 25"/>
          <p:cNvSpPr txBox="1"/>
          <p:nvPr/>
        </p:nvSpPr>
        <p:spPr>
          <a:xfrm>
            <a:off x="10341211"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644080"/>
                </a:solidFill>
              </a:rPr>
              <a:t>ゲスト</a:t>
            </a:r>
          </a:p>
        </p:txBody>
      </p:sp>
      <p:sp>
        <p:nvSpPr>
          <p:cNvPr id="27" name="テキスト ボックス 26"/>
          <p:cNvSpPr txBox="1"/>
          <p:nvPr/>
        </p:nvSpPr>
        <p:spPr>
          <a:xfrm>
            <a:off x="826694"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64AFE1">
                    <a:lumMod val="75000"/>
                  </a:srgbClr>
                </a:solidFill>
              </a:rPr>
              <a:t>ホスト</a:t>
            </a:r>
          </a:p>
        </p:txBody>
      </p:sp>
      <p:sp>
        <p:nvSpPr>
          <p:cNvPr id="29" name="テキスト ボックス 28"/>
          <p:cNvSpPr txBox="1"/>
          <p:nvPr/>
        </p:nvSpPr>
        <p:spPr>
          <a:xfrm>
            <a:off x="362614" y="1407822"/>
            <a:ext cx="11564829" cy="461665"/>
          </a:xfrm>
          <a:prstGeom prst="rect">
            <a:avLst/>
          </a:prstGeom>
          <a:noFill/>
        </p:spPr>
        <p:txBody>
          <a:bodyPr wrap="square" rtlCol="0">
            <a:spAutoFit/>
          </a:bodyPr>
          <a:lstStyle/>
          <a:p>
            <a:r>
              <a:rPr lang="ja-JP" altLang="ja-JP" sz="2400" b="1" dirty="0">
                <a:solidFill>
                  <a:schemeClr val="accent3">
                    <a:lumMod val="75000"/>
                  </a:schemeClr>
                </a:solidFill>
                <a:latin typeface="+mn-ea"/>
              </a:rPr>
              <a:t>Aチームが提供</a:t>
            </a:r>
            <a:r>
              <a:rPr lang="ja-JP" altLang="en-US" sz="2400" b="1" dirty="0">
                <a:solidFill>
                  <a:schemeClr val="accent3">
                    <a:lumMod val="75000"/>
                  </a:schemeClr>
                </a:solidFill>
                <a:latin typeface="+mn-ea"/>
              </a:rPr>
              <a:t>す</a:t>
            </a:r>
            <a:r>
              <a:rPr lang="ja-JP" altLang="ja-JP" sz="2400" b="1" dirty="0">
                <a:solidFill>
                  <a:schemeClr val="accent3">
                    <a:lumMod val="75000"/>
                  </a:schemeClr>
                </a:solidFill>
                <a:latin typeface="+mn-ea"/>
              </a:rPr>
              <a:t>るソフトウェアを</a:t>
            </a:r>
            <a:r>
              <a:rPr lang="en-US" altLang="ja-JP" sz="2400" dirty="0">
                <a:solidFill>
                  <a:schemeClr val="accent3">
                    <a:lumMod val="75000"/>
                  </a:schemeClr>
                </a:solidFill>
                <a:latin typeface="+mn-ea"/>
              </a:rPr>
              <a:t>B</a:t>
            </a:r>
            <a:r>
              <a:rPr lang="ja-JP" altLang="en-US" sz="2400" dirty="0">
                <a:solidFill>
                  <a:schemeClr val="accent3">
                    <a:lumMod val="75000"/>
                  </a:schemeClr>
                </a:solidFill>
                <a:latin typeface="+mn-ea"/>
              </a:rPr>
              <a:t>チームが</a:t>
            </a:r>
            <a:r>
              <a:rPr lang="ja-JP" altLang="ja-JP" sz="2400" b="1" dirty="0">
                <a:solidFill>
                  <a:schemeClr val="accent3">
                    <a:lumMod val="75000"/>
                  </a:schemeClr>
                </a:solidFill>
                <a:latin typeface="+mn-ea"/>
              </a:rPr>
              <a:t>利用する場合</a:t>
            </a:r>
            <a:endParaRPr lang="ja-JP" altLang="en-US" sz="2400" b="1" dirty="0">
              <a:solidFill>
                <a:schemeClr val="accent3">
                  <a:lumMod val="75000"/>
                </a:schemeClr>
              </a:solidFill>
              <a:latin typeface="+mn-ea"/>
            </a:endParaRPr>
          </a:p>
        </p:txBody>
      </p:sp>
      <p:grpSp>
        <p:nvGrpSpPr>
          <p:cNvPr id="5" name="グループ化 4"/>
          <p:cNvGrpSpPr/>
          <p:nvPr/>
        </p:nvGrpSpPr>
        <p:grpSpPr>
          <a:xfrm>
            <a:off x="3243743" y="4159337"/>
            <a:ext cx="5688000" cy="456254"/>
            <a:chOff x="3243743" y="4159337"/>
            <a:chExt cx="5688000" cy="456254"/>
          </a:xfrm>
        </p:grpSpPr>
        <p:cxnSp>
          <p:nvCxnSpPr>
            <p:cNvPr id="30" name="直線矢印コネクタ 29"/>
            <p:cNvCxnSpPr/>
            <p:nvPr/>
          </p:nvCxnSpPr>
          <p:spPr>
            <a:xfrm flipH="1" flipV="1">
              <a:off x="3243743" y="4615591"/>
              <a:ext cx="5688000" cy="0"/>
            </a:xfrm>
            <a:prstGeom prst="straightConnector1">
              <a:avLst/>
            </a:prstGeom>
            <a:ln w="38100" cap="rnd">
              <a:solidFill>
                <a:schemeClr val="accent4">
                  <a:lumMod val="60000"/>
                  <a:lumOff val="40000"/>
                </a:schemeClr>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657796" y="4159337"/>
              <a:ext cx="4680000" cy="432000"/>
            </a:xfrm>
            <a:prstGeom prst="rect">
              <a:avLst/>
            </a:prstGeom>
            <a:noFill/>
          </p:spPr>
          <p:txBody>
            <a:bodyPr wrap="square" lIns="0" tIns="0" rIns="0" bIns="0" rtlCol="0" anchor="ctr" anchorCtr="0">
              <a:noAutofit/>
            </a:bodyPr>
            <a:lstStyle/>
            <a:p>
              <a:pPr algn="ctr"/>
              <a:r>
                <a:rPr lang="ja-JP" altLang="en-US" sz="2800" dirty="0">
                  <a:solidFill>
                    <a:srgbClr val="644080"/>
                  </a:solidFill>
                </a:rPr>
                <a:t>「</a:t>
              </a:r>
              <a:r>
                <a:rPr lang="ja-JP" altLang="en-US" sz="2800" b="1" dirty="0">
                  <a:solidFill>
                    <a:srgbClr val="644080"/>
                  </a:solidFill>
                </a:rPr>
                <a:t>コントリビューション</a:t>
              </a:r>
              <a:r>
                <a:rPr lang="ja-JP" altLang="en-US" sz="2800" dirty="0">
                  <a:solidFill>
                    <a:srgbClr val="644080"/>
                  </a:solidFill>
                </a:rPr>
                <a:t>」をします！</a:t>
              </a:r>
            </a:p>
          </p:txBody>
        </p:sp>
      </p:grpSp>
      <p:sp>
        <p:nvSpPr>
          <p:cNvPr id="22" name="正方形/長方形 21"/>
          <p:cNvSpPr/>
          <p:nvPr/>
        </p:nvSpPr>
        <p:spPr>
          <a:xfrm>
            <a:off x="9120417" y="3604249"/>
            <a:ext cx="864000" cy="468000"/>
          </a:xfrm>
          <a:prstGeom prst="rect">
            <a:avLst/>
          </a:prstGeom>
        </p:spPr>
        <p:txBody>
          <a:bodyPr wrap="none" lIns="0" tIns="0" rIns="0" bIns="0" anchor="ctr" anchorCtr="0">
            <a:noAutofit/>
          </a:bodyPr>
          <a:lstStyle/>
          <a:p>
            <a:pPr algn="ctr"/>
            <a:r>
              <a:rPr lang="ja-JP" altLang="en-US" sz="3200" b="1" dirty="0">
                <a:solidFill>
                  <a:srgbClr val="644080"/>
                </a:solidFill>
              </a:rPr>
              <a:t>利用</a:t>
            </a:r>
          </a:p>
        </p:txBody>
      </p:sp>
      <p:sp>
        <p:nvSpPr>
          <p:cNvPr id="23" name="正方形/長方形 22"/>
          <p:cNvSpPr/>
          <p:nvPr/>
        </p:nvSpPr>
        <p:spPr>
          <a:xfrm>
            <a:off x="2219290" y="3604249"/>
            <a:ext cx="864000" cy="468000"/>
          </a:xfrm>
          <a:prstGeom prst="rect">
            <a:avLst/>
          </a:prstGeom>
        </p:spPr>
        <p:txBody>
          <a:bodyPr wrap="none" lIns="0" tIns="0" rIns="0" bIns="0" anchor="ctr" anchorCtr="0">
            <a:noAutofit/>
          </a:bodyPr>
          <a:lstStyle/>
          <a:p>
            <a:pPr algn="ctr"/>
            <a:r>
              <a:rPr lang="ja-JP" altLang="en-US" sz="3200" b="1" dirty="0">
                <a:solidFill>
                  <a:srgbClr val="64AFE1">
                    <a:lumMod val="75000"/>
                  </a:srgbClr>
                </a:solidFill>
              </a:rPr>
              <a:t>提供</a:t>
            </a:r>
          </a:p>
        </p:txBody>
      </p:sp>
      <p:grpSp>
        <p:nvGrpSpPr>
          <p:cNvPr id="6" name="グループ化 5"/>
          <p:cNvGrpSpPr/>
          <p:nvPr/>
        </p:nvGrpSpPr>
        <p:grpSpPr>
          <a:xfrm>
            <a:off x="1550413" y="4615591"/>
            <a:ext cx="8790798" cy="1457570"/>
            <a:chOff x="1550413" y="4684557"/>
            <a:chExt cx="8790798" cy="1457570"/>
          </a:xfrm>
        </p:grpSpPr>
        <p:grpSp>
          <p:nvGrpSpPr>
            <p:cNvPr id="36" name="グループ化 35"/>
            <p:cNvGrpSpPr>
              <a:grpSpLocks noChangeAspect="1"/>
            </p:cNvGrpSpPr>
            <p:nvPr/>
          </p:nvGrpSpPr>
          <p:grpSpPr>
            <a:xfrm>
              <a:off x="9003178" y="4684557"/>
              <a:ext cx="1338033" cy="1440000"/>
              <a:chOff x="5607050" y="1830388"/>
              <a:chExt cx="687388" cy="739775"/>
            </a:xfrm>
            <a:solidFill>
              <a:schemeClr val="accent4"/>
            </a:solidFill>
          </p:grpSpPr>
          <p:sp>
            <p:nvSpPr>
              <p:cNvPr id="37" name="Oval 33"/>
              <p:cNvSpPr>
                <a:spLocks noChangeArrowheads="1"/>
              </p:cNvSpPr>
              <p:nvPr/>
            </p:nvSpPr>
            <p:spPr bwMode="auto">
              <a:xfrm>
                <a:off x="59023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Oval 34"/>
              <p:cNvSpPr>
                <a:spLocks noChangeArrowheads="1"/>
              </p:cNvSpPr>
              <p:nvPr/>
            </p:nvSpPr>
            <p:spPr bwMode="auto">
              <a:xfrm>
                <a:off x="5994400"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63"/>
              <p:cNvSpPr>
                <a:spLocks noEditPoints="1"/>
              </p:cNvSpPr>
              <p:nvPr/>
            </p:nvSpPr>
            <p:spPr bwMode="auto">
              <a:xfrm>
                <a:off x="5919788" y="2163763"/>
                <a:ext cx="87313" cy="460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147"/>
              <p:cNvSpPr>
                <a:spLocks/>
              </p:cNvSpPr>
              <p:nvPr/>
            </p:nvSpPr>
            <p:spPr bwMode="auto">
              <a:xfrm>
                <a:off x="6224588" y="1830388"/>
                <a:ext cx="69850" cy="117475"/>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148"/>
              <p:cNvSpPr>
                <a:spLocks/>
              </p:cNvSpPr>
              <p:nvPr/>
            </p:nvSpPr>
            <p:spPr bwMode="auto">
              <a:xfrm>
                <a:off x="6188075" y="1958976"/>
                <a:ext cx="44450" cy="460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173"/>
              <p:cNvSpPr>
                <a:spLocks noEditPoints="1"/>
              </p:cNvSpPr>
              <p:nvPr/>
            </p:nvSpPr>
            <p:spPr bwMode="auto">
              <a:xfrm>
                <a:off x="5607050" y="1900238"/>
                <a:ext cx="622300" cy="669925"/>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43" name="グループ化 42"/>
            <p:cNvGrpSpPr>
              <a:grpSpLocks noChangeAspect="1"/>
            </p:cNvGrpSpPr>
            <p:nvPr/>
          </p:nvGrpSpPr>
          <p:grpSpPr>
            <a:xfrm>
              <a:off x="1550413" y="4702127"/>
              <a:ext cx="1184205" cy="1440000"/>
              <a:chOff x="1927165" y="1747888"/>
              <a:chExt cx="562014" cy="683409"/>
            </a:xfrm>
            <a:solidFill>
              <a:schemeClr val="accent1">
                <a:lumMod val="60000"/>
                <a:lumOff val="40000"/>
              </a:schemeClr>
            </a:solidFill>
          </p:grpSpPr>
          <p:sp>
            <p:nvSpPr>
              <p:cNvPr id="44" name="Freeform 7"/>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6"/>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7"/>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8"/>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367"/>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Freeform 368"/>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spTree>
    <p:extLst>
      <p:ext uri="{BB962C8B-B14F-4D97-AF65-F5344CB8AC3E}">
        <p14:creationId xmlns:p14="http://schemas.microsoft.com/office/powerpoint/2010/main" val="33912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1-3</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a:rPr>
              <a:t>InnerSource</a:t>
            </a:r>
            <a:r>
              <a:rPr lang="en-US" altLang="ja-JP" sz="2800" dirty="0">
                <a:solidFill>
                  <a:schemeClr val="bg1"/>
                </a:solidFill>
                <a:latin typeface="Meiryo UI"/>
              </a:rPr>
              <a:t> </a:t>
            </a:r>
            <a:r>
              <a:rPr lang="ja-JP" altLang="en-US" sz="2800" dirty="0">
                <a:solidFill>
                  <a:schemeClr val="bg1"/>
                </a:solidFill>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7030A0"/>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chemeClr val="accent1">
                    <a:lumMod val="60000"/>
                    <a:lumOff val="40000"/>
                  </a:schemeClr>
                </a:solidFill>
              </a:rPr>
              <a:t>トラステッドコミッター </a:t>
            </a:r>
            <a:r>
              <a:rPr lang="en-US" altLang="ja-JP" sz="2200" b="1" spc="-80" dirty="0">
                <a:solidFill>
                  <a:schemeClr val="accent1">
                    <a:lumMod val="60000"/>
                    <a:lumOff val="40000"/>
                  </a:schemeClr>
                </a:solidFill>
              </a:rPr>
              <a:t>(</a:t>
            </a:r>
            <a:r>
              <a:rPr lang="ja-JP" altLang="en-US" sz="2200" b="1" spc="-80" dirty="0">
                <a:solidFill>
                  <a:schemeClr val="accent1">
                    <a:lumMod val="60000"/>
                    <a:lumOff val="40000"/>
                  </a:schemeClr>
                </a:solidFill>
              </a:rPr>
              <a:t>メンテナー</a:t>
            </a:r>
            <a:r>
              <a:rPr lang="en-US" altLang="ja-JP" sz="2200" b="1" spc="-80" dirty="0">
                <a:solidFill>
                  <a:schemeClr val="accent1">
                    <a:lumMod val="60000"/>
                    <a:lumOff val="40000"/>
                  </a:schemeClr>
                </a:solidFill>
              </a:rPr>
              <a:t>)</a:t>
            </a:r>
            <a:endParaRPr lang="ja-JP" altLang="en-US" sz="2200" b="1" spc="-80" dirty="0">
              <a:solidFill>
                <a:schemeClr val="accent1">
                  <a:lumMod val="60000"/>
                  <a:lumOff val="40000"/>
                </a:schemeClr>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64D2"/>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59" name="角丸四角形 58"/>
          <p:cNvSpPr/>
          <p:nvPr/>
        </p:nvSpPr>
        <p:spPr>
          <a:xfrm>
            <a:off x="2071136" y="1092851"/>
            <a:ext cx="2880000" cy="432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n-ea"/>
              </a:rPr>
              <a:t>ホストチームを代表</a:t>
            </a:r>
            <a:r>
              <a:rPr lang="ja-JP" altLang="en-US" dirty="0">
                <a:solidFill>
                  <a:srgbClr val="000000"/>
                </a:solidFill>
                <a:latin typeface="+mn-ea"/>
              </a:rPr>
              <a:t>。</a:t>
            </a:r>
            <a:endParaRPr lang="en-US" altLang="ja-JP" dirty="0">
              <a:solidFill>
                <a:srgbClr val="000000"/>
              </a:solidFill>
              <a:latin typeface="+mn-ea"/>
            </a:endParaRPr>
          </a:p>
          <a:p>
            <a:r>
              <a:rPr lang="ja-JP" altLang="ja-JP" dirty="0">
                <a:solidFill>
                  <a:srgbClr val="000000"/>
                </a:solidFill>
                <a:latin typeface="+mn-ea"/>
              </a:rPr>
              <a:t>コントリビューターが正しく</a:t>
            </a:r>
            <a:r>
              <a:rPr lang="ja-JP" altLang="en-US" dirty="0">
                <a:solidFill>
                  <a:srgbClr val="000000"/>
                </a:solidFill>
                <a:latin typeface="+mn-ea"/>
              </a:rPr>
              <a:t>貢献</a:t>
            </a:r>
            <a:r>
              <a:rPr lang="ja-JP" altLang="ja-JP" dirty="0">
                <a:solidFill>
                  <a:srgbClr val="000000"/>
                </a:solidFill>
                <a:latin typeface="+mn-ea"/>
              </a:rPr>
              <a:t>するために</a:t>
            </a:r>
            <a:endParaRPr lang="en-US" altLang="ja-JP" dirty="0">
              <a:solidFill>
                <a:srgbClr val="000000"/>
              </a:solidFill>
              <a:latin typeface="+mn-ea"/>
            </a:endParaRPr>
          </a:p>
          <a:p>
            <a:r>
              <a:rPr lang="ja-JP" altLang="ja-JP" spc="-90" dirty="0">
                <a:solidFill>
                  <a:srgbClr val="000000"/>
                </a:solidFill>
                <a:latin typeface="+mn-ea"/>
              </a:rPr>
              <a:t>必要な指導や</a:t>
            </a:r>
            <a:r>
              <a:rPr lang="ja-JP" altLang="en-US" dirty="0">
                <a:solidFill>
                  <a:srgbClr val="000000"/>
                </a:solidFill>
                <a:latin typeface="+mn-ea"/>
              </a:rPr>
              <a:t>サポートを</a:t>
            </a:r>
            <a:r>
              <a:rPr lang="ja-JP" altLang="ja-JP" dirty="0">
                <a:solidFill>
                  <a:srgbClr val="000000"/>
                </a:solidFill>
                <a:latin typeface="+mn-ea"/>
              </a:rPr>
              <a:t>タイムリー</a:t>
            </a:r>
            <a:r>
              <a:rPr lang="ja-JP" altLang="en-US" dirty="0">
                <a:solidFill>
                  <a:srgbClr val="000000"/>
                </a:solidFill>
                <a:latin typeface="+mn-ea"/>
              </a:rPr>
              <a:t>に</a:t>
            </a:r>
            <a:r>
              <a:rPr lang="ja-JP" altLang="ja-JP" dirty="0">
                <a:solidFill>
                  <a:srgbClr val="000000"/>
                </a:solidFill>
                <a:latin typeface="+mn-ea"/>
              </a:rPr>
              <a:t>提供</a:t>
            </a:r>
            <a:endParaRPr lang="ja-JP" altLang="en-US" dirty="0">
              <a:solidFill>
                <a:srgbClr val="644080"/>
              </a:solidFill>
              <a:latin typeface="+mn-ea"/>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solidFill>
                  <a:srgbClr val="0064D2">
                    <a:lumMod val="60000"/>
                    <a:lumOff val="40000"/>
                  </a:srgbClr>
                </a:solidFill>
              </a:rPr>
              <a:t>さばき役。ゲストをサポートする</a:t>
            </a:r>
            <a:endParaRPr lang="en-US" altLang="ja-JP" dirty="0">
              <a:solidFill>
                <a:srgbClr val="0064D2">
                  <a:lumMod val="60000"/>
                  <a:lumOff val="40000"/>
                </a:srgbClr>
              </a:solidFill>
            </a:endParaRPr>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n-ea"/>
              </a:rPr>
              <a:t>ホストチームの家長的存在。</a:t>
            </a:r>
            <a:endParaRPr lang="en-US" altLang="ja-JP" dirty="0">
              <a:solidFill>
                <a:srgbClr val="000000"/>
              </a:solidFill>
              <a:latin typeface="+mn-ea"/>
            </a:endParaRPr>
          </a:p>
          <a:p>
            <a:r>
              <a:rPr lang="ja-JP" altLang="ja-JP" dirty="0">
                <a:solidFill>
                  <a:srgbClr val="000000"/>
                </a:solidFill>
                <a:latin typeface="+mn-ea"/>
              </a:rPr>
              <a:t>受け入れるコントリビューションが</a:t>
            </a:r>
            <a:endParaRPr lang="en-US" altLang="ja-JP" dirty="0">
              <a:solidFill>
                <a:srgbClr val="000000"/>
              </a:solidFill>
              <a:latin typeface="+mn-ea"/>
            </a:endParaRPr>
          </a:p>
          <a:p>
            <a:r>
              <a:rPr lang="ja-JP" altLang="ja-JP" dirty="0">
                <a:solidFill>
                  <a:srgbClr val="000000"/>
                </a:solidFill>
                <a:latin typeface="+mn-ea"/>
              </a:rPr>
              <a:t>どの機能かを決定</a:t>
            </a:r>
            <a:endParaRPr lang="ja-JP" altLang="en-US" dirty="0">
              <a:solidFill>
                <a:srgbClr val="644080"/>
              </a:solidFill>
              <a:latin typeface="+mn-ea"/>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solidFill>
                  <a:srgbClr val="0064D2"/>
                </a:solidFill>
              </a:rPr>
              <a:t>受け入れられるモノを仕分けする</a:t>
            </a:r>
            <a:endParaRPr lang="en-US" altLang="ja-JP" spc="-90" dirty="0">
              <a:solidFill>
                <a:srgbClr val="0064D2"/>
              </a:solidFill>
            </a:endParaRPr>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latin typeface="+mn-ea"/>
              </a:rPr>
              <a:t>別チームの一員。</a:t>
            </a:r>
            <a:endParaRPr lang="en-US" altLang="ja-JP" dirty="0">
              <a:latin typeface="+mn-ea"/>
            </a:endParaRPr>
          </a:p>
          <a:p>
            <a:r>
              <a:rPr lang="ja-JP" altLang="ja-JP" dirty="0">
                <a:latin typeface="+mn-ea"/>
              </a:rPr>
              <a:t>ホストチームに</a:t>
            </a:r>
            <a:r>
              <a:rPr lang="ja-JP" altLang="en-US" dirty="0">
                <a:latin typeface="+mn-ea"/>
              </a:rPr>
              <a:t>コード等を</a:t>
            </a:r>
            <a:r>
              <a:rPr lang="ja-JP" altLang="ja-JP" dirty="0">
                <a:latin typeface="+mn-ea"/>
              </a:rPr>
              <a:t>投稿</a:t>
            </a:r>
            <a:r>
              <a:rPr lang="ja-JP" altLang="en-US" dirty="0">
                <a:latin typeface="+mn-ea"/>
              </a:rPr>
              <a:t>。</a:t>
            </a:r>
          </a:p>
        </p:txBody>
      </p:sp>
    </p:spTree>
    <p:extLst>
      <p:ext uri="{BB962C8B-B14F-4D97-AF65-F5344CB8AC3E}">
        <p14:creationId xmlns:p14="http://schemas.microsoft.com/office/powerpoint/2010/main" val="261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6673028" y="1310194"/>
            <a:ext cx="5040000" cy="5040000"/>
          </a:xfrm>
          <a:prstGeom prst="roundRect">
            <a:avLst>
              <a:gd name="adj" fmla="val 3112"/>
            </a:avLst>
          </a:prstGeom>
          <a:noFill/>
          <a:ln w="444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2" name="角丸四角形 51"/>
          <p:cNvSpPr/>
          <p:nvPr/>
        </p:nvSpPr>
        <p:spPr>
          <a:xfrm>
            <a:off x="487136" y="1310194"/>
            <a:ext cx="6048000" cy="5040000"/>
          </a:xfrm>
          <a:prstGeom prst="roundRect">
            <a:avLst>
              <a:gd name="adj" fmla="val 3112"/>
            </a:avLst>
          </a:prstGeom>
          <a:noFill/>
          <a:ln w="444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2" name="テキスト ボックス 61"/>
          <p:cNvSpPr txBox="1"/>
          <p:nvPr/>
        </p:nvSpPr>
        <p:spPr>
          <a:xfrm>
            <a:off x="4294622" y="3899481"/>
            <a:ext cx="2160000" cy="364875"/>
          </a:xfrm>
          <a:prstGeom prst="rect">
            <a:avLst/>
          </a:prstGeom>
          <a:solidFill>
            <a:schemeClr val="bg1"/>
          </a:solidFill>
        </p:spPr>
        <p:txBody>
          <a:bodyPr wrap="none" lIns="0" tIns="0" rIns="0" bIns="0" rtlCol="0" anchor="ctr" anchorCtr="0">
            <a:noAutofit/>
          </a:bodyPr>
          <a:lstStyle/>
          <a:p>
            <a:r>
              <a:rPr lang="ja-JP" altLang="en-US" sz="1600" dirty="0">
                <a:solidFill>
                  <a:schemeClr val="accent2">
                    <a:lumMod val="75000"/>
                  </a:schemeClr>
                </a:solidFill>
                <a:latin typeface="Meiryo UI"/>
              </a:rPr>
              <a:t>コントリビューターをサポート</a:t>
            </a:r>
            <a:endParaRPr lang="en-US" altLang="ja-JP" sz="1600" dirty="0">
              <a:solidFill>
                <a:schemeClr val="accent2">
                  <a:lumMod val="75000"/>
                </a:schemeClr>
              </a:solidFill>
              <a:latin typeface="Meiryo UI"/>
            </a:endParaRP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1-3</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a:rPr>
              <a:t>InnerSource</a:t>
            </a:r>
            <a:r>
              <a:rPr lang="en-US" altLang="ja-JP" sz="2800" dirty="0">
                <a:solidFill>
                  <a:schemeClr val="bg1"/>
                </a:solidFill>
                <a:latin typeface="Meiryo UI"/>
              </a:rPr>
              <a:t> </a:t>
            </a:r>
            <a:r>
              <a:rPr lang="ja-JP" altLang="en-US" sz="2800" dirty="0">
                <a:solidFill>
                  <a:schemeClr val="bg1"/>
                </a:solidFill>
                <a:latin typeface="Meiryo UI"/>
              </a:rPr>
              <a:t>における役割</a:t>
            </a:r>
          </a:p>
        </p:txBody>
      </p:sp>
      <p:grpSp>
        <p:nvGrpSpPr>
          <p:cNvPr id="42" name="グループ化 41"/>
          <p:cNvGrpSpPr>
            <a:grpSpLocks noChangeAspect="1"/>
          </p:cNvGrpSpPr>
          <p:nvPr/>
        </p:nvGrpSpPr>
        <p:grpSpPr>
          <a:xfrm>
            <a:off x="8563028" y="3068189"/>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8203028" y="2657414"/>
            <a:ext cx="1980000" cy="324000"/>
          </a:xfrm>
          <a:prstGeom prst="rect">
            <a:avLst/>
          </a:prstGeom>
          <a:noFill/>
        </p:spPr>
        <p:txBody>
          <a:bodyPr wrap="none" lIns="0" tIns="0" rIns="0" bIns="0" rtlCol="0" anchor="ctr" anchorCtr="0">
            <a:noAutofit/>
          </a:bodyPr>
          <a:lstStyle/>
          <a:p>
            <a:pPr algn="ctr"/>
            <a:r>
              <a:rPr lang="ja-JP" altLang="en-US" sz="2200" b="1" dirty="0">
                <a:solidFill>
                  <a:srgbClr val="7030A0"/>
                </a:solidFill>
              </a:rPr>
              <a:t>コントリビューター</a:t>
            </a:r>
          </a:p>
        </p:txBody>
      </p:sp>
      <p:grpSp>
        <p:nvGrpSpPr>
          <p:cNvPr id="48" name="グループ化 47"/>
          <p:cNvGrpSpPr>
            <a:grpSpLocks noChangeAspect="1"/>
          </p:cNvGrpSpPr>
          <p:nvPr/>
        </p:nvGrpSpPr>
        <p:grpSpPr>
          <a:xfrm>
            <a:off x="2881136" y="4426821"/>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1675136" y="5757183"/>
            <a:ext cx="3672000" cy="324000"/>
          </a:xfrm>
          <a:prstGeom prst="rect">
            <a:avLst/>
          </a:prstGeom>
          <a:noFill/>
        </p:spPr>
        <p:txBody>
          <a:bodyPr wrap="none" lIns="0" tIns="0" rIns="0" bIns="0" rtlCol="0" anchor="ctr" anchorCtr="0">
            <a:noAutofit/>
          </a:bodyPr>
          <a:lstStyle/>
          <a:p>
            <a:pPr algn="ctr"/>
            <a:r>
              <a:rPr lang="ja-JP" altLang="en-US" sz="2200" b="1" spc="-80" dirty="0">
                <a:solidFill>
                  <a:schemeClr val="accent1">
                    <a:lumMod val="60000"/>
                    <a:lumOff val="40000"/>
                  </a:schemeClr>
                </a:solidFill>
                <a:latin typeface="+mn-ea"/>
              </a:rPr>
              <a:t>トラステッドコミッター </a:t>
            </a:r>
            <a:r>
              <a:rPr lang="en-US" altLang="ja-JP" sz="2200" b="1" spc="-80" dirty="0">
                <a:solidFill>
                  <a:schemeClr val="accent1">
                    <a:lumMod val="60000"/>
                    <a:lumOff val="40000"/>
                  </a:schemeClr>
                </a:solidFill>
                <a:latin typeface="+mn-ea"/>
              </a:rPr>
              <a:t>(</a:t>
            </a:r>
            <a:r>
              <a:rPr lang="ja-JP" altLang="en-US" sz="2200" b="1" spc="-80" dirty="0">
                <a:solidFill>
                  <a:schemeClr val="accent1">
                    <a:lumMod val="60000"/>
                    <a:lumOff val="40000"/>
                  </a:schemeClr>
                </a:solidFill>
                <a:latin typeface="+mn-ea"/>
              </a:rPr>
              <a:t>メンテナー</a:t>
            </a:r>
            <a:r>
              <a:rPr lang="en-US" altLang="ja-JP" sz="2200" b="1" spc="-80" dirty="0">
                <a:solidFill>
                  <a:schemeClr val="accent1">
                    <a:lumMod val="60000"/>
                    <a:lumOff val="40000"/>
                  </a:schemeClr>
                </a:solidFill>
                <a:latin typeface="+mn-ea"/>
              </a:rPr>
              <a:t>)</a:t>
            </a:r>
            <a:endParaRPr lang="ja-JP" altLang="en-US" sz="2200" b="1" spc="-80" dirty="0">
              <a:solidFill>
                <a:schemeClr val="accent1">
                  <a:lumMod val="60000"/>
                  <a:lumOff val="40000"/>
                </a:schemeClr>
              </a:solidFill>
              <a:latin typeface="+mn-ea"/>
            </a:endParaRPr>
          </a:p>
        </p:txBody>
      </p:sp>
      <p:grpSp>
        <p:nvGrpSpPr>
          <p:cNvPr id="2" name="グループ化 1"/>
          <p:cNvGrpSpPr>
            <a:grpSpLocks noChangeAspect="1"/>
          </p:cNvGrpSpPr>
          <p:nvPr/>
        </p:nvGrpSpPr>
        <p:grpSpPr>
          <a:xfrm>
            <a:off x="2881136" y="2123217"/>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2467136" y="1751041"/>
            <a:ext cx="2088000" cy="324000"/>
          </a:xfrm>
          <a:prstGeom prst="rect">
            <a:avLst/>
          </a:prstGeom>
          <a:noFill/>
        </p:spPr>
        <p:txBody>
          <a:bodyPr wrap="none" lIns="0" tIns="0" rIns="0" bIns="0" rtlCol="0" anchor="ctr" anchorCtr="0">
            <a:noAutofit/>
          </a:bodyPr>
          <a:lstStyle/>
          <a:p>
            <a:pPr algn="ctr"/>
            <a:r>
              <a:rPr lang="ja-JP" altLang="en-US" sz="2200" b="1" dirty="0">
                <a:solidFill>
                  <a:srgbClr val="0064D2"/>
                </a:solidFill>
              </a:rPr>
              <a:t>プロダクトオーナー</a:t>
            </a:r>
          </a:p>
        </p:txBody>
      </p:sp>
      <p:cxnSp>
        <p:nvCxnSpPr>
          <p:cNvPr id="56" name="直線矢印コネクタ 55"/>
          <p:cNvCxnSpPr/>
          <p:nvPr/>
        </p:nvCxnSpPr>
        <p:spPr>
          <a:xfrm>
            <a:off x="3511136" y="3455019"/>
            <a:ext cx="0" cy="900000"/>
          </a:xfrm>
          <a:prstGeom prst="straightConnector1">
            <a:avLst/>
          </a:prstGeom>
          <a:ln w="38100" cap="rnd">
            <a:solidFill>
              <a:schemeClr val="accent2"/>
            </a:solidFill>
            <a:beve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120000" flipH="1">
            <a:off x="4205789" y="3933492"/>
            <a:ext cx="4212000" cy="1093527"/>
          </a:xfrm>
          <a:prstGeom prst="straightConnector1">
            <a:avLst/>
          </a:prstGeom>
          <a:ln w="38100" cap="rnd">
            <a:solidFill>
              <a:schemeClr val="accent4">
                <a:lumMod val="60000"/>
                <a:lumOff val="40000"/>
              </a:schemeClr>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rot="-120000" flipV="1">
            <a:off x="4251466" y="3741886"/>
            <a:ext cx="4212000" cy="1093527"/>
          </a:xfrm>
          <a:prstGeom prst="straightConnector1">
            <a:avLst/>
          </a:prstGeom>
          <a:ln w="38100" cap="rnd">
            <a:solidFill>
              <a:schemeClr val="accent2"/>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6856776" y="4463453"/>
            <a:ext cx="3643996" cy="360000"/>
          </a:xfrm>
          <a:prstGeom prst="rect">
            <a:avLst/>
          </a:prstGeom>
          <a:solidFill>
            <a:schemeClr val="bg1"/>
          </a:solidFill>
        </p:spPr>
        <p:txBody>
          <a:bodyPr wrap="none" lIns="0" tIns="0" rIns="0" bIns="0" rtlCol="0" anchor="ctr" anchorCtr="0">
            <a:noAutofit/>
          </a:bodyPr>
          <a:lstStyle/>
          <a:p>
            <a:r>
              <a:rPr lang="ja-JP" altLang="en-US" sz="2400" dirty="0">
                <a:solidFill>
                  <a:srgbClr val="644080"/>
                </a:solidFill>
              </a:rPr>
              <a:t>要求する</a:t>
            </a:r>
            <a:r>
              <a:rPr lang="ja-JP" altLang="ja-JP" sz="2400" dirty="0">
                <a:solidFill>
                  <a:srgbClr val="644080"/>
                </a:solidFill>
              </a:rPr>
              <a:t>機能を</a:t>
            </a:r>
            <a:r>
              <a:rPr lang="ja-JP" altLang="en-US" sz="2400" dirty="0">
                <a:solidFill>
                  <a:srgbClr val="644080"/>
                </a:solidFill>
              </a:rPr>
              <a:t>実装して送信</a:t>
            </a:r>
          </a:p>
        </p:txBody>
      </p:sp>
      <p:sp>
        <p:nvSpPr>
          <p:cNvPr id="63" name="テキスト ボックス 62"/>
          <p:cNvSpPr txBox="1"/>
          <p:nvPr/>
        </p:nvSpPr>
        <p:spPr>
          <a:xfrm>
            <a:off x="6856776" y="4739448"/>
            <a:ext cx="4807451" cy="756000"/>
          </a:xfrm>
          <a:prstGeom prst="rect">
            <a:avLst/>
          </a:prstGeom>
          <a:noFill/>
        </p:spPr>
        <p:txBody>
          <a:bodyPr wrap="none" lIns="0" tIns="0" rIns="0" bIns="0" rtlCol="0" anchor="ctr" anchorCtr="0">
            <a:noAutofit/>
          </a:bodyPr>
          <a:lstStyle/>
          <a:p>
            <a:r>
              <a:rPr lang="ja-JP" altLang="ja-JP" sz="1600" dirty="0">
                <a:solidFill>
                  <a:schemeClr val="accent4"/>
                </a:solidFill>
                <a:latin typeface="Meiryo UI"/>
              </a:rPr>
              <a:t>トラステッドコミッター</a:t>
            </a:r>
            <a:r>
              <a:rPr lang="ja-JP" altLang="en-US" sz="1600" dirty="0">
                <a:solidFill>
                  <a:schemeClr val="accent4"/>
                </a:solidFill>
                <a:latin typeface="Meiryo UI"/>
              </a:rPr>
              <a:t>とコミュニケーションしながら、</a:t>
            </a:r>
            <a:endParaRPr lang="en-US" altLang="ja-JP" sz="1600" dirty="0">
              <a:solidFill>
                <a:schemeClr val="accent4"/>
              </a:solidFill>
              <a:latin typeface="Meiryo UI"/>
            </a:endParaRPr>
          </a:p>
          <a:p>
            <a:r>
              <a:rPr lang="ja-JP" altLang="en-US" sz="1600" dirty="0">
                <a:solidFill>
                  <a:schemeClr val="accent4"/>
                </a:solidFill>
                <a:latin typeface="Meiryo UI"/>
              </a:rPr>
              <a:t>コードを実装・改善する</a:t>
            </a:r>
            <a:endParaRPr lang="ja-JP" altLang="ja-JP" sz="1600" strike="sngStrike" dirty="0">
              <a:solidFill>
                <a:schemeClr val="accent4"/>
              </a:solidFill>
              <a:latin typeface="Meiryo UI"/>
            </a:endParaRPr>
          </a:p>
        </p:txBody>
      </p:sp>
      <p:sp>
        <p:nvSpPr>
          <p:cNvPr id="64" name="正方形/長方形 63"/>
          <p:cNvSpPr/>
          <p:nvPr/>
        </p:nvSpPr>
        <p:spPr>
          <a:xfrm>
            <a:off x="1063835" y="3604894"/>
            <a:ext cx="2412000" cy="792000"/>
          </a:xfrm>
          <a:prstGeom prst="rect">
            <a:avLst/>
          </a:prstGeom>
          <a:noFill/>
        </p:spPr>
        <p:txBody>
          <a:bodyPr wrap="square" lIns="0" tIns="0" rIns="0" bIns="0" anchor="ctr" anchorCtr="0">
            <a:noAutofit/>
          </a:bodyPr>
          <a:lstStyle/>
          <a:p>
            <a:r>
              <a:rPr lang="ja-JP" altLang="en-US" sz="1600" dirty="0">
                <a:solidFill>
                  <a:srgbClr val="64AFE1">
                    <a:lumMod val="75000"/>
                  </a:srgbClr>
                </a:solidFill>
                <a:latin typeface="Meiryo UI"/>
              </a:rPr>
              <a:t>コミュニケーションされたものが</a:t>
            </a:r>
            <a:endParaRPr lang="en-US" altLang="ja-JP" sz="1600" dirty="0">
              <a:solidFill>
                <a:srgbClr val="64AFE1">
                  <a:lumMod val="75000"/>
                </a:srgbClr>
              </a:solidFill>
              <a:latin typeface="Meiryo UI"/>
            </a:endParaRPr>
          </a:p>
          <a:p>
            <a:r>
              <a:rPr lang="ja-JP" altLang="en-US" sz="1600" dirty="0">
                <a:solidFill>
                  <a:srgbClr val="64AFE1">
                    <a:lumMod val="75000"/>
                  </a:srgbClr>
                </a:solidFill>
                <a:latin typeface="Meiryo UI"/>
              </a:rPr>
              <a:t>受け入れ可能な機能かどうか</a:t>
            </a:r>
            <a:endParaRPr lang="en-US" altLang="ja-JP" sz="1600" dirty="0">
              <a:solidFill>
                <a:srgbClr val="64AFE1">
                  <a:lumMod val="75000"/>
                </a:srgbClr>
              </a:solidFill>
              <a:latin typeface="Meiryo UI"/>
            </a:endParaRPr>
          </a:p>
          <a:p>
            <a:r>
              <a:rPr lang="ja-JP" altLang="en-US" sz="1600" dirty="0">
                <a:solidFill>
                  <a:srgbClr val="64AFE1">
                    <a:lumMod val="75000"/>
                  </a:srgbClr>
                </a:solidFill>
                <a:latin typeface="Meiryo UI"/>
              </a:rPr>
              <a:t>を判断</a:t>
            </a:r>
          </a:p>
        </p:txBody>
      </p:sp>
      <p:sp>
        <p:nvSpPr>
          <p:cNvPr id="65" name="テキスト ボックス 64"/>
          <p:cNvSpPr txBox="1"/>
          <p:nvPr/>
        </p:nvSpPr>
        <p:spPr>
          <a:xfrm>
            <a:off x="4294622" y="3592282"/>
            <a:ext cx="1149303" cy="408502"/>
          </a:xfrm>
          <a:prstGeom prst="rect">
            <a:avLst/>
          </a:prstGeom>
          <a:noFill/>
        </p:spPr>
        <p:txBody>
          <a:bodyPr wrap="none" lIns="0" tIns="0" rIns="0" bIns="0" rtlCol="0" anchor="ctr" anchorCtr="0">
            <a:noAutofit/>
          </a:bodyPr>
          <a:lstStyle/>
          <a:p>
            <a:r>
              <a:rPr lang="ja-JP" altLang="en-US" sz="2400" dirty="0">
                <a:solidFill>
                  <a:srgbClr val="64AFE1">
                    <a:lumMod val="75000"/>
                  </a:srgbClr>
                </a:solidFill>
              </a:rPr>
              <a:t>サポート</a:t>
            </a:r>
          </a:p>
        </p:txBody>
      </p:sp>
      <p:sp>
        <p:nvSpPr>
          <p:cNvPr id="66" name="テキスト ボックス 65"/>
          <p:cNvSpPr txBox="1"/>
          <p:nvPr/>
        </p:nvSpPr>
        <p:spPr>
          <a:xfrm>
            <a:off x="1061921" y="3258642"/>
            <a:ext cx="1149303" cy="329764"/>
          </a:xfrm>
          <a:prstGeom prst="rect">
            <a:avLst/>
          </a:prstGeom>
          <a:noFill/>
        </p:spPr>
        <p:txBody>
          <a:bodyPr wrap="none" lIns="0" tIns="0" rIns="0" bIns="0" rtlCol="0" anchor="ctr" anchorCtr="0">
            <a:noAutofit/>
          </a:bodyPr>
          <a:lstStyle/>
          <a:p>
            <a:r>
              <a:rPr lang="ja-JP" altLang="en-US" sz="2400" dirty="0">
                <a:solidFill>
                  <a:srgbClr val="64AFE1">
                    <a:lumMod val="75000"/>
                  </a:srgbClr>
                </a:solidFill>
              </a:rPr>
              <a:t>ジャッジ</a:t>
            </a:r>
          </a:p>
        </p:txBody>
      </p:sp>
      <p:sp>
        <p:nvSpPr>
          <p:cNvPr id="53" name="角丸四角形 52"/>
          <p:cNvSpPr/>
          <p:nvPr/>
        </p:nvSpPr>
        <p:spPr>
          <a:xfrm>
            <a:off x="7753028" y="1092851"/>
            <a:ext cx="2880000" cy="432000"/>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67" name="角丸四角形 66"/>
          <p:cNvSpPr/>
          <p:nvPr/>
        </p:nvSpPr>
        <p:spPr>
          <a:xfrm>
            <a:off x="2071136" y="1092851"/>
            <a:ext cx="2880000" cy="432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Tree>
    <p:extLst>
      <p:ext uri="{BB962C8B-B14F-4D97-AF65-F5344CB8AC3E}">
        <p14:creationId xmlns:p14="http://schemas.microsoft.com/office/powerpoint/2010/main" val="125513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158142" y="1310194"/>
            <a:ext cx="5544000" cy="3960000"/>
          </a:xfrm>
          <a:prstGeom prst="roundRect">
            <a:avLst>
              <a:gd name="adj" fmla="val 3112"/>
            </a:avLst>
          </a:prstGeom>
          <a:noFill/>
          <a:ln w="444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5544000" cy="3960000"/>
          </a:xfrm>
          <a:prstGeom prst="roundRect">
            <a:avLst>
              <a:gd name="adj" fmla="val 3112"/>
            </a:avLst>
          </a:prstGeom>
          <a:noFill/>
          <a:ln w="444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n-ea"/>
                <a:ea typeface="+mn-ea"/>
              </a:rPr>
              <a:t>1-4</a:t>
            </a:r>
            <a:r>
              <a:rPr lang="ja-JP" altLang="en-US" sz="2800" dirty="0">
                <a:solidFill>
                  <a:schemeClr val="bg1"/>
                </a:solidFill>
                <a:latin typeface="+mn-ea"/>
                <a:ea typeface="+mn-ea"/>
              </a:rPr>
              <a:t>　</a:t>
            </a:r>
            <a:r>
              <a:rPr lang="ja-JP" altLang="ja-JP" sz="2800" dirty="0">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におけるメリット</a:t>
            </a:r>
          </a:p>
        </p:txBody>
      </p:sp>
      <p:sp>
        <p:nvSpPr>
          <p:cNvPr id="58" name="角丸四角形 57"/>
          <p:cNvSpPr/>
          <p:nvPr/>
        </p:nvSpPr>
        <p:spPr>
          <a:xfrm>
            <a:off x="7490142" y="1092851"/>
            <a:ext cx="2880000" cy="432000"/>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1819136" y="1092851"/>
            <a:ext cx="2880000" cy="432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67" name="テキスト プレースホルダー 1"/>
          <p:cNvSpPr txBox="1">
            <a:spLocks/>
          </p:cNvSpPr>
          <p:nvPr/>
        </p:nvSpPr>
        <p:spPr>
          <a:xfrm>
            <a:off x="0" y="5507966"/>
            <a:ext cx="12192000" cy="864000"/>
          </a:xfrm>
          <a:prstGeom prst="rect">
            <a:avLst/>
          </a:prstGeom>
          <a:solidFill>
            <a:srgbClr val="0064D2"/>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ja-JP" sz="2400" dirty="0">
                <a:latin typeface="+mn-ea"/>
                <a:ea typeface="+mn-ea"/>
              </a:rPr>
              <a:t>誰もが利用可能な</a:t>
            </a:r>
            <a:r>
              <a:rPr lang="ja-JP" altLang="en-US" sz="2400" dirty="0">
                <a:latin typeface="+mn-ea"/>
                <a:ea typeface="+mn-ea"/>
              </a:rPr>
              <a:t>オープンな</a:t>
            </a:r>
            <a:r>
              <a:rPr lang="ja-JP" altLang="ja-JP" sz="2400" dirty="0">
                <a:latin typeface="+mn-ea"/>
                <a:ea typeface="+mn-ea"/>
              </a:rPr>
              <a:t>場所で</a:t>
            </a:r>
            <a:r>
              <a:rPr lang="ja-JP" altLang="en-US" sz="2400" dirty="0">
                <a:latin typeface="+mn-ea"/>
                <a:ea typeface="+mn-ea"/>
              </a:rPr>
              <a:t>共通課題</a:t>
            </a:r>
            <a:r>
              <a:rPr lang="ja-JP" altLang="ja-JP" sz="2400" dirty="0">
                <a:latin typeface="+mn-ea"/>
                <a:ea typeface="+mn-ea"/>
              </a:rPr>
              <a:t>に対する解決策を</a:t>
            </a:r>
            <a:endParaRPr lang="en-US" altLang="ja-JP" sz="2400" dirty="0">
              <a:latin typeface="+mn-ea"/>
              <a:ea typeface="+mn-ea"/>
            </a:endParaRPr>
          </a:p>
          <a:p>
            <a:r>
              <a:rPr lang="ja-JP" altLang="ja-JP" sz="2400" dirty="0">
                <a:latin typeface="+mn-ea"/>
                <a:ea typeface="+mn-ea"/>
              </a:rPr>
              <a:t>会社全体で共有できることは、会社にとっても有効</a:t>
            </a:r>
          </a:p>
        </p:txBody>
      </p:sp>
      <p:grpSp>
        <p:nvGrpSpPr>
          <p:cNvPr id="70" name="グループ化 69"/>
          <p:cNvGrpSpPr>
            <a:grpSpLocks noChangeAspect="1"/>
          </p:cNvGrpSpPr>
          <p:nvPr/>
        </p:nvGrpSpPr>
        <p:grpSpPr>
          <a:xfrm>
            <a:off x="8194222" y="3308915"/>
            <a:ext cx="1605641" cy="1728000"/>
            <a:chOff x="5607050" y="1830388"/>
            <a:chExt cx="687388" cy="739775"/>
          </a:xfrm>
          <a:solidFill>
            <a:schemeClr val="accent4"/>
          </a:solidFill>
        </p:grpSpPr>
        <p:sp>
          <p:nvSpPr>
            <p:cNvPr id="78" name="Oval 33"/>
            <p:cNvSpPr>
              <a:spLocks noChangeArrowheads="1"/>
            </p:cNvSpPr>
            <p:nvPr/>
          </p:nvSpPr>
          <p:spPr bwMode="auto">
            <a:xfrm>
              <a:off x="59023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9" name="Oval 34"/>
            <p:cNvSpPr>
              <a:spLocks noChangeArrowheads="1"/>
            </p:cNvSpPr>
            <p:nvPr/>
          </p:nvSpPr>
          <p:spPr bwMode="auto">
            <a:xfrm>
              <a:off x="5994400"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0" name="Freeform 63"/>
            <p:cNvSpPr>
              <a:spLocks noEditPoints="1"/>
            </p:cNvSpPr>
            <p:nvPr/>
          </p:nvSpPr>
          <p:spPr bwMode="auto">
            <a:xfrm>
              <a:off x="5919788" y="2163763"/>
              <a:ext cx="87313" cy="460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Freeform 147"/>
            <p:cNvSpPr>
              <a:spLocks/>
            </p:cNvSpPr>
            <p:nvPr/>
          </p:nvSpPr>
          <p:spPr bwMode="auto">
            <a:xfrm>
              <a:off x="6224588" y="1830388"/>
              <a:ext cx="69850" cy="117475"/>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Freeform 148"/>
            <p:cNvSpPr>
              <a:spLocks/>
            </p:cNvSpPr>
            <p:nvPr/>
          </p:nvSpPr>
          <p:spPr bwMode="auto">
            <a:xfrm>
              <a:off x="6188075" y="1958976"/>
              <a:ext cx="44450" cy="460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73"/>
            <p:cNvSpPr>
              <a:spLocks noEditPoints="1"/>
            </p:cNvSpPr>
            <p:nvPr/>
          </p:nvSpPr>
          <p:spPr bwMode="auto">
            <a:xfrm>
              <a:off x="5607050" y="1900238"/>
              <a:ext cx="622300" cy="669925"/>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1" name="グループ化 70"/>
          <p:cNvGrpSpPr>
            <a:grpSpLocks noChangeAspect="1"/>
          </p:cNvGrpSpPr>
          <p:nvPr/>
        </p:nvGrpSpPr>
        <p:grpSpPr>
          <a:xfrm>
            <a:off x="2607822" y="3325331"/>
            <a:ext cx="1421045" cy="1728000"/>
            <a:chOff x="1927165" y="1747888"/>
            <a:chExt cx="562014" cy="683409"/>
          </a:xfrm>
          <a:solidFill>
            <a:schemeClr val="accent1">
              <a:lumMod val="60000"/>
              <a:lumOff val="40000"/>
            </a:schemeClr>
          </a:solidFill>
        </p:grpSpPr>
        <p:sp>
          <p:nvSpPr>
            <p:cNvPr id="72" name="Freeform 7"/>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3" name="Oval 86"/>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87"/>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Freeform 88"/>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367"/>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7" name="Freeform 368"/>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085872" y="1962842"/>
            <a:ext cx="4536000" cy="1008000"/>
          </a:xfrm>
          <a:prstGeom prst="rect">
            <a:avLst/>
          </a:prstGeom>
        </p:spPr>
        <p:txBody>
          <a:bodyPr wrap="none" lIns="0" tIns="0" rIns="0" bIns="0" anchor="ctr" anchorCtr="0">
            <a:noAutofit/>
          </a:bodyPr>
          <a:lstStyle/>
          <a:p>
            <a:r>
              <a:rPr lang="ja-JP" altLang="ja-JP" sz="3200" dirty="0">
                <a:solidFill>
                  <a:srgbClr val="64AFE1">
                    <a:lumMod val="75000"/>
                  </a:srgbClr>
                </a:solidFill>
                <a:latin typeface="Meiryo UI"/>
              </a:rPr>
              <a:t>より良い拡張性やサービスを</a:t>
            </a:r>
            <a:endParaRPr lang="en-US" altLang="ja-JP" sz="3200" dirty="0">
              <a:solidFill>
                <a:srgbClr val="64AFE1">
                  <a:lumMod val="75000"/>
                </a:srgbClr>
              </a:solidFill>
              <a:latin typeface="Meiryo UI"/>
            </a:endParaRPr>
          </a:p>
          <a:p>
            <a:r>
              <a:rPr lang="ja-JP" altLang="ja-JP" sz="3200" dirty="0">
                <a:solidFill>
                  <a:srgbClr val="64AFE1">
                    <a:lumMod val="75000"/>
                  </a:srgbClr>
                </a:solidFill>
                <a:latin typeface="Meiryo UI"/>
              </a:rPr>
              <a:t>顧客に提供することができ</a:t>
            </a:r>
            <a:r>
              <a:rPr lang="ja-JP" altLang="en-US" sz="3200" dirty="0">
                <a:solidFill>
                  <a:srgbClr val="64AFE1">
                    <a:lumMod val="75000"/>
                  </a:srgbClr>
                </a:solidFill>
                <a:latin typeface="Meiryo UI"/>
              </a:rPr>
              <a:t>る</a:t>
            </a:r>
            <a:endParaRPr lang="ja-JP" altLang="ja-JP" sz="3200" dirty="0">
              <a:solidFill>
                <a:srgbClr val="64AFE1">
                  <a:lumMod val="75000"/>
                </a:srgbClr>
              </a:solidFill>
              <a:latin typeface="Meiryo UI"/>
            </a:endParaRPr>
          </a:p>
        </p:txBody>
      </p:sp>
      <p:sp>
        <p:nvSpPr>
          <p:cNvPr id="7" name="正方形/長方形 6"/>
          <p:cNvSpPr/>
          <p:nvPr/>
        </p:nvSpPr>
        <p:spPr>
          <a:xfrm>
            <a:off x="6687181" y="1770692"/>
            <a:ext cx="4680000" cy="1404000"/>
          </a:xfrm>
          <a:prstGeom prst="rect">
            <a:avLst/>
          </a:prstGeom>
        </p:spPr>
        <p:txBody>
          <a:bodyPr wrap="square" lIns="0" tIns="0" rIns="0" bIns="0" anchor="ctr" anchorCtr="0">
            <a:noAutofit/>
          </a:bodyPr>
          <a:lstStyle/>
          <a:p>
            <a:r>
              <a:rPr lang="ja-JP" altLang="en-US" sz="3000" dirty="0">
                <a:solidFill>
                  <a:srgbClr val="644080"/>
                </a:solidFill>
                <a:latin typeface="Meiryo UI"/>
              </a:rPr>
              <a:t>長</a:t>
            </a:r>
            <a:r>
              <a:rPr lang="ja-JP" altLang="ja-JP" sz="3000" dirty="0">
                <a:solidFill>
                  <a:srgbClr val="644080"/>
                </a:solidFill>
                <a:latin typeface="Meiryo UI"/>
              </a:rPr>
              <a:t>期的にメンテナンスする責務</a:t>
            </a:r>
            <a:endParaRPr lang="en-US" altLang="ja-JP" sz="3000" dirty="0">
              <a:solidFill>
                <a:srgbClr val="644080"/>
              </a:solidFill>
              <a:latin typeface="Meiryo UI"/>
            </a:endParaRPr>
          </a:p>
          <a:p>
            <a:r>
              <a:rPr lang="ja-JP" altLang="ja-JP" sz="3000" dirty="0">
                <a:solidFill>
                  <a:srgbClr val="644080"/>
                </a:solidFill>
                <a:latin typeface="Meiryo UI"/>
              </a:rPr>
              <a:t>を負うことなく、必要とする時間</a:t>
            </a:r>
            <a:endParaRPr lang="en-US" altLang="ja-JP" sz="3000" dirty="0">
              <a:solidFill>
                <a:srgbClr val="644080"/>
              </a:solidFill>
              <a:latin typeface="Meiryo UI"/>
            </a:endParaRPr>
          </a:p>
          <a:p>
            <a:r>
              <a:rPr lang="ja-JP" altLang="ja-JP" sz="3000" dirty="0" err="1">
                <a:solidFill>
                  <a:srgbClr val="644080"/>
                </a:solidFill>
                <a:latin typeface="Meiryo UI"/>
              </a:rPr>
              <a:t>までに</a:t>
            </a:r>
            <a:r>
              <a:rPr lang="ja-JP" altLang="ja-JP" sz="3000" dirty="0">
                <a:solidFill>
                  <a:srgbClr val="644080"/>
                </a:solidFill>
                <a:latin typeface="Meiryo UI"/>
              </a:rPr>
              <a:t>機能を入手できる</a:t>
            </a:r>
          </a:p>
        </p:txBody>
      </p:sp>
    </p:spTree>
    <p:extLst>
      <p:ext uri="{BB962C8B-B14F-4D97-AF65-F5344CB8AC3E}">
        <p14:creationId xmlns:p14="http://schemas.microsoft.com/office/powerpoint/2010/main" val="381540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グループ化 149"/>
          <p:cNvGrpSpPr/>
          <p:nvPr/>
        </p:nvGrpSpPr>
        <p:grpSpPr>
          <a:xfrm>
            <a:off x="468086" y="1691966"/>
            <a:ext cx="11255828" cy="4680000"/>
            <a:chOff x="468086" y="1691966"/>
            <a:chExt cx="11255828" cy="4680000"/>
          </a:xfrm>
          <a:effectLst>
            <a:outerShdw blurRad="50800" dist="50800" dir="2700000" algn="tl" rotWithShape="0">
              <a:prstClr val="black">
                <a:alpha val="50000"/>
              </a:prstClr>
            </a:outerShdw>
          </a:effectLst>
        </p:grpSpPr>
        <p:sp>
          <p:nvSpPr>
            <p:cNvPr id="147" name="正方形/長方形 146"/>
            <p:cNvSpPr/>
            <p:nvPr/>
          </p:nvSpPr>
          <p:spPr>
            <a:xfrm>
              <a:off x="6461592" y="4175966"/>
              <a:ext cx="5262322" cy="2196000"/>
            </a:xfrm>
            <a:prstGeom prst="rect">
              <a:avLst/>
            </a:prstGeom>
            <a:solidFill>
              <a:srgbClr val="D9E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468086" y="1691966"/>
              <a:ext cx="6372000" cy="4680000"/>
            </a:xfrm>
            <a:prstGeom prst="rect">
              <a:avLst/>
            </a:prstGeom>
            <a:solidFill>
              <a:srgbClr val="D9E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9" name="正方形/長方形 148"/>
          <p:cNvSpPr/>
          <p:nvPr/>
        </p:nvSpPr>
        <p:spPr>
          <a:xfrm>
            <a:off x="6935914" y="1689975"/>
            <a:ext cx="4788000" cy="2412000"/>
          </a:xfrm>
          <a:prstGeom prst="rect">
            <a:avLst/>
          </a:prstGeom>
          <a:solidFill>
            <a:schemeClr val="accent4">
              <a:lumMod val="20000"/>
              <a:lumOff val="80000"/>
            </a:schemeClr>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pPr marL="0"/>
            <a:r>
              <a:rPr lang="ja-JP" altLang="ja-JP" sz="2800" dirty="0">
                <a:solidFill>
                  <a:schemeClr val="bg1"/>
                </a:solidFill>
                <a:latin typeface="+mn-ea"/>
                <a:ea typeface="+mn-ea"/>
              </a:rPr>
              <a:t>1-4</a:t>
            </a:r>
            <a:r>
              <a:rPr lang="ja-JP" altLang="en-US" sz="2800" dirty="0">
                <a:solidFill>
                  <a:schemeClr val="bg1"/>
                </a:solidFill>
                <a:latin typeface="+mn-ea"/>
                <a:ea typeface="+mn-ea"/>
              </a:rPr>
              <a:t>　</a:t>
            </a:r>
            <a:r>
              <a:rPr lang="ja-JP" altLang="ja-JP" sz="2800" dirty="0">
                <a:solidFill>
                  <a:schemeClr val="bg1"/>
                </a:solidFill>
                <a:latin typeface="+mn-ea"/>
                <a:ea typeface="+mn-ea"/>
              </a:rPr>
              <a:t>InnerSource</a:t>
            </a:r>
            <a:r>
              <a:rPr lang="en-US" altLang="ja-JP" sz="2800" dirty="0">
                <a:solidFill>
                  <a:schemeClr val="bg1"/>
                </a:solidFill>
                <a:latin typeface="+mn-ea"/>
                <a:ea typeface="+mn-ea"/>
              </a:rPr>
              <a:t> </a:t>
            </a:r>
            <a:r>
              <a:rPr lang="ja-JP" altLang="ja-JP" sz="2800" dirty="0">
                <a:solidFill>
                  <a:schemeClr val="bg1"/>
                </a:solidFill>
                <a:latin typeface="+mn-ea"/>
                <a:ea typeface="+mn-ea"/>
              </a:rPr>
              <a:t>の効果とは？</a:t>
            </a:r>
            <a:endParaRPr lang="en-US" altLang="ja-JP" sz="2800" dirty="0">
              <a:solidFill>
                <a:schemeClr val="bg1"/>
              </a:solidFill>
              <a:latin typeface="+mn-ea"/>
              <a:ea typeface="+mn-ea"/>
            </a:endParaRPr>
          </a:p>
        </p:txBody>
      </p:sp>
      <p:sp>
        <p:nvSpPr>
          <p:cNvPr id="5" name="正方形/長方形 4"/>
          <p:cNvSpPr/>
          <p:nvPr/>
        </p:nvSpPr>
        <p:spPr>
          <a:xfrm>
            <a:off x="594086" y="2011509"/>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正方形/長方形 5"/>
          <p:cNvSpPr/>
          <p:nvPr/>
        </p:nvSpPr>
        <p:spPr>
          <a:xfrm>
            <a:off x="594086" y="4914797"/>
            <a:ext cx="1098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2">
                  <a:lumMod val="75000"/>
                </a:schemeClr>
              </a:solidFill>
            </a:endParaRPr>
          </a:p>
        </p:txBody>
      </p:sp>
      <p:sp>
        <p:nvSpPr>
          <p:cNvPr id="7" name="正方形/長方形 6"/>
          <p:cNvSpPr/>
          <p:nvPr/>
        </p:nvSpPr>
        <p:spPr>
          <a:xfrm>
            <a:off x="594086" y="3463153"/>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7079914" y="2226217"/>
            <a:ext cx="450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テキスト ボックス 10"/>
          <p:cNvSpPr txBox="1"/>
          <p:nvPr/>
        </p:nvSpPr>
        <p:spPr>
          <a:xfrm>
            <a:off x="696224" y="2109406"/>
            <a:ext cx="4392000" cy="612000"/>
          </a:xfrm>
          <a:prstGeom prst="rect">
            <a:avLst/>
          </a:prstGeom>
          <a:noFill/>
        </p:spPr>
        <p:txBody>
          <a:bodyPr wrap="square" lIns="0" tIns="0" rIns="0" bIns="0" rtlCol="0" anchor="ctr" anchorCtr="0">
            <a:noAutofit/>
          </a:bodyPr>
          <a:lstStyle/>
          <a:p>
            <a:r>
              <a:rPr lang="ja-JP" altLang="en-US" b="1" dirty="0">
                <a:solidFill>
                  <a:schemeClr val="accent2">
                    <a:lumMod val="75000"/>
                  </a:schemeClr>
                </a:solidFill>
              </a:rPr>
              <a:t>・</a:t>
            </a:r>
            <a:r>
              <a:rPr lang="ja-JP" altLang="en-US" b="1" u="sng" dirty="0">
                <a:solidFill>
                  <a:schemeClr val="accent2">
                    <a:lumMod val="75000"/>
                  </a:schemeClr>
                </a:solidFill>
              </a:rPr>
              <a:t>ニーズが確定している機能を受け取れる</a:t>
            </a:r>
            <a:r>
              <a:rPr lang="ja-JP" altLang="en-US" b="1" dirty="0">
                <a:solidFill>
                  <a:schemeClr val="accent2">
                    <a:lumMod val="75000"/>
                  </a:schemeClr>
                </a:solidFill>
              </a:rPr>
              <a:t>ので、</a:t>
            </a:r>
            <a:endParaRPr lang="en-US" altLang="ja-JP" b="1" dirty="0">
              <a:solidFill>
                <a:schemeClr val="accent2">
                  <a:lumMod val="75000"/>
                </a:schemeClr>
              </a:solidFill>
            </a:endParaRPr>
          </a:p>
          <a:p>
            <a:r>
              <a:rPr lang="ja-JP" altLang="en-US" b="1" dirty="0">
                <a:solidFill>
                  <a:schemeClr val="accent2">
                    <a:lumMod val="75000"/>
                  </a:schemeClr>
                </a:solidFill>
              </a:rPr>
              <a:t>  </a:t>
            </a:r>
            <a:r>
              <a:rPr lang="ja-JP" altLang="en-US" b="1" u="sng" dirty="0">
                <a:solidFill>
                  <a:schemeClr val="accent2">
                    <a:lumMod val="75000"/>
                  </a:schemeClr>
                </a:solidFill>
              </a:rPr>
              <a:t>良いプロダクトを作るための支援</a:t>
            </a:r>
            <a:r>
              <a:rPr lang="ja-JP" altLang="en-US" b="1" dirty="0">
                <a:solidFill>
                  <a:schemeClr val="accent2">
                    <a:lumMod val="75000"/>
                  </a:schemeClr>
                </a:solidFill>
              </a:rPr>
              <a:t> となる</a:t>
            </a:r>
          </a:p>
        </p:txBody>
      </p:sp>
      <p:sp>
        <p:nvSpPr>
          <p:cNvPr id="12" name="テキスト ボックス 11"/>
          <p:cNvSpPr txBox="1"/>
          <p:nvPr/>
        </p:nvSpPr>
        <p:spPr>
          <a:xfrm>
            <a:off x="7079912" y="2253832"/>
            <a:ext cx="4518001" cy="646331"/>
          </a:xfrm>
          <a:prstGeom prst="rect">
            <a:avLst/>
          </a:prstGeom>
          <a:noFill/>
        </p:spPr>
        <p:txBody>
          <a:bodyPr wrap="square" rtlCol="0">
            <a:spAutoFit/>
          </a:bodyPr>
          <a:lstStyle/>
          <a:p>
            <a:pPr algn="ctr"/>
            <a:r>
              <a:rPr lang="ja-JP" altLang="en-US" b="1" dirty="0">
                <a:solidFill>
                  <a:srgbClr val="644080"/>
                </a:solidFill>
                <a:latin typeface="Meiryo UI" panose="020B0604030504040204" pitchFamily="50" charset="-128"/>
                <a:ea typeface="Meiryo UI" panose="020B0604030504040204" pitchFamily="50" charset="-128"/>
              </a:rPr>
              <a:t>長期メンテナンスの負担をせず、</a:t>
            </a:r>
            <a:endParaRPr lang="en-US" altLang="ja-JP" b="1" dirty="0">
              <a:solidFill>
                <a:srgbClr val="644080"/>
              </a:solidFill>
              <a:latin typeface="Meiryo UI" panose="020B0604030504040204" pitchFamily="50" charset="-128"/>
              <a:ea typeface="Meiryo UI" panose="020B0604030504040204" pitchFamily="50" charset="-128"/>
            </a:endParaRPr>
          </a:p>
          <a:p>
            <a:pPr algn="ctr"/>
            <a:r>
              <a:rPr lang="ja-JP" altLang="en-US" b="1" dirty="0">
                <a:solidFill>
                  <a:srgbClr val="644080"/>
                </a:solidFill>
                <a:latin typeface="Meiryo UI" panose="020B0604030504040204" pitchFamily="50" charset="-128"/>
                <a:ea typeface="Meiryo UI" panose="020B0604030504040204" pitchFamily="50" charset="-128"/>
              </a:rPr>
              <a:t>必要な時に機能要求を手に入れられる</a:t>
            </a:r>
            <a:endParaRPr lang="ja-JP" altLang="ja-JP" b="1" dirty="0">
              <a:solidFill>
                <a:srgbClr val="644080"/>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96224" y="2881739"/>
            <a:ext cx="3960000" cy="288000"/>
          </a:xfrm>
          <a:prstGeom prst="rect">
            <a:avLst/>
          </a:prstGeom>
          <a:noFill/>
        </p:spPr>
        <p:txBody>
          <a:bodyPr wrap="square" lIns="0" tIns="0" rIns="0" bIns="0" rtlCol="0" anchor="ctr" anchorCtr="0">
            <a:noAutofit/>
          </a:bodyPr>
          <a:lstStyle/>
          <a:p>
            <a:r>
              <a:rPr lang="ja-JP" altLang="en-US" b="1" dirty="0">
                <a:solidFill>
                  <a:schemeClr val="accent2">
                    <a:lumMod val="75000"/>
                  </a:schemeClr>
                </a:solidFill>
              </a:rPr>
              <a:t>・スケーラブルな戦略ができるようになる</a:t>
            </a:r>
          </a:p>
        </p:txBody>
      </p:sp>
      <p:sp>
        <p:nvSpPr>
          <p:cNvPr id="14" name="テキスト ボックス 13"/>
          <p:cNvSpPr txBox="1"/>
          <p:nvPr/>
        </p:nvSpPr>
        <p:spPr>
          <a:xfrm>
            <a:off x="696224" y="3715153"/>
            <a:ext cx="3168000" cy="864000"/>
          </a:xfrm>
          <a:prstGeom prst="rect">
            <a:avLst/>
          </a:prstGeom>
          <a:noFill/>
        </p:spPr>
        <p:txBody>
          <a:bodyPr wrap="square" lIns="0" tIns="0" rIns="0" bIns="0" rtlCol="0" anchor="ctr" anchorCtr="0">
            <a:noAutofit/>
          </a:bodyPr>
          <a:lstStyle/>
          <a:p>
            <a:r>
              <a:rPr lang="ja-JP" altLang="en-US" b="1" dirty="0">
                <a:solidFill>
                  <a:schemeClr val="accent2">
                    <a:lumMod val="75000"/>
                  </a:schemeClr>
                </a:solidFill>
              </a:rPr>
              <a:t>・</a:t>
            </a:r>
            <a:r>
              <a:rPr lang="ja-JP" altLang="en-US" b="1" u="sng" dirty="0">
                <a:solidFill>
                  <a:schemeClr val="accent2">
                    <a:lumMod val="75000"/>
                  </a:schemeClr>
                </a:solidFill>
              </a:rPr>
              <a:t>必要とする時と場所に</a:t>
            </a:r>
            <a:endParaRPr lang="en-US" altLang="ja-JP" b="1" u="sng" dirty="0">
              <a:solidFill>
                <a:schemeClr val="accent2">
                  <a:lumMod val="75000"/>
                </a:schemeClr>
              </a:solidFill>
            </a:endParaRPr>
          </a:p>
          <a:p>
            <a:r>
              <a:rPr lang="ja-JP" altLang="en-US" b="1" dirty="0">
                <a:solidFill>
                  <a:schemeClr val="accent2">
                    <a:lumMod val="75000"/>
                  </a:schemeClr>
                </a:solidFill>
              </a:rPr>
              <a:t>  </a:t>
            </a:r>
            <a:r>
              <a:rPr lang="ja-JP" altLang="en-US" b="1" u="sng" dirty="0">
                <a:solidFill>
                  <a:schemeClr val="accent2">
                    <a:lumMod val="75000"/>
                  </a:schemeClr>
                </a:solidFill>
              </a:rPr>
              <a:t>エンジニアリングの時間を</a:t>
            </a:r>
            <a:endParaRPr lang="en-US" altLang="ja-JP" b="1" u="sng" dirty="0">
              <a:solidFill>
                <a:schemeClr val="accent2">
                  <a:lumMod val="75000"/>
                </a:schemeClr>
              </a:solidFill>
            </a:endParaRPr>
          </a:p>
          <a:p>
            <a:r>
              <a:rPr lang="ja-JP" altLang="en-US" b="1" dirty="0">
                <a:solidFill>
                  <a:schemeClr val="accent2">
                    <a:lumMod val="75000"/>
                  </a:schemeClr>
                </a:solidFill>
              </a:rPr>
              <a:t>　</a:t>
            </a:r>
            <a:r>
              <a:rPr lang="ja-JP" altLang="en-US" b="1" u="sng" dirty="0">
                <a:solidFill>
                  <a:schemeClr val="accent2">
                    <a:lumMod val="75000"/>
                  </a:schemeClr>
                </a:solidFill>
              </a:rPr>
              <a:t>有機的に投入することが可能</a:t>
            </a:r>
            <a:endParaRPr lang="ja-JP" altLang="en-US" dirty="0">
              <a:solidFill>
                <a:schemeClr val="accent2">
                  <a:lumMod val="75000"/>
                </a:schemeClr>
              </a:solidFill>
            </a:endParaRPr>
          </a:p>
        </p:txBody>
      </p:sp>
      <p:sp>
        <p:nvSpPr>
          <p:cNvPr id="15" name="テキスト ボックス 14"/>
          <p:cNvSpPr txBox="1"/>
          <p:nvPr/>
        </p:nvSpPr>
        <p:spPr>
          <a:xfrm>
            <a:off x="696224" y="5292797"/>
            <a:ext cx="3492000" cy="612000"/>
          </a:xfrm>
          <a:prstGeom prst="rect">
            <a:avLst/>
          </a:prstGeom>
          <a:noFill/>
        </p:spPr>
        <p:txBody>
          <a:bodyPr wrap="square" lIns="0" tIns="0" rIns="0" bIns="0" rtlCol="0" anchor="ctr" anchorCtr="0">
            <a:noAutofit/>
          </a:bodyPr>
          <a:lstStyle/>
          <a:p>
            <a:r>
              <a:rPr lang="ja-JP" altLang="en-US" b="1" dirty="0">
                <a:solidFill>
                  <a:schemeClr val="accent2">
                    <a:lumMod val="75000"/>
                  </a:schemeClr>
                </a:solidFill>
              </a:rPr>
              <a:t>・</a:t>
            </a:r>
            <a:r>
              <a:rPr lang="ja-JP" altLang="en-US" b="1" dirty="0">
                <a:solidFill>
                  <a:schemeClr val="accent2">
                    <a:lumMod val="75000"/>
                  </a:schemeClr>
                </a:solidFill>
                <a:latin typeface="+mn-ea"/>
              </a:rPr>
              <a:t>全ての利用者との間で優先順位の </a:t>
            </a:r>
            <a:endParaRPr lang="en-US" altLang="ja-JP" b="1" dirty="0">
              <a:solidFill>
                <a:schemeClr val="accent2">
                  <a:lumMod val="75000"/>
                </a:schemeClr>
              </a:solidFill>
              <a:latin typeface="+mn-ea"/>
            </a:endParaRPr>
          </a:p>
          <a:p>
            <a:r>
              <a:rPr lang="ja-JP" altLang="en-US" b="1" dirty="0">
                <a:solidFill>
                  <a:schemeClr val="accent2">
                    <a:lumMod val="75000"/>
                  </a:schemeClr>
                </a:solidFill>
                <a:latin typeface="+mn-ea"/>
              </a:rPr>
              <a:t>  調整を行うことができる</a:t>
            </a:r>
            <a:endParaRPr lang="ja-JP" altLang="en-US" dirty="0">
              <a:solidFill>
                <a:schemeClr val="accent2">
                  <a:lumMod val="75000"/>
                </a:schemeClr>
              </a:solidFill>
              <a:latin typeface="+mn-ea"/>
            </a:endParaRPr>
          </a:p>
        </p:txBody>
      </p:sp>
      <p:sp>
        <p:nvSpPr>
          <p:cNvPr id="57" name="テキスト プレースホルダー 2"/>
          <p:cNvSpPr>
            <a:spLocks noGrp="1"/>
          </p:cNvSpPr>
          <p:nvPr>
            <p:ph type="body" sz="quarter" idx="4294967295"/>
          </p:nvPr>
        </p:nvSpPr>
        <p:spPr>
          <a:xfrm>
            <a:off x="5313139" y="2706209"/>
            <a:ext cx="1260000" cy="576000"/>
          </a:xfrm>
          <a:prstGeom prst="rect">
            <a:avLst/>
          </a:prstGeom>
          <a:solidFill>
            <a:schemeClr val="accent2"/>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品質向上</a:t>
            </a:r>
          </a:p>
        </p:txBody>
      </p:sp>
      <p:sp>
        <p:nvSpPr>
          <p:cNvPr id="60" name="テキスト プレースホルダー 2"/>
          <p:cNvSpPr>
            <a:spLocks noGrp="1"/>
          </p:cNvSpPr>
          <p:nvPr>
            <p:ph type="body" sz="quarter" idx="4294967295"/>
          </p:nvPr>
        </p:nvSpPr>
        <p:spPr>
          <a:xfrm>
            <a:off x="7953675" y="4980126"/>
            <a:ext cx="828555" cy="1202580"/>
          </a:xfrm>
          <a:prstGeom prst="rect">
            <a:avLst/>
          </a:prstGeom>
          <a:solidFill>
            <a:schemeClr val="accent2"/>
          </a:solidFill>
          <a:ln>
            <a:noFill/>
          </a:ln>
        </p:spPr>
        <p:txBody>
          <a:bodyPr wrap="none" lIns="0" tIns="0" rIns="0" bIns="0" anchor="ctr"/>
          <a:lstStyle/>
          <a:p>
            <a:pPr marL="0" indent="0" algn="ctr">
              <a:buNone/>
            </a:pPr>
            <a:r>
              <a:rPr lang="ja-JP" altLang="en-US" sz="2000" b="1" dirty="0">
                <a:solidFill>
                  <a:schemeClr val="bg1"/>
                </a:solidFill>
                <a:latin typeface="+mn-ea"/>
              </a:rPr>
              <a:t>会社</a:t>
            </a:r>
          </a:p>
        </p:txBody>
      </p:sp>
      <p:sp>
        <p:nvSpPr>
          <p:cNvPr id="64" name="テキスト プレースホルダー 2"/>
          <p:cNvSpPr>
            <a:spLocks noGrp="1"/>
          </p:cNvSpPr>
          <p:nvPr>
            <p:ph type="body" sz="quarter" idx="4294967295"/>
          </p:nvPr>
        </p:nvSpPr>
        <p:spPr>
          <a:xfrm>
            <a:off x="8834477" y="4978373"/>
            <a:ext cx="2592000" cy="576000"/>
          </a:xfrm>
          <a:prstGeom prst="rect">
            <a:avLst/>
          </a:prstGeom>
          <a:solidFill>
            <a:schemeClr val="accent2"/>
          </a:solidFill>
          <a:ln>
            <a:noFill/>
          </a:ln>
        </p:spPr>
        <p:txBody>
          <a:bodyPr wrap="none" lIns="0" tIns="0" rIns="0" bIns="0" anchor="ctr"/>
          <a:lstStyle/>
          <a:p>
            <a:pPr marL="0" indent="0" algn="ctr">
              <a:buNone/>
            </a:pPr>
            <a:r>
              <a:rPr lang="ja-JP" altLang="en-US" sz="1600" b="1" dirty="0">
                <a:solidFill>
                  <a:schemeClr val="bg1"/>
                </a:solidFill>
                <a:latin typeface="+mn-ea"/>
              </a:rPr>
              <a:t>リソース配分を最適化できる</a:t>
            </a:r>
          </a:p>
        </p:txBody>
      </p:sp>
      <p:sp>
        <p:nvSpPr>
          <p:cNvPr id="65" name="テキスト プレースホルダー 2"/>
          <p:cNvSpPr>
            <a:spLocks noGrp="1"/>
          </p:cNvSpPr>
          <p:nvPr>
            <p:ph type="body" sz="quarter" idx="4294967295"/>
          </p:nvPr>
        </p:nvSpPr>
        <p:spPr>
          <a:xfrm>
            <a:off x="8834477" y="5606706"/>
            <a:ext cx="2592000" cy="576000"/>
          </a:xfrm>
          <a:prstGeom prst="rect">
            <a:avLst/>
          </a:prstGeom>
          <a:solidFill>
            <a:schemeClr val="accent2"/>
          </a:solidFill>
          <a:ln>
            <a:noFill/>
          </a:ln>
        </p:spPr>
        <p:txBody>
          <a:bodyPr wrap="none" lIns="0" tIns="0" rIns="0" bIns="0" anchor="ctr"/>
          <a:lstStyle/>
          <a:p>
            <a:pPr marL="0" indent="0" algn="ctr">
              <a:buNone/>
            </a:pPr>
            <a:r>
              <a:rPr lang="ja-JP" altLang="en-US" sz="1600" b="1" dirty="0">
                <a:solidFill>
                  <a:schemeClr val="bg1"/>
                </a:solidFill>
                <a:latin typeface="+mn-ea"/>
              </a:rPr>
              <a:t>余力ができ、他へ注力できる</a:t>
            </a:r>
          </a:p>
        </p:txBody>
      </p:sp>
      <p:sp>
        <p:nvSpPr>
          <p:cNvPr id="71" name="テキスト プレースホルダー 2"/>
          <p:cNvSpPr>
            <a:spLocks noGrp="1"/>
          </p:cNvSpPr>
          <p:nvPr>
            <p:ph type="body" sz="quarter" idx="4294967295"/>
          </p:nvPr>
        </p:nvSpPr>
        <p:spPr>
          <a:xfrm>
            <a:off x="5313139" y="2077876"/>
            <a:ext cx="1260000" cy="576000"/>
          </a:xfrm>
          <a:prstGeom prst="rect">
            <a:avLst/>
          </a:prstGeom>
          <a:solidFill>
            <a:schemeClr val="accent2"/>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sp>
        <p:nvSpPr>
          <p:cNvPr id="74" name="角丸四角形 73"/>
          <p:cNvSpPr/>
          <p:nvPr/>
        </p:nvSpPr>
        <p:spPr>
          <a:xfrm>
            <a:off x="7889914" y="1494540"/>
            <a:ext cx="2880000" cy="432000"/>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5" name="角丸四角形 74"/>
          <p:cNvSpPr/>
          <p:nvPr/>
        </p:nvSpPr>
        <p:spPr>
          <a:xfrm>
            <a:off x="2214086" y="1494540"/>
            <a:ext cx="2880000" cy="432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6" name="テキスト プレースホルダー 2"/>
          <p:cNvSpPr>
            <a:spLocks noGrp="1"/>
          </p:cNvSpPr>
          <p:nvPr>
            <p:ph type="body" sz="quarter" idx="4294967295"/>
          </p:nvPr>
        </p:nvSpPr>
        <p:spPr>
          <a:xfrm>
            <a:off x="8692539" y="2918430"/>
            <a:ext cx="1260000" cy="576000"/>
          </a:xfrm>
          <a:prstGeom prst="rect">
            <a:avLst/>
          </a:prstGeom>
          <a:solidFill>
            <a:schemeClr val="accent4">
              <a:lumMod val="60000"/>
              <a:lumOff val="40000"/>
            </a:schemeClr>
          </a:solidFill>
          <a:ln>
            <a:noFill/>
          </a:ln>
        </p:spPr>
        <p:txBody>
          <a:bodyPr l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grpSp>
        <p:nvGrpSpPr>
          <p:cNvPr id="79" name="グループ化 78"/>
          <p:cNvGrpSpPr/>
          <p:nvPr/>
        </p:nvGrpSpPr>
        <p:grpSpPr>
          <a:xfrm>
            <a:off x="3858444" y="3533378"/>
            <a:ext cx="2620082" cy="1117775"/>
            <a:chOff x="4287367" y="6887716"/>
            <a:chExt cx="2620082" cy="1117775"/>
          </a:xfrm>
        </p:grpSpPr>
        <p:grpSp>
          <p:nvGrpSpPr>
            <p:cNvPr id="80" name="グループ化 79"/>
            <p:cNvGrpSpPr/>
            <p:nvPr/>
          </p:nvGrpSpPr>
          <p:grpSpPr>
            <a:xfrm>
              <a:off x="4897602" y="7195075"/>
              <a:ext cx="544718" cy="564525"/>
              <a:chOff x="3398219" y="4584620"/>
              <a:chExt cx="601245" cy="623108"/>
            </a:xfrm>
            <a:solidFill>
              <a:schemeClr val="accent2">
                <a:lumMod val="75000"/>
              </a:schemeClr>
            </a:solidFill>
          </p:grpSpPr>
          <p:sp>
            <p:nvSpPr>
              <p:cNvPr id="97"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8"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1" name="グループ化 80"/>
            <p:cNvGrpSpPr/>
            <p:nvPr/>
          </p:nvGrpSpPr>
          <p:grpSpPr>
            <a:xfrm>
              <a:off x="6630416" y="6997491"/>
              <a:ext cx="277033" cy="287107"/>
              <a:chOff x="3398219" y="4584620"/>
              <a:chExt cx="601245" cy="623108"/>
            </a:xfrm>
            <a:solidFill>
              <a:schemeClr val="accent4">
                <a:lumMod val="60000"/>
                <a:lumOff val="40000"/>
              </a:schemeClr>
            </a:solidFill>
          </p:grpSpPr>
          <p:sp>
            <p:nvSpPr>
              <p:cNvPr id="9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2" name="グループ化 81"/>
            <p:cNvGrpSpPr/>
            <p:nvPr/>
          </p:nvGrpSpPr>
          <p:grpSpPr>
            <a:xfrm>
              <a:off x="6630416" y="7357938"/>
              <a:ext cx="277033" cy="287107"/>
              <a:chOff x="3398219" y="4584620"/>
              <a:chExt cx="601245" cy="623108"/>
            </a:xfrm>
            <a:solidFill>
              <a:schemeClr val="accent4">
                <a:lumMod val="60000"/>
                <a:lumOff val="40000"/>
              </a:schemeClr>
            </a:solidFill>
          </p:grpSpPr>
          <p:sp>
            <p:nvSpPr>
              <p:cNvPr id="9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3" name="グループ化 82"/>
            <p:cNvGrpSpPr/>
            <p:nvPr/>
          </p:nvGrpSpPr>
          <p:grpSpPr>
            <a:xfrm>
              <a:off x="6630416" y="7718384"/>
              <a:ext cx="277033" cy="287107"/>
              <a:chOff x="3398219" y="4584620"/>
              <a:chExt cx="601245" cy="623108"/>
            </a:xfrm>
            <a:solidFill>
              <a:schemeClr val="accent4">
                <a:lumMod val="60000"/>
                <a:lumOff val="40000"/>
              </a:schemeClr>
            </a:solidFill>
          </p:grpSpPr>
          <p:sp>
            <p:nvSpPr>
              <p:cNvPr id="9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84" name="直線矢印コネクタ 83"/>
            <p:cNvCxnSpPr/>
            <p:nvPr/>
          </p:nvCxnSpPr>
          <p:spPr>
            <a:xfrm rot="21420000" flipH="1" flipV="1">
              <a:off x="5483596" y="7504897"/>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rot="21480000" flipH="1" flipV="1">
              <a:off x="5475907" y="7598319"/>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6001086" y="7042185"/>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87" name="テキスト ボックス 86"/>
            <p:cNvSpPr txBox="1"/>
            <p:nvPr/>
          </p:nvSpPr>
          <p:spPr>
            <a:xfrm>
              <a:off x="4287367" y="6887716"/>
              <a:ext cx="576000" cy="576000"/>
            </a:xfrm>
            <a:prstGeom prst="wedgeEllipseCallout">
              <a:avLst>
                <a:gd name="adj1" fmla="val 77596"/>
                <a:gd name="adj2" fmla="val 47158"/>
              </a:avLst>
            </a:prstGeom>
            <a:solidFill>
              <a:schemeClr val="accent1"/>
            </a:solidFill>
          </p:spPr>
          <p:txBody>
            <a:bodyPr wrap="none" lIns="0" tIns="0" rIns="0" bIns="0" rtlCol="0" anchor="ctr" anchorCtr="0">
              <a:noAutofit/>
            </a:bodyPr>
            <a:lstStyle/>
            <a:p>
              <a:pPr algn="ctr"/>
              <a:r>
                <a:rPr lang="en-US" altLang="ja-JP" sz="1600" b="1" dirty="0">
                  <a:solidFill>
                    <a:srgbClr val="FFFFFF"/>
                  </a:solidFill>
                  <a:latin typeface="+mn-ea"/>
                </a:rPr>
                <a:t>OK!</a:t>
              </a:r>
              <a:endParaRPr lang="ja-JP" altLang="ja-JP" sz="1600" b="1" dirty="0">
                <a:solidFill>
                  <a:srgbClr val="FFFFFF"/>
                </a:solidFill>
                <a:latin typeface="+mn-ea"/>
              </a:endParaRPr>
            </a:p>
          </p:txBody>
        </p:sp>
        <p:sp>
          <p:nvSpPr>
            <p:cNvPr id="88" name="テキスト ボックス 87"/>
            <p:cNvSpPr txBox="1"/>
            <p:nvPr/>
          </p:nvSpPr>
          <p:spPr>
            <a:xfrm>
              <a:off x="6001086" y="7402631"/>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89" name="テキスト ボックス 88"/>
            <p:cNvSpPr txBox="1"/>
            <p:nvPr/>
          </p:nvSpPr>
          <p:spPr>
            <a:xfrm>
              <a:off x="6001086" y="7763078"/>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Z</a:t>
              </a:r>
              <a:endParaRPr lang="ja-JP" altLang="ja-JP" sz="1400" dirty="0">
                <a:solidFill>
                  <a:schemeClr val="accent4"/>
                </a:solidFill>
                <a:latin typeface="+mn-ea"/>
              </a:endParaRPr>
            </a:p>
          </p:txBody>
        </p:sp>
        <p:cxnSp>
          <p:nvCxnSpPr>
            <p:cNvPr id="90" name="直線矢印コネクタ 89"/>
            <p:cNvCxnSpPr/>
            <p:nvPr/>
          </p:nvCxnSpPr>
          <p:spPr>
            <a:xfrm rot="120000" flipH="1">
              <a:off x="5470581" y="7145625"/>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5" name="グループ化 124"/>
          <p:cNvGrpSpPr/>
          <p:nvPr/>
        </p:nvGrpSpPr>
        <p:grpSpPr>
          <a:xfrm>
            <a:off x="4479357" y="5094797"/>
            <a:ext cx="2281178" cy="1008000"/>
            <a:chOff x="8469663" y="7270189"/>
            <a:chExt cx="2281178" cy="1008000"/>
          </a:xfrm>
        </p:grpSpPr>
        <p:sp>
          <p:nvSpPr>
            <p:cNvPr id="126" name="Freeform 15"/>
            <p:cNvSpPr>
              <a:spLocks/>
            </p:cNvSpPr>
            <p:nvPr/>
          </p:nvSpPr>
          <p:spPr bwMode="auto">
            <a:xfrm>
              <a:off x="9640064" y="7303775"/>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7" name="Freeform 15"/>
            <p:cNvSpPr>
              <a:spLocks/>
            </p:cNvSpPr>
            <p:nvPr/>
          </p:nvSpPr>
          <p:spPr bwMode="auto">
            <a:xfrm>
              <a:off x="9640064" y="7669051"/>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8" name="Freeform 15"/>
            <p:cNvSpPr>
              <a:spLocks/>
            </p:cNvSpPr>
            <p:nvPr/>
          </p:nvSpPr>
          <p:spPr bwMode="auto">
            <a:xfrm>
              <a:off x="9640064" y="8024668"/>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29" name="グループ化 128"/>
            <p:cNvGrpSpPr/>
            <p:nvPr/>
          </p:nvGrpSpPr>
          <p:grpSpPr>
            <a:xfrm>
              <a:off x="10473808" y="7270189"/>
              <a:ext cx="277033" cy="287107"/>
              <a:chOff x="3398219" y="4584620"/>
              <a:chExt cx="601245" cy="623108"/>
            </a:xfrm>
            <a:solidFill>
              <a:schemeClr val="accent4">
                <a:lumMod val="60000"/>
                <a:lumOff val="40000"/>
              </a:schemeClr>
            </a:solidFill>
          </p:grpSpPr>
          <p:sp>
            <p:nvSpPr>
              <p:cNvPr id="14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0" name="グループ化 129"/>
            <p:cNvGrpSpPr/>
            <p:nvPr/>
          </p:nvGrpSpPr>
          <p:grpSpPr>
            <a:xfrm>
              <a:off x="10473808" y="7635465"/>
              <a:ext cx="277033" cy="287107"/>
              <a:chOff x="3398219" y="4584620"/>
              <a:chExt cx="601245" cy="623108"/>
            </a:xfrm>
            <a:solidFill>
              <a:schemeClr val="accent4">
                <a:lumMod val="60000"/>
                <a:lumOff val="40000"/>
              </a:schemeClr>
            </a:solidFill>
          </p:grpSpPr>
          <p:sp>
            <p:nvSpPr>
              <p:cNvPr id="14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1" name="グループ化 130"/>
            <p:cNvGrpSpPr/>
            <p:nvPr/>
          </p:nvGrpSpPr>
          <p:grpSpPr>
            <a:xfrm>
              <a:off x="10473808" y="7991082"/>
              <a:ext cx="277033" cy="287107"/>
              <a:chOff x="3398219" y="4584620"/>
              <a:chExt cx="601245" cy="623108"/>
            </a:xfrm>
            <a:solidFill>
              <a:schemeClr val="accent4">
                <a:lumMod val="60000"/>
                <a:lumOff val="40000"/>
              </a:schemeClr>
            </a:solidFill>
          </p:grpSpPr>
          <p:sp>
            <p:nvSpPr>
              <p:cNvPr id="14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32" name="テキスト ボックス 131"/>
            <p:cNvSpPr txBox="1"/>
            <p:nvPr/>
          </p:nvSpPr>
          <p:spPr>
            <a:xfrm>
              <a:off x="9858767" y="7314883"/>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133" name="テキスト ボックス 132"/>
            <p:cNvSpPr txBox="1"/>
            <p:nvPr/>
          </p:nvSpPr>
          <p:spPr>
            <a:xfrm>
              <a:off x="9858767" y="7675329"/>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134" name="テキスト ボックス 133"/>
            <p:cNvSpPr txBox="1"/>
            <p:nvPr/>
          </p:nvSpPr>
          <p:spPr>
            <a:xfrm>
              <a:off x="9858767" y="8035776"/>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Z</a:t>
              </a:r>
              <a:endParaRPr lang="ja-JP" altLang="ja-JP" sz="1400" dirty="0">
                <a:solidFill>
                  <a:schemeClr val="accent4"/>
                </a:solidFill>
                <a:latin typeface="+mn-ea"/>
              </a:endParaRPr>
            </a:p>
          </p:txBody>
        </p:sp>
        <p:grpSp>
          <p:nvGrpSpPr>
            <p:cNvPr id="135" name="グループ化 134"/>
            <p:cNvGrpSpPr/>
            <p:nvPr/>
          </p:nvGrpSpPr>
          <p:grpSpPr>
            <a:xfrm>
              <a:off x="8469663" y="7467773"/>
              <a:ext cx="544718" cy="564523"/>
              <a:chOff x="3465504" y="4584622"/>
              <a:chExt cx="601245" cy="623106"/>
            </a:xfrm>
            <a:solidFill>
              <a:schemeClr val="accent2">
                <a:lumMod val="75000"/>
              </a:schemeClr>
            </a:solidFill>
          </p:grpSpPr>
          <p:sp>
            <p:nvSpPr>
              <p:cNvPr id="139" name="Oval 133"/>
              <p:cNvSpPr>
                <a:spLocks noChangeArrowheads="1"/>
              </p:cNvSpPr>
              <p:nvPr/>
            </p:nvSpPr>
            <p:spPr bwMode="auto">
              <a:xfrm>
                <a:off x="3621283" y="4584622"/>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0" name="Freeform 134"/>
              <p:cNvSpPr>
                <a:spLocks/>
              </p:cNvSpPr>
              <p:nvPr/>
            </p:nvSpPr>
            <p:spPr bwMode="auto">
              <a:xfrm>
                <a:off x="3465504"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36" name="直線矢印コネクタ 135"/>
            <p:cNvCxnSpPr/>
            <p:nvPr/>
          </p:nvCxnSpPr>
          <p:spPr>
            <a:xfrm rot="21420000" flipH="1" flipV="1">
              <a:off x="9061517" y="7767706"/>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rot="600000" flipH="1">
              <a:off x="9048502" y="7412127"/>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rot="21000000" flipH="1" flipV="1">
              <a:off x="9063096" y="7856362"/>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51" name="下矢印 150"/>
          <p:cNvSpPr/>
          <p:nvPr/>
        </p:nvSpPr>
        <p:spPr>
          <a:xfrm rot="16200000">
            <a:off x="7098931" y="5169191"/>
            <a:ext cx="613569" cy="859212"/>
          </a:xfrm>
          <a:prstGeom prst="downArrow">
            <a:avLst>
              <a:gd name="adj1" fmla="val 59330"/>
              <a:gd name="adj2" fmla="val 52182"/>
            </a:avLst>
          </a:prstGeom>
          <a:solidFill>
            <a:srgbClr val="65D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segoe ui"/>
              <a:ea typeface="Meiryo UI"/>
            </a:endParaRPr>
          </a:p>
        </p:txBody>
      </p:sp>
      <p:sp>
        <p:nvSpPr>
          <p:cNvPr id="156" name="テキスト ボックス 155"/>
          <p:cNvSpPr txBox="1"/>
          <p:nvPr/>
        </p:nvSpPr>
        <p:spPr>
          <a:xfrm>
            <a:off x="468086" y="958796"/>
            <a:ext cx="2520000" cy="432000"/>
          </a:xfrm>
          <a:prstGeom prst="rect">
            <a:avLst/>
          </a:prstGeom>
          <a:solidFill>
            <a:schemeClr val="accent3">
              <a:lumMod val="75000"/>
            </a:schemeClr>
          </a:solidFill>
          <a:ln>
            <a:noFill/>
          </a:ln>
        </p:spPr>
        <p:txBody>
          <a:bodyPr wrap="square" lIns="0" tIns="0" rIns="0" bIns="0" rtlCol="0" anchor="ctr" anchorCtr="0">
            <a:noAutofit/>
          </a:bodyPr>
          <a:lstStyle/>
          <a:p>
            <a:pPr algn="ctr"/>
            <a:r>
              <a:rPr lang="ja-JP" altLang="en-US" sz="2400" b="1" dirty="0">
                <a:solidFill>
                  <a:srgbClr val="FFFFFF"/>
                </a:solidFill>
              </a:rPr>
              <a:t>開発の利点</a:t>
            </a:r>
            <a:endParaRPr lang="ja-JP" altLang="en-US" b="1" dirty="0">
              <a:solidFill>
                <a:srgbClr val="FFFFFF"/>
              </a:solidFill>
            </a:endParaRPr>
          </a:p>
        </p:txBody>
      </p:sp>
      <p:grpSp>
        <p:nvGrpSpPr>
          <p:cNvPr id="2" name="グループ化 1"/>
          <p:cNvGrpSpPr/>
          <p:nvPr/>
        </p:nvGrpSpPr>
        <p:grpSpPr>
          <a:xfrm>
            <a:off x="6886386" y="4299917"/>
            <a:ext cx="2016000" cy="1304207"/>
            <a:chOff x="6886386" y="4252149"/>
            <a:chExt cx="2016000" cy="1304207"/>
          </a:xfrm>
        </p:grpSpPr>
        <p:sp>
          <p:nvSpPr>
            <p:cNvPr id="72" name="二等辺三角形 71"/>
            <p:cNvSpPr/>
            <p:nvPr/>
          </p:nvSpPr>
          <p:spPr>
            <a:xfrm rot="2580000" flipV="1">
              <a:off x="7297339" y="4296356"/>
              <a:ext cx="300849" cy="126000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rot="21540000" flipH="1" flipV="1">
              <a:off x="8102730" y="4637765"/>
              <a:ext cx="300849" cy="65775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6886386" y="4252149"/>
              <a:ext cx="2016000" cy="46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36000" bIns="0" rtlCol="0" anchor="ctr"/>
            <a:lstStyle/>
            <a:p>
              <a:pPr algn="ctr"/>
              <a:r>
                <a:rPr kumimoji="1" lang="ja-JP" altLang="en-US" sz="2000" dirty="0"/>
                <a:t> </a:t>
              </a:r>
              <a:r>
                <a:rPr kumimoji="1" lang="ja-JP" altLang="en-US" sz="2000" b="1" dirty="0"/>
                <a:t>戦力倍増する</a:t>
              </a:r>
            </a:p>
          </p:txBody>
        </p:sp>
      </p:grpSp>
    </p:spTree>
    <p:extLst>
      <p:ext uri="{BB962C8B-B14F-4D97-AF65-F5344CB8AC3E}">
        <p14:creationId xmlns:p14="http://schemas.microsoft.com/office/powerpoint/2010/main" val="223873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468086" y="1531325"/>
            <a:ext cx="5544000" cy="4068000"/>
          </a:xfrm>
          <a:prstGeom prst="rect">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9" name="正方形/長方形 148"/>
          <p:cNvSpPr/>
          <p:nvPr/>
        </p:nvSpPr>
        <p:spPr>
          <a:xfrm>
            <a:off x="6179914" y="1531325"/>
            <a:ext cx="5544000" cy="4068000"/>
          </a:xfrm>
          <a:prstGeom prst="rect">
            <a:avLst/>
          </a:prstGeom>
          <a:solidFill>
            <a:schemeClr val="accent4">
              <a:lumMod val="20000"/>
              <a:lumOff val="80000"/>
            </a:schemeClr>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solidFill>
                  <a:schemeClr val="bg1"/>
                </a:solidFill>
                <a:latin typeface="+mn-ea"/>
                <a:ea typeface="+mn-ea"/>
              </a:rPr>
              <a:t>1-4</a:t>
            </a:r>
            <a:r>
              <a:rPr lang="ja-JP" altLang="en-US" sz="2800" dirty="0">
                <a:solidFill>
                  <a:schemeClr val="bg1"/>
                </a:solidFill>
                <a:latin typeface="+mn-ea"/>
                <a:ea typeface="+mn-ea"/>
              </a:rPr>
              <a:t>　</a:t>
            </a:r>
            <a:r>
              <a:rPr lang="ja-JP" altLang="ja-JP" sz="2800" dirty="0">
                <a:solidFill>
                  <a:schemeClr val="bg1"/>
                </a:solidFill>
                <a:latin typeface="+mn-ea"/>
                <a:ea typeface="+mn-ea"/>
              </a:rPr>
              <a:t>InnerSource</a:t>
            </a:r>
            <a:r>
              <a:rPr lang="en-US" altLang="ja-JP" sz="2800" dirty="0">
                <a:solidFill>
                  <a:schemeClr val="bg1"/>
                </a:solidFill>
                <a:latin typeface="+mn-ea"/>
                <a:ea typeface="+mn-ea"/>
              </a:rPr>
              <a:t> </a:t>
            </a:r>
            <a:r>
              <a:rPr lang="ja-JP" altLang="ja-JP" sz="2800" dirty="0">
                <a:solidFill>
                  <a:schemeClr val="bg1"/>
                </a:solidFill>
                <a:latin typeface="+mn-ea"/>
                <a:ea typeface="+mn-ea"/>
              </a:rPr>
              <a:t>の効果とは？</a:t>
            </a:r>
            <a:endParaRPr lang="en-US" altLang="ja-JP" sz="2800" dirty="0">
              <a:solidFill>
                <a:schemeClr val="bg1"/>
              </a:solidFill>
              <a:latin typeface="+mn-ea"/>
              <a:ea typeface="+mn-ea"/>
            </a:endParaRPr>
          </a:p>
        </p:txBody>
      </p:sp>
      <p:sp>
        <p:nvSpPr>
          <p:cNvPr id="156" name="テキスト ボックス 155"/>
          <p:cNvSpPr txBox="1"/>
          <p:nvPr/>
        </p:nvSpPr>
        <p:spPr>
          <a:xfrm>
            <a:off x="468086" y="958796"/>
            <a:ext cx="2520000" cy="432000"/>
          </a:xfrm>
          <a:prstGeom prst="rect">
            <a:avLst/>
          </a:prstGeom>
          <a:solidFill>
            <a:schemeClr val="accent3">
              <a:lumMod val="75000"/>
            </a:schemeClr>
          </a:solidFill>
          <a:ln>
            <a:noFill/>
          </a:ln>
        </p:spPr>
        <p:txBody>
          <a:bodyPr wrap="square" lIns="0" tIns="0" rIns="0" bIns="0" rtlCol="0" anchor="ctr" anchorCtr="0">
            <a:noAutofit/>
          </a:bodyPr>
          <a:lstStyle/>
          <a:p>
            <a:pPr algn="ctr"/>
            <a:r>
              <a:rPr lang="ja-JP" altLang="en-US" sz="2400" b="1" dirty="0">
                <a:solidFill>
                  <a:srgbClr val="FFFFFF"/>
                </a:solidFill>
              </a:rPr>
              <a:t>当事者の利点</a:t>
            </a:r>
            <a:endParaRPr lang="ja-JP" altLang="en-US" b="1" dirty="0">
              <a:solidFill>
                <a:srgbClr val="FFFFFF"/>
              </a:solidFill>
            </a:endParaRPr>
          </a:p>
        </p:txBody>
      </p:sp>
      <p:sp>
        <p:nvSpPr>
          <p:cNvPr id="70" name="テキスト ボックス 69"/>
          <p:cNvSpPr txBox="1"/>
          <p:nvPr/>
        </p:nvSpPr>
        <p:spPr>
          <a:xfrm>
            <a:off x="452388" y="5723966"/>
            <a:ext cx="11271526" cy="648000"/>
          </a:xfrm>
          <a:prstGeom prst="rect">
            <a:avLst/>
          </a:prstGeom>
          <a:solidFill>
            <a:schemeClr val="accent6"/>
          </a:solidFill>
          <a:effectLst>
            <a:outerShdw blurRad="50800" dist="50800" dir="2700000" algn="tl" rotWithShape="0">
              <a:prstClr val="black">
                <a:alpha val="50000"/>
              </a:prstClr>
            </a:outerShdw>
          </a:effectLst>
        </p:spPr>
        <p:txBody>
          <a:bodyPr wrap="square" rtlCol="0">
            <a:spAutoFit/>
          </a:bodyPr>
          <a:lstStyle/>
          <a:p>
            <a:pPr algn="ctr"/>
            <a:r>
              <a:rPr lang="ja-JP" altLang="en-US" sz="3600" dirty="0">
                <a:solidFill>
                  <a:srgbClr val="FFFFFF"/>
                </a:solidFill>
                <a:effectLst>
                  <a:outerShdw blurRad="38100" dist="38100" dir="2700000" algn="tl">
                    <a:srgbClr val="000000">
                      <a:alpha val="43137"/>
                    </a:srgbClr>
                  </a:outerShdw>
                </a:effectLst>
              </a:rPr>
              <a:t> </a:t>
            </a:r>
            <a:r>
              <a:rPr lang="ja-JP" altLang="en-US" sz="3600" b="1" dirty="0">
                <a:solidFill>
                  <a:srgbClr val="FFFFFF"/>
                </a:solidFill>
                <a:effectLst>
                  <a:outerShdw blurRad="38100" dist="38100" dir="2700000" algn="tl">
                    <a:srgbClr val="000000">
                      <a:alpha val="43137"/>
                    </a:srgbClr>
                  </a:outerShdw>
                </a:effectLst>
              </a:rPr>
              <a:t>従来の会社のサイロがなくなる</a:t>
            </a:r>
            <a:endParaRPr lang="ja-JP" altLang="en-US" sz="3600" dirty="0">
              <a:solidFill>
                <a:srgbClr val="FFFFFF"/>
              </a:solidFill>
              <a:effectLst>
                <a:outerShdw blurRad="38100" dist="38100" dir="2700000" algn="tl">
                  <a:srgbClr val="000000">
                    <a:alpha val="43137"/>
                  </a:srgbClr>
                </a:outerShdw>
              </a:effectLst>
            </a:endParaRPr>
          </a:p>
        </p:txBody>
      </p:sp>
      <p:sp>
        <p:nvSpPr>
          <p:cNvPr id="114" name="テキスト ボックス 113"/>
          <p:cNvSpPr txBox="1"/>
          <p:nvPr/>
        </p:nvSpPr>
        <p:spPr>
          <a:xfrm>
            <a:off x="6834683" y="2681741"/>
            <a:ext cx="2736000" cy="252000"/>
          </a:xfrm>
          <a:prstGeom prst="rect">
            <a:avLst/>
          </a:prstGeom>
          <a:noFill/>
        </p:spPr>
        <p:txBody>
          <a:bodyPr wrap="square" lIns="0" tIns="0" rIns="0" bIns="0" rtlCol="0" anchor="ctr" anchorCtr="0">
            <a:noAutofit/>
          </a:bodyPr>
          <a:lstStyle/>
          <a:p>
            <a:pPr algn="ctr"/>
            <a:r>
              <a:rPr lang="ja-JP" altLang="en-US" dirty="0">
                <a:solidFill>
                  <a:srgbClr val="644080"/>
                </a:solidFill>
                <a:latin typeface="Meiryo UI" panose="020B0604030504040204" pitchFamily="50" charset="-128"/>
              </a:rPr>
              <a:t> 仕事への満足度が高くなる</a:t>
            </a:r>
          </a:p>
        </p:txBody>
      </p:sp>
      <p:sp>
        <p:nvSpPr>
          <p:cNvPr id="117" name="テキスト ボックス 116"/>
          <p:cNvSpPr txBox="1"/>
          <p:nvPr/>
        </p:nvSpPr>
        <p:spPr>
          <a:xfrm>
            <a:off x="483785" y="4756542"/>
            <a:ext cx="11240129" cy="430887"/>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7F7F7F">
                    <a:lumMod val="50000"/>
                  </a:srgbClr>
                </a:solidFill>
              </a:rPr>
              <a:t>プロジェクトに貢献する人が増え、会社全体からのアイデアが自然に融合し生まれる</a:t>
            </a:r>
          </a:p>
        </p:txBody>
      </p:sp>
      <p:sp>
        <p:nvSpPr>
          <p:cNvPr id="118" name="テキスト プレースホルダー 2"/>
          <p:cNvSpPr>
            <a:spLocks noGrp="1"/>
          </p:cNvSpPr>
          <p:nvPr>
            <p:ph type="body" sz="quarter" idx="4294967295"/>
          </p:nvPr>
        </p:nvSpPr>
        <p:spPr>
          <a:xfrm>
            <a:off x="6438683" y="2195454"/>
            <a:ext cx="3528000" cy="360000"/>
          </a:xfrm>
          <a:prstGeom prst="rect">
            <a:avLst/>
          </a:prstGeom>
          <a:solidFill>
            <a:schemeClr val="accent4"/>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19" name="下矢印 118"/>
          <p:cNvSpPr/>
          <p:nvPr/>
        </p:nvSpPr>
        <p:spPr>
          <a:xfrm>
            <a:off x="7725683" y="2975541"/>
            <a:ext cx="936000" cy="324000"/>
          </a:xfrm>
          <a:prstGeom prst="downArrow">
            <a:avLst>
              <a:gd name="adj1" fmla="val 59330"/>
              <a:gd name="adj2" fmla="val 5218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0" name="テキスト プレースホルダー 2"/>
          <p:cNvSpPr>
            <a:spLocks noGrp="1"/>
          </p:cNvSpPr>
          <p:nvPr>
            <p:ph type="body" sz="quarter" idx="4294967295"/>
          </p:nvPr>
        </p:nvSpPr>
        <p:spPr>
          <a:xfrm>
            <a:off x="2230109" y="2195454"/>
            <a:ext cx="3528000" cy="360000"/>
          </a:xfrm>
          <a:prstGeom prst="rect">
            <a:avLst/>
          </a:prstGeom>
          <a:solidFill>
            <a:schemeClr val="accent2">
              <a:lumMod val="75000"/>
            </a:schemeClr>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21" name="下矢印 120"/>
          <p:cNvSpPr/>
          <p:nvPr/>
        </p:nvSpPr>
        <p:spPr>
          <a:xfrm>
            <a:off x="7725683" y="3643209"/>
            <a:ext cx="936000" cy="324000"/>
          </a:xfrm>
          <a:prstGeom prst="downArrow">
            <a:avLst>
              <a:gd name="adj1" fmla="val 59330"/>
              <a:gd name="adj2" fmla="val 5218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2" name="下矢印 121"/>
          <p:cNvSpPr/>
          <p:nvPr/>
        </p:nvSpPr>
        <p:spPr>
          <a:xfrm>
            <a:off x="7725683" y="4310876"/>
            <a:ext cx="936000" cy="324000"/>
          </a:xfrm>
          <a:prstGeom prst="downArrow">
            <a:avLst>
              <a:gd name="adj1" fmla="val 59330"/>
              <a:gd name="adj2" fmla="val 5218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4" name="テキスト ボックス 123"/>
          <p:cNvSpPr txBox="1"/>
          <p:nvPr/>
        </p:nvSpPr>
        <p:spPr>
          <a:xfrm>
            <a:off x="468085" y="1688102"/>
            <a:ext cx="11255829" cy="396000"/>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A0A0A5">
                    <a:lumMod val="50000"/>
                  </a:srgbClr>
                </a:solidFill>
              </a:rPr>
              <a:t>トレーニングや教育にもなる</a:t>
            </a:r>
          </a:p>
        </p:txBody>
      </p:sp>
      <p:grpSp>
        <p:nvGrpSpPr>
          <p:cNvPr id="78" name="グループ化 77"/>
          <p:cNvGrpSpPr>
            <a:grpSpLocks noChangeAspect="1"/>
          </p:cNvGrpSpPr>
          <p:nvPr/>
        </p:nvGrpSpPr>
        <p:grpSpPr>
          <a:xfrm>
            <a:off x="10144066" y="2204581"/>
            <a:ext cx="1260000" cy="1260000"/>
            <a:chOff x="1509558" y="4362397"/>
            <a:chExt cx="1080000" cy="1080000"/>
          </a:xfrm>
        </p:grpSpPr>
        <p:sp>
          <p:nvSpPr>
            <p:cNvPr id="99" name="楕円 80"/>
            <p:cNvSpPr>
              <a:spLocks noChangeAspect="1"/>
            </p:cNvSpPr>
            <p:nvPr/>
          </p:nvSpPr>
          <p:spPr>
            <a:xfrm>
              <a:off x="1509558" y="4362397"/>
              <a:ext cx="1080000" cy="10800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0" name="グループ化 99"/>
            <p:cNvGrpSpPr>
              <a:grpSpLocks noChangeAspect="1"/>
            </p:cNvGrpSpPr>
            <p:nvPr/>
          </p:nvGrpSpPr>
          <p:grpSpPr>
            <a:xfrm>
              <a:off x="1710462" y="4517751"/>
              <a:ext cx="678193" cy="828000"/>
              <a:chOff x="-3175" y="1900238"/>
              <a:chExt cx="531813" cy="649288"/>
            </a:xfrm>
            <a:solidFill>
              <a:schemeClr val="bg1"/>
            </a:solidFill>
          </p:grpSpPr>
          <p:sp>
            <p:nvSpPr>
              <p:cNvPr id="101"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05" name="テキスト ボックス 104"/>
          <p:cNvSpPr txBox="1"/>
          <p:nvPr/>
        </p:nvSpPr>
        <p:spPr>
          <a:xfrm>
            <a:off x="9910066" y="1742102"/>
            <a:ext cx="1728000" cy="288000"/>
          </a:xfrm>
          <a:prstGeom prst="rect">
            <a:avLst/>
          </a:prstGeom>
          <a:noFill/>
        </p:spPr>
        <p:txBody>
          <a:bodyPr wrap="none" lIns="0" tIns="0" rIns="0" bIns="0" rtlCol="0" anchor="ctr" anchorCtr="0">
            <a:noAutofit/>
          </a:bodyPr>
          <a:lstStyle/>
          <a:p>
            <a:pPr algn="ctr"/>
            <a:r>
              <a:rPr lang="ja-JP" altLang="en-US" b="1" dirty="0">
                <a:solidFill>
                  <a:srgbClr val="7030A0"/>
                </a:solidFill>
              </a:rPr>
              <a:t>コントリビューター</a:t>
            </a:r>
          </a:p>
        </p:txBody>
      </p:sp>
      <p:grpSp>
        <p:nvGrpSpPr>
          <p:cNvPr id="106" name="グループ化 105"/>
          <p:cNvGrpSpPr>
            <a:grpSpLocks noChangeAspect="1"/>
          </p:cNvGrpSpPr>
          <p:nvPr/>
        </p:nvGrpSpPr>
        <p:grpSpPr>
          <a:xfrm>
            <a:off x="819934" y="2204581"/>
            <a:ext cx="1260000" cy="1260000"/>
            <a:chOff x="6494906" y="4432698"/>
            <a:chExt cx="1080000" cy="1080000"/>
          </a:xfrm>
        </p:grpSpPr>
        <p:sp>
          <p:nvSpPr>
            <p:cNvPr id="107" name="楕円 80"/>
            <p:cNvSpPr>
              <a:spLocks noChangeAspect="1"/>
            </p:cNvSpPr>
            <p:nvPr/>
          </p:nvSpPr>
          <p:spPr>
            <a:xfrm>
              <a:off x="6494906" y="4432698"/>
              <a:ext cx="1080000" cy="1080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8" name="グループ化 107"/>
            <p:cNvGrpSpPr>
              <a:grpSpLocks noChangeAspect="1"/>
            </p:cNvGrpSpPr>
            <p:nvPr/>
          </p:nvGrpSpPr>
          <p:grpSpPr>
            <a:xfrm>
              <a:off x="6709820" y="4596791"/>
              <a:ext cx="650172" cy="828000"/>
              <a:chOff x="36552" y="1761377"/>
              <a:chExt cx="526044" cy="669920"/>
            </a:xfrm>
            <a:solidFill>
              <a:schemeClr val="bg1"/>
            </a:solidFill>
          </p:grpSpPr>
          <p:sp>
            <p:nvSpPr>
              <p:cNvPr id="109"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0"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1"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2"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13" name="テキスト ボックス 112"/>
          <p:cNvSpPr txBox="1"/>
          <p:nvPr/>
        </p:nvSpPr>
        <p:spPr>
          <a:xfrm>
            <a:off x="585934" y="1742102"/>
            <a:ext cx="1728000" cy="288000"/>
          </a:xfrm>
          <a:prstGeom prst="rect">
            <a:avLst/>
          </a:prstGeom>
          <a:noFill/>
        </p:spPr>
        <p:txBody>
          <a:bodyPr wrap="none" lIns="0" tIns="0" rIns="0" bIns="0" rtlCol="0" anchor="ctr" anchorCtr="0">
            <a:noAutofit/>
          </a:bodyPr>
          <a:lstStyle/>
          <a:p>
            <a:pPr algn="ctr"/>
            <a:r>
              <a:rPr lang="ja-JP" altLang="en-US" b="1" spc="-80" dirty="0">
                <a:solidFill>
                  <a:srgbClr val="0064D2">
                    <a:lumMod val="60000"/>
                    <a:lumOff val="40000"/>
                  </a:srgbClr>
                </a:solidFill>
              </a:rPr>
              <a:t>トラステッドコミッター</a:t>
            </a:r>
          </a:p>
        </p:txBody>
      </p:sp>
      <p:sp>
        <p:nvSpPr>
          <p:cNvPr id="158" name="下矢印 157"/>
          <p:cNvSpPr/>
          <p:nvPr/>
        </p:nvSpPr>
        <p:spPr>
          <a:xfrm>
            <a:off x="7725683" y="5240273"/>
            <a:ext cx="936000" cy="324000"/>
          </a:xfrm>
          <a:prstGeom prst="downArrow">
            <a:avLst>
              <a:gd name="adj1" fmla="val 59330"/>
              <a:gd name="adj2" fmla="val 5218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61" name="下矢印 160"/>
          <p:cNvSpPr/>
          <p:nvPr/>
        </p:nvSpPr>
        <p:spPr>
          <a:xfrm>
            <a:off x="3526109" y="5240273"/>
            <a:ext cx="936000" cy="324000"/>
          </a:xfrm>
          <a:prstGeom prst="downArrow">
            <a:avLst>
              <a:gd name="adj1" fmla="val 59330"/>
              <a:gd name="adj2" fmla="val 5218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37" name="テキスト ボックス 36"/>
          <p:cNvSpPr txBox="1"/>
          <p:nvPr/>
        </p:nvSpPr>
        <p:spPr>
          <a:xfrm>
            <a:off x="6456683" y="3996473"/>
            <a:ext cx="3492000" cy="252000"/>
          </a:xfrm>
          <a:prstGeom prst="rect">
            <a:avLst/>
          </a:prstGeom>
          <a:noFill/>
        </p:spPr>
        <p:txBody>
          <a:bodyPr wrap="none" lIns="0" tIns="0" rIns="0" bIns="0" rtlCol="0" anchor="ctr" anchorCtr="0">
            <a:noAutofit/>
          </a:bodyPr>
          <a:lstStyle/>
          <a:p>
            <a:pPr algn="ctr"/>
            <a:r>
              <a:rPr lang="ja-JP" altLang="en-US" dirty="0">
                <a:solidFill>
                  <a:schemeClr val="accent4"/>
                </a:solidFill>
                <a:latin typeface="Meiryo UI" panose="020B0604030504040204" pitchFamily="50" charset="-128"/>
              </a:rPr>
              <a:t>同僚や新しいチームに参加を推奨する</a:t>
            </a:r>
          </a:p>
        </p:txBody>
      </p:sp>
      <p:sp>
        <p:nvSpPr>
          <p:cNvPr id="38" name="テキスト ボックス 37"/>
          <p:cNvSpPr txBox="1"/>
          <p:nvPr/>
        </p:nvSpPr>
        <p:spPr>
          <a:xfrm>
            <a:off x="6600683" y="3339107"/>
            <a:ext cx="3204000" cy="252000"/>
          </a:xfrm>
          <a:prstGeom prst="rect">
            <a:avLst/>
          </a:prstGeom>
          <a:noFill/>
        </p:spPr>
        <p:txBody>
          <a:bodyPr wrap="none" lIns="0" tIns="0" rIns="0" bIns="0" rtlCol="0" anchor="ctr" anchorCtr="0">
            <a:noAutofit/>
          </a:bodyPr>
          <a:lstStyle/>
          <a:p>
            <a:pPr algn="ctr">
              <a:lnSpc>
                <a:spcPts val="1800"/>
              </a:lnSpc>
            </a:pPr>
            <a:r>
              <a:rPr lang="ja-JP" altLang="en-US" dirty="0">
                <a:solidFill>
                  <a:schemeClr val="accent4"/>
                </a:solidFill>
                <a:latin typeface="Meiryo UI" panose="020B0604030504040204" pitchFamily="50" charset="-128"/>
              </a:rPr>
              <a:t>プロジェクト全体をより理解できる</a:t>
            </a:r>
            <a:endParaRPr lang="en-US" altLang="ja-JP" dirty="0">
              <a:solidFill>
                <a:schemeClr val="accent4"/>
              </a:solidFill>
              <a:latin typeface="Meiryo UI" panose="020B0604030504040204" pitchFamily="50" charset="-128"/>
            </a:endParaRPr>
          </a:p>
        </p:txBody>
      </p:sp>
      <p:sp>
        <p:nvSpPr>
          <p:cNvPr id="39" name="テキスト ボックス 38">
            <a:extLst>
              <a:ext uri="{FF2B5EF4-FFF2-40B4-BE49-F238E27FC236}">
                <a16:creationId xmlns:a16="http://schemas.microsoft.com/office/drawing/2014/main" id="{BEC19255-0C1A-46E4-9919-48E5BB29BF33}"/>
              </a:ext>
            </a:extLst>
          </p:cNvPr>
          <p:cNvSpPr txBox="1"/>
          <p:nvPr/>
        </p:nvSpPr>
        <p:spPr>
          <a:xfrm>
            <a:off x="2248109" y="3996473"/>
            <a:ext cx="3492000" cy="252000"/>
          </a:xfrm>
          <a:prstGeom prst="rect">
            <a:avLst/>
          </a:prstGeom>
          <a:noFill/>
        </p:spPr>
        <p:txBody>
          <a:bodyPr wrap="none" lIns="0" tIns="0" rIns="0" bIns="0" rtlCol="0" anchor="ctr" anchorCtr="0">
            <a:noAutofit/>
          </a:bodyPr>
          <a:lstStyle/>
          <a:p>
            <a:pPr algn="ctr">
              <a:lnSpc>
                <a:spcPts val="1800"/>
              </a:lnSpc>
            </a:pPr>
            <a:r>
              <a:rPr lang="ja-JP" altLang="en-US" spc="-80" dirty="0">
                <a:solidFill>
                  <a:schemeClr val="accent1">
                    <a:lumMod val="75000"/>
                  </a:schemeClr>
                </a:solidFill>
                <a:latin typeface="Meiryo UI" panose="020B0604030504040204" pitchFamily="50" charset="-128"/>
              </a:rPr>
              <a:t>ホストチームの負担が軽減するようになる</a:t>
            </a:r>
          </a:p>
        </p:txBody>
      </p:sp>
      <p:sp>
        <p:nvSpPr>
          <p:cNvPr id="40" name="テキスト ボックス 39">
            <a:extLst>
              <a:ext uri="{FF2B5EF4-FFF2-40B4-BE49-F238E27FC236}">
                <a16:creationId xmlns:a16="http://schemas.microsoft.com/office/drawing/2014/main" id="{F10022FD-C4D3-4C52-96C1-94427D6DBE5A}"/>
              </a:ext>
            </a:extLst>
          </p:cNvPr>
          <p:cNvSpPr txBox="1"/>
          <p:nvPr/>
        </p:nvSpPr>
        <p:spPr>
          <a:xfrm>
            <a:off x="2284109" y="3339107"/>
            <a:ext cx="3420000" cy="252000"/>
          </a:xfrm>
          <a:prstGeom prst="rect">
            <a:avLst/>
          </a:prstGeom>
          <a:noFill/>
        </p:spPr>
        <p:txBody>
          <a:bodyPr wrap="none" lIns="0" tIns="0" rIns="0" bIns="0" rtlCol="0" anchor="ctr" anchorCtr="0">
            <a:noAutofit/>
          </a:bodyPr>
          <a:lstStyle/>
          <a:p>
            <a:pPr algn="ctr">
              <a:lnSpc>
                <a:spcPts val="1800"/>
              </a:lnSpc>
            </a:pPr>
            <a:r>
              <a:rPr lang="ja-JP" altLang="en-US" dirty="0">
                <a:solidFill>
                  <a:schemeClr val="accent1">
                    <a:lumMod val="75000"/>
                  </a:schemeClr>
                </a:solidFill>
                <a:latin typeface="Meiryo UI" panose="020B0604030504040204" pitchFamily="50" charset="-128"/>
              </a:rPr>
              <a:t>プロジェクトを理解している人が増える</a:t>
            </a:r>
            <a:endParaRPr lang="en-US" altLang="ja-JP" dirty="0">
              <a:solidFill>
                <a:schemeClr val="accent1">
                  <a:lumMod val="75000"/>
                </a:schemeClr>
              </a:solidFill>
              <a:latin typeface="Meiryo UI" panose="020B0604030504040204" pitchFamily="50" charset="-128"/>
            </a:endParaRPr>
          </a:p>
        </p:txBody>
      </p:sp>
      <p:sp>
        <p:nvSpPr>
          <p:cNvPr id="41" name="下矢印 40"/>
          <p:cNvSpPr/>
          <p:nvPr/>
        </p:nvSpPr>
        <p:spPr>
          <a:xfrm>
            <a:off x="3526109" y="2653219"/>
            <a:ext cx="936000" cy="646322"/>
          </a:xfrm>
          <a:prstGeom prst="downArrow">
            <a:avLst>
              <a:gd name="adj1" fmla="val 59330"/>
              <a:gd name="adj2" fmla="val 254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2" name="下矢印 41"/>
          <p:cNvSpPr/>
          <p:nvPr/>
        </p:nvSpPr>
        <p:spPr>
          <a:xfrm>
            <a:off x="3526109" y="3643209"/>
            <a:ext cx="936000" cy="324000"/>
          </a:xfrm>
          <a:prstGeom prst="downArrow">
            <a:avLst>
              <a:gd name="adj1" fmla="val 59330"/>
              <a:gd name="adj2" fmla="val 5218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3" name="下矢印 42"/>
          <p:cNvSpPr/>
          <p:nvPr/>
        </p:nvSpPr>
        <p:spPr>
          <a:xfrm>
            <a:off x="3526109" y="4310876"/>
            <a:ext cx="936000" cy="324000"/>
          </a:xfrm>
          <a:prstGeom prst="downArrow">
            <a:avLst>
              <a:gd name="adj1" fmla="val 59330"/>
              <a:gd name="adj2" fmla="val 5218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1905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1-</a:t>
            </a:r>
            <a:r>
              <a:rPr lang="en-US" altLang="ja-JP" sz="2800" dirty="0">
                <a:solidFill>
                  <a:schemeClr val="bg1"/>
                </a:solidFill>
                <a:latin typeface="+mn-ea"/>
                <a:ea typeface="+mn-ea"/>
              </a:rPr>
              <a:t>4</a:t>
            </a:r>
            <a:r>
              <a:rPr lang="ja-JP" altLang="en-US" sz="2800" dirty="0">
                <a:solidFill>
                  <a:schemeClr val="bg1"/>
                </a:solidFill>
                <a:latin typeface="+mn-ea"/>
                <a:ea typeface="+mn-ea"/>
              </a:rPr>
              <a:t>　</a:t>
            </a:r>
            <a:r>
              <a:rPr lang="ja-JP" altLang="ja-JP" sz="2800" dirty="0">
                <a:solidFill>
                  <a:schemeClr val="bg1"/>
                </a:solidFill>
                <a:latin typeface="+mn-ea"/>
                <a:ea typeface="+mn-ea"/>
              </a:rPr>
              <a:t>InnerSource</a:t>
            </a:r>
            <a:r>
              <a:rPr lang="en-US" altLang="ja-JP" sz="2800" dirty="0">
                <a:solidFill>
                  <a:schemeClr val="bg1"/>
                </a:solidFill>
                <a:latin typeface="+mn-ea"/>
                <a:ea typeface="+mn-ea"/>
              </a:rPr>
              <a:t> </a:t>
            </a:r>
            <a:r>
              <a:rPr lang="ja-JP" altLang="en-US" sz="2800" dirty="0" err="1">
                <a:solidFill>
                  <a:schemeClr val="bg1"/>
                </a:solidFill>
                <a:latin typeface="+mn-ea"/>
                <a:ea typeface="+mn-ea"/>
              </a:rPr>
              <a:t>での</a:t>
            </a:r>
            <a:r>
              <a:rPr lang="ja-JP" altLang="en-US" sz="2800" dirty="0">
                <a:solidFill>
                  <a:schemeClr val="bg1"/>
                </a:solidFill>
                <a:latin typeface="+mn-ea"/>
                <a:ea typeface="+mn-ea"/>
              </a:rPr>
              <a:t>役割と心構え</a:t>
            </a:r>
          </a:p>
        </p:txBody>
      </p:sp>
      <p:sp>
        <p:nvSpPr>
          <p:cNvPr id="6" name="正方形/長方形 5"/>
          <p:cNvSpPr/>
          <p:nvPr/>
        </p:nvSpPr>
        <p:spPr>
          <a:xfrm>
            <a:off x="468087" y="1259635"/>
            <a:ext cx="11255828" cy="4680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Freeform 67"/>
          <p:cNvSpPr>
            <a:spLocks noEditPoints="1"/>
          </p:cNvSpPr>
          <p:nvPr/>
        </p:nvSpPr>
        <p:spPr bwMode="auto">
          <a:xfrm>
            <a:off x="4553433" y="3066363"/>
            <a:ext cx="3085136" cy="2880747"/>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25" name="グループ化 24"/>
          <p:cNvGrpSpPr/>
          <p:nvPr/>
        </p:nvGrpSpPr>
        <p:grpSpPr>
          <a:xfrm>
            <a:off x="3333347" y="2373404"/>
            <a:ext cx="4392000" cy="1329921"/>
            <a:chOff x="2521999" y="4114528"/>
            <a:chExt cx="4392000" cy="1329921"/>
          </a:xfrm>
          <a:effectLst>
            <a:outerShdw blurRad="50800" dist="50800" dir="2700000" algn="tl" rotWithShape="0">
              <a:prstClr val="black">
                <a:alpha val="50000"/>
              </a:prstClr>
            </a:outerShdw>
          </a:effectLst>
        </p:grpSpPr>
        <p:sp>
          <p:nvSpPr>
            <p:cNvPr id="7" name="二等辺三角形 6"/>
            <p:cNvSpPr/>
            <p:nvPr/>
          </p:nvSpPr>
          <p:spPr>
            <a:xfrm rot="19320000" flipH="1" flipV="1">
              <a:off x="4573751" y="4248855"/>
              <a:ext cx="300849" cy="119559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 name="角丸四角形 4"/>
            <p:cNvSpPr/>
            <p:nvPr/>
          </p:nvSpPr>
          <p:spPr>
            <a:xfrm>
              <a:off x="2521999" y="4114528"/>
              <a:ext cx="4392000" cy="576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400" b="1" dirty="0">
                  <a:solidFill>
                    <a:srgbClr val="FFFFFF"/>
                  </a:solidFill>
                  <a:effectLst>
                    <a:outerShdw blurRad="38100" dist="38100" dir="2700000" algn="tl">
                      <a:srgbClr val="000000">
                        <a:alpha val="43137"/>
                      </a:srgbClr>
                    </a:outerShdw>
                  </a:effectLst>
                </a:rPr>
                <a:t>自宅にお客様を招くような・・・</a:t>
              </a:r>
            </a:p>
          </p:txBody>
        </p:sp>
      </p:grpSp>
      <p:grpSp>
        <p:nvGrpSpPr>
          <p:cNvPr id="2" name="グループ化 1"/>
          <p:cNvGrpSpPr/>
          <p:nvPr/>
        </p:nvGrpSpPr>
        <p:grpSpPr>
          <a:xfrm>
            <a:off x="9812075" y="1449056"/>
            <a:ext cx="1620000" cy="2014376"/>
            <a:chOff x="10049484" y="2633873"/>
            <a:chExt cx="1620000" cy="2014376"/>
          </a:xfrm>
        </p:grpSpPr>
        <p:sp>
          <p:nvSpPr>
            <p:cNvPr id="30" name="楕円 36"/>
            <p:cNvSpPr>
              <a:spLocks noChangeAspect="1"/>
            </p:cNvSpPr>
            <p:nvPr/>
          </p:nvSpPr>
          <p:spPr>
            <a:xfrm>
              <a:off x="10049484" y="3028249"/>
              <a:ext cx="1620000" cy="162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31" name="テキスト ボックス 30"/>
            <p:cNvSpPr txBox="1"/>
            <p:nvPr/>
          </p:nvSpPr>
          <p:spPr>
            <a:xfrm>
              <a:off x="10341211"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644080"/>
                  </a:solidFill>
                </a:rPr>
                <a:t>ゲスト</a:t>
              </a:r>
            </a:p>
          </p:txBody>
        </p:sp>
      </p:grpSp>
      <p:grpSp>
        <p:nvGrpSpPr>
          <p:cNvPr id="4" name="グループ化 3"/>
          <p:cNvGrpSpPr/>
          <p:nvPr/>
        </p:nvGrpSpPr>
        <p:grpSpPr>
          <a:xfrm>
            <a:off x="759927" y="1449056"/>
            <a:ext cx="1620000" cy="2014376"/>
            <a:chOff x="522516" y="2633873"/>
            <a:chExt cx="1620000" cy="2014376"/>
          </a:xfrm>
        </p:grpSpPr>
        <p:sp>
          <p:nvSpPr>
            <p:cNvPr id="29" name="楕円 35"/>
            <p:cNvSpPr>
              <a:spLocks noChangeAspect="1"/>
            </p:cNvSpPr>
            <p:nvPr/>
          </p:nvSpPr>
          <p:spPr>
            <a:xfrm>
              <a:off x="522516" y="3028249"/>
              <a:ext cx="1620000" cy="16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33" name="テキスト ボックス 32"/>
            <p:cNvSpPr txBox="1"/>
            <p:nvPr/>
          </p:nvSpPr>
          <p:spPr>
            <a:xfrm>
              <a:off x="826694"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64AFE1">
                      <a:lumMod val="75000"/>
                    </a:srgbClr>
                  </a:solidFill>
                </a:rPr>
                <a:t>ホスト</a:t>
              </a:r>
            </a:p>
          </p:txBody>
        </p:sp>
      </p:grpSp>
      <p:grpSp>
        <p:nvGrpSpPr>
          <p:cNvPr id="60" name="グループ化 59"/>
          <p:cNvGrpSpPr>
            <a:grpSpLocks noChangeAspect="1"/>
          </p:cNvGrpSpPr>
          <p:nvPr/>
        </p:nvGrpSpPr>
        <p:grpSpPr>
          <a:xfrm>
            <a:off x="1513007" y="3553315"/>
            <a:ext cx="1182354" cy="1440000"/>
            <a:chOff x="0" y="1917700"/>
            <a:chExt cx="531813" cy="647700"/>
          </a:xfrm>
          <a:solidFill>
            <a:schemeClr val="accent1"/>
          </a:solidFill>
        </p:grpSpPr>
        <p:sp>
          <p:nvSpPr>
            <p:cNvPr id="61"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2"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4"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5"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6"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7"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8"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2" name="グループ化 71"/>
          <p:cNvGrpSpPr>
            <a:grpSpLocks noChangeAspect="1"/>
          </p:cNvGrpSpPr>
          <p:nvPr/>
        </p:nvGrpSpPr>
        <p:grpSpPr>
          <a:xfrm>
            <a:off x="2983344" y="3553315"/>
            <a:ext cx="1130736" cy="1440000"/>
            <a:chOff x="36552" y="1761377"/>
            <a:chExt cx="526044" cy="669920"/>
          </a:xfrm>
          <a:solidFill>
            <a:schemeClr val="accent1">
              <a:lumMod val="60000"/>
              <a:lumOff val="40000"/>
            </a:schemeClr>
          </a:solidFill>
        </p:grpSpPr>
        <p:sp>
          <p:nvSpPr>
            <p:cNvPr id="73"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9" name="グループ化 78"/>
          <p:cNvGrpSpPr>
            <a:grpSpLocks noChangeAspect="1"/>
          </p:cNvGrpSpPr>
          <p:nvPr/>
        </p:nvGrpSpPr>
        <p:grpSpPr>
          <a:xfrm>
            <a:off x="8720521" y="3553315"/>
            <a:ext cx="1149976" cy="1404000"/>
            <a:chOff x="-3175" y="1900238"/>
            <a:chExt cx="531813" cy="649288"/>
          </a:xfrm>
          <a:solidFill>
            <a:srgbClr val="7030A0"/>
          </a:solidFill>
        </p:grpSpPr>
        <p:sp>
          <p:nvSpPr>
            <p:cNvPr id="80"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6" name="テキスト ボックス 35"/>
          <p:cNvSpPr txBox="1"/>
          <p:nvPr/>
        </p:nvSpPr>
        <p:spPr>
          <a:xfrm>
            <a:off x="913787" y="5090133"/>
            <a:ext cx="3852000" cy="540000"/>
          </a:xfrm>
          <a:prstGeom prst="rect">
            <a:avLst/>
          </a:prstGeom>
          <a:noFill/>
        </p:spPr>
        <p:txBody>
          <a:bodyPr wrap="none" lIns="0" tIns="0" rIns="0" bIns="0" rtlCol="0" anchor="ctr" anchorCtr="0">
            <a:noAutofit/>
          </a:bodyPr>
          <a:lstStyle/>
          <a:p>
            <a:pPr algn="ctr"/>
            <a:r>
              <a:rPr lang="ja-JP" altLang="ja-JP" sz="2000" dirty="0">
                <a:solidFill>
                  <a:schemeClr val="accent2">
                    <a:lumMod val="75000"/>
                  </a:schemeClr>
                </a:solidFill>
                <a:latin typeface="+mn-ea"/>
              </a:rPr>
              <a:t>物事が整理整頓されていることを保証</a:t>
            </a:r>
            <a:endParaRPr lang="en-US" altLang="ja-JP" sz="2000" dirty="0">
              <a:solidFill>
                <a:schemeClr val="accent2">
                  <a:lumMod val="75000"/>
                </a:schemeClr>
              </a:solidFill>
              <a:latin typeface="+mn-ea"/>
            </a:endParaRPr>
          </a:p>
          <a:p>
            <a:pPr algn="ctr"/>
            <a:r>
              <a:rPr lang="ja-JP" altLang="en-US" sz="2000" dirty="0">
                <a:solidFill>
                  <a:schemeClr val="accent2">
                    <a:lumMod val="75000"/>
                  </a:schemeClr>
                </a:solidFill>
                <a:latin typeface="+mn-ea"/>
              </a:rPr>
              <a:t>（居心地のいい環境を提供）</a:t>
            </a:r>
          </a:p>
        </p:txBody>
      </p:sp>
      <p:sp>
        <p:nvSpPr>
          <p:cNvPr id="37" name="テキスト ボックス 36"/>
          <p:cNvSpPr txBox="1"/>
          <p:nvPr/>
        </p:nvSpPr>
        <p:spPr>
          <a:xfrm>
            <a:off x="7782699" y="5090133"/>
            <a:ext cx="2988000" cy="540000"/>
          </a:xfrm>
          <a:prstGeom prst="rect">
            <a:avLst/>
          </a:prstGeom>
          <a:noFill/>
        </p:spPr>
        <p:txBody>
          <a:bodyPr wrap="none" lIns="0" tIns="0" rIns="0" bIns="0" rtlCol="0" anchor="ctr" anchorCtr="0">
            <a:noAutofit/>
          </a:bodyPr>
          <a:lstStyle/>
          <a:p>
            <a:pPr algn="ctr"/>
            <a:r>
              <a:rPr lang="ja-JP" altLang="en-US" sz="2000" dirty="0">
                <a:solidFill>
                  <a:schemeClr val="accent4"/>
                </a:solidFill>
                <a:latin typeface="+mn-ea"/>
              </a:rPr>
              <a:t>家のルールに従いながら、</a:t>
            </a:r>
            <a:endParaRPr lang="en-US" altLang="ja-JP" sz="2000" dirty="0">
              <a:solidFill>
                <a:schemeClr val="accent4"/>
              </a:solidFill>
              <a:latin typeface="+mn-ea"/>
            </a:endParaRPr>
          </a:p>
          <a:p>
            <a:pPr algn="ctr"/>
            <a:r>
              <a:rPr lang="ja-JP" altLang="ja-JP" sz="2000" dirty="0">
                <a:solidFill>
                  <a:schemeClr val="accent4"/>
                </a:solidFill>
                <a:latin typeface="+mn-ea"/>
              </a:rPr>
              <a:t>設備</a:t>
            </a:r>
            <a:r>
              <a:rPr lang="ja-JP" altLang="en-US" sz="2000" dirty="0">
                <a:solidFill>
                  <a:schemeClr val="accent4"/>
                </a:solidFill>
                <a:latin typeface="+mn-ea"/>
              </a:rPr>
              <a:t>など</a:t>
            </a:r>
            <a:r>
              <a:rPr lang="ja-JP" altLang="ja-JP" sz="2000" dirty="0">
                <a:solidFill>
                  <a:schemeClr val="accent4"/>
                </a:solidFill>
                <a:latin typeface="+mn-ea"/>
              </a:rPr>
              <a:t>を利用</a:t>
            </a:r>
            <a:r>
              <a:rPr lang="ja-JP" altLang="en-US" sz="2000" dirty="0">
                <a:solidFill>
                  <a:schemeClr val="accent4"/>
                </a:solidFill>
                <a:latin typeface="+mn-ea"/>
              </a:rPr>
              <a:t>させてもらう</a:t>
            </a:r>
          </a:p>
        </p:txBody>
      </p:sp>
    </p:spTree>
    <p:extLst>
      <p:ext uri="{BB962C8B-B14F-4D97-AF65-F5344CB8AC3E}">
        <p14:creationId xmlns:p14="http://schemas.microsoft.com/office/powerpoint/2010/main" val="177996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solidFill>
                  <a:schemeClr val="bg1"/>
                </a:solidFill>
                <a:latin typeface="Meiryo UI" panose="020B0604030504040204" pitchFamily="50" charset="-128"/>
                <a:ea typeface="Meiryo UI" panose="020B0604030504040204" pitchFamily="50" charset="-128"/>
              </a:rPr>
              <a:t>1-5</a:t>
            </a:r>
            <a:r>
              <a:rPr lang="ja-JP" altLang="en-US" sz="2800" dirty="0">
                <a:solidFill>
                  <a:schemeClr val="bg1"/>
                </a:solidFill>
                <a:latin typeface="Meiryo UI" panose="020B0604030504040204" pitchFamily="50" charset="-128"/>
                <a:ea typeface="Meiryo UI" panose="020B0604030504040204" pitchFamily="50" charset="-128"/>
              </a:rPr>
              <a:t>　</a:t>
            </a:r>
            <a:r>
              <a:rPr lang="ja-JP" altLang="ja-JP" sz="2800" dirty="0">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ja-JP" sz="2800" dirty="0">
                <a:solidFill>
                  <a:schemeClr val="bg1"/>
                </a:solidFill>
                <a:latin typeface="Meiryo UI" panose="020B0604030504040204" pitchFamily="50" charset="-128"/>
                <a:ea typeface="Meiryo UI" panose="020B0604030504040204" pitchFamily="50" charset="-128"/>
              </a:rPr>
              <a:t>の原則</a:t>
            </a:r>
            <a:endParaRPr lang="en-US" altLang="ja-JP" sz="2800" dirty="0">
              <a:solidFill>
                <a:schemeClr val="bg1"/>
              </a:solidFill>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452417" y="1194019"/>
            <a:ext cx="2412000" cy="432000"/>
          </a:xfrm>
          <a:prstGeom prst="rect">
            <a:avLst/>
          </a:prstGeom>
          <a:noFill/>
        </p:spPr>
        <p:txBody>
          <a:bodyPr wrap="none" lIns="0" tIns="0" rIns="0" bIns="0" rtlCol="0" anchor="ctr" anchorCtr="0">
            <a:noAutofit/>
          </a:bodyPr>
          <a:lstStyle/>
          <a:p>
            <a:r>
              <a:rPr lang="ja-JP" altLang="en-US" sz="3200" b="1" dirty="0">
                <a:solidFill>
                  <a:srgbClr val="668565"/>
                </a:solidFill>
                <a:latin typeface="+mn-ea"/>
              </a:rPr>
              <a:t>オープン性  </a:t>
            </a:r>
            <a:r>
              <a:rPr lang="ja-JP" altLang="en-US" sz="3600" b="1" dirty="0">
                <a:solidFill>
                  <a:srgbClr val="92D050"/>
                </a:solidFill>
                <a:latin typeface="+mn-ea"/>
              </a:rPr>
              <a:t>→</a:t>
            </a:r>
            <a:r>
              <a:rPr lang="ja-JP" altLang="en-US" sz="3600" b="1" dirty="0">
                <a:solidFill>
                  <a:srgbClr val="668565"/>
                </a:solidFill>
                <a:latin typeface="+mn-ea"/>
              </a:rPr>
              <a:t> </a:t>
            </a:r>
            <a:r>
              <a:rPr lang="ja-JP" altLang="en-US" sz="3200" dirty="0">
                <a:solidFill>
                  <a:srgbClr val="668565"/>
                </a:solidFill>
                <a:latin typeface="+mn-ea"/>
              </a:rPr>
              <a:t>　　　　　</a:t>
            </a:r>
          </a:p>
        </p:txBody>
      </p:sp>
      <p:sp>
        <p:nvSpPr>
          <p:cNvPr id="7" name="文本框 7">
            <a:extLst>
              <a:ext uri="{FF2B5EF4-FFF2-40B4-BE49-F238E27FC236}">
                <a16:creationId xmlns:a16="http://schemas.microsoft.com/office/drawing/2014/main" id="{4F346905-1C05-7540-BAC6-AC2D5CD09BDF}"/>
              </a:ext>
            </a:extLst>
          </p:cNvPr>
          <p:cNvSpPr txBox="1"/>
          <p:nvPr/>
        </p:nvSpPr>
        <p:spPr>
          <a:xfrm>
            <a:off x="452417" y="2105645"/>
            <a:ext cx="1944000" cy="432000"/>
          </a:xfrm>
          <a:prstGeom prst="rect">
            <a:avLst/>
          </a:prstGeom>
          <a:noFill/>
        </p:spPr>
        <p:txBody>
          <a:bodyPr wrap="none" lIns="0" tIns="0" rIns="0" bIns="0" rtlCol="0" anchor="ctr" anchorCtr="0">
            <a:noAutofit/>
          </a:bodyPr>
          <a:lstStyle/>
          <a:p>
            <a:r>
              <a:rPr lang="ja-JP" altLang="en-US" sz="3200" b="1" dirty="0">
                <a:solidFill>
                  <a:srgbClr val="668565"/>
                </a:solidFill>
                <a:latin typeface="+mn-ea"/>
              </a:rPr>
              <a:t>透明性  </a:t>
            </a:r>
            <a:r>
              <a:rPr lang="ja-JP" altLang="en-US" sz="3600" b="1" dirty="0">
                <a:solidFill>
                  <a:srgbClr val="92D050"/>
                </a:solidFill>
                <a:latin typeface="+mn-ea"/>
              </a:rPr>
              <a:t>→</a:t>
            </a:r>
            <a:r>
              <a:rPr lang="ja-JP" altLang="en-US" sz="3600" b="1" dirty="0">
                <a:solidFill>
                  <a:srgbClr val="668565"/>
                </a:solidFill>
                <a:latin typeface="+mn-ea"/>
              </a:rPr>
              <a:t> </a:t>
            </a:r>
            <a:endParaRPr lang="en-US" altLang="ja-JP" sz="3600" b="1" dirty="0">
              <a:solidFill>
                <a:srgbClr val="668565"/>
              </a:solidFill>
              <a:latin typeface="+mn-ea"/>
            </a:endParaRPr>
          </a:p>
        </p:txBody>
      </p:sp>
      <p:sp>
        <p:nvSpPr>
          <p:cNvPr id="2" name="正方形/長方形 1"/>
          <p:cNvSpPr/>
          <p:nvPr/>
        </p:nvSpPr>
        <p:spPr>
          <a:xfrm>
            <a:off x="3058032" y="1248019"/>
            <a:ext cx="7200000" cy="324000"/>
          </a:xfrm>
          <a:prstGeom prst="rect">
            <a:avLst/>
          </a:prstGeom>
        </p:spPr>
        <p:txBody>
          <a:bodyPr wrap="none" lIns="0" tIns="0" rIns="0" bIns="0" anchor="ctr" anchorCtr="0">
            <a:noAutofit/>
          </a:bodyPr>
          <a:lstStyle/>
          <a:p>
            <a:r>
              <a:rPr lang="ja-JP" altLang="en-US" sz="2600" dirty="0">
                <a:latin typeface="+mn-ea"/>
              </a:rPr>
              <a:t>常にドアが解放されていて、受け入れ可能な状態</a:t>
            </a:r>
            <a:endParaRPr lang="en-US" altLang="ja-JP" sz="2600" dirty="0">
              <a:latin typeface="+mn-ea"/>
            </a:endParaRPr>
          </a:p>
        </p:txBody>
      </p:sp>
      <p:sp>
        <p:nvSpPr>
          <p:cNvPr id="4" name="正方形/長方形 3"/>
          <p:cNvSpPr/>
          <p:nvPr/>
        </p:nvSpPr>
        <p:spPr>
          <a:xfrm>
            <a:off x="2503975" y="2199790"/>
            <a:ext cx="8460000" cy="324000"/>
          </a:xfrm>
          <a:prstGeom prst="rect">
            <a:avLst/>
          </a:prstGeom>
        </p:spPr>
        <p:txBody>
          <a:bodyPr wrap="none" lIns="0" tIns="0" rIns="0" bIns="0" anchor="ctr" anchorCtr="0">
            <a:noAutofit/>
          </a:bodyPr>
          <a:lstStyle/>
          <a:p>
            <a:r>
              <a:rPr lang="ja-JP" altLang="en-US" sz="2600" dirty="0">
                <a:latin typeface="+mn-ea"/>
              </a:rPr>
              <a:t>意思決定プロセス、コード、</a:t>
            </a:r>
            <a:r>
              <a:rPr lang="en-US" altLang="ja-JP" sz="2600" dirty="0" err="1">
                <a:latin typeface="+mn-ea"/>
              </a:rPr>
              <a:t>ToDo</a:t>
            </a:r>
            <a:r>
              <a:rPr lang="ja-JP" altLang="en-US" sz="2600" dirty="0">
                <a:latin typeface="+mn-ea"/>
              </a:rPr>
              <a:t>などが見えるようになってる状態</a:t>
            </a:r>
          </a:p>
        </p:txBody>
      </p:sp>
      <p:sp>
        <p:nvSpPr>
          <p:cNvPr id="18" name="正方形/長方形 17"/>
          <p:cNvSpPr/>
          <p:nvPr/>
        </p:nvSpPr>
        <p:spPr>
          <a:xfrm>
            <a:off x="3284645" y="3035271"/>
            <a:ext cx="6840000" cy="648000"/>
          </a:xfrm>
          <a:prstGeom prst="rect">
            <a:avLst/>
          </a:prstGeom>
        </p:spPr>
        <p:txBody>
          <a:bodyPr wrap="none" lIns="0" tIns="0" rIns="0" bIns="0" anchor="ctr" anchorCtr="0">
            <a:noAutofit/>
          </a:bodyPr>
          <a:lstStyle/>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ゲストに対して</a:t>
            </a:r>
            <a:r>
              <a:rPr lang="en-US" altLang="ja-JP" sz="2600" dirty="0">
                <a:solidFill>
                  <a:schemeClr val="bg1">
                    <a:lumMod val="65000"/>
                  </a:schemeClr>
                </a:solidFill>
                <a:latin typeface="+mn-ea"/>
              </a:rPr>
              <a:t>) </a:t>
            </a:r>
            <a:r>
              <a:rPr lang="ja-JP" altLang="en-US" sz="2600" dirty="0">
                <a:latin typeface="+mn-ea"/>
              </a:rPr>
              <a:t>ありとあらゆるサポートを惜しまない</a:t>
            </a:r>
            <a:endParaRPr lang="en-US" altLang="ja-JP" sz="2600" dirty="0">
              <a:latin typeface="+mn-ea"/>
            </a:endParaRPr>
          </a:p>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結果的に</a:t>
            </a:r>
            <a:r>
              <a:rPr lang="en-US" altLang="ja-JP" sz="2600" dirty="0">
                <a:solidFill>
                  <a:schemeClr val="bg1">
                    <a:lumMod val="65000"/>
                  </a:schemeClr>
                </a:solidFill>
                <a:latin typeface="+mn-ea"/>
              </a:rPr>
              <a:t>) </a:t>
            </a:r>
            <a:r>
              <a:rPr lang="ja-JP" altLang="en-US" sz="2600" dirty="0">
                <a:latin typeface="+mn-ea"/>
              </a:rPr>
              <a:t>仲間になってくれる</a:t>
            </a:r>
          </a:p>
        </p:txBody>
      </p:sp>
      <p:sp>
        <p:nvSpPr>
          <p:cNvPr id="19" name="正方形/長方形 18"/>
          <p:cNvSpPr/>
          <p:nvPr/>
        </p:nvSpPr>
        <p:spPr>
          <a:xfrm>
            <a:off x="4458060" y="4378898"/>
            <a:ext cx="6696000" cy="324000"/>
          </a:xfrm>
          <a:prstGeom prst="rect">
            <a:avLst/>
          </a:prstGeom>
        </p:spPr>
        <p:txBody>
          <a:bodyPr wrap="none" lIns="0" tIns="0" rIns="0" bIns="0" anchor="ctr" anchorCtr="0">
            <a:noAutofit/>
          </a:bodyPr>
          <a:lstStyle/>
          <a:p>
            <a:r>
              <a:rPr lang="ja-JP" altLang="en-US" sz="2600" dirty="0">
                <a:latin typeface="+mn-ea"/>
              </a:rPr>
              <a:t>共通の課題意識に基づき、お互いに</a:t>
            </a:r>
            <a:r>
              <a:rPr lang="ja-JP" altLang="en-US" sz="2600" strike="sngStrike" dirty="0">
                <a:latin typeface="+mn-ea"/>
              </a:rPr>
              <a:t>今</a:t>
            </a:r>
            <a:r>
              <a:rPr lang="ja-JP" altLang="en-US" sz="2600" dirty="0">
                <a:latin typeface="+mn-ea"/>
              </a:rPr>
              <a:t>協力する </a:t>
            </a:r>
            <a:endParaRPr lang="en-US" altLang="ja-JP" sz="2600" dirty="0">
              <a:latin typeface="+mn-ea"/>
            </a:endParaRPr>
          </a:p>
        </p:txBody>
      </p:sp>
      <p:grpSp>
        <p:nvGrpSpPr>
          <p:cNvPr id="32" name="グループ化 31"/>
          <p:cNvGrpSpPr/>
          <p:nvPr/>
        </p:nvGrpSpPr>
        <p:grpSpPr>
          <a:xfrm>
            <a:off x="452417" y="3017271"/>
            <a:ext cx="2774107" cy="684000"/>
            <a:chOff x="452419" y="3779019"/>
            <a:chExt cx="2774107" cy="684000"/>
          </a:xfrm>
        </p:grpSpPr>
        <p:sp>
          <p:nvSpPr>
            <p:cNvPr id="8" name="文本框 7">
              <a:extLst>
                <a:ext uri="{FF2B5EF4-FFF2-40B4-BE49-F238E27FC236}">
                  <a16:creationId xmlns:a16="http://schemas.microsoft.com/office/drawing/2014/main" id="{4F346905-1C05-7540-BAC6-AC2D5CD09BDF}"/>
                </a:ext>
              </a:extLst>
            </p:cNvPr>
            <p:cNvSpPr txBox="1"/>
            <p:nvPr/>
          </p:nvSpPr>
          <p:spPr>
            <a:xfrm>
              <a:off x="452419" y="3779019"/>
              <a:ext cx="2016000" cy="684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668565"/>
                  </a:solidFill>
                  <a:latin typeface="+mn-ea"/>
                </a:rPr>
                <a:t>優先的な</a:t>
              </a:r>
              <a:endParaRPr lang="en-US" altLang="ja-JP" sz="2800" b="1" dirty="0">
                <a:solidFill>
                  <a:srgbClr val="668565"/>
                </a:solidFill>
                <a:latin typeface="+mn-ea"/>
              </a:endParaRPr>
            </a:p>
            <a:p>
              <a:pPr>
                <a:lnSpc>
                  <a:spcPts val="2800"/>
                </a:lnSpc>
              </a:pPr>
              <a:r>
                <a:rPr lang="ja-JP" altLang="en-US" sz="2800" b="1" dirty="0">
                  <a:solidFill>
                    <a:srgbClr val="668565"/>
                  </a:solidFill>
                  <a:latin typeface="+mn-ea"/>
                </a:rPr>
                <a:t>メンターシップ</a:t>
              </a:r>
            </a:p>
          </p:txBody>
        </p:sp>
        <p:sp>
          <p:nvSpPr>
            <p:cNvPr id="30" name="正方形/長方形 29"/>
            <p:cNvSpPr/>
            <p:nvPr/>
          </p:nvSpPr>
          <p:spPr>
            <a:xfrm>
              <a:off x="2580195" y="3800922"/>
              <a:ext cx="646331" cy="646331"/>
            </a:xfrm>
            <a:prstGeom prst="rect">
              <a:avLst/>
            </a:prstGeom>
          </p:spPr>
          <p:txBody>
            <a:bodyPr wrap="none">
              <a:spAutoFit/>
            </a:bodyPr>
            <a:lstStyle/>
            <a:p>
              <a:r>
                <a:rPr lang="ja-JP" altLang="en-US" sz="3600" b="1" dirty="0">
                  <a:solidFill>
                    <a:srgbClr val="92D050"/>
                  </a:solidFill>
                  <a:latin typeface="+mn-ea"/>
                </a:rPr>
                <a:t>→</a:t>
              </a:r>
              <a:endParaRPr lang="ja-JP" altLang="en-US" sz="3600" dirty="0">
                <a:solidFill>
                  <a:srgbClr val="92D050"/>
                </a:solidFill>
                <a:latin typeface="+mn-ea"/>
              </a:endParaRPr>
            </a:p>
          </p:txBody>
        </p:sp>
      </p:grpSp>
      <p:grpSp>
        <p:nvGrpSpPr>
          <p:cNvPr id="33" name="グループ化 32"/>
          <p:cNvGrpSpPr/>
          <p:nvPr/>
        </p:nvGrpSpPr>
        <p:grpSpPr>
          <a:xfrm>
            <a:off x="452417" y="4180898"/>
            <a:ext cx="3989043" cy="720000"/>
            <a:chOff x="452419" y="5258122"/>
            <a:chExt cx="3989043" cy="720000"/>
          </a:xfrm>
        </p:grpSpPr>
        <p:sp>
          <p:nvSpPr>
            <p:cNvPr id="5" name="文本框 7">
              <a:extLst>
                <a:ext uri="{FF2B5EF4-FFF2-40B4-BE49-F238E27FC236}">
                  <a16:creationId xmlns:a16="http://schemas.microsoft.com/office/drawing/2014/main" id="{4F346905-1C05-7540-BAC6-AC2D5CD09BDF}"/>
                </a:ext>
              </a:extLst>
            </p:cNvPr>
            <p:cNvSpPr txBox="1"/>
            <p:nvPr/>
          </p:nvSpPr>
          <p:spPr>
            <a:xfrm>
              <a:off x="452419" y="5258122"/>
              <a:ext cx="3348000" cy="720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668565"/>
                  </a:solidFill>
                  <a:latin typeface="+mn-ea"/>
                </a:rPr>
                <a:t>自発的な</a:t>
              </a:r>
              <a:endParaRPr lang="en-US" altLang="ja-JP" sz="2800" b="1" dirty="0">
                <a:solidFill>
                  <a:srgbClr val="668565"/>
                </a:solidFill>
                <a:latin typeface="+mn-ea"/>
              </a:endParaRPr>
            </a:p>
            <a:p>
              <a:pPr>
                <a:lnSpc>
                  <a:spcPts val="2800"/>
                </a:lnSpc>
              </a:pPr>
              <a:r>
                <a:rPr lang="ja-JP" altLang="en-US" sz="2800" b="1" spc="-140" dirty="0">
                  <a:solidFill>
                    <a:srgbClr val="668565"/>
                  </a:solidFill>
                  <a:latin typeface="+mn-ea"/>
                </a:rPr>
                <a:t>コードコントリビューション</a:t>
              </a:r>
            </a:p>
          </p:txBody>
        </p:sp>
        <p:sp>
          <p:nvSpPr>
            <p:cNvPr id="31" name="正方形/長方形 30"/>
            <p:cNvSpPr/>
            <p:nvPr/>
          </p:nvSpPr>
          <p:spPr>
            <a:xfrm>
              <a:off x="3795131" y="5298025"/>
              <a:ext cx="646331" cy="646331"/>
            </a:xfrm>
            <a:prstGeom prst="rect">
              <a:avLst/>
            </a:prstGeom>
          </p:spPr>
          <p:txBody>
            <a:bodyPr wrap="none">
              <a:spAutoFit/>
            </a:bodyPr>
            <a:lstStyle/>
            <a:p>
              <a:r>
                <a:rPr lang="ja-JP" altLang="en-US" sz="3600" b="1" dirty="0">
                  <a:solidFill>
                    <a:srgbClr val="92D050"/>
                  </a:solidFill>
                  <a:latin typeface="+mn-ea"/>
                </a:rPr>
                <a:t>→</a:t>
              </a:r>
              <a:endParaRPr lang="ja-JP" altLang="en-US" sz="3600" dirty="0">
                <a:solidFill>
                  <a:srgbClr val="92D050"/>
                </a:solidFill>
                <a:latin typeface="+mn-ea"/>
              </a:endParaRPr>
            </a:p>
          </p:txBody>
        </p:sp>
      </p:grpSp>
      <p:grpSp>
        <p:nvGrpSpPr>
          <p:cNvPr id="9" name="グループ化 8"/>
          <p:cNvGrpSpPr/>
          <p:nvPr/>
        </p:nvGrpSpPr>
        <p:grpSpPr>
          <a:xfrm>
            <a:off x="468087" y="5219966"/>
            <a:ext cx="11255828" cy="1152000"/>
            <a:chOff x="468087" y="5219966"/>
            <a:chExt cx="11255828" cy="1152000"/>
          </a:xfrm>
        </p:grpSpPr>
        <p:sp>
          <p:nvSpPr>
            <p:cNvPr id="20" name="角丸四角形 19"/>
            <p:cNvSpPr/>
            <p:nvPr/>
          </p:nvSpPr>
          <p:spPr>
            <a:xfrm>
              <a:off x="468087" y="5219966"/>
              <a:ext cx="11255828" cy="1152000"/>
            </a:xfrm>
            <a:prstGeom prst="roundRect">
              <a:avLst>
                <a:gd name="adj" fmla="val 11887"/>
              </a:avLst>
            </a:prstGeom>
            <a:solidFill>
              <a:srgbClr val="CDDDCD"/>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0" name="テキスト ボックス 9"/>
            <p:cNvSpPr txBox="1"/>
            <p:nvPr/>
          </p:nvSpPr>
          <p:spPr>
            <a:xfrm>
              <a:off x="2856001" y="5327966"/>
              <a:ext cx="6480000" cy="936000"/>
            </a:xfrm>
            <a:prstGeom prst="rect">
              <a:avLst/>
            </a:prstGeom>
            <a:noFill/>
          </p:spPr>
          <p:txBody>
            <a:bodyPr wrap="none" lIns="0" tIns="0" rIns="0" bIns="0" rtlCol="0" anchor="ctr" anchorCtr="0">
              <a:noAutofit/>
            </a:bodyPr>
            <a:lstStyle/>
            <a:p>
              <a:pPr algn="ctr"/>
              <a:r>
                <a:rPr lang="ja-JP" altLang="en-US" sz="3600" b="1" dirty="0">
                  <a:solidFill>
                    <a:srgbClr val="668565"/>
                  </a:solidFill>
                  <a:latin typeface="+mn-ea"/>
                </a:rPr>
                <a:t>共有されたオープンな場 </a:t>
              </a:r>
              <a:r>
                <a:rPr lang="ja-JP" altLang="en-US" sz="2400" dirty="0">
                  <a:solidFill>
                    <a:srgbClr val="668565"/>
                  </a:solidFill>
                  <a:latin typeface="+mn-ea"/>
                </a:rPr>
                <a:t>で、</a:t>
              </a:r>
              <a:endParaRPr lang="en-US" altLang="ja-JP" sz="2400" dirty="0">
                <a:solidFill>
                  <a:srgbClr val="668565"/>
                </a:solidFill>
                <a:latin typeface="+mn-ea"/>
              </a:endParaRPr>
            </a:p>
            <a:p>
              <a:pPr algn="ctr"/>
              <a:r>
                <a:rPr lang="ja-JP" altLang="en-US" sz="2400" dirty="0">
                  <a:solidFill>
                    <a:srgbClr val="668565"/>
                  </a:solidFill>
                  <a:latin typeface="+mn-ea"/>
                </a:rPr>
                <a:t>誰もが目的のプロジェクトを見つけられるようにする</a:t>
              </a:r>
              <a:endParaRPr lang="en-US" altLang="ja-JP" sz="2400" dirty="0">
                <a:solidFill>
                  <a:srgbClr val="668565"/>
                </a:solidFill>
                <a:latin typeface="+mn-ea"/>
              </a:endParaRPr>
            </a:p>
          </p:txBody>
        </p:sp>
      </p:grpSp>
    </p:spTree>
    <p:extLst>
      <p:ext uri="{BB962C8B-B14F-4D97-AF65-F5344CB8AC3E}">
        <p14:creationId xmlns:p14="http://schemas.microsoft.com/office/powerpoint/2010/main" val="21642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0" name="正方形/長方形 9"/>
          <p:cNvSpPr/>
          <p:nvPr/>
        </p:nvSpPr>
        <p:spPr>
          <a:xfrm>
            <a:off x="0" y="0"/>
            <a:ext cx="12192000" cy="7812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solidFill>
                  <a:schemeClr val="bg1"/>
                </a:solidFill>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19</a:t>
            </a:fld>
            <a:endParaRPr kumimoji="0" lang="en-US" altLang="ja-JP" sz="1100" dirty="0">
              <a:solidFill>
                <a:schemeClr val="bg1"/>
              </a:solidFill>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1-6</a:t>
            </a:r>
            <a:r>
              <a:rPr lang="ja-JP" altLang="en-US" sz="2800" dirty="0">
                <a:solidFill>
                  <a:schemeClr val="bg1"/>
                </a:solidFill>
                <a:latin typeface="Meiryo UI" panose="020B0604030504040204" pitchFamily="50" charset="-128"/>
                <a:ea typeface="Meiryo UI" panose="020B0604030504040204" pitchFamily="50" charset="-128"/>
              </a:rPr>
              <a:t>　ここまでのまとめ</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264000" y="1141170"/>
            <a:ext cx="11664000" cy="4032000"/>
          </a:xfrm>
          <a:prstGeom prst="rect">
            <a:avLst/>
          </a:prstGeom>
          <a:solidFill>
            <a:schemeClr val="bg1">
              <a:alpha val="90000"/>
            </a:schemeClr>
          </a:solidFill>
        </p:spPr>
        <p:txBody>
          <a:bodyPr wrap="square" lIns="216000" tIns="0" rIns="216000" bIns="0" anchor="ctr" anchorCtr="0">
            <a:noAutofit/>
          </a:bodyPr>
          <a:lstStyle/>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は、企業内のソフトウェア開発にオープンソースのベストプラクティスと</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原則を適用したものです。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これは、提供側のチームが必要な機能要件を提供することができない時に、</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利用者に追加オプションを提供するものです。</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InnroSource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の成功には、</a:t>
            </a:r>
            <a:r>
              <a:rPr lang="ja-JP" altLang="en-US" sz="2400" dirty="0">
                <a:solidFill>
                  <a:srgbClr val="668565"/>
                </a:solidFill>
                <a:latin typeface="Meiryo UI" panose="020B0604030504040204" pitchFamily="50" charset="-128"/>
                <a:ea typeface="Meiryo UI" panose="020B0604030504040204" pitchFamily="50" charset="-128"/>
              </a:rPr>
              <a:t>「</a:t>
            </a:r>
            <a:r>
              <a:rPr lang="ja-JP" altLang="ja-JP" sz="2400" b="1" dirty="0">
                <a:solidFill>
                  <a:srgbClr val="668565"/>
                </a:solidFill>
                <a:latin typeface="Meiryo UI" panose="020B0604030504040204" pitchFamily="50" charset="-128"/>
                <a:ea typeface="Meiryo UI" panose="020B0604030504040204" pitchFamily="50" charset="-128"/>
              </a:rPr>
              <a:t>ホストチーム</a:t>
            </a:r>
            <a:r>
              <a:rPr lang="ja-JP" altLang="en-US" sz="2400" dirty="0">
                <a:solidFill>
                  <a:srgbClr val="668565"/>
                </a:solidFill>
                <a:latin typeface="Meiryo UI" panose="020B0604030504040204" pitchFamily="50" charset="-128"/>
                <a:ea typeface="Meiryo UI" panose="020B0604030504040204" pitchFamily="50" charset="-128"/>
              </a:rPr>
              <a:t>」</a:t>
            </a:r>
            <a:r>
              <a:rPr lang="ja-JP" altLang="ja-JP" sz="2400" dirty="0">
                <a:solidFill>
                  <a:srgbClr val="668565"/>
                </a:solidFill>
                <a:latin typeface="Meiryo UI" panose="020B0604030504040204" pitchFamily="50" charset="-128"/>
                <a:ea typeface="Meiryo UI" panose="020B0604030504040204" pitchFamily="50" charset="-128"/>
              </a:rPr>
              <a:t>の</a:t>
            </a:r>
            <a:r>
              <a:rPr lang="ja-JP" altLang="en-US" sz="2400" b="1" dirty="0">
                <a:solidFill>
                  <a:srgbClr val="668565"/>
                </a:solidFill>
                <a:latin typeface="Meiryo UI" panose="020B0604030504040204" pitchFamily="50" charset="-128"/>
                <a:ea typeface="Meiryo UI" panose="020B0604030504040204" pitchFamily="50" charset="-128"/>
              </a:rPr>
              <a:t>プロダクトオーナー</a:t>
            </a:r>
            <a:r>
              <a:rPr lang="ja-JP" altLang="ja-JP" sz="2400" dirty="0">
                <a:solidFill>
                  <a:srgbClr val="668565"/>
                </a:solidFill>
                <a:latin typeface="Meiryo UI" panose="020B0604030504040204" pitchFamily="50" charset="-128"/>
                <a:ea typeface="Meiryo UI" panose="020B0604030504040204" pitchFamily="50" charset="-128"/>
              </a:rPr>
              <a:t>と</a:t>
            </a:r>
            <a:r>
              <a:rPr lang="ja-JP" altLang="en-US" sz="2400" b="1" dirty="0">
                <a:solidFill>
                  <a:srgbClr val="668565"/>
                </a:solidFill>
                <a:latin typeface="Meiryo UI" panose="020B0604030504040204" pitchFamily="50" charset="-128"/>
                <a:ea typeface="Meiryo UI" panose="020B0604030504040204" pitchFamily="50" charset="-128"/>
              </a:rPr>
              <a:t>トラステッドコミッター</a:t>
            </a:r>
            <a:r>
              <a:rPr lang="ja-JP" altLang="ja-JP" sz="2400" dirty="0">
                <a:solidFill>
                  <a:srgbClr val="668565"/>
                </a:solidFill>
                <a:latin typeface="Meiryo UI" panose="020B0604030504040204" pitchFamily="50" charset="-128"/>
                <a:ea typeface="Meiryo UI" panose="020B0604030504040204" pitchFamily="50" charset="-128"/>
              </a:rPr>
              <a:t>、</a:t>
            </a:r>
            <a:endParaRPr lang="en-US" altLang="ja-JP" sz="2400" dirty="0">
              <a:solidFill>
                <a:srgbClr val="668565"/>
              </a:solidFill>
              <a:latin typeface="Meiryo UI" panose="020B0604030504040204" pitchFamily="50" charset="-128"/>
              <a:ea typeface="Meiryo UI" panose="020B0604030504040204" pitchFamily="50" charset="-128"/>
            </a:endParaRPr>
          </a:p>
          <a:p>
            <a:pPr>
              <a:spcAft>
                <a:spcPts val="800"/>
              </a:spcAft>
            </a:pPr>
            <a:r>
              <a:rPr lang="en-US" altLang="ja-JP" sz="2400" dirty="0">
                <a:solidFill>
                  <a:srgbClr val="668565"/>
                </a:solidFill>
                <a:latin typeface="Meiryo UI" panose="020B0604030504040204" pitchFamily="50" charset="-128"/>
                <a:ea typeface="Meiryo UI" panose="020B0604030504040204" pitchFamily="50" charset="-128"/>
              </a:rPr>
              <a:t>    </a:t>
            </a:r>
            <a:r>
              <a:rPr lang="ja-JP" altLang="ja-JP" sz="2400" dirty="0">
                <a:solidFill>
                  <a:srgbClr val="668565"/>
                </a:solidFill>
                <a:latin typeface="Meiryo UI" panose="020B0604030504040204" pitchFamily="50" charset="-128"/>
                <a:ea typeface="Meiryo UI" panose="020B0604030504040204" pitchFamily="50" charset="-128"/>
              </a:rPr>
              <a:t>そして</a:t>
            </a:r>
            <a:r>
              <a:rPr lang="ja-JP" altLang="en-US" sz="2400" dirty="0">
                <a:solidFill>
                  <a:srgbClr val="668565"/>
                </a:solidFill>
                <a:latin typeface="Meiryo UI" panose="020B0604030504040204" pitchFamily="50" charset="-128"/>
                <a:ea typeface="Meiryo UI" panose="020B0604030504040204" pitchFamily="50" charset="-128"/>
              </a:rPr>
              <a:t>「</a:t>
            </a:r>
            <a:r>
              <a:rPr lang="ja-JP" altLang="ja-JP" sz="2400" b="1" dirty="0">
                <a:solidFill>
                  <a:srgbClr val="668565"/>
                </a:solidFill>
                <a:latin typeface="Meiryo UI" panose="020B0604030504040204" pitchFamily="50" charset="-128"/>
                <a:ea typeface="Meiryo UI" panose="020B0604030504040204" pitchFamily="50" charset="-128"/>
              </a:rPr>
              <a:t>ゲストチーム</a:t>
            </a:r>
            <a:r>
              <a:rPr lang="ja-JP" altLang="en-US" sz="2400" dirty="0">
                <a:solidFill>
                  <a:srgbClr val="668565"/>
                </a:solidFill>
                <a:latin typeface="Meiryo UI" panose="020B0604030504040204" pitchFamily="50" charset="-128"/>
                <a:ea typeface="Meiryo UI" panose="020B0604030504040204" pitchFamily="50" charset="-128"/>
              </a:rPr>
              <a:t>」</a:t>
            </a:r>
            <a:r>
              <a:rPr lang="ja-JP" altLang="ja-JP" sz="2400" dirty="0">
                <a:solidFill>
                  <a:srgbClr val="668565"/>
                </a:solidFill>
                <a:latin typeface="Meiryo UI" panose="020B0604030504040204" pitchFamily="50" charset="-128"/>
                <a:ea typeface="Meiryo UI" panose="020B0604030504040204" pitchFamily="50" charset="-128"/>
              </a:rPr>
              <a:t>の</a:t>
            </a:r>
            <a:r>
              <a:rPr lang="ja-JP" altLang="en-US" sz="2400" b="1" dirty="0">
                <a:solidFill>
                  <a:srgbClr val="668565"/>
                </a:solidFill>
                <a:latin typeface="Meiryo UI" panose="020B0604030504040204" pitchFamily="50" charset="-128"/>
                <a:ea typeface="Meiryo UI" panose="020B0604030504040204" pitchFamily="50" charset="-128"/>
              </a:rPr>
              <a:t>コントリビューター</a:t>
            </a:r>
            <a:r>
              <a:rPr lang="ja-JP" altLang="ja-JP" sz="2400" dirty="0">
                <a:latin typeface="Meiryo UI" panose="020B0604030504040204" pitchFamily="50" charset="-128"/>
                <a:ea typeface="Meiryo UI" panose="020B0604030504040204" pitchFamily="50" charset="-128"/>
              </a:rPr>
              <a:t>が関わります。 </a:t>
            </a:r>
            <a:endParaRPr lang="en-US" altLang="ja-JP" sz="2400" dirty="0">
              <a:latin typeface="Meiryo UI" panose="020B0604030504040204" pitchFamily="50" charset="-128"/>
              <a:ea typeface="Meiryo UI" panose="020B0604030504040204" pitchFamily="50" charset="-128"/>
            </a:endParaRPr>
          </a:p>
          <a:p>
            <a:pPr>
              <a:spcAft>
                <a:spcPts val="800"/>
              </a:spcAft>
            </a:pPr>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効果的に行うと、</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は両方の参加チームに多くの効果をもたらします。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効果的な</a:t>
            </a:r>
            <a:r>
              <a:rPr lang="en-US" altLang="ja-JP" sz="2400"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実施の主要な原則は、</a:t>
            </a:r>
            <a:r>
              <a:rPr lang="ja-JP" altLang="en-US" sz="2400" b="1" dirty="0">
                <a:solidFill>
                  <a:srgbClr val="668565"/>
                </a:solidFill>
                <a:latin typeface="Meiryo UI" panose="020B0604030504040204" pitchFamily="50" charset="-128"/>
                <a:ea typeface="Meiryo UI" panose="020B0604030504040204" pitchFamily="50" charset="-128"/>
              </a:rPr>
              <a:t>オープン性</a:t>
            </a:r>
            <a:r>
              <a:rPr lang="ja-JP" altLang="en-US" sz="2400" dirty="0">
                <a:solidFill>
                  <a:srgbClr val="668565"/>
                </a:solidFill>
                <a:latin typeface="Meiryo UI" panose="020B0604030504040204" pitchFamily="50" charset="-128"/>
                <a:ea typeface="Meiryo UI" panose="020B0604030504040204" pitchFamily="50" charset="-128"/>
              </a:rPr>
              <a:t>、</a:t>
            </a:r>
            <a:r>
              <a:rPr lang="ja-JP" altLang="en-US" sz="2400" b="1" dirty="0">
                <a:solidFill>
                  <a:srgbClr val="668565"/>
                </a:solidFill>
                <a:latin typeface="Meiryo UI" panose="020B0604030504040204" pitchFamily="50" charset="-128"/>
                <a:ea typeface="Meiryo UI" panose="020B0604030504040204" pitchFamily="50" charset="-128"/>
              </a:rPr>
              <a:t>透明性</a:t>
            </a:r>
            <a:r>
              <a:rPr lang="ja-JP" altLang="en-US" sz="2400" dirty="0">
                <a:solidFill>
                  <a:srgbClr val="668565"/>
                </a:solidFill>
                <a:latin typeface="Meiryo UI" panose="020B0604030504040204" pitchFamily="50" charset="-128"/>
                <a:ea typeface="Meiryo UI" panose="020B0604030504040204" pitchFamily="50" charset="-128"/>
              </a:rPr>
              <a:t>、</a:t>
            </a:r>
            <a:endParaRPr lang="en-US" altLang="ja-JP" sz="2400" dirty="0">
              <a:solidFill>
                <a:srgbClr val="668565"/>
              </a:solidFill>
              <a:latin typeface="Meiryo UI" panose="020B0604030504040204" pitchFamily="50" charset="-128"/>
              <a:ea typeface="Meiryo UI" panose="020B0604030504040204" pitchFamily="50" charset="-128"/>
            </a:endParaRPr>
          </a:p>
          <a:p>
            <a:r>
              <a:rPr lang="en-US" altLang="ja-JP" sz="2400" b="1" dirty="0">
                <a:solidFill>
                  <a:srgbClr val="668565"/>
                </a:solidFill>
                <a:latin typeface="Meiryo UI" panose="020B0604030504040204" pitchFamily="50" charset="-128"/>
                <a:ea typeface="Meiryo UI" panose="020B0604030504040204" pitchFamily="50" charset="-128"/>
              </a:rPr>
              <a:t>    </a:t>
            </a:r>
            <a:r>
              <a:rPr lang="ja-JP" altLang="ja-JP" sz="2400" b="1" dirty="0">
                <a:solidFill>
                  <a:srgbClr val="668565"/>
                </a:solidFill>
                <a:latin typeface="Meiryo UI" panose="020B0604030504040204" pitchFamily="50" charset="-128"/>
                <a:ea typeface="Meiryo UI" panose="020B0604030504040204" pitchFamily="50" charset="-128"/>
              </a:rPr>
              <a:t>自発的なコードコントリビューション</a:t>
            </a:r>
            <a:r>
              <a:rPr lang="ja-JP" altLang="ja-JP" sz="2400" dirty="0">
                <a:solidFill>
                  <a:srgbClr val="668565"/>
                </a:solidFill>
                <a:latin typeface="Meiryo UI" panose="020B0604030504040204" pitchFamily="50" charset="-128"/>
                <a:ea typeface="Meiryo UI" panose="020B0604030504040204" pitchFamily="50" charset="-128"/>
              </a:rPr>
              <a:t>と</a:t>
            </a:r>
            <a:r>
              <a:rPr lang="ja-JP" altLang="ja-JP" sz="2400" b="1" dirty="0">
                <a:solidFill>
                  <a:srgbClr val="668565"/>
                </a:solidFill>
                <a:latin typeface="Meiryo UI" panose="020B0604030504040204" pitchFamily="50" charset="-128"/>
                <a:ea typeface="Meiryo UI" panose="020B0604030504040204" pitchFamily="50" charset="-128"/>
              </a:rPr>
              <a:t>優先的なメンターシップ</a:t>
            </a:r>
            <a:r>
              <a:rPr lang="en-US" altLang="ja-JP" sz="2400" b="1" dirty="0">
                <a:solidFill>
                  <a:schemeClr val="accent1"/>
                </a:solidFill>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です。</a:t>
            </a:r>
            <a:endParaRPr lang="en-US" altLang="ja-JP" sz="2400" dirty="0">
              <a:latin typeface="Meiryo UI" panose="020B0604030504040204" pitchFamily="50" charset="-128"/>
              <a:ea typeface="Meiryo UI" panose="020B0604030504040204" pitchFamily="50" charset="-128"/>
            </a:endParaRPr>
          </a:p>
        </p:txBody>
      </p:sp>
      <p:sp>
        <p:nvSpPr>
          <p:cNvPr id="12" name="テキスト プレースホルダー 1"/>
          <p:cNvSpPr txBox="1">
            <a:spLocks/>
          </p:cNvSpPr>
          <p:nvPr/>
        </p:nvSpPr>
        <p:spPr>
          <a:xfrm>
            <a:off x="0" y="5608766"/>
            <a:ext cx="12192000" cy="763200"/>
          </a:xfrm>
          <a:prstGeom prst="rect">
            <a:avLst/>
          </a:prstGeom>
          <a:solidFill>
            <a:srgbClr val="668565"/>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Meiryo UI" panose="020B0604030504040204" pitchFamily="50" charset="-128"/>
                <a:ea typeface="Meiryo UI" panose="020B0604030504040204" pitchFamily="50" charset="-128"/>
              </a:rPr>
              <a:t>共通の場でオープンにコラボレーションしながら開発をすすめることで戦力を倍増していくこと</a:t>
            </a:r>
          </a:p>
        </p:txBody>
      </p:sp>
    </p:spTree>
    <p:extLst>
      <p:ext uri="{BB962C8B-B14F-4D97-AF65-F5344CB8AC3E}">
        <p14:creationId xmlns:p14="http://schemas.microsoft.com/office/powerpoint/2010/main" val="15796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2" name="正方形/長方形 11"/>
          <p:cNvSpPr/>
          <p:nvPr/>
        </p:nvSpPr>
        <p:spPr>
          <a:xfrm>
            <a:off x="0" y="0"/>
            <a:ext cx="12192000" cy="781200"/>
          </a:xfrm>
          <a:prstGeom prst="rect">
            <a:avLst/>
          </a:prstGeom>
          <a:solidFill>
            <a:srgbClr val="ABC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solidFill>
                  <a:schemeClr val="bg1"/>
                </a:solidFill>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2</a:t>
            </a:fld>
            <a:endParaRPr kumimoji="0" lang="en-US" altLang="ja-JP" sz="1100" dirty="0">
              <a:solidFill>
                <a:schemeClr val="bg1"/>
              </a:solidFill>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en-US" sz="2800" dirty="0">
                <a:solidFill>
                  <a:schemeClr val="bg1"/>
                </a:solidFill>
                <a:latin typeface="Meiryo UI" panose="020B0604030504040204" pitchFamily="50" charset="-128"/>
                <a:ea typeface="Meiryo UI" panose="020B0604030504040204" pitchFamily="50" charset="-128"/>
              </a:rPr>
              <a:t>本日の </a:t>
            </a:r>
            <a:r>
              <a:rPr lang="en-US" altLang="ja-JP" sz="2800" dirty="0">
                <a:solidFill>
                  <a:schemeClr val="bg1"/>
                </a:solidFill>
                <a:latin typeface="Meiryo UI" panose="020B0604030504040204" pitchFamily="50" charset="-128"/>
                <a:ea typeface="Meiryo UI" panose="020B0604030504040204" pitchFamily="50" charset="-128"/>
              </a:rPr>
              <a:t>Takeaway</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Google Shape;108;p17"/>
          <p:cNvSpPr txBox="1">
            <a:spLocks/>
          </p:cNvSpPr>
          <p:nvPr/>
        </p:nvSpPr>
        <p:spPr>
          <a:xfrm>
            <a:off x="516000" y="2395933"/>
            <a:ext cx="11160000" cy="2520000"/>
          </a:xfrm>
          <a:prstGeom prst="rect">
            <a:avLst/>
          </a:prstGeom>
          <a:solidFill>
            <a:schemeClr val="bg1">
              <a:alpha val="8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200" dirty="0">
                <a:solidFill>
                  <a:srgbClr val="000000"/>
                </a:solidFill>
                <a:latin typeface="Meiryo UI" panose="020B0604030504040204" pitchFamily="50" charset="-128"/>
                <a:ea typeface="Meiryo UI" panose="020B0604030504040204" pitchFamily="50" charset="-128"/>
              </a:rPr>
              <a:t>● </a:t>
            </a:r>
            <a:r>
              <a:rPr lang="en-US" altLang="ja-JP" sz="3200" b="1" dirty="0">
                <a:solidFill>
                  <a:schemeClr val="accent1"/>
                </a:solidFill>
                <a:latin typeface="Meiryo UI" panose="020B0604030504040204" pitchFamily="50" charset="-128"/>
                <a:ea typeface="Meiryo UI" panose="020B0604030504040204" pitchFamily="50" charset="-128"/>
              </a:rPr>
              <a:t>InnerSource</a:t>
            </a:r>
            <a:r>
              <a:rPr lang="en-US" altLang="ja-JP" sz="3200" dirty="0">
                <a:solidFill>
                  <a:srgbClr val="000000"/>
                </a:solidFill>
                <a:latin typeface="Meiryo UI" panose="020B0604030504040204" pitchFamily="50" charset="-128"/>
                <a:ea typeface="Meiryo UI" panose="020B0604030504040204" pitchFamily="50" charset="-128"/>
              </a:rPr>
              <a:t> </a:t>
            </a:r>
            <a:r>
              <a:rPr lang="ja-JP" altLang="en-US" sz="3200" dirty="0">
                <a:solidFill>
                  <a:srgbClr val="000000"/>
                </a:solidFill>
                <a:latin typeface="Meiryo UI" panose="020B0604030504040204" pitchFamily="50" charset="-128"/>
                <a:ea typeface="Meiryo UI" panose="020B0604030504040204" pitchFamily="50" charset="-128"/>
              </a:rPr>
              <a:t>の基礎と効果の理解</a:t>
            </a:r>
            <a:endParaRPr lang="en-US" altLang="ja-JP" sz="3200" dirty="0">
              <a:solidFill>
                <a:srgbClr val="0064D2"/>
              </a:solidFill>
              <a:latin typeface="Meiryo UI" panose="020B0604030504040204" pitchFamily="50" charset="-128"/>
              <a:ea typeface="Meiryo UI" panose="020B0604030504040204" pitchFamily="50" charset="-128"/>
            </a:endParaRPr>
          </a:p>
          <a:p>
            <a:pPr marL="0" indent="0">
              <a:lnSpc>
                <a:spcPct val="100000"/>
              </a:lnSpc>
              <a:spcBef>
                <a:spcPts val="0"/>
              </a:spcBef>
              <a:spcAft>
                <a:spcPts val="1200"/>
              </a:spcAft>
              <a:buNone/>
            </a:pPr>
            <a:r>
              <a:rPr lang="ja-JP" altLang="en-US" sz="3200" dirty="0">
                <a:solidFill>
                  <a:srgbClr val="000000"/>
                </a:solidFill>
                <a:latin typeface="Meiryo UI" panose="020B0604030504040204" pitchFamily="50" charset="-128"/>
                <a:ea typeface="Meiryo UI" panose="020B0604030504040204" pitchFamily="50" charset="-128"/>
              </a:rPr>
              <a:t>● それぞれの立場で何をすればよいか</a:t>
            </a:r>
            <a:endParaRPr lang="en-US" altLang="ja-JP" sz="32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642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0" y="-211649"/>
            <a:ext cx="12722152" cy="7466188"/>
            <a:chOff x="0" y="-211649"/>
            <a:chExt cx="12722152" cy="7466188"/>
          </a:xfrm>
        </p:grpSpPr>
        <p:sp>
          <p:nvSpPr>
            <p:cNvPr id="14" name="正方形/長方形 13"/>
            <p:cNvSpPr/>
            <p:nvPr/>
          </p:nvSpPr>
          <p:spPr>
            <a:xfrm>
              <a:off x="0" y="-51200"/>
              <a:ext cx="12192000" cy="6909200"/>
            </a:xfrm>
            <a:prstGeom prst="rect">
              <a:avLst/>
            </a:prstGeom>
            <a:solidFill>
              <a:srgbClr val="86A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86AC85"/>
              </a:solid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5" name="Oval 13"/>
              <p:cNvSpPr>
                <a:spLocks noChangeArrowheads="1"/>
              </p:cNvSpPr>
              <p:nvPr/>
            </p:nvSpPr>
            <p:spPr bwMode="auto">
              <a:xfrm rot="2760000">
                <a:off x="8041334" y="2424240"/>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7" name="Oval 17"/>
              <p:cNvSpPr>
                <a:spLocks noChangeArrowheads="1"/>
              </p:cNvSpPr>
              <p:nvPr/>
            </p:nvSpPr>
            <p:spPr bwMode="auto">
              <a:xfrm rot="2760000">
                <a:off x="7840204" y="834754"/>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8" name="Oval 19"/>
              <p:cNvSpPr>
                <a:spLocks noChangeArrowheads="1"/>
              </p:cNvSpPr>
              <p:nvPr/>
            </p:nvSpPr>
            <p:spPr bwMode="auto">
              <a:xfrm rot="2760000">
                <a:off x="8816420" y="-199654"/>
                <a:ext cx="432000" cy="432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3" name="Oval 27"/>
              <p:cNvSpPr>
                <a:spLocks noChangeArrowheads="1"/>
              </p:cNvSpPr>
              <p:nvPr/>
            </p:nvSpPr>
            <p:spPr bwMode="auto">
              <a:xfrm rot="2760000">
                <a:off x="12005267" y="3732164"/>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4" name="Oval 29"/>
              <p:cNvSpPr>
                <a:spLocks noChangeArrowheads="1"/>
              </p:cNvSpPr>
              <p:nvPr/>
            </p:nvSpPr>
            <p:spPr bwMode="auto">
              <a:xfrm rot="2760000">
                <a:off x="9999821" y="1849196"/>
                <a:ext cx="503999" cy="504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5" name="Oval 30"/>
              <p:cNvSpPr>
                <a:spLocks noChangeArrowheads="1"/>
              </p:cNvSpPr>
              <p:nvPr/>
            </p:nvSpPr>
            <p:spPr bwMode="auto">
              <a:xfrm rot="2760000">
                <a:off x="10945961" y="4489068"/>
                <a:ext cx="540001" cy="540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6" name="Oval 31"/>
              <p:cNvSpPr>
                <a:spLocks noChangeArrowheads="1"/>
              </p:cNvSpPr>
              <p:nvPr/>
            </p:nvSpPr>
            <p:spPr bwMode="auto">
              <a:xfrm rot="2760000">
                <a:off x="8772481" y="3818836"/>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8" name="Oval 34"/>
              <p:cNvSpPr>
                <a:spLocks noChangeArrowheads="1"/>
              </p:cNvSpPr>
              <p:nvPr/>
            </p:nvSpPr>
            <p:spPr bwMode="auto">
              <a:xfrm rot="2760000">
                <a:off x="9066535" y="4840536"/>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9" name="Oval 35"/>
              <p:cNvSpPr>
                <a:spLocks noChangeArrowheads="1"/>
              </p:cNvSpPr>
              <p:nvPr/>
            </p:nvSpPr>
            <p:spPr bwMode="auto">
              <a:xfrm rot="2760000">
                <a:off x="10524429" y="3853416"/>
                <a:ext cx="288000" cy="288000"/>
              </a:xfrm>
              <a:prstGeom prst="ellipse">
                <a:avLst/>
              </a:prstGeom>
              <a:solidFill>
                <a:srgbClr val="799878"/>
              </a:solidFill>
              <a:ln w="635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0" name="Oval 36"/>
              <p:cNvSpPr>
                <a:spLocks noChangeArrowheads="1"/>
              </p:cNvSpPr>
              <p:nvPr/>
            </p:nvSpPr>
            <p:spPr bwMode="auto">
              <a:xfrm rot="2760000">
                <a:off x="11234090" y="6314783"/>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1" name="Oval 38"/>
              <p:cNvSpPr>
                <a:spLocks noChangeArrowheads="1"/>
              </p:cNvSpPr>
              <p:nvPr/>
            </p:nvSpPr>
            <p:spPr bwMode="auto">
              <a:xfrm rot="2760000">
                <a:off x="9689861" y="5658648"/>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3" name="Oval 22"/>
              <p:cNvSpPr>
                <a:spLocks noChangeArrowheads="1"/>
              </p:cNvSpPr>
              <p:nvPr/>
            </p:nvSpPr>
            <p:spPr bwMode="auto">
              <a:xfrm rot="2760000">
                <a:off x="10997510" y="492853"/>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5" name="Oval 39"/>
              <p:cNvSpPr>
                <a:spLocks noChangeArrowheads="1"/>
              </p:cNvSpPr>
              <p:nvPr/>
            </p:nvSpPr>
            <p:spPr bwMode="auto">
              <a:xfrm rot="2760000">
                <a:off x="8356981" y="6175970"/>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gr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20</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CDDDCD"/>
                </a:solidFill>
                <a:latin typeface="Meiryo UI" panose="020B0604030504040204" pitchFamily="50" charset="-128"/>
                <a:cs typeface="Meiryo UI" panose="020B0604030504040204" pitchFamily="50" charset="-128"/>
              </a:rPr>
              <a:t>02</a:t>
            </a:r>
            <a:endParaRPr lang="en-US" sz="15000" dirty="0">
              <a:solidFill>
                <a:srgbClr val="CDDDCD"/>
              </a:solidFill>
              <a:latin typeface="Meiryo UI" panose="020B0604030504040204" pitchFamily="50" charset="-128"/>
              <a:cs typeface="Meiryo UI" panose="020B0604030504040204" pitchFamily="50" charset="-128"/>
            </a:endParaRPr>
          </a:p>
        </p:txBody>
      </p:sp>
      <p:sp>
        <p:nvSpPr>
          <p:cNvPr id="52" name="テキスト プレースホルダー 2"/>
          <p:cNvSpPr txBox="1">
            <a:spLocks/>
          </p:cNvSpPr>
          <p:nvPr/>
        </p:nvSpPr>
        <p:spPr>
          <a:xfrm>
            <a:off x="615197" y="2987111"/>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spcAft>
                <a:spcPts val="600"/>
              </a:spcAft>
            </a:pPr>
            <a:r>
              <a:rPr sz="4400" dirty="0">
                <a:solidFill>
                  <a:srgbClr val="FFFFFF"/>
                </a:solidFill>
                <a:latin typeface="Meiryo UI"/>
                <a:cs typeface="Meiryo UI" panose="020B0604030504040204" pitchFamily="50" charset="-128"/>
              </a:rPr>
              <a:t>参加してみよう</a:t>
            </a:r>
            <a:endParaRPr lang="en-US" altLang="ja-JP" sz="4400" dirty="0">
              <a:solidFill>
                <a:srgbClr val="FFFFFF"/>
              </a:solidFill>
              <a:latin typeface="Meiryo UI"/>
              <a:cs typeface="Meiryo UI" panose="020B0604030504040204" pitchFamily="50" charset="-128"/>
            </a:endParaRPr>
          </a:p>
          <a:p>
            <a:pPr defTabSz="914400"/>
            <a:r>
              <a:rPr lang="en-US" altLang="ja-JP" sz="3600" dirty="0">
                <a:solidFill>
                  <a:srgbClr val="CDDDCD"/>
                </a:solidFill>
                <a:latin typeface="Meiryo UI"/>
                <a:cs typeface="Meiryo UI" panose="020B0604030504040204" pitchFamily="50" charset="-128"/>
              </a:rPr>
              <a:t>【</a:t>
            </a:r>
            <a:r>
              <a:rPr sz="3600" dirty="0">
                <a:solidFill>
                  <a:srgbClr val="CDDDCD"/>
                </a:solidFill>
                <a:latin typeface="Meiryo UI"/>
                <a:cs typeface="Meiryo UI" panose="020B0604030504040204" pitchFamily="50" charset="-128"/>
              </a:rPr>
              <a:t>コントリビューター</a:t>
            </a:r>
            <a:r>
              <a:rPr lang="en-US" altLang="ja-JP" sz="3600" dirty="0">
                <a:solidFill>
                  <a:srgbClr val="CDDDCD"/>
                </a:solidFill>
                <a:latin typeface="Meiryo UI"/>
                <a:cs typeface="Meiryo UI" panose="020B0604030504040204" pitchFamily="50" charset="-128"/>
              </a:rPr>
              <a:t>】</a:t>
            </a:r>
          </a:p>
        </p:txBody>
      </p:sp>
    </p:spTree>
    <p:extLst>
      <p:ext uri="{BB962C8B-B14F-4D97-AF65-F5344CB8AC3E}">
        <p14:creationId xmlns:p14="http://schemas.microsoft.com/office/powerpoint/2010/main" val="3740953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en-US" altLang="ja-JP" sz="2800" dirty="0">
                <a:solidFill>
                  <a:schemeClr val="bg1"/>
                </a:solidFill>
                <a:latin typeface="Meiryo UI" panose="020B0604030504040204" pitchFamily="50" charset="-128"/>
                <a:ea typeface="Meiryo UI" panose="020B0604030504040204" pitchFamily="50" charset="-128"/>
              </a:rPr>
              <a:t>2</a:t>
            </a:r>
            <a:r>
              <a:rPr lang="ja-JP" altLang="ja-JP" sz="2800" dirty="0">
                <a:solidFill>
                  <a:schemeClr val="bg1"/>
                </a:solidFill>
                <a:latin typeface="Meiryo UI" panose="020B0604030504040204" pitchFamily="50" charset="-128"/>
                <a:ea typeface="Meiryo UI" panose="020B0604030504040204" pitchFamily="50" charset="-128"/>
              </a:rPr>
              <a:t>-</a:t>
            </a:r>
            <a:r>
              <a:rPr lang="en-US" altLang="ja-JP" sz="2800" dirty="0">
                <a:solidFill>
                  <a:schemeClr val="bg1"/>
                </a:solidFill>
                <a:latin typeface="Meiryo UI" panose="020B0604030504040204" pitchFamily="50" charset="-128"/>
                <a:ea typeface="Meiryo UI" panose="020B0604030504040204" pitchFamily="50" charset="-128"/>
              </a:rPr>
              <a:t>1</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a:rPr>
              <a:t>InnerSource</a:t>
            </a:r>
            <a:r>
              <a:rPr lang="en-US" altLang="ja-JP" sz="2800" dirty="0">
                <a:solidFill>
                  <a:schemeClr val="bg1"/>
                </a:solidFill>
                <a:latin typeface="Meiryo UI"/>
              </a:rPr>
              <a:t> </a:t>
            </a:r>
            <a:r>
              <a:rPr lang="ja-JP" altLang="en-US" sz="2800" dirty="0">
                <a:solidFill>
                  <a:schemeClr val="bg1"/>
                </a:solidFill>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7030A0"/>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064D2">
                    <a:lumMod val="60000"/>
                    <a:lumOff val="40000"/>
                  </a:srgbClr>
                </a:solidFill>
              </a:rPr>
              <a:t>トラステッドコミッター </a:t>
            </a:r>
            <a:r>
              <a:rPr lang="en-US" altLang="ja-JP" sz="2200" b="1" spc="-80" dirty="0">
                <a:solidFill>
                  <a:srgbClr val="0064D2">
                    <a:lumMod val="60000"/>
                    <a:lumOff val="40000"/>
                  </a:srgbClr>
                </a:solidFill>
              </a:rPr>
              <a:t>(</a:t>
            </a:r>
            <a:r>
              <a:rPr lang="ja-JP" altLang="en-US" sz="2200" b="1" spc="-80" dirty="0">
                <a:solidFill>
                  <a:srgbClr val="0064D2">
                    <a:lumMod val="60000"/>
                    <a:lumOff val="40000"/>
                  </a:srgbClr>
                </a:solidFill>
              </a:rPr>
              <a:t>メンテナー</a:t>
            </a:r>
            <a:r>
              <a:rPr lang="en-US" altLang="ja-JP" sz="2200" b="1" spc="-80" dirty="0">
                <a:solidFill>
                  <a:srgbClr val="0064D2">
                    <a:lumMod val="60000"/>
                    <a:lumOff val="40000"/>
                  </a:srgbClr>
                </a:solidFill>
              </a:rPr>
              <a:t>)</a:t>
            </a:r>
            <a:endParaRPr lang="ja-JP" altLang="en-US" sz="2200" b="1" spc="-80" dirty="0">
              <a:solidFill>
                <a:srgbClr val="0064D2">
                  <a:lumMod val="60000"/>
                  <a:lumOff val="40000"/>
                </a:srgbClr>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64D2"/>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2071136" y="1092851"/>
            <a:ext cx="2880000" cy="432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eiryo UI"/>
              </a:rPr>
              <a:t>ホストチームを代表</a:t>
            </a:r>
            <a:r>
              <a:rPr lang="ja-JP" altLang="en-US" dirty="0">
                <a:solidFill>
                  <a:srgbClr val="000000"/>
                </a:solidFill>
                <a:latin typeface="Meiryo UI"/>
              </a:rPr>
              <a:t>。</a:t>
            </a:r>
            <a:endParaRPr lang="en-US" altLang="ja-JP" dirty="0">
              <a:solidFill>
                <a:srgbClr val="000000"/>
              </a:solidFill>
              <a:latin typeface="Meiryo UI"/>
            </a:endParaRPr>
          </a:p>
          <a:p>
            <a:r>
              <a:rPr lang="ja-JP" altLang="ja-JP" dirty="0">
                <a:solidFill>
                  <a:srgbClr val="000000"/>
                </a:solidFill>
                <a:latin typeface="Meiryo UI"/>
              </a:rPr>
              <a:t>コントリビューターが正しく</a:t>
            </a:r>
            <a:r>
              <a:rPr lang="ja-JP" altLang="en-US" dirty="0">
                <a:solidFill>
                  <a:srgbClr val="000000"/>
                </a:solidFill>
                <a:latin typeface="Meiryo UI"/>
              </a:rPr>
              <a:t>貢献</a:t>
            </a:r>
            <a:r>
              <a:rPr lang="ja-JP" altLang="ja-JP" dirty="0">
                <a:solidFill>
                  <a:srgbClr val="000000"/>
                </a:solidFill>
                <a:latin typeface="Meiryo UI"/>
              </a:rPr>
              <a:t>するために</a:t>
            </a:r>
            <a:endParaRPr lang="en-US" altLang="ja-JP" dirty="0">
              <a:solidFill>
                <a:srgbClr val="000000"/>
              </a:solidFill>
              <a:latin typeface="Meiryo UI"/>
            </a:endParaRPr>
          </a:p>
          <a:p>
            <a:r>
              <a:rPr lang="ja-JP" altLang="ja-JP" spc="-90" dirty="0">
                <a:solidFill>
                  <a:srgbClr val="000000"/>
                </a:solidFill>
                <a:latin typeface="Meiryo UI"/>
              </a:rPr>
              <a:t>必要な指導や</a:t>
            </a:r>
            <a:r>
              <a:rPr lang="ja-JP" altLang="en-US" dirty="0">
                <a:solidFill>
                  <a:srgbClr val="000000"/>
                </a:solidFill>
                <a:latin typeface="Meiryo UI"/>
              </a:rPr>
              <a:t>サポートを</a:t>
            </a:r>
            <a:r>
              <a:rPr lang="ja-JP" altLang="ja-JP" dirty="0">
                <a:solidFill>
                  <a:srgbClr val="000000"/>
                </a:solidFill>
                <a:latin typeface="Meiryo UI"/>
              </a:rPr>
              <a:t>タイムリー</a:t>
            </a:r>
            <a:r>
              <a:rPr lang="ja-JP" altLang="en-US" dirty="0">
                <a:solidFill>
                  <a:srgbClr val="000000"/>
                </a:solidFill>
                <a:latin typeface="Meiryo UI"/>
              </a:rPr>
              <a:t>に</a:t>
            </a:r>
            <a:r>
              <a:rPr lang="ja-JP" altLang="ja-JP" dirty="0">
                <a:solidFill>
                  <a:srgbClr val="000000"/>
                </a:solidFill>
                <a:latin typeface="Meiryo UI"/>
              </a:rPr>
              <a:t>提供</a:t>
            </a:r>
            <a:endParaRPr lang="ja-JP" altLang="en-US" dirty="0">
              <a:solidFill>
                <a:srgbClr val="644080"/>
              </a:solidFill>
              <a:latin typeface="Meiryo UI"/>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solidFill>
                  <a:srgbClr val="0064D2">
                    <a:lumMod val="60000"/>
                    <a:lumOff val="40000"/>
                  </a:srgbClr>
                </a:solidFill>
              </a:rPr>
              <a:t>さばき役。ゲストをサポートする</a:t>
            </a:r>
            <a:endParaRPr lang="en-US" altLang="ja-JP" dirty="0">
              <a:solidFill>
                <a:srgbClr val="0064D2">
                  <a:lumMod val="60000"/>
                  <a:lumOff val="40000"/>
                </a:srgbClr>
              </a:solidFill>
            </a:endParaRPr>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eiryo UI"/>
              </a:rPr>
              <a:t>ホストチームの家長的存在。</a:t>
            </a:r>
            <a:endParaRPr lang="en-US" altLang="ja-JP" dirty="0">
              <a:solidFill>
                <a:srgbClr val="000000"/>
              </a:solidFill>
              <a:latin typeface="Meiryo UI"/>
            </a:endParaRPr>
          </a:p>
          <a:p>
            <a:r>
              <a:rPr lang="ja-JP" altLang="ja-JP" dirty="0">
                <a:solidFill>
                  <a:srgbClr val="000000"/>
                </a:solidFill>
                <a:latin typeface="Meiryo UI"/>
              </a:rPr>
              <a:t>受け入れるコントリビューションが</a:t>
            </a:r>
            <a:endParaRPr lang="en-US" altLang="ja-JP" dirty="0">
              <a:solidFill>
                <a:srgbClr val="000000"/>
              </a:solidFill>
              <a:latin typeface="Meiryo UI"/>
            </a:endParaRPr>
          </a:p>
          <a:p>
            <a:r>
              <a:rPr lang="ja-JP" altLang="ja-JP" dirty="0">
                <a:solidFill>
                  <a:srgbClr val="000000"/>
                </a:solidFill>
                <a:latin typeface="Meiryo UI"/>
              </a:rPr>
              <a:t>どの機能かを決定</a:t>
            </a:r>
            <a:endParaRPr lang="ja-JP" altLang="en-US" dirty="0">
              <a:solidFill>
                <a:srgbClr val="644080"/>
              </a:solidFill>
              <a:latin typeface="Meiryo UI"/>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solidFill>
                  <a:srgbClr val="0064D2"/>
                </a:solidFill>
              </a:rPr>
              <a:t>受け入れられるモノを仕分けする</a:t>
            </a:r>
            <a:endParaRPr lang="en-US" altLang="ja-JP" spc="-90" dirty="0">
              <a:solidFill>
                <a:srgbClr val="0064D2"/>
              </a:solidFill>
            </a:endParaRPr>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solidFill>
                  <a:srgbClr val="000000"/>
                </a:solidFill>
                <a:latin typeface="Meiryo UI"/>
              </a:rPr>
              <a:t>別チームの一員。</a:t>
            </a:r>
            <a:endParaRPr lang="en-US" altLang="ja-JP" dirty="0">
              <a:solidFill>
                <a:srgbClr val="000000"/>
              </a:solidFill>
              <a:latin typeface="Meiryo UI"/>
            </a:endParaRPr>
          </a:p>
          <a:p>
            <a:r>
              <a:rPr lang="ja-JP" altLang="ja-JP" dirty="0">
                <a:solidFill>
                  <a:srgbClr val="000000"/>
                </a:solidFill>
                <a:latin typeface="Meiryo UI"/>
              </a:rPr>
              <a:t>ホストチームに</a:t>
            </a:r>
            <a:r>
              <a:rPr lang="ja-JP" altLang="en-US" dirty="0">
                <a:solidFill>
                  <a:srgbClr val="000000"/>
                </a:solidFill>
                <a:latin typeface="Meiryo UI"/>
              </a:rPr>
              <a:t>コード等を</a:t>
            </a:r>
            <a:r>
              <a:rPr lang="ja-JP" altLang="ja-JP" dirty="0">
                <a:solidFill>
                  <a:srgbClr val="000000"/>
                </a:solidFill>
                <a:latin typeface="Meiryo UI"/>
              </a:rPr>
              <a:t>投稿</a:t>
            </a:r>
            <a:r>
              <a:rPr lang="ja-JP" altLang="en-US" dirty="0">
                <a:solidFill>
                  <a:srgbClr val="000000"/>
                </a:solidFill>
                <a:latin typeface="Meiryo UI"/>
              </a:rPr>
              <a:t>。</a:t>
            </a:r>
          </a:p>
        </p:txBody>
      </p:sp>
      <p:grpSp>
        <p:nvGrpSpPr>
          <p:cNvPr id="9" name="グループ化 8"/>
          <p:cNvGrpSpPr/>
          <p:nvPr/>
        </p:nvGrpSpPr>
        <p:grpSpPr>
          <a:xfrm>
            <a:off x="-13795" y="968829"/>
            <a:ext cx="12219591" cy="5508171"/>
            <a:chOff x="12457605" y="968829"/>
            <a:chExt cx="12219591" cy="5508171"/>
          </a:xfrm>
        </p:grpSpPr>
        <p:sp>
          <p:nvSpPr>
            <p:cNvPr id="53" name="正方形/長方形 52"/>
            <p:cNvSpPr/>
            <p:nvPr/>
          </p:nvSpPr>
          <p:spPr>
            <a:xfrm>
              <a:off x="1245760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57" name="Group 4"/>
            <p:cNvGrpSpPr>
              <a:grpSpLocks noChangeAspect="1"/>
            </p:cNvGrpSpPr>
            <p:nvPr/>
          </p:nvGrpSpPr>
          <p:grpSpPr bwMode="auto">
            <a:xfrm rot="8522886">
              <a:off x="17876246" y="1849511"/>
              <a:ext cx="2496346" cy="2659238"/>
              <a:chOff x="5685" y="516"/>
              <a:chExt cx="1594" cy="1698"/>
            </a:xfrm>
          </p:grpSpPr>
          <p:sp>
            <p:nvSpPr>
              <p:cNvPr id="62"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Freeform 5"/>
              <p:cNvSpPr>
                <a:spLocks/>
              </p:cNvSpPr>
              <p:nvPr/>
            </p:nvSpPr>
            <p:spPr bwMode="auto">
              <a:xfrm>
                <a:off x="6273" y="912"/>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chemeClr val="accent6"/>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0" name="テキスト ボックス 59"/>
            <p:cNvSpPr txBox="1"/>
            <p:nvPr/>
          </p:nvSpPr>
          <p:spPr>
            <a:xfrm>
              <a:off x="12471400" y="1178900"/>
              <a:ext cx="12205795" cy="954107"/>
            </a:xfrm>
            <a:prstGeom prst="rect">
              <a:avLst/>
            </a:prstGeom>
            <a:noFill/>
          </p:spPr>
          <p:txBody>
            <a:bodyPr wrap="square" lIns="468000" tIns="0" rIns="468000" bIns="0" rtlCol="0" anchor="ctr" anchorCtr="0">
              <a:noAutofit/>
            </a:bodyPr>
            <a:lstStyle/>
            <a:p>
              <a:pPr algn="ctr"/>
              <a:r>
                <a:rPr lang="ja-JP" altLang="en-US" sz="3200" dirty="0">
                  <a:solidFill>
                    <a:srgbClr val="000000"/>
                  </a:solidFill>
                  <a:latin typeface="+mn-ea"/>
                </a:rPr>
                <a:t>インナーソースには</a:t>
              </a:r>
              <a:r>
                <a:rPr lang="en-US" altLang="ja-JP" sz="3200" dirty="0">
                  <a:solidFill>
                    <a:srgbClr val="000000"/>
                  </a:solidFill>
                  <a:latin typeface="+mn-ea"/>
                </a:rPr>
                <a:t>3</a:t>
              </a:r>
              <a:r>
                <a:rPr lang="ja-JP" altLang="en-US" sz="3200" dirty="0" err="1">
                  <a:solidFill>
                    <a:srgbClr val="000000"/>
                  </a:solidFill>
                  <a:latin typeface="+mn-ea"/>
                </a:rPr>
                <a:t>つの</a:t>
              </a:r>
              <a:r>
                <a:rPr lang="ja-JP" altLang="en-US" sz="3200" dirty="0">
                  <a:solidFill>
                    <a:srgbClr val="000000"/>
                  </a:solidFill>
                  <a:latin typeface="+mn-ea"/>
                </a:rPr>
                <a:t>役割がありましたね。</a:t>
              </a:r>
              <a:endParaRPr lang="en-US" altLang="ja-JP" sz="3200" dirty="0">
                <a:solidFill>
                  <a:srgbClr val="000000"/>
                </a:solidFill>
                <a:latin typeface="+mn-ea"/>
              </a:endParaRPr>
            </a:p>
            <a:p>
              <a:pPr algn="ctr"/>
              <a:r>
                <a:rPr lang="ja-JP" altLang="en-US" sz="3200" dirty="0">
                  <a:solidFill>
                    <a:srgbClr val="000000"/>
                  </a:solidFill>
                  <a:latin typeface="+mn-ea"/>
                </a:rPr>
                <a:t>ここからは </a:t>
              </a:r>
              <a:r>
                <a:rPr lang="ja-JP" altLang="en-US" sz="3200" b="1" dirty="0">
                  <a:solidFill>
                    <a:schemeClr val="accent1"/>
                  </a:solidFill>
                  <a:latin typeface="+mn-ea"/>
                </a:rPr>
                <a:t>コントリビューター </a:t>
              </a:r>
              <a:r>
                <a:rPr lang="ja-JP" altLang="en-US" sz="3200" dirty="0">
                  <a:solidFill>
                    <a:srgbClr val="000000"/>
                  </a:solidFill>
                  <a:latin typeface="+mn-ea"/>
                </a:rPr>
                <a:t>の話をします。</a:t>
              </a:r>
            </a:p>
          </p:txBody>
        </p:sp>
        <p:sp>
          <p:nvSpPr>
            <p:cNvPr id="61" name="テキスト ボックス 60"/>
            <p:cNvSpPr txBox="1"/>
            <p:nvPr/>
          </p:nvSpPr>
          <p:spPr>
            <a:xfrm>
              <a:off x="12457605" y="4913813"/>
              <a:ext cx="12219590" cy="1077218"/>
            </a:xfrm>
            <a:prstGeom prst="rect">
              <a:avLst/>
            </a:prstGeom>
            <a:noFill/>
          </p:spPr>
          <p:txBody>
            <a:bodyPr wrap="square" rtlCol="0">
              <a:spAutoFit/>
            </a:bodyPr>
            <a:lstStyle/>
            <a:p>
              <a:pPr algn="ctr"/>
              <a:r>
                <a:rPr lang="ja-JP" altLang="en-US" sz="3200" dirty="0">
                  <a:latin typeface="+mn-ea"/>
                </a:rPr>
                <a:t>もうひとつ重要なことは </a:t>
              </a:r>
              <a:r>
                <a:rPr lang="ja-JP" altLang="en-US" sz="3200" b="1" dirty="0">
                  <a:solidFill>
                    <a:schemeClr val="accent1"/>
                  </a:solidFill>
                  <a:latin typeface="+mn-ea"/>
                </a:rPr>
                <a:t>共通の課題</a:t>
              </a:r>
              <a:r>
                <a:rPr lang="ja-JP" altLang="en-US" sz="3200" dirty="0">
                  <a:latin typeface="+mn-ea"/>
                </a:rPr>
                <a:t>！</a:t>
              </a:r>
              <a:endParaRPr lang="en-US" altLang="ja-JP" sz="3200" dirty="0">
                <a:latin typeface="+mn-ea"/>
              </a:endParaRPr>
            </a:p>
            <a:p>
              <a:pPr algn="ctr"/>
              <a:r>
                <a:rPr lang="ja-JP" altLang="en-US" sz="3200" dirty="0">
                  <a:latin typeface="+mn-ea"/>
                </a:rPr>
                <a:t>まずは、それについて話していきましょう。</a:t>
              </a:r>
            </a:p>
          </p:txBody>
        </p:sp>
        <p:grpSp>
          <p:nvGrpSpPr>
            <p:cNvPr id="4" name="グループ化 3"/>
            <p:cNvGrpSpPr/>
            <p:nvPr/>
          </p:nvGrpSpPr>
          <p:grpSpPr>
            <a:xfrm>
              <a:off x="19320978" y="2941029"/>
              <a:ext cx="1980000" cy="1669849"/>
              <a:chOff x="7001978" y="3093429"/>
              <a:chExt cx="1980000" cy="1669849"/>
            </a:xfrm>
          </p:grpSpPr>
          <p:grpSp>
            <p:nvGrpSpPr>
              <p:cNvPr id="80" name="グループ化 79"/>
              <p:cNvGrpSpPr>
                <a:grpSpLocks noChangeAspect="1"/>
              </p:cNvGrpSpPr>
              <p:nvPr/>
            </p:nvGrpSpPr>
            <p:grpSpPr>
              <a:xfrm>
                <a:off x="7361978" y="3503278"/>
                <a:ext cx="1260000" cy="1260000"/>
                <a:chOff x="1509558" y="4362397"/>
                <a:chExt cx="1080000" cy="1080000"/>
              </a:xfrm>
            </p:grpSpPr>
            <p:sp>
              <p:nvSpPr>
                <p:cNvPr id="81" name="楕円 80"/>
                <p:cNvSpPr>
                  <a:spLocks noChangeAspect="1"/>
                </p:cNvSpPr>
                <p:nvPr/>
              </p:nvSpPr>
              <p:spPr>
                <a:xfrm>
                  <a:off x="1509558" y="4362397"/>
                  <a:ext cx="1080000" cy="10800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2" name="グループ化 81"/>
                <p:cNvGrpSpPr>
                  <a:grpSpLocks noChangeAspect="1"/>
                </p:cNvGrpSpPr>
                <p:nvPr/>
              </p:nvGrpSpPr>
              <p:grpSpPr>
                <a:xfrm>
                  <a:off x="1710462" y="4517751"/>
                  <a:ext cx="678193" cy="828000"/>
                  <a:chOff x="-3175" y="1900238"/>
                  <a:chExt cx="531813" cy="649288"/>
                </a:xfrm>
                <a:solidFill>
                  <a:schemeClr val="bg1"/>
                </a:solidFill>
              </p:grpSpPr>
              <p:sp>
                <p:nvSpPr>
                  <p:cNvPr id="83"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4"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5"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6"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91" name="テキスト ボックス 90"/>
              <p:cNvSpPr txBox="1"/>
              <p:nvPr/>
            </p:nvSpPr>
            <p:spPr>
              <a:xfrm>
                <a:off x="7001978" y="3093429"/>
                <a:ext cx="1980000" cy="324000"/>
              </a:xfrm>
              <a:prstGeom prst="rect">
                <a:avLst/>
              </a:prstGeom>
              <a:noFill/>
            </p:spPr>
            <p:txBody>
              <a:bodyPr wrap="none" lIns="0" tIns="0" rIns="0" bIns="0" rtlCol="0" anchor="ctr" anchorCtr="0">
                <a:noAutofit/>
              </a:bodyPr>
              <a:lstStyle/>
              <a:p>
                <a:pPr algn="ctr"/>
                <a:r>
                  <a:rPr lang="ja-JP" altLang="en-US" sz="2200" b="1" dirty="0">
                    <a:solidFill>
                      <a:srgbClr val="7030A0"/>
                    </a:solidFill>
                  </a:rPr>
                  <a:t>コントリビューター</a:t>
                </a:r>
              </a:p>
            </p:txBody>
          </p:sp>
        </p:grpSp>
      </p:grpSp>
    </p:spTree>
    <p:extLst>
      <p:ext uri="{BB962C8B-B14F-4D97-AF65-F5344CB8AC3E}">
        <p14:creationId xmlns:p14="http://schemas.microsoft.com/office/powerpoint/2010/main" val="37506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7400" y="1620532"/>
            <a:ext cx="11257200" cy="2880000"/>
          </a:xfrm>
          <a:prstGeom prst="rect">
            <a:avLst/>
          </a:prstGeom>
          <a:solidFill>
            <a:srgbClr val="CDDDCD"/>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正方形/長方形 12"/>
          <p:cNvSpPr/>
          <p:nvPr/>
        </p:nvSpPr>
        <p:spPr>
          <a:xfrm>
            <a:off x="467400" y="4668532"/>
            <a:ext cx="11257200" cy="1368000"/>
          </a:xfrm>
          <a:prstGeom prst="rect">
            <a:avLst/>
          </a:prstGeom>
          <a:solidFill>
            <a:srgbClr val="CDDDCD"/>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正方形/長方形 13"/>
          <p:cNvSpPr/>
          <p:nvPr/>
        </p:nvSpPr>
        <p:spPr>
          <a:xfrm>
            <a:off x="467400" y="1620532"/>
            <a:ext cx="2880000" cy="2880000"/>
          </a:xfrm>
          <a:prstGeom prst="rect">
            <a:avLst/>
          </a:prstGeom>
          <a:solidFill>
            <a:srgbClr val="6685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開発視点</a:t>
            </a:r>
          </a:p>
        </p:txBody>
      </p:sp>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1</a:t>
            </a:r>
            <a:r>
              <a:rPr lang="ja-JP" altLang="en-US" sz="2800" dirty="0">
                <a:solidFill>
                  <a:schemeClr val="bg1"/>
                </a:solidFill>
                <a:latin typeface="+mn-ea"/>
                <a:ea typeface="+mn-ea"/>
              </a:rPr>
              <a:t>　</a:t>
            </a:r>
            <a:r>
              <a:rPr lang="en" altLang="ja-JP" sz="2800" dirty="0">
                <a:solidFill>
                  <a:schemeClr val="bg1"/>
                </a:solidFill>
                <a:latin typeface="+mn-ea"/>
                <a:ea typeface="+mn-ea"/>
              </a:rPr>
              <a:t>共通の課題(一般的な課題)</a:t>
            </a:r>
            <a:r>
              <a:rPr lang="ja-JP" altLang="en-US" sz="2800" dirty="0">
                <a:solidFill>
                  <a:schemeClr val="bg1"/>
                </a:solidFill>
                <a:latin typeface="+mn-ea"/>
                <a:ea typeface="+mn-ea"/>
              </a:rPr>
              <a:t>とは何か？</a:t>
            </a:r>
            <a:endParaRPr lang="ja-JP" altLang="ja-JP" sz="2800" dirty="0">
              <a:solidFill>
                <a:schemeClr val="bg1"/>
              </a:solidFill>
              <a:latin typeface="+mn-ea"/>
              <a:ea typeface="+mn-ea"/>
            </a:endParaRPr>
          </a:p>
        </p:txBody>
      </p:sp>
      <p:sp>
        <p:nvSpPr>
          <p:cNvPr id="2" name="正方形/長方形 1"/>
          <p:cNvSpPr/>
          <p:nvPr/>
        </p:nvSpPr>
        <p:spPr>
          <a:xfrm>
            <a:off x="451126" y="1010585"/>
            <a:ext cx="5112000" cy="396000"/>
          </a:xfrm>
          <a:prstGeom prst="rect">
            <a:avLst/>
          </a:prstGeom>
        </p:spPr>
        <p:txBody>
          <a:bodyPr wrap="none" lIns="0" tIns="0" rIns="0" bIns="0" anchor="ctr" anchorCtr="0">
            <a:noAutofit/>
          </a:bodyPr>
          <a:lstStyle/>
          <a:p>
            <a:r>
              <a:rPr lang="ja-JP" altLang="en-US" sz="2800" b="1" dirty="0">
                <a:solidFill>
                  <a:schemeClr val="accent3">
                    <a:lumMod val="75000"/>
                  </a:schemeClr>
                </a:solidFill>
              </a:rPr>
              <a:t>共通課題の候補になりそうなもの</a:t>
            </a:r>
            <a:endParaRPr lang="en-US" altLang="ja-JP" sz="2800" b="1" dirty="0">
              <a:solidFill>
                <a:schemeClr val="accent3">
                  <a:lumMod val="75000"/>
                </a:schemeClr>
              </a:solidFill>
            </a:endParaRPr>
          </a:p>
        </p:txBody>
      </p:sp>
      <p:sp>
        <p:nvSpPr>
          <p:cNvPr id="4" name="正方形/長方形 3"/>
          <p:cNvSpPr/>
          <p:nvPr/>
        </p:nvSpPr>
        <p:spPr>
          <a:xfrm>
            <a:off x="3727268" y="1800532"/>
            <a:ext cx="6096000" cy="2520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共通サービス</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○○プラットフォーム</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○○フレームワーク</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ミドルウェア</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ライブラリ</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ツール</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開発環境</a:t>
            </a:r>
            <a:endParaRPr lang="en-US" altLang="ja-JP" sz="2400" dirty="0">
              <a:latin typeface="+mn-ea"/>
            </a:endParaRPr>
          </a:p>
        </p:txBody>
      </p:sp>
      <p:sp>
        <p:nvSpPr>
          <p:cNvPr id="5" name="正方形/長方形 4"/>
          <p:cNvSpPr/>
          <p:nvPr/>
        </p:nvSpPr>
        <p:spPr>
          <a:xfrm>
            <a:off x="3727268" y="4830532"/>
            <a:ext cx="6840000" cy="1044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トップダウンで行われている組織横断活動・プロジェクト</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ボトムアップ活動</a:t>
            </a:r>
            <a:endParaRPr lang="en-US" altLang="ja-JP" sz="2400" dirty="0">
              <a:latin typeface="+mn-ea"/>
            </a:endParaRPr>
          </a:p>
          <a:p>
            <a:pPr marL="0" lvl="1" indent="-216000">
              <a:buFont typeface="Arial" panose="020B0604020202020204" pitchFamily="34" charset="0"/>
              <a:buChar char="•"/>
            </a:pPr>
            <a:r>
              <a:rPr lang="en-US" altLang="ja-JP" sz="2400" dirty="0">
                <a:latin typeface="+mn-ea"/>
              </a:rPr>
              <a:t>(</a:t>
            </a:r>
            <a:r>
              <a:rPr lang="ja-JP" altLang="en-US" sz="2400" dirty="0">
                <a:latin typeface="+mn-ea"/>
              </a:rPr>
              <a:t>公認・非公認によらず</a:t>
            </a:r>
            <a:r>
              <a:rPr lang="en-US" altLang="ja-JP" sz="2400" dirty="0">
                <a:latin typeface="+mn-ea"/>
              </a:rPr>
              <a:t>) </a:t>
            </a:r>
            <a:r>
              <a:rPr lang="ja-JP" altLang="en-US" sz="2400" dirty="0">
                <a:latin typeface="+mn-ea"/>
              </a:rPr>
              <a:t>社内○○コミュニティ</a:t>
            </a:r>
            <a:endParaRPr lang="en-US" altLang="ja-JP" sz="2400" dirty="0">
              <a:latin typeface="+mn-ea"/>
            </a:endParaRPr>
          </a:p>
        </p:txBody>
      </p:sp>
      <p:sp>
        <p:nvSpPr>
          <p:cNvPr id="18" name="正方形/長方形 17"/>
          <p:cNvSpPr/>
          <p:nvPr/>
        </p:nvSpPr>
        <p:spPr>
          <a:xfrm>
            <a:off x="467400" y="4668532"/>
            <a:ext cx="2880000" cy="1368000"/>
          </a:xfrm>
          <a:prstGeom prst="rect">
            <a:avLst/>
          </a:prstGeom>
          <a:solidFill>
            <a:srgbClr val="668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3200" b="1" spc="-100" dirty="0">
                <a:solidFill>
                  <a:srgbClr val="FFFFFF"/>
                </a:solidFill>
              </a:rPr>
              <a:t>コミュニティ視点</a:t>
            </a:r>
          </a:p>
        </p:txBody>
      </p:sp>
    </p:spTree>
    <p:extLst>
      <p:ext uri="{BB962C8B-B14F-4D97-AF65-F5344CB8AC3E}">
        <p14:creationId xmlns:p14="http://schemas.microsoft.com/office/powerpoint/2010/main" val="398887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en" altLang="ja-JP" sz="2800" dirty="0">
                <a:solidFill>
                  <a:schemeClr val="bg1"/>
                </a:solidFill>
                <a:latin typeface="Meiryo UI" panose="020B0604030504040204" pitchFamily="50" charset="-128"/>
                <a:ea typeface="Meiryo UI" panose="020B0604030504040204" pitchFamily="50" charset="-128"/>
              </a:rPr>
              <a:t>2-1: こんな経験</a:t>
            </a:r>
            <a:r>
              <a:rPr lang="ja-JP" altLang="en-US" sz="2800" dirty="0">
                <a:solidFill>
                  <a:schemeClr val="bg1"/>
                </a:solidFill>
                <a:latin typeface="Meiryo UI" panose="020B0604030504040204" pitchFamily="50" charset="-128"/>
                <a:ea typeface="Meiryo UI" panose="020B0604030504040204" pitchFamily="50" charset="-128"/>
              </a:rPr>
              <a:t>は</a:t>
            </a:r>
            <a:r>
              <a:rPr lang="en" altLang="ja-JP" sz="2800" dirty="0">
                <a:solidFill>
                  <a:schemeClr val="bg1"/>
                </a:solidFill>
                <a:latin typeface="Meiryo UI" panose="020B0604030504040204" pitchFamily="50" charset="-128"/>
                <a:ea typeface="Meiryo UI" panose="020B0604030504040204" pitchFamily="50" charset="-128"/>
              </a:rPr>
              <a:t>ありませんか</a:t>
            </a:r>
            <a:r>
              <a:rPr lang="ja-JP" altLang="ja-JP" sz="2800" dirty="0">
                <a:solidFill>
                  <a:schemeClr val="bg1"/>
                </a:solidFill>
                <a:latin typeface="Meiryo UI" panose="020B0604030504040204" pitchFamily="50" charset="-128"/>
                <a:ea typeface="Meiryo UI" panose="020B0604030504040204" pitchFamily="50" charset="-128"/>
              </a:rPr>
              <a:t>？</a:t>
            </a:r>
            <a:r>
              <a:rPr lang="en-US" altLang="ja-JP" sz="2800" dirty="0">
                <a:solidFill>
                  <a:schemeClr val="bg1"/>
                </a:solidFill>
                <a:latin typeface="Meiryo UI" panose="020B0604030504040204" pitchFamily="50" charset="-128"/>
                <a:ea typeface="Meiryo UI" panose="020B0604030504040204" pitchFamily="50" charset="-128"/>
              </a:rPr>
              <a:t> </a:t>
            </a:r>
            <a:r>
              <a:rPr lang="en-US" altLang="ja-JP" sz="2800" b="0" dirty="0">
                <a:solidFill>
                  <a:schemeClr val="bg1"/>
                </a:solidFill>
                <a:latin typeface="Meiryo UI" panose="020B0604030504040204" pitchFamily="50" charset="-128"/>
                <a:ea typeface="Meiryo UI" panose="020B0604030504040204" pitchFamily="50" charset="-128"/>
              </a:rPr>
              <a:t>〔</a:t>
            </a:r>
            <a:r>
              <a:rPr lang="ja-JP" altLang="en-US" sz="2800" b="0" dirty="0">
                <a:solidFill>
                  <a:schemeClr val="bg1"/>
                </a:solidFill>
                <a:latin typeface="Meiryo UI" panose="020B0604030504040204" pitchFamily="50" charset="-128"/>
                <a:ea typeface="Meiryo UI" panose="020B0604030504040204" pitchFamily="50" charset="-128"/>
              </a:rPr>
              <a:t>再掲</a:t>
            </a:r>
            <a:r>
              <a:rPr lang="en-US" altLang="ja-JP" sz="2800" b="0" dirty="0">
                <a:solidFill>
                  <a:schemeClr val="bg1"/>
                </a:solidFill>
                <a:latin typeface="Meiryo UI" panose="020B0604030504040204" pitchFamily="50" charset="-128"/>
                <a:ea typeface="Meiryo UI" panose="020B0604030504040204" pitchFamily="50" charset="-128"/>
              </a:rPr>
              <a:t>〕</a:t>
            </a: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solidFill>
                  <a:srgbClr val="000000"/>
                </a:solidFill>
              </a:rPr>
              <a:t>● </a:t>
            </a:r>
            <a:r>
              <a:rPr lang="ja-JP" altLang="en-US" dirty="0"/>
              <a:t>一緒にやってるプロジェクトで他チームを待っていたら遅れた ・・・</a:t>
            </a:r>
          </a:p>
          <a:p>
            <a:pPr marL="0" indent="0">
              <a:buFont typeface="Arial" panose="020B0604020202020204" pitchFamily="34" charset="0"/>
              <a:buNone/>
            </a:pPr>
            <a:r>
              <a:rPr lang="ja-JP" altLang="en-US" dirty="0">
                <a:solidFill>
                  <a:srgbClr val="000000"/>
                </a:solidFill>
              </a:rPr>
              <a:t>● バグを見つけて、通知したのに何時まで経っても直ってこない ・・・</a:t>
            </a:r>
          </a:p>
          <a:p>
            <a:pPr marL="0" indent="0">
              <a:buFont typeface="Arial" panose="020B0604020202020204" pitchFamily="34" charset="0"/>
              <a:buNone/>
            </a:pPr>
            <a:r>
              <a:rPr lang="ja-JP" altLang="en-US" dirty="0">
                <a:solidFill>
                  <a:srgbClr val="000000"/>
                </a:solidFill>
              </a:rPr>
              <a:t>● </a:t>
            </a:r>
            <a:r>
              <a:rPr lang="ja-JP" altLang="en-US" b="1" dirty="0">
                <a:solidFill>
                  <a:schemeClr val="accent1"/>
                </a:solidFill>
              </a:rPr>
              <a:t>似たような機能を作ってしまい、両方メンテナンスしないといけない </a:t>
            </a:r>
            <a:r>
              <a:rPr lang="ja-JP" altLang="en-US" dirty="0">
                <a:solidFill>
                  <a:srgbClr val="000000"/>
                </a:solidFill>
              </a:rPr>
              <a:t>・・・</a:t>
            </a:r>
          </a:p>
        </p:txBody>
      </p:sp>
      <p:grpSp>
        <p:nvGrpSpPr>
          <p:cNvPr id="2" name="グループ化 1"/>
          <p:cNvGrpSpPr/>
          <p:nvPr/>
        </p:nvGrpSpPr>
        <p:grpSpPr>
          <a:xfrm>
            <a:off x="2182347" y="3356680"/>
            <a:ext cx="7827307" cy="2422775"/>
            <a:chOff x="2443015" y="3247820"/>
            <a:chExt cx="7827307" cy="2422775"/>
          </a:xfrm>
        </p:grpSpPr>
        <p:grpSp>
          <p:nvGrpSpPr>
            <p:cNvPr id="10" name="グループ化 9"/>
            <p:cNvGrpSpPr/>
            <p:nvPr/>
          </p:nvGrpSpPr>
          <p:grpSpPr>
            <a:xfrm>
              <a:off x="2443015" y="3247820"/>
              <a:ext cx="2010047" cy="2422775"/>
              <a:chOff x="7600950" y="2947988"/>
              <a:chExt cx="595313" cy="717550"/>
            </a:xfrm>
            <a:solidFill>
              <a:schemeClr val="accent1"/>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2" name="グループ化 21"/>
            <p:cNvGrpSpPr/>
            <p:nvPr/>
          </p:nvGrpSpPr>
          <p:grpSpPr>
            <a:xfrm>
              <a:off x="5418130" y="3396882"/>
              <a:ext cx="1882440" cy="2261953"/>
              <a:chOff x="8549928" y="2853930"/>
              <a:chExt cx="557520" cy="669920"/>
            </a:xfrm>
            <a:solidFill>
              <a:schemeClr val="accent1">
                <a:lumMod val="60000"/>
                <a:lumOff val="40000"/>
              </a:schemeClr>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グループ化 27"/>
            <p:cNvGrpSpPr/>
            <p:nvPr/>
          </p:nvGrpSpPr>
          <p:grpSpPr>
            <a:xfrm>
              <a:off x="8265637" y="3252788"/>
              <a:ext cx="2004685" cy="2417416"/>
              <a:chOff x="8550275" y="2932113"/>
              <a:chExt cx="593725" cy="715963"/>
            </a:xfrm>
            <a:solidFill>
              <a:srgbClr val="7030A0"/>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291884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1</a:t>
            </a:r>
            <a:r>
              <a:rPr lang="ja-JP" altLang="en-US" sz="2800" dirty="0">
                <a:solidFill>
                  <a:schemeClr val="bg1"/>
                </a:solidFill>
                <a:latin typeface="+mn-ea"/>
                <a:ea typeface="+mn-ea"/>
              </a:rPr>
              <a:t>　</a:t>
            </a:r>
            <a:r>
              <a:rPr lang="en" altLang="ja-JP" sz="2800" dirty="0">
                <a:solidFill>
                  <a:schemeClr val="bg1"/>
                </a:solidFill>
                <a:latin typeface="+mn-ea"/>
                <a:ea typeface="+mn-ea"/>
              </a:rPr>
              <a:t>共通の課題(一般的な課題)</a:t>
            </a:r>
            <a:r>
              <a:rPr lang="ja-JP" altLang="en-US" sz="2800" dirty="0">
                <a:solidFill>
                  <a:schemeClr val="bg1"/>
                </a:solidFill>
                <a:latin typeface="+mn-ea"/>
                <a:ea typeface="+mn-ea"/>
              </a:rPr>
              <a:t>とは何か？</a:t>
            </a:r>
            <a:endParaRPr lang="ja-JP" altLang="ja-JP" sz="2800" dirty="0">
              <a:solidFill>
                <a:schemeClr val="bg1"/>
              </a:solidFill>
              <a:latin typeface="+mn-ea"/>
              <a:ea typeface="+mn-ea"/>
            </a:endParaRPr>
          </a:p>
        </p:txBody>
      </p:sp>
      <p:sp>
        <p:nvSpPr>
          <p:cNvPr id="11" name="テキスト ボックス 10"/>
          <p:cNvSpPr txBox="1"/>
          <p:nvPr/>
        </p:nvSpPr>
        <p:spPr>
          <a:xfrm>
            <a:off x="529046" y="1063507"/>
            <a:ext cx="4041491" cy="432000"/>
          </a:xfrm>
          <a:prstGeom prst="rect">
            <a:avLst/>
          </a:prstGeom>
          <a:noFill/>
        </p:spPr>
        <p:txBody>
          <a:bodyPr wrap="none" lIns="0" tIns="0" rIns="0" bIns="0" rtlCol="0" anchor="ctr" anchorCtr="0">
            <a:noAutofit/>
          </a:bodyPr>
          <a:lstStyle/>
          <a:p>
            <a:r>
              <a:rPr lang="ja-JP" altLang="en-US" sz="2800" dirty="0">
                <a:solidFill>
                  <a:srgbClr val="000000"/>
                </a:solidFill>
              </a:rPr>
              <a:t>なにかを作ろうとするとき ・・・</a:t>
            </a:r>
          </a:p>
        </p:txBody>
      </p:sp>
      <p:grpSp>
        <p:nvGrpSpPr>
          <p:cNvPr id="13" name="Group 4"/>
          <p:cNvGrpSpPr>
            <a:grpSpLocks noChangeAspect="1"/>
          </p:cNvGrpSpPr>
          <p:nvPr/>
        </p:nvGrpSpPr>
        <p:grpSpPr bwMode="auto">
          <a:xfrm>
            <a:off x="456675" y="1626077"/>
            <a:ext cx="723900" cy="1298575"/>
            <a:chOff x="3612" y="1751"/>
            <a:chExt cx="456" cy="818"/>
          </a:xfrm>
        </p:grpSpPr>
        <p:sp>
          <p:nvSpPr>
            <p:cNvPr id="14" name="AutoShape 3"/>
            <p:cNvSpPr>
              <a:spLocks noChangeAspect="1" noChangeArrowheads="1" noTextEdit="1"/>
            </p:cNvSpPr>
            <p:nvPr/>
          </p:nvSpPr>
          <p:spPr bwMode="auto">
            <a:xfrm>
              <a:off x="3612" y="1751"/>
              <a:ext cx="45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5"/>
            <p:cNvSpPr>
              <a:spLocks noChangeArrowheads="1"/>
            </p:cNvSpPr>
            <p:nvPr/>
          </p:nvSpPr>
          <p:spPr bwMode="auto">
            <a:xfrm>
              <a:off x="3656" y="1843"/>
              <a:ext cx="197" cy="197"/>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6"/>
            <p:cNvSpPr>
              <a:spLocks/>
            </p:cNvSpPr>
            <p:nvPr/>
          </p:nvSpPr>
          <p:spPr bwMode="auto">
            <a:xfrm>
              <a:off x="3638" y="1983"/>
              <a:ext cx="352" cy="255"/>
            </a:xfrm>
            <a:custGeom>
              <a:avLst/>
              <a:gdLst>
                <a:gd name="T0" fmla="*/ 352 w 352"/>
                <a:gd name="T1" fmla="*/ 0 h 255"/>
                <a:gd name="T2" fmla="*/ 277 w 352"/>
                <a:gd name="T3" fmla="*/ 103 h 255"/>
                <a:gd name="T4" fmla="*/ 154 w 352"/>
                <a:gd name="T5" fmla="*/ 81 h 255"/>
                <a:gd name="T6" fmla="*/ 81 w 352"/>
                <a:gd name="T7" fmla="*/ 81 h 255"/>
                <a:gd name="T8" fmla="*/ 0 w 352"/>
                <a:gd name="T9" fmla="*/ 182 h 255"/>
                <a:gd name="T10" fmla="*/ 70 w 352"/>
                <a:gd name="T11" fmla="*/ 255 h 255"/>
              </a:gdLst>
              <a:ahLst/>
              <a:cxnLst>
                <a:cxn ang="0">
                  <a:pos x="T0" y="T1"/>
                </a:cxn>
                <a:cxn ang="0">
                  <a:pos x="T2" y="T3"/>
                </a:cxn>
                <a:cxn ang="0">
                  <a:pos x="T4" y="T5"/>
                </a:cxn>
                <a:cxn ang="0">
                  <a:pos x="T6" y="T7"/>
                </a:cxn>
                <a:cxn ang="0">
                  <a:pos x="T8" y="T9"/>
                </a:cxn>
                <a:cxn ang="0">
                  <a:pos x="T10" y="T11"/>
                </a:cxn>
              </a:cxnLst>
              <a:rect l="0" t="0" r="r" b="b"/>
              <a:pathLst>
                <a:path w="352" h="255">
                  <a:moveTo>
                    <a:pt x="352" y="0"/>
                  </a:moveTo>
                  <a:lnTo>
                    <a:pt x="277" y="103"/>
                  </a:lnTo>
                  <a:lnTo>
                    <a:pt x="154" y="81"/>
                  </a:lnTo>
                  <a:lnTo>
                    <a:pt x="81" y="81"/>
                  </a:lnTo>
                  <a:lnTo>
                    <a:pt x="0" y="182"/>
                  </a:lnTo>
                  <a:lnTo>
                    <a:pt x="70" y="255"/>
                  </a:lnTo>
                </a:path>
              </a:pathLst>
            </a:custGeom>
            <a:noFill/>
            <a:ln w="80963" cap="rnd">
              <a:solidFill>
                <a:schemeClr val="accent3">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7"/>
            <p:cNvSpPr>
              <a:spLocks/>
            </p:cNvSpPr>
            <p:nvPr/>
          </p:nvSpPr>
          <p:spPr bwMode="auto">
            <a:xfrm>
              <a:off x="3667" y="2276"/>
              <a:ext cx="202" cy="269"/>
            </a:xfrm>
            <a:custGeom>
              <a:avLst/>
              <a:gdLst>
                <a:gd name="T0" fmla="*/ 0 w 202"/>
                <a:gd name="T1" fmla="*/ 269 h 269"/>
                <a:gd name="T2" fmla="*/ 38 w 202"/>
                <a:gd name="T3" fmla="*/ 136 h 269"/>
                <a:gd name="T4" fmla="*/ 88 w 202"/>
                <a:gd name="T5" fmla="*/ 0 h 269"/>
                <a:gd name="T6" fmla="*/ 149 w 202"/>
                <a:gd name="T7" fmla="*/ 150 h 269"/>
                <a:gd name="T8" fmla="*/ 177 w 202"/>
                <a:gd name="T9" fmla="*/ 269 h 269"/>
                <a:gd name="T10" fmla="*/ 202 w 202"/>
                <a:gd name="T11" fmla="*/ 269 h 269"/>
              </a:gdLst>
              <a:ahLst/>
              <a:cxnLst>
                <a:cxn ang="0">
                  <a:pos x="T0" y="T1"/>
                </a:cxn>
                <a:cxn ang="0">
                  <a:pos x="T2" y="T3"/>
                </a:cxn>
                <a:cxn ang="0">
                  <a:pos x="T4" y="T5"/>
                </a:cxn>
                <a:cxn ang="0">
                  <a:pos x="T6" y="T7"/>
                </a:cxn>
                <a:cxn ang="0">
                  <a:pos x="T8" y="T9"/>
                </a:cxn>
                <a:cxn ang="0">
                  <a:pos x="T10" y="T11"/>
                </a:cxn>
              </a:cxnLst>
              <a:rect l="0" t="0" r="r" b="b"/>
              <a:pathLst>
                <a:path w="202" h="269">
                  <a:moveTo>
                    <a:pt x="0" y="269"/>
                  </a:moveTo>
                  <a:lnTo>
                    <a:pt x="38" y="136"/>
                  </a:lnTo>
                  <a:lnTo>
                    <a:pt x="88" y="0"/>
                  </a:lnTo>
                  <a:lnTo>
                    <a:pt x="149" y="150"/>
                  </a:lnTo>
                  <a:lnTo>
                    <a:pt x="177" y="269"/>
                  </a:lnTo>
                  <a:lnTo>
                    <a:pt x="202" y="269"/>
                  </a:lnTo>
                </a:path>
              </a:pathLst>
            </a:custGeom>
            <a:noFill/>
            <a:ln w="84138" cap="rnd">
              <a:solidFill>
                <a:schemeClr val="accent3">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8"/>
            <p:cNvSpPr>
              <a:spLocks/>
            </p:cNvSpPr>
            <p:nvPr/>
          </p:nvSpPr>
          <p:spPr bwMode="auto">
            <a:xfrm>
              <a:off x="3700" y="2026"/>
              <a:ext cx="111" cy="316"/>
            </a:xfrm>
            <a:custGeom>
              <a:avLst/>
              <a:gdLst>
                <a:gd name="T0" fmla="*/ 95 w 95"/>
                <a:gd name="T1" fmla="*/ 225 h 272"/>
                <a:gd name="T2" fmla="*/ 47 w 95"/>
                <a:gd name="T3" fmla="*/ 272 h 272"/>
                <a:gd name="T4" fmla="*/ 47 w 95"/>
                <a:gd name="T5" fmla="*/ 272 h 272"/>
                <a:gd name="T6" fmla="*/ 0 w 95"/>
                <a:gd name="T7" fmla="*/ 225 h 272"/>
                <a:gd name="T8" fmla="*/ 0 w 95"/>
                <a:gd name="T9" fmla="*/ 48 h 272"/>
                <a:gd name="T10" fmla="*/ 47 w 95"/>
                <a:gd name="T11" fmla="*/ 0 h 272"/>
                <a:gd name="T12" fmla="*/ 47 w 95"/>
                <a:gd name="T13" fmla="*/ 0 h 272"/>
                <a:gd name="T14" fmla="*/ 95 w 95"/>
                <a:gd name="T15" fmla="*/ 48 h 272"/>
                <a:gd name="T16" fmla="*/ 95 w 95"/>
                <a:gd name="T17" fmla="*/ 22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72">
                  <a:moveTo>
                    <a:pt x="95" y="225"/>
                  </a:moveTo>
                  <a:cubicBezTo>
                    <a:pt x="95" y="251"/>
                    <a:pt x="74" y="272"/>
                    <a:pt x="47" y="272"/>
                  </a:cubicBezTo>
                  <a:cubicBezTo>
                    <a:pt x="47" y="272"/>
                    <a:pt x="47" y="272"/>
                    <a:pt x="47" y="272"/>
                  </a:cubicBezTo>
                  <a:cubicBezTo>
                    <a:pt x="21" y="272"/>
                    <a:pt x="0" y="251"/>
                    <a:pt x="0" y="225"/>
                  </a:cubicBezTo>
                  <a:cubicBezTo>
                    <a:pt x="0" y="48"/>
                    <a:pt x="0" y="48"/>
                    <a:pt x="0" y="48"/>
                  </a:cubicBezTo>
                  <a:cubicBezTo>
                    <a:pt x="0" y="21"/>
                    <a:pt x="21" y="0"/>
                    <a:pt x="47" y="0"/>
                  </a:cubicBezTo>
                  <a:cubicBezTo>
                    <a:pt x="47" y="0"/>
                    <a:pt x="47" y="0"/>
                    <a:pt x="47" y="0"/>
                  </a:cubicBezTo>
                  <a:cubicBezTo>
                    <a:pt x="74" y="0"/>
                    <a:pt x="95" y="21"/>
                    <a:pt x="95" y="48"/>
                  </a:cubicBezTo>
                  <a:lnTo>
                    <a:pt x="95" y="225"/>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9"/>
            <p:cNvSpPr>
              <a:spLocks noEditPoints="1"/>
            </p:cNvSpPr>
            <p:nvPr/>
          </p:nvSpPr>
          <p:spPr bwMode="auto">
            <a:xfrm>
              <a:off x="3863" y="1738"/>
              <a:ext cx="219" cy="299"/>
            </a:xfrm>
            <a:custGeom>
              <a:avLst/>
              <a:gdLst>
                <a:gd name="T0" fmla="*/ 138 w 189"/>
                <a:gd name="T1" fmla="*/ 252 h 257"/>
                <a:gd name="T2" fmla="*/ 127 w 189"/>
                <a:gd name="T3" fmla="*/ 170 h 257"/>
                <a:gd name="T4" fmla="*/ 161 w 189"/>
                <a:gd name="T5" fmla="*/ 144 h 257"/>
                <a:gd name="T6" fmla="*/ 145 w 189"/>
                <a:gd name="T7" fmla="*/ 27 h 257"/>
                <a:gd name="T8" fmla="*/ 28 w 189"/>
                <a:gd name="T9" fmla="*/ 44 h 257"/>
                <a:gd name="T10" fmla="*/ 44 w 189"/>
                <a:gd name="T11" fmla="*/ 160 h 257"/>
                <a:gd name="T12" fmla="*/ 87 w 189"/>
                <a:gd name="T13" fmla="*/ 177 h 257"/>
                <a:gd name="T14" fmla="*/ 99 w 189"/>
                <a:gd name="T15" fmla="*/ 257 h 257"/>
                <a:gd name="T16" fmla="*/ 138 w 189"/>
                <a:gd name="T17" fmla="*/ 252 h 257"/>
                <a:gd name="T18" fmla="*/ 47 w 189"/>
                <a:gd name="T19" fmla="*/ 58 h 257"/>
                <a:gd name="T20" fmla="*/ 130 w 189"/>
                <a:gd name="T21" fmla="*/ 46 h 257"/>
                <a:gd name="T22" fmla="*/ 142 w 189"/>
                <a:gd name="T23" fmla="*/ 129 h 257"/>
                <a:gd name="T24" fmla="*/ 59 w 189"/>
                <a:gd name="T25" fmla="*/ 141 h 257"/>
                <a:gd name="T26" fmla="*/ 47 w 189"/>
                <a:gd name="T27" fmla="*/ 5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257">
                  <a:moveTo>
                    <a:pt x="138" y="252"/>
                  </a:moveTo>
                  <a:cubicBezTo>
                    <a:pt x="127" y="170"/>
                    <a:pt x="127" y="170"/>
                    <a:pt x="127" y="170"/>
                  </a:cubicBezTo>
                  <a:cubicBezTo>
                    <a:pt x="140" y="165"/>
                    <a:pt x="152" y="156"/>
                    <a:pt x="161" y="144"/>
                  </a:cubicBezTo>
                  <a:cubicBezTo>
                    <a:pt x="189" y="107"/>
                    <a:pt x="181" y="55"/>
                    <a:pt x="145" y="27"/>
                  </a:cubicBezTo>
                  <a:cubicBezTo>
                    <a:pt x="108" y="0"/>
                    <a:pt x="56" y="7"/>
                    <a:pt x="28" y="44"/>
                  </a:cubicBezTo>
                  <a:cubicBezTo>
                    <a:pt x="0" y="80"/>
                    <a:pt x="8" y="133"/>
                    <a:pt x="44" y="160"/>
                  </a:cubicBezTo>
                  <a:cubicBezTo>
                    <a:pt x="57" y="170"/>
                    <a:pt x="72" y="175"/>
                    <a:pt x="87" y="177"/>
                  </a:cubicBezTo>
                  <a:cubicBezTo>
                    <a:pt x="99" y="257"/>
                    <a:pt x="99" y="257"/>
                    <a:pt x="99" y="257"/>
                  </a:cubicBezTo>
                  <a:lnTo>
                    <a:pt x="138" y="252"/>
                  </a:lnTo>
                  <a:close/>
                  <a:moveTo>
                    <a:pt x="47" y="58"/>
                  </a:moveTo>
                  <a:cubicBezTo>
                    <a:pt x="67" y="32"/>
                    <a:pt x="104" y="27"/>
                    <a:pt x="130" y="46"/>
                  </a:cubicBezTo>
                  <a:cubicBezTo>
                    <a:pt x="156" y="66"/>
                    <a:pt x="161" y="103"/>
                    <a:pt x="142" y="129"/>
                  </a:cubicBezTo>
                  <a:cubicBezTo>
                    <a:pt x="122" y="155"/>
                    <a:pt x="85" y="161"/>
                    <a:pt x="59" y="141"/>
                  </a:cubicBezTo>
                  <a:cubicBezTo>
                    <a:pt x="33" y="121"/>
                    <a:pt x="27" y="84"/>
                    <a:pt x="47" y="58"/>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1" name="Google Shape;161;p26"/>
          <p:cNvSpPr txBox="1">
            <a:spLocks/>
          </p:cNvSpPr>
          <p:nvPr/>
        </p:nvSpPr>
        <p:spPr>
          <a:xfrm>
            <a:off x="1165335" y="1969364"/>
            <a:ext cx="10531928" cy="61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400" b="1" dirty="0">
                <a:solidFill>
                  <a:schemeClr val="accent3">
                    <a:lumMod val="75000"/>
                  </a:schemeClr>
                </a:solidFill>
              </a:rPr>
              <a:t>「なにか似たことを考えている人はいないかな？」と探してみる</a:t>
            </a:r>
          </a:p>
        </p:txBody>
      </p:sp>
      <p:grpSp>
        <p:nvGrpSpPr>
          <p:cNvPr id="12" name="グループ化 11"/>
          <p:cNvGrpSpPr/>
          <p:nvPr/>
        </p:nvGrpSpPr>
        <p:grpSpPr>
          <a:xfrm>
            <a:off x="529046" y="5252307"/>
            <a:ext cx="10899351" cy="1108659"/>
            <a:chOff x="529046" y="5252307"/>
            <a:chExt cx="10899351" cy="1108659"/>
          </a:xfrm>
        </p:grpSpPr>
        <p:sp>
          <p:nvSpPr>
            <p:cNvPr id="7" name="Google Shape;161;p26"/>
            <p:cNvSpPr txBox="1">
              <a:spLocks/>
            </p:cNvSpPr>
            <p:nvPr/>
          </p:nvSpPr>
          <p:spPr>
            <a:xfrm>
              <a:off x="529046" y="5767960"/>
              <a:ext cx="90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1600"/>
                </a:spcBef>
                <a:spcAft>
                  <a:spcPts val="1600"/>
                </a:spcAft>
                <a:buFont typeface="Arial" panose="020B0604020202020204" pitchFamily="34" charset="0"/>
                <a:buNone/>
              </a:pPr>
              <a:r>
                <a:rPr lang="ja-JP" altLang="en-US" dirty="0">
                  <a:solidFill>
                    <a:srgbClr val="000000"/>
                  </a:solidFill>
                </a:rPr>
                <a:t>と言っても ・・・ コントリビューションするモチベーションは何だろう？</a:t>
              </a:r>
            </a:p>
          </p:txBody>
        </p:sp>
        <p:grpSp>
          <p:nvGrpSpPr>
            <p:cNvPr id="10" name="グループ化 9"/>
            <p:cNvGrpSpPr/>
            <p:nvPr/>
          </p:nvGrpSpPr>
          <p:grpSpPr>
            <a:xfrm>
              <a:off x="9964959" y="5252307"/>
              <a:ext cx="1463438" cy="1108659"/>
              <a:chOff x="9917661" y="5236541"/>
              <a:chExt cx="1463438" cy="1108659"/>
            </a:xfrm>
          </p:grpSpPr>
          <p:grpSp>
            <p:nvGrpSpPr>
              <p:cNvPr id="28" name="Group 12"/>
              <p:cNvGrpSpPr>
                <a:grpSpLocks noChangeAspect="1"/>
              </p:cNvGrpSpPr>
              <p:nvPr/>
            </p:nvGrpSpPr>
            <p:grpSpPr bwMode="auto">
              <a:xfrm>
                <a:off x="9917661" y="5538197"/>
                <a:ext cx="1078554" cy="807003"/>
                <a:chOff x="3558" y="1949"/>
                <a:chExt cx="564" cy="422"/>
              </a:xfrm>
            </p:grpSpPr>
            <p:sp>
              <p:nvSpPr>
                <p:cNvPr id="29" name="AutoShape 11"/>
                <p:cNvSpPr>
                  <a:spLocks noChangeAspect="1" noChangeArrowheads="1" noTextEdit="1"/>
                </p:cNvSpPr>
                <p:nvPr/>
              </p:nvSpPr>
              <p:spPr bwMode="auto">
                <a:xfrm>
                  <a:off x="3558" y="1949"/>
                  <a:ext cx="56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13"/>
                <p:cNvSpPr>
                  <a:spLocks noChangeArrowheads="1"/>
                </p:cNvSpPr>
                <p:nvPr/>
              </p:nvSpPr>
              <p:spPr bwMode="auto">
                <a:xfrm>
                  <a:off x="3740" y="1948"/>
                  <a:ext cx="197" cy="199"/>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4"/>
                <p:cNvSpPr>
                  <a:spLocks/>
                </p:cNvSpPr>
                <p:nvPr/>
              </p:nvSpPr>
              <p:spPr bwMode="auto">
                <a:xfrm>
                  <a:off x="3582" y="2185"/>
                  <a:ext cx="513" cy="101"/>
                </a:xfrm>
                <a:custGeom>
                  <a:avLst/>
                  <a:gdLst>
                    <a:gd name="T0" fmla="*/ 513 w 513"/>
                    <a:gd name="T1" fmla="*/ 43 h 101"/>
                    <a:gd name="T2" fmla="*/ 403 w 513"/>
                    <a:gd name="T3" fmla="*/ 101 h 101"/>
                    <a:gd name="T4" fmla="*/ 294 w 513"/>
                    <a:gd name="T5" fmla="*/ 0 h 101"/>
                    <a:gd name="T6" fmla="*/ 220 w 513"/>
                    <a:gd name="T7" fmla="*/ 0 h 101"/>
                    <a:gd name="T8" fmla="*/ 111 w 513"/>
                    <a:gd name="T9" fmla="*/ 101 h 101"/>
                    <a:gd name="T10" fmla="*/ 0 w 513"/>
                    <a:gd name="T11" fmla="*/ 43 h 101"/>
                  </a:gdLst>
                  <a:ahLst/>
                  <a:cxnLst>
                    <a:cxn ang="0">
                      <a:pos x="T0" y="T1"/>
                    </a:cxn>
                    <a:cxn ang="0">
                      <a:pos x="T2" y="T3"/>
                    </a:cxn>
                    <a:cxn ang="0">
                      <a:pos x="T4" y="T5"/>
                    </a:cxn>
                    <a:cxn ang="0">
                      <a:pos x="T6" y="T7"/>
                    </a:cxn>
                    <a:cxn ang="0">
                      <a:pos x="T8" y="T9"/>
                    </a:cxn>
                    <a:cxn ang="0">
                      <a:pos x="T10" y="T11"/>
                    </a:cxn>
                  </a:cxnLst>
                  <a:rect l="0" t="0" r="r" b="b"/>
                  <a:pathLst>
                    <a:path w="513" h="101">
                      <a:moveTo>
                        <a:pt x="513" y="43"/>
                      </a:moveTo>
                      <a:lnTo>
                        <a:pt x="403" y="101"/>
                      </a:lnTo>
                      <a:lnTo>
                        <a:pt x="294" y="0"/>
                      </a:lnTo>
                      <a:lnTo>
                        <a:pt x="220" y="0"/>
                      </a:lnTo>
                      <a:lnTo>
                        <a:pt x="111" y="101"/>
                      </a:lnTo>
                      <a:lnTo>
                        <a:pt x="0" y="43"/>
                      </a:lnTo>
                    </a:path>
                  </a:pathLst>
                </a:custGeom>
                <a:noFill/>
                <a:ln w="80963" cap="rnd">
                  <a:solidFill>
                    <a:schemeClr val="accent3">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
                <p:cNvSpPr>
                  <a:spLocks/>
                </p:cNvSpPr>
                <p:nvPr/>
              </p:nvSpPr>
              <p:spPr bwMode="auto">
                <a:xfrm>
                  <a:off x="3783" y="2133"/>
                  <a:ext cx="112" cy="244"/>
                </a:xfrm>
                <a:custGeom>
                  <a:avLst/>
                  <a:gdLst>
                    <a:gd name="T0" fmla="*/ 96 w 96"/>
                    <a:gd name="T1" fmla="*/ 184 h 210"/>
                    <a:gd name="T2" fmla="*/ 48 w 96"/>
                    <a:gd name="T3" fmla="*/ 204 h 210"/>
                    <a:gd name="T4" fmla="*/ 48 w 96"/>
                    <a:gd name="T5" fmla="*/ 204 h 210"/>
                    <a:gd name="T6" fmla="*/ 0 w 96"/>
                    <a:gd name="T7" fmla="*/ 184 h 210"/>
                    <a:gd name="T8" fmla="*/ 0 w 96"/>
                    <a:gd name="T9" fmla="*/ 47 h 210"/>
                    <a:gd name="T10" fmla="*/ 48 w 96"/>
                    <a:gd name="T11" fmla="*/ 0 h 210"/>
                    <a:gd name="T12" fmla="*/ 48 w 96"/>
                    <a:gd name="T13" fmla="*/ 0 h 210"/>
                    <a:gd name="T14" fmla="*/ 96 w 96"/>
                    <a:gd name="T15" fmla="*/ 47 h 210"/>
                    <a:gd name="T16" fmla="*/ 96 w 96"/>
                    <a:gd name="T17" fmla="*/ 18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10">
                      <a:moveTo>
                        <a:pt x="96" y="184"/>
                      </a:moveTo>
                      <a:cubicBezTo>
                        <a:pt x="96" y="210"/>
                        <a:pt x="74" y="204"/>
                        <a:pt x="48" y="204"/>
                      </a:cubicBezTo>
                      <a:cubicBezTo>
                        <a:pt x="48" y="204"/>
                        <a:pt x="48" y="204"/>
                        <a:pt x="48" y="204"/>
                      </a:cubicBezTo>
                      <a:cubicBezTo>
                        <a:pt x="22" y="204"/>
                        <a:pt x="0" y="210"/>
                        <a:pt x="0" y="184"/>
                      </a:cubicBezTo>
                      <a:cubicBezTo>
                        <a:pt x="0" y="47"/>
                        <a:pt x="0" y="47"/>
                        <a:pt x="0" y="47"/>
                      </a:cubicBezTo>
                      <a:cubicBezTo>
                        <a:pt x="0" y="21"/>
                        <a:pt x="22" y="0"/>
                        <a:pt x="48" y="0"/>
                      </a:cubicBezTo>
                      <a:cubicBezTo>
                        <a:pt x="48" y="0"/>
                        <a:pt x="48" y="0"/>
                        <a:pt x="48" y="0"/>
                      </a:cubicBezTo>
                      <a:cubicBezTo>
                        <a:pt x="74" y="0"/>
                        <a:pt x="96" y="21"/>
                        <a:pt x="96" y="47"/>
                      </a:cubicBezTo>
                      <a:lnTo>
                        <a:pt x="96" y="184"/>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3" name="テキスト ボックス 32"/>
              <p:cNvSpPr txBox="1"/>
              <p:nvPr/>
            </p:nvSpPr>
            <p:spPr>
              <a:xfrm rot="1163392">
                <a:off x="10768431" y="5236541"/>
                <a:ext cx="612668" cy="830997"/>
              </a:xfrm>
              <a:prstGeom prst="rect">
                <a:avLst/>
              </a:prstGeom>
              <a:noFill/>
            </p:spPr>
            <p:txBody>
              <a:bodyPr wrap="none" rtlCol="0">
                <a:spAutoFit/>
              </a:bodyPr>
              <a:lstStyle/>
              <a:p>
                <a:r>
                  <a:rPr lang="en-US" altLang="ja-JP" sz="4800" dirty="0">
                    <a:solidFill>
                      <a:schemeClr val="accent3">
                        <a:lumMod val="75000"/>
                      </a:schemeClr>
                    </a:solidFill>
                    <a:latin typeface="HG丸ｺﾞｼｯｸM-PRO" panose="020F0600000000000000" pitchFamily="50" charset="-128"/>
                    <a:ea typeface="HG丸ｺﾞｼｯｸM-PRO" panose="020F0600000000000000" pitchFamily="50" charset="-128"/>
                  </a:rPr>
                  <a:t>?</a:t>
                </a:r>
                <a:endParaRPr lang="ja-JP" altLang="en-US" sz="4800" dirty="0">
                  <a:solidFill>
                    <a:schemeClr val="accent3">
                      <a:lumMod val="75000"/>
                    </a:schemeClr>
                  </a:solidFill>
                  <a:latin typeface="HG丸ｺﾞｼｯｸM-PRO" panose="020F0600000000000000" pitchFamily="50" charset="-128"/>
                  <a:ea typeface="HG丸ｺﾞｼｯｸM-PRO" panose="020F0600000000000000" pitchFamily="50" charset="-128"/>
                </a:endParaRPr>
              </a:p>
            </p:txBody>
          </p:sp>
        </p:grpSp>
      </p:grpSp>
      <p:grpSp>
        <p:nvGrpSpPr>
          <p:cNvPr id="4" name="グループ化 3"/>
          <p:cNvGrpSpPr/>
          <p:nvPr/>
        </p:nvGrpSpPr>
        <p:grpSpPr>
          <a:xfrm>
            <a:off x="0" y="3175461"/>
            <a:ext cx="11520000" cy="2042820"/>
            <a:chOff x="0" y="3063973"/>
            <a:chExt cx="11520000" cy="2042820"/>
          </a:xfrm>
        </p:grpSpPr>
        <p:sp>
          <p:nvSpPr>
            <p:cNvPr id="23" name="Google Shape;161;p26"/>
            <p:cNvSpPr txBox="1">
              <a:spLocks/>
            </p:cNvSpPr>
            <p:nvPr/>
          </p:nvSpPr>
          <p:spPr>
            <a:xfrm>
              <a:off x="0" y="3617893"/>
              <a:ext cx="5400000" cy="432000"/>
            </a:xfrm>
            <a:prstGeom prst="rect">
              <a:avLst/>
            </a:prstGeom>
          </p:spPr>
          <p:txBody>
            <a:bodyPr spcFirstLastPara="1" wrap="square" lIns="72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668565"/>
                  </a:solidFill>
                </a:rPr>
                <a:t>● 作る前に</a:t>
              </a:r>
            </a:p>
          </p:txBody>
        </p:sp>
        <p:sp>
          <p:nvSpPr>
            <p:cNvPr id="25" name="Google Shape;161;p26"/>
            <p:cNvSpPr txBox="1">
              <a:spLocks/>
            </p:cNvSpPr>
            <p:nvPr/>
          </p:nvSpPr>
          <p:spPr>
            <a:xfrm>
              <a:off x="0" y="4141183"/>
              <a:ext cx="5400000" cy="432000"/>
            </a:xfrm>
            <a:prstGeom prst="rect">
              <a:avLst/>
            </a:prstGeom>
          </p:spPr>
          <p:txBody>
            <a:bodyPr spcFirstLastPara="1" wrap="square" lIns="72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668565"/>
                  </a:solidFill>
                </a:rPr>
                <a:t>● 考えていることを共有して</a:t>
              </a:r>
            </a:p>
          </p:txBody>
        </p:sp>
        <p:sp>
          <p:nvSpPr>
            <p:cNvPr id="26" name="Google Shape;161;p26"/>
            <p:cNvSpPr txBox="1">
              <a:spLocks/>
            </p:cNvSpPr>
            <p:nvPr/>
          </p:nvSpPr>
          <p:spPr>
            <a:xfrm>
              <a:off x="0" y="4674793"/>
              <a:ext cx="11520000" cy="432000"/>
            </a:xfrm>
            <a:prstGeom prst="rect">
              <a:avLst/>
            </a:prstGeom>
          </p:spPr>
          <p:txBody>
            <a:bodyPr spcFirstLastPara="1" wrap="square" lIns="72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668565"/>
                  </a:solidFill>
                </a:rPr>
                <a:t>● 似たことを考えていたり、やっていたりする人がいないか見つけてみる</a:t>
              </a:r>
            </a:p>
          </p:txBody>
        </p:sp>
        <p:sp>
          <p:nvSpPr>
            <p:cNvPr id="36" name="正方形/長方形 35"/>
            <p:cNvSpPr/>
            <p:nvPr/>
          </p:nvSpPr>
          <p:spPr>
            <a:xfrm>
              <a:off x="529046" y="3063973"/>
              <a:ext cx="1548000" cy="432000"/>
            </a:xfrm>
            <a:prstGeom prst="rect">
              <a:avLst/>
            </a:prstGeom>
          </p:spPr>
          <p:txBody>
            <a:bodyPr wrap="square" lIns="0" tIns="0" rIns="0" bIns="0" anchor="ctr" anchorCtr="0">
              <a:noAutofit/>
            </a:bodyPr>
            <a:lstStyle/>
            <a:p>
              <a:r>
                <a:rPr lang="ja-JP" altLang="en-US" sz="2800" dirty="0">
                  <a:solidFill>
                    <a:srgbClr val="000000"/>
                  </a:solidFill>
                  <a:latin typeface="+mn-ea"/>
                </a:rPr>
                <a:t>つまり ・・・</a:t>
              </a:r>
              <a:endParaRPr lang="en-US" altLang="ja-JP" sz="2800" dirty="0">
                <a:solidFill>
                  <a:srgbClr val="000000"/>
                </a:solidFill>
                <a:latin typeface="+mn-ea"/>
              </a:endParaRPr>
            </a:p>
          </p:txBody>
        </p:sp>
      </p:grpSp>
    </p:spTree>
    <p:extLst>
      <p:ext uri="{BB962C8B-B14F-4D97-AF65-F5344CB8AC3E}">
        <p14:creationId xmlns:p14="http://schemas.microsoft.com/office/powerpoint/2010/main" val="28835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1</a:t>
            </a:r>
            <a:r>
              <a:rPr lang="ja-JP" altLang="en-US" sz="2800" dirty="0">
                <a:solidFill>
                  <a:schemeClr val="bg1"/>
                </a:solidFill>
                <a:latin typeface="+mn-ea"/>
                <a:ea typeface="+mn-ea"/>
              </a:rPr>
              <a:t>　皆さんも、</a:t>
            </a:r>
            <a:r>
              <a:rPr lang="en" altLang="ja-JP" sz="2800" dirty="0">
                <a:solidFill>
                  <a:schemeClr val="bg1"/>
                </a:solidFill>
                <a:latin typeface="+mn-ea"/>
                <a:ea typeface="+mn-ea"/>
              </a:rPr>
              <a:t>こ</a:t>
            </a:r>
            <a:r>
              <a:rPr lang="ja-JP" altLang="en-US" sz="2800" dirty="0" err="1">
                <a:solidFill>
                  <a:schemeClr val="bg1"/>
                </a:solidFill>
                <a:latin typeface="+mn-ea"/>
                <a:ea typeface="+mn-ea"/>
              </a:rPr>
              <a:t>のような</a:t>
            </a:r>
            <a:r>
              <a:rPr lang="en" altLang="ja-JP" sz="2800" dirty="0">
                <a:solidFill>
                  <a:schemeClr val="bg1"/>
                </a:solidFill>
                <a:latin typeface="+mn-ea"/>
                <a:ea typeface="+mn-ea"/>
              </a:rPr>
              <a:t>事</a:t>
            </a:r>
            <a:r>
              <a:rPr lang="ja-JP" altLang="en-US" sz="2800" dirty="0">
                <a:solidFill>
                  <a:schemeClr val="bg1"/>
                </a:solidFill>
                <a:latin typeface="+mn-ea"/>
                <a:ea typeface="+mn-ea"/>
              </a:rPr>
              <a:t>を考えるのでは</a:t>
            </a:r>
            <a:r>
              <a:rPr lang="en-US" altLang="ja-JP" sz="2800" dirty="0">
                <a:solidFill>
                  <a:schemeClr val="bg1"/>
                </a:solidFill>
                <a:latin typeface="+mn-ea"/>
                <a:ea typeface="+mn-ea"/>
              </a:rPr>
              <a:t>…</a:t>
            </a:r>
            <a:endParaRPr lang="ja-JP" altLang="ja-JP" sz="2800" dirty="0">
              <a:solidFill>
                <a:schemeClr val="bg1"/>
              </a:solidFill>
              <a:latin typeface="+mn-ea"/>
              <a:ea typeface="+mn-ea"/>
            </a:endParaRPr>
          </a:p>
        </p:txBody>
      </p:sp>
      <p:sp>
        <p:nvSpPr>
          <p:cNvPr id="19" name="Freeform 18"/>
          <p:cNvSpPr>
            <a:spLocks/>
          </p:cNvSpPr>
          <p:nvPr/>
        </p:nvSpPr>
        <p:spPr bwMode="auto">
          <a:xfrm rot="21390951">
            <a:off x="11224893" y="994782"/>
            <a:ext cx="501196" cy="524371"/>
          </a:xfrm>
          <a:custGeom>
            <a:avLst/>
            <a:gdLst>
              <a:gd name="T0" fmla="*/ 441 w 541"/>
              <a:gd name="T1" fmla="*/ 55 h 565"/>
              <a:gd name="T2" fmla="*/ 279 w 541"/>
              <a:gd name="T3" fmla="*/ 13 h 565"/>
              <a:gd name="T4" fmla="*/ 159 w 541"/>
              <a:gd name="T5" fmla="*/ 112 h 565"/>
              <a:gd name="T6" fmla="*/ 7 w 541"/>
              <a:gd name="T7" fmla="*/ 291 h 565"/>
              <a:gd name="T8" fmla="*/ 77 w 541"/>
              <a:gd name="T9" fmla="*/ 414 h 565"/>
              <a:gd name="T10" fmla="*/ 89 w 541"/>
              <a:gd name="T11" fmla="*/ 419 h 565"/>
              <a:gd name="T12" fmla="*/ 68 w 541"/>
              <a:gd name="T13" fmla="*/ 449 h 565"/>
              <a:gd name="T14" fmla="*/ 75 w 541"/>
              <a:gd name="T15" fmla="*/ 491 h 565"/>
              <a:gd name="T16" fmla="*/ 116 w 541"/>
              <a:gd name="T17" fmla="*/ 484 h 565"/>
              <a:gd name="T18" fmla="*/ 117 w 541"/>
              <a:gd name="T19" fmla="*/ 484 h 565"/>
              <a:gd name="T20" fmla="*/ 186 w 541"/>
              <a:gd name="T21" fmla="*/ 386 h 565"/>
              <a:gd name="T22" fmla="*/ 179 w 541"/>
              <a:gd name="T23" fmla="*/ 344 h 565"/>
              <a:gd name="T24" fmla="*/ 137 w 541"/>
              <a:gd name="T25" fmla="*/ 351 h 565"/>
              <a:gd name="T26" fmla="*/ 137 w 541"/>
              <a:gd name="T27" fmla="*/ 351 h 565"/>
              <a:gd name="T28" fmla="*/ 120 w 541"/>
              <a:gd name="T29" fmla="*/ 375 h 565"/>
              <a:gd name="T30" fmla="*/ 112 w 541"/>
              <a:gd name="T31" fmla="*/ 365 h 565"/>
              <a:gd name="T32" fmla="*/ 87 w 541"/>
              <a:gd name="T33" fmla="*/ 215 h 565"/>
              <a:gd name="T34" fmla="*/ 236 w 541"/>
              <a:gd name="T35" fmla="*/ 190 h 565"/>
              <a:gd name="T36" fmla="*/ 236 w 541"/>
              <a:gd name="T37" fmla="*/ 190 h 565"/>
              <a:gd name="T38" fmla="*/ 278 w 541"/>
              <a:gd name="T39" fmla="*/ 183 h 565"/>
              <a:gd name="T40" fmla="*/ 271 w 541"/>
              <a:gd name="T41" fmla="*/ 141 h 565"/>
              <a:gd name="T42" fmla="*/ 225 w 541"/>
              <a:gd name="T43" fmla="*/ 119 h 565"/>
              <a:gd name="T44" fmla="*/ 293 w 541"/>
              <a:gd name="T45" fmla="*/ 72 h 565"/>
              <a:gd name="T46" fmla="*/ 404 w 541"/>
              <a:gd name="T47" fmla="*/ 102 h 565"/>
              <a:gd name="T48" fmla="*/ 464 w 541"/>
              <a:gd name="T49" fmla="*/ 210 h 565"/>
              <a:gd name="T50" fmla="*/ 429 w 541"/>
              <a:gd name="T51" fmla="*/ 306 h 565"/>
              <a:gd name="T52" fmla="*/ 428 w 541"/>
              <a:gd name="T53" fmla="*/ 348 h 565"/>
              <a:gd name="T54" fmla="*/ 468 w 541"/>
              <a:gd name="T55" fmla="*/ 350 h 565"/>
              <a:gd name="T56" fmla="*/ 443 w 541"/>
              <a:gd name="T57" fmla="*/ 448 h 565"/>
              <a:gd name="T58" fmla="*/ 267 w 541"/>
              <a:gd name="T59" fmla="*/ 478 h 565"/>
              <a:gd name="T60" fmla="*/ 267 w 541"/>
              <a:gd name="T61" fmla="*/ 478 h 565"/>
              <a:gd name="T62" fmla="*/ 259 w 541"/>
              <a:gd name="T63" fmla="*/ 475 h 565"/>
              <a:gd name="T64" fmla="*/ 277 w 541"/>
              <a:gd name="T65" fmla="*/ 450 h 565"/>
              <a:gd name="T66" fmla="*/ 269 w 541"/>
              <a:gd name="T67" fmla="*/ 408 h 565"/>
              <a:gd name="T68" fmla="*/ 228 w 541"/>
              <a:gd name="T69" fmla="*/ 415 h 565"/>
              <a:gd name="T70" fmla="*/ 158 w 541"/>
              <a:gd name="T71" fmla="*/ 513 h 565"/>
              <a:gd name="T72" fmla="*/ 165 w 541"/>
              <a:gd name="T73" fmla="*/ 555 h 565"/>
              <a:gd name="T74" fmla="*/ 207 w 541"/>
              <a:gd name="T75" fmla="*/ 548 h 565"/>
              <a:gd name="T76" fmla="*/ 226 w 541"/>
              <a:gd name="T77" fmla="*/ 521 h 565"/>
              <a:gd name="T78" fmla="*/ 232 w 541"/>
              <a:gd name="T79" fmla="*/ 527 h 565"/>
              <a:gd name="T80" fmla="*/ 340 w 541"/>
              <a:gd name="T81" fmla="*/ 562 h 565"/>
              <a:gd name="T82" fmla="*/ 372 w 541"/>
              <a:gd name="T83" fmla="*/ 559 h 565"/>
              <a:gd name="T84" fmla="*/ 492 w 541"/>
              <a:gd name="T85" fmla="*/ 483 h 565"/>
              <a:gd name="T86" fmla="*/ 512 w 541"/>
              <a:gd name="T87" fmla="*/ 285 h 565"/>
              <a:gd name="T88" fmla="*/ 524 w 541"/>
              <a:gd name="T89" fmla="*/ 206 h 565"/>
              <a:gd name="T90" fmla="*/ 441 w 541"/>
              <a:gd name="T91" fmla="*/ 5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1" h="565">
                <a:moveTo>
                  <a:pt x="441" y="55"/>
                </a:moveTo>
                <a:cubicBezTo>
                  <a:pt x="397" y="16"/>
                  <a:pt x="336" y="0"/>
                  <a:pt x="279" y="13"/>
                </a:cubicBezTo>
                <a:cubicBezTo>
                  <a:pt x="227" y="28"/>
                  <a:pt x="183" y="63"/>
                  <a:pt x="159" y="112"/>
                </a:cubicBezTo>
                <a:cubicBezTo>
                  <a:pt x="68" y="119"/>
                  <a:pt x="0" y="199"/>
                  <a:pt x="7" y="291"/>
                </a:cubicBezTo>
                <a:cubicBezTo>
                  <a:pt x="11" y="340"/>
                  <a:pt x="37" y="385"/>
                  <a:pt x="77" y="414"/>
                </a:cubicBezTo>
                <a:cubicBezTo>
                  <a:pt x="81" y="416"/>
                  <a:pt x="85" y="418"/>
                  <a:pt x="89" y="419"/>
                </a:cubicBezTo>
                <a:cubicBezTo>
                  <a:pt x="68" y="449"/>
                  <a:pt x="68" y="449"/>
                  <a:pt x="68" y="449"/>
                </a:cubicBezTo>
                <a:cubicBezTo>
                  <a:pt x="58" y="463"/>
                  <a:pt x="61" y="481"/>
                  <a:pt x="75" y="491"/>
                </a:cubicBezTo>
                <a:cubicBezTo>
                  <a:pt x="88" y="500"/>
                  <a:pt x="107" y="497"/>
                  <a:pt x="116" y="484"/>
                </a:cubicBezTo>
                <a:cubicBezTo>
                  <a:pt x="117" y="484"/>
                  <a:pt x="117" y="484"/>
                  <a:pt x="117" y="484"/>
                </a:cubicBezTo>
                <a:cubicBezTo>
                  <a:pt x="186" y="386"/>
                  <a:pt x="186" y="386"/>
                  <a:pt x="186" y="386"/>
                </a:cubicBezTo>
                <a:cubicBezTo>
                  <a:pt x="195" y="372"/>
                  <a:pt x="192" y="353"/>
                  <a:pt x="179" y="344"/>
                </a:cubicBezTo>
                <a:cubicBezTo>
                  <a:pt x="165" y="334"/>
                  <a:pt x="146" y="337"/>
                  <a:pt x="137" y="351"/>
                </a:cubicBezTo>
                <a:cubicBezTo>
                  <a:pt x="137" y="351"/>
                  <a:pt x="137" y="351"/>
                  <a:pt x="137" y="351"/>
                </a:cubicBezTo>
                <a:cubicBezTo>
                  <a:pt x="120" y="375"/>
                  <a:pt x="120" y="375"/>
                  <a:pt x="120" y="375"/>
                </a:cubicBezTo>
                <a:cubicBezTo>
                  <a:pt x="118" y="371"/>
                  <a:pt x="115" y="367"/>
                  <a:pt x="112" y="365"/>
                </a:cubicBezTo>
                <a:cubicBezTo>
                  <a:pt x="63" y="330"/>
                  <a:pt x="52" y="263"/>
                  <a:pt x="87" y="215"/>
                </a:cubicBezTo>
                <a:cubicBezTo>
                  <a:pt x="121" y="167"/>
                  <a:pt x="188" y="156"/>
                  <a:pt x="236" y="190"/>
                </a:cubicBezTo>
                <a:cubicBezTo>
                  <a:pt x="236" y="190"/>
                  <a:pt x="236" y="190"/>
                  <a:pt x="236" y="190"/>
                </a:cubicBezTo>
                <a:cubicBezTo>
                  <a:pt x="250" y="200"/>
                  <a:pt x="269" y="197"/>
                  <a:pt x="278" y="183"/>
                </a:cubicBezTo>
                <a:cubicBezTo>
                  <a:pt x="288" y="169"/>
                  <a:pt x="285" y="151"/>
                  <a:pt x="271" y="141"/>
                </a:cubicBezTo>
                <a:cubicBezTo>
                  <a:pt x="257" y="132"/>
                  <a:pt x="242" y="124"/>
                  <a:pt x="225" y="119"/>
                </a:cubicBezTo>
                <a:cubicBezTo>
                  <a:pt x="242" y="96"/>
                  <a:pt x="266" y="79"/>
                  <a:pt x="293" y="72"/>
                </a:cubicBezTo>
                <a:cubicBezTo>
                  <a:pt x="333" y="63"/>
                  <a:pt x="374" y="74"/>
                  <a:pt x="404" y="102"/>
                </a:cubicBezTo>
                <a:cubicBezTo>
                  <a:pt x="438" y="128"/>
                  <a:pt x="460" y="167"/>
                  <a:pt x="464" y="210"/>
                </a:cubicBezTo>
                <a:cubicBezTo>
                  <a:pt x="466" y="246"/>
                  <a:pt x="453" y="280"/>
                  <a:pt x="429" y="306"/>
                </a:cubicBezTo>
                <a:cubicBezTo>
                  <a:pt x="417" y="317"/>
                  <a:pt x="417" y="336"/>
                  <a:pt x="428" y="348"/>
                </a:cubicBezTo>
                <a:cubicBezTo>
                  <a:pt x="439" y="359"/>
                  <a:pt x="456" y="360"/>
                  <a:pt x="468" y="350"/>
                </a:cubicBezTo>
                <a:cubicBezTo>
                  <a:pt x="472" y="385"/>
                  <a:pt x="463" y="419"/>
                  <a:pt x="443" y="448"/>
                </a:cubicBezTo>
                <a:cubicBezTo>
                  <a:pt x="403" y="505"/>
                  <a:pt x="324" y="519"/>
                  <a:pt x="267" y="478"/>
                </a:cubicBezTo>
                <a:cubicBezTo>
                  <a:pt x="267" y="478"/>
                  <a:pt x="267" y="478"/>
                  <a:pt x="267" y="478"/>
                </a:cubicBezTo>
                <a:cubicBezTo>
                  <a:pt x="264" y="477"/>
                  <a:pt x="262" y="475"/>
                  <a:pt x="259" y="475"/>
                </a:cubicBezTo>
                <a:cubicBezTo>
                  <a:pt x="277" y="450"/>
                  <a:pt x="277" y="450"/>
                  <a:pt x="277" y="450"/>
                </a:cubicBezTo>
                <a:cubicBezTo>
                  <a:pt x="286" y="436"/>
                  <a:pt x="283" y="417"/>
                  <a:pt x="269" y="408"/>
                </a:cubicBezTo>
                <a:cubicBezTo>
                  <a:pt x="256" y="398"/>
                  <a:pt x="237" y="401"/>
                  <a:pt x="228" y="415"/>
                </a:cubicBezTo>
                <a:cubicBezTo>
                  <a:pt x="158" y="513"/>
                  <a:pt x="158" y="513"/>
                  <a:pt x="158" y="513"/>
                </a:cubicBezTo>
                <a:cubicBezTo>
                  <a:pt x="149" y="527"/>
                  <a:pt x="152" y="545"/>
                  <a:pt x="165" y="555"/>
                </a:cubicBezTo>
                <a:cubicBezTo>
                  <a:pt x="179" y="565"/>
                  <a:pt x="198" y="561"/>
                  <a:pt x="207" y="548"/>
                </a:cubicBezTo>
                <a:cubicBezTo>
                  <a:pt x="226" y="521"/>
                  <a:pt x="226" y="521"/>
                  <a:pt x="226" y="521"/>
                </a:cubicBezTo>
                <a:cubicBezTo>
                  <a:pt x="228" y="523"/>
                  <a:pt x="230" y="525"/>
                  <a:pt x="232" y="527"/>
                </a:cubicBezTo>
                <a:cubicBezTo>
                  <a:pt x="264" y="550"/>
                  <a:pt x="301" y="562"/>
                  <a:pt x="340" y="562"/>
                </a:cubicBezTo>
                <a:cubicBezTo>
                  <a:pt x="350" y="562"/>
                  <a:pt x="361" y="561"/>
                  <a:pt x="372" y="559"/>
                </a:cubicBezTo>
                <a:cubicBezTo>
                  <a:pt x="420" y="551"/>
                  <a:pt x="464" y="523"/>
                  <a:pt x="492" y="483"/>
                </a:cubicBezTo>
                <a:cubicBezTo>
                  <a:pt x="533" y="425"/>
                  <a:pt x="541" y="349"/>
                  <a:pt x="512" y="285"/>
                </a:cubicBezTo>
                <a:cubicBezTo>
                  <a:pt x="521" y="260"/>
                  <a:pt x="525" y="233"/>
                  <a:pt x="524" y="206"/>
                </a:cubicBezTo>
                <a:cubicBezTo>
                  <a:pt x="519" y="147"/>
                  <a:pt x="489" y="92"/>
                  <a:pt x="441" y="55"/>
                </a:cubicBezTo>
                <a:close/>
              </a:path>
            </a:pathLst>
          </a:custGeom>
          <a:solidFill>
            <a:schemeClr val="accent3">
              <a:lumMod val="75000"/>
            </a:schemeClr>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二等辺三角形 44"/>
          <p:cNvSpPr/>
          <p:nvPr/>
        </p:nvSpPr>
        <p:spPr>
          <a:xfrm rot="15883946">
            <a:off x="1965650" y="772221"/>
            <a:ext cx="356994" cy="1183717"/>
          </a:xfrm>
          <a:prstGeom prst="triangle">
            <a:avLst/>
          </a:prstGeom>
          <a:solidFill>
            <a:schemeClr val="bg1">
              <a:lumMod val="85000"/>
            </a:schemeClr>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6" name="二等辺三角形 45"/>
          <p:cNvSpPr/>
          <p:nvPr/>
        </p:nvSpPr>
        <p:spPr>
          <a:xfrm rot="4821039">
            <a:off x="9886398" y="1706856"/>
            <a:ext cx="283445" cy="947944"/>
          </a:xfrm>
          <a:prstGeom prst="triangle">
            <a:avLst/>
          </a:prstGeom>
          <a:solidFill>
            <a:schemeClr val="bg1">
              <a:lumMod val="85000"/>
            </a:schemeClr>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7" name="二等辺三角形 46"/>
          <p:cNvSpPr/>
          <p:nvPr/>
        </p:nvSpPr>
        <p:spPr>
          <a:xfrm rot="15615362">
            <a:off x="1746940" y="2522692"/>
            <a:ext cx="341238" cy="1195997"/>
          </a:xfrm>
          <a:prstGeom prst="triangle">
            <a:avLst>
              <a:gd name="adj" fmla="val 49506"/>
            </a:avLst>
          </a:prstGeom>
          <a:solidFill>
            <a:schemeClr val="bg1">
              <a:lumMod val="85000"/>
            </a:schemeClr>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グループ化 25"/>
          <p:cNvGrpSpPr/>
          <p:nvPr/>
        </p:nvGrpSpPr>
        <p:grpSpPr>
          <a:xfrm>
            <a:off x="725472" y="2761896"/>
            <a:ext cx="635000" cy="942974"/>
            <a:chOff x="869950" y="2762251"/>
            <a:chExt cx="635000" cy="942974"/>
          </a:xfrm>
        </p:grpSpPr>
        <p:sp>
          <p:nvSpPr>
            <p:cNvPr id="8" name="AutoShape 3"/>
            <p:cNvSpPr>
              <a:spLocks noChangeAspect="1" noChangeArrowheads="1" noTextEdit="1"/>
            </p:cNvSpPr>
            <p:nvPr/>
          </p:nvSpPr>
          <p:spPr bwMode="auto">
            <a:xfrm>
              <a:off x="869950" y="2763838"/>
              <a:ext cx="635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Oval 5"/>
            <p:cNvSpPr>
              <a:spLocks noChangeArrowheads="1"/>
            </p:cNvSpPr>
            <p:nvPr/>
          </p:nvSpPr>
          <p:spPr bwMode="auto">
            <a:xfrm>
              <a:off x="908050" y="2762251"/>
              <a:ext cx="439738" cy="436562"/>
            </a:xfrm>
            <a:prstGeom prst="ellipse">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2" name="Freeform 6"/>
            <p:cNvSpPr>
              <a:spLocks/>
            </p:cNvSpPr>
            <p:nvPr/>
          </p:nvSpPr>
          <p:spPr bwMode="auto">
            <a:xfrm>
              <a:off x="927100" y="3132138"/>
              <a:ext cx="519113" cy="514350"/>
            </a:xfrm>
            <a:custGeom>
              <a:avLst/>
              <a:gdLst>
                <a:gd name="T0" fmla="*/ 314 w 327"/>
                <a:gd name="T1" fmla="*/ 324 h 324"/>
                <a:gd name="T2" fmla="*/ 327 w 327"/>
                <a:gd name="T3" fmla="*/ 150 h 324"/>
                <a:gd name="T4" fmla="*/ 213 w 327"/>
                <a:gd name="T5" fmla="*/ 0 h 324"/>
                <a:gd name="T6" fmla="*/ 109 w 327"/>
                <a:gd name="T7" fmla="*/ 0 h 324"/>
                <a:gd name="T8" fmla="*/ 0 w 327"/>
                <a:gd name="T9" fmla="*/ 141 h 324"/>
                <a:gd name="T10" fmla="*/ 26 w 327"/>
                <a:gd name="T11" fmla="*/ 308 h 324"/>
              </a:gdLst>
              <a:ahLst/>
              <a:cxnLst>
                <a:cxn ang="0">
                  <a:pos x="T0" y="T1"/>
                </a:cxn>
                <a:cxn ang="0">
                  <a:pos x="T2" y="T3"/>
                </a:cxn>
                <a:cxn ang="0">
                  <a:pos x="T4" y="T5"/>
                </a:cxn>
                <a:cxn ang="0">
                  <a:pos x="T6" y="T7"/>
                </a:cxn>
                <a:cxn ang="0">
                  <a:pos x="T8" y="T9"/>
                </a:cxn>
                <a:cxn ang="0">
                  <a:pos x="T10" y="T11"/>
                </a:cxn>
              </a:cxnLst>
              <a:rect l="0" t="0" r="r" b="b"/>
              <a:pathLst>
                <a:path w="327" h="324">
                  <a:moveTo>
                    <a:pt x="314" y="324"/>
                  </a:moveTo>
                  <a:lnTo>
                    <a:pt x="327" y="150"/>
                  </a:lnTo>
                  <a:lnTo>
                    <a:pt x="213" y="0"/>
                  </a:lnTo>
                  <a:lnTo>
                    <a:pt x="109" y="0"/>
                  </a:lnTo>
                  <a:lnTo>
                    <a:pt x="0" y="141"/>
                  </a:lnTo>
                  <a:lnTo>
                    <a:pt x="26" y="308"/>
                  </a:lnTo>
                </a:path>
              </a:pathLst>
            </a:custGeom>
            <a:noFill/>
            <a:ln w="112713" cap="rnd">
              <a:solidFill>
                <a:schemeClr val="accent3">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7"/>
            <p:cNvSpPr>
              <a:spLocks/>
            </p:cNvSpPr>
            <p:nvPr/>
          </p:nvSpPr>
          <p:spPr bwMode="auto">
            <a:xfrm>
              <a:off x="1058863" y="3046413"/>
              <a:ext cx="247650" cy="646112"/>
            </a:xfrm>
            <a:custGeom>
              <a:avLst/>
              <a:gdLst>
                <a:gd name="T0" fmla="*/ 96 w 96"/>
                <a:gd name="T1" fmla="*/ 224 h 251"/>
                <a:gd name="T2" fmla="*/ 48 w 96"/>
                <a:gd name="T3" fmla="*/ 248 h 251"/>
                <a:gd name="T4" fmla="*/ 48 w 96"/>
                <a:gd name="T5" fmla="*/ 248 h 251"/>
                <a:gd name="T6" fmla="*/ 0 w 96"/>
                <a:gd name="T7" fmla="*/ 224 h 251"/>
                <a:gd name="T8" fmla="*/ 0 w 96"/>
                <a:gd name="T9" fmla="*/ 48 h 251"/>
                <a:gd name="T10" fmla="*/ 48 w 96"/>
                <a:gd name="T11" fmla="*/ 0 h 251"/>
                <a:gd name="T12" fmla="*/ 48 w 96"/>
                <a:gd name="T13" fmla="*/ 0 h 251"/>
                <a:gd name="T14" fmla="*/ 96 w 96"/>
                <a:gd name="T15" fmla="*/ 48 h 251"/>
                <a:gd name="T16" fmla="*/ 96 w 96"/>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51">
                  <a:moveTo>
                    <a:pt x="96" y="224"/>
                  </a:moveTo>
                  <a:cubicBezTo>
                    <a:pt x="96" y="251"/>
                    <a:pt x="74" y="248"/>
                    <a:pt x="48" y="248"/>
                  </a:cubicBezTo>
                  <a:cubicBezTo>
                    <a:pt x="48" y="248"/>
                    <a:pt x="48" y="248"/>
                    <a:pt x="48" y="248"/>
                  </a:cubicBezTo>
                  <a:cubicBezTo>
                    <a:pt x="22" y="248"/>
                    <a:pt x="0" y="251"/>
                    <a:pt x="0" y="224"/>
                  </a:cubicBezTo>
                  <a:cubicBezTo>
                    <a:pt x="0" y="48"/>
                    <a:pt x="0" y="48"/>
                    <a:pt x="0" y="48"/>
                  </a:cubicBezTo>
                  <a:cubicBezTo>
                    <a:pt x="0" y="21"/>
                    <a:pt x="22" y="0"/>
                    <a:pt x="48" y="0"/>
                  </a:cubicBezTo>
                  <a:cubicBezTo>
                    <a:pt x="48" y="0"/>
                    <a:pt x="48" y="0"/>
                    <a:pt x="48" y="0"/>
                  </a:cubicBezTo>
                  <a:cubicBezTo>
                    <a:pt x="74" y="0"/>
                    <a:pt x="96" y="21"/>
                    <a:pt x="96" y="48"/>
                  </a:cubicBezTo>
                  <a:lnTo>
                    <a:pt x="96" y="22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grpSp>
      <p:sp>
        <p:nvSpPr>
          <p:cNvPr id="15" name="AutoShape 9"/>
          <p:cNvSpPr>
            <a:spLocks noChangeAspect="1" noChangeArrowheads="1" noTextEdit="1"/>
          </p:cNvSpPr>
          <p:nvPr/>
        </p:nvSpPr>
        <p:spPr bwMode="auto">
          <a:xfrm>
            <a:off x="627063" y="1041888"/>
            <a:ext cx="12795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7" name="グループ化 26"/>
          <p:cNvGrpSpPr/>
          <p:nvPr/>
        </p:nvGrpSpPr>
        <p:grpSpPr>
          <a:xfrm>
            <a:off x="567634" y="1027110"/>
            <a:ext cx="1152525" cy="917576"/>
            <a:chOff x="690563" y="968375"/>
            <a:chExt cx="1152525" cy="917576"/>
          </a:xfrm>
        </p:grpSpPr>
        <p:sp>
          <p:nvSpPr>
            <p:cNvPr id="16" name="Oval 11"/>
            <p:cNvSpPr>
              <a:spLocks noChangeArrowheads="1"/>
            </p:cNvSpPr>
            <p:nvPr/>
          </p:nvSpPr>
          <p:spPr bwMode="auto">
            <a:xfrm>
              <a:off x="1106488" y="968375"/>
              <a:ext cx="444500" cy="447675"/>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2"/>
            <p:cNvSpPr>
              <a:spLocks/>
            </p:cNvSpPr>
            <p:nvPr/>
          </p:nvSpPr>
          <p:spPr bwMode="auto">
            <a:xfrm>
              <a:off x="690563" y="1452563"/>
              <a:ext cx="1152525" cy="228600"/>
            </a:xfrm>
            <a:custGeom>
              <a:avLst/>
              <a:gdLst>
                <a:gd name="T0" fmla="*/ 726 w 726"/>
                <a:gd name="T1" fmla="*/ 61 h 144"/>
                <a:gd name="T2" fmla="*/ 572 w 726"/>
                <a:gd name="T3" fmla="*/ 144 h 144"/>
                <a:gd name="T4" fmla="*/ 415 w 726"/>
                <a:gd name="T5" fmla="*/ 0 h 144"/>
                <a:gd name="T6" fmla="*/ 311 w 726"/>
                <a:gd name="T7" fmla="*/ 0 h 144"/>
                <a:gd name="T8" fmla="*/ 154 w 726"/>
                <a:gd name="T9" fmla="*/ 144 h 144"/>
                <a:gd name="T10" fmla="*/ 0 w 726"/>
                <a:gd name="T11" fmla="*/ 61 h 144"/>
              </a:gdLst>
              <a:ahLst/>
              <a:cxnLst>
                <a:cxn ang="0">
                  <a:pos x="T0" y="T1"/>
                </a:cxn>
                <a:cxn ang="0">
                  <a:pos x="T2" y="T3"/>
                </a:cxn>
                <a:cxn ang="0">
                  <a:pos x="T4" y="T5"/>
                </a:cxn>
                <a:cxn ang="0">
                  <a:pos x="T6" y="T7"/>
                </a:cxn>
                <a:cxn ang="0">
                  <a:pos x="T8" y="T9"/>
                </a:cxn>
                <a:cxn ang="0">
                  <a:pos x="T10" y="T11"/>
                </a:cxn>
              </a:cxnLst>
              <a:rect l="0" t="0" r="r" b="b"/>
              <a:pathLst>
                <a:path w="726" h="144">
                  <a:moveTo>
                    <a:pt x="726" y="61"/>
                  </a:moveTo>
                  <a:lnTo>
                    <a:pt x="572" y="144"/>
                  </a:lnTo>
                  <a:lnTo>
                    <a:pt x="415" y="0"/>
                  </a:lnTo>
                  <a:lnTo>
                    <a:pt x="311" y="0"/>
                  </a:lnTo>
                  <a:lnTo>
                    <a:pt x="154" y="144"/>
                  </a:lnTo>
                  <a:lnTo>
                    <a:pt x="0" y="61"/>
                  </a:lnTo>
                </a:path>
              </a:pathLst>
            </a:custGeom>
            <a:noFill/>
            <a:ln w="114300" cap="rnd">
              <a:solidFill>
                <a:schemeClr val="accent3">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3"/>
            <p:cNvSpPr>
              <a:spLocks/>
            </p:cNvSpPr>
            <p:nvPr/>
          </p:nvSpPr>
          <p:spPr bwMode="auto">
            <a:xfrm>
              <a:off x="1143001" y="1331913"/>
              <a:ext cx="247650" cy="554038"/>
            </a:xfrm>
            <a:custGeom>
              <a:avLst/>
              <a:gdLst>
                <a:gd name="T0" fmla="*/ 95 w 95"/>
                <a:gd name="T1" fmla="*/ 185 h 211"/>
                <a:gd name="T2" fmla="*/ 48 w 95"/>
                <a:gd name="T3" fmla="*/ 205 h 211"/>
                <a:gd name="T4" fmla="*/ 48 w 95"/>
                <a:gd name="T5" fmla="*/ 205 h 211"/>
                <a:gd name="T6" fmla="*/ 0 w 95"/>
                <a:gd name="T7" fmla="*/ 185 h 211"/>
                <a:gd name="T8" fmla="*/ 0 w 95"/>
                <a:gd name="T9" fmla="*/ 48 h 211"/>
                <a:gd name="T10" fmla="*/ 48 w 95"/>
                <a:gd name="T11" fmla="*/ 0 h 211"/>
                <a:gd name="T12" fmla="*/ 48 w 95"/>
                <a:gd name="T13" fmla="*/ 0 h 211"/>
                <a:gd name="T14" fmla="*/ 95 w 95"/>
                <a:gd name="T15" fmla="*/ 48 h 211"/>
                <a:gd name="T16" fmla="*/ 95 w 95"/>
                <a:gd name="T17" fmla="*/ 18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11">
                  <a:moveTo>
                    <a:pt x="95" y="185"/>
                  </a:moveTo>
                  <a:cubicBezTo>
                    <a:pt x="95" y="211"/>
                    <a:pt x="74" y="205"/>
                    <a:pt x="48" y="205"/>
                  </a:cubicBezTo>
                  <a:cubicBezTo>
                    <a:pt x="48" y="205"/>
                    <a:pt x="48" y="205"/>
                    <a:pt x="48" y="205"/>
                  </a:cubicBezTo>
                  <a:cubicBezTo>
                    <a:pt x="21" y="205"/>
                    <a:pt x="0" y="211"/>
                    <a:pt x="0" y="185"/>
                  </a:cubicBezTo>
                  <a:cubicBezTo>
                    <a:pt x="0" y="48"/>
                    <a:pt x="0" y="48"/>
                    <a:pt x="0" y="48"/>
                  </a:cubicBezTo>
                  <a:cubicBezTo>
                    <a:pt x="0" y="22"/>
                    <a:pt x="21" y="0"/>
                    <a:pt x="48" y="0"/>
                  </a:cubicBezTo>
                  <a:cubicBezTo>
                    <a:pt x="48" y="0"/>
                    <a:pt x="48" y="0"/>
                    <a:pt x="48" y="0"/>
                  </a:cubicBezTo>
                  <a:cubicBezTo>
                    <a:pt x="74" y="0"/>
                    <a:pt x="95" y="22"/>
                    <a:pt x="95" y="48"/>
                  </a:cubicBezTo>
                  <a:lnTo>
                    <a:pt x="95" y="185"/>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1" name="Group 16"/>
          <p:cNvGrpSpPr>
            <a:grpSpLocks noChangeAspect="1"/>
          </p:cNvGrpSpPr>
          <p:nvPr/>
        </p:nvGrpSpPr>
        <p:grpSpPr bwMode="auto">
          <a:xfrm>
            <a:off x="10506229" y="1581545"/>
            <a:ext cx="944562" cy="965200"/>
            <a:chOff x="6481" y="1037"/>
            <a:chExt cx="595" cy="608"/>
          </a:xfrm>
        </p:grpSpPr>
        <p:sp>
          <p:nvSpPr>
            <p:cNvPr id="22" name="AutoShape 15"/>
            <p:cNvSpPr>
              <a:spLocks noChangeAspect="1" noChangeArrowheads="1" noTextEdit="1"/>
            </p:cNvSpPr>
            <p:nvPr/>
          </p:nvSpPr>
          <p:spPr bwMode="auto">
            <a:xfrm>
              <a:off x="6481" y="1037"/>
              <a:ext cx="59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17"/>
            <p:cNvSpPr>
              <a:spLocks noChangeArrowheads="1"/>
            </p:cNvSpPr>
            <p:nvPr/>
          </p:nvSpPr>
          <p:spPr bwMode="auto">
            <a:xfrm>
              <a:off x="6660" y="1086"/>
              <a:ext cx="233" cy="233"/>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8"/>
            <p:cNvSpPr>
              <a:spLocks/>
            </p:cNvSpPr>
            <p:nvPr/>
          </p:nvSpPr>
          <p:spPr bwMode="auto">
            <a:xfrm>
              <a:off x="6711" y="1303"/>
              <a:ext cx="130" cy="343"/>
            </a:xfrm>
            <a:custGeom>
              <a:avLst/>
              <a:gdLst>
                <a:gd name="T0" fmla="*/ 95 w 95"/>
                <a:gd name="T1" fmla="*/ 224 h 251"/>
                <a:gd name="T2" fmla="*/ 48 w 95"/>
                <a:gd name="T3" fmla="*/ 250 h 251"/>
                <a:gd name="T4" fmla="*/ 48 w 95"/>
                <a:gd name="T5" fmla="*/ 250 h 251"/>
                <a:gd name="T6" fmla="*/ 0 w 95"/>
                <a:gd name="T7" fmla="*/ 224 h 251"/>
                <a:gd name="T8" fmla="*/ 0 w 95"/>
                <a:gd name="T9" fmla="*/ 48 h 251"/>
                <a:gd name="T10" fmla="*/ 48 w 95"/>
                <a:gd name="T11" fmla="*/ 0 h 251"/>
                <a:gd name="T12" fmla="*/ 48 w 95"/>
                <a:gd name="T13" fmla="*/ 0 h 251"/>
                <a:gd name="T14" fmla="*/ 95 w 95"/>
                <a:gd name="T15" fmla="*/ 48 h 251"/>
                <a:gd name="T16" fmla="*/ 95 w 95"/>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51">
                  <a:moveTo>
                    <a:pt x="95" y="224"/>
                  </a:moveTo>
                  <a:cubicBezTo>
                    <a:pt x="95" y="251"/>
                    <a:pt x="74" y="250"/>
                    <a:pt x="48" y="250"/>
                  </a:cubicBezTo>
                  <a:cubicBezTo>
                    <a:pt x="48" y="250"/>
                    <a:pt x="48" y="250"/>
                    <a:pt x="48" y="250"/>
                  </a:cubicBezTo>
                  <a:cubicBezTo>
                    <a:pt x="22" y="250"/>
                    <a:pt x="0" y="251"/>
                    <a:pt x="0" y="224"/>
                  </a:cubicBezTo>
                  <a:cubicBezTo>
                    <a:pt x="0" y="48"/>
                    <a:pt x="0" y="48"/>
                    <a:pt x="0" y="48"/>
                  </a:cubicBezTo>
                  <a:cubicBezTo>
                    <a:pt x="0" y="21"/>
                    <a:pt x="22" y="0"/>
                    <a:pt x="48" y="0"/>
                  </a:cubicBezTo>
                  <a:cubicBezTo>
                    <a:pt x="48" y="0"/>
                    <a:pt x="48" y="0"/>
                    <a:pt x="48" y="0"/>
                  </a:cubicBezTo>
                  <a:cubicBezTo>
                    <a:pt x="74" y="0"/>
                    <a:pt x="95" y="21"/>
                    <a:pt x="95" y="48"/>
                  </a:cubicBezTo>
                  <a:lnTo>
                    <a:pt x="95" y="224"/>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9"/>
            <p:cNvSpPr>
              <a:spLocks/>
            </p:cNvSpPr>
            <p:nvPr/>
          </p:nvSpPr>
          <p:spPr bwMode="auto">
            <a:xfrm>
              <a:off x="6512" y="1066"/>
              <a:ext cx="535" cy="282"/>
            </a:xfrm>
            <a:custGeom>
              <a:avLst/>
              <a:gdLst>
                <a:gd name="T0" fmla="*/ 535 w 535"/>
                <a:gd name="T1" fmla="*/ 0 h 282"/>
                <a:gd name="T2" fmla="*/ 500 w 535"/>
                <a:gd name="T3" fmla="*/ 185 h 282"/>
                <a:gd name="T4" fmla="*/ 307 w 535"/>
                <a:gd name="T5" fmla="*/ 282 h 282"/>
                <a:gd name="T6" fmla="*/ 221 w 535"/>
                <a:gd name="T7" fmla="*/ 282 h 282"/>
                <a:gd name="T8" fmla="*/ 0 w 535"/>
                <a:gd name="T9" fmla="*/ 248 h 282"/>
                <a:gd name="T10" fmla="*/ 72 w 535"/>
                <a:gd name="T11" fmla="*/ 108 h 282"/>
              </a:gdLst>
              <a:ahLst/>
              <a:cxnLst>
                <a:cxn ang="0">
                  <a:pos x="T0" y="T1"/>
                </a:cxn>
                <a:cxn ang="0">
                  <a:pos x="T2" y="T3"/>
                </a:cxn>
                <a:cxn ang="0">
                  <a:pos x="T4" y="T5"/>
                </a:cxn>
                <a:cxn ang="0">
                  <a:pos x="T6" y="T7"/>
                </a:cxn>
                <a:cxn ang="0">
                  <a:pos x="T8" y="T9"/>
                </a:cxn>
                <a:cxn ang="0">
                  <a:pos x="T10" y="T11"/>
                </a:cxn>
              </a:cxnLst>
              <a:rect l="0" t="0" r="r" b="b"/>
              <a:pathLst>
                <a:path w="535" h="282">
                  <a:moveTo>
                    <a:pt x="535" y="0"/>
                  </a:moveTo>
                  <a:lnTo>
                    <a:pt x="500" y="185"/>
                  </a:lnTo>
                  <a:lnTo>
                    <a:pt x="307" y="282"/>
                  </a:lnTo>
                  <a:lnTo>
                    <a:pt x="221" y="282"/>
                  </a:lnTo>
                  <a:lnTo>
                    <a:pt x="0" y="248"/>
                  </a:lnTo>
                  <a:lnTo>
                    <a:pt x="72" y="108"/>
                  </a:lnTo>
                </a:path>
              </a:pathLst>
            </a:custGeom>
            <a:noFill/>
            <a:ln w="95250" cap="rnd">
              <a:solidFill>
                <a:schemeClr val="accent3">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4" name="角丸四角形 43"/>
          <p:cNvSpPr/>
          <p:nvPr/>
        </p:nvSpPr>
        <p:spPr>
          <a:xfrm>
            <a:off x="2056633" y="2701163"/>
            <a:ext cx="9649758" cy="774615"/>
          </a:xfrm>
          <a:prstGeom prst="roundRect">
            <a:avLst>
              <a:gd name="adj" fmla="val 29783"/>
            </a:avLst>
          </a:prstGeom>
          <a:solidFill>
            <a:schemeClr val="bg1"/>
          </a:solidFill>
          <a:ln w="476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角丸四角形 41"/>
          <p:cNvSpPr/>
          <p:nvPr/>
        </p:nvSpPr>
        <p:spPr>
          <a:xfrm>
            <a:off x="2292744" y="961346"/>
            <a:ext cx="7563854" cy="774615"/>
          </a:xfrm>
          <a:prstGeom prst="roundRect">
            <a:avLst>
              <a:gd name="adj" fmla="val 29783"/>
            </a:avLst>
          </a:prstGeom>
          <a:solidFill>
            <a:schemeClr val="bg1"/>
          </a:solidFill>
          <a:ln w="476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角丸四角形 42"/>
          <p:cNvSpPr/>
          <p:nvPr/>
        </p:nvSpPr>
        <p:spPr>
          <a:xfrm>
            <a:off x="3327191" y="1831255"/>
            <a:ext cx="6457761" cy="774615"/>
          </a:xfrm>
          <a:prstGeom prst="roundRect">
            <a:avLst>
              <a:gd name="adj" fmla="val 29783"/>
            </a:avLst>
          </a:prstGeom>
          <a:solidFill>
            <a:schemeClr val="bg1"/>
          </a:solidFill>
          <a:ln w="476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Google Shape;167;p27"/>
          <p:cNvSpPr txBox="1">
            <a:spLocks/>
          </p:cNvSpPr>
          <p:nvPr/>
        </p:nvSpPr>
        <p:spPr>
          <a:xfrm>
            <a:off x="2584692" y="1087820"/>
            <a:ext cx="7056000"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それぞれのプロジェクトの進行ペースが違うよね </a:t>
            </a:r>
            <a:r>
              <a:rPr lang="en-US" altLang="ja-JP" dirty="0">
                <a:solidFill>
                  <a:srgbClr val="000000"/>
                </a:solidFill>
                <a:latin typeface="+mn-ea"/>
              </a:rPr>
              <a:t>!?</a:t>
            </a:r>
          </a:p>
        </p:txBody>
      </p:sp>
      <p:sp>
        <p:nvSpPr>
          <p:cNvPr id="38" name="Google Shape;167;p27"/>
          <p:cNvSpPr txBox="1">
            <a:spLocks/>
          </p:cNvSpPr>
          <p:nvPr/>
        </p:nvSpPr>
        <p:spPr>
          <a:xfrm>
            <a:off x="3719792" y="1965576"/>
            <a:ext cx="5979267"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前にも伝えたのに、誰も動かなかったよ！</a:t>
            </a:r>
          </a:p>
        </p:txBody>
      </p:sp>
      <p:sp>
        <p:nvSpPr>
          <p:cNvPr id="40" name="Google Shape;167;p27"/>
          <p:cNvSpPr txBox="1">
            <a:spLocks/>
          </p:cNvSpPr>
          <p:nvPr/>
        </p:nvSpPr>
        <p:spPr>
          <a:xfrm>
            <a:off x="2253912" y="2852164"/>
            <a:ext cx="9360000" cy="458255"/>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使おうとしたけど、バグばかりで使えなかったよ </a:t>
            </a:r>
            <a:r>
              <a:rPr lang="en-US" altLang="ja-JP" dirty="0">
                <a:solidFill>
                  <a:srgbClr val="000000"/>
                </a:solidFill>
                <a:latin typeface="+mn-ea"/>
              </a:rPr>
              <a:t>…</a:t>
            </a:r>
            <a:r>
              <a:rPr lang="ja-JP" altLang="en-US" sz="2000" dirty="0">
                <a:solidFill>
                  <a:srgbClr val="000000"/>
                </a:solidFill>
                <a:latin typeface="+mn-ea"/>
              </a:rPr>
              <a:t>（誰も直してくれないよ</a:t>
            </a:r>
            <a:r>
              <a:rPr lang="en-US" altLang="ja-JP" sz="2000" dirty="0">
                <a:solidFill>
                  <a:srgbClr val="000000"/>
                </a:solidFill>
                <a:latin typeface="+mn-ea"/>
              </a:rPr>
              <a:t>…</a:t>
            </a:r>
            <a:r>
              <a:rPr lang="ja-JP" altLang="en-US" sz="2000" dirty="0">
                <a:solidFill>
                  <a:srgbClr val="000000"/>
                </a:solidFill>
                <a:latin typeface="+mn-ea"/>
              </a:rPr>
              <a:t>）</a:t>
            </a:r>
            <a:endParaRPr lang="ja-JP" altLang="en-US" dirty="0">
              <a:solidFill>
                <a:srgbClr val="000000"/>
              </a:solidFill>
              <a:latin typeface="+mn-ea"/>
            </a:endParaRPr>
          </a:p>
        </p:txBody>
      </p:sp>
      <p:grpSp>
        <p:nvGrpSpPr>
          <p:cNvPr id="2" name="グループ化 1"/>
          <p:cNvGrpSpPr/>
          <p:nvPr/>
        </p:nvGrpSpPr>
        <p:grpSpPr>
          <a:xfrm>
            <a:off x="2" y="3560701"/>
            <a:ext cx="12191998" cy="2802957"/>
            <a:chOff x="2" y="3560701"/>
            <a:chExt cx="12191998" cy="2802957"/>
          </a:xfrm>
        </p:grpSpPr>
        <p:sp>
          <p:nvSpPr>
            <p:cNvPr id="36" name="角丸四角形 35"/>
            <p:cNvSpPr/>
            <p:nvPr/>
          </p:nvSpPr>
          <p:spPr>
            <a:xfrm>
              <a:off x="468087" y="4419658"/>
              <a:ext cx="11255828" cy="1944000"/>
            </a:xfrm>
            <a:prstGeom prst="roundRect">
              <a:avLst>
                <a:gd name="adj" fmla="val 8398"/>
              </a:avLst>
            </a:prstGeom>
            <a:solidFill>
              <a:srgbClr val="CDDDCD"/>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グループ化 28"/>
            <p:cNvGrpSpPr/>
            <p:nvPr/>
          </p:nvGrpSpPr>
          <p:grpSpPr>
            <a:xfrm>
              <a:off x="2" y="3560701"/>
              <a:ext cx="12191998" cy="2720868"/>
              <a:chOff x="2" y="3560701"/>
              <a:chExt cx="12191998" cy="2720868"/>
            </a:xfrm>
          </p:grpSpPr>
          <p:sp>
            <p:nvSpPr>
              <p:cNvPr id="49" name="正方形/長方形 48"/>
              <p:cNvSpPr/>
              <p:nvPr/>
            </p:nvSpPr>
            <p:spPr>
              <a:xfrm>
                <a:off x="2" y="5309569"/>
                <a:ext cx="12191998" cy="972000"/>
              </a:xfrm>
              <a:prstGeom prst="rect">
                <a:avLst/>
              </a:prstGeom>
            </p:spPr>
            <p:txBody>
              <a:bodyPr wrap="square" lIns="0" tIns="0" rIns="0" bIns="0" anchor="ctr" anchorCtr="0">
                <a:noAutofit/>
              </a:bodyPr>
              <a:lstStyle/>
              <a:p>
                <a:pPr algn="ctr">
                  <a:lnSpc>
                    <a:spcPts val="3200"/>
                  </a:lnSpc>
                </a:pPr>
                <a:r>
                  <a:rPr lang="en" altLang="ja-JP" sz="3000" b="1" dirty="0">
                    <a:solidFill>
                      <a:srgbClr val="668565"/>
                    </a:solidFill>
                    <a:latin typeface="+mn-ea"/>
                  </a:rPr>
                  <a:t>InnerSource </a:t>
                </a:r>
                <a:r>
                  <a:rPr lang="en" altLang="ja-JP" sz="3000" dirty="0">
                    <a:solidFill>
                      <a:srgbClr val="668565"/>
                    </a:solidFill>
                    <a:latin typeface="+mn-ea"/>
                  </a:rPr>
                  <a:t>のプロジェクト</a:t>
                </a:r>
                <a:r>
                  <a:rPr lang="ja-JP" altLang="en-US" sz="3000" dirty="0">
                    <a:solidFill>
                      <a:srgbClr val="668565"/>
                    </a:solidFill>
                    <a:latin typeface="+mn-ea"/>
                  </a:rPr>
                  <a:t>で</a:t>
                </a:r>
                <a:r>
                  <a:rPr lang="en" altLang="ja-JP" sz="3000" dirty="0">
                    <a:solidFill>
                      <a:srgbClr val="668565"/>
                    </a:solidFill>
                    <a:latin typeface="+mn-ea"/>
                  </a:rPr>
                  <a:t>はソースコードをチェックアウトして</a:t>
                </a:r>
              </a:p>
              <a:p>
                <a:pPr algn="ctr">
                  <a:lnSpc>
                    <a:spcPts val="3200"/>
                  </a:lnSpc>
                </a:pPr>
                <a:r>
                  <a:rPr lang="en" altLang="ja-JP" sz="3000" dirty="0">
                    <a:solidFill>
                      <a:srgbClr val="668565"/>
                    </a:solidFill>
                    <a:latin typeface="+mn-ea"/>
                  </a:rPr>
                  <a:t>変更を加え、改良したバージョンを利用する自由があ</a:t>
                </a:r>
                <a:r>
                  <a:rPr lang="ja-JP" altLang="en-US" sz="3000" dirty="0">
                    <a:solidFill>
                      <a:srgbClr val="668565"/>
                    </a:solidFill>
                    <a:latin typeface="+mn-ea"/>
                  </a:rPr>
                  <a:t>るんです！</a:t>
                </a:r>
                <a:endParaRPr lang="en" altLang="ja-JP" sz="3000" dirty="0">
                  <a:solidFill>
                    <a:srgbClr val="668565"/>
                  </a:solidFill>
                  <a:latin typeface="+mn-ea"/>
                </a:endParaRPr>
              </a:p>
            </p:txBody>
          </p:sp>
          <p:sp>
            <p:nvSpPr>
              <p:cNvPr id="50" name="テキスト ボックス 49"/>
              <p:cNvSpPr txBox="1"/>
              <p:nvPr/>
            </p:nvSpPr>
            <p:spPr>
              <a:xfrm>
                <a:off x="3683330" y="4513149"/>
                <a:ext cx="4825340" cy="720000"/>
              </a:xfrm>
              <a:prstGeom prst="rect">
                <a:avLst/>
              </a:prstGeom>
              <a:noFill/>
              <a:scene3d>
                <a:camera prst="orthographicFront"/>
                <a:lightRig rig="threePt" dir="t">
                  <a:rot lat="0" lon="0" rev="5400000"/>
                </a:lightRig>
              </a:scene3d>
              <a:sp3d extrusionH="82550">
                <a:bevelT w="38100"/>
                <a:extrusionClr>
                  <a:schemeClr val="accent6">
                    <a:lumMod val="75000"/>
                  </a:schemeClr>
                </a:extrusionClr>
                <a:contourClr>
                  <a:schemeClr val="accent6">
                    <a:lumMod val="20000"/>
                    <a:lumOff val="80000"/>
                  </a:schemeClr>
                </a:contourClr>
              </a:sp3d>
            </p:spPr>
            <p:txBody>
              <a:bodyPr wrap="none" lIns="0" tIns="0" rIns="0" bIns="0" rtlCol="0" anchor="ctr" anchorCtr="0">
                <a:noAutofit/>
              </a:bodyPr>
              <a:lstStyle/>
              <a:p>
                <a:pPr algn="ctr">
                  <a:defRPr/>
                </a:pPr>
                <a:r>
                  <a:rPr lang="en-US" altLang="ja-JP" sz="5400" b="1" dirty="0" err="1">
                    <a:ln w="12700">
                      <a:noFill/>
                      <a:prstDash val="solid"/>
                    </a:ln>
                    <a:solidFill>
                      <a:srgbClr val="668565"/>
                    </a:solidFill>
                    <a:latin typeface="Meiryo UI" panose="020B0604030504040204" pitchFamily="50" charset="-128"/>
                    <a:cs typeface="Meiryo UI" panose="020B0604030504040204" pitchFamily="50" charset="-128"/>
                  </a:rPr>
                  <a:t>InnerSource</a:t>
                </a:r>
                <a:endParaRPr lang="en-US" altLang="ja-JP" sz="3200" b="1" dirty="0">
                  <a:ln w="12700">
                    <a:noFill/>
                    <a:prstDash val="solid"/>
                  </a:ln>
                  <a:solidFill>
                    <a:srgbClr val="668565"/>
                  </a:solidFill>
                  <a:latin typeface="Meiryo UI" panose="020B0604030504040204" pitchFamily="50" charset="-128"/>
                  <a:cs typeface="Meiryo UI" panose="020B0604030504040204" pitchFamily="50" charset="-128"/>
                </a:endParaRPr>
              </a:p>
            </p:txBody>
          </p:sp>
          <p:grpSp>
            <p:nvGrpSpPr>
              <p:cNvPr id="28" name="グループ化 27"/>
              <p:cNvGrpSpPr/>
              <p:nvPr/>
            </p:nvGrpSpPr>
            <p:grpSpPr>
              <a:xfrm>
                <a:off x="4764000" y="3560701"/>
                <a:ext cx="2664000" cy="792000"/>
                <a:chOff x="4696384" y="3619316"/>
                <a:chExt cx="2664000" cy="792000"/>
              </a:xfrm>
            </p:grpSpPr>
            <p:sp>
              <p:nvSpPr>
                <p:cNvPr id="48" name="右矢印 47"/>
                <p:cNvSpPr/>
                <p:nvPr/>
              </p:nvSpPr>
              <p:spPr>
                <a:xfrm rot="5400000">
                  <a:off x="5632384" y="2683316"/>
                  <a:ext cx="792000" cy="2664000"/>
                </a:xfrm>
                <a:prstGeom prst="rightArrow">
                  <a:avLst>
                    <a:gd name="adj1" fmla="val 63075"/>
                    <a:gd name="adj2" fmla="val 50000"/>
                  </a:avLst>
                </a:prstGeom>
                <a:solidFill>
                  <a:srgbClr val="65D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51" name="テキスト ボックス 50"/>
                <p:cNvSpPr txBox="1"/>
                <p:nvPr/>
              </p:nvSpPr>
              <p:spPr>
                <a:xfrm>
                  <a:off x="5269042" y="3773282"/>
                  <a:ext cx="1656000" cy="360000"/>
                </a:xfrm>
                <a:prstGeom prst="rect">
                  <a:avLst/>
                </a:prstGeom>
                <a:noFill/>
              </p:spPr>
              <p:txBody>
                <a:bodyPr wrap="square" lIns="0" tIns="0" rIns="0" bIns="0" rtlCol="0" anchor="ctr" anchorCtr="0">
                  <a:noAutofit/>
                </a:bodyPr>
                <a:lstStyle/>
                <a:p>
                  <a:pPr algn="ctr">
                    <a:defRPr/>
                  </a:pPr>
                  <a:r>
                    <a:rPr lang="ja-JP" altLang="en-US" sz="2800" b="1" dirty="0">
                      <a:solidFill>
                        <a:schemeClr val="accent1">
                          <a:lumMod val="75000"/>
                        </a:schemeClr>
                      </a:solidFill>
                      <a:latin typeface="Meiryo UI" panose="020B0604030504040204" pitchFamily="50" charset="-128"/>
                      <a:cs typeface="Meiryo UI" panose="020B0604030504040204" pitchFamily="50" charset="-128"/>
                    </a:rPr>
                    <a:t>そこで・・・</a:t>
                  </a:r>
                  <a:endParaRPr lang="en-US" altLang="ja-JP" sz="2800" b="1" dirty="0">
                    <a:solidFill>
                      <a:schemeClr val="accent1">
                        <a:lumMod val="75000"/>
                      </a:schemeClr>
                    </a:solidFill>
                    <a:latin typeface="Meiryo UI" panose="020B0604030504040204" pitchFamily="50" charset="-128"/>
                    <a:cs typeface="Meiryo UI" panose="020B0604030504040204" pitchFamily="50" charset="-128"/>
                  </a:endParaRPr>
                </a:p>
              </p:txBody>
            </p:sp>
          </p:grpSp>
        </p:grpSp>
      </p:grpSp>
    </p:spTree>
    <p:extLst>
      <p:ext uri="{BB962C8B-B14F-4D97-AF65-F5344CB8AC3E}">
        <p14:creationId xmlns:p14="http://schemas.microsoft.com/office/powerpoint/2010/main" val="24273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4216401"/>
            <a:ext cx="11255828" cy="1440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1</a:t>
            </a:r>
            <a:r>
              <a:rPr lang="ja-JP" altLang="en-US" sz="2800" dirty="0">
                <a:solidFill>
                  <a:schemeClr val="bg1"/>
                </a:solidFill>
                <a:latin typeface="+mn-ea"/>
                <a:ea typeface="+mn-ea"/>
              </a:rPr>
              <a:t>　コントリビューターになってみよう！</a:t>
            </a:r>
            <a:endParaRPr lang="ja-JP" altLang="ja-JP" sz="2800" dirty="0">
              <a:solidFill>
                <a:schemeClr val="bg1"/>
              </a:solidFill>
              <a:latin typeface="+mn-ea"/>
              <a:ea typeface="+mn-ea"/>
            </a:endParaRPr>
          </a:p>
        </p:txBody>
      </p:sp>
      <p:sp>
        <p:nvSpPr>
          <p:cNvPr id="24" name="Google Shape;179;p29"/>
          <p:cNvSpPr txBox="1">
            <a:spLocks/>
          </p:cNvSpPr>
          <p:nvPr/>
        </p:nvSpPr>
        <p:spPr>
          <a:xfrm>
            <a:off x="1954136" y="1524438"/>
            <a:ext cx="9828000" cy="396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chemeClr val="accent3">
                    <a:lumMod val="75000"/>
                  </a:schemeClr>
                </a:solidFill>
                <a:latin typeface="+mn-ea"/>
              </a:rPr>
              <a:t>プロジェクトのコピーを作成して、そこに変更を加えて、自分の手元に置く </a:t>
            </a:r>
            <a:r>
              <a:rPr lang="en-US" altLang="ja-JP" sz="2600" b="1" i="1" dirty="0">
                <a:solidFill>
                  <a:schemeClr val="accent3">
                    <a:lumMod val="75000"/>
                  </a:schemeClr>
                </a:solidFill>
                <a:latin typeface="+mn-ea"/>
              </a:rPr>
              <a:t>!</a:t>
            </a:r>
            <a:endParaRPr lang="ja-JP" altLang="en-US" sz="2600" b="1" i="1" dirty="0">
              <a:solidFill>
                <a:schemeClr val="accent3">
                  <a:lumMod val="75000"/>
                </a:schemeClr>
              </a:solidFill>
              <a:latin typeface="+mn-ea"/>
            </a:endParaRPr>
          </a:p>
        </p:txBody>
      </p:sp>
      <p:sp>
        <p:nvSpPr>
          <p:cNvPr id="25" name="Google Shape;179;p29"/>
          <p:cNvSpPr txBox="1">
            <a:spLocks/>
          </p:cNvSpPr>
          <p:nvPr/>
        </p:nvSpPr>
        <p:spPr>
          <a:xfrm>
            <a:off x="4242000" y="2008771"/>
            <a:ext cx="3708000" cy="324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2200" dirty="0">
                <a:solidFill>
                  <a:srgbClr val="000000"/>
                </a:solidFill>
                <a:latin typeface="Meiryo UI"/>
              </a:rPr>
              <a:t>確かに、仕事は終わるけれど・・・</a:t>
            </a:r>
          </a:p>
        </p:txBody>
      </p:sp>
      <p:sp>
        <p:nvSpPr>
          <p:cNvPr id="27" name="Google Shape;179;p29"/>
          <p:cNvSpPr txBox="1">
            <a:spLocks/>
          </p:cNvSpPr>
          <p:nvPr/>
        </p:nvSpPr>
        <p:spPr>
          <a:xfrm>
            <a:off x="1954136" y="2780240"/>
            <a:ext cx="8640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chemeClr val="accent3">
                    <a:lumMod val="75000"/>
                  </a:schemeClr>
                </a:solidFill>
                <a:latin typeface="+mn-ea"/>
              </a:rPr>
              <a:t>コピーしたコードをメンテナンスし、ホストチームが作成する</a:t>
            </a:r>
            <a:endParaRPr lang="en-US" altLang="ja-JP" sz="2600" b="1" i="1" dirty="0">
              <a:solidFill>
                <a:schemeClr val="accent3">
                  <a:lumMod val="75000"/>
                </a:schemeClr>
              </a:solidFill>
              <a:latin typeface="+mn-ea"/>
            </a:endParaRPr>
          </a:p>
          <a:p>
            <a:pPr marL="0" indent="0">
              <a:lnSpc>
                <a:spcPct val="100000"/>
              </a:lnSpc>
              <a:spcBef>
                <a:spcPts val="0"/>
              </a:spcBef>
              <a:buFont typeface="Arial" panose="020B0604020202020204" pitchFamily="34" charset="0"/>
              <a:buNone/>
            </a:pPr>
            <a:r>
              <a:rPr lang="ja-JP" altLang="en-US" sz="2600" b="1" i="1" dirty="0">
                <a:solidFill>
                  <a:schemeClr val="accent3">
                    <a:lumMod val="75000"/>
                  </a:schemeClr>
                </a:solidFill>
                <a:latin typeface="+mn-ea"/>
              </a:rPr>
              <a:t>新しいリリースのいずれにも、その変更を追随させないといけない</a:t>
            </a:r>
          </a:p>
        </p:txBody>
      </p:sp>
      <p:sp>
        <p:nvSpPr>
          <p:cNvPr id="9" name="楕円 8"/>
          <p:cNvSpPr>
            <a:spLocks noChangeAspect="1"/>
          </p:cNvSpPr>
          <p:nvPr/>
        </p:nvSpPr>
        <p:spPr>
          <a:xfrm>
            <a:off x="451135" y="1074438"/>
            <a:ext cx="1296000" cy="1296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b="1" dirty="0">
                <a:solidFill>
                  <a:srgbClr val="FFFFFF"/>
                </a:solidFill>
                <a:latin typeface="Meiryo UI"/>
              </a:rPr>
              <a:t>メリット</a:t>
            </a:r>
            <a:endParaRPr lang="en-US" altLang="ja-JP" sz="2400" b="1" dirty="0">
              <a:solidFill>
                <a:srgbClr val="FFFFFF"/>
              </a:solidFill>
              <a:latin typeface="Meiryo UI"/>
            </a:endParaRPr>
          </a:p>
        </p:txBody>
      </p:sp>
      <p:sp>
        <p:nvSpPr>
          <p:cNvPr id="31" name="正方形/長方形 30"/>
          <p:cNvSpPr/>
          <p:nvPr/>
        </p:nvSpPr>
        <p:spPr>
          <a:xfrm>
            <a:off x="3268136" y="4474611"/>
            <a:ext cx="7200000" cy="900000"/>
          </a:xfrm>
          <a:prstGeom prst="rect">
            <a:avLst/>
          </a:prstGeom>
          <a:noFill/>
        </p:spPr>
        <p:txBody>
          <a:bodyPr wrap="square" lIns="0" tIns="0" rIns="0" bIns="0" anchor="ctr" anchorCtr="0">
            <a:noAutofit/>
          </a:bodyPr>
          <a:lstStyle/>
          <a:p>
            <a:pPr algn="ctr"/>
            <a:r>
              <a:rPr lang="en" altLang="ja-JP" sz="3600" b="1" dirty="0">
                <a:solidFill>
                  <a:srgbClr val="E5E5E5">
                    <a:lumMod val="25000"/>
                  </a:srgbClr>
                </a:solidFill>
                <a:latin typeface="+mn-ea"/>
              </a:rPr>
              <a:t>InnerSource </a:t>
            </a:r>
            <a:r>
              <a:rPr lang="ja-JP" altLang="en-US" sz="3600" b="1" dirty="0">
                <a:solidFill>
                  <a:srgbClr val="E5E5E5">
                    <a:lumMod val="25000"/>
                  </a:srgbClr>
                </a:solidFill>
                <a:latin typeface="+mn-ea"/>
              </a:rPr>
              <a:t>の</a:t>
            </a:r>
            <a:r>
              <a:rPr lang="en" altLang="ja-JP" sz="3600" b="1" dirty="0">
                <a:solidFill>
                  <a:srgbClr val="E5E5E5">
                    <a:lumMod val="25000"/>
                  </a:srgbClr>
                </a:solidFill>
                <a:latin typeface="+mn-ea"/>
              </a:rPr>
              <a:t>自由</a:t>
            </a:r>
            <a:r>
              <a:rPr lang="ja-JP" altLang="en-US" sz="3600" b="1" dirty="0">
                <a:solidFill>
                  <a:srgbClr val="E5E5E5">
                    <a:lumMod val="25000"/>
                  </a:srgbClr>
                </a:solidFill>
                <a:latin typeface="+mn-ea"/>
              </a:rPr>
              <a:t>を間違えると、</a:t>
            </a:r>
            <a:endParaRPr lang="en-US" altLang="ja-JP" sz="3600" b="1" dirty="0">
              <a:solidFill>
                <a:srgbClr val="E5E5E5">
                  <a:lumMod val="25000"/>
                </a:srgbClr>
              </a:solidFill>
              <a:latin typeface="+mn-ea"/>
            </a:endParaRPr>
          </a:p>
          <a:p>
            <a:pPr algn="ctr"/>
            <a:r>
              <a:rPr lang="ja-JP" altLang="en-US" sz="3600" b="1" dirty="0">
                <a:solidFill>
                  <a:srgbClr val="E5E5E5">
                    <a:lumMod val="25000"/>
                  </a:srgbClr>
                </a:solidFill>
                <a:latin typeface="+mn-ea"/>
              </a:rPr>
              <a:t>こんな問題を抱えてしまう！</a:t>
            </a:r>
            <a:endParaRPr lang="en" altLang="ja-JP" sz="3600" b="1" dirty="0">
              <a:solidFill>
                <a:srgbClr val="E5E5E5">
                  <a:lumMod val="25000"/>
                </a:srgbClr>
              </a:solidFill>
              <a:latin typeface="+mn-ea"/>
            </a:endParaRPr>
          </a:p>
        </p:txBody>
      </p:sp>
      <p:sp>
        <p:nvSpPr>
          <p:cNvPr id="33" name="右矢印 32"/>
          <p:cNvSpPr/>
          <p:nvPr/>
        </p:nvSpPr>
        <p:spPr>
          <a:xfrm rot="5400000">
            <a:off x="5790000" y="4907244"/>
            <a:ext cx="612000" cy="2412000"/>
          </a:xfrm>
          <a:prstGeom prst="rightArrow">
            <a:avLst>
              <a:gd name="adj1" fmla="val 61460"/>
              <a:gd name="adj2" fmla="val 62451"/>
            </a:avLst>
          </a:prstGeom>
          <a:solidFill>
            <a:srgbClr val="65D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8" name="図 7"/>
          <p:cNvPicPr>
            <a:picLocks noChangeAspect="1"/>
          </p:cNvPicPr>
          <p:nvPr/>
        </p:nvPicPr>
        <p:blipFill>
          <a:blip r:embed="rId3"/>
          <a:stretch>
            <a:fillRect/>
          </a:stretch>
        </p:blipFill>
        <p:spPr>
          <a:xfrm>
            <a:off x="1560959" y="4419216"/>
            <a:ext cx="563181" cy="1080000"/>
          </a:xfrm>
          <a:prstGeom prst="rect">
            <a:avLst/>
          </a:prstGeom>
        </p:spPr>
      </p:pic>
      <p:pic>
        <p:nvPicPr>
          <p:cNvPr id="2" name="図 1"/>
          <p:cNvPicPr>
            <a:picLocks noChangeAspect="1"/>
          </p:cNvPicPr>
          <p:nvPr/>
        </p:nvPicPr>
        <p:blipFill>
          <a:blip r:embed="rId4"/>
          <a:stretch>
            <a:fillRect/>
          </a:stretch>
        </p:blipFill>
        <p:spPr>
          <a:xfrm rot="1667188">
            <a:off x="2172364" y="4330144"/>
            <a:ext cx="575993" cy="757978"/>
          </a:xfrm>
          <a:prstGeom prst="rect">
            <a:avLst/>
          </a:prstGeom>
        </p:spPr>
      </p:pic>
      <p:grpSp>
        <p:nvGrpSpPr>
          <p:cNvPr id="10" name="グループ化 9"/>
          <p:cNvGrpSpPr/>
          <p:nvPr/>
        </p:nvGrpSpPr>
        <p:grpSpPr>
          <a:xfrm>
            <a:off x="451135" y="2528240"/>
            <a:ext cx="1296000" cy="1296000"/>
            <a:chOff x="451135" y="2593557"/>
            <a:chExt cx="1296000" cy="1296000"/>
          </a:xfrm>
        </p:grpSpPr>
        <p:sp>
          <p:nvSpPr>
            <p:cNvPr id="34" name="楕円 33"/>
            <p:cNvSpPr>
              <a:spLocks noChangeAspect="1"/>
            </p:cNvSpPr>
            <p:nvPr/>
          </p:nvSpPr>
          <p:spPr>
            <a:xfrm>
              <a:off x="451135" y="2593557"/>
              <a:ext cx="1296000" cy="1296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2400" b="1" dirty="0">
                <a:solidFill>
                  <a:srgbClr val="FFFFFF"/>
                </a:solidFill>
                <a:latin typeface="Meiryo UI"/>
              </a:endParaRPr>
            </a:p>
          </p:txBody>
        </p:sp>
        <p:sp>
          <p:nvSpPr>
            <p:cNvPr id="5" name="正方形/長方形 4"/>
            <p:cNvSpPr/>
            <p:nvPr/>
          </p:nvSpPr>
          <p:spPr>
            <a:xfrm>
              <a:off x="505135" y="3043557"/>
              <a:ext cx="1188000" cy="396000"/>
            </a:xfrm>
            <a:prstGeom prst="rect">
              <a:avLst/>
            </a:prstGeom>
          </p:spPr>
          <p:txBody>
            <a:bodyPr wrap="none" lIns="0" tIns="0" rIns="0" bIns="0" anchor="ctr" anchorCtr="0">
              <a:noAutofit/>
            </a:bodyPr>
            <a:lstStyle/>
            <a:p>
              <a:pPr algn="ctr"/>
              <a:r>
                <a:rPr lang="ja-JP" altLang="en-US" sz="2400" b="1" dirty="0">
                  <a:solidFill>
                    <a:srgbClr val="FFFFFF"/>
                  </a:solidFill>
                  <a:latin typeface="Meiryo UI"/>
                </a:rPr>
                <a:t>デメリット</a:t>
              </a:r>
              <a:endParaRPr lang="en-US" altLang="ja-JP" sz="2400" b="1" dirty="0">
                <a:solidFill>
                  <a:srgbClr val="FFFFFF"/>
                </a:solidFill>
                <a:latin typeface="Meiryo UI"/>
              </a:endParaRPr>
            </a:p>
          </p:txBody>
        </p:sp>
      </p:grpSp>
    </p:spTree>
    <p:extLst>
      <p:ext uri="{BB962C8B-B14F-4D97-AF65-F5344CB8AC3E}">
        <p14:creationId xmlns:p14="http://schemas.microsoft.com/office/powerpoint/2010/main" val="361812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68086" y="2172890"/>
            <a:ext cx="11255828" cy="900000"/>
          </a:xfrm>
          <a:prstGeom prst="roundRect">
            <a:avLst>
              <a:gd name="adj" fmla="val 13347"/>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1</a:t>
            </a:r>
            <a:r>
              <a:rPr lang="ja-JP" altLang="en-US" sz="2800" dirty="0">
                <a:solidFill>
                  <a:schemeClr val="bg1"/>
                </a:solidFill>
                <a:latin typeface="+mn-ea"/>
                <a:ea typeface="+mn-ea"/>
              </a:rPr>
              <a:t>　コントリビューターになってみよう！</a:t>
            </a:r>
            <a:endParaRPr lang="ja-JP" altLang="ja-JP" sz="2800" dirty="0">
              <a:solidFill>
                <a:schemeClr val="bg1"/>
              </a:solidFill>
              <a:latin typeface="+mn-ea"/>
              <a:ea typeface="+mn-ea"/>
            </a:endParaRPr>
          </a:p>
        </p:txBody>
      </p:sp>
      <p:sp>
        <p:nvSpPr>
          <p:cNvPr id="32" name="Google Shape;179;p29"/>
          <p:cNvSpPr txBox="1">
            <a:spLocks/>
          </p:cNvSpPr>
          <p:nvPr/>
        </p:nvSpPr>
        <p:spPr>
          <a:xfrm>
            <a:off x="3924483" y="5029958"/>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chemeClr val="accent1"/>
                </a:solidFill>
                <a:latin typeface="Meiryo UI" panose="020B0604030504040204" pitchFamily="50" charset="-128"/>
                <a:ea typeface="Meiryo UI" panose="020B0604030504040204" pitchFamily="50" charset="-128"/>
              </a:rPr>
              <a:t>第</a:t>
            </a:r>
            <a:r>
              <a:rPr lang="en-US" altLang="ja-JP" sz="2800" b="1" dirty="0">
                <a:solidFill>
                  <a:schemeClr val="accent1"/>
                </a:solidFill>
                <a:latin typeface="Meiryo UI" panose="020B0604030504040204" pitchFamily="50" charset="-128"/>
                <a:ea typeface="Meiryo UI" panose="020B0604030504040204" pitchFamily="50" charset="-128"/>
              </a:rPr>
              <a:t>3</a:t>
            </a:r>
            <a:r>
              <a:rPr lang="ja-JP" altLang="en-US" sz="2800" b="1" dirty="0">
                <a:solidFill>
                  <a:schemeClr val="accent1"/>
                </a:solidFill>
                <a:latin typeface="Meiryo UI" panose="020B0604030504040204" pitchFamily="50" charset="-128"/>
                <a:ea typeface="Meiryo UI" panose="020B0604030504040204" pitchFamily="50" charset="-128"/>
              </a:rPr>
              <a:t>の解決策があることを認識する</a:t>
            </a:r>
          </a:p>
        </p:txBody>
      </p:sp>
      <p:sp>
        <p:nvSpPr>
          <p:cNvPr id="35" name="テキスト ボックス 34"/>
          <p:cNvSpPr txBox="1"/>
          <p:nvPr/>
        </p:nvSpPr>
        <p:spPr>
          <a:xfrm>
            <a:off x="0" y="2370890"/>
            <a:ext cx="12192000" cy="504000"/>
          </a:xfrm>
          <a:prstGeom prst="rect">
            <a:avLst/>
          </a:prstGeom>
          <a:noFill/>
        </p:spPr>
        <p:txBody>
          <a:bodyPr wrap="none" lIns="180000" tIns="0" rIns="0" bIns="0" rtlCol="0" anchor="ctr" anchorCtr="0">
            <a:noAutofit/>
          </a:bodyPr>
          <a:lstStyle/>
          <a:p>
            <a:pPr algn="ctr"/>
            <a:r>
              <a:rPr lang="en" altLang="ja-JP" sz="3200" b="1" spc="-100" dirty="0">
                <a:solidFill>
                  <a:srgbClr val="0064D2"/>
                </a:solidFill>
                <a:latin typeface="+mn-ea"/>
              </a:rPr>
              <a:t>自由</a:t>
            </a:r>
            <a:r>
              <a:rPr lang="ja-JP" altLang="en-US" sz="3200" b="1" spc="-100" dirty="0">
                <a:solidFill>
                  <a:srgbClr val="0064D2"/>
                </a:solidFill>
                <a:latin typeface="+mn-ea"/>
              </a:rPr>
              <a:t>に直せるのであれば、チェックアウト元に直接変更を加えよう！</a:t>
            </a:r>
            <a:endParaRPr lang="en" altLang="ja-JP" sz="3200" b="1" spc="-100" dirty="0">
              <a:solidFill>
                <a:srgbClr val="0064D2"/>
              </a:solidFill>
              <a:latin typeface="+mn-ea"/>
            </a:endParaRPr>
          </a:p>
        </p:txBody>
      </p:sp>
      <p:pic>
        <p:nvPicPr>
          <p:cNvPr id="36" name="図 35"/>
          <p:cNvPicPr>
            <a:picLocks noChangeAspect="1"/>
          </p:cNvPicPr>
          <p:nvPr/>
        </p:nvPicPr>
        <p:blipFill>
          <a:blip r:embed="rId3"/>
          <a:stretch>
            <a:fillRect/>
          </a:stretch>
        </p:blipFill>
        <p:spPr>
          <a:xfrm>
            <a:off x="2345910" y="3352034"/>
            <a:ext cx="1221875" cy="1332000"/>
          </a:xfrm>
          <a:prstGeom prst="rect">
            <a:avLst/>
          </a:prstGeom>
        </p:spPr>
      </p:pic>
      <p:pic>
        <p:nvPicPr>
          <p:cNvPr id="37" name="図 36"/>
          <p:cNvPicPr>
            <a:picLocks noChangeAspect="1"/>
          </p:cNvPicPr>
          <p:nvPr/>
        </p:nvPicPr>
        <p:blipFill>
          <a:blip r:embed="rId4"/>
          <a:stretch>
            <a:fillRect/>
          </a:stretch>
        </p:blipFill>
        <p:spPr>
          <a:xfrm>
            <a:off x="2286560" y="4852806"/>
            <a:ext cx="1487715" cy="1548000"/>
          </a:xfrm>
          <a:prstGeom prst="rect">
            <a:avLst/>
          </a:prstGeom>
        </p:spPr>
      </p:pic>
      <p:sp>
        <p:nvSpPr>
          <p:cNvPr id="38" name="Google Shape;179;p29"/>
          <p:cNvSpPr txBox="1">
            <a:spLocks/>
          </p:cNvSpPr>
          <p:nvPr/>
        </p:nvSpPr>
        <p:spPr>
          <a:xfrm>
            <a:off x="3924483" y="3522804"/>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chemeClr val="accent1"/>
                </a:solidFill>
                <a:latin typeface="Meiryo UI" panose="020B0604030504040204" pitchFamily="50" charset="-128"/>
                <a:ea typeface="Meiryo UI" panose="020B0604030504040204" pitchFamily="50" charset="-128"/>
              </a:rPr>
              <a:t>マインドセットを変える</a:t>
            </a:r>
            <a:endParaRPr lang="ja-JP" altLang="en-US" sz="2800" b="1" strike="sngStrike" dirty="0">
              <a:solidFill>
                <a:schemeClr val="accent1"/>
              </a:solidFill>
              <a:latin typeface="Meiryo UI" panose="020B0604030504040204" pitchFamily="50" charset="-128"/>
              <a:ea typeface="Meiryo UI" panose="020B0604030504040204" pitchFamily="50" charset="-128"/>
            </a:endParaRPr>
          </a:p>
        </p:txBody>
      </p:sp>
      <p:sp>
        <p:nvSpPr>
          <p:cNvPr id="39" name="Google Shape;179;p29"/>
          <p:cNvSpPr txBox="1">
            <a:spLocks/>
          </p:cNvSpPr>
          <p:nvPr/>
        </p:nvSpPr>
        <p:spPr>
          <a:xfrm>
            <a:off x="4216680" y="3983252"/>
            <a:ext cx="576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機能やバグの修正を待つ代わりに・・・</a:t>
            </a:r>
          </a:p>
          <a:p>
            <a:pPr marL="0" lvl="2" indent="0">
              <a:lnSpc>
                <a:spcPct val="100000"/>
              </a:lnSpc>
              <a:spcBef>
                <a:spcPts val="0"/>
              </a:spcBef>
            </a:pPr>
            <a:r>
              <a:rPr lang="ja-JP" altLang="en-US" sz="2200" dirty="0">
                <a:latin typeface="+mn-ea"/>
              </a:rPr>
              <a:t> 問題を回避する代わりに・・・</a:t>
            </a:r>
          </a:p>
        </p:txBody>
      </p:sp>
      <p:sp>
        <p:nvSpPr>
          <p:cNvPr id="40" name="Google Shape;179;p29"/>
          <p:cNvSpPr txBox="1">
            <a:spLocks/>
          </p:cNvSpPr>
          <p:nvPr/>
        </p:nvSpPr>
        <p:spPr>
          <a:xfrm>
            <a:off x="4216680" y="5496295"/>
            <a:ext cx="648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a:t>
            </a:r>
            <a:r>
              <a:rPr lang="en-US" altLang="ja-JP" sz="2200" b="1" dirty="0" err="1">
                <a:latin typeface="+mn-ea"/>
              </a:rPr>
              <a:t>InnerSource</a:t>
            </a:r>
            <a:r>
              <a:rPr lang="ja-JP" altLang="en-US" sz="2200" dirty="0">
                <a:latin typeface="+mn-ea"/>
              </a:rPr>
              <a:t>プロジェクトでニーズを確認 </a:t>
            </a:r>
          </a:p>
          <a:p>
            <a:pPr marL="0" lvl="2" indent="0">
              <a:lnSpc>
                <a:spcPct val="100000"/>
              </a:lnSpc>
              <a:spcBef>
                <a:spcPts val="0"/>
              </a:spcBef>
            </a:pPr>
            <a:r>
              <a:rPr lang="ja-JP" altLang="en-US" sz="2200" dirty="0">
                <a:latin typeface="+mn-ea"/>
              </a:rPr>
              <a:t> 共有されたプロジェクトに直接変更を加えます</a:t>
            </a:r>
          </a:p>
        </p:txBody>
      </p:sp>
      <p:sp>
        <p:nvSpPr>
          <p:cNvPr id="20" name="テキスト ボックス 19"/>
          <p:cNvSpPr txBox="1"/>
          <p:nvPr/>
        </p:nvSpPr>
        <p:spPr>
          <a:xfrm>
            <a:off x="4055400" y="1040599"/>
            <a:ext cx="4104000" cy="360000"/>
          </a:xfrm>
          <a:prstGeom prst="rect">
            <a:avLst/>
          </a:prstGeom>
          <a:noFill/>
        </p:spPr>
        <p:txBody>
          <a:bodyPr wrap="none" lIns="0" tIns="0" rIns="0" bIns="0" rtlCol="0" anchor="ctr" anchorCtr="0">
            <a:noAutofit/>
          </a:bodyPr>
          <a:lstStyle/>
          <a:p>
            <a:pPr algn="ctr"/>
            <a:r>
              <a:rPr lang="ja-JP" altLang="en-US" sz="2400" dirty="0">
                <a:latin typeface="Meiryo UI"/>
              </a:rPr>
              <a:t>こんな問題を避けるためには・・・</a:t>
            </a:r>
            <a:endParaRPr lang="ja-JP" altLang="en-US" sz="2400" dirty="0"/>
          </a:p>
        </p:txBody>
      </p:sp>
      <p:sp>
        <p:nvSpPr>
          <p:cNvPr id="21" name="右矢印 20"/>
          <p:cNvSpPr/>
          <p:nvPr/>
        </p:nvSpPr>
        <p:spPr>
          <a:xfrm rot="5400000">
            <a:off x="5790000" y="558759"/>
            <a:ext cx="612000" cy="2412000"/>
          </a:xfrm>
          <a:prstGeom prst="rightArrow">
            <a:avLst>
              <a:gd name="adj1" fmla="val 61460"/>
              <a:gd name="adj2" fmla="val 62451"/>
            </a:avLst>
          </a:prstGeom>
          <a:solidFill>
            <a:srgbClr val="65D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240613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1</a:t>
            </a:r>
            <a:r>
              <a:rPr lang="ja-JP" altLang="en-US" sz="2800" dirty="0">
                <a:solidFill>
                  <a:schemeClr val="bg1"/>
                </a:solidFill>
                <a:latin typeface="+mn-ea"/>
                <a:ea typeface="+mn-ea"/>
              </a:rPr>
              <a:t>　コントリビューターになってみよう！</a:t>
            </a:r>
            <a:endParaRPr lang="ja-JP" altLang="ja-JP" sz="2800" dirty="0">
              <a:solidFill>
                <a:schemeClr val="bg1"/>
              </a:solidFill>
              <a:latin typeface="+mn-ea"/>
              <a:ea typeface="+mn-ea"/>
            </a:endParaRPr>
          </a:p>
        </p:txBody>
      </p:sp>
      <p:sp>
        <p:nvSpPr>
          <p:cNvPr id="33" name="正方形/長方形 32"/>
          <p:cNvSpPr/>
          <p:nvPr/>
        </p:nvSpPr>
        <p:spPr>
          <a:xfrm>
            <a:off x="0" y="1047007"/>
            <a:ext cx="12192000" cy="1080000"/>
          </a:xfrm>
          <a:prstGeom prst="rect">
            <a:avLst/>
          </a:prstGeom>
          <a:noFill/>
        </p:spPr>
        <p:txBody>
          <a:bodyPr wrap="square" lIns="0" tIns="0" rIns="0" bIns="0" anchor="ctr" anchorCtr="0">
            <a:noAutofit/>
          </a:bodyPr>
          <a:lstStyle/>
          <a:p>
            <a:pPr algn="ctr"/>
            <a:r>
              <a:rPr lang="ja-JP" altLang="en-US" sz="3200" b="1" dirty="0">
                <a:solidFill>
                  <a:srgbClr val="A0A0A5">
                    <a:lumMod val="75000"/>
                  </a:srgbClr>
                </a:solidFill>
              </a:rPr>
              <a:t>チェックアウト元に直接変更を加える行為をするのが</a:t>
            </a:r>
            <a:endParaRPr lang="en-US" altLang="ja-JP" sz="3200" b="1" dirty="0">
              <a:solidFill>
                <a:srgbClr val="A0A0A5">
                  <a:lumMod val="75000"/>
                </a:srgbClr>
              </a:solidFill>
            </a:endParaRPr>
          </a:p>
          <a:p>
            <a:pPr algn="ctr"/>
            <a:r>
              <a:rPr lang="ja-JP" altLang="en-US" sz="4000" b="1" dirty="0">
                <a:solidFill>
                  <a:srgbClr val="0064D2"/>
                </a:solidFill>
              </a:rPr>
              <a:t>コントリビューター</a:t>
            </a:r>
            <a:r>
              <a:rPr lang="ja-JP" altLang="en-US" sz="4000" b="1" dirty="0">
                <a:solidFill>
                  <a:srgbClr val="A0A0A5">
                    <a:lumMod val="75000"/>
                  </a:srgbClr>
                </a:solidFill>
              </a:rPr>
              <a:t>です！</a:t>
            </a:r>
            <a:endParaRPr lang="en" altLang="ja-JP" sz="4000" b="1" dirty="0">
              <a:solidFill>
                <a:srgbClr val="A0A0A5">
                  <a:lumMod val="75000"/>
                </a:srgbClr>
              </a:solidFill>
            </a:endParaRPr>
          </a:p>
        </p:txBody>
      </p:sp>
      <p:sp>
        <p:nvSpPr>
          <p:cNvPr id="34" name="正方形/長方形 33"/>
          <p:cNvSpPr/>
          <p:nvPr/>
        </p:nvSpPr>
        <p:spPr>
          <a:xfrm>
            <a:off x="2316000" y="4620573"/>
            <a:ext cx="7560000" cy="360000"/>
          </a:xfrm>
          <a:prstGeom prst="rect">
            <a:avLst/>
          </a:prstGeom>
          <a:noFill/>
        </p:spPr>
        <p:txBody>
          <a:bodyPr wrap="none" lIns="0" tIns="0" rIns="0" bIns="0" anchor="ctr" anchorCtr="0">
            <a:noAutofit/>
          </a:bodyPr>
          <a:lstStyle/>
          <a:p>
            <a:pPr algn="ctr"/>
            <a:r>
              <a:rPr lang="ja-JP" altLang="en-US" sz="2800" dirty="0">
                <a:solidFill>
                  <a:srgbClr val="7030A0"/>
                </a:solidFill>
              </a:rPr>
              <a:t>コントリビューターになれば、こんなメリットがあります！</a:t>
            </a:r>
            <a:endParaRPr lang="en" altLang="ja-JP" sz="2800" dirty="0">
              <a:solidFill>
                <a:srgbClr val="7030A0"/>
              </a:solidFill>
            </a:endParaRPr>
          </a:p>
        </p:txBody>
      </p:sp>
      <p:grpSp>
        <p:nvGrpSpPr>
          <p:cNvPr id="41" name="グループ化 40"/>
          <p:cNvGrpSpPr>
            <a:grpSpLocks noChangeAspect="1"/>
          </p:cNvGrpSpPr>
          <p:nvPr/>
        </p:nvGrpSpPr>
        <p:grpSpPr>
          <a:xfrm>
            <a:off x="5140317" y="2387458"/>
            <a:ext cx="1911366" cy="2160000"/>
            <a:chOff x="4692650" y="1900238"/>
            <a:chExt cx="585788" cy="661988"/>
          </a:xfrm>
          <a:solidFill>
            <a:srgbClr val="7030A0"/>
          </a:solidFill>
        </p:grpSpPr>
        <p:sp>
          <p:nvSpPr>
            <p:cNvPr id="42"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グループ化 3"/>
          <p:cNvGrpSpPr/>
          <p:nvPr/>
        </p:nvGrpSpPr>
        <p:grpSpPr>
          <a:xfrm>
            <a:off x="468087" y="5111966"/>
            <a:ext cx="11255828" cy="1260000"/>
            <a:chOff x="468087" y="5042324"/>
            <a:chExt cx="11255828" cy="1260000"/>
          </a:xfrm>
        </p:grpSpPr>
        <p:sp>
          <p:nvSpPr>
            <p:cNvPr id="2" name="角丸四角形 1"/>
            <p:cNvSpPr/>
            <p:nvPr/>
          </p:nvSpPr>
          <p:spPr>
            <a:xfrm>
              <a:off x="468087" y="5042324"/>
              <a:ext cx="11255828" cy="1260000"/>
            </a:xfrm>
            <a:prstGeom prst="roundRect">
              <a:avLst>
                <a:gd name="adj" fmla="val 8398"/>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8" name="Google Shape;185;p30"/>
            <p:cNvSpPr txBox="1">
              <a:spLocks/>
            </p:cNvSpPr>
            <p:nvPr/>
          </p:nvSpPr>
          <p:spPr>
            <a:xfrm>
              <a:off x="699866" y="5294324"/>
              <a:ext cx="10980000" cy="756000"/>
            </a:xfrm>
            <a:prstGeom prst="rect">
              <a:avLst/>
            </a:prstGeom>
          </p:spPr>
          <p:txBody>
            <a:bodyPr spcFirstLastPara="1" wrap="none" lIns="0" tIns="0" rIns="0" bIns="0" anchor="ctr" anchorCtr="0">
              <a:noAutofit/>
            </a:bodyPr>
            <a:lstStyle>
              <a:lvl1pPr marL="271463" indent="-271463" algn="l" defTabSz="685800" rtl="0" eaLnBrk="1" latinLnBrk="0" hangingPunct="1">
                <a:lnSpc>
                  <a:spcPct val="100000"/>
                </a:lnSpc>
                <a:spcBef>
                  <a:spcPts val="1200"/>
                </a:spcBef>
                <a:spcAft>
                  <a:spcPts val="750"/>
                </a:spcAft>
                <a:buFont typeface="Arial" panose="020B0604020202020204" pitchFamily="34" charset="0"/>
                <a:buChar char="•"/>
                <a:defRPr kumimoji="1" lang="ja-JP" altLang="en-US" sz="2600" kern="1200">
                  <a:solidFill>
                    <a:schemeClr val="tx1"/>
                  </a:solidFill>
                  <a:latin typeface="+mn-lt"/>
                  <a:ea typeface="+mn-ea"/>
                  <a:cs typeface="+mn-cs"/>
                </a:defRPr>
              </a:lvl1pPr>
              <a:lvl2pPr marL="623888"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2400" kern="1200">
                  <a:solidFill>
                    <a:schemeClr val="tx1"/>
                  </a:solidFill>
                  <a:latin typeface="+mn-lt"/>
                  <a:ea typeface="+mn-ea"/>
                  <a:cs typeface="+mn-cs"/>
                </a:defRPr>
              </a:lvl2pPr>
              <a:lvl3pPr marL="984250"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1800" kern="1200">
                  <a:solidFill>
                    <a:schemeClr val="tx1"/>
                  </a:solidFill>
                  <a:latin typeface="+mn-lt"/>
                  <a:ea typeface="+mn-ea"/>
                  <a:cs typeface="+mn-cs"/>
                </a:defRPr>
              </a:lvl3pPr>
              <a:lvl4pPr marL="1343025" indent="-265113"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4pPr>
              <a:lvl5pPr marL="162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60000" lvl="1" indent="-180000">
                <a:spcBef>
                  <a:spcPts val="0"/>
                </a:spcBef>
              </a:pPr>
              <a:r>
                <a:rPr b="1" dirty="0">
                  <a:solidFill>
                    <a:schemeClr val="accent1"/>
                  </a:solidFill>
                  <a:latin typeface="Meiryo UI"/>
                </a:rPr>
                <a:t>チェックアウト元のプロジェクトの専門家らから、より深い知識が得られる！</a:t>
              </a:r>
            </a:p>
            <a:p>
              <a:pPr marL="360000" lvl="1" indent="-180000">
                <a:spcBef>
                  <a:spcPts val="0"/>
                </a:spcBef>
              </a:pPr>
              <a:r>
                <a:rPr b="1" dirty="0">
                  <a:solidFill>
                    <a:schemeClr val="accent1"/>
                  </a:solidFill>
                  <a:latin typeface="Meiryo UI"/>
                </a:rPr>
                <a:t>本番でしか明らかにならないようなパッチの問題が早く明らかになって品質も上がる！</a:t>
              </a:r>
            </a:p>
          </p:txBody>
        </p:sp>
      </p:grpSp>
    </p:spTree>
    <p:extLst>
      <p:ext uri="{BB962C8B-B14F-4D97-AF65-F5344CB8AC3E}">
        <p14:creationId xmlns:p14="http://schemas.microsoft.com/office/powerpoint/2010/main" val="390618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1</a:t>
            </a:r>
            <a:r>
              <a:rPr lang="ja-JP" altLang="en-US" sz="2800" dirty="0">
                <a:solidFill>
                  <a:schemeClr val="bg1"/>
                </a:solidFill>
                <a:latin typeface="+mn-ea"/>
                <a:ea typeface="+mn-ea"/>
              </a:rPr>
              <a:t>　</a:t>
            </a:r>
            <a:r>
              <a:rPr lang="en" altLang="ja-JP" sz="2800" dirty="0">
                <a:solidFill>
                  <a:schemeClr val="bg1"/>
                </a:solidFill>
                <a:latin typeface="+mn-ea"/>
                <a:ea typeface="+mn-ea"/>
              </a:rPr>
              <a:t>どんなこと</a:t>
            </a:r>
            <a:r>
              <a:rPr lang="ja-JP" altLang="en-US" sz="2800" dirty="0">
                <a:solidFill>
                  <a:schemeClr val="bg1"/>
                </a:solidFill>
                <a:latin typeface="+mn-ea"/>
                <a:ea typeface="+mn-ea"/>
              </a:rPr>
              <a:t>が</a:t>
            </a:r>
            <a:r>
              <a:rPr lang="en" altLang="ja-JP" sz="2800" dirty="0">
                <a:solidFill>
                  <a:schemeClr val="bg1"/>
                </a:solidFill>
                <a:latin typeface="+mn-ea"/>
                <a:ea typeface="+mn-ea"/>
              </a:rPr>
              <a:t>コントリビューションできる？</a:t>
            </a:r>
            <a:endParaRPr lang="ja-JP" altLang="ja-JP" sz="2800" dirty="0">
              <a:solidFill>
                <a:schemeClr val="bg1"/>
              </a:solidFill>
              <a:latin typeface="+mn-ea"/>
              <a:ea typeface="+mn-ea"/>
            </a:endParaRPr>
          </a:p>
        </p:txBody>
      </p:sp>
      <p:sp>
        <p:nvSpPr>
          <p:cNvPr id="7" name="Google Shape;191;p31"/>
          <p:cNvSpPr txBox="1">
            <a:spLocks/>
          </p:cNvSpPr>
          <p:nvPr/>
        </p:nvSpPr>
        <p:spPr>
          <a:xfrm>
            <a:off x="468086" y="1059450"/>
            <a:ext cx="11244263" cy="356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コンポーネントやコード、サービスを利用している際の問題を報告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使っていることの報告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コードが期待通りに動作していないことを示すテストケース</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ドキュメントの改善</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他のユーザのサポート</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バグのトリアージの支援</a:t>
            </a:r>
            <a:endParaRPr lang="en-US" altLang="ja-JP" sz="3200" dirty="0">
              <a:latin typeface="Meiryo UI" panose="020B0604030504040204" pitchFamily="50" charset="-128"/>
            </a:endParaRP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ビルドの改善</a:t>
            </a:r>
          </a:p>
        </p:txBody>
      </p:sp>
      <p:grpSp>
        <p:nvGrpSpPr>
          <p:cNvPr id="2" name="グループ化 1"/>
          <p:cNvGrpSpPr/>
          <p:nvPr/>
        </p:nvGrpSpPr>
        <p:grpSpPr>
          <a:xfrm>
            <a:off x="468087" y="4895966"/>
            <a:ext cx="11255828" cy="1476000"/>
            <a:chOff x="468087" y="4872505"/>
            <a:chExt cx="11255828" cy="1476000"/>
          </a:xfrm>
        </p:grpSpPr>
        <p:sp>
          <p:nvSpPr>
            <p:cNvPr id="22" name="角丸四角形 21"/>
            <p:cNvSpPr/>
            <p:nvPr/>
          </p:nvSpPr>
          <p:spPr>
            <a:xfrm>
              <a:off x="468087" y="4872505"/>
              <a:ext cx="11255828" cy="1476000"/>
            </a:xfrm>
            <a:prstGeom prst="roundRect">
              <a:avLst>
                <a:gd name="adj" fmla="val 8398"/>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Google Shape;191;p31"/>
            <p:cNvSpPr txBox="1">
              <a:spLocks/>
            </p:cNvSpPr>
            <p:nvPr/>
          </p:nvSpPr>
          <p:spPr>
            <a:xfrm>
              <a:off x="468087" y="5034505"/>
              <a:ext cx="11255828" cy="1152000"/>
            </a:xfrm>
            <a:prstGeom prst="rect">
              <a:avLst/>
            </a:prstGeom>
          </p:spPr>
          <p:txBody>
            <a:bodyPr spcFirstLastPara="1" wrap="square" lIns="46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ts val="4800"/>
                </a:lnSpc>
                <a:spcBef>
                  <a:spcPts val="0"/>
                </a:spcBef>
                <a:buFont typeface="Arial" panose="020B0604020202020204" pitchFamily="34" charset="0"/>
                <a:buNone/>
              </a:pPr>
              <a:r>
                <a:rPr lang="ja-JP" altLang="en-US" sz="4000" b="1" dirty="0">
                  <a:solidFill>
                    <a:schemeClr val="accent1"/>
                  </a:solidFill>
                  <a:latin typeface="+mn-ea"/>
                </a:rPr>
                <a:t>どんなことでも、ノウハウを共有するのは</a:t>
              </a:r>
              <a:endParaRPr lang="en-US" altLang="ja-JP" sz="4000" b="1" dirty="0">
                <a:solidFill>
                  <a:schemeClr val="accent1"/>
                </a:solidFill>
                <a:latin typeface="+mn-ea"/>
              </a:endParaRPr>
            </a:p>
            <a:p>
              <a:pPr marL="0" indent="0" algn="ctr">
                <a:lnSpc>
                  <a:spcPts val="4800"/>
                </a:lnSpc>
                <a:spcBef>
                  <a:spcPts val="0"/>
                </a:spcBef>
                <a:buFont typeface="Arial" panose="020B0604020202020204" pitchFamily="34" charset="0"/>
                <a:buNone/>
              </a:pPr>
              <a:r>
                <a:rPr lang="ja-JP" altLang="en-US" sz="4000" b="1" dirty="0">
                  <a:solidFill>
                    <a:schemeClr val="accent1"/>
                  </a:solidFill>
                  <a:latin typeface="+mn-ea"/>
                </a:rPr>
                <a:t>正しいコントリビューション！</a:t>
              </a:r>
            </a:p>
          </p:txBody>
        </p:sp>
      </p:grpSp>
      <p:grpSp>
        <p:nvGrpSpPr>
          <p:cNvPr id="13" name="グループ化 12"/>
          <p:cNvGrpSpPr>
            <a:grpSpLocks noChangeAspect="1"/>
          </p:cNvGrpSpPr>
          <p:nvPr/>
        </p:nvGrpSpPr>
        <p:grpSpPr>
          <a:xfrm>
            <a:off x="9472249" y="2705062"/>
            <a:ext cx="1847654" cy="2088000"/>
            <a:chOff x="4692650" y="1900238"/>
            <a:chExt cx="585788" cy="661988"/>
          </a:xfrm>
          <a:solidFill>
            <a:srgbClr val="7030A0"/>
          </a:solidFill>
        </p:grpSpPr>
        <p:sp>
          <p:nvSpPr>
            <p:cNvPr id="14"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8194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3</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タイトル 53"/>
          <p:cNvSpPr>
            <a:spLocks noGrp="1"/>
          </p:cNvSpPr>
          <p:nvPr>
            <p:ph type="title"/>
          </p:nvPr>
        </p:nvSpPr>
        <p:spPr>
          <a:xfrm>
            <a:off x="467999" y="438486"/>
            <a:ext cx="9360000" cy="432000"/>
          </a:xfrm>
        </p:spPr>
        <p:txBody>
          <a:bodyPr anchor="ctr" anchorCtr="0"/>
          <a:lstStyle/>
          <a:p>
            <a:r>
              <a:rPr kumimoji="1" lang="ja-JP" altLang="en-US" sz="2800" dirty="0">
                <a:solidFill>
                  <a:schemeClr val="bg1"/>
                </a:solidFill>
              </a:rPr>
              <a:t>発表の流れ</a:t>
            </a:r>
          </a:p>
        </p:txBody>
      </p:sp>
      <p:sp>
        <p:nvSpPr>
          <p:cNvPr id="26" name="テキスト プレースホルダー 1"/>
          <p:cNvSpPr>
            <a:spLocks noGrp="1"/>
          </p:cNvSpPr>
          <p:nvPr>
            <p:ph type="body" sz="quarter" idx="11"/>
          </p:nvPr>
        </p:nvSpPr>
        <p:spPr>
          <a:xfrm>
            <a:off x="757806" y="1079047"/>
            <a:ext cx="1152000" cy="720000"/>
          </a:xfrm>
        </p:spPr>
        <p:txBody>
          <a:bodyPr vert="horz" wrap="none" lIns="0" tIns="0" rIns="0" bIns="0" anchor="ctr" anchorCtr="0">
            <a:noAutofit/>
          </a:bodyPr>
          <a:lstStyle/>
          <a:p>
            <a:r>
              <a:rPr kumimoji="1" lang="en-US" altLang="ja-JP" sz="5700" dirty="0">
                <a:solidFill>
                  <a:srgbClr val="ABC6AA"/>
                </a:solidFill>
                <a:latin typeface="+mn-ea"/>
                <a:ea typeface="+mn-ea"/>
              </a:rPr>
              <a:t>01</a:t>
            </a:r>
            <a:endParaRPr kumimoji="1" lang="ja-JP" altLang="en-US" sz="5700" dirty="0">
              <a:solidFill>
                <a:srgbClr val="ABC6AA"/>
              </a:solidFill>
              <a:latin typeface="+mn-ea"/>
              <a:ea typeface="+mn-ea"/>
            </a:endParaRPr>
          </a:p>
        </p:txBody>
      </p:sp>
      <p:sp>
        <p:nvSpPr>
          <p:cNvPr id="27" name="テキスト プレースホルダー 2"/>
          <p:cNvSpPr>
            <a:spLocks noGrp="1"/>
          </p:cNvSpPr>
          <p:nvPr>
            <p:ph type="body" sz="quarter" idx="12"/>
          </p:nvPr>
        </p:nvSpPr>
        <p:spPr>
          <a:xfrm>
            <a:off x="2166675" y="1205047"/>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とは？</a:t>
            </a:r>
            <a:endParaRPr lang="en-US" altLang="ja-JP" dirty="0">
              <a:solidFill>
                <a:schemeClr val="bg1"/>
              </a:solidFill>
              <a:latin typeface="+mn-ea"/>
            </a:endParaRPr>
          </a:p>
        </p:txBody>
      </p:sp>
      <p:sp>
        <p:nvSpPr>
          <p:cNvPr id="28" name="テキスト プレースホルダー 4"/>
          <p:cNvSpPr>
            <a:spLocks noGrp="1"/>
          </p:cNvSpPr>
          <p:nvPr>
            <p:ph type="body" sz="quarter" idx="13"/>
          </p:nvPr>
        </p:nvSpPr>
        <p:spPr>
          <a:xfrm>
            <a:off x="757806" y="1950375"/>
            <a:ext cx="1152000" cy="720000"/>
          </a:xfrm>
        </p:spPr>
        <p:txBody>
          <a:bodyPr vert="horz" wrap="none" lIns="0" tIns="0" rIns="0" bIns="0" anchor="ctr" anchorCtr="0">
            <a:noAutofit/>
          </a:bodyPr>
          <a:lstStyle/>
          <a:p>
            <a:r>
              <a:rPr kumimoji="1" lang="en-US" altLang="ja-JP" sz="5700" dirty="0">
                <a:solidFill>
                  <a:srgbClr val="ABC6AA"/>
                </a:solidFill>
                <a:latin typeface="+mn-ea"/>
                <a:ea typeface="+mn-ea"/>
              </a:rPr>
              <a:t>02</a:t>
            </a:r>
            <a:endParaRPr kumimoji="1" lang="ja-JP" altLang="en-US" sz="5700" dirty="0">
              <a:solidFill>
                <a:srgbClr val="ABC6AA"/>
              </a:solidFill>
              <a:latin typeface="+mn-ea"/>
              <a:ea typeface="+mn-ea"/>
            </a:endParaRPr>
          </a:p>
        </p:txBody>
      </p:sp>
      <p:sp>
        <p:nvSpPr>
          <p:cNvPr id="29" name="テキスト プレースホルダー 6"/>
          <p:cNvSpPr>
            <a:spLocks noGrp="1"/>
          </p:cNvSpPr>
          <p:nvPr>
            <p:ph type="body" sz="quarter" idx="4294967295"/>
          </p:nvPr>
        </p:nvSpPr>
        <p:spPr>
          <a:xfrm>
            <a:off x="757806" y="2821703"/>
            <a:ext cx="1152000" cy="720000"/>
          </a:xfrm>
          <a:prstGeom prst="rect">
            <a:avLst/>
          </a:prstGeom>
        </p:spPr>
        <p:txBody>
          <a:bodyPr vert="horz" wrap="none" lIns="0" tIns="0" rIns="0" bIns="0" anchor="ctr" anchorCtr="0">
            <a:noAutofit/>
          </a:bodyPr>
          <a:lstStyle/>
          <a:p>
            <a:pPr marL="0" indent="0">
              <a:buNone/>
            </a:pPr>
            <a:r>
              <a:rPr kumimoji="1" lang="en-US" altLang="ja-JP" sz="5700" dirty="0">
                <a:solidFill>
                  <a:srgbClr val="ABC6AA"/>
                </a:solidFill>
                <a:latin typeface="+mn-ea"/>
              </a:rPr>
              <a:t>03</a:t>
            </a:r>
            <a:endParaRPr kumimoji="1" lang="ja-JP" altLang="en-US" sz="5700" dirty="0">
              <a:solidFill>
                <a:srgbClr val="ABC6AA"/>
              </a:solidFill>
              <a:latin typeface="+mn-ea"/>
            </a:endParaRPr>
          </a:p>
        </p:txBody>
      </p:sp>
      <p:sp>
        <p:nvSpPr>
          <p:cNvPr id="30" name="テキスト プレースホルダー 8"/>
          <p:cNvSpPr>
            <a:spLocks noGrp="1"/>
          </p:cNvSpPr>
          <p:nvPr>
            <p:ph type="body" sz="quarter" idx="17"/>
          </p:nvPr>
        </p:nvSpPr>
        <p:spPr>
          <a:xfrm>
            <a:off x="757806" y="3693031"/>
            <a:ext cx="1152000" cy="720000"/>
          </a:xfrm>
        </p:spPr>
        <p:txBody>
          <a:bodyPr vert="horz" wrap="none" lIns="0" tIns="0" rIns="0" bIns="0" anchor="ctr" anchorCtr="0">
            <a:noAutofit/>
          </a:bodyPr>
          <a:lstStyle/>
          <a:p>
            <a:r>
              <a:rPr kumimoji="1" lang="en-US" altLang="ja-JP" sz="5700" dirty="0">
                <a:solidFill>
                  <a:srgbClr val="ABC6AA"/>
                </a:solidFill>
                <a:latin typeface="+mn-ea"/>
                <a:ea typeface="+mn-ea"/>
              </a:rPr>
              <a:t>04</a:t>
            </a:r>
            <a:endParaRPr kumimoji="1" lang="ja-JP" altLang="en-US" sz="5700" dirty="0">
              <a:solidFill>
                <a:srgbClr val="ABC6AA"/>
              </a:solidFill>
              <a:latin typeface="+mn-ea"/>
              <a:ea typeface="+mn-ea"/>
            </a:endParaRPr>
          </a:p>
        </p:txBody>
      </p:sp>
      <p:sp>
        <p:nvSpPr>
          <p:cNvPr id="31" name="テキスト プレースホルダー 8"/>
          <p:cNvSpPr>
            <a:spLocks noGrp="1"/>
          </p:cNvSpPr>
          <p:nvPr>
            <p:ph type="body" sz="quarter" idx="17"/>
          </p:nvPr>
        </p:nvSpPr>
        <p:spPr>
          <a:xfrm>
            <a:off x="757806" y="4572821"/>
            <a:ext cx="1152000" cy="720000"/>
          </a:xfrm>
        </p:spPr>
        <p:txBody>
          <a:bodyPr vert="horz" wrap="none" lIns="0" tIns="0" rIns="0" bIns="0" anchor="ctr" anchorCtr="0">
            <a:noAutofit/>
          </a:bodyPr>
          <a:lstStyle/>
          <a:p>
            <a:r>
              <a:rPr kumimoji="1" lang="en-US" altLang="ja-JP" sz="5700" dirty="0">
                <a:solidFill>
                  <a:srgbClr val="ABC6AA"/>
                </a:solidFill>
                <a:latin typeface="+mn-ea"/>
                <a:ea typeface="+mn-ea"/>
              </a:rPr>
              <a:t>05</a:t>
            </a:r>
            <a:endParaRPr kumimoji="1" lang="ja-JP" altLang="en-US" sz="5700" dirty="0">
              <a:solidFill>
                <a:srgbClr val="ABC6AA"/>
              </a:solidFill>
              <a:latin typeface="+mn-ea"/>
              <a:ea typeface="+mn-ea"/>
            </a:endParaRPr>
          </a:p>
        </p:txBody>
      </p:sp>
      <p:sp>
        <p:nvSpPr>
          <p:cNvPr id="32" name="テキスト プレースホルダー 2"/>
          <p:cNvSpPr>
            <a:spLocks noGrp="1"/>
          </p:cNvSpPr>
          <p:nvPr>
            <p:ph type="body" sz="quarter" idx="12"/>
          </p:nvPr>
        </p:nvSpPr>
        <p:spPr>
          <a:xfrm>
            <a:off x="2166675" y="2076375"/>
            <a:ext cx="9360000" cy="468000"/>
          </a:xfrm>
        </p:spPr>
        <p:txBody>
          <a:bodyPr lIns="0"/>
          <a:lstStyle/>
          <a:p>
            <a:pPr marL="0"/>
            <a:r>
              <a:rPr lang="ja-JP" altLang="en-US" dirty="0">
                <a:solidFill>
                  <a:schemeClr val="bg1"/>
                </a:solidFill>
                <a:latin typeface="+mn-ea"/>
              </a:rPr>
              <a:t>参加してみよう</a:t>
            </a:r>
            <a:endParaRPr lang="en-US" altLang="ja-JP" dirty="0">
              <a:solidFill>
                <a:schemeClr val="bg1"/>
              </a:solidFill>
              <a:latin typeface="+mn-ea"/>
            </a:endParaRPr>
          </a:p>
        </p:txBody>
      </p:sp>
      <p:sp>
        <p:nvSpPr>
          <p:cNvPr id="33" name="テキスト プレースホルダー 2"/>
          <p:cNvSpPr>
            <a:spLocks noGrp="1"/>
          </p:cNvSpPr>
          <p:nvPr>
            <p:ph type="body" sz="quarter" idx="12"/>
          </p:nvPr>
        </p:nvSpPr>
        <p:spPr>
          <a:xfrm>
            <a:off x="2166675" y="2947703"/>
            <a:ext cx="9360000" cy="468000"/>
          </a:xfrm>
        </p:spPr>
        <p:txBody>
          <a:bodyPr lIns="0"/>
          <a:lstStyle/>
          <a:p>
            <a:pPr marL="0"/>
            <a:r>
              <a:rPr lang="ja-JP" altLang="en-US" dirty="0">
                <a:solidFill>
                  <a:schemeClr val="bg1"/>
                </a:solidFill>
                <a:latin typeface="+mn-ea"/>
              </a:rPr>
              <a:t>プロジェクトのまとめ役になろう</a:t>
            </a:r>
            <a:endParaRPr lang="en-US" altLang="ja-JP" dirty="0">
              <a:solidFill>
                <a:schemeClr val="bg1"/>
              </a:solidFill>
              <a:latin typeface="+mn-ea"/>
            </a:endParaRPr>
          </a:p>
        </p:txBody>
      </p:sp>
      <p:sp>
        <p:nvSpPr>
          <p:cNvPr id="34" name="テキスト プレースホルダー 2"/>
          <p:cNvSpPr>
            <a:spLocks noGrp="1"/>
          </p:cNvSpPr>
          <p:nvPr>
            <p:ph type="body" sz="quarter" idx="12"/>
          </p:nvPr>
        </p:nvSpPr>
        <p:spPr>
          <a:xfrm>
            <a:off x="2166675" y="3819031"/>
            <a:ext cx="9360000" cy="468000"/>
          </a:xfrm>
        </p:spPr>
        <p:txBody>
          <a:bodyPr lIns="0"/>
          <a:lstStyle/>
          <a:p>
            <a:pPr marL="0"/>
            <a:r>
              <a:rPr lang="ja-JP" altLang="en-US" dirty="0">
                <a:solidFill>
                  <a:schemeClr val="bg1"/>
                </a:solidFill>
                <a:latin typeface="+mn-ea"/>
              </a:rPr>
              <a:t>プロダクトオーナーとしての立ち回り</a:t>
            </a:r>
            <a:endParaRPr lang="en-US" altLang="ja-JP" dirty="0">
              <a:solidFill>
                <a:schemeClr val="bg1"/>
              </a:solidFill>
              <a:latin typeface="+mn-ea"/>
            </a:endParaRPr>
          </a:p>
        </p:txBody>
      </p:sp>
      <p:sp>
        <p:nvSpPr>
          <p:cNvPr id="35" name="テキスト プレースホルダー 2"/>
          <p:cNvSpPr>
            <a:spLocks noGrp="1"/>
          </p:cNvSpPr>
          <p:nvPr>
            <p:ph type="body" sz="quarter" idx="12"/>
          </p:nvPr>
        </p:nvSpPr>
        <p:spPr>
          <a:xfrm>
            <a:off x="2166675" y="4698821"/>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の実践</a:t>
            </a:r>
            <a:endParaRPr lang="en-US" altLang="ja-JP" dirty="0">
              <a:solidFill>
                <a:schemeClr val="bg1"/>
              </a:solidFill>
              <a:latin typeface="+mn-ea"/>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6901" y="-2585545"/>
            <a:ext cx="8482084" cy="6858000"/>
          </a:xfrm>
          <a:prstGeom prst="rect">
            <a:avLst/>
          </a:prstGeom>
        </p:spPr>
      </p:pic>
    </p:spTree>
    <p:extLst>
      <p:ext uri="{BB962C8B-B14F-4D97-AF65-F5344CB8AC3E}">
        <p14:creationId xmlns:p14="http://schemas.microsoft.com/office/powerpoint/2010/main" val="312191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2800" dirty="0">
                <a:solidFill>
                  <a:schemeClr val="bg1"/>
                </a:solidFill>
                <a:latin typeface="+mn-ea"/>
                <a:ea typeface="+mn-ea"/>
              </a:rPr>
              <a:t>2</a:t>
            </a:r>
            <a:r>
              <a:rPr lang="ja-JP" altLang="ja-JP" sz="2800" dirty="0">
                <a:solidFill>
                  <a:schemeClr val="bg1"/>
                </a:solidFill>
                <a:latin typeface="+mn-ea"/>
                <a:ea typeface="+mn-ea"/>
              </a:rPr>
              <a:t>-</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 altLang="ja-JP" sz="2800" dirty="0">
                <a:solidFill>
                  <a:schemeClr val="bg1"/>
                </a:solidFill>
                <a:latin typeface="+mn-ea"/>
                <a:ea typeface="+mn-ea"/>
              </a:rPr>
              <a:t> コントリビュー</a:t>
            </a:r>
            <a:r>
              <a:rPr lang="ja-JP" altLang="en-US" sz="2800" dirty="0">
                <a:solidFill>
                  <a:schemeClr val="bg1"/>
                </a:solidFill>
                <a:latin typeface="+mn-ea"/>
                <a:ea typeface="+mn-ea"/>
              </a:rPr>
              <a:t>ター</a:t>
            </a:r>
            <a:r>
              <a:rPr lang="en" altLang="ja-JP" sz="2800" dirty="0">
                <a:solidFill>
                  <a:schemeClr val="bg1"/>
                </a:solidFill>
                <a:latin typeface="+mn-ea"/>
                <a:ea typeface="+mn-ea"/>
              </a:rPr>
              <a:t>の心構え</a:t>
            </a:r>
            <a:endParaRPr lang="ja-JP" altLang="en-US" sz="2800" dirty="0">
              <a:solidFill>
                <a:schemeClr val="bg1"/>
              </a:solidFill>
              <a:latin typeface="+mn-ea"/>
              <a:ea typeface="+mn-ea"/>
            </a:endParaRPr>
          </a:p>
        </p:txBody>
      </p:sp>
      <p:grpSp>
        <p:nvGrpSpPr>
          <p:cNvPr id="26" name="グループ化 25"/>
          <p:cNvGrpSpPr/>
          <p:nvPr/>
        </p:nvGrpSpPr>
        <p:grpSpPr>
          <a:xfrm>
            <a:off x="9936418" y="4598126"/>
            <a:ext cx="1579042" cy="1784447"/>
            <a:chOff x="4692650" y="1900238"/>
            <a:chExt cx="585788" cy="661988"/>
          </a:xfrm>
          <a:solidFill>
            <a:srgbClr val="7030A0"/>
          </a:solidFill>
        </p:grpSpPr>
        <p:sp>
          <p:nvSpPr>
            <p:cNvPr id="27"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1" name="正方形/長方形 40"/>
          <p:cNvSpPr/>
          <p:nvPr/>
        </p:nvSpPr>
        <p:spPr>
          <a:xfrm>
            <a:off x="468087" y="924959"/>
            <a:ext cx="11255828" cy="2664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テキスト ボックス 41"/>
          <p:cNvSpPr txBox="1"/>
          <p:nvPr/>
        </p:nvSpPr>
        <p:spPr>
          <a:xfrm>
            <a:off x="816802" y="2899544"/>
            <a:ext cx="3979843" cy="324000"/>
          </a:xfrm>
          <a:prstGeom prst="rect">
            <a:avLst/>
          </a:prstGeom>
          <a:noFill/>
        </p:spPr>
        <p:txBody>
          <a:bodyPr wrap="square" lIns="0" tIns="0" rIns="0" bIns="0" rtlCol="0" anchor="ctr" anchorCtr="0">
            <a:noAutofit/>
          </a:bodyPr>
          <a:lstStyle/>
          <a:p>
            <a:pPr algn="ctr"/>
            <a:r>
              <a:rPr lang="ja-JP" altLang="ja-JP" sz="2000" dirty="0">
                <a:solidFill>
                  <a:srgbClr val="64AFE1">
                    <a:lumMod val="75000"/>
                  </a:srgbClr>
                </a:solidFill>
                <a:latin typeface="Meiryo UI"/>
              </a:rPr>
              <a:t>物事が整理整頓されていることを保証</a:t>
            </a:r>
            <a:endParaRPr lang="ja-JP" altLang="en-US" sz="2000" dirty="0">
              <a:solidFill>
                <a:srgbClr val="64AFE1">
                  <a:lumMod val="75000"/>
                </a:srgbClr>
              </a:solidFill>
              <a:latin typeface="Meiryo UI"/>
            </a:endParaRPr>
          </a:p>
        </p:txBody>
      </p:sp>
      <p:sp>
        <p:nvSpPr>
          <p:cNvPr id="43" name="テキスト ボックス 42"/>
          <p:cNvSpPr txBox="1"/>
          <p:nvPr/>
        </p:nvSpPr>
        <p:spPr>
          <a:xfrm>
            <a:off x="7644149" y="2791544"/>
            <a:ext cx="3770378" cy="540000"/>
          </a:xfrm>
          <a:prstGeom prst="rect">
            <a:avLst/>
          </a:prstGeom>
          <a:noFill/>
        </p:spPr>
        <p:txBody>
          <a:bodyPr wrap="square" lIns="0" tIns="0" rIns="0" bIns="0" rtlCol="0" anchor="ctr" anchorCtr="0">
            <a:noAutofit/>
          </a:bodyPr>
          <a:lstStyle/>
          <a:p>
            <a:r>
              <a:rPr lang="ja-JP" altLang="ja-JP" sz="2000" dirty="0">
                <a:solidFill>
                  <a:srgbClr val="644080"/>
                </a:solidFill>
                <a:latin typeface="Meiryo UI"/>
              </a:rPr>
              <a:t>機能や設備を利用することができ</a:t>
            </a:r>
            <a:r>
              <a:rPr lang="ja-JP" altLang="en-US" sz="2000" dirty="0">
                <a:solidFill>
                  <a:srgbClr val="644080"/>
                </a:solidFill>
                <a:latin typeface="Meiryo UI"/>
              </a:rPr>
              <a:t>、</a:t>
            </a:r>
            <a:endParaRPr lang="en-US" altLang="ja-JP" sz="2000" dirty="0">
              <a:solidFill>
                <a:srgbClr val="644080"/>
              </a:solidFill>
              <a:latin typeface="Meiryo UI"/>
            </a:endParaRPr>
          </a:p>
          <a:p>
            <a:r>
              <a:rPr lang="ja-JP" altLang="ja-JP" sz="2000" dirty="0">
                <a:solidFill>
                  <a:srgbClr val="644080"/>
                </a:solidFill>
                <a:latin typeface="Meiryo UI"/>
              </a:rPr>
              <a:t>従うべきいくつかの家のルールがある</a:t>
            </a:r>
            <a:endParaRPr lang="ja-JP" altLang="en-US" sz="2000" dirty="0">
              <a:solidFill>
                <a:srgbClr val="644080"/>
              </a:solidFill>
              <a:latin typeface="Meiryo UI"/>
            </a:endParaRPr>
          </a:p>
        </p:txBody>
      </p:sp>
      <p:sp>
        <p:nvSpPr>
          <p:cNvPr id="44" name="Freeform 67"/>
          <p:cNvSpPr>
            <a:spLocks noChangeAspect="1" noEditPoints="1"/>
          </p:cNvSpPr>
          <p:nvPr/>
        </p:nvSpPr>
        <p:spPr bwMode="auto">
          <a:xfrm>
            <a:off x="4920096" y="1392959"/>
            <a:ext cx="2351810" cy="2196000"/>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4" name="グループ化 3"/>
          <p:cNvGrpSpPr/>
          <p:nvPr/>
        </p:nvGrpSpPr>
        <p:grpSpPr>
          <a:xfrm>
            <a:off x="7982752" y="1261544"/>
            <a:ext cx="2503290" cy="1332000"/>
            <a:chOff x="8640785" y="1176879"/>
            <a:chExt cx="2503290" cy="1332000"/>
          </a:xfrm>
        </p:grpSpPr>
        <p:sp>
          <p:nvSpPr>
            <p:cNvPr id="69" name="楕円 36"/>
            <p:cNvSpPr>
              <a:spLocks noChangeAspect="1"/>
            </p:cNvSpPr>
            <p:nvPr/>
          </p:nvSpPr>
          <p:spPr>
            <a:xfrm>
              <a:off x="9812075" y="1176879"/>
              <a:ext cx="1332000" cy="1332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70" name="テキスト ボックス 69"/>
            <p:cNvSpPr txBox="1"/>
            <p:nvPr/>
          </p:nvSpPr>
          <p:spPr>
            <a:xfrm>
              <a:off x="8640785"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644080"/>
                  </a:solidFill>
                </a:rPr>
                <a:t>ゲスト</a:t>
              </a:r>
            </a:p>
          </p:txBody>
        </p:sp>
      </p:grpSp>
      <p:grpSp>
        <p:nvGrpSpPr>
          <p:cNvPr id="8" name="グループ化 7"/>
          <p:cNvGrpSpPr/>
          <p:nvPr/>
        </p:nvGrpSpPr>
        <p:grpSpPr>
          <a:xfrm>
            <a:off x="1675066" y="1261544"/>
            <a:ext cx="2503290" cy="1332000"/>
            <a:chOff x="759927" y="1176879"/>
            <a:chExt cx="2503290" cy="1332000"/>
          </a:xfrm>
        </p:grpSpPr>
        <p:sp>
          <p:nvSpPr>
            <p:cNvPr id="67" name="楕円 35"/>
            <p:cNvSpPr>
              <a:spLocks noChangeAspect="1"/>
            </p:cNvSpPr>
            <p:nvPr/>
          </p:nvSpPr>
          <p:spPr>
            <a:xfrm>
              <a:off x="759927" y="1176879"/>
              <a:ext cx="1332000" cy="13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68" name="テキスト ボックス 67"/>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64AFE1">
                      <a:lumMod val="75000"/>
                    </a:srgbClr>
                  </a:solidFill>
                </a:rPr>
                <a:t>ホスト</a:t>
              </a:r>
            </a:p>
          </p:txBody>
        </p:sp>
      </p:grpSp>
      <p:grpSp>
        <p:nvGrpSpPr>
          <p:cNvPr id="10" name="グループ化 9"/>
          <p:cNvGrpSpPr/>
          <p:nvPr/>
        </p:nvGrpSpPr>
        <p:grpSpPr>
          <a:xfrm>
            <a:off x="816802" y="1252308"/>
            <a:ext cx="3979843" cy="1971236"/>
            <a:chOff x="6252402" y="-2577372"/>
            <a:chExt cx="3979843" cy="1971236"/>
          </a:xfrm>
        </p:grpSpPr>
        <p:sp>
          <p:nvSpPr>
            <p:cNvPr id="74" name="テキスト ボックス 73"/>
            <p:cNvSpPr txBox="1"/>
            <p:nvPr/>
          </p:nvSpPr>
          <p:spPr>
            <a:xfrm>
              <a:off x="6252402" y="-930136"/>
              <a:ext cx="3979843" cy="324000"/>
            </a:xfrm>
            <a:prstGeom prst="rect">
              <a:avLst/>
            </a:prstGeom>
            <a:solidFill>
              <a:schemeClr val="bg2"/>
            </a:solidFill>
          </p:spPr>
          <p:txBody>
            <a:bodyPr wrap="square" lIns="0" tIns="0" rIns="0" bIns="0" rtlCol="0" anchor="ctr" anchorCtr="0">
              <a:noAutofit/>
            </a:bodyPr>
            <a:lstStyle/>
            <a:p>
              <a:pPr algn="ctr"/>
              <a:r>
                <a:rPr lang="ja-JP" altLang="ja-JP" sz="2000" dirty="0">
                  <a:solidFill>
                    <a:srgbClr val="FFFFFF">
                      <a:lumMod val="75000"/>
                    </a:srgbClr>
                  </a:solidFill>
                  <a:latin typeface="Meiryo UI"/>
                </a:rPr>
                <a:t>物事が整理整頓されていることを保証</a:t>
              </a:r>
              <a:endParaRPr lang="ja-JP" altLang="en-US" sz="2000" dirty="0">
                <a:solidFill>
                  <a:srgbClr val="FFFFFF">
                    <a:lumMod val="75000"/>
                  </a:srgbClr>
                </a:solidFill>
                <a:latin typeface="Meiryo UI"/>
              </a:endParaRPr>
            </a:p>
          </p:txBody>
        </p:sp>
        <p:grpSp>
          <p:nvGrpSpPr>
            <p:cNvPr id="75" name="グループ化 74"/>
            <p:cNvGrpSpPr/>
            <p:nvPr/>
          </p:nvGrpSpPr>
          <p:grpSpPr>
            <a:xfrm>
              <a:off x="7101430" y="-2577372"/>
              <a:ext cx="2512526" cy="1350000"/>
              <a:chOff x="750691" y="1167643"/>
              <a:chExt cx="2512526" cy="1350000"/>
            </a:xfrm>
          </p:grpSpPr>
          <p:sp>
            <p:nvSpPr>
              <p:cNvPr id="76" name="楕円 35"/>
              <p:cNvSpPr>
                <a:spLocks noChangeAspect="1"/>
              </p:cNvSpPr>
              <p:nvPr/>
            </p:nvSpPr>
            <p:spPr>
              <a:xfrm>
                <a:off x="750691" y="1167643"/>
                <a:ext cx="1350000" cy="135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E5E5E5"/>
                    </a:solidFill>
                    <a:latin typeface="Meiryo UI"/>
                  </a:rPr>
                  <a:t>チーム</a:t>
                </a:r>
                <a:endParaRPr lang="en-US" altLang="ja-JP" sz="2400" dirty="0">
                  <a:solidFill>
                    <a:srgbClr val="E5E5E5"/>
                  </a:solidFill>
                  <a:latin typeface="Meiryo UI"/>
                </a:endParaRPr>
              </a:p>
              <a:p>
                <a:pPr algn="ctr">
                  <a:lnSpc>
                    <a:spcPts val="3800"/>
                  </a:lnSpc>
                </a:pPr>
                <a:r>
                  <a:rPr lang="en-US" altLang="ja-JP" sz="4000" b="1" dirty="0">
                    <a:solidFill>
                      <a:srgbClr val="E5E5E5"/>
                    </a:solidFill>
                    <a:latin typeface="Meiryo UI"/>
                  </a:rPr>
                  <a:t>A</a:t>
                </a:r>
                <a:endParaRPr lang="ja-JP" altLang="en-US" sz="4000" b="1" dirty="0">
                  <a:solidFill>
                    <a:srgbClr val="E5E5E5"/>
                  </a:solidFill>
                  <a:latin typeface="Meiryo UI"/>
                </a:endParaRPr>
              </a:p>
            </p:txBody>
          </p:sp>
          <p:sp>
            <p:nvSpPr>
              <p:cNvPr id="77" name="テキスト ボックス 76"/>
              <p:cNvSpPr txBox="1"/>
              <p:nvPr/>
            </p:nvSpPr>
            <p:spPr>
              <a:xfrm>
                <a:off x="2255217" y="1680879"/>
                <a:ext cx="1008000" cy="396000"/>
              </a:xfrm>
              <a:prstGeom prst="rect">
                <a:avLst/>
              </a:prstGeom>
              <a:solidFill>
                <a:schemeClr val="bg2"/>
              </a:solidFill>
            </p:spPr>
            <p:txBody>
              <a:bodyPr wrap="none" lIns="0" tIns="0" rIns="0" bIns="0" rtlCol="0" anchor="ctr" anchorCtr="0">
                <a:noAutofit/>
              </a:bodyPr>
              <a:lstStyle/>
              <a:p>
                <a:pPr algn="ctr"/>
                <a:r>
                  <a:rPr lang="ja-JP" altLang="en-US" sz="3200" b="1" dirty="0">
                    <a:solidFill>
                      <a:srgbClr val="FFFFFF">
                        <a:lumMod val="75000"/>
                      </a:srgbClr>
                    </a:solidFill>
                  </a:rPr>
                  <a:t>ホスト</a:t>
                </a:r>
              </a:p>
            </p:txBody>
          </p:sp>
        </p:grpSp>
      </p:grpSp>
      <p:sp>
        <p:nvSpPr>
          <p:cNvPr id="34" name="Google Shape;197;p32"/>
          <p:cNvSpPr txBox="1">
            <a:spLocks/>
          </p:cNvSpPr>
          <p:nvPr/>
        </p:nvSpPr>
        <p:spPr>
          <a:xfrm>
            <a:off x="468087" y="5596644"/>
            <a:ext cx="11255827"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4400" b="1" dirty="0">
                <a:solidFill>
                  <a:srgbClr val="0064D2"/>
                </a:solidFill>
                <a:latin typeface="Meiryo UI" panose="020B0604030504040204" pitchFamily="50" charset="-128"/>
              </a:rPr>
              <a:t>それから、自分を売り込もう！</a:t>
            </a:r>
          </a:p>
        </p:txBody>
      </p:sp>
      <p:sp>
        <p:nvSpPr>
          <p:cNvPr id="35" name="Google Shape;197;p32"/>
          <p:cNvSpPr txBox="1">
            <a:spLocks/>
          </p:cNvSpPr>
          <p:nvPr/>
        </p:nvSpPr>
        <p:spPr>
          <a:xfrm>
            <a:off x="468086" y="3748213"/>
            <a:ext cx="11255828" cy="12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spcAft>
                <a:spcPts val="600"/>
              </a:spcAft>
              <a:buFont typeface="Arial" panose="020B0604020202020204" pitchFamily="34" charset="0"/>
              <a:buNone/>
            </a:pPr>
            <a:r>
              <a:rPr lang="ja-JP" altLang="en-US" sz="3000" b="1" dirty="0">
                <a:solidFill>
                  <a:schemeClr val="accent1"/>
                </a:solidFill>
                <a:latin typeface="+mn-ea"/>
              </a:rPr>
              <a:t>ソースコードを、どのようにコントリビューションすればよいか確認しよう</a:t>
            </a:r>
            <a:endParaRPr lang="en-US" altLang="ja-JP" sz="3000" b="1" dirty="0">
              <a:solidFill>
                <a:schemeClr val="accent1"/>
              </a:solidFill>
              <a:latin typeface="+mn-ea"/>
            </a:endParaRPr>
          </a:p>
          <a:p>
            <a:pPr marL="756000" lvl="1" indent="-216000">
              <a:lnSpc>
                <a:spcPct val="100000"/>
              </a:lnSpc>
              <a:spcBef>
                <a:spcPts val="0"/>
              </a:spcBef>
            </a:pPr>
            <a:r>
              <a:rPr lang="ja-JP" altLang="en-US" sz="2200" dirty="0">
                <a:latin typeface="+mn-ea"/>
              </a:rPr>
              <a:t>ドキュメントがあれば、それを確認</a:t>
            </a:r>
          </a:p>
          <a:p>
            <a:pPr marL="756000" lvl="3" indent="-216000">
              <a:lnSpc>
                <a:spcPct val="100000"/>
              </a:lnSpc>
              <a:spcBef>
                <a:spcPts val="0"/>
              </a:spcBef>
            </a:pPr>
            <a:r>
              <a:rPr lang="ja-JP" altLang="en-US" sz="2200" dirty="0">
                <a:latin typeface="+mn-ea"/>
              </a:rPr>
              <a:t>情報が不足している時は、問い合わせできそうな人 </a:t>
            </a:r>
            <a:r>
              <a:rPr lang="en-US" altLang="ja-JP" sz="2200" dirty="0">
                <a:latin typeface="+mn-ea"/>
              </a:rPr>
              <a:t>(</a:t>
            </a:r>
            <a:r>
              <a:rPr lang="ja-JP" altLang="en-US" sz="2200" dirty="0">
                <a:latin typeface="+mn-ea"/>
              </a:rPr>
              <a:t>トラステッドコミッター</a:t>
            </a:r>
            <a:r>
              <a:rPr lang="en-US" altLang="ja-JP" sz="2200" dirty="0">
                <a:latin typeface="+mn-ea"/>
              </a:rPr>
              <a:t>) </a:t>
            </a:r>
            <a:r>
              <a:rPr lang="ja-JP" altLang="en-US" sz="2200" dirty="0">
                <a:latin typeface="+mn-ea"/>
              </a:rPr>
              <a:t>に確認</a:t>
            </a:r>
            <a:endParaRPr lang="en-US" altLang="ja-JP" sz="2200" dirty="0">
              <a:latin typeface="+mn-ea"/>
            </a:endParaRPr>
          </a:p>
        </p:txBody>
      </p:sp>
    </p:spTree>
    <p:extLst>
      <p:ext uri="{BB962C8B-B14F-4D97-AF65-F5344CB8AC3E}">
        <p14:creationId xmlns:p14="http://schemas.microsoft.com/office/powerpoint/2010/main" val="22369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 altLang="ja-JP" sz="2800" dirty="0">
                <a:solidFill>
                  <a:schemeClr val="bg1"/>
                </a:solidFill>
                <a:latin typeface="+mn-ea"/>
                <a:ea typeface="+mn-ea"/>
              </a:rPr>
              <a:t>コントリビュータ</a:t>
            </a:r>
            <a:r>
              <a:rPr lang="ja-JP" altLang="en-US" sz="2800" dirty="0" err="1">
                <a:solidFill>
                  <a:schemeClr val="bg1"/>
                </a:solidFill>
                <a:latin typeface="+mn-ea"/>
                <a:ea typeface="+mn-ea"/>
              </a:rPr>
              <a:t>ー</a:t>
            </a:r>
            <a:r>
              <a:rPr lang="en" altLang="ja-JP" sz="2800" dirty="0">
                <a:solidFill>
                  <a:schemeClr val="bg1"/>
                </a:solidFill>
                <a:latin typeface="+mn-ea"/>
                <a:ea typeface="+mn-ea"/>
              </a:rPr>
              <a:t>にな</a:t>
            </a:r>
            <a:r>
              <a:rPr lang="ja-JP" altLang="en-US" sz="2800" dirty="0">
                <a:solidFill>
                  <a:schemeClr val="bg1"/>
                </a:solidFill>
                <a:latin typeface="+mn-ea"/>
                <a:ea typeface="+mn-ea"/>
              </a:rPr>
              <a:t>るときの ”考え方ポイント”</a:t>
            </a:r>
            <a:endParaRPr lang="ja-JP" altLang="ja-JP" sz="2800" dirty="0">
              <a:solidFill>
                <a:schemeClr val="bg1"/>
              </a:solidFill>
              <a:latin typeface="+mn-ea"/>
              <a:ea typeface="+mn-ea"/>
            </a:endParaRPr>
          </a:p>
        </p:txBody>
      </p:sp>
      <p:sp>
        <p:nvSpPr>
          <p:cNvPr id="6" name="Google Shape;203;p33"/>
          <p:cNvSpPr txBox="1">
            <a:spLocks/>
          </p:cNvSpPr>
          <p:nvPr/>
        </p:nvSpPr>
        <p:spPr>
          <a:xfrm>
            <a:off x="1451132" y="1130583"/>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chemeClr val="accent3">
                    <a:lumMod val="75000"/>
                  </a:schemeClr>
                </a:solidFill>
                <a:latin typeface="+mn-ea"/>
              </a:rPr>
              <a:t>「何か見つけたら」</a:t>
            </a:r>
            <a:endParaRPr lang="en-US" altLang="ja-JP" sz="3200" b="1" dirty="0">
              <a:solidFill>
                <a:schemeClr val="accent3">
                  <a:lumMod val="75000"/>
                </a:schemeClr>
              </a:solidFill>
              <a:latin typeface="+mn-ea"/>
            </a:endParaRPr>
          </a:p>
          <a:p>
            <a:pPr marL="0" indent="0">
              <a:lnSpc>
                <a:spcPct val="100000"/>
              </a:lnSpc>
              <a:spcBef>
                <a:spcPts val="0"/>
              </a:spcBef>
              <a:buSzPct val="100000"/>
              <a:buFont typeface="Arial" panose="020B0604020202020204" pitchFamily="34" charset="0"/>
              <a:buNone/>
            </a:pPr>
            <a:r>
              <a:rPr lang="ja-JP" altLang="en-US" sz="3200" b="1" dirty="0">
                <a:solidFill>
                  <a:schemeClr val="accent3">
                    <a:lumMod val="75000"/>
                  </a:schemeClr>
                </a:solidFill>
                <a:latin typeface="+mn-ea"/>
              </a:rPr>
              <a:t>コントリビューションしてみよう！と考えてみる</a:t>
            </a:r>
            <a:endParaRPr lang="en-US" altLang="ja-JP" sz="3200" b="1" dirty="0">
              <a:solidFill>
                <a:schemeClr val="accent3">
                  <a:lumMod val="75000"/>
                </a:schemeClr>
              </a:solidFill>
              <a:latin typeface="+mn-ea"/>
            </a:endParaRPr>
          </a:p>
        </p:txBody>
      </p:sp>
      <p:sp>
        <p:nvSpPr>
          <p:cNvPr id="4" name="楕円 3"/>
          <p:cNvSpPr/>
          <p:nvPr/>
        </p:nvSpPr>
        <p:spPr>
          <a:xfrm>
            <a:off x="483361" y="1309292"/>
            <a:ext cx="711200"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
        <p:nvSpPr>
          <p:cNvPr id="14" name="楕円 13"/>
          <p:cNvSpPr/>
          <p:nvPr/>
        </p:nvSpPr>
        <p:spPr>
          <a:xfrm>
            <a:off x="483361" y="2623580"/>
            <a:ext cx="711200"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2</a:t>
            </a:r>
            <a:endParaRPr lang="ja-JP" altLang="en-US" sz="4400" dirty="0">
              <a:solidFill>
                <a:srgbClr val="FFFFFF"/>
              </a:solidFill>
            </a:endParaRPr>
          </a:p>
        </p:txBody>
      </p:sp>
      <p:sp>
        <p:nvSpPr>
          <p:cNvPr id="15" name="Google Shape;203;p33"/>
          <p:cNvSpPr txBox="1">
            <a:spLocks/>
          </p:cNvSpPr>
          <p:nvPr/>
        </p:nvSpPr>
        <p:spPr>
          <a:xfrm>
            <a:off x="1451132" y="2727180"/>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chemeClr val="accent3">
                    <a:lumMod val="75000"/>
                  </a:schemeClr>
                </a:solidFill>
                <a:latin typeface="+mn-ea"/>
              </a:rPr>
              <a:t>コントリビューションの過程は、オープンにする</a:t>
            </a:r>
          </a:p>
        </p:txBody>
      </p:sp>
      <p:sp>
        <p:nvSpPr>
          <p:cNvPr id="16" name="楕円 15"/>
          <p:cNvSpPr/>
          <p:nvPr/>
        </p:nvSpPr>
        <p:spPr>
          <a:xfrm>
            <a:off x="483361" y="3937868"/>
            <a:ext cx="711200"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3</a:t>
            </a:r>
            <a:endParaRPr lang="ja-JP" altLang="en-US" sz="4400" dirty="0">
              <a:solidFill>
                <a:srgbClr val="FFFFFF"/>
              </a:solidFill>
            </a:endParaRPr>
          </a:p>
        </p:txBody>
      </p:sp>
      <p:sp>
        <p:nvSpPr>
          <p:cNvPr id="17" name="Google Shape;203;p33"/>
          <p:cNvSpPr txBox="1">
            <a:spLocks/>
          </p:cNvSpPr>
          <p:nvPr/>
        </p:nvSpPr>
        <p:spPr>
          <a:xfrm>
            <a:off x="1451132" y="4041468"/>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chemeClr val="accent3">
                    <a:lumMod val="75000"/>
                  </a:schemeClr>
                </a:solidFill>
                <a:latin typeface="+mn-ea"/>
              </a:rPr>
              <a:t>コメントをもらったら感謝する</a:t>
            </a:r>
          </a:p>
        </p:txBody>
      </p:sp>
      <p:sp>
        <p:nvSpPr>
          <p:cNvPr id="18" name="楕円 17"/>
          <p:cNvSpPr/>
          <p:nvPr/>
        </p:nvSpPr>
        <p:spPr>
          <a:xfrm>
            <a:off x="483361" y="5252155"/>
            <a:ext cx="711200"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4</a:t>
            </a:r>
            <a:endParaRPr lang="ja-JP" altLang="en-US" sz="4400" dirty="0">
              <a:solidFill>
                <a:srgbClr val="FFFFFF"/>
              </a:solidFill>
            </a:endParaRPr>
          </a:p>
        </p:txBody>
      </p:sp>
      <p:sp>
        <p:nvSpPr>
          <p:cNvPr id="19" name="Google Shape;203;p33"/>
          <p:cNvSpPr txBox="1">
            <a:spLocks/>
          </p:cNvSpPr>
          <p:nvPr/>
        </p:nvSpPr>
        <p:spPr>
          <a:xfrm>
            <a:off x="1451132" y="5355755"/>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A0A0A5">
                    <a:lumMod val="75000"/>
                  </a:srgbClr>
                </a:solidFill>
                <a:latin typeface="+mn-ea"/>
              </a:rPr>
              <a:t>もし、</a:t>
            </a:r>
            <a:r>
              <a:rPr lang="ja-JP" altLang="en-US" sz="3200" b="1" dirty="0">
                <a:solidFill>
                  <a:schemeClr val="accent3">
                    <a:lumMod val="75000"/>
                  </a:schemeClr>
                </a:solidFill>
                <a:latin typeface="+mn-ea"/>
              </a:rPr>
              <a:t>受け入れて</a:t>
            </a:r>
            <a:r>
              <a:rPr lang="ja-JP" altLang="en-US" sz="3200" b="1" dirty="0">
                <a:solidFill>
                  <a:srgbClr val="A0A0A5">
                    <a:lumMod val="75000"/>
                  </a:srgbClr>
                </a:solidFill>
                <a:latin typeface="+mn-ea"/>
              </a:rPr>
              <a:t>もらえない時は・・・</a:t>
            </a:r>
          </a:p>
        </p:txBody>
      </p:sp>
    </p:spTree>
    <p:extLst>
      <p:ext uri="{BB962C8B-B14F-4D97-AF65-F5344CB8AC3E}">
        <p14:creationId xmlns:p14="http://schemas.microsoft.com/office/powerpoint/2010/main" val="25853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468087" y="2087966"/>
            <a:ext cx="11255828" cy="4284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2-</a:t>
            </a:r>
            <a:r>
              <a:rPr lang="en-US" altLang="ja-JP" sz="2800" dirty="0">
                <a:solidFill>
                  <a:schemeClr val="bg1"/>
                </a:solidFill>
                <a:latin typeface="Meiryo UI" panose="020B0604030504040204" pitchFamily="50" charset="-128"/>
                <a:ea typeface="Meiryo UI" panose="020B0604030504040204" pitchFamily="50" charset="-128"/>
              </a:rPr>
              <a:t>2</a:t>
            </a:r>
            <a:r>
              <a:rPr lang="ja-JP" altLang="en-US" sz="2800" dirty="0">
                <a:solidFill>
                  <a:schemeClr val="bg1"/>
                </a:solidFill>
                <a:latin typeface="Meiryo UI" panose="020B0604030504040204" pitchFamily="50" charset="-128"/>
                <a:ea typeface="Meiryo UI" panose="020B0604030504040204" pitchFamily="50" charset="-128"/>
              </a:rPr>
              <a:t>　</a:t>
            </a:r>
            <a:r>
              <a:rPr lang="en" altLang="ja-JP" sz="2800" dirty="0">
                <a:solidFill>
                  <a:schemeClr val="bg1"/>
                </a:solidFill>
                <a:latin typeface="Meiryo UI" panose="020B0604030504040204" pitchFamily="50" charset="-128"/>
                <a:ea typeface="Meiryo UI" panose="020B0604030504040204" pitchFamily="50" charset="-128"/>
              </a:rPr>
              <a:t>コントリビュータにな</a:t>
            </a:r>
            <a:r>
              <a:rPr lang="ja-JP" altLang="en-US" sz="2800" dirty="0">
                <a:solidFill>
                  <a:schemeClr val="bg1"/>
                </a:solidFill>
                <a:latin typeface="Meiryo UI" panose="020B0604030504040204" pitchFamily="50" charset="-128"/>
                <a:ea typeface="Meiryo UI" panose="020B0604030504040204" pitchFamily="50" charset="-128"/>
              </a:rPr>
              <a:t>るときの ”考え方ポイント”</a:t>
            </a:r>
            <a:endParaRPr lang="ja-JP" altLang="ja-JP" sz="2800" dirty="0">
              <a:solidFill>
                <a:schemeClr val="bg1"/>
              </a:solidFill>
              <a:latin typeface="Meiryo UI" panose="020B0604030504040204" pitchFamily="50" charset="-128"/>
              <a:ea typeface="Meiryo UI" panose="020B0604030504040204" pitchFamily="50" charset="-128"/>
            </a:endParaRPr>
          </a:p>
        </p:txBody>
      </p:sp>
      <p:sp>
        <p:nvSpPr>
          <p:cNvPr id="20" name="Google Shape;203;p33"/>
          <p:cNvSpPr txBox="1">
            <a:spLocks/>
          </p:cNvSpPr>
          <p:nvPr/>
        </p:nvSpPr>
        <p:spPr>
          <a:xfrm>
            <a:off x="479425" y="2232274"/>
            <a:ext cx="11244263" cy="97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SzPct val="100000"/>
              <a:buFont typeface="Arial" panose="020B0604020202020204" pitchFamily="34" charset="0"/>
              <a:buNone/>
            </a:pPr>
            <a:r>
              <a:rPr lang="ja-JP" altLang="en-US" sz="3000" b="1" dirty="0">
                <a:solidFill>
                  <a:srgbClr val="644080"/>
                </a:solidFill>
                <a:latin typeface="+mn-ea"/>
              </a:rPr>
              <a:t>コントリビューションする先のプロジェクトへの責任はなし！</a:t>
            </a:r>
            <a:endParaRPr lang="en-US" altLang="ja-JP" sz="3000" b="1" dirty="0">
              <a:solidFill>
                <a:srgbClr val="644080"/>
              </a:solidFill>
              <a:latin typeface="+mn-ea"/>
            </a:endParaRPr>
          </a:p>
          <a:p>
            <a:pPr marL="0" indent="0" algn="ctr">
              <a:lnSpc>
                <a:spcPct val="100000"/>
              </a:lnSpc>
              <a:spcBef>
                <a:spcPts val="0"/>
              </a:spcBef>
              <a:buSzPct val="100000"/>
              <a:buFont typeface="Arial" panose="020B0604020202020204" pitchFamily="34" charset="0"/>
              <a:buNone/>
            </a:pPr>
            <a:r>
              <a:rPr lang="ja-JP" altLang="en-US" sz="3000" b="1" dirty="0">
                <a:solidFill>
                  <a:srgbClr val="644080"/>
                </a:solidFill>
                <a:latin typeface="+mn-ea"/>
              </a:rPr>
              <a:t>・・・ という軽い気持ちで始めてみよう（</a:t>
            </a:r>
            <a:r>
              <a:rPr lang="en-US" altLang="ja-JP" sz="3000" b="1" dirty="0">
                <a:solidFill>
                  <a:srgbClr val="644080"/>
                </a:solidFill>
                <a:latin typeface="+mn-ea"/>
              </a:rPr>
              <a:t>※</a:t>
            </a:r>
            <a:r>
              <a:rPr lang="ja-JP" altLang="en-US" sz="3000" b="1" dirty="0">
                <a:solidFill>
                  <a:srgbClr val="644080"/>
                </a:solidFill>
                <a:latin typeface="+mn-ea"/>
              </a:rPr>
              <a:t>）</a:t>
            </a:r>
          </a:p>
        </p:txBody>
      </p:sp>
      <p:grpSp>
        <p:nvGrpSpPr>
          <p:cNvPr id="22" name="グループ化 21"/>
          <p:cNvGrpSpPr>
            <a:grpSpLocks noChangeAspect="1"/>
          </p:cNvGrpSpPr>
          <p:nvPr/>
        </p:nvGrpSpPr>
        <p:grpSpPr>
          <a:xfrm>
            <a:off x="7684045" y="3227408"/>
            <a:ext cx="1391131" cy="1260000"/>
            <a:chOff x="6438900" y="1847851"/>
            <a:chExt cx="774700" cy="701675"/>
          </a:xfrm>
          <a:solidFill>
            <a:srgbClr val="7030A0"/>
          </a:solidFill>
        </p:grpSpPr>
        <p:sp>
          <p:nvSpPr>
            <p:cNvPr id="23" name="Freeform 68"/>
            <p:cNvSpPr>
              <a:spLocks/>
            </p:cNvSpPr>
            <p:nvPr/>
          </p:nvSpPr>
          <p:spPr bwMode="auto">
            <a:xfrm>
              <a:off x="6850063" y="2036763"/>
              <a:ext cx="41275" cy="28575"/>
            </a:xfrm>
            <a:custGeom>
              <a:avLst/>
              <a:gdLst>
                <a:gd name="T0" fmla="*/ 2 w 16"/>
                <a:gd name="T1" fmla="*/ 6 h 11"/>
                <a:gd name="T2" fmla="*/ 11 w 16"/>
                <a:gd name="T3" fmla="*/ 11 h 11"/>
                <a:gd name="T4" fmla="*/ 13 w 16"/>
                <a:gd name="T5" fmla="*/ 11 h 11"/>
                <a:gd name="T6" fmla="*/ 15 w 16"/>
                <a:gd name="T7" fmla="*/ 10 h 11"/>
                <a:gd name="T8" fmla="*/ 14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1" y="11"/>
                    <a:pt x="11" y="11"/>
                    <a:pt x="11" y="11"/>
                  </a:cubicBezTo>
                  <a:cubicBezTo>
                    <a:pt x="12" y="11"/>
                    <a:pt x="12" y="11"/>
                    <a:pt x="13" y="11"/>
                  </a:cubicBezTo>
                  <a:cubicBezTo>
                    <a:pt x="14" y="11"/>
                    <a:pt x="15" y="11"/>
                    <a:pt x="15" y="10"/>
                  </a:cubicBezTo>
                  <a:cubicBezTo>
                    <a:pt x="16" y="8"/>
                    <a:pt x="15" y="6"/>
                    <a:pt x="14" y="6"/>
                  </a:cubicBezTo>
                  <a:cubicBezTo>
                    <a:pt x="5" y="1"/>
                    <a:pt x="5" y="1"/>
                    <a:pt x="5" y="1"/>
                  </a:cubicBezTo>
                  <a:cubicBezTo>
                    <a:pt x="3" y="0"/>
                    <a:pt x="2" y="0"/>
                    <a:pt x="1" y="2"/>
                  </a:cubicBezTo>
                  <a:cubicBezTo>
                    <a:pt x="0" y="3"/>
                    <a:pt x="0"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69"/>
            <p:cNvSpPr>
              <a:spLocks noChangeArrowheads="1"/>
            </p:cNvSpPr>
            <p:nvPr/>
          </p:nvSpPr>
          <p:spPr bwMode="auto">
            <a:xfrm>
              <a:off x="685323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Oval 70"/>
            <p:cNvSpPr>
              <a:spLocks noChangeArrowheads="1"/>
            </p:cNvSpPr>
            <p:nvPr/>
          </p:nvSpPr>
          <p:spPr bwMode="auto">
            <a:xfrm>
              <a:off x="69437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1"/>
            <p:cNvSpPr>
              <a:spLocks noEditPoints="1"/>
            </p:cNvSpPr>
            <p:nvPr/>
          </p:nvSpPr>
          <p:spPr bwMode="auto">
            <a:xfrm>
              <a:off x="6869113" y="2173288"/>
              <a:ext cx="90488" cy="44450"/>
            </a:xfrm>
            <a:custGeom>
              <a:avLst/>
              <a:gdLst>
                <a:gd name="T0" fmla="*/ 1 w 35"/>
                <a:gd name="T1" fmla="*/ 13 h 17"/>
                <a:gd name="T2" fmla="*/ 10 w 35"/>
                <a:gd name="T3" fmla="*/ 17 h 17"/>
                <a:gd name="T4" fmla="*/ 25 w 35"/>
                <a:gd name="T5" fmla="*/ 17 h 17"/>
                <a:gd name="T6" fmla="*/ 34 w 35"/>
                <a:gd name="T7" fmla="*/ 13 h 17"/>
                <a:gd name="T8" fmla="*/ 31 w 35"/>
                <a:gd name="T9" fmla="*/ 4 h 17"/>
                <a:gd name="T10" fmla="*/ 17 w 35"/>
                <a:gd name="T11" fmla="*/ 0 h 17"/>
                <a:gd name="T12" fmla="*/ 4 w 35"/>
                <a:gd name="T13" fmla="*/ 4 h 17"/>
                <a:gd name="T14" fmla="*/ 1 w 35"/>
                <a:gd name="T15" fmla="*/ 13 h 17"/>
                <a:gd name="T16" fmla="*/ 8 w 35"/>
                <a:gd name="T17" fmla="*/ 8 h 17"/>
                <a:gd name="T18" fmla="*/ 17 w 35"/>
                <a:gd name="T19" fmla="*/ 6 h 17"/>
                <a:gd name="T20" fmla="*/ 26 w 35"/>
                <a:gd name="T21" fmla="*/ 8 h 17"/>
                <a:gd name="T22" fmla="*/ 28 w 35"/>
                <a:gd name="T23" fmla="*/ 10 h 17"/>
                <a:gd name="T24" fmla="*/ 25 w 35"/>
                <a:gd name="T25" fmla="*/ 11 h 17"/>
                <a:gd name="T26" fmla="*/ 10 w 35"/>
                <a:gd name="T27" fmla="*/ 11 h 17"/>
                <a:gd name="T28" fmla="*/ 7 w 35"/>
                <a:gd name="T29" fmla="*/ 11 h 17"/>
                <a:gd name="T30" fmla="*/ 8 w 35"/>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7">
                  <a:moveTo>
                    <a:pt x="1" y="13"/>
                  </a:moveTo>
                  <a:cubicBezTo>
                    <a:pt x="2" y="14"/>
                    <a:pt x="4" y="17"/>
                    <a:pt x="10" y="17"/>
                  </a:cubicBezTo>
                  <a:cubicBezTo>
                    <a:pt x="25" y="17"/>
                    <a:pt x="25" y="17"/>
                    <a:pt x="25" y="17"/>
                  </a:cubicBezTo>
                  <a:cubicBezTo>
                    <a:pt x="31" y="17"/>
                    <a:pt x="33" y="14"/>
                    <a:pt x="34" y="13"/>
                  </a:cubicBezTo>
                  <a:cubicBezTo>
                    <a:pt x="34" y="11"/>
                    <a:pt x="35" y="8"/>
                    <a:pt x="31" y="4"/>
                  </a:cubicBezTo>
                  <a:cubicBezTo>
                    <a:pt x="30" y="3"/>
                    <a:pt x="27" y="0"/>
                    <a:pt x="17" y="0"/>
                  </a:cubicBezTo>
                  <a:cubicBezTo>
                    <a:pt x="8" y="0"/>
                    <a:pt x="4" y="3"/>
                    <a:pt x="4" y="4"/>
                  </a:cubicBezTo>
                  <a:cubicBezTo>
                    <a:pt x="0" y="8"/>
                    <a:pt x="0" y="11"/>
                    <a:pt x="1" y="13"/>
                  </a:cubicBezTo>
                  <a:close/>
                  <a:moveTo>
                    <a:pt x="8" y="8"/>
                  </a:moveTo>
                  <a:cubicBezTo>
                    <a:pt x="8" y="8"/>
                    <a:pt x="11" y="6"/>
                    <a:pt x="17" y="6"/>
                  </a:cubicBezTo>
                  <a:cubicBezTo>
                    <a:pt x="24" y="6"/>
                    <a:pt x="26" y="8"/>
                    <a:pt x="26" y="8"/>
                  </a:cubicBezTo>
                  <a:cubicBezTo>
                    <a:pt x="28" y="9"/>
                    <a:pt x="28" y="10"/>
                    <a:pt x="28" y="10"/>
                  </a:cubicBezTo>
                  <a:cubicBezTo>
                    <a:pt x="28" y="11"/>
                    <a:pt x="27" y="11"/>
                    <a:pt x="25" y="11"/>
                  </a:cubicBezTo>
                  <a:cubicBezTo>
                    <a:pt x="10" y="11"/>
                    <a:pt x="10" y="11"/>
                    <a:pt x="10" y="11"/>
                  </a:cubicBezTo>
                  <a:cubicBezTo>
                    <a:pt x="8" y="11"/>
                    <a:pt x="7" y="11"/>
                    <a:pt x="7" y="11"/>
                  </a:cubicBezTo>
                  <a:cubicBezTo>
                    <a:pt x="7" y="10"/>
                    <a:pt x="7"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66"/>
            <p:cNvSpPr>
              <a:spLocks/>
            </p:cNvSpPr>
            <p:nvPr/>
          </p:nvSpPr>
          <p:spPr bwMode="auto">
            <a:xfrm>
              <a:off x="7085013" y="1847851"/>
              <a:ext cx="90488" cy="84138"/>
            </a:xfrm>
            <a:custGeom>
              <a:avLst/>
              <a:gdLst>
                <a:gd name="T0" fmla="*/ 29 w 34"/>
                <a:gd name="T1" fmla="*/ 5 h 32"/>
                <a:gd name="T2" fmla="*/ 10 w 34"/>
                <a:gd name="T3" fmla="*/ 5 h 32"/>
                <a:gd name="T4" fmla="*/ 0 w 34"/>
                <a:gd name="T5" fmla="*/ 32 h 32"/>
                <a:gd name="T6" fmla="*/ 28 w 34"/>
                <a:gd name="T7" fmla="*/ 24 h 32"/>
                <a:gd name="T8" fmla="*/ 29 w 34"/>
                <a:gd name="T9" fmla="*/ 5 h 32"/>
              </a:gdLst>
              <a:ahLst/>
              <a:cxnLst>
                <a:cxn ang="0">
                  <a:pos x="T0" y="T1"/>
                </a:cxn>
                <a:cxn ang="0">
                  <a:pos x="T2" y="T3"/>
                </a:cxn>
                <a:cxn ang="0">
                  <a:pos x="T4" y="T5"/>
                </a:cxn>
                <a:cxn ang="0">
                  <a:pos x="T6" y="T7"/>
                </a:cxn>
                <a:cxn ang="0">
                  <a:pos x="T8" y="T9"/>
                </a:cxn>
              </a:cxnLst>
              <a:rect l="0" t="0" r="r" b="b"/>
              <a:pathLst>
                <a:path w="34" h="32">
                  <a:moveTo>
                    <a:pt x="29" y="5"/>
                  </a:moveTo>
                  <a:cubicBezTo>
                    <a:pt x="24" y="0"/>
                    <a:pt x="16" y="0"/>
                    <a:pt x="10" y="5"/>
                  </a:cubicBezTo>
                  <a:cubicBezTo>
                    <a:pt x="5" y="10"/>
                    <a:pt x="0" y="32"/>
                    <a:pt x="0" y="32"/>
                  </a:cubicBezTo>
                  <a:cubicBezTo>
                    <a:pt x="0" y="32"/>
                    <a:pt x="23" y="29"/>
                    <a:pt x="28" y="24"/>
                  </a:cubicBezTo>
                  <a:cubicBezTo>
                    <a:pt x="33" y="19"/>
                    <a:pt x="34" y="1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67"/>
            <p:cNvSpPr>
              <a:spLocks/>
            </p:cNvSpPr>
            <p:nvPr/>
          </p:nvSpPr>
          <p:spPr bwMode="auto">
            <a:xfrm>
              <a:off x="7156450" y="1935163"/>
              <a:ext cx="57150" cy="41275"/>
            </a:xfrm>
            <a:custGeom>
              <a:avLst/>
              <a:gdLst>
                <a:gd name="T0" fmla="*/ 16 w 22"/>
                <a:gd name="T1" fmla="*/ 1 h 16"/>
                <a:gd name="T2" fmla="*/ 0 w 22"/>
                <a:gd name="T3" fmla="*/ 2 h 16"/>
                <a:gd name="T4" fmla="*/ 10 w 22"/>
                <a:gd name="T5" fmla="*/ 15 h 16"/>
                <a:gd name="T6" fmla="*/ 20 w 22"/>
                <a:gd name="T7" fmla="*/ 11 h 16"/>
                <a:gd name="T8" fmla="*/ 16 w 22"/>
                <a:gd name="T9" fmla="*/ 1 h 16"/>
              </a:gdLst>
              <a:ahLst/>
              <a:cxnLst>
                <a:cxn ang="0">
                  <a:pos x="T0" y="T1"/>
                </a:cxn>
                <a:cxn ang="0">
                  <a:pos x="T2" y="T3"/>
                </a:cxn>
                <a:cxn ang="0">
                  <a:pos x="T4" y="T5"/>
                </a:cxn>
                <a:cxn ang="0">
                  <a:pos x="T6" y="T7"/>
                </a:cxn>
                <a:cxn ang="0">
                  <a:pos x="T8" y="T9"/>
                </a:cxn>
              </a:cxnLst>
              <a:rect l="0" t="0" r="r" b="b"/>
              <a:pathLst>
                <a:path w="22" h="16">
                  <a:moveTo>
                    <a:pt x="16" y="1"/>
                  </a:moveTo>
                  <a:cubicBezTo>
                    <a:pt x="13" y="0"/>
                    <a:pt x="0" y="2"/>
                    <a:pt x="0" y="2"/>
                  </a:cubicBezTo>
                  <a:cubicBezTo>
                    <a:pt x="0" y="2"/>
                    <a:pt x="7" y="13"/>
                    <a:pt x="10" y="15"/>
                  </a:cubicBezTo>
                  <a:cubicBezTo>
                    <a:pt x="14" y="16"/>
                    <a:pt x="18" y="15"/>
                    <a:pt x="20" y="11"/>
                  </a:cubicBezTo>
                  <a:cubicBezTo>
                    <a:pt x="22" y="7"/>
                    <a:pt x="20" y="3"/>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74"/>
            <p:cNvSpPr>
              <a:spLocks noEditPoints="1"/>
            </p:cNvSpPr>
            <p:nvPr/>
          </p:nvSpPr>
          <p:spPr bwMode="auto">
            <a:xfrm>
              <a:off x="6438900" y="1900238"/>
              <a:ext cx="741363" cy="649288"/>
            </a:xfrm>
            <a:custGeom>
              <a:avLst/>
              <a:gdLst>
                <a:gd name="T0" fmla="*/ 86 w 283"/>
                <a:gd name="T1" fmla="*/ 244 h 247"/>
                <a:gd name="T2" fmla="*/ 150 w 283"/>
                <a:gd name="T3" fmla="*/ 182 h 247"/>
                <a:gd name="T4" fmla="*/ 153 w 283"/>
                <a:gd name="T5" fmla="*/ 212 h 247"/>
                <a:gd name="T6" fmla="*/ 181 w 283"/>
                <a:gd name="T7" fmla="*/ 209 h 247"/>
                <a:gd name="T8" fmla="*/ 212 w 283"/>
                <a:gd name="T9" fmla="*/ 213 h 247"/>
                <a:gd name="T10" fmla="*/ 217 w 283"/>
                <a:gd name="T11" fmla="*/ 183 h 247"/>
                <a:gd name="T12" fmla="*/ 280 w 283"/>
                <a:gd name="T13" fmla="*/ 247 h 247"/>
                <a:gd name="T14" fmla="*/ 212 w 283"/>
                <a:gd name="T15" fmla="*/ 174 h 247"/>
                <a:gd name="T16" fmla="*/ 206 w 283"/>
                <a:gd name="T17" fmla="*/ 161 h 247"/>
                <a:gd name="T18" fmla="*/ 202 w 283"/>
                <a:gd name="T19" fmla="*/ 140 h 247"/>
                <a:gd name="T20" fmla="*/ 255 w 283"/>
                <a:gd name="T21" fmla="*/ 174 h 247"/>
                <a:gd name="T22" fmla="*/ 259 w 283"/>
                <a:gd name="T23" fmla="*/ 107 h 247"/>
                <a:gd name="T24" fmla="*/ 239 w 283"/>
                <a:gd name="T25" fmla="*/ 51 h 247"/>
                <a:gd name="T26" fmla="*/ 123 w 283"/>
                <a:gd name="T27" fmla="*/ 69 h 247"/>
                <a:gd name="T28" fmla="*/ 161 w 283"/>
                <a:gd name="T29" fmla="*/ 155 h 247"/>
                <a:gd name="T30" fmla="*/ 154 w 283"/>
                <a:gd name="T31" fmla="*/ 163 h 247"/>
                <a:gd name="T32" fmla="*/ 144 w 283"/>
                <a:gd name="T33" fmla="*/ 177 h 247"/>
                <a:gd name="T34" fmla="*/ 62 w 283"/>
                <a:gd name="T35" fmla="*/ 184 h 247"/>
                <a:gd name="T36" fmla="*/ 53 w 283"/>
                <a:gd name="T37" fmla="*/ 168 h 247"/>
                <a:gd name="T38" fmla="*/ 60 w 283"/>
                <a:gd name="T39" fmla="*/ 119 h 247"/>
                <a:gd name="T40" fmla="*/ 30 w 283"/>
                <a:gd name="T41" fmla="*/ 88 h 247"/>
                <a:gd name="T42" fmla="*/ 5 w 283"/>
                <a:gd name="T43" fmla="*/ 102 h 247"/>
                <a:gd name="T44" fmla="*/ 2 w 283"/>
                <a:gd name="T45" fmla="*/ 146 h 247"/>
                <a:gd name="T46" fmla="*/ 5 w 283"/>
                <a:gd name="T47" fmla="*/ 159 h 247"/>
                <a:gd name="T48" fmla="*/ 17 w 283"/>
                <a:gd name="T49" fmla="*/ 176 h 247"/>
                <a:gd name="T50" fmla="*/ 16 w 283"/>
                <a:gd name="T51" fmla="*/ 198 h 247"/>
                <a:gd name="T52" fmla="*/ 31 w 283"/>
                <a:gd name="T53" fmla="*/ 243 h 247"/>
                <a:gd name="T54" fmla="*/ 79 w 283"/>
                <a:gd name="T55" fmla="*/ 244 h 247"/>
                <a:gd name="T56" fmla="*/ 167 w 283"/>
                <a:gd name="T57" fmla="*/ 138 h 247"/>
                <a:gd name="T58" fmla="*/ 158 w 283"/>
                <a:gd name="T59" fmla="*/ 31 h 247"/>
                <a:gd name="T60" fmla="*/ 196 w 283"/>
                <a:gd name="T61" fmla="*/ 63 h 247"/>
                <a:gd name="T62" fmla="*/ 225 w 283"/>
                <a:gd name="T63" fmla="*/ 95 h 247"/>
                <a:gd name="T64" fmla="*/ 199 w 283"/>
                <a:gd name="T65" fmla="*/ 168 h 247"/>
                <a:gd name="T66" fmla="*/ 178 w 283"/>
                <a:gd name="T67" fmla="*/ 193 h 247"/>
                <a:gd name="T68" fmla="*/ 174 w 283"/>
                <a:gd name="T69" fmla="*/ 6 h 247"/>
                <a:gd name="T70" fmla="*/ 231 w 283"/>
                <a:gd name="T71" fmla="*/ 69 h 247"/>
                <a:gd name="T72" fmla="*/ 231 w 283"/>
                <a:gd name="T73" fmla="*/ 65 h 247"/>
                <a:gd name="T74" fmla="*/ 203 w 283"/>
                <a:gd name="T75" fmla="*/ 59 h 247"/>
                <a:gd name="T76" fmla="*/ 195 w 283"/>
                <a:gd name="T77" fmla="*/ 56 h 247"/>
                <a:gd name="T78" fmla="*/ 166 w 283"/>
                <a:gd name="T79" fmla="*/ 10 h 247"/>
                <a:gd name="T80" fmla="*/ 157 w 283"/>
                <a:gd name="T81" fmla="*/ 24 h 247"/>
                <a:gd name="T82" fmla="*/ 129 w 283"/>
                <a:gd name="T83" fmla="*/ 51 h 247"/>
                <a:gd name="T84" fmla="*/ 236 w 283"/>
                <a:gd name="T85" fmla="*/ 74 h 247"/>
                <a:gd name="T86" fmla="*/ 235 w 283"/>
                <a:gd name="T87" fmla="*/ 160 h 247"/>
                <a:gd name="T88" fmla="*/ 244 w 283"/>
                <a:gd name="T89" fmla="*/ 94 h 247"/>
                <a:gd name="T90" fmla="*/ 128 w 283"/>
                <a:gd name="T91" fmla="*/ 74 h 247"/>
                <a:gd name="T92" fmla="*/ 127 w 283"/>
                <a:gd name="T93" fmla="*/ 74 h 247"/>
                <a:gd name="T94" fmla="*/ 205 w 283"/>
                <a:gd name="T95" fmla="*/ 170 h 247"/>
                <a:gd name="T96" fmla="*/ 157 w 283"/>
                <a:gd name="T97" fmla="*/ 172 h 247"/>
                <a:gd name="T98" fmla="*/ 21 w 283"/>
                <a:gd name="T99" fmla="*/ 170 h 247"/>
                <a:gd name="T100" fmla="*/ 8 w 283"/>
                <a:gd name="T101" fmla="*/ 144 h 247"/>
                <a:gd name="T102" fmla="*/ 11 w 283"/>
                <a:gd name="T103" fmla="*/ 106 h 247"/>
                <a:gd name="T104" fmla="*/ 18 w 283"/>
                <a:gd name="T105" fmla="*/ 96 h 247"/>
                <a:gd name="T106" fmla="*/ 31 w 283"/>
                <a:gd name="T107" fmla="*/ 94 h 247"/>
                <a:gd name="T108" fmla="*/ 46 w 283"/>
                <a:gd name="T109" fmla="*/ 146 h 247"/>
                <a:gd name="T110" fmla="*/ 45 w 283"/>
                <a:gd name="T111" fmla="*/ 123 h 247"/>
                <a:gd name="T112" fmla="*/ 60 w 283"/>
                <a:gd name="T113" fmla="*/ 140 h 247"/>
                <a:gd name="T114" fmla="*/ 47 w 283"/>
                <a:gd name="T115" fmla="*/ 16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3" h="247">
                  <a:moveTo>
                    <a:pt x="82" y="246"/>
                  </a:moveTo>
                  <a:cubicBezTo>
                    <a:pt x="83" y="246"/>
                    <a:pt x="83" y="247"/>
                    <a:pt x="83" y="247"/>
                  </a:cubicBezTo>
                  <a:cubicBezTo>
                    <a:pt x="85" y="247"/>
                    <a:pt x="86" y="245"/>
                    <a:pt x="86" y="244"/>
                  </a:cubicBezTo>
                  <a:cubicBezTo>
                    <a:pt x="86" y="244"/>
                    <a:pt x="86" y="244"/>
                    <a:pt x="86" y="244"/>
                  </a:cubicBezTo>
                  <a:cubicBezTo>
                    <a:pt x="86" y="219"/>
                    <a:pt x="103" y="195"/>
                    <a:pt x="125" y="189"/>
                  </a:cubicBezTo>
                  <a:cubicBezTo>
                    <a:pt x="138" y="185"/>
                    <a:pt x="138" y="185"/>
                    <a:pt x="138" y="185"/>
                  </a:cubicBezTo>
                  <a:cubicBezTo>
                    <a:pt x="145" y="183"/>
                    <a:pt x="145" y="183"/>
                    <a:pt x="145" y="183"/>
                  </a:cubicBezTo>
                  <a:cubicBezTo>
                    <a:pt x="147" y="183"/>
                    <a:pt x="148" y="182"/>
                    <a:pt x="150" y="182"/>
                  </a:cubicBezTo>
                  <a:cubicBezTo>
                    <a:pt x="148" y="210"/>
                    <a:pt x="148" y="210"/>
                    <a:pt x="148" y="210"/>
                  </a:cubicBezTo>
                  <a:cubicBezTo>
                    <a:pt x="148" y="211"/>
                    <a:pt x="148" y="212"/>
                    <a:pt x="149" y="213"/>
                  </a:cubicBezTo>
                  <a:cubicBezTo>
                    <a:pt x="150" y="213"/>
                    <a:pt x="150" y="213"/>
                    <a:pt x="151" y="213"/>
                  </a:cubicBezTo>
                  <a:cubicBezTo>
                    <a:pt x="151" y="213"/>
                    <a:pt x="152" y="213"/>
                    <a:pt x="153" y="212"/>
                  </a:cubicBezTo>
                  <a:cubicBezTo>
                    <a:pt x="173" y="197"/>
                    <a:pt x="173" y="197"/>
                    <a:pt x="173" y="197"/>
                  </a:cubicBezTo>
                  <a:cubicBezTo>
                    <a:pt x="179" y="208"/>
                    <a:pt x="179" y="208"/>
                    <a:pt x="179" y="208"/>
                  </a:cubicBezTo>
                  <a:cubicBezTo>
                    <a:pt x="179" y="209"/>
                    <a:pt x="180" y="209"/>
                    <a:pt x="181" y="209"/>
                  </a:cubicBezTo>
                  <a:cubicBezTo>
                    <a:pt x="181" y="209"/>
                    <a:pt x="181" y="209"/>
                    <a:pt x="181" y="209"/>
                  </a:cubicBezTo>
                  <a:cubicBezTo>
                    <a:pt x="183" y="209"/>
                    <a:pt x="184" y="209"/>
                    <a:pt x="184" y="208"/>
                  </a:cubicBezTo>
                  <a:cubicBezTo>
                    <a:pt x="190" y="197"/>
                    <a:pt x="190" y="197"/>
                    <a:pt x="190" y="197"/>
                  </a:cubicBezTo>
                  <a:cubicBezTo>
                    <a:pt x="210" y="212"/>
                    <a:pt x="210" y="212"/>
                    <a:pt x="210" y="212"/>
                  </a:cubicBezTo>
                  <a:cubicBezTo>
                    <a:pt x="211" y="213"/>
                    <a:pt x="211" y="213"/>
                    <a:pt x="212" y="213"/>
                  </a:cubicBezTo>
                  <a:cubicBezTo>
                    <a:pt x="212" y="213"/>
                    <a:pt x="213" y="213"/>
                    <a:pt x="213" y="213"/>
                  </a:cubicBezTo>
                  <a:cubicBezTo>
                    <a:pt x="214" y="212"/>
                    <a:pt x="215" y="211"/>
                    <a:pt x="215" y="210"/>
                  </a:cubicBezTo>
                  <a:cubicBezTo>
                    <a:pt x="213" y="182"/>
                    <a:pt x="213" y="182"/>
                    <a:pt x="213" y="182"/>
                  </a:cubicBezTo>
                  <a:cubicBezTo>
                    <a:pt x="214" y="182"/>
                    <a:pt x="216" y="183"/>
                    <a:pt x="217" y="183"/>
                  </a:cubicBezTo>
                  <a:cubicBezTo>
                    <a:pt x="238" y="189"/>
                    <a:pt x="238" y="189"/>
                    <a:pt x="238" y="189"/>
                  </a:cubicBezTo>
                  <a:cubicBezTo>
                    <a:pt x="259" y="195"/>
                    <a:pt x="277" y="219"/>
                    <a:pt x="277" y="244"/>
                  </a:cubicBezTo>
                  <a:cubicBezTo>
                    <a:pt x="277" y="244"/>
                    <a:pt x="277" y="244"/>
                    <a:pt x="277" y="244"/>
                  </a:cubicBezTo>
                  <a:cubicBezTo>
                    <a:pt x="277" y="245"/>
                    <a:pt x="278" y="247"/>
                    <a:pt x="280" y="247"/>
                  </a:cubicBezTo>
                  <a:cubicBezTo>
                    <a:pt x="282" y="247"/>
                    <a:pt x="283" y="245"/>
                    <a:pt x="283" y="244"/>
                  </a:cubicBezTo>
                  <a:cubicBezTo>
                    <a:pt x="283" y="217"/>
                    <a:pt x="263" y="189"/>
                    <a:pt x="239" y="183"/>
                  </a:cubicBezTo>
                  <a:cubicBezTo>
                    <a:pt x="219" y="177"/>
                    <a:pt x="219" y="177"/>
                    <a:pt x="219" y="177"/>
                  </a:cubicBezTo>
                  <a:cubicBezTo>
                    <a:pt x="217" y="177"/>
                    <a:pt x="214" y="176"/>
                    <a:pt x="212" y="174"/>
                  </a:cubicBezTo>
                  <a:cubicBezTo>
                    <a:pt x="212" y="171"/>
                    <a:pt x="212" y="171"/>
                    <a:pt x="212" y="171"/>
                  </a:cubicBezTo>
                  <a:cubicBezTo>
                    <a:pt x="212" y="171"/>
                    <a:pt x="212" y="170"/>
                    <a:pt x="212" y="170"/>
                  </a:cubicBezTo>
                  <a:cubicBezTo>
                    <a:pt x="209" y="163"/>
                    <a:pt x="209" y="163"/>
                    <a:pt x="209" y="163"/>
                  </a:cubicBezTo>
                  <a:cubicBezTo>
                    <a:pt x="208" y="162"/>
                    <a:pt x="207" y="161"/>
                    <a:pt x="206" y="161"/>
                  </a:cubicBezTo>
                  <a:cubicBezTo>
                    <a:pt x="205" y="161"/>
                    <a:pt x="204" y="161"/>
                    <a:pt x="204" y="162"/>
                  </a:cubicBezTo>
                  <a:cubicBezTo>
                    <a:pt x="203" y="163"/>
                    <a:pt x="203" y="163"/>
                    <a:pt x="203" y="163"/>
                  </a:cubicBezTo>
                  <a:cubicBezTo>
                    <a:pt x="202" y="160"/>
                    <a:pt x="202" y="157"/>
                    <a:pt x="202" y="155"/>
                  </a:cubicBezTo>
                  <a:cubicBezTo>
                    <a:pt x="202" y="140"/>
                    <a:pt x="202" y="140"/>
                    <a:pt x="202" y="140"/>
                  </a:cubicBezTo>
                  <a:cubicBezTo>
                    <a:pt x="207" y="137"/>
                    <a:pt x="213" y="133"/>
                    <a:pt x="217" y="129"/>
                  </a:cubicBezTo>
                  <a:cubicBezTo>
                    <a:pt x="217" y="132"/>
                    <a:pt x="217" y="132"/>
                    <a:pt x="217" y="132"/>
                  </a:cubicBezTo>
                  <a:cubicBezTo>
                    <a:pt x="217" y="143"/>
                    <a:pt x="222" y="158"/>
                    <a:pt x="231" y="165"/>
                  </a:cubicBezTo>
                  <a:cubicBezTo>
                    <a:pt x="238" y="170"/>
                    <a:pt x="254" y="174"/>
                    <a:pt x="255" y="174"/>
                  </a:cubicBezTo>
                  <a:cubicBezTo>
                    <a:pt x="255" y="174"/>
                    <a:pt x="256" y="174"/>
                    <a:pt x="256" y="174"/>
                  </a:cubicBezTo>
                  <a:cubicBezTo>
                    <a:pt x="257" y="174"/>
                    <a:pt x="257" y="174"/>
                    <a:pt x="258" y="173"/>
                  </a:cubicBezTo>
                  <a:cubicBezTo>
                    <a:pt x="258" y="173"/>
                    <a:pt x="259" y="172"/>
                    <a:pt x="259" y="171"/>
                  </a:cubicBezTo>
                  <a:cubicBezTo>
                    <a:pt x="259" y="107"/>
                    <a:pt x="259" y="107"/>
                    <a:pt x="259" y="107"/>
                  </a:cubicBezTo>
                  <a:cubicBezTo>
                    <a:pt x="259" y="99"/>
                    <a:pt x="254" y="92"/>
                    <a:pt x="247" y="88"/>
                  </a:cubicBezTo>
                  <a:cubicBezTo>
                    <a:pt x="247" y="87"/>
                    <a:pt x="247" y="85"/>
                    <a:pt x="247" y="83"/>
                  </a:cubicBezTo>
                  <a:cubicBezTo>
                    <a:pt x="247" y="78"/>
                    <a:pt x="244" y="72"/>
                    <a:pt x="239" y="69"/>
                  </a:cubicBezTo>
                  <a:cubicBezTo>
                    <a:pt x="239" y="51"/>
                    <a:pt x="239" y="51"/>
                    <a:pt x="239" y="51"/>
                  </a:cubicBezTo>
                  <a:cubicBezTo>
                    <a:pt x="239" y="22"/>
                    <a:pt x="217" y="0"/>
                    <a:pt x="188" y="0"/>
                  </a:cubicBezTo>
                  <a:cubicBezTo>
                    <a:pt x="174" y="0"/>
                    <a:pt x="174" y="0"/>
                    <a:pt x="174" y="0"/>
                  </a:cubicBezTo>
                  <a:cubicBezTo>
                    <a:pt x="146" y="0"/>
                    <a:pt x="123" y="22"/>
                    <a:pt x="123" y="51"/>
                  </a:cubicBezTo>
                  <a:cubicBezTo>
                    <a:pt x="123" y="69"/>
                    <a:pt x="123" y="69"/>
                    <a:pt x="123" y="69"/>
                  </a:cubicBezTo>
                  <a:cubicBezTo>
                    <a:pt x="119" y="72"/>
                    <a:pt x="116" y="78"/>
                    <a:pt x="116" y="83"/>
                  </a:cubicBezTo>
                  <a:cubicBezTo>
                    <a:pt x="116" y="93"/>
                    <a:pt x="123" y="100"/>
                    <a:pt x="132" y="101"/>
                  </a:cubicBezTo>
                  <a:cubicBezTo>
                    <a:pt x="135" y="118"/>
                    <a:pt x="145" y="133"/>
                    <a:pt x="161" y="140"/>
                  </a:cubicBezTo>
                  <a:cubicBezTo>
                    <a:pt x="161" y="155"/>
                    <a:pt x="161" y="155"/>
                    <a:pt x="161" y="155"/>
                  </a:cubicBezTo>
                  <a:cubicBezTo>
                    <a:pt x="161" y="157"/>
                    <a:pt x="161" y="160"/>
                    <a:pt x="160" y="163"/>
                  </a:cubicBezTo>
                  <a:cubicBezTo>
                    <a:pt x="159" y="162"/>
                    <a:pt x="159" y="162"/>
                    <a:pt x="159" y="162"/>
                  </a:cubicBezTo>
                  <a:cubicBezTo>
                    <a:pt x="159" y="161"/>
                    <a:pt x="158" y="161"/>
                    <a:pt x="157" y="161"/>
                  </a:cubicBezTo>
                  <a:cubicBezTo>
                    <a:pt x="155" y="161"/>
                    <a:pt x="154" y="162"/>
                    <a:pt x="154" y="163"/>
                  </a:cubicBezTo>
                  <a:cubicBezTo>
                    <a:pt x="151" y="170"/>
                    <a:pt x="151" y="170"/>
                    <a:pt x="151" y="170"/>
                  </a:cubicBezTo>
                  <a:cubicBezTo>
                    <a:pt x="151" y="170"/>
                    <a:pt x="151" y="171"/>
                    <a:pt x="151" y="171"/>
                  </a:cubicBezTo>
                  <a:cubicBezTo>
                    <a:pt x="150" y="174"/>
                    <a:pt x="150" y="174"/>
                    <a:pt x="150" y="174"/>
                  </a:cubicBezTo>
                  <a:cubicBezTo>
                    <a:pt x="148" y="176"/>
                    <a:pt x="146" y="177"/>
                    <a:pt x="144" y="177"/>
                  </a:cubicBezTo>
                  <a:cubicBezTo>
                    <a:pt x="123" y="183"/>
                    <a:pt x="123" y="183"/>
                    <a:pt x="123" y="183"/>
                  </a:cubicBezTo>
                  <a:cubicBezTo>
                    <a:pt x="103" y="188"/>
                    <a:pt x="86" y="209"/>
                    <a:pt x="81" y="232"/>
                  </a:cubicBezTo>
                  <a:cubicBezTo>
                    <a:pt x="65" y="185"/>
                    <a:pt x="65" y="185"/>
                    <a:pt x="65" y="185"/>
                  </a:cubicBezTo>
                  <a:cubicBezTo>
                    <a:pt x="65" y="184"/>
                    <a:pt x="63" y="183"/>
                    <a:pt x="62" y="184"/>
                  </a:cubicBezTo>
                  <a:cubicBezTo>
                    <a:pt x="57" y="185"/>
                    <a:pt x="57" y="185"/>
                    <a:pt x="57" y="185"/>
                  </a:cubicBezTo>
                  <a:cubicBezTo>
                    <a:pt x="56" y="182"/>
                    <a:pt x="55" y="178"/>
                    <a:pt x="55" y="175"/>
                  </a:cubicBezTo>
                  <a:cubicBezTo>
                    <a:pt x="54" y="173"/>
                    <a:pt x="53" y="170"/>
                    <a:pt x="53" y="168"/>
                  </a:cubicBezTo>
                  <a:cubicBezTo>
                    <a:pt x="53" y="168"/>
                    <a:pt x="53" y="168"/>
                    <a:pt x="53" y="168"/>
                  </a:cubicBezTo>
                  <a:cubicBezTo>
                    <a:pt x="55" y="165"/>
                    <a:pt x="58" y="163"/>
                    <a:pt x="59" y="160"/>
                  </a:cubicBezTo>
                  <a:cubicBezTo>
                    <a:pt x="63" y="154"/>
                    <a:pt x="66" y="147"/>
                    <a:pt x="66" y="140"/>
                  </a:cubicBezTo>
                  <a:cubicBezTo>
                    <a:pt x="66" y="140"/>
                    <a:pt x="66" y="140"/>
                    <a:pt x="66" y="140"/>
                  </a:cubicBezTo>
                  <a:cubicBezTo>
                    <a:pt x="60" y="119"/>
                    <a:pt x="60" y="119"/>
                    <a:pt x="60" y="119"/>
                  </a:cubicBezTo>
                  <a:cubicBezTo>
                    <a:pt x="59" y="113"/>
                    <a:pt x="53" y="110"/>
                    <a:pt x="47" y="111"/>
                  </a:cubicBezTo>
                  <a:cubicBezTo>
                    <a:pt x="46" y="112"/>
                    <a:pt x="45" y="112"/>
                    <a:pt x="44" y="113"/>
                  </a:cubicBezTo>
                  <a:cubicBezTo>
                    <a:pt x="42" y="97"/>
                    <a:pt x="42" y="97"/>
                    <a:pt x="42" y="97"/>
                  </a:cubicBezTo>
                  <a:cubicBezTo>
                    <a:pt x="41" y="91"/>
                    <a:pt x="36" y="87"/>
                    <a:pt x="30" y="88"/>
                  </a:cubicBezTo>
                  <a:cubicBezTo>
                    <a:pt x="28" y="85"/>
                    <a:pt x="25" y="84"/>
                    <a:pt x="21" y="85"/>
                  </a:cubicBezTo>
                  <a:cubicBezTo>
                    <a:pt x="18" y="85"/>
                    <a:pt x="16" y="87"/>
                    <a:pt x="14" y="89"/>
                  </a:cubicBezTo>
                  <a:cubicBezTo>
                    <a:pt x="14" y="90"/>
                    <a:pt x="14" y="90"/>
                    <a:pt x="13" y="91"/>
                  </a:cubicBezTo>
                  <a:cubicBezTo>
                    <a:pt x="8" y="92"/>
                    <a:pt x="4" y="96"/>
                    <a:pt x="5" y="102"/>
                  </a:cubicBezTo>
                  <a:cubicBezTo>
                    <a:pt x="4" y="102"/>
                    <a:pt x="3" y="103"/>
                    <a:pt x="2" y="103"/>
                  </a:cubicBezTo>
                  <a:cubicBezTo>
                    <a:pt x="1" y="105"/>
                    <a:pt x="0" y="108"/>
                    <a:pt x="0" y="111"/>
                  </a:cubicBezTo>
                  <a:cubicBezTo>
                    <a:pt x="1" y="143"/>
                    <a:pt x="1" y="143"/>
                    <a:pt x="1" y="143"/>
                  </a:cubicBezTo>
                  <a:cubicBezTo>
                    <a:pt x="1" y="144"/>
                    <a:pt x="1" y="145"/>
                    <a:pt x="2" y="146"/>
                  </a:cubicBezTo>
                  <a:cubicBezTo>
                    <a:pt x="2" y="146"/>
                    <a:pt x="2" y="146"/>
                    <a:pt x="2" y="147"/>
                  </a:cubicBezTo>
                  <a:cubicBezTo>
                    <a:pt x="3" y="150"/>
                    <a:pt x="3" y="150"/>
                    <a:pt x="3" y="150"/>
                  </a:cubicBezTo>
                  <a:cubicBezTo>
                    <a:pt x="3" y="152"/>
                    <a:pt x="4" y="155"/>
                    <a:pt x="5" y="158"/>
                  </a:cubicBezTo>
                  <a:cubicBezTo>
                    <a:pt x="5" y="159"/>
                    <a:pt x="5" y="159"/>
                    <a:pt x="5" y="159"/>
                  </a:cubicBezTo>
                  <a:cubicBezTo>
                    <a:pt x="6" y="163"/>
                    <a:pt x="7" y="167"/>
                    <a:pt x="11" y="171"/>
                  </a:cubicBezTo>
                  <a:cubicBezTo>
                    <a:pt x="12" y="172"/>
                    <a:pt x="13" y="172"/>
                    <a:pt x="14" y="173"/>
                  </a:cubicBezTo>
                  <a:cubicBezTo>
                    <a:pt x="15" y="174"/>
                    <a:pt x="16" y="174"/>
                    <a:pt x="16" y="175"/>
                  </a:cubicBezTo>
                  <a:cubicBezTo>
                    <a:pt x="17" y="175"/>
                    <a:pt x="17" y="176"/>
                    <a:pt x="17" y="176"/>
                  </a:cubicBezTo>
                  <a:cubicBezTo>
                    <a:pt x="17" y="177"/>
                    <a:pt x="17" y="177"/>
                    <a:pt x="17" y="177"/>
                  </a:cubicBezTo>
                  <a:cubicBezTo>
                    <a:pt x="20" y="184"/>
                    <a:pt x="21" y="189"/>
                    <a:pt x="22" y="193"/>
                  </a:cubicBezTo>
                  <a:cubicBezTo>
                    <a:pt x="19" y="194"/>
                    <a:pt x="19" y="194"/>
                    <a:pt x="19" y="194"/>
                  </a:cubicBezTo>
                  <a:cubicBezTo>
                    <a:pt x="17" y="195"/>
                    <a:pt x="16" y="196"/>
                    <a:pt x="16" y="198"/>
                  </a:cubicBezTo>
                  <a:cubicBezTo>
                    <a:pt x="25" y="244"/>
                    <a:pt x="25" y="244"/>
                    <a:pt x="25" y="244"/>
                  </a:cubicBezTo>
                  <a:cubicBezTo>
                    <a:pt x="25" y="246"/>
                    <a:pt x="27" y="247"/>
                    <a:pt x="28" y="246"/>
                  </a:cubicBezTo>
                  <a:cubicBezTo>
                    <a:pt x="30" y="246"/>
                    <a:pt x="31" y="245"/>
                    <a:pt x="31" y="244"/>
                  </a:cubicBezTo>
                  <a:cubicBezTo>
                    <a:pt x="31" y="243"/>
                    <a:pt x="31" y="243"/>
                    <a:pt x="31" y="243"/>
                  </a:cubicBezTo>
                  <a:cubicBezTo>
                    <a:pt x="23" y="199"/>
                    <a:pt x="23" y="199"/>
                    <a:pt x="23" y="199"/>
                  </a:cubicBezTo>
                  <a:cubicBezTo>
                    <a:pt x="61" y="190"/>
                    <a:pt x="61" y="190"/>
                    <a:pt x="61" y="190"/>
                  </a:cubicBezTo>
                  <a:cubicBezTo>
                    <a:pt x="79" y="244"/>
                    <a:pt x="79" y="244"/>
                    <a:pt x="79" y="244"/>
                  </a:cubicBezTo>
                  <a:cubicBezTo>
                    <a:pt x="79" y="244"/>
                    <a:pt x="79" y="244"/>
                    <a:pt x="79" y="244"/>
                  </a:cubicBezTo>
                  <a:cubicBezTo>
                    <a:pt x="80" y="246"/>
                    <a:pt x="81" y="247"/>
                    <a:pt x="82" y="247"/>
                  </a:cubicBezTo>
                  <a:cubicBezTo>
                    <a:pt x="82" y="247"/>
                    <a:pt x="82" y="246"/>
                    <a:pt x="82" y="246"/>
                  </a:cubicBezTo>
                  <a:close/>
                  <a:moveTo>
                    <a:pt x="167" y="155"/>
                  </a:moveTo>
                  <a:cubicBezTo>
                    <a:pt x="167" y="138"/>
                    <a:pt x="167" y="138"/>
                    <a:pt x="167" y="138"/>
                  </a:cubicBezTo>
                  <a:cubicBezTo>
                    <a:pt x="167" y="137"/>
                    <a:pt x="166" y="135"/>
                    <a:pt x="165" y="135"/>
                  </a:cubicBezTo>
                  <a:cubicBezTo>
                    <a:pt x="149" y="128"/>
                    <a:pt x="138" y="113"/>
                    <a:pt x="138" y="95"/>
                  </a:cubicBezTo>
                  <a:cubicBezTo>
                    <a:pt x="138" y="67"/>
                    <a:pt x="138" y="67"/>
                    <a:pt x="138" y="67"/>
                  </a:cubicBezTo>
                  <a:cubicBezTo>
                    <a:pt x="138" y="52"/>
                    <a:pt x="146" y="38"/>
                    <a:pt x="158" y="31"/>
                  </a:cubicBezTo>
                  <a:cubicBezTo>
                    <a:pt x="162" y="42"/>
                    <a:pt x="174" y="54"/>
                    <a:pt x="191" y="61"/>
                  </a:cubicBezTo>
                  <a:cubicBezTo>
                    <a:pt x="191" y="61"/>
                    <a:pt x="191" y="61"/>
                    <a:pt x="191" y="62"/>
                  </a:cubicBezTo>
                  <a:cubicBezTo>
                    <a:pt x="192" y="63"/>
                    <a:pt x="193" y="63"/>
                    <a:pt x="194" y="63"/>
                  </a:cubicBezTo>
                  <a:cubicBezTo>
                    <a:pt x="195" y="63"/>
                    <a:pt x="195" y="63"/>
                    <a:pt x="196" y="63"/>
                  </a:cubicBezTo>
                  <a:cubicBezTo>
                    <a:pt x="196" y="63"/>
                    <a:pt x="196" y="63"/>
                    <a:pt x="196" y="63"/>
                  </a:cubicBezTo>
                  <a:cubicBezTo>
                    <a:pt x="199" y="64"/>
                    <a:pt x="201" y="64"/>
                    <a:pt x="204" y="65"/>
                  </a:cubicBezTo>
                  <a:cubicBezTo>
                    <a:pt x="211" y="67"/>
                    <a:pt x="218" y="68"/>
                    <a:pt x="225" y="68"/>
                  </a:cubicBezTo>
                  <a:cubicBezTo>
                    <a:pt x="225" y="95"/>
                    <a:pt x="225" y="95"/>
                    <a:pt x="225" y="95"/>
                  </a:cubicBezTo>
                  <a:cubicBezTo>
                    <a:pt x="225" y="113"/>
                    <a:pt x="214" y="128"/>
                    <a:pt x="197" y="135"/>
                  </a:cubicBezTo>
                  <a:cubicBezTo>
                    <a:pt x="196" y="135"/>
                    <a:pt x="196" y="137"/>
                    <a:pt x="196" y="138"/>
                  </a:cubicBezTo>
                  <a:cubicBezTo>
                    <a:pt x="196" y="155"/>
                    <a:pt x="196" y="155"/>
                    <a:pt x="196" y="155"/>
                  </a:cubicBezTo>
                  <a:cubicBezTo>
                    <a:pt x="196" y="160"/>
                    <a:pt x="197" y="164"/>
                    <a:pt x="199" y="168"/>
                  </a:cubicBezTo>
                  <a:cubicBezTo>
                    <a:pt x="185" y="190"/>
                    <a:pt x="185" y="190"/>
                    <a:pt x="185" y="190"/>
                  </a:cubicBezTo>
                  <a:cubicBezTo>
                    <a:pt x="184" y="191"/>
                    <a:pt x="184" y="192"/>
                    <a:pt x="185" y="193"/>
                  </a:cubicBezTo>
                  <a:cubicBezTo>
                    <a:pt x="181" y="200"/>
                    <a:pt x="181" y="200"/>
                    <a:pt x="181" y="200"/>
                  </a:cubicBezTo>
                  <a:cubicBezTo>
                    <a:pt x="178" y="193"/>
                    <a:pt x="178" y="193"/>
                    <a:pt x="178" y="193"/>
                  </a:cubicBezTo>
                  <a:cubicBezTo>
                    <a:pt x="179" y="192"/>
                    <a:pt x="179" y="191"/>
                    <a:pt x="178" y="190"/>
                  </a:cubicBezTo>
                  <a:cubicBezTo>
                    <a:pt x="164" y="168"/>
                    <a:pt x="164" y="168"/>
                    <a:pt x="164" y="168"/>
                  </a:cubicBezTo>
                  <a:cubicBezTo>
                    <a:pt x="166" y="164"/>
                    <a:pt x="167" y="160"/>
                    <a:pt x="167" y="155"/>
                  </a:cubicBezTo>
                  <a:close/>
                  <a:moveTo>
                    <a:pt x="174" y="6"/>
                  </a:moveTo>
                  <a:cubicBezTo>
                    <a:pt x="188" y="6"/>
                    <a:pt x="188" y="6"/>
                    <a:pt x="188" y="6"/>
                  </a:cubicBezTo>
                  <a:cubicBezTo>
                    <a:pt x="213" y="6"/>
                    <a:pt x="233" y="26"/>
                    <a:pt x="233" y="51"/>
                  </a:cubicBezTo>
                  <a:cubicBezTo>
                    <a:pt x="233" y="68"/>
                    <a:pt x="233" y="68"/>
                    <a:pt x="233" y="68"/>
                  </a:cubicBezTo>
                  <a:cubicBezTo>
                    <a:pt x="233" y="68"/>
                    <a:pt x="232" y="68"/>
                    <a:pt x="231" y="69"/>
                  </a:cubicBezTo>
                  <a:cubicBezTo>
                    <a:pt x="231" y="67"/>
                    <a:pt x="231" y="67"/>
                    <a:pt x="231" y="67"/>
                  </a:cubicBezTo>
                  <a:cubicBezTo>
                    <a:pt x="231" y="67"/>
                    <a:pt x="231" y="66"/>
                    <a:pt x="231" y="66"/>
                  </a:cubicBezTo>
                  <a:cubicBezTo>
                    <a:pt x="231" y="66"/>
                    <a:pt x="231" y="66"/>
                    <a:pt x="231" y="66"/>
                  </a:cubicBezTo>
                  <a:cubicBezTo>
                    <a:pt x="231" y="66"/>
                    <a:pt x="231" y="65"/>
                    <a:pt x="231" y="65"/>
                  </a:cubicBezTo>
                  <a:cubicBezTo>
                    <a:pt x="231" y="63"/>
                    <a:pt x="230" y="62"/>
                    <a:pt x="228" y="62"/>
                  </a:cubicBezTo>
                  <a:cubicBezTo>
                    <a:pt x="228" y="62"/>
                    <a:pt x="228" y="62"/>
                    <a:pt x="228" y="62"/>
                  </a:cubicBezTo>
                  <a:cubicBezTo>
                    <a:pt x="221" y="62"/>
                    <a:pt x="213" y="61"/>
                    <a:pt x="206" y="59"/>
                  </a:cubicBezTo>
                  <a:cubicBezTo>
                    <a:pt x="205" y="59"/>
                    <a:pt x="204" y="59"/>
                    <a:pt x="203" y="59"/>
                  </a:cubicBezTo>
                  <a:cubicBezTo>
                    <a:pt x="205" y="58"/>
                    <a:pt x="205" y="58"/>
                    <a:pt x="205" y="58"/>
                  </a:cubicBezTo>
                  <a:cubicBezTo>
                    <a:pt x="206" y="57"/>
                    <a:pt x="207" y="55"/>
                    <a:pt x="206" y="54"/>
                  </a:cubicBezTo>
                  <a:cubicBezTo>
                    <a:pt x="205" y="52"/>
                    <a:pt x="203" y="52"/>
                    <a:pt x="202" y="53"/>
                  </a:cubicBezTo>
                  <a:cubicBezTo>
                    <a:pt x="195" y="56"/>
                    <a:pt x="195" y="56"/>
                    <a:pt x="195" y="56"/>
                  </a:cubicBezTo>
                  <a:cubicBezTo>
                    <a:pt x="176" y="48"/>
                    <a:pt x="162" y="35"/>
                    <a:pt x="163" y="23"/>
                  </a:cubicBezTo>
                  <a:cubicBezTo>
                    <a:pt x="163" y="22"/>
                    <a:pt x="163" y="21"/>
                    <a:pt x="163" y="20"/>
                  </a:cubicBezTo>
                  <a:cubicBezTo>
                    <a:pt x="164" y="18"/>
                    <a:pt x="165" y="16"/>
                    <a:pt x="167" y="14"/>
                  </a:cubicBezTo>
                  <a:cubicBezTo>
                    <a:pt x="168" y="13"/>
                    <a:pt x="168" y="11"/>
                    <a:pt x="166" y="10"/>
                  </a:cubicBezTo>
                  <a:cubicBezTo>
                    <a:pt x="165" y="9"/>
                    <a:pt x="163" y="9"/>
                    <a:pt x="162" y="11"/>
                  </a:cubicBezTo>
                  <a:cubicBezTo>
                    <a:pt x="160" y="13"/>
                    <a:pt x="158" y="16"/>
                    <a:pt x="158" y="19"/>
                  </a:cubicBezTo>
                  <a:cubicBezTo>
                    <a:pt x="157" y="20"/>
                    <a:pt x="157" y="21"/>
                    <a:pt x="157" y="23"/>
                  </a:cubicBezTo>
                  <a:cubicBezTo>
                    <a:pt x="157" y="23"/>
                    <a:pt x="157" y="24"/>
                    <a:pt x="157" y="24"/>
                  </a:cubicBezTo>
                  <a:cubicBezTo>
                    <a:pt x="142" y="33"/>
                    <a:pt x="132" y="49"/>
                    <a:pt x="132" y="67"/>
                  </a:cubicBezTo>
                  <a:cubicBezTo>
                    <a:pt x="132" y="69"/>
                    <a:pt x="132" y="69"/>
                    <a:pt x="132" y="69"/>
                  </a:cubicBezTo>
                  <a:cubicBezTo>
                    <a:pt x="131" y="68"/>
                    <a:pt x="130" y="68"/>
                    <a:pt x="129" y="68"/>
                  </a:cubicBezTo>
                  <a:cubicBezTo>
                    <a:pt x="129" y="51"/>
                    <a:pt x="129" y="51"/>
                    <a:pt x="129" y="51"/>
                  </a:cubicBezTo>
                  <a:cubicBezTo>
                    <a:pt x="129" y="26"/>
                    <a:pt x="150" y="6"/>
                    <a:pt x="174" y="6"/>
                  </a:cubicBezTo>
                  <a:close/>
                  <a:moveTo>
                    <a:pt x="232" y="95"/>
                  </a:moveTo>
                  <a:cubicBezTo>
                    <a:pt x="232" y="75"/>
                    <a:pt x="232" y="75"/>
                    <a:pt x="232" y="75"/>
                  </a:cubicBezTo>
                  <a:cubicBezTo>
                    <a:pt x="233" y="74"/>
                    <a:pt x="235" y="74"/>
                    <a:pt x="236" y="74"/>
                  </a:cubicBezTo>
                  <a:cubicBezTo>
                    <a:pt x="239" y="76"/>
                    <a:pt x="241" y="80"/>
                    <a:pt x="241" y="83"/>
                  </a:cubicBezTo>
                  <a:cubicBezTo>
                    <a:pt x="241" y="89"/>
                    <a:pt x="237" y="94"/>
                    <a:pt x="232" y="95"/>
                  </a:cubicBezTo>
                  <a:close/>
                  <a:moveTo>
                    <a:pt x="253" y="167"/>
                  </a:moveTo>
                  <a:cubicBezTo>
                    <a:pt x="247" y="166"/>
                    <a:pt x="239" y="163"/>
                    <a:pt x="235" y="160"/>
                  </a:cubicBezTo>
                  <a:cubicBezTo>
                    <a:pt x="228" y="155"/>
                    <a:pt x="223" y="141"/>
                    <a:pt x="223" y="132"/>
                  </a:cubicBezTo>
                  <a:cubicBezTo>
                    <a:pt x="223" y="122"/>
                    <a:pt x="223" y="122"/>
                    <a:pt x="223" y="122"/>
                  </a:cubicBezTo>
                  <a:cubicBezTo>
                    <a:pt x="227" y="116"/>
                    <a:pt x="229" y="109"/>
                    <a:pt x="230" y="101"/>
                  </a:cubicBezTo>
                  <a:cubicBezTo>
                    <a:pt x="236" y="101"/>
                    <a:pt x="241" y="98"/>
                    <a:pt x="244" y="94"/>
                  </a:cubicBezTo>
                  <a:cubicBezTo>
                    <a:pt x="249" y="96"/>
                    <a:pt x="253" y="101"/>
                    <a:pt x="253" y="107"/>
                  </a:cubicBezTo>
                  <a:lnTo>
                    <a:pt x="253" y="167"/>
                  </a:lnTo>
                  <a:close/>
                  <a:moveTo>
                    <a:pt x="127" y="74"/>
                  </a:moveTo>
                  <a:cubicBezTo>
                    <a:pt x="127" y="74"/>
                    <a:pt x="128" y="74"/>
                    <a:pt x="128" y="74"/>
                  </a:cubicBezTo>
                  <a:cubicBezTo>
                    <a:pt x="129" y="74"/>
                    <a:pt x="130" y="74"/>
                    <a:pt x="131" y="75"/>
                  </a:cubicBezTo>
                  <a:cubicBezTo>
                    <a:pt x="131" y="95"/>
                    <a:pt x="131" y="95"/>
                    <a:pt x="131" y="95"/>
                  </a:cubicBezTo>
                  <a:cubicBezTo>
                    <a:pt x="126" y="94"/>
                    <a:pt x="122" y="89"/>
                    <a:pt x="122" y="83"/>
                  </a:cubicBezTo>
                  <a:cubicBezTo>
                    <a:pt x="122" y="80"/>
                    <a:pt x="124" y="76"/>
                    <a:pt x="127" y="74"/>
                  </a:cubicBezTo>
                  <a:close/>
                  <a:moveTo>
                    <a:pt x="206" y="172"/>
                  </a:moveTo>
                  <a:cubicBezTo>
                    <a:pt x="209" y="204"/>
                    <a:pt x="209" y="204"/>
                    <a:pt x="209" y="204"/>
                  </a:cubicBezTo>
                  <a:cubicBezTo>
                    <a:pt x="191" y="191"/>
                    <a:pt x="191" y="191"/>
                    <a:pt x="191" y="191"/>
                  </a:cubicBezTo>
                  <a:cubicBezTo>
                    <a:pt x="205" y="170"/>
                    <a:pt x="205" y="170"/>
                    <a:pt x="205" y="170"/>
                  </a:cubicBezTo>
                  <a:lnTo>
                    <a:pt x="206" y="172"/>
                  </a:lnTo>
                  <a:close/>
                  <a:moveTo>
                    <a:pt x="171" y="191"/>
                  </a:moveTo>
                  <a:cubicBezTo>
                    <a:pt x="154" y="204"/>
                    <a:pt x="154" y="204"/>
                    <a:pt x="154" y="204"/>
                  </a:cubicBezTo>
                  <a:cubicBezTo>
                    <a:pt x="157" y="172"/>
                    <a:pt x="157" y="172"/>
                    <a:pt x="157" y="172"/>
                  </a:cubicBezTo>
                  <a:cubicBezTo>
                    <a:pt x="157" y="170"/>
                    <a:pt x="157" y="170"/>
                    <a:pt x="157" y="170"/>
                  </a:cubicBezTo>
                  <a:lnTo>
                    <a:pt x="171" y="191"/>
                  </a:lnTo>
                  <a:close/>
                  <a:moveTo>
                    <a:pt x="23" y="175"/>
                  </a:moveTo>
                  <a:cubicBezTo>
                    <a:pt x="22" y="174"/>
                    <a:pt x="22" y="172"/>
                    <a:pt x="21" y="170"/>
                  </a:cubicBezTo>
                  <a:cubicBezTo>
                    <a:pt x="19" y="169"/>
                    <a:pt x="17" y="168"/>
                    <a:pt x="15" y="166"/>
                  </a:cubicBezTo>
                  <a:cubicBezTo>
                    <a:pt x="12" y="163"/>
                    <a:pt x="11" y="160"/>
                    <a:pt x="10" y="156"/>
                  </a:cubicBezTo>
                  <a:cubicBezTo>
                    <a:pt x="9" y="153"/>
                    <a:pt x="9" y="149"/>
                    <a:pt x="8" y="146"/>
                  </a:cubicBezTo>
                  <a:cubicBezTo>
                    <a:pt x="8" y="145"/>
                    <a:pt x="8" y="145"/>
                    <a:pt x="8" y="144"/>
                  </a:cubicBezTo>
                  <a:cubicBezTo>
                    <a:pt x="7" y="144"/>
                    <a:pt x="7" y="143"/>
                    <a:pt x="7" y="142"/>
                  </a:cubicBezTo>
                  <a:cubicBezTo>
                    <a:pt x="6" y="111"/>
                    <a:pt x="6" y="111"/>
                    <a:pt x="6" y="111"/>
                  </a:cubicBezTo>
                  <a:cubicBezTo>
                    <a:pt x="6" y="108"/>
                    <a:pt x="8" y="106"/>
                    <a:pt x="10" y="106"/>
                  </a:cubicBezTo>
                  <a:cubicBezTo>
                    <a:pt x="10" y="106"/>
                    <a:pt x="11" y="106"/>
                    <a:pt x="11" y="106"/>
                  </a:cubicBezTo>
                  <a:cubicBezTo>
                    <a:pt x="11" y="102"/>
                    <a:pt x="11" y="102"/>
                    <a:pt x="11" y="102"/>
                  </a:cubicBezTo>
                  <a:cubicBezTo>
                    <a:pt x="10" y="99"/>
                    <a:pt x="12" y="97"/>
                    <a:pt x="14" y="97"/>
                  </a:cubicBezTo>
                  <a:cubicBezTo>
                    <a:pt x="16" y="96"/>
                    <a:pt x="18" y="97"/>
                    <a:pt x="19" y="99"/>
                  </a:cubicBezTo>
                  <a:cubicBezTo>
                    <a:pt x="18" y="96"/>
                    <a:pt x="18" y="96"/>
                    <a:pt x="18" y="96"/>
                  </a:cubicBezTo>
                  <a:cubicBezTo>
                    <a:pt x="18" y="93"/>
                    <a:pt x="20" y="91"/>
                    <a:pt x="22" y="91"/>
                  </a:cubicBezTo>
                  <a:cubicBezTo>
                    <a:pt x="25" y="90"/>
                    <a:pt x="27" y="92"/>
                    <a:pt x="27" y="94"/>
                  </a:cubicBezTo>
                  <a:cubicBezTo>
                    <a:pt x="28" y="96"/>
                    <a:pt x="28" y="96"/>
                    <a:pt x="28" y="96"/>
                  </a:cubicBezTo>
                  <a:cubicBezTo>
                    <a:pt x="28" y="95"/>
                    <a:pt x="29" y="94"/>
                    <a:pt x="31" y="94"/>
                  </a:cubicBezTo>
                  <a:cubicBezTo>
                    <a:pt x="33" y="94"/>
                    <a:pt x="36" y="95"/>
                    <a:pt x="36" y="98"/>
                  </a:cubicBezTo>
                  <a:cubicBezTo>
                    <a:pt x="36" y="98"/>
                    <a:pt x="36" y="98"/>
                    <a:pt x="36" y="98"/>
                  </a:cubicBezTo>
                  <a:cubicBezTo>
                    <a:pt x="39" y="124"/>
                    <a:pt x="39" y="124"/>
                    <a:pt x="39" y="124"/>
                  </a:cubicBezTo>
                  <a:cubicBezTo>
                    <a:pt x="46" y="146"/>
                    <a:pt x="46" y="146"/>
                    <a:pt x="46" y="146"/>
                  </a:cubicBezTo>
                  <a:cubicBezTo>
                    <a:pt x="46" y="146"/>
                    <a:pt x="46" y="146"/>
                    <a:pt x="46" y="146"/>
                  </a:cubicBezTo>
                  <a:cubicBezTo>
                    <a:pt x="46" y="146"/>
                    <a:pt x="46" y="146"/>
                    <a:pt x="47" y="145"/>
                  </a:cubicBezTo>
                  <a:cubicBezTo>
                    <a:pt x="49" y="144"/>
                    <a:pt x="50" y="142"/>
                    <a:pt x="50" y="141"/>
                  </a:cubicBezTo>
                  <a:cubicBezTo>
                    <a:pt x="45" y="123"/>
                    <a:pt x="45" y="123"/>
                    <a:pt x="45" y="123"/>
                  </a:cubicBezTo>
                  <a:cubicBezTo>
                    <a:pt x="44" y="120"/>
                    <a:pt x="46" y="118"/>
                    <a:pt x="49" y="117"/>
                  </a:cubicBezTo>
                  <a:cubicBezTo>
                    <a:pt x="51" y="116"/>
                    <a:pt x="54" y="118"/>
                    <a:pt x="55" y="121"/>
                  </a:cubicBezTo>
                  <a:cubicBezTo>
                    <a:pt x="59" y="139"/>
                    <a:pt x="59" y="139"/>
                    <a:pt x="59" y="139"/>
                  </a:cubicBezTo>
                  <a:cubicBezTo>
                    <a:pt x="60" y="140"/>
                    <a:pt x="60" y="140"/>
                    <a:pt x="60" y="140"/>
                  </a:cubicBezTo>
                  <a:cubicBezTo>
                    <a:pt x="60" y="146"/>
                    <a:pt x="58" y="152"/>
                    <a:pt x="54" y="157"/>
                  </a:cubicBezTo>
                  <a:cubicBezTo>
                    <a:pt x="53" y="159"/>
                    <a:pt x="51" y="162"/>
                    <a:pt x="48" y="164"/>
                  </a:cubicBezTo>
                  <a:cubicBezTo>
                    <a:pt x="48" y="164"/>
                    <a:pt x="47" y="165"/>
                    <a:pt x="46" y="165"/>
                  </a:cubicBezTo>
                  <a:cubicBezTo>
                    <a:pt x="46" y="167"/>
                    <a:pt x="47" y="168"/>
                    <a:pt x="47" y="169"/>
                  </a:cubicBezTo>
                  <a:cubicBezTo>
                    <a:pt x="48" y="175"/>
                    <a:pt x="50" y="180"/>
                    <a:pt x="51" y="186"/>
                  </a:cubicBezTo>
                  <a:cubicBezTo>
                    <a:pt x="28" y="192"/>
                    <a:pt x="28" y="192"/>
                    <a:pt x="28" y="192"/>
                  </a:cubicBezTo>
                  <a:cubicBezTo>
                    <a:pt x="27" y="186"/>
                    <a:pt x="25" y="181"/>
                    <a:pt x="23"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0" name="グループ化 29"/>
          <p:cNvGrpSpPr>
            <a:grpSpLocks noChangeAspect="1"/>
          </p:cNvGrpSpPr>
          <p:nvPr/>
        </p:nvGrpSpPr>
        <p:grpSpPr>
          <a:xfrm>
            <a:off x="10388171" y="4485792"/>
            <a:ext cx="1027533" cy="1368000"/>
            <a:chOff x="6648450" y="4102101"/>
            <a:chExt cx="531813" cy="708025"/>
          </a:xfrm>
          <a:solidFill>
            <a:srgbClr val="7030A0"/>
          </a:solidFill>
        </p:grpSpPr>
        <p:sp>
          <p:nvSpPr>
            <p:cNvPr id="31" name="Freeform 28"/>
            <p:cNvSpPr>
              <a:spLocks noEditPoints="1"/>
            </p:cNvSpPr>
            <p:nvPr/>
          </p:nvSpPr>
          <p:spPr bwMode="auto">
            <a:xfrm>
              <a:off x="6648450" y="4102101"/>
              <a:ext cx="531813" cy="708025"/>
            </a:xfrm>
            <a:custGeom>
              <a:avLst/>
              <a:gdLst>
                <a:gd name="T0" fmla="*/ 132 w 203"/>
                <a:gd name="T1" fmla="*/ 171 h 270"/>
                <a:gd name="T2" fmla="*/ 124 w 203"/>
                <a:gd name="T3" fmla="*/ 162 h 270"/>
                <a:gd name="T4" fmla="*/ 137 w 203"/>
                <a:gd name="T5" fmla="*/ 129 h 270"/>
                <a:gd name="T6" fmla="*/ 176 w 203"/>
                <a:gd name="T7" fmla="*/ 174 h 270"/>
                <a:gd name="T8" fmla="*/ 167 w 203"/>
                <a:gd name="T9" fmla="*/ 88 h 270"/>
                <a:gd name="T10" fmla="*/ 108 w 203"/>
                <a:gd name="T11" fmla="*/ 0 h 270"/>
                <a:gd name="T12" fmla="*/ 36 w 203"/>
                <a:gd name="T13" fmla="*/ 83 h 270"/>
                <a:gd name="T14" fmla="*/ 76 w 203"/>
                <a:gd name="T15" fmla="*/ 141 h 270"/>
                <a:gd name="T16" fmla="*/ 48 w 203"/>
                <a:gd name="T17" fmla="*/ 176 h 270"/>
                <a:gd name="T18" fmla="*/ 3 w 203"/>
                <a:gd name="T19" fmla="*/ 247 h 270"/>
                <a:gd name="T20" fmla="*/ 46 w 203"/>
                <a:gd name="T21" fmla="*/ 189 h 270"/>
                <a:gd name="T22" fmla="*/ 51 w 203"/>
                <a:gd name="T23" fmla="*/ 209 h 270"/>
                <a:gd name="T24" fmla="*/ 35 w 203"/>
                <a:gd name="T25" fmla="*/ 221 h 270"/>
                <a:gd name="T26" fmla="*/ 30 w 203"/>
                <a:gd name="T27" fmla="*/ 264 h 270"/>
                <a:gd name="T28" fmla="*/ 40 w 203"/>
                <a:gd name="T29" fmla="*/ 270 h 270"/>
                <a:gd name="T30" fmla="*/ 55 w 203"/>
                <a:gd name="T31" fmla="*/ 270 h 270"/>
                <a:gd name="T32" fmla="*/ 63 w 203"/>
                <a:gd name="T33" fmla="*/ 264 h 270"/>
                <a:gd name="T34" fmla="*/ 79 w 203"/>
                <a:gd name="T35" fmla="*/ 244 h 270"/>
                <a:gd name="T36" fmla="*/ 82 w 203"/>
                <a:gd name="T37" fmla="*/ 227 h 270"/>
                <a:gd name="T38" fmla="*/ 77 w 203"/>
                <a:gd name="T39" fmla="*/ 214 h 270"/>
                <a:gd name="T40" fmla="*/ 93 w 203"/>
                <a:gd name="T41" fmla="*/ 197 h 270"/>
                <a:gd name="T42" fmla="*/ 104 w 203"/>
                <a:gd name="T43" fmla="*/ 208 h 270"/>
                <a:gd name="T44" fmla="*/ 133 w 203"/>
                <a:gd name="T45" fmla="*/ 213 h 270"/>
                <a:gd name="T46" fmla="*/ 158 w 203"/>
                <a:gd name="T47" fmla="*/ 189 h 270"/>
                <a:gd name="T48" fmla="*/ 203 w 203"/>
                <a:gd name="T49" fmla="*/ 244 h 270"/>
                <a:gd name="T50" fmla="*/ 125 w 203"/>
                <a:gd name="T51" fmla="*/ 170 h 270"/>
                <a:gd name="T52" fmla="*/ 98 w 203"/>
                <a:gd name="T53" fmla="*/ 194 h 270"/>
                <a:gd name="T54" fmla="*/ 87 w 203"/>
                <a:gd name="T55" fmla="*/ 149 h 270"/>
                <a:gd name="T56" fmla="*/ 58 w 203"/>
                <a:gd name="T57" fmla="*/ 67 h 270"/>
                <a:gd name="T58" fmla="*/ 145 w 203"/>
                <a:gd name="T59" fmla="*/ 95 h 270"/>
                <a:gd name="T60" fmla="*/ 119 w 203"/>
                <a:gd name="T61" fmla="*/ 169 h 270"/>
                <a:gd name="T62" fmla="*/ 84 w 203"/>
                <a:gd name="T63" fmla="*/ 196 h 270"/>
                <a:gd name="T64" fmla="*/ 65 w 203"/>
                <a:gd name="T65" fmla="*/ 215 h 270"/>
                <a:gd name="T66" fmla="*/ 65 w 203"/>
                <a:gd name="T67" fmla="*/ 215 h 270"/>
                <a:gd name="T68" fmla="*/ 76 w 203"/>
                <a:gd name="T69" fmla="*/ 208 h 270"/>
                <a:gd name="T70" fmla="*/ 75 w 203"/>
                <a:gd name="T71" fmla="*/ 146 h 270"/>
                <a:gd name="T72" fmla="*/ 58 w 203"/>
                <a:gd name="T73" fmla="*/ 162 h 270"/>
                <a:gd name="T74" fmla="*/ 153 w 203"/>
                <a:gd name="T75" fmla="*/ 68 h 270"/>
                <a:gd name="T76" fmla="*/ 151 w 203"/>
                <a:gd name="T77" fmla="*/ 66 h 270"/>
                <a:gd name="T78" fmla="*/ 83 w 203"/>
                <a:gd name="T79" fmla="*/ 23 h 270"/>
                <a:gd name="T80" fmla="*/ 82 w 203"/>
                <a:gd name="T81" fmla="*/ 11 h 270"/>
                <a:gd name="T82" fmla="*/ 52 w 203"/>
                <a:gd name="T83" fmla="*/ 67 h 270"/>
                <a:gd name="T84" fmla="*/ 94 w 203"/>
                <a:gd name="T85" fmla="*/ 6 h 270"/>
                <a:gd name="T86" fmla="*/ 161 w 203"/>
                <a:gd name="T87" fmla="*/ 83 h 270"/>
                <a:gd name="T88" fmla="*/ 143 w 203"/>
                <a:gd name="T89" fmla="*/ 132 h 270"/>
                <a:gd name="T90" fmla="*/ 173 w 203"/>
                <a:gd name="T91" fmla="*/ 107 h 270"/>
                <a:gd name="T92" fmla="*/ 51 w 203"/>
                <a:gd name="T93" fmla="*/ 75 h 270"/>
                <a:gd name="T94" fmla="*/ 39 w 203"/>
                <a:gd name="T95" fmla="*/ 264 h 270"/>
                <a:gd name="T96" fmla="*/ 39 w 203"/>
                <a:gd name="T97" fmla="*/ 226 h 270"/>
                <a:gd name="T98" fmla="*/ 51 w 203"/>
                <a:gd name="T99" fmla="*/ 219 h 270"/>
                <a:gd name="T100" fmla="*/ 76 w 203"/>
                <a:gd name="T101" fmla="*/ 236 h 270"/>
                <a:gd name="T102" fmla="*/ 67 w 203"/>
                <a:gd name="T103" fmla="*/ 249 h 270"/>
                <a:gd name="T104" fmla="*/ 43 w 203"/>
                <a:gd name="T105" fmla="*/ 263 h 270"/>
                <a:gd name="T106" fmla="*/ 50 w 203"/>
                <a:gd name="T107" fmla="*/ 2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70">
                  <a:moveTo>
                    <a:pt x="159" y="183"/>
                  </a:moveTo>
                  <a:cubicBezTo>
                    <a:pt x="139" y="177"/>
                    <a:pt x="139" y="177"/>
                    <a:pt x="139" y="177"/>
                  </a:cubicBezTo>
                  <a:cubicBezTo>
                    <a:pt x="137" y="177"/>
                    <a:pt x="134" y="176"/>
                    <a:pt x="132" y="174"/>
                  </a:cubicBezTo>
                  <a:cubicBezTo>
                    <a:pt x="132" y="171"/>
                    <a:pt x="132" y="171"/>
                    <a:pt x="132" y="171"/>
                  </a:cubicBezTo>
                  <a:cubicBezTo>
                    <a:pt x="132" y="171"/>
                    <a:pt x="132" y="171"/>
                    <a:pt x="132" y="170"/>
                  </a:cubicBezTo>
                  <a:cubicBezTo>
                    <a:pt x="129" y="163"/>
                    <a:pt x="129" y="163"/>
                    <a:pt x="129" y="163"/>
                  </a:cubicBezTo>
                  <a:cubicBezTo>
                    <a:pt x="128" y="162"/>
                    <a:pt x="127" y="161"/>
                    <a:pt x="126" y="161"/>
                  </a:cubicBezTo>
                  <a:cubicBezTo>
                    <a:pt x="125" y="161"/>
                    <a:pt x="124" y="161"/>
                    <a:pt x="124" y="162"/>
                  </a:cubicBezTo>
                  <a:cubicBezTo>
                    <a:pt x="123" y="163"/>
                    <a:pt x="123" y="163"/>
                    <a:pt x="123" y="163"/>
                  </a:cubicBezTo>
                  <a:cubicBezTo>
                    <a:pt x="122" y="160"/>
                    <a:pt x="122" y="158"/>
                    <a:pt x="122" y="155"/>
                  </a:cubicBezTo>
                  <a:cubicBezTo>
                    <a:pt x="122" y="140"/>
                    <a:pt x="122" y="140"/>
                    <a:pt x="122" y="140"/>
                  </a:cubicBezTo>
                  <a:cubicBezTo>
                    <a:pt x="127" y="137"/>
                    <a:pt x="133" y="134"/>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7" y="174"/>
                    <a:pt x="177" y="174"/>
                    <a:pt x="178" y="174"/>
                  </a:cubicBezTo>
                  <a:cubicBezTo>
                    <a:pt x="178" y="173"/>
                    <a:pt x="179" y="172"/>
                    <a:pt x="179" y="171"/>
                  </a:cubicBezTo>
                  <a:cubicBezTo>
                    <a:pt x="179" y="107"/>
                    <a:pt x="179" y="107"/>
                    <a:pt x="179" y="107"/>
                  </a:cubicBezTo>
                  <a:cubicBezTo>
                    <a:pt x="179" y="99"/>
                    <a:pt x="174" y="92"/>
                    <a:pt x="167" y="88"/>
                  </a:cubicBezTo>
                  <a:cubicBezTo>
                    <a:pt x="167" y="87"/>
                    <a:pt x="167" y="85"/>
                    <a:pt x="167" y="83"/>
                  </a:cubicBezTo>
                  <a:cubicBezTo>
                    <a:pt x="167" y="78"/>
                    <a:pt x="164" y="72"/>
                    <a:pt x="159" y="69"/>
                  </a:cubicBezTo>
                  <a:cubicBezTo>
                    <a:pt x="159" y="51"/>
                    <a:pt x="159" y="51"/>
                    <a:pt x="159" y="51"/>
                  </a:cubicBezTo>
                  <a:cubicBezTo>
                    <a:pt x="159" y="22"/>
                    <a:pt x="137" y="0"/>
                    <a:pt x="108" y="0"/>
                  </a:cubicBezTo>
                  <a:cubicBezTo>
                    <a:pt x="94" y="0"/>
                    <a:pt x="94" y="0"/>
                    <a:pt x="94" y="0"/>
                  </a:cubicBezTo>
                  <a:cubicBezTo>
                    <a:pt x="66" y="0"/>
                    <a:pt x="43" y="22"/>
                    <a:pt x="43" y="51"/>
                  </a:cubicBezTo>
                  <a:cubicBezTo>
                    <a:pt x="43" y="70"/>
                    <a:pt x="43" y="70"/>
                    <a:pt x="43" y="70"/>
                  </a:cubicBezTo>
                  <a:cubicBezTo>
                    <a:pt x="39" y="72"/>
                    <a:pt x="36" y="78"/>
                    <a:pt x="36" y="83"/>
                  </a:cubicBezTo>
                  <a:cubicBezTo>
                    <a:pt x="36" y="93"/>
                    <a:pt x="43" y="100"/>
                    <a:pt x="52" y="101"/>
                  </a:cubicBezTo>
                  <a:cubicBezTo>
                    <a:pt x="55" y="118"/>
                    <a:pt x="65" y="133"/>
                    <a:pt x="81" y="140"/>
                  </a:cubicBezTo>
                  <a:cubicBezTo>
                    <a:pt x="81" y="143"/>
                    <a:pt x="81" y="143"/>
                    <a:pt x="81" y="143"/>
                  </a:cubicBezTo>
                  <a:cubicBezTo>
                    <a:pt x="80" y="142"/>
                    <a:pt x="78" y="141"/>
                    <a:pt x="76" y="141"/>
                  </a:cubicBezTo>
                  <a:cubicBezTo>
                    <a:pt x="66" y="138"/>
                    <a:pt x="55" y="147"/>
                    <a:pt x="52" y="161"/>
                  </a:cubicBezTo>
                  <a:cubicBezTo>
                    <a:pt x="51" y="165"/>
                    <a:pt x="51" y="170"/>
                    <a:pt x="52" y="174"/>
                  </a:cubicBezTo>
                  <a:cubicBezTo>
                    <a:pt x="51" y="174"/>
                    <a:pt x="50" y="174"/>
                    <a:pt x="50" y="174"/>
                  </a:cubicBezTo>
                  <a:cubicBezTo>
                    <a:pt x="49" y="175"/>
                    <a:pt x="49" y="176"/>
                    <a:pt x="48" y="176"/>
                  </a:cubicBezTo>
                  <a:cubicBezTo>
                    <a:pt x="47" y="182"/>
                    <a:pt x="47" y="182"/>
                    <a:pt x="47" y="182"/>
                  </a:cubicBezTo>
                  <a:cubicBezTo>
                    <a:pt x="43" y="183"/>
                    <a:pt x="43" y="183"/>
                    <a:pt x="43" y="183"/>
                  </a:cubicBezTo>
                  <a:cubicBezTo>
                    <a:pt x="19" y="189"/>
                    <a:pt x="0" y="217"/>
                    <a:pt x="0" y="244"/>
                  </a:cubicBezTo>
                  <a:cubicBezTo>
                    <a:pt x="0" y="245"/>
                    <a:pt x="1" y="247"/>
                    <a:pt x="3" y="247"/>
                  </a:cubicBezTo>
                  <a:cubicBezTo>
                    <a:pt x="5" y="247"/>
                    <a:pt x="6" y="245"/>
                    <a:pt x="6" y="244"/>
                  </a:cubicBezTo>
                  <a:cubicBezTo>
                    <a:pt x="6" y="244"/>
                    <a:pt x="6" y="244"/>
                    <a:pt x="6" y="244"/>
                  </a:cubicBezTo>
                  <a:cubicBezTo>
                    <a:pt x="6" y="219"/>
                    <a:pt x="23" y="195"/>
                    <a:pt x="45" y="189"/>
                  </a:cubicBezTo>
                  <a:cubicBezTo>
                    <a:pt x="46" y="189"/>
                    <a:pt x="46" y="189"/>
                    <a:pt x="46" y="189"/>
                  </a:cubicBezTo>
                  <a:cubicBezTo>
                    <a:pt x="42" y="204"/>
                    <a:pt x="42" y="204"/>
                    <a:pt x="42" y="204"/>
                  </a:cubicBezTo>
                  <a:cubicBezTo>
                    <a:pt x="42" y="204"/>
                    <a:pt x="42" y="205"/>
                    <a:pt x="43" y="206"/>
                  </a:cubicBezTo>
                  <a:cubicBezTo>
                    <a:pt x="43" y="207"/>
                    <a:pt x="44" y="207"/>
                    <a:pt x="45" y="207"/>
                  </a:cubicBezTo>
                  <a:cubicBezTo>
                    <a:pt x="51" y="209"/>
                    <a:pt x="51" y="209"/>
                    <a:pt x="51" y="209"/>
                  </a:cubicBezTo>
                  <a:cubicBezTo>
                    <a:pt x="50" y="214"/>
                    <a:pt x="50" y="214"/>
                    <a:pt x="50" y="214"/>
                  </a:cubicBezTo>
                  <a:cubicBezTo>
                    <a:pt x="50" y="214"/>
                    <a:pt x="50" y="213"/>
                    <a:pt x="50" y="213"/>
                  </a:cubicBezTo>
                  <a:cubicBezTo>
                    <a:pt x="45" y="214"/>
                    <a:pt x="45" y="214"/>
                    <a:pt x="45" y="214"/>
                  </a:cubicBezTo>
                  <a:cubicBezTo>
                    <a:pt x="40" y="214"/>
                    <a:pt x="37" y="217"/>
                    <a:pt x="35" y="221"/>
                  </a:cubicBezTo>
                  <a:cubicBezTo>
                    <a:pt x="34" y="224"/>
                    <a:pt x="34" y="224"/>
                    <a:pt x="34" y="224"/>
                  </a:cubicBezTo>
                  <a:cubicBezTo>
                    <a:pt x="33" y="225"/>
                    <a:pt x="33" y="225"/>
                    <a:pt x="33" y="226"/>
                  </a:cubicBezTo>
                  <a:cubicBezTo>
                    <a:pt x="30" y="231"/>
                    <a:pt x="28" y="237"/>
                    <a:pt x="28" y="244"/>
                  </a:cubicBezTo>
                  <a:cubicBezTo>
                    <a:pt x="27" y="251"/>
                    <a:pt x="28" y="258"/>
                    <a:pt x="30" y="264"/>
                  </a:cubicBezTo>
                  <a:cubicBezTo>
                    <a:pt x="31" y="267"/>
                    <a:pt x="33" y="269"/>
                    <a:pt x="36" y="270"/>
                  </a:cubicBezTo>
                  <a:cubicBezTo>
                    <a:pt x="37" y="270"/>
                    <a:pt x="37" y="270"/>
                    <a:pt x="37" y="270"/>
                  </a:cubicBezTo>
                  <a:cubicBezTo>
                    <a:pt x="38" y="270"/>
                    <a:pt x="38" y="270"/>
                    <a:pt x="38" y="270"/>
                  </a:cubicBezTo>
                  <a:cubicBezTo>
                    <a:pt x="39" y="270"/>
                    <a:pt x="40" y="270"/>
                    <a:pt x="40" y="270"/>
                  </a:cubicBezTo>
                  <a:cubicBezTo>
                    <a:pt x="40" y="270"/>
                    <a:pt x="41" y="270"/>
                    <a:pt x="41" y="270"/>
                  </a:cubicBezTo>
                  <a:cubicBezTo>
                    <a:pt x="43" y="270"/>
                    <a:pt x="44" y="269"/>
                    <a:pt x="46" y="268"/>
                  </a:cubicBezTo>
                  <a:cubicBezTo>
                    <a:pt x="54" y="270"/>
                    <a:pt x="54" y="270"/>
                    <a:pt x="54" y="270"/>
                  </a:cubicBezTo>
                  <a:cubicBezTo>
                    <a:pt x="54" y="270"/>
                    <a:pt x="54" y="270"/>
                    <a:pt x="55" y="270"/>
                  </a:cubicBezTo>
                  <a:cubicBezTo>
                    <a:pt x="56" y="270"/>
                    <a:pt x="57" y="269"/>
                    <a:pt x="57" y="268"/>
                  </a:cubicBezTo>
                  <a:cubicBezTo>
                    <a:pt x="59" y="263"/>
                    <a:pt x="59" y="263"/>
                    <a:pt x="59" y="263"/>
                  </a:cubicBezTo>
                  <a:cubicBezTo>
                    <a:pt x="62" y="264"/>
                    <a:pt x="62" y="264"/>
                    <a:pt x="62" y="264"/>
                  </a:cubicBezTo>
                  <a:cubicBezTo>
                    <a:pt x="62" y="264"/>
                    <a:pt x="63" y="264"/>
                    <a:pt x="63" y="264"/>
                  </a:cubicBezTo>
                  <a:cubicBezTo>
                    <a:pt x="66" y="264"/>
                    <a:pt x="68" y="263"/>
                    <a:pt x="70" y="261"/>
                  </a:cubicBezTo>
                  <a:cubicBezTo>
                    <a:pt x="72" y="259"/>
                    <a:pt x="74" y="256"/>
                    <a:pt x="74" y="253"/>
                  </a:cubicBezTo>
                  <a:cubicBezTo>
                    <a:pt x="77" y="252"/>
                    <a:pt x="78" y="248"/>
                    <a:pt x="79" y="245"/>
                  </a:cubicBezTo>
                  <a:cubicBezTo>
                    <a:pt x="79" y="245"/>
                    <a:pt x="79" y="244"/>
                    <a:pt x="79" y="244"/>
                  </a:cubicBezTo>
                  <a:cubicBezTo>
                    <a:pt x="79" y="244"/>
                    <a:pt x="79" y="244"/>
                    <a:pt x="79" y="244"/>
                  </a:cubicBezTo>
                  <a:cubicBezTo>
                    <a:pt x="81" y="242"/>
                    <a:pt x="82" y="239"/>
                    <a:pt x="82" y="236"/>
                  </a:cubicBezTo>
                  <a:cubicBezTo>
                    <a:pt x="82" y="234"/>
                    <a:pt x="82" y="232"/>
                    <a:pt x="81" y="231"/>
                  </a:cubicBezTo>
                  <a:cubicBezTo>
                    <a:pt x="81" y="229"/>
                    <a:pt x="82" y="228"/>
                    <a:pt x="82" y="227"/>
                  </a:cubicBezTo>
                  <a:cubicBezTo>
                    <a:pt x="82" y="221"/>
                    <a:pt x="78" y="216"/>
                    <a:pt x="72" y="215"/>
                  </a:cubicBezTo>
                  <a:cubicBezTo>
                    <a:pt x="71" y="215"/>
                    <a:pt x="71" y="215"/>
                    <a:pt x="71" y="215"/>
                  </a:cubicBezTo>
                  <a:cubicBezTo>
                    <a:pt x="71" y="213"/>
                    <a:pt x="71" y="213"/>
                    <a:pt x="71" y="213"/>
                  </a:cubicBezTo>
                  <a:cubicBezTo>
                    <a:pt x="77" y="214"/>
                    <a:pt x="77" y="214"/>
                    <a:pt x="77" y="214"/>
                  </a:cubicBezTo>
                  <a:cubicBezTo>
                    <a:pt x="78" y="214"/>
                    <a:pt x="78" y="214"/>
                    <a:pt x="78" y="214"/>
                  </a:cubicBezTo>
                  <a:cubicBezTo>
                    <a:pt x="79" y="214"/>
                    <a:pt x="81" y="213"/>
                    <a:pt x="81" y="212"/>
                  </a:cubicBezTo>
                  <a:cubicBezTo>
                    <a:pt x="83" y="205"/>
                    <a:pt x="83" y="205"/>
                    <a:pt x="83" y="205"/>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3" y="209"/>
                    <a:pt x="104" y="209"/>
                    <a:pt x="104" y="208"/>
                  </a:cubicBezTo>
                  <a:cubicBezTo>
                    <a:pt x="110" y="197"/>
                    <a:pt x="110" y="197"/>
                    <a:pt x="110"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2" y="247"/>
                    <a:pt x="203" y="245"/>
                    <a:pt x="203" y="244"/>
                  </a:cubicBezTo>
                  <a:cubicBezTo>
                    <a:pt x="203" y="217"/>
                    <a:pt x="183" y="189"/>
                    <a:pt x="159" y="183"/>
                  </a:cubicBezTo>
                  <a:close/>
                  <a:moveTo>
                    <a:pt x="129" y="204"/>
                  </a:moveTo>
                  <a:cubicBezTo>
                    <a:pt x="111" y="191"/>
                    <a:pt x="111" y="191"/>
                    <a:pt x="111" y="191"/>
                  </a:cubicBezTo>
                  <a:cubicBezTo>
                    <a:pt x="125" y="170"/>
                    <a:pt x="125" y="170"/>
                    <a:pt x="125" y="170"/>
                  </a:cubicBezTo>
                  <a:cubicBezTo>
                    <a:pt x="126" y="172"/>
                    <a:pt x="126" y="172"/>
                    <a:pt x="126" y="172"/>
                  </a:cubicBezTo>
                  <a:lnTo>
                    <a:pt x="129" y="204"/>
                  </a:lnTo>
                  <a:close/>
                  <a:moveTo>
                    <a:pt x="101" y="200"/>
                  </a:moveTo>
                  <a:cubicBezTo>
                    <a:pt x="98" y="194"/>
                    <a:pt x="98" y="194"/>
                    <a:pt x="98" y="194"/>
                  </a:cubicBezTo>
                  <a:cubicBezTo>
                    <a:pt x="99" y="193"/>
                    <a:pt x="99" y="191"/>
                    <a:pt x="98" y="190"/>
                  </a:cubicBezTo>
                  <a:cubicBezTo>
                    <a:pt x="88" y="176"/>
                    <a:pt x="88" y="176"/>
                    <a:pt x="88" y="176"/>
                  </a:cubicBezTo>
                  <a:cubicBezTo>
                    <a:pt x="89" y="174"/>
                    <a:pt x="90" y="172"/>
                    <a:pt x="90" y="169"/>
                  </a:cubicBezTo>
                  <a:cubicBezTo>
                    <a:pt x="92" y="162"/>
                    <a:pt x="91" y="154"/>
                    <a:pt x="87" y="149"/>
                  </a:cubicBezTo>
                  <a:cubicBezTo>
                    <a:pt x="87" y="138"/>
                    <a:pt x="87" y="138"/>
                    <a:pt x="87" y="138"/>
                  </a:cubicBezTo>
                  <a:cubicBezTo>
                    <a:pt x="87" y="137"/>
                    <a:pt x="86" y="136"/>
                    <a:pt x="85" y="135"/>
                  </a:cubicBezTo>
                  <a:cubicBezTo>
                    <a:pt x="69" y="128"/>
                    <a:pt x="58" y="113"/>
                    <a:pt x="58" y="95"/>
                  </a:cubicBezTo>
                  <a:cubicBezTo>
                    <a:pt x="58" y="67"/>
                    <a:pt x="58" y="67"/>
                    <a:pt x="58" y="67"/>
                  </a:cubicBezTo>
                  <a:cubicBezTo>
                    <a:pt x="58" y="52"/>
                    <a:pt x="66" y="38"/>
                    <a:pt x="78" y="31"/>
                  </a:cubicBezTo>
                  <a:cubicBezTo>
                    <a:pt x="82" y="45"/>
                    <a:pt x="101" y="59"/>
                    <a:pt x="124" y="65"/>
                  </a:cubicBezTo>
                  <a:cubicBezTo>
                    <a:pt x="131" y="67"/>
                    <a:pt x="138" y="68"/>
                    <a:pt x="145" y="68"/>
                  </a:cubicBezTo>
                  <a:cubicBezTo>
                    <a:pt x="145" y="95"/>
                    <a:pt x="145" y="95"/>
                    <a:pt x="145" y="95"/>
                  </a:cubicBezTo>
                  <a:cubicBezTo>
                    <a:pt x="145" y="113"/>
                    <a:pt x="134" y="128"/>
                    <a:pt x="117" y="135"/>
                  </a:cubicBezTo>
                  <a:cubicBezTo>
                    <a:pt x="116" y="136"/>
                    <a:pt x="116" y="137"/>
                    <a:pt x="116" y="138"/>
                  </a:cubicBezTo>
                  <a:cubicBezTo>
                    <a:pt x="116" y="155"/>
                    <a:pt x="116" y="155"/>
                    <a:pt x="116" y="155"/>
                  </a:cubicBezTo>
                  <a:cubicBezTo>
                    <a:pt x="116" y="160"/>
                    <a:pt x="117" y="164"/>
                    <a:pt x="119" y="169"/>
                  </a:cubicBezTo>
                  <a:cubicBezTo>
                    <a:pt x="105" y="190"/>
                    <a:pt x="105" y="190"/>
                    <a:pt x="105" y="190"/>
                  </a:cubicBezTo>
                  <a:cubicBezTo>
                    <a:pt x="104" y="191"/>
                    <a:pt x="104" y="193"/>
                    <a:pt x="105" y="194"/>
                  </a:cubicBezTo>
                  <a:lnTo>
                    <a:pt x="101" y="200"/>
                  </a:lnTo>
                  <a:close/>
                  <a:moveTo>
                    <a:pt x="84" y="196"/>
                  </a:moveTo>
                  <a:cubicBezTo>
                    <a:pt x="87" y="185"/>
                    <a:pt x="87" y="185"/>
                    <a:pt x="87" y="185"/>
                  </a:cubicBezTo>
                  <a:cubicBezTo>
                    <a:pt x="91" y="191"/>
                    <a:pt x="91" y="191"/>
                    <a:pt x="91" y="191"/>
                  </a:cubicBezTo>
                  <a:lnTo>
                    <a:pt x="84" y="196"/>
                  </a:lnTo>
                  <a:close/>
                  <a:moveTo>
                    <a:pt x="65" y="215"/>
                  </a:moveTo>
                  <a:cubicBezTo>
                    <a:pt x="56" y="214"/>
                    <a:pt x="56" y="214"/>
                    <a:pt x="56" y="214"/>
                  </a:cubicBezTo>
                  <a:cubicBezTo>
                    <a:pt x="57" y="210"/>
                    <a:pt x="57" y="210"/>
                    <a:pt x="57" y="210"/>
                  </a:cubicBezTo>
                  <a:cubicBezTo>
                    <a:pt x="66" y="212"/>
                    <a:pt x="66" y="212"/>
                    <a:pt x="66" y="212"/>
                  </a:cubicBezTo>
                  <a:lnTo>
                    <a:pt x="65" y="215"/>
                  </a:lnTo>
                  <a:close/>
                  <a:moveTo>
                    <a:pt x="49" y="202"/>
                  </a:moveTo>
                  <a:cubicBezTo>
                    <a:pt x="54" y="181"/>
                    <a:pt x="54" y="181"/>
                    <a:pt x="54" y="181"/>
                  </a:cubicBezTo>
                  <a:cubicBezTo>
                    <a:pt x="80" y="186"/>
                    <a:pt x="80" y="186"/>
                    <a:pt x="80" y="186"/>
                  </a:cubicBezTo>
                  <a:cubicBezTo>
                    <a:pt x="76" y="208"/>
                    <a:pt x="76" y="208"/>
                    <a:pt x="76" y="208"/>
                  </a:cubicBezTo>
                  <a:lnTo>
                    <a:pt x="49" y="202"/>
                  </a:lnTo>
                  <a:close/>
                  <a:moveTo>
                    <a:pt x="58" y="162"/>
                  </a:moveTo>
                  <a:cubicBezTo>
                    <a:pt x="60" y="153"/>
                    <a:pt x="66" y="146"/>
                    <a:pt x="73" y="146"/>
                  </a:cubicBezTo>
                  <a:cubicBezTo>
                    <a:pt x="74" y="146"/>
                    <a:pt x="74" y="146"/>
                    <a:pt x="75" y="146"/>
                  </a:cubicBezTo>
                  <a:cubicBezTo>
                    <a:pt x="82" y="148"/>
                    <a:pt x="87" y="158"/>
                    <a:pt x="84" y="168"/>
                  </a:cubicBezTo>
                  <a:cubicBezTo>
                    <a:pt x="83" y="173"/>
                    <a:pt x="81" y="177"/>
                    <a:pt x="78" y="180"/>
                  </a:cubicBezTo>
                  <a:cubicBezTo>
                    <a:pt x="58" y="175"/>
                    <a:pt x="58" y="175"/>
                    <a:pt x="58" y="175"/>
                  </a:cubicBezTo>
                  <a:cubicBezTo>
                    <a:pt x="57" y="171"/>
                    <a:pt x="57" y="167"/>
                    <a:pt x="58" y="162"/>
                  </a:cubicBezTo>
                  <a:close/>
                  <a:moveTo>
                    <a:pt x="94" y="6"/>
                  </a:moveTo>
                  <a:cubicBezTo>
                    <a:pt x="108" y="6"/>
                    <a:pt x="108" y="6"/>
                    <a:pt x="108" y="6"/>
                  </a:cubicBezTo>
                  <a:cubicBezTo>
                    <a:pt x="133" y="6"/>
                    <a:pt x="153" y="26"/>
                    <a:pt x="153" y="51"/>
                  </a:cubicBezTo>
                  <a:cubicBezTo>
                    <a:pt x="153" y="68"/>
                    <a:pt x="153" y="68"/>
                    <a:pt x="153"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49"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2"/>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70" y="6"/>
                    <a:pt x="94" y="6"/>
                  </a:cubicBezTo>
                  <a:close/>
                  <a:moveTo>
                    <a:pt x="152" y="95"/>
                  </a:moveTo>
                  <a:cubicBezTo>
                    <a:pt x="152" y="75"/>
                    <a:pt x="152" y="75"/>
                    <a:pt x="152" y="75"/>
                  </a:cubicBezTo>
                  <a:cubicBezTo>
                    <a:pt x="153" y="74"/>
                    <a:pt x="155" y="74"/>
                    <a:pt x="156" y="74"/>
                  </a:cubicBezTo>
                  <a:cubicBezTo>
                    <a:pt x="159" y="76"/>
                    <a:pt x="161" y="80"/>
                    <a:pt x="161" y="83"/>
                  </a:cubicBezTo>
                  <a:cubicBezTo>
                    <a:pt x="161"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5"/>
                    <a:pt x="51" y="75"/>
                  </a:cubicBezTo>
                  <a:cubicBezTo>
                    <a:pt x="51" y="95"/>
                    <a:pt x="51" y="95"/>
                    <a:pt x="51" y="95"/>
                  </a:cubicBezTo>
                  <a:cubicBezTo>
                    <a:pt x="46" y="94"/>
                    <a:pt x="42" y="89"/>
                    <a:pt x="42" y="83"/>
                  </a:cubicBezTo>
                  <a:cubicBezTo>
                    <a:pt x="42" y="80"/>
                    <a:pt x="44" y="76"/>
                    <a:pt x="47" y="74"/>
                  </a:cubicBezTo>
                  <a:close/>
                  <a:moveTo>
                    <a:pt x="39" y="264"/>
                  </a:moveTo>
                  <a:cubicBezTo>
                    <a:pt x="37" y="264"/>
                    <a:pt x="37" y="264"/>
                    <a:pt x="37" y="264"/>
                  </a:cubicBezTo>
                  <a:cubicBezTo>
                    <a:pt x="37" y="264"/>
                    <a:pt x="36" y="264"/>
                    <a:pt x="36" y="262"/>
                  </a:cubicBezTo>
                  <a:cubicBezTo>
                    <a:pt x="32" y="250"/>
                    <a:pt x="33" y="238"/>
                    <a:pt x="39" y="228"/>
                  </a:cubicBezTo>
                  <a:cubicBezTo>
                    <a:pt x="39" y="227"/>
                    <a:pt x="39" y="227"/>
                    <a:pt x="39" y="226"/>
                  </a:cubicBezTo>
                  <a:cubicBezTo>
                    <a:pt x="41" y="223"/>
                    <a:pt x="41" y="223"/>
                    <a:pt x="41" y="223"/>
                  </a:cubicBezTo>
                  <a:cubicBezTo>
                    <a:pt x="41" y="221"/>
                    <a:pt x="43" y="220"/>
                    <a:pt x="45" y="220"/>
                  </a:cubicBezTo>
                  <a:cubicBezTo>
                    <a:pt x="50" y="219"/>
                    <a:pt x="50" y="219"/>
                    <a:pt x="50" y="219"/>
                  </a:cubicBezTo>
                  <a:cubicBezTo>
                    <a:pt x="50" y="219"/>
                    <a:pt x="50" y="219"/>
                    <a:pt x="51" y="219"/>
                  </a:cubicBezTo>
                  <a:cubicBezTo>
                    <a:pt x="71" y="221"/>
                    <a:pt x="71" y="221"/>
                    <a:pt x="71" y="221"/>
                  </a:cubicBezTo>
                  <a:cubicBezTo>
                    <a:pt x="74" y="221"/>
                    <a:pt x="76" y="224"/>
                    <a:pt x="76" y="226"/>
                  </a:cubicBezTo>
                  <a:cubicBezTo>
                    <a:pt x="76" y="229"/>
                    <a:pt x="74" y="230"/>
                    <a:pt x="72" y="231"/>
                  </a:cubicBezTo>
                  <a:cubicBezTo>
                    <a:pt x="74" y="231"/>
                    <a:pt x="76" y="233"/>
                    <a:pt x="76" y="236"/>
                  </a:cubicBezTo>
                  <a:cubicBezTo>
                    <a:pt x="76" y="239"/>
                    <a:pt x="74" y="241"/>
                    <a:pt x="71" y="241"/>
                  </a:cubicBezTo>
                  <a:cubicBezTo>
                    <a:pt x="72" y="242"/>
                    <a:pt x="73" y="243"/>
                    <a:pt x="73" y="245"/>
                  </a:cubicBezTo>
                  <a:cubicBezTo>
                    <a:pt x="72" y="247"/>
                    <a:pt x="70" y="250"/>
                    <a:pt x="67" y="249"/>
                  </a:cubicBezTo>
                  <a:cubicBezTo>
                    <a:pt x="67" y="249"/>
                    <a:pt x="67" y="249"/>
                    <a:pt x="67" y="249"/>
                  </a:cubicBezTo>
                  <a:cubicBezTo>
                    <a:pt x="68" y="250"/>
                    <a:pt x="68" y="252"/>
                    <a:pt x="68" y="253"/>
                  </a:cubicBezTo>
                  <a:cubicBezTo>
                    <a:pt x="68" y="256"/>
                    <a:pt x="65" y="258"/>
                    <a:pt x="63" y="258"/>
                  </a:cubicBezTo>
                  <a:cubicBezTo>
                    <a:pt x="46" y="256"/>
                    <a:pt x="46" y="256"/>
                    <a:pt x="46" y="256"/>
                  </a:cubicBezTo>
                  <a:cubicBezTo>
                    <a:pt x="45" y="259"/>
                    <a:pt x="44" y="261"/>
                    <a:pt x="43" y="263"/>
                  </a:cubicBezTo>
                  <a:cubicBezTo>
                    <a:pt x="42" y="264"/>
                    <a:pt x="41" y="264"/>
                    <a:pt x="41" y="264"/>
                  </a:cubicBezTo>
                  <a:cubicBezTo>
                    <a:pt x="40" y="264"/>
                    <a:pt x="40" y="264"/>
                    <a:pt x="39" y="264"/>
                  </a:cubicBezTo>
                  <a:close/>
                  <a:moveTo>
                    <a:pt x="50" y="263"/>
                  </a:moveTo>
                  <a:cubicBezTo>
                    <a:pt x="50" y="263"/>
                    <a:pt x="50" y="263"/>
                    <a:pt x="50" y="263"/>
                  </a:cubicBezTo>
                  <a:cubicBezTo>
                    <a:pt x="53" y="263"/>
                    <a:pt x="53" y="263"/>
                    <a:pt x="53" y="263"/>
                  </a:cubicBezTo>
                  <a:cubicBezTo>
                    <a:pt x="52" y="264"/>
                    <a:pt x="52" y="264"/>
                    <a:pt x="52" y="264"/>
                  </a:cubicBezTo>
                  <a:lnTo>
                    <a:pt x="50"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09"/>
            <p:cNvSpPr>
              <a:spLocks noChangeArrowheads="1"/>
            </p:cNvSpPr>
            <p:nvPr/>
          </p:nvSpPr>
          <p:spPr bwMode="auto">
            <a:xfrm>
              <a:off x="6853238" y="4283076"/>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Oval 110"/>
            <p:cNvSpPr>
              <a:spLocks noChangeArrowheads="1"/>
            </p:cNvSpPr>
            <p:nvPr/>
          </p:nvSpPr>
          <p:spPr bwMode="auto">
            <a:xfrm>
              <a:off x="6943725"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11"/>
            <p:cNvSpPr>
              <a:spLocks noEditPoints="1"/>
            </p:cNvSpPr>
            <p:nvPr/>
          </p:nvSpPr>
          <p:spPr bwMode="auto">
            <a:xfrm>
              <a:off x="6870700" y="4364038"/>
              <a:ext cx="87313" cy="47625"/>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2"/>
                    <a:pt x="7" y="18"/>
                    <a:pt x="16" y="18"/>
                  </a:cubicBezTo>
                  <a:cubicBezTo>
                    <a:pt x="26" y="18"/>
                    <a:pt x="33" y="12"/>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77"/>
            <p:cNvSpPr>
              <a:spLocks/>
            </p:cNvSpPr>
            <p:nvPr/>
          </p:nvSpPr>
          <p:spPr bwMode="auto">
            <a:xfrm>
              <a:off x="6781800" y="47053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7" name="Google Shape;203;p33"/>
          <p:cNvSpPr txBox="1">
            <a:spLocks/>
          </p:cNvSpPr>
          <p:nvPr/>
        </p:nvSpPr>
        <p:spPr>
          <a:xfrm>
            <a:off x="1439556" y="5851070"/>
            <a:ext cx="9324000" cy="3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71368" lvl="1" indent="0" algn="ctr">
              <a:lnSpc>
                <a:spcPct val="100000"/>
              </a:lnSpc>
              <a:spcBef>
                <a:spcPts val="0"/>
              </a:spcBef>
              <a:buSzPct val="100000"/>
              <a:buFont typeface="Arial" panose="020B0604020202020204" pitchFamily="34" charset="0"/>
              <a:buNone/>
            </a:pPr>
            <a:r>
              <a:rPr lang="ja-JP" altLang="en-US" sz="2000" dirty="0">
                <a:solidFill>
                  <a:srgbClr val="644080"/>
                </a:solidFill>
                <a:latin typeface="+mn-ea"/>
              </a:rPr>
              <a:t>（</a:t>
            </a:r>
            <a:r>
              <a:rPr lang="en-US" altLang="ja-JP" sz="2000" dirty="0">
                <a:solidFill>
                  <a:srgbClr val="644080"/>
                </a:solidFill>
                <a:latin typeface="+mn-ea"/>
              </a:rPr>
              <a:t>※</a:t>
            </a:r>
            <a:r>
              <a:rPr lang="ja-JP" altLang="en-US" sz="2000" dirty="0">
                <a:solidFill>
                  <a:srgbClr val="644080"/>
                </a:solidFill>
                <a:latin typeface="+mn-ea"/>
              </a:rPr>
              <a:t>）変更が正しいか確認して取り込むのはホスト側なので確認しているはず</a:t>
            </a:r>
          </a:p>
        </p:txBody>
      </p:sp>
      <p:sp>
        <p:nvSpPr>
          <p:cNvPr id="9" name="角丸四角形 8"/>
          <p:cNvSpPr/>
          <p:nvPr/>
        </p:nvSpPr>
        <p:spPr>
          <a:xfrm>
            <a:off x="2551432" y="3506392"/>
            <a:ext cx="4608000" cy="864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21" name="Google Shape;203;p33"/>
          <p:cNvSpPr txBox="1">
            <a:spLocks/>
          </p:cNvSpPr>
          <p:nvPr/>
        </p:nvSpPr>
        <p:spPr>
          <a:xfrm>
            <a:off x="2733682" y="3702051"/>
            <a:ext cx="4248000" cy="4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間違えた時には、ゴメンで</a:t>
            </a:r>
            <a:r>
              <a:rPr lang="en-US" altLang="ja-JP" sz="2800" dirty="0">
                <a:latin typeface="Meiryo UI"/>
              </a:rPr>
              <a:t>OK</a:t>
            </a:r>
            <a:endParaRPr lang="ja-JP" altLang="en-US" sz="2800" dirty="0">
              <a:latin typeface="Meiryo UI"/>
            </a:endParaRPr>
          </a:p>
        </p:txBody>
      </p:sp>
      <p:sp>
        <p:nvSpPr>
          <p:cNvPr id="10" name="二等辺三角形 9"/>
          <p:cNvSpPr/>
          <p:nvPr/>
        </p:nvSpPr>
        <p:spPr>
          <a:xfrm rot="4638692">
            <a:off x="7189260" y="3537639"/>
            <a:ext cx="230251" cy="651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角丸四角形 37"/>
          <p:cNvSpPr/>
          <p:nvPr/>
        </p:nvSpPr>
        <p:spPr>
          <a:xfrm>
            <a:off x="1199782" y="4604050"/>
            <a:ext cx="8676000" cy="1152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36" name="Google Shape;203;p33"/>
          <p:cNvSpPr txBox="1">
            <a:spLocks/>
          </p:cNvSpPr>
          <p:nvPr/>
        </p:nvSpPr>
        <p:spPr>
          <a:xfrm>
            <a:off x="1658968" y="4770625"/>
            <a:ext cx="7704000" cy="82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変更箇所へのホストから問い合わせには答えよう！</a:t>
            </a:r>
            <a:endParaRPr lang="en-US" altLang="ja-JP" sz="2800" dirty="0">
              <a:latin typeface="Meiryo UI"/>
            </a:endParaRPr>
          </a:p>
          <a:p>
            <a:pPr marL="0" lvl="1" indent="0" algn="ctr">
              <a:lnSpc>
                <a:spcPct val="100000"/>
              </a:lnSpc>
              <a:spcBef>
                <a:spcPts val="0"/>
              </a:spcBef>
              <a:buSzPct val="100000"/>
              <a:buFont typeface="Arial" panose="020B0604020202020204" pitchFamily="34" charset="0"/>
              <a:buNone/>
            </a:pPr>
            <a:r>
              <a:rPr lang="ja-JP" altLang="en-US" sz="2800" dirty="0">
                <a:latin typeface="Meiryo UI"/>
              </a:rPr>
              <a:t>（例：</a:t>
            </a:r>
            <a:r>
              <a:rPr lang="en-US" altLang="ja-JP" sz="2800" dirty="0">
                <a:latin typeface="Meiryo UI"/>
              </a:rPr>
              <a:t>30</a:t>
            </a:r>
            <a:r>
              <a:rPr lang="ja-JP" altLang="en-US" sz="2800" dirty="0">
                <a:latin typeface="Meiryo UI"/>
              </a:rPr>
              <a:t>日保証）</a:t>
            </a:r>
          </a:p>
        </p:txBody>
      </p:sp>
      <p:sp>
        <p:nvSpPr>
          <p:cNvPr id="39" name="二等辺三角形 38"/>
          <p:cNvSpPr/>
          <p:nvPr/>
        </p:nvSpPr>
        <p:spPr>
          <a:xfrm rot="4638692">
            <a:off x="9957581" y="4687208"/>
            <a:ext cx="309239" cy="7535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Google Shape;203;p33"/>
          <p:cNvSpPr txBox="1">
            <a:spLocks/>
          </p:cNvSpPr>
          <p:nvPr/>
        </p:nvSpPr>
        <p:spPr>
          <a:xfrm>
            <a:off x="1451132" y="927384"/>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chemeClr val="accent3">
                    <a:lumMod val="75000"/>
                  </a:schemeClr>
                </a:solidFill>
                <a:latin typeface="Meiryo UI"/>
              </a:rPr>
              <a:t>「何か見つけたら」</a:t>
            </a:r>
            <a:endParaRPr lang="en-US" altLang="ja-JP" sz="3200" b="1" dirty="0">
              <a:solidFill>
                <a:schemeClr val="accent3">
                  <a:lumMod val="75000"/>
                </a:schemeClr>
              </a:solidFill>
              <a:latin typeface="Meiryo UI"/>
            </a:endParaRPr>
          </a:p>
          <a:p>
            <a:pPr marL="0" indent="0">
              <a:lnSpc>
                <a:spcPct val="100000"/>
              </a:lnSpc>
              <a:spcBef>
                <a:spcPts val="0"/>
              </a:spcBef>
              <a:buSzPct val="100000"/>
              <a:buFont typeface="Arial" panose="020B0604020202020204" pitchFamily="34" charset="0"/>
              <a:buNone/>
            </a:pPr>
            <a:r>
              <a:rPr lang="ja-JP" altLang="en-US" sz="3200" b="1" dirty="0">
                <a:solidFill>
                  <a:schemeClr val="accent3">
                    <a:lumMod val="75000"/>
                  </a:schemeClr>
                </a:solidFill>
                <a:latin typeface="Meiryo UI"/>
              </a:rPr>
              <a:t>コントリビューションしてみよう！と考えてみる</a:t>
            </a:r>
            <a:endParaRPr lang="en-US" altLang="ja-JP" sz="3200" b="1" dirty="0">
              <a:solidFill>
                <a:schemeClr val="accent3">
                  <a:lumMod val="75000"/>
                </a:schemeClr>
              </a:solidFill>
              <a:latin typeface="Meiryo UI"/>
            </a:endParaRPr>
          </a:p>
        </p:txBody>
      </p:sp>
      <p:sp>
        <p:nvSpPr>
          <p:cNvPr id="44" name="楕円 3"/>
          <p:cNvSpPr/>
          <p:nvPr/>
        </p:nvSpPr>
        <p:spPr>
          <a:xfrm>
            <a:off x="483361" y="1106093"/>
            <a:ext cx="711200"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Tree>
    <p:extLst>
      <p:ext uri="{BB962C8B-B14F-4D97-AF65-F5344CB8AC3E}">
        <p14:creationId xmlns:p14="http://schemas.microsoft.com/office/powerpoint/2010/main" val="1793713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468087" y="2087966"/>
            <a:ext cx="11255828" cy="4284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2" name="楕円 21"/>
          <p:cNvSpPr/>
          <p:nvPr/>
        </p:nvSpPr>
        <p:spPr>
          <a:xfrm>
            <a:off x="1470863" y="3207836"/>
            <a:ext cx="1065731" cy="64307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2-</a:t>
            </a:r>
            <a:r>
              <a:rPr lang="en-US" altLang="ja-JP" sz="2800" dirty="0">
                <a:solidFill>
                  <a:schemeClr val="bg1"/>
                </a:solidFill>
                <a:latin typeface="Meiryo UI" panose="020B0604030504040204" pitchFamily="50" charset="-128"/>
                <a:ea typeface="Meiryo UI" panose="020B0604030504040204" pitchFamily="50" charset="-128"/>
              </a:rPr>
              <a:t>2</a:t>
            </a:r>
            <a:r>
              <a:rPr lang="ja-JP" altLang="en-US" sz="2800" dirty="0">
                <a:solidFill>
                  <a:schemeClr val="bg1"/>
                </a:solidFill>
                <a:latin typeface="Meiryo UI" panose="020B0604030504040204" pitchFamily="50" charset="-128"/>
                <a:ea typeface="Meiryo UI" panose="020B0604030504040204" pitchFamily="50" charset="-128"/>
              </a:rPr>
              <a:t>　</a:t>
            </a:r>
            <a:r>
              <a:rPr lang="en" altLang="ja-JP" sz="2800" dirty="0">
                <a:solidFill>
                  <a:schemeClr val="bg1"/>
                </a:solidFill>
                <a:latin typeface="Meiryo UI" panose="020B0604030504040204" pitchFamily="50" charset="-128"/>
                <a:ea typeface="Meiryo UI" panose="020B0604030504040204" pitchFamily="50" charset="-128"/>
              </a:rPr>
              <a:t>コントリビュータにな</a:t>
            </a:r>
            <a:r>
              <a:rPr lang="ja-JP" altLang="en-US" sz="2800" dirty="0">
                <a:solidFill>
                  <a:schemeClr val="bg1"/>
                </a:solidFill>
                <a:latin typeface="Meiryo UI" panose="020B0604030504040204" pitchFamily="50" charset="-128"/>
                <a:ea typeface="Meiryo UI" panose="020B0604030504040204" pitchFamily="50" charset="-128"/>
              </a:rPr>
              <a:t>るときの ”考え方ポイント”</a:t>
            </a:r>
            <a:endParaRPr lang="ja-JP" altLang="ja-JP" sz="2800" dirty="0">
              <a:solidFill>
                <a:schemeClr val="bg1"/>
              </a:solidFill>
              <a:latin typeface="Meiryo UI" panose="020B0604030504040204" pitchFamily="50" charset="-128"/>
              <a:ea typeface="Meiryo UI" panose="020B0604030504040204" pitchFamily="50" charset="-128"/>
            </a:endParaRPr>
          </a:p>
        </p:txBody>
      </p:sp>
      <p:sp>
        <p:nvSpPr>
          <p:cNvPr id="14" name="楕円 13"/>
          <p:cNvSpPr/>
          <p:nvPr/>
        </p:nvSpPr>
        <p:spPr>
          <a:xfrm>
            <a:off x="479859" y="1098926"/>
            <a:ext cx="711200"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2</a:t>
            </a:r>
            <a:endParaRPr lang="ja-JP" altLang="en-US" sz="4000" dirty="0">
              <a:solidFill>
                <a:srgbClr val="FFFFFF"/>
              </a:solidFill>
            </a:endParaRPr>
          </a:p>
        </p:txBody>
      </p:sp>
      <p:grpSp>
        <p:nvGrpSpPr>
          <p:cNvPr id="10" name="グループ化 9"/>
          <p:cNvGrpSpPr/>
          <p:nvPr/>
        </p:nvGrpSpPr>
        <p:grpSpPr>
          <a:xfrm>
            <a:off x="630393" y="2608758"/>
            <a:ext cx="616262" cy="828269"/>
            <a:chOff x="1072422" y="3190901"/>
            <a:chExt cx="616262" cy="828269"/>
          </a:xfrm>
        </p:grpSpPr>
        <p:sp>
          <p:nvSpPr>
            <p:cNvPr id="30"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grpSp>
        <p:nvGrpSpPr>
          <p:cNvPr id="34" name="グループ化 33"/>
          <p:cNvGrpSpPr/>
          <p:nvPr/>
        </p:nvGrpSpPr>
        <p:grpSpPr>
          <a:xfrm rot="20654131" flipH="1">
            <a:off x="2391256" y="2272343"/>
            <a:ext cx="616262" cy="828269"/>
            <a:chOff x="1072422" y="3190901"/>
            <a:chExt cx="616262" cy="828269"/>
          </a:xfrm>
        </p:grpSpPr>
        <p:sp>
          <p:nvSpPr>
            <p:cNvPr id="35"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6"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sp>
        <p:nvSpPr>
          <p:cNvPr id="38" name="角丸四角形 37"/>
          <p:cNvSpPr/>
          <p:nvPr/>
        </p:nvSpPr>
        <p:spPr>
          <a:xfrm>
            <a:off x="3292089" y="2350240"/>
            <a:ext cx="8046471" cy="1425272"/>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9" name="二等辺三角形 38"/>
          <p:cNvSpPr/>
          <p:nvPr/>
        </p:nvSpPr>
        <p:spPr>
          <a:xfrm rot="15120000">
            <a:off x="2867753" y="2853765"/>
            <a:ext cx="369219" cy="80989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0" name="Google Shape;203;p33"/>
          <p:cNvSpPr txBox="1">
            <a:spLocks/>
          </p:cNvSpPr>
          <p:nvPr/>
        </p:nvSpPr>
        <p:spPr>
          <a:xfrm>
            <a:off x="3880144" y="2648257"/>
            <a:ext cx="6912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Font typeface="Arial" panose="020B0604020202020204" pitchFamily="34" charset="0"/>
              <a:buNone/>
            </a:pPr>
            <a:r>
              <a:rPr lang="ja-JP" altLang="en-US" sz="2800" dirty="0">
                <a:latin typeface="+mn-ea"/>
              </a:rPr>
              <a:t>他の人が同じところでハマる・・・</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2800" dirty="0">
                <a:latin typeface="+mn-ea"/>
              </a:rPr>
              <a:t>経緯が分からないと、他の人も時間が掛かる・・・</a:t>
            </a:r>
            <a:endParaRPr lang="en-US" altLang="ja-JP" sz="2800" dirty="0">
              <a:latin typeface="+mn-ea"/>
            </a:endParaRPr>
          </a:p>
        </p:txBody>
      </p:sp>
      <p:sp>
        <p:nvSpPr>
          <p:cNvPr id="50" name="角丸四角形 49"/>
          <p:cNvSpPr/>
          <p:nvPr/>
        </p:nvSpPr>
        <p:spPr>
          <a:xfrm>
            <a:off x="1181664" y="3992327"/>
            <a:ext cx="7524000" cy="2196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1" name="二等辺三角形 50"/>
          <p:cNvSpPr/>
          <p:nvPr/>
        </p:nvSpPr>
        <p:spPr>
          <a:xfrm rot="14622470">
            <a:off x="3015286" y="5386927"/>
            <a:ext cx="525086" cy="616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1" name="Google Shape;203;p33"/>
          <p:cNvSpPr txBox="1">
            <a:spLocks/>
          </p:cNvSpPr>
          <p:nvPr/>
        </p:nvSpPr>
        <p:spPr>
          <a:xfrm>
            <a:off x="2411945" y="4114555"/>
            <a:ext cx="5544000" cy="190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400"/>
              </a:spcAft>
              <a:buSzPct val="100000"/>
              <a:buFont typeface="Arial" panose="020B0604020202020204" pitchFamily="34" charset="0"/>
              <a:buNone/>
            </a:pPr>
            <a:r>
              <a:rPr lang="ja-JP" altLang="en-US" sz="2800" dirty="0">
                <a:latin typeface="+mn-ea"/>
              </a:rPr>
              <a:t>オープンに議論することで、</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3200" b="1" dirty="0">
                <a:solidFill>
                  <a:srgbClr val="0064D2">
                    <a:lumMod val="60000"/>
                    <a:lumOff val="40000"/>
                  </a:srgbClr>
                </a:solidFill>
                <a:latin typeface="Meiryo UI"/>
              </a:rPr>
              <a:t>  </a:t>
            </a:r>
            <a:r>
              <a:rPr lang="ja-JP" altLang="en-US" sz="3200" b="1" dirty="0">
                <a:solidFill>
                  <a:srgbClr val="0064D2"/>
                </a:solidFill>
                <a:latin typeface="Meiryo UI"/>
              </a:rPr>
              <a:t>・ もっといい解決策の提案や</a:t>
            </a:r>
            <a:endParaRPr lang="en-US" altLang="ja-JP" sz="3200" b="1" dirty="0">
              <a:solidFill>
                <a:srgbClr val="0064D2"/>
              </a:solidFill>
              <a:latin typeface="Meiryo UI"/>
            </a:endParaRPr>
          </a:p>
          <a:p>
            <a:pPr marL="0" lvl="1" indent="0">
              <a:lnSpc>
                <a:spcPct val="100000"/>
              </a:lnSpc>
              <a:spcBef>
                <a:spcPts val="0"/>
              </a:spcBef>
              <a:spcAft>
                <a:spcPts val="400"/>
              </a:spcAft>
              <a:buSzPct val="100000"/>
              <a:buFont typeface="Arial" panose="020B0604020202020204" pitchFamily="34" charset="0"/>
              <a:buNone/>
            </a:pPr>
            <a:r>
              <a:rPr lang="ja-JP" altLang="en-US" sz="3200" b="1" dirty="0">
                <a:solidFill>
                  <a:srgbClr val="0064D2"/>
                </a:solidFill>
                <a:latin typeface="Meiryo UI"/>
              </a:rPr>
              <a:t>  ・ バグを直してくれたりなど</a:t>
            </a:r>
            <a:endParaRPr lang="en-US" altLang="ja-JP" sz="3200" b="1" dirty="0">
              <a:solidFill>
                <a:srgbClr val="0064D2"/>
              </a:solidFill>
              <a:latin typeface="Meiryo UI"/>
            </a:endParaRPr>
          </a:p>
          <a:p>
            <a:pPr marL="0" lvl="1" indent="0">
              <a:lnSpc>
                <a:spcPct val="100000"/>
              </a:lnSpc>
              <a:spcBef>
                <a:spcPts val="0"/>
              </a:spcBef>
              <a:buSzPct val="100000"/>
              <a:buFont typeface="Arial" panose="020B0604020202020204" pitchFamily="34" charset="0"/>
              <a:buNone/>
            </a:pPr>
            <a:r>
              <a:rPr lang="ja-JP" altLang="en-US" sz="2800" dirty="0">
                <a:latin typeface="Meiryo UI"/>
              </a:rPr>
              <a:t>があり、品質向上するかもしれない！</a:t>
            </a:r>
          </a:p>
        </p:txBody>
      </p:sp>
      <p:sp>
        <p:nvSpPr>
          <p:cNvPr id="52" name="二等辺三角形 51"/>
          <p:cNvSpPr/>
          <p:nvPr/>
        </p:nvSpPr>
        <p:spPr>
          <a:xfrm rot="4782590">
            <a:off x="8579429" y="4272047"/>
            <a:ext cx="589415" cy="17064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3" name="グループ化 52"/>
          <p:cNvGrpSpPr/>
          <p:nvPr/>
        </p:nvGrpSpPr>
        <p:grpSpPr>
          <a:xfrm>
            <a:off x="9489796" y="4044003"/>
            <a:ext cx="1635404" cy="2039123"/>
            <a:chOff x="980735" y="1761377"/>
            <a:chExt cx="537285" cy="669920"/>
          </a:xfrm>
          <a:solidFill>
            <a:schemeClr val="accent1">
              <a:lumMod val="60000"/>
              <a:lumOff val="40000"/>
            </a:schemeClr>
          </a:solidFill>
        </p:grpSpPr>
        <p:sp>
          <p:nvSpPr>
            <p:cNvPr id="54"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366"/>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Group 4"/>
          <p:cNvGrpSpPr>
            <a:grpSpLocks noChangeAspect="1"/>
          </p:cNvGrpSpPr>
          <p:nvPr/>
        </p:nvGrpSpPr>
        <p:grpSpPr bwMode="auto">
          <a:xfrm>
            <a:off x="1331913" y="2356756"/>
            <a:ext cx="1000125" cy="1198563"/>
            <a:chOff x="839" y="1512"/>
            <a:chExt cx="630" cy="755"/>
          </a:xfrm>
        </p:grpSpPr>
        <p:sp>
          <p:nvSpPr>
            <p:cNvPr id="6" name="AutoShape 3"/>
            <p:cNvSpPr>
              <a:spLocks noChangeAspect="1" noChangeArrowheads="1" noTextEdit="1"/>
            </p:cNvSpPr>
            <p:nvPr/>
          </p:nvSpPr>
          <p:spPr bwMode="auto">
            <a:xfrm>
              <a:off x="839" y="1512"/>
              <a:ext cx="630"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5"/>
            <p:cNvSpPr>
              <a:spLocks noChangeArrowheads="1"/>
            </p:cNvSpPr>
            <p:nvPr/>
          </p:nvSpPr>
          <p:spPr bwMode="auto">
            <a:xfrm>
              <a:off x="1015" y="1513"/>
              <a:ext cx="198" cy="19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6"/>
            <p:cNvSpPr>
              <a:spLocks/>
            </p:cNvSpPr>
            <p:nvPr/>
          </p:nvSpPr>
          <p:spPr bwMode="auto">
            <a:xfrm>
              <a:off x="1097" y="1949"/>
              <a:ext cx="344" cy="291"/>
            </a:xfrm>
            <a:custGeom>
              <a:avLst/>
              <a:gdLst>
                <a:gd name="T0" fmla="*/ 344 w 344"/>
                <a:gd name="T1" fmla="*/ 260 h 291"/>
                <a:gd name="T2" fmla="*/ 257 w 344"/>
                <a:gd name="T3" fmla="*/ 134 h 291"/>
                <a:gd name="T4" fmla="*/ 65 w 344"/>
                <a:gd name="T5" fmla="*/ 0 h 291"/>
                <a:gd name="T6" fmla="*/ 69 w 344"/>
                <a:gd name="T7" fmla="*/ 163 h 291"/>
                <a:gd name="T8" fmla="*/ 0 w 344"/>
                <a:gd name="T9" fmla="*/ 291 h 291"/>
              </a:gdLst>
              <a:ahLst/>
              <a:cxnLst>
                <a:cxn ang="0">
                  <a:pos x="T0" y="T1"/>
                </a:cxn>
                <a:cxn ang="0">
                  <a:pos x="T2" y="T3"/>
                </a:cxn>
                <a:cxn ang="0">
                  <a:pos x="T4" y="T5"/>
                </a:cxn>
                <a:cxn ang="0">
                  <a:pos x="T6" y="T7"/>
                </a:cxn>
                <a:cxn ang="0">
                  <a:pos x="T8" y="T9"/>
                </a:cxn>
              </a:cxnLst>
              <a:rect l="0" t="0" r="r" b="b"/>
              <a:pathLst>
                <a:path w="344" h="291">
                  <a:moveTo>
                    <a:pt x="344" y="260"/>
                  </a:moveTo>
                  <a:lnTo>
                    <a:pt x="257" y="134"/>
                  </a:lnTo>
                  <a:lnTo>
                    <a:pt x="65" y="0"/>
                  </a:lnTo>
                  <a:lnTo>
                    <a:pt x="69" y="163"/>
                  </a:lnTo>
                  <a:lnTo>
                    <a:pt x="0" y="291"/>
                  </a:lnTo>
                </a:path>
              </a:pathLst>
            </a:custGeom>
            <a:noFill/>
            <a:ln w="857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7"/>
            <p:cNvSpPr>
              <a:spLocks/>
            </p:cNvSpPr>
            <p:nvPr/>
          </p:nvSpPr>
          <p:spPr bwMode="auto">
            <a:xfrm>
              <a:off x="1077" y="1694"/>
              <a:ext cx="162" cy="321"/>
            </a:xfrm>
            <a:custGeom>
              <a:avLst/>
              <a:gdLst>
                <a:gd name="T0" fmla="*/ 135 w 140"/>
                <a:gd name="T1" fmla="*/ 215 h 277"/>
                <a:gd name="T2" fmla="*/ 98 w 140"/>
                <a:gd name="T3" fmla="*/ 272 h 277"/>
                <a:gd name="T4" fmla="*/ 98 w 140"/>
                <a:gd name="T5" fmla="*/ 272 h 277"/>
                <a:gd name="T6" fmla="*/ 41 w 140"/>
                <a:gd name="T7" fmla="*/ 235 h 277"/>
                <a:gd name="T8" fmla="*/ 5 w 140"/>
                <a:gd name="T9" fmla="*/ 62 h 277"/>
                <a:gd name="T10" fmla="*/ 42 w 140"/>
                <a:gd name="T11" fmla="*/ 5 h 277"/>
                <a:gd name="T12" fmla="*/ 42 w 140"/>
                <a:gd name="T13" fmla="*/ 5 h 277"/>
                <a:gd name="T14" fmla="*/ 98 w 140"/>
                <a:gd name="T15" fmla="*/ 42 h 277"/>
                <a:gd name="T16" fmla="*/ 135 w 140"/>
                <a:gd name="T17"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7">
                  <a:moveTo>
                    <a:pt x="135" y="215"/>
                  </a:moveTo>
                  <a:cubicBezTo>
                    <a:pt x="140" y="241"/>
                    <a:pt x="124" y="266"/>
                    <a:pt x="98" y="272"/>
                  </a:cubicBezTo>
                  <a:cubicBezTo>
                    <a:pt x="98" y="272"/>
                    <a:pt x="98" y="272"/>
                    <a:pt x="98" y="272"/>
                  </a:cubicBezTo>
                  <a:cubicBezTo>
                    <a:pt x="72" y="277"/>
                    <a:pt x="47" y="261"/>
                    <a:pt x="41" y="235"/>
                  </a:cubicBezTo>
                  <a:cubicBezTo>
                    <a:pt x="5" y="62"/>
                    <a:pt x="5" y="62"/>
                    <a:pt x="5" y="62"/>
                  </a:cubicBezTo>
                  <a:cubicBezTo>
                    <a:pt x="0" y="36"/>
                    <a:pt x="16" y="11"/>
                    <a:pt x="42" y="5"/>
                  </a:cubicBezTo>
                  <a:cubicBezTo>
                    <a:pt x="42" y="5"/>
                    <a:pt x="42" y="5"/>
                    <a:pt x="42" y="5"/>
                  </a:cubicBezTo>
                  <a:cubicBezTo>
                    <a:pt x="68" y="0"/>
                    <a:pt x="93" y="16"/>
                    <a:pt x="98" y="42"/>
                  </a:cubicBezTo>
                  <a:lnTo>
                    <a:pt x="135"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8"/>
            <p:cNvSpPr>
              <a:spLocks/>
            </p:cNvSpPr>
            <p:nvPr/>
          </p:nvSpPr>
          <p:spPr bwMode="auto">
            <a:xfrm>
              <a:off x="866" y="1556"/>
              <a:ext cx="437" cy="181"/>
            </a:xfrm>
            <a:custGeom>
              <a:avLst/>
              <a:gdLst>
                <a:gd name="T0" fmla="*/ 437 w 437"/>
                <a:gd name="T1" fmla="*/ 0 h 181"/>
                <a:gd name="T2" fmla="*/ 405 w 437"/>
                <a:gd name="T3" fmla="*/ 139 h 181"/>
                <a:gd name="T4" fmla="*/ 286 w 437"/>
                <a:gd name="T5" fmla="*/ 181 h 181"/>
                <a:gd name="T6" fmla="*/ 225 w 437"/>
                <a:gd name="T7" fmla="*/ 180 h 181"/>
                <a:gd name="T8" fmla="*/ 96 w 437"/>
                <a:gd name="T9" fmla="*/ 180 h 181"/>
                <a:gd name="T10" fmla="*/ 0 w 437"/>
                <a:gd name="T11" fmla="*/ 30 h 181"/>
              </a:gdLst>
              <a:ahLst/>
              <a:cxnLst>
                <a:cxn ang="0">
                  <a:pos x="T0" y="T1"/>
                </a:cxn>
                <a:cxn ang="0">
                  <a:pos x="T2" y="T3"/>
                </a:cxn>
                <a:cxn ang="0">
                  <a:pos x="T4" y="T5"/>
                </a:cxn>
                <a:cxn ang="0">
                  <a:pos x="T6" y="T7"/>
                </a:cxn>
                <a:cxn ang="0">
                  <a:pos x="T8" y="T9"/>
                </a:cxn>
                <a:cxn ang="0">
                  <a:pos x="T10" y="T11"/>
                </a:cxn>
              </a:cxnLst>
              <a:rect l="0" t="0" r="r" b="b"/>
              <a:pathLst>
                <a:path w="437" h="181">
                  <a:moveTo>
                    <a:pt x="437" y="0"/>
                  </a:moveTo>
                  <a:lnTo>
                    <a:pt x="405" y="139"/>
                  </a:lnTo>
                  <a:lnTo>
                    <a:pt x="286" y="181"/>
                  </a:lnTo>
                  <a:lnTo>
                    <a:pt x="225" y="180"/>
                  </a:lnTo>
                  <a:lnTo>
                    <a:pt x="96" y="180"/>
                  </a:lnTo>
                  <a:lnTo>
                    <a:pt x="0" y="30"/>
                  </a:lnTo>
                </a:path>
              </a:pathLst>
            </a:custGeom>
            <a:noFill/>
            <a:ln w="809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A0A0A5">
                    <a:lumMod val="75000"/>
                  </a:srgbClr>
                </a:solidFill>
                <a:latin typeface="Meiryo UI"/>
              </a:rPr>
              <a:t>コントリビューションの過程は、オープンにしておこう！</a:t>
            </a:r>
          </a:p>
        </p:txBody>
      </p:sp>
    </p:spTree>
    <p:extLst>
      <p:ext uri="{BB962C8B-B14F-4D97-AF65-F5344CB8AC3E}">
        <p14:creationId xmlns:p14="http://schemas.microsoft.com/office/powerpoint/2010/main" val="592461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68087" y="2087966"/>
            <a:ext cx="11255828" cy="4284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2-</a:t>
            </a:r>
            <a:r>
              <a:rPr lang="en-US" altLang="ja-JP" sz="2800" dirty="0">
                <a:solidFill>
                  <a:schemeClr val="bg1"/>
                </a:solidFill>
                <a:latin typeface="Meiryo UI" panose="020B0604030504040204" pitchFamily="50" charset="-128"/>
                <a:ea typeface="Meiryo UI" panose="020B0604030504040204" pitchFamily="50" charset="-128"/>
              </a:rPr>
              <a:t>2</a:t>
            </a:r>
            <a:r>
              <a:rPr lang="ja-JP" altLang="en-US" sz="2800" dirty="0">
                <a:solidFill>
                  <a:schemeClr val="bg1"/>
                </a:solidFill>
                <a:latin typeface="Meiryo UI" panose="020B0604030504040204" pitchFamily="50" charset="-128"/>
                <a:ea typeface="Meiryo UI" panose="020B0604030504040204" pitchFamily="50" charset="-128"/>
              </a:rPr>
              <a:t>　</a:t>
            </a:r>
            <a:r>
              <a:rPr lang="en" altLang="ja-JP" sz="2800" dirty="0">
                <a:solidFill>
                  <a:schemeClr val="bg1"/>
                </a:solidFill>
                <a:latin typeface="Meiryo UI" panose="020B0604030504040204" pitchFamily="50" charset="-128"/>
                <a:ea typeface="Meiryo UI" panose="020B0604030504040204" pitchFamily="50" charset="-128"/>
              </a:rPr>
              <a:t>コントリビュータにな</a:t>
            </a:r>
            <a:r>
              <a:rPr lang="ja-JP" altLang="en-US" sz="2800" dirty="0">
                <a:solidFill>
                  <a:schemeClr val="bg1"/>
                </a:solidFill>
                <a:latin typeface="Meiryo UI" panose="020B0604030504040204" pitchFamily="50" charset="-128"/>
                <a:ea typeface="Meiryo UI" panose="020B0604030504040204" pitchFamily="50" charset="-128"/>
              </a:rPr>
              <a:t>るときの ”考え方ポイント”</a:t>
            </a:r>
            <a:endParaRPr lang="ja-JP" altLang="ja-JP" sz="2800" dirty="0">
              <a:solidFill>
                <a:schemeClr val="bg1"/>
              </a:solidFill>
              <a:latin typeface="Meiryo UI" panose="020B0604030504040204" pitchFamily="50" charset="-128"/>
              <a:ea typeface="Meiryo UI" panose="020B0604030504040204" pitchFamily="50" charset="-128"/>
            </a:endParaRPr>
          </a:p>
        </p:txBody>
      </p:sp>
      <p:sp>
        <p:nvSpPr>
          <p:cNvPr id="16" name="楕円 15"/>
          <p:cNvSpPr/>
          <p:nvPr/>
        </p:nvSpPr>
        <p:spPr>
          <a:xfrm>
            <a:off x="479859" y="1098926"/>
            <a:ext cx="711200"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3</a:t>
            </a:r>
            <a:endParaRPr lang="ja-JP" altLang="en-US" sz="4000" dirty="0">
              <a:solidFill>
                <a:srgbClr val="FFFFFF"/>
              </a:solidFill>
            </a:endParaRPr>
          </a:p>
        </p:txBody>
      </p:sp>
      <p:grpSp>
        <p:nvGrpSpPr>
          <p:cNvPr id="2" name="グループ化 1"/>
          <p:cNvGrpSpPr/>
          <p:nvPr/>
        </p:nvGrpSpPr>
        <p:grpSpPr>
          <a:xfrm>
            <a:off x="1666953" y="2663081"/>
            <a:ext cx="2669364" cy="3259015"/>
            <a:chOff x="-1983564" y="3417385"/>
            <a:chExt cx="1776720" cy="2169190"/>
          </a:xfrm>
          <a:solidFill>
            <a:srgbClr val="7030A0"/>
          </a:solidFill>
        </p:grpSpPr>
        <p:sp>
          <p:nvSpPr>
            <p:cNvPr id="22" name="Freeform 7"/>
            <p:cNvSpPr>
              <a:spLocks noEditPoints="1"/>
            </p:cNvSpPr>
            <p:nvPr/>
          </p:nvSpPr>
          <p:spPr bwMode="auto">
            <a:xfrm>
              <a:off x="-1983564" y="3417385"/>
              <a:ext cx="1776720" cy="2169190"/>
            </a:xfrm>
            <a:custGeom>
              <a:avLst/>
              <a:gdLst>
                <a:gd name="T0" fmla="*/ 132 w 203"/>
                <a:gd name="T1" fmla="*/ 174 h 247"/>
                <a:gd name="T2" fmla="*/ 129 w 203"/>
                <a:gd name="T3" fmla="*/ 163 h 247"/>
                <a:gd name="T4" fmla="*/ 123 w 203"/>
                <a:gd name="T5" fmla="*/ 163 h 247"/>
                <a:gd name="T6" fmla="*/ 137 w 203"/>
                <a:gd name="T7" fmla="*/ 129 h 247"/>
                <a:gd name="T8" fmla="*/ 175 w 203"/>
                <a:gd name="T9" fmla="*/ 174 h 247"/>
                <a:gd name="T10" fmla="*/ 179 w 203"/>
                <a:gd name="T11" fmla="*/ 171 h 247"/>
                <a:gd name="T12" fmla="*/ 167 w 203"/>
                <a:gd name="T13" fmla="*/ 83 h 247"/>
                <a:gd name="T14" fmla="*/ 108 w 203"/>
                <a:gd name="T15" fmla="*/ 0 h 247"/>
                <a:gd name="T16" fmla="*/ 43 w 203"/>
                <a:gd name="T17" fmla="*/ 69 h 247"/>
                <a:gd name="T18" fmla="*/ 81 w 203"/>
                <a:gd name="T19" fmla="*/ 140 h 247"/>
                <a:gd name="T20" fmla="*/ 79 w 203"/>
                <a:gd name="T21" fmla="*/ 162 h 247"/>
                <a:gd name="T22" fmla="*/ 71 w 203"/>
                <a:gd name="T23" fmla="*/ 170 h 247"/>
                <a:gd name="T24" fmla="*/ 64 w 203"/>
                <a:gd name="T25" fmla="*/ 177 h 247"/>
                <a:gd name="T26" fmla="*/ 3 w 203"/>
                <a:gd name="T27" fmla="*/ 247 h 247"/>
                <a:gd name="T28" fmla="*/ 45 w 203"/>
                <a:gd name="T29" fmla="*/ 189 h 247"/>
                <a:gd name="T30" fmla="*/ 70 w 203"/>
                <a:gd name="T31" fmla="*/ 182 h 247"/>
                <a:gd name="T32" fmla="*/ 71 w 203"/>
                <a:gd name="T33" fmla="*/ 213 h 247"/>
                <a:gd name="T34" fmla="*/ 99 w 203"/>
                <a:gd name="T35" fmla="*/ 208 h 247"/>
                <a:gd name="T36" fmla="*/ 104 w 203"/>
                <a:gd name="T37" fmla="*/ 208 h 247"/>
                <a:gd name="T38" fmla="*/ 132 w 203"/>
                <a:gd name="T39" fmla="*/ 213 h 247"/>
                <a:gd name="T40" fmla="*/ 133 w 203"/>
                <a:gd name="T41" fmla="*/ 182 h 247"/>
                <a:gd name="T42" fmla="*/ 197 w 203"/>
                <a:gd name="T43" fmla="*/ 244 h 247"/>
                <a:gd name="T44" fmla="*/ 203 w 203"/>
                <a:gd name="T45" fmla="*/ 244 h 247"/>
                <a:gd name="T46" fmla="*/ 111 w 203"/>
                <a:gd name="T47" fmla="*/ 191 h 247"/>
                <a:gd name="T48" fmla="*/ 128 w 203"/>
                <a:gd name="T49" fmla="*/ 204 h 247"/>
                <a:gd name="T50" fmla="*/ 98 w 203"/>
                <a:gd name="T51" fmla="*/ 190 h 247"/>
                <a:gd name="T52" fmla="*/ 87 w 203"/>
                <a:gd name="T53" fmla="*/ 138 h 247"/>
                <a:gd name="T54" fmla="*/ 58 w 203"/>
                <a:gd name="T55" fmla="*/ 67 h 247"/>
                <a:gd name="T56" fmla="*/ 145 w 203"/>
                <a:gd name="T57" fmla="*/ 68 h 247"/>
                <a:gd name="T58" fmla="*/ 115 w 203"/>
                <a:gd name="T59" fmla="*/ 138 h 247"/>
                <a:gd name="T60" fmla="*/ 105 w 203"/>
                <a:gd name="T61" fmla="*/ 190 h 247"/>
                <a:gd name="T62" fmla="*/ 74 w 203"/>
                <a:gd name="T63" fmla="*/ 204 h 247"/>
                <a:gd name="T64" fmla="*/ 91 w 203"/>
                <a:gd name="T65" fmla="*/ 191 h 247"/>
                <a:gd name="T66" fmla="*/ 108 w 203"/>
                <a:gd name="T67" fmla="*/ 6 h 247"/>
                <a:gd name="T68" fmla="*/ 151 w 203"/>
                <a:gd name="T69" fmla="*/ 69 h 247"/>
                <a:gd name="T70" fmla="*/ 151 w 203"/>
                <a:gd name="T71" fmla="*/ 66 h 247"/>
                <a:gd name="T72" fmla="*/ 148 w 203"/>
                <a:gd name="T73" fmla="*/ 62 h 247"/>
                <a:gd name="T74" fmla="*/ 83 w 203"/>
                <a:gd name="T75" fmla="*/ 20 h 247"/>
                <a:gd name="T76" fmla="*/ 82 w 203"/>
                <a:gd name="T77" fmla="*/ 11 h 247"/>
                <a:gd name="T78" fmla="*/ 77 w 203"/>
                <a:gd name="T79" fmla="*/ 24 h 247"/>
                <a:gd name="T80" fmla="*/ 49 w 203"/>
                <a:gd name="T81" fmla="*/ 68 h 247"/>
                <a:gd name="T82" fmla="*/ 151 w 203"/>
                <a:gd name="T83" fmla="*/ 95 h 247"/>
                <a:gd name="T84" fmla="*/ 161 w 203"/>
                <a:gd name="T85" fmla="*/ 83 h 247"/>
                <a:gd name="T86" fmla="*/ 155 w 203"/>
                <a:gd name="T87" fmla="*/ 160 h 247"/>
                <a:gd name="T88" fmla="*/ 150 w 203"/>
                <a:gd name="T89" fmla="*/ 101 h 247"/>
                <a:gd name="T90" fmla="*/ 173 w 203"/>
                <a:gd name="T91" fmla="*/ 167 h 247"/>
                <a:gd name="T92" fmla="*/ 51 w 203"/>
                <a:gd name="T93" fmla="*/ 75 h 247"/>
                <a:gd name="T94" fmla="*/ 47 w 203"/>
                <a:gd name="T95" fmla="*/ 7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159" y="183"/>
                  </a:moveTo>
                  <a:cubicBezTo>
                    <a:pt x="139" y="177"/>
                    <a:pt x="139" y="177"/>
                    <a:pt x="139" y="177"/>
                  </a:cubicBezTo>
                  <a:cubicBezTo>
                    <a:pt x="136" y="177"/>
                    <a:pt x="134" y="176"/>
                    <a:pt x="132" y="174"/>
                  </a:cubicBezTo>
                  <a:cubicBezTo>
                    <a:pt x="132" y="171"/>
                    <a:pt x="132" y="171"/>
                    <a:pt x="132" y="171"/>
                  </a:cubicBezTo>
                  <a:cubicBezTo>
                    <a:pt x="132" y="171"/>
                    <a:pt x="132" y="170"/>
                    <a:pt x="132" y="170"/>
                  </a:cubicBezTo>
                  <a:cubicBezTo>
                    <a:pt x="129" y="163"/>
                    <a:pt x="129" y="163"/>
                    <a:pt x="129" y="163"/>
                  </a:cubicBezTo>
                  <a:cubicBezTo>
                    <a:pt x="128" y="162"/>
                    <a:pt x="127" y="161"/>
                    <a:pt x="126" y="161"/>
                  </a:cubicBezTo>
                  <a:cubicBezTo>
                    <a:pt x="125" y="161"/>
                    <a:pt x="124" y="161"/>
                    <a:pt x="123" y="162"/>
                  </a:cubicBezTo>
                  <a:cubicBezTo>
                    <a:pt x="123" y="163"/>
                    <a:pt x="123" y="163"/>
                    <a:pt x="123" y="163"/>
                  </a:cubicBezTo>
                  <a:cubicBezTo>
                    <a:pt x="122" y="160"/>
                    <a:pt x="121" y="157"/>
                    <a:pt x="121" y="155"/>
                  </a:cubicBezTo>
                  <a:cubicBezTo>
                    <a:pt x="121" y="140"/>
                    <a:pt x="121" y="140"/>
                    <a:pt x="121" y="140"/>
                  </a:cubicBezTo>
                  <a:cubicBezTo>
                    <a:pt x="127" y="137"/>
                    <a:pt x="133" y="133"/>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6" y="174"/>
                    <a:pt x="177" y="174"/>
                    <a:pt x="178" y="173"/>
                  </a:cubicBezTo>
                  <a:cubicBezTo>
                    <a:pt x="178" y="173"/>
                    <a:pt x="179" y="172"/>
                    <a:pt x="179" y="171"/>
                  </a:cubicBezTo>
                  <a:cubicBezTo>
                    <a:pt x="179" y="107"/>
                    <a:pt x="179" y="107"/>
                    <a:pt x="179" y="107"/>
                  </a:cubicBezTo>
                  <a:cubicBezTo>
                    <a:pt x="179" y="99"/>
                    <a:pt x="174" y="92"/>
                    <a:pt x="166" y="88"/>
                  </a:cubicBezTo>
                  <a:cubicBezTo>
                    <a:pt x="167" y="87"/>
                    <a:pt x="167" y="85"/>
                    <a:pt x="167" y="83"/>
                  </a:cubicBezTo>
                  <a:cubicBezTo>
                    <a:pt x="167" y="78"/>
                    <a:pt x="164" y="72"/>
                    <a:pt x="159" y="69"/>
                  </a:cubicBezTo>
                  <a:cubicBezTo>
                    <a:pt x="159" y="51"/>
                    <a:pt x="159" y="51"/>
                    <a:pt x="159" y="51"/>
                  </a:cubicBezTo>
                  <a:cubicBezTo>
                    <a:pt x="159" y="22"/>
                    <a:pt x="136" y="0"/>
                    <a:pt x="108" y="0"/>
                  </a:cubicBezTo>
                  <a:cubicBezTo>
                    <a:pt x="94" y="0"/>
                    <a:pt x="94" y="0"/>
                    <a:pt x="94" y="0"/>
                  </a:cubicBezTo>
                  <a:cubicBezTo>
                    <a:pt x="66" y="0"/>
                    <a:pt x="43" y="22"/>
                    <a:pt x="43" y="51"/>
                  </a:cubicBezTo>
                  <a:cubicBezTo>
                    <a:pt x="43" y="69"/>
                    <a:pt x="43" y="69"/>
                    <a:pt x="43" y="69"/>
                  </a:cubicBezTo>
                  <a:cubicBezTo>
                    <a:pt x="39" y="72"/>
                    <a:pt x="36" y="78"/>
                    <a:pt x="36" y="83"/>
                  </a:cubicBezTo>
                  <a:cubicBezTo>
                    <a:pt x="36" y="93"/>
                    <a:pt x="43" y="100"/>
                    <a:pt x="52" y="101"/>
                  </a:cubicBezTo>
                  <a:cubicBezTo>
                    <a:pt x="55" y="118"/>
                    <a:pt x="65" y="133"/>
                    <a:pt x="81" y="140"/>
                  </a:cubicBezTo>
                  <a:cubicBezTo>
                    <a:pt x="81" y="155"/>
                    <a:pt x="81" y="155"/>
                    <a:pt x="81" y="155"/>
                  </a:cubicBezTo>
                  <a:cubicBezTo>
                    <a:pt x="81" y="157"/>
                    <a:pt x="81" y="160"/>
                    <a:pt x="80" y="163"/>
                  </a:cubicBezTo>
                  <a:cubicBezTo>
                    <a:pt x="79" y="162"/>
                    <a:pt x="79" y="162"/>
                    <a:pt x="79" y="162"/>
                  </a:cubicBezTo>
                  <a:cubicBezTo>
                    <a:pt x="79" y="161"/>
                    <a:pt x="78" y="161"/>
                    <a:pt x="76" y="161"/>
                  </a:cubicBezTo>
                  <a:cubicBezTo>
                    <a:pt x="75" y="161"/>
                    <a:pt x="74" y="162"/>
                    <a:pt x="74" y="163"/>
                  </a:cubicBezTo>
                  <a:cubicBezTo>
                    <a:pt x="71" y="170"/>
                    <a:pt x="71" y="170"/>
                    <a:pt x="71" y="170"/>
                  </a:cubicBezTo>
                  <a:cubicBezTo>
                    <a:pt x="71" y="170"/>
                    <a:pt x="71" y="171"/>
                    <a:pt x="71" y="171"/>
                  </a:cubicBezTo>
                  <a:cubicBezTo>
                    <a:pt x="70" y="174"/>
                    <a:pt x="70" y="174"/>
                    <a:pt x="70" y="174"/>
                  </a:cubicBezTo>
                  <a:cubicBezTo>
                    <a:pt x="68" y="176"/>
                    <a:pt x="66" y="177"/>
                    <a:pt x="64" y="177"/>
                  </a:cubicBezTo>
                  <a:cubicBezTo>
                    <a:pt x="43" y="183"/>
                    <a:pt x="43" y="183"/>
                    <a:pt x="43" y="183"/>
                  </a:cubicBezTo>
                  <a:cubicBezTo>
                    <a:pt x="19" y="189"/>
                    <a:pt x="0" y="217"/>
                    <a:pt x="0" y="244"/>
                  </a:cubicBezTo>
                  <a:cubicBezTo>
                    <a:pt x="0" y="245"/>
                    <a:pt x="1" y="247"/>
                    <a:pt x="3" y="247"/>
                  </a:cubicBezTo>
                  <a:cubicBezTo>
                    <a:pt x="4" y="247"/>
                    <a:pt x="6" y="245"/>
                    <a:pt x="6" y="244"/>
                  </a:cubicBezTo>
                  <a:cubicBezTo>
                    <a:pt x="6" y="244"/>
                    <a:pt x="6" y="244"/>
                    <a:pt x="6" y="244"/>
                  </a:cubicBezTo>
                  <a:cubicBezTo>
                    <a:pt x="6" y="219"/>
                    <a:pt x="23" y="195"/>
                    <a:pt x="45" y="189"/>
                  </a:cubicBezTo>
                  <a:cubicBezTo>
                    <a:pt x="58" y="185"/>
                    <a:pt x="58" y="185"/>
                    <a:pt x="58" y="185"/>
                  </a:cubicBezTo>
                  <a:cubicBezTo>
                    <a:pt x="65" y="183"/>
                    <a:pt x="65" y="183"/>
                    <a:pt x="65" y="183"/>
                  </a:cubicBezTo>
                  <a:cubicBezTo>
                    <a:pt x="67" y="183"/>
                    <a:pt x="68" y="182"/>
                    <a:pt x="70" y="182"/>
                  </a:cubicBezTo>
                  <a:cubicBezTo>
                    <a:pt x="68" y="210"/>
                    <a:pt x="68" y="210"/>
                    <a:pt x="68" y="210"/>
                  </a:cubicBezTo>
                  <a:cubicBezTo>
                    <a:pt x="68" y="211"/>
                    <a:pt x="68" y="212"/>
                    <a:pt x="69" y="213"/>
                  </a:cubicBezTo>
                  <a:cubicBezTo>
                    <a:pt x="70" y="213"/>
                    <a:pt x="70" y="213"/>
                    <a:pt x="71" y="213"/>
                  </a:cubicBezTo>
                  <a:cubicBezTo>
                    <a:pt x="71" y="213"/>
                    <a:pt x="72" y="213"/>
                    <a:pt x="73" y="212"/>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2" y="209"/>
                    <a:pt x="103" y="209"/>
                    <a:pt x="104" y="208"/>
                  </a:cubicBezTo>
                  <a:cubicBezTo>
                    <a:pt x="109" y="197"/>
                    <a:pt x="109" y="197"/>
                    <a:pt x="109"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1" y="247"/>
                    <a:pt x="203" y="245"/>
                    <a:pt x="203" y="244"/>
                  </a:cubicBezTo>
                  <a:cubicBezTo>
                    <a:pt x="203" y="217"/>
                    <a:pt x="183" y="189"/>
                    <a:pt x="159" y="183"/>
                  </a:cubicBezTo>
                  <a:close/>
                  <a:moveTo>
                    <a:pt x="128" y="204"/>
                  </a:moveTo>
                  <a:cubicBezTo>
                    <a:pt x="111" y="191"/>
                    <a:pt x="111" y="191"/>
                    <a:pt x="111" y="191"/>
                  </a:cubicBezTo>
                  <a:cubicBezTo>
                    <a:pt x="125" y="170"/>
                    <a:pt x="125" y="170"/>
                    <a:pt x="125" y="170"/>
                  </a:cubicBezTo>
                  <a:cubicBezTo>
                    <a:pt x="126" y="172"/>
                    <a:pt x="126" y="172"/>
                    <a:pt x="126" y="172"/>
                  </a:cubicBezTo>
                  <a:lnTo>
                    <a:pt x="128" y="204"/>
                  </a:lnTo>
                  <a:close/>
                  <a:moveTo>
                    <a:pt x="101" y="200"/>
                  </a:moveTo>
                  <a:cubicBezTo>
                    <a:pt x="98" y="193"/>
                    <a:pt x="98" y="193"/>
                    <a:pt x="98" y="193"/>
                  </a:cubicBezTo>
                  <a:cubicBezTo>
                    <a:pt x="98" y="192"/>
                    <a:pt x="98" y="191"/>
                    <a:pt x="98" y="190"/>
                  </a:cubicBezTo>
                  <a:cubicBezTo>
                    <a:pt x="83" y="168"/>
                    <a:pt x="83" y="168"/>
                    <a:pt x="83" y="168"/>
                  </a:cubicBezTo>
                  <a:cubicBezTo>
                    <a:pt x="86" y="164"/>
                    <a:pt x="87" y="160"/>
                    <a:pt x="87" y="155"/>
                  </a:cubicBezTo>
                  <a:cubicBezTo>
                    <a:pt x="87" y="138"/>
                    <a:pt x="87" y="138"/>
                    <a:pt x="87" y="138"/>
                  </a:cubicBezTo>
                  <a:cubicBezTo>
                    <a:pt x="87" y="137"/>
                    <a:pt x="86" y="135"/>
                    <a:pt x="85" y="135"/>
                  </a:cubicBezTo>
                  <a:cubicBezTo>
                    <a:pt x="69" y="128"/>
                    <a:pt x="58" y="113"/>
                    <a:pt x="58" y="95"/>
                  </a:cubicBezTo>
                  <a:cubicBezTo>
                    <a:pt x="58" y="67"/>
                    <a:pt x="58" y="67"/>
                    <a:pt x="58" y="67"/>
                  </a:cubicBezTo>
                  <a:cubicBezTo>
                    <a:pt x="58" y="52"/>
                    <a:pt x="66" y="38"/>
                    <a:pt x="78" y="31"/>
                  </a:cubicBezTo>
                  <a:cubicBezTo>
                    <a:pt x="82" y="45"/>
                    <a:pt x="100" y="59"/>
                    <a:pt x="124" y="65"/>
                  </a:cubicBezTo>
                  <a:cubicBezTo>
                    <a:pt x="131" y="67"/>
                    <a:pt x="138" y="68"/>
                    <a:pt x="145" y="68"/>
                  </a:cubicBezTo>
                  <a:cubicBezTo>
                    <a:pt x="145" y="95"/>
                    <a:pt x="145" y="95"/>
                    <a:pt x="145" y="95"/>
                  </a:cubicBezTo>
                  <a:cubicBezTo>
                    <a:pt x="145" y="113"/>
                    <a:pt x="134" y="128"/>
                    <a:pt x="117" y="135"/>
                  </a:cubicBezTo>
                  <a:cubicBezTo>
                    <a:pt x="116" y="135"/>
                    <a:pt x="115" y="137"/>
                    <a:pt x="115" y="138"/>
                  </a:cubicBezTo>
                  <a:cubicBezTo>
                    <a:pt x="115" y="155"/>
                    <a:pt x="115" y="155"/>
                    <a:pt x="115" y="155"/>
                  </a:cubicBezTo>
                  <a:cubicBezTo>
                    <a:pt x="115" y="160"/>
                    <a:pt x="117" y="164"/>
                    <a:pt x="119" y="168"/>
                  </a:cubicBezTo>
                  <a:cubicBezTo>
                    <a:pt x="105" y="190"/>
                    <a:pt x="105" y="190"/>
                    <a:pt x="105" y="190"/>
                  </a:cubicBezTo>
                  <a:cubicBezTo>
                    <a:pt x="104" y="191"/>
                    <a:pt x="104" y="192"/>
                    <a:pt x="105" y="193"/>
                  </a:cubicBezTo>
                  <a:lnTo>
                    <a:pt x="101" y="200"/>
                  </a:lnTo>
                  <a:close/>
                  <a:moveTo>
                    <a:pt x="74" y="204"/>
                  </a:moveTo>
                  <a:cubicBezTo>
                    <a:pt x="76" y="172"/>
                    <a:pt x="76" y="172"/>
                    <a:pt x="76" y="172"/>
                  </a:cubicBezTo>
                  <a:cubicBezTo>
                    <a:pt x="77" y="170"/>
                    <a:pt x="77" y="170"/>
                    <a:pt x="77" y="170"/>
                  </a:cubicBezTo>
                  <a:cubicBezTo>
                    <a:pt x="91" y="191"/>
                    <a:pt x="91" y="191"/>
                    <a:pt x="91" y="191"/>
                  </a:cubicBezTo>
                  <a:lnTo>
                    <a:pt x="74" y="204"/>
                  </a:lnTo>
                  <a:close/>
                  <a:moveTo>
                    <a:pt x="94" y="6"/>
                  </a:moveTo>
                  <a:cubicBezTo>
                    <a:pt x="108" y="6"/>
                    <a:pt x="108" y="6"/>
                    <a:pt x="108" y="6"/>
                  </a:cubicBezTo>
                  <a:cubicBezTo>
                    <a:pt x="133" y="6"/>
                    <a:pt x="153" y="26"/>
                    <a:pt x="153" y="51"/>
                  </a:cubicBezTo>
                  <a:cubicBezTo>
                    <a:pt x="153" y="68"/>
                    <a:pt x="153" y="68"/>
                    <a:pt x="153" y="68"/>
                  </a:cubicBezTo>
                  <a:cubicBezTo>
                    <a:pt x="152"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49" y="62"/>
                    <a:pt x="148" y="62"/>
                  </a:cubicBezTo>
                  <a:cubicBezTo>
                    <a:pt x="148" y="62"/>
                    <a:pt x="148"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1"/>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69" y="6"/>
                    <a:pt x="94" y="6"/>
                  </a:cubicBezTo>
                  <a:close/>
                  <a:moveTo>
                    <a:pt x="151" y="95"/>
                  </a:moveTo>
                  <a:cubicBezTo>
                    <a:pt x="151" y="75"/>
                    <a:pt x="151" y="75"/>
                    <a:pt x="151" y="75"/>
                  </a:cubicBezTo>
                  <a:cubicBezTo>
                    <a:pt x="153" y="74"/>
                    <a:pt x="154" y="74"/>
                    <a:pt x="156" y="74"/>
                  </a:cubicBezTo>
                  <a:cubicBezTo>
                    <a:pt x="159" y="76"/>
                    <a:pt x="161" y="80"/>
                    <a:pt x="161" y="83"/>
                  </a:cubicBezTo>
                  <a:cubicBezTo>
                    <a:pt x="161" y="89"/>
                    <a:pt x="157" y="94"/>
                    <a:pt x="151" y="95"/>
                  </a:cubicBezTo>
                  <a:close/>
                  <a:moveTo>
                    <a:pt x="173" y="167"/>
                  </a:moveTo>
                  <a:cubicBezTo>
                    <a:pt x="167" y="166"/>
                    <a:pt x="158"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4"/>
                    <a:pt x="51" y="75"/>
                  </a:cubicBezTo>
                  <a:cubicBezTo>
                    <a:pt x="51" y="95"/>
                    <a:pt x="51" y="95"/>
                    <a:pt x="51" y="95"/>
                  </a:cubicBezTo>
                  <a:cubicBezTo>
                    <a:pt x="46" y="94"/>
                    <a:pt x="42" y="89"/>
                    <a:pt x="42" y="83"/>
                  </a:cubicBezTo>
                  <a:cubicBezTo>
                    <a:pt x="42" y="80"/>
                    <a:pt x="44" y="76"/>
                    <a:pt x="4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Oval 38"/>
            <p:cNvSpPr>
              <a:spLocks noChangeArrowheads="1"/>
            </p:cNvSpPr>
            <p:nvPr/>
          </p:nvSpPr>
          <p:spPr bwMode="auto">
            <a:xfrm>
              <a:off x="-1299393" y="4022000"/>
              <a:ext cx="100771"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39"/>
            <p:cNvSpPr>
              <a:spLocks noChangeArrowheads="1"/>
            </p:cNvSpPr>
            <p:nvPr/>
          </p:nvSpPr>
          <p:spPr bwMode="auto">
            <a:xfrm>
              <a:off x="-997087" y="4022000"/>
              <a:ext cx="106073"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40"/>
            <p:cNvSpPr>
              <a:spLocks noEditPoints="1"/>
            </p:cNvSpPr>
            <p:nvPr/>
          </p:nvSpPr>
          <p:spPr bwMode="auto">
            <a:xfrm>
              <a:off x="-1241055" y="4297789"/>
              <a:ext cx="286396" cy="153807"/>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1" y="0"/>
                    <a:pt x="30" y="0"/>
                  </a:cubicBezTo>
                  <a:cubicBezTo>
                    <a:pt x="3" y="0"/>
                    <a:pt x="3" y="0"/>
                    <a:pt x="3" y="0"/>
                  </a:cubicBezTo>
                  <a:cubicBezTo>
                    <a:pt x="1" y="0"/>
                    <a:pt x="0" y="1"/>
                    <a:pt x="0" y="3"/>
                  </a:cubicBezTo>
                  <a:cubicBezTo>
                    <a:pt x="0" y="11"/>
                    <a:pt x="7" y="18"/>
                    <a:pt x="16" y="18"/>
                  </a:cubicBezTo>
                  <a:cubicBezTo>
                    <a:pt x="25" y="18"/>
                    <a:pt x="33" y="11"/>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pic>
        <p:nvPicPr>
          <p:cNvPr id="8" name="図 7"/>
          <p:cNvPicPr>
            <a:picLocks noChangeAspect="1"/>
          </p:cNvPicPr>
          <p:nvPr/>
        </p:nvPicPr>
        <p:blipFill>
          <a:blip r:embed="rId3"/>
          <a:stretch>
            <a:fillRect/>
          </a:stretch>
        </p:blipFill>
        <p:spPr>
          <a:xfrm>
            <a:off x="5084086" y="2422494"/>
            <a:ext cx="5532207" cy="3602500"/>
          </a:xfrm>
          <a:prstGeom prst="rect">
            <a:avLst/>
          </a:prstGeom>
        </p:spPr>
      </p:pic>
      <p:sp>
        <p:nvSpPr>
          <p:cNvPr id="21"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None/>
            </a:pPr>
            <a:r>
              <a:rPr lang="ja-JP" altLang="en-US" sz="3200" b="1" dirty="0">
                <a:solidFill>
                  <a:schemeClr val="accent3">
                    <a:lumMod val="75000"/>
                  </a:schemeClr>
                </a:solidFill>
                <a:latin typeface="Meiryo UI"/>
              </a:rPr>
              <a:t>コメントをもらったら感謝する</a:t>
            </a:r>
          </a:p>
        </p:txBody>
      </p:sp>
    </p:spTree>
    <p:extLst>
      <p:ext uri="{BB962C8B-B14F-4D97-AF65-F5344CB8AC3E}">
        <p14:creationId xmlns:p14="http://schemas.microsoft.com/office/powerpoint/2010/main" val="1245023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2087966"/>
            <a:ext cx="11255828" cy="4284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2-</a:t>
            </a:r>
            <a:r>
              <a:rPr lang="en-US" altLang="ja-JP" sz="2800" dirty="0">
                <a:solidFill>
                  <a:schemeClr val="bg1"/>
                </a:solidFill>
                <a:latin typeface="Meiryo UI" panose="020B0604030504040204" pitchFamily="50" charset="-128"/>
                <a:ea typeface="Meiryo UI" panose="020B0604030504040204" pitchFamily="50" charset="-128"/>
              </a:rPr>
              <a:t>2</a:t>
            </a:r>
            <a:r>
              <a:rPr lang="ja-JP" altLang="en-US" sz="2800" dirty="0">
                <a:solidFill>
                  <a:schemeClr val="bg1"/>
                </a:solidFill>
                <a:latin typeface="Meiryo UI" panose="020B0604030504040204" pitchFamily="50" charset="-128"/>
                <a:ea typeface="Meiryo UI" panose="020B0604030504040204" pitchFamily="50" charset="-128"/>
              </a:rPr>
              <a:t>　</a:t>
            </a:r>
            <a:r>
              <a:rPr lang="en" altLang="ja-JP" sz="2800" dirty="0">
                <a:solidFill>
                  <a:schemeClr val="bg1"/>
                </a:solidFill>
                <a:latin typeface="Meiryo UI" panose="020B0604030504040204" pitchFamily="50" charset="-128"/>
                <a:ea typeface="Meiryo UI" panose="020B0604030504040204" pitchFamily="50" charset="-128"/>
              </a:rPr>
              <a:t>コントリビュータにな</a:t>
            </a:r>
            <a:r>
              <a:rPr lang="ja-JP" altLang="en-US" sz="2800" dirty="0">
                <a:solidFill>
                  <a:schemeClr val="bg1"/>
                </a:solidFill>
                <a:latin typeface="Meiryo UI" panose="020B0604030504040204" pitchFamily="50" charset="-128"/>
                <a:ea typeface="Meiryo UI" panose="020B0604030504040204" pitchFamily="50" charset="-128"/>
              </a:rPr>
              <a:t>るときの ”考え方ポイント”</a:t>
            </a:r>
            <a:endParaRPr lang="ja-JP" altLang="ja-JP" sz="2800" dirty="0">
              <a:solidFill>
                <a:schemeClr val="bg1"/>
              </a:solidFill>
              <a:latin typeface="Meiryo UI" panose="020B0604030504040204" pitchFamily="50" charset="-128"/>
              <a:ea typeface="Meiryo UI" panose="020B0604030504040204" pitchFamily="50" charset="-128"/>
            </a:endParaRPr>
          </a:p>
        </p:txBody>
      </p:sp>
      <p:sp>
        <p:nvSpPr>
          <p:cNvPr id="7" name="Google Shape;203;p33"/>
          <p:cNvSpPr txBox="1">
            <a:spLocks/>
          </p:cNvSpPr>
          <p:nvPr/>
        </p:nvSpPr>
        <p:spPr>
          <a:xfrm>
            <a:off x="490764" y="2235382"/>
            <a:ext cx="11244263" cy="926425"/>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きっと何か問題があるはずなので </a:t>
            </a:r>
            <a:r>
              <a:rPr lang="en-US" altLang="ja-JP" sz="3200" dirty="0">
                <a:solidFill>
                  <a:srgbClr val="000000"/>
                </a:solidFill>
                <a:latin typeface="+mn-ea"/>
              </a:rPr>
              <a:t>(</a:t>
            </a:r>
            <a:r>
              <a:rPr lang="ja-JP" altLang="en-US" sz="3200" dirty="0">
                <a:solidFill>
                  <a:srgbClr val="000000"/>
                </a:solidFill>
                <a:latin typeface="+mn-ea"/>
              </a:rPr>
              <a:t>なぜ受け入れてくれないのか</a:t>
            </a:r>
            <a:r>
              <a:rPr lang="en-US" altLang="ja-JP" sz="3200" dirty="0">
                <a:solidFill>
                  <a:srgbClr val="000000"/>
                </a:solidFill>
                <a:latin typeface="+mn-ea"/>
              </a:rPr>
              <a:t>)</a:t>
            </a:r>
          </a:p>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別の解決策を </a:t>
            </a:r>
            <a:r>
              <a:rPr lang="en-US" altLang="ja-JP" sz="3200" dirty="0">
                <a:solidFill>
                  <a:srgbClr val="000000"/>
                </a:solidFill>
                <a:latin typeface="+mn-ea"/>
              </a:rPr>
              <a:t>(</a:t>
            </a:r>
            <a:r>
              <a:rPr lang="ja-JP" altLang="en-US" sz="3200" dirty="0">
                <a:solidFill>
                  <a:srgbClr val="000000"/>
                </a:solidFill>
                <a:latin typeface="+mn-ea"/>
              </a:rPr>
              <a:t>ホストチームと</a:t>
            </a:r>
            <a:r>
              <a:rPr lang="en-US" altLang="ja-JP" sz="3200" dirty="0">
                <a:solidFill>
                  <a:srgbClr val="000000"/>
                </a:solidFill>
                <a:latin typeface="+mn-ea"/>
              </a:rPr>
              <a:t>) </a:t>
            </a:r>
            <a:r>
              <a:rPr lang="ja-JP" altLang="en-US" sz="3200" dirty="0">
                <a:solidFill>
                  <a:srgbClr val="000000"/>
                </a:solidFill>
                <a:latin typeface="+mn-ea"/>
              </a:rPr>
              <a:t>一緒に考えよう！</a:t>
            </a:r>
          </a:p>
        </p:txBody>
      </p:sp>
      <p:sp>
        <p:nvSpPr>
          <p:cNvPr id="18" name="楕円 17"/>
          <p:cNvSpPr/>
          <p:nvPr/>
        </p:nvSpPr>
        <p:spPr>
          <a:xfrm>
            <a:off x="479859" y="1098926"/>
            <a:ext cx="711200"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4</a:t>
            </a:r>
            <a:endParaRPr lang="ja-JP" altLang="en-US" sz="4000" dirty="0">
              <a:solidFill>
                <a:srgbClr val="FFFFFF"/>
              </a:solidFill>
            </a:endParaRPr>
          </a:p>
        </p:txBody>
      </p:sp>
      <p:grpSp>
        <p:nvGrpSpPr>
          <p:cNvPr id="21" name="グループ化 20"/>
          <p:cNvGrpSpPr/>
          <p:nvPr/>
        </p:nvGrpSpPr>
        <p:grpSpPr>
          <a:xfrm>
            <a:off x="7309887" y="3296709"/>
            <a:ext cx="1682698" cy="2858075"/>
            <a:chOff x="4746625" y="4102101"/>
            <a:chExt cx="531813" cy="903288"/>
          </a:xfrm>
          <a:solidFill>
            <a:srgbClr val="7030A0"/>
          </a:solidFill>
        </p:grpSpPr>
        <p:sp>
          <p:nvSpPr>
            <p:cNvPr id="22" name="Freeform 26"/>
            <p:cNvSpPr>
              <a:spLocks noEditPoints="1"/>
            </p:cNvSpPr>
            <p:nvPr/>
          </p:nvSpPr>
          <p:spPr bwMode="auto">
            <a:xfrm>
              <a:off x="4746625" y="4102101"/>
              <a:ext cx="531813" cy="903288"/>
            </a:xfrm>
            <a:custGeom>
              <a:avLst/>
              <a:gdLst>
                <a:gd name="T0" fmla="*/ 133 w 203"/>
                <a:gd name="T1" fmla="*/ 171 h 344"/>
                <a:gd name="T2" fmla="*/ 124 w 203"/>
                <a:gd name="T3" fmla="*/ 162 h 344"/>
                <a:gd name="T4" fmla="*/ 137 w 203"/>
                <a:gd name="T5" fmla="*/ 129 h 344"/>
                <a:gd name="T6" fmla="*/ 176 w 203"/>
                <a:gd name="T7" fmla="*/ 174 h 344"/>
                <a:gd name="T8" fmla="*/ 167 w 203"/>
                <a:gd name="T9" fmla="*/ 88 h 344"/>
                <a:gd name="T10" fmla="*/ 109 w 203"/>
                <a:gd name="T11" fmla="*/ 0 h 344"/>
                <a:gd name="T12" fmla="*/ 36 w 203"/>
                <a:gd name="T13" fmla="*/ 83 h 344"/>
                <a:gd name="T14" fmla="*/ 80 w 203"/>
                <a:gd name="T15" fmla="*/ 163 h 344"/>
                <a:gd name="T16" fmla="*/ 71 w 203"/>
                <a:gd name="T17" fmla="*/ 170 h 344"/>
                <a:gd name="T18" fmla="*/ 44 w 203"/>
                <a:gd name="T19" fmla="*/ 183 h 344"/>
                <a:gd name="T20" fmla="*/ 0 w 203"/>
                <a:gd name="T21" fmla="*/ 290 h 344"/>
                <a:gd name="T22" fmla="*/ 42 w 203"/>
                <a:gd name="T23" fmla="*/ 341 h 344"/>
                <a:gd name="T24" fmla="*/ 191 w 203"/>
                <a:gd name="T25" fmla="*/ 340 h 344"/>
                <a:gd name="T26" fmla="*/ 203 w 203"/>
                <a:gd name="T27" fmla="*/ 244 h 344"/>
                <a:gd name="T28" fmla="*/ 164 w 203"/>
                <a:gd name="T29" fmla="*/ 336 h 344"/>
                <a:gd name="T30" fmla="*/ 165 w 203"/>
                <a:gd name="T31" fmla="*/ 289 h 344"/>
                <a:gd name="T32" fmla="*/ 167 w 203"/>
                <a:gd name="T33" fmla="*/ 285 h 344"/>
                <a:gd name="T34" fmla="*/ 164 w 203"/>
                <a:gd name="T35" fmla="*/ 250 h 344"/>
                <a:gd name="T36" fmla="*/ 150 w 203"/>
                <a:gd name="T37" fmla="*/ 250 h 344"/>
                <a:gd name="T38" fmla="*/ 57 w 203"/>
                <a:gd name="T39" fmla="*/ 248 h 344"/>
                <a:gd name="T40" fmla="*/ 42 w 203"/>
                <a:gd name="T41" fmla="*/ 255 h 344"/>
                <a:gd name="T42" fmla="*/ 36 w 203"/>
                <a:gd name="T43" fmla="*/ 258 h 344"/>
                <a:gd name="T44" fmla="*/ 36 w 203"/>
                <a:gd name="T45" fmla="*/ 286 h 344"/>
                <a:gd name="T46" fmla="*/ 144 w 203"/>
                <a:gd name="T47" fmla="*/ 285 h 344"/>
                <a:gd name="T48" fmla="*/ 6 w 203"/>
                <a:gd name="T49" fmla="*/ 286 h 344"/>
                <a:gd name="T50" fmla="*/ 6 w 203"/>
                <a:gd name="T51" fmla="*/ 244 h 344"/>
                <a:gd name="T52" fmla="*/ 66 w 203"/>
                <a:gd name="T53" fmla="*/ 183 h 344"/>
                <a:gd name="T54" fmla="*/ 71 w 203"/>
                <a:gd name="T55" fmla="*/ 213 h 344"/>
                <a:gd name="T56" fmla="*/ 102 w 203"/>
                <a:gd name="T57" fmla="*/ 209 h 344"/>
                <a:gd name="T58" fmla="*/ 131 w 203"/>
                <a:gd name="T59" fmla="*/ 212 h 344"/>
                <a:gd name="T60" fmla="*/ 133 w 203"/>
                <a:gd name="T61" fmla="*/ 182 h 344"/>
                <a:gd name="T62" fmla="*/ 197 w 203"/>
                <a:gd name="T63" fmla="*/ 244 h 344"/>
                <a:gd name="T64" fmla="*/ 197 w 203"/>
                <a:gd name="T65" fmla="*/ 300 h 344"/>
                <a:gd name="T66" fmla="*/ 42 w 203"/>
                <a:gd name="T67" fmla="*/ 261 h 344"/>
                <a:gd name="T68" fmla="*/ 42 w 203"/>
                <a:gd name="T69" fmla="*/ 272 h 344"/>
                <a:gd name="T70" fmla="*/ 60 w 203"/>
                <a:gd name="T71" fmla="*/ 276 h 344"/>
                <a:gd name="T72" fmla="*/ 161 w 203"/>
                <a:gd name="T73" fmla="*/ 272 h 344"/>
                <a:gd name="T74" fmla="*/ 150 w 203"/>
                <a:gd name="T75" fmla="*/ 258 h 344"/>
                <a:gd name="T76" fmla="*/ 58 w 203"/>
                <a:gd name="T77" fmla="*/ 95 h 344"/>
                <a:gd name="T78" fmla="*/ 145 w 203"/>
                <a:gd name="T79" fmla="*/ 68 h 344"/>
                <a:gd name="T80" fmla="*/ 116 w 203"/>
                <a:gd name="T81" fmla="*/ 155 h 344"/>
                <a:gd name="T82" fmla="*/ 102 w 203"/>
                <a:gd name="T83" fmla="*/ 200 h 344"/>
                <a:gd name="T84" fmla="*/ 88 w 203"/>
                <a:gd name="T85" fmla="*/ 155 h 344"/>
                <a:gd name="T86" fmla="*/ 154 w 203"/>
                <a:gd name="T87" fmla="*/ 68 h 344"/>
                <a:gd name="T88" fmla="*/ 151 w 203"/>
                <a:gd name="T89" fmla="*/ 66 h 344"/>
                <a:gd name="T90" fmla="*/ 83 w 203"/>
                <a:gd name="T91" fmla="*/ 23 h 344"/>
                <a:gd name="T92" fmla="*/ 82 w 203"/>
                <a:gd name="T93" fmla="*/ 11 h 344"/>
                <a:gd name="T94" fmla="*/ 52 w 203"/>
                <a:gd name="T95" fmla="*/ 67 h 344"/>
                <a:gd name="T96" fmla="*/ 95 w 203"/>
                <a:gd name="T97" fmla="*/ 6 h 344"/>
                <a:gd name="T98" fmla="*/ 162 w 203"/>
                <a:gd name="T99" fmla="*/ 83 h 344"/>
                <a:gd name="T100" fmla="*/ 143 w 203"/>
                <a:gd name="T101" fmla="*/ 132 h 344"/>
                <a:gd name="T102" fmla="*/ 173 w 203"/>
                <a:gd name="T103" fmla="*/ 107 h 344"/>
                <a:gd name="T104" fmla="*/ 52 w 203"/>
                <a:gd name="T105" fmla="*/ 75 h 344"/>
                <a:gd name="T106" fmla="*/ 127 w 203"/>
                <a:gd name="T107" fmla="*/ 172 h 344"/>
                <a:gd name="T108" fmla="*/ 127 w 203"/>
                <a:gd name="T109" fmla="*/ 172 h 344"/>
                <a:gd name="T110" fmla="*/ 78 w 203"/>
                <a:gd name="T111"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344">
                  <a:moveTo>
                    <a:pt x="160" y="183"/>
                  </a:moveTo>
                  <a:cubicBezTo>
                    <a:pt x="139" y="177"/>
                    <a:pt x="139" y="177"/>
                    <a:pt x="139" y="177"/>
                  </a:cubicBezTo>
                  <a:cubicBezTo>
                    <a:pt x="137" y="177"/>
                    <a:pt x="135" y="176"/>
                    <a:pt x="133" y="174"/>
                  </a:cubicBezTo>
                  <a:cubicBezTo>
                    <a:pt x="133" y="171"/>
                    <a:pt x="133" y="171"/>
                    <a:pt x="133" y="171"/>
                  </a:cubicBezTo>
                  <a:cubicBezTo>
                    <a:pt x="133" y="171"/>
                    <a:pt x="132" y="171"/>
                    <a:pt x="132" y="170"/>
                  </a:cubicBezTo>
                  <a:cubicBezTo>
                    <a:pt x="129" y="163"/>
                    <a:pt x="129" y="163"/>
                    <a:pt x="129" y="163"/>
                  </a:cubicBezTo>
                  <a:cubicBezTo>
                    <a:pt x="129" y="162"/>
                    <a:pt x="128" y="161"/>
                    <a:pt x="127" y="161"/>
                  </a:cubicBezTo>
                  <a:cubicBezTo>
                    <a:pt x="126" y="161"/>
                    <a:pt x="124" y="161"/>
                    <a:pt x="124" y="162"/>
                  </a:cubicBezTo>
                  <a:cubicBezTo>
                    <a:pt x="124" y="163"/>
                    <a:pt x="124" y="163"/>
                    <a:pt x="124" y="163"/>
                  </a:cubicBezTo>
                  <a:cubicBezTo>
                    <a:pt x="123" y="160"/>
                    <a:pt x="122" y="158"/>
                    <a:pt x="122" y="155"/>
                  </a:cubicBezTo>
                  <a:cubicBezTo>
                    <a:pt x="122" y="140"/>
                    <a:pt x="122" y="140"/>
                    <a:pt x="122" y="140"/>
                  </a:cubicBezTo>
                  <a:cubicBezTo>
                    <a:pt x="128" y="137"/>
                    <a:pt x="133" y="134"/>
                    <a:pt x="137" y="129"/>
                  </a:cubicBezTo>
                  <a:cubicBezTo>
                    <a:pt x="137" y="132"/>
                    <a:pt x="137" y="132"/>
                    <a:pt x="137" y="132"/>
                  </a:cubicBezTo>
                  <a:cubicBezTo>
                    <a:pt x="137" y="143"/>
                    <a:pt x="143" y="158"/>
                    <a:pt x="151" y="165"/>
                  </a:cubicBezTo>
                  <a:cubicBezTo>
                    <a:pt x="158" y="170"/>
                    <a:pt x="175" y="174"/>
                    <a:pt x="176" y="174"/>
                  </a:cubicBezTo>
                  <a:cubicBezTo>
                    <a:pt x="176" y="174"/>
                    <a:pt x="176" y="174"/>
                    <a:pt x="176" y="174"/>
                  </a:cubicBezTo>
                  <a:cubicBezTo>
                    <a:pt x="177" y="174"/>
                    <a:pt x="178" y="174"/>
                    <a:pt x="178" y="174"/>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7" y="0"/>
                    <a:pt x="44" y="22"/>
                    <a:pt x="44" y="51"/>
                  </a:cubicBezTo>
                  <a:cubicBezTo>
                    <a:pt x="44" y="70"/>
                    <a:pt x="44" y="70"/>
                    <a:pt x="44" y="70"/>
                  </a:cubicBezTo>
                  <a:cubicBezTo>
                    <a:pt x="39" y="72"/>
                    <a:pt x="36" y="78"/>
                    <a:pt x="36" y="83"/>
                  </a:cubicBezTo>
                  <a:cubicBezTo>
                    <a:pt x="36" y="93"/>
                    <a:pt x="43" y="100"/>
                    <a:pt x="53" y="101"/>
                  </a:cubicBezTo>
                  <a:cubicBezTo>
                    <a:pt x="55" y="118"/>
                    <a:pt x="66" y="133"/>
                    <a:pt x="82" y="140"/>
                  </a:cubicBezTo>
                  <a:cubicBezTo>
                    <a:pt x="82" y="155"/>
                    <a:pt x="82" y="155"/>
                    <a:pt x="82" y="155"/>
                  </a:cubicBezTo>
                  <a:cubicBezTo>
                    <a:pt x="82" y="158"/>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1"/>
                    <a:pt x="71" y="171"/>
                    <a:pt x="71" y="171"/>
                  </a:cubicBezTo>
                  <a:cubicBezTo>
                    <a:pt x="71" y="174"/>
                    <a:pt x="71" y="174"/>
                    <a:pt x="71" y="174"/>
                  </a:cubicBezTo>
                  <a:cubicBezTo>
                    <a:pt x="69" y="176"/>
                    <a:pt x="67" y="177"/>
                    <a:pt x="64" y="178"/>
                  </a:cubicBezTo>
                  <a:cubicBezTo>
                    <a:pt x="44" y="183"/>
                    <a:pt x="44" y="183"/>
                    <a:pt x="44" y="183"/>
                  </a:cubicBezTo>
                  <a:cubicBezTo>
                    <a:pt x="20" y="189"/>
                    <a:pt x="0" y="216"/>
                    <a:pt x="0" y="243"/>
                  </a:cubicBezTo>
                  <a:cubicBezTo>
                    <a:pt x="0" y="243"/>
                    <a:pt x="0" y="243"/>
                    <a:pt x="0" y="244"/>
                  </a:cubicBezTo>
                  <a:cubicBezTo>
                    <a:pt x="0" y="290"/>
                    <a:pt x="0" y="290"/>
                    <a:pt x="0" y="290"/>
                  </a:cubicBezTo>
                  <a:cubicBezTo>
                    <a:pt x="0" y="290"/>
                    <a:pt x="0" y="290"/>
                    <a:pt x="0" y="290"/>
                  </a:cubicBezTo>
                  <a:cubicBezTo>
                    <a:pt x="0" y="314"/>
                    <a:pt x="0" y="314"/>
                    <a:pt x="0" y="314"/>
                  </a:cubicBezTo>
                  <a:cubicBezTo>
                    <a:pt x="0" y="325"/>
                    <a:pt x="5" y="334"/>
                    <a:pt x="12" y="340"/>
                  </a:cubicBezTo>
                  <a:cubicBezTo>
                    <a:pt x="17" y="343"/>
                    <a:pt x="22" y="344"/>
                    <a:pt x="27" y="344"/>
                  </a:cubicBezTo>
                  <a:cubicBezTo>
                    <a:pt x="32" y="344"/>
                    <a:pt x="37" y="343"/>
                    <a:pt x="42" y="341"/>
                  </a:cubicBezTo>
                  <a:cubicBezTo>
                    <a:pt x="102" y="312"/>
                    <a:pt x="102" y="312"/>
                    <a:pt x="102" y="312"/>
                  </a:cubicBezTo>
                  <a:cubicBezTo>
                    <a:pt x="162" y="341"/>
                    <a:pt x="162" y="341"/>
                    <a:pt x="162" y="341"/>
                  </a:cubicBezTo>
                  <a:cubicBezTo>
                    <a:pt x="167" y="343"/>
                    <a:pt x="172" y="344"/>
                    <a:pt x="176" y="344"/>
                  </a:cubicBezTo>
                  <a:cubicBezTo>
                    <a:pt x="182" y="344"/>
                    <a:pt x="187" y="343"/>
                    <a:pt x="191" y="340"/>
                  </a:cubicBezTo>
                  <a:cubicBezTo>
                    <a:pt x="199" y="334"/>
                    <a:pt x="203" y="325"/>
                    <a:pt x="203" y="314"/>
                  </a:cubicBezTo>
                  <a:cubicBezTo>
                    <a:pt x="203" y="300"/>
                    <a:pt x="203" y="300"/>
                    <a:pt x="203" y="300"/>
                  </a:cubicBezTo>
                  <a:cubicBezTo>
                    <a:pt x="203" y="296"/>
                    <a:pt x="203" y="296"/>
                    <a:pt x="203" y="296"/>
                  </a:cubicBezTo>
                  <a:cubicBezTo>
                    <a:pt x="203" y="244"/>
                    <a:pt x="203" y="244"/>
                    <a:pt x="203" y="244"/>
                  </a:cubicBezTo>
                  <a:cubicBezTo>
                    <a:pt x="203" y="244"/>
                    <a:pt x="203" y="244"/>
                    <a:pt x="203" y="244"/>
                  </a:cubicBezTo>
                  <a:cubicBezTo>
                    <a:pt x="203" y="217"/>
                    <a:pt x="184" y="189"/>
                    <a:pt x="160" y="183"/>
                  </a:cubicBezTo>
                  <a:close/>
                  <a:moveTo>
                    <a:pt x="188" y="335"/>
                  </a:moveTo>
                  <a:cubicBezTo>
                    <a:pt x="182" y="339"/>
                    <a:pt x="173" y="339"/>
                    <a:pt x="164" y="336"/>
                  </a:cubicBezTo>
                  <a:cubicBezTo>
                    <a:pt x="109" y="309"/>
                    <a:pt x="109" y="309"/>
                    <a:pt x="109" y="309"/>
                  </a:cubicBezTo>
                  <a:cubicBezTo>
                    <a:pt x="148" y="290"/>
                    <a:pt x="148" y="290"/>
                    <a:pt x="148" y="290"/>
                  </a:cubicBezTo>
                  <a:cubicBezTo>
                    <a:pt x="148" y="290"/>
                    <a:pt x="148" y="290"/>
                    <a:pt x="149" y="290"/>
                  </a:cubicBezTo>
                  <a:cubicBezTo>
                    <a:pt x="165" y="289"/>
                    <a:pt x="165" y="289"/>
                    <a:pt x="165" y="289"/>
                  </a:cubicBezTo>
                  <a:cubicBezTo>
                    <a:pt x="166" y="289"/>
                    <a:pt x="167" y="288"/>
                    <a:pt x="167" y="287"/>
                  </a:cubicBezTo>
                  <a:cubicBezTo>
                    <a:pt x="167" y="286"/>
                    <a:pt x="167" y="286"/>
                    <a:pt x="167" y="286"/>
                  </a:cubicBezTo>
                  <a:cubicBezTo>
                    <a:pt x="167" y="286"/>
                    <a:pt x="167" y="286"/>
                    <a:pt x="167" y="286"/>
                  </a:cubicBezTo>
                  <a:cubicBezTo>
                    <a:pt x="168" y="286"/>
                    <a:pt x="168" y="285"/>
                    <a:pt x="167" y="285"/>
                  </a:cubicBezTo>
                  <a:cubicBezTo>
                    <a:pt x="167" y="258"/>
                    <a:pt x="167" y="258"/>
                    <a:pt x="167" y="258"/>
                  </a:cubicBezTo>
                  <a:cubicBezTo>
                    <a:pt x="167" y="258"/>
                    <a:pt x="167" y="258"/>
                    <a:pt x="167" y="258"/>
                  </a:cubicBezTo>
                  <a:cubicBezTo>
                    <a:pt x="167" y="253"/>
                    <a:pt x="167" y="253"/>
                    <a:pt x="167" y="253"/>
                  </a:cubicBezTo>
                  <a:cubicBezTo>
                    <a:pt x="167" y="251"/>
                    <a:pt x="166" y="250"/>
                    <a:pt x="164" y="250"/>
                  </a:cubicBezTo>
                  <a:cubicBezTo>
                    <a:pt x="163" y="250"/>
                    <a:pt x="161" y="251"/>
                    <a:pt x="161" y="253"/>
                  </a:cubicBezTo>
                  <a:cubicBezTo>
                    <a:pt x="161" y="255"/>
                    <a:pt x="161" y="255"/>
                    <a:pt x="161" y="255"/>
                  </a:cubicBezTo>
                  <a:cubicBezTo>
                    <a:pt x="150" y="252"/>
                    <a:pt x="150" y="252"/>
                    <a:pt x="150" y="252"/>
                  </a:cubicBezTo>
                  <a:cubicBezTo>
                    <a:pt x="150" y="250"/>
                    <a:pt x="150" y="250"/>
                    <a:pt x="150" y="250"/>
                  </a:cubicBezTo>
                  <a:cubicBezTo>
                    <a:pt x="150" y="249"/>
                    <a:pt x="150" y="249"/>
                    <a:pt x="149" y="248"/>
                  </a:cubicBezTo>
                  <a:cubicBezTo>
                    <a:pt x="148" y="247"/>
                    <a:pt x="147" y="247"/>
                    <a:pt x="146" y="248"/>
                  </a:cubicBezTo>
                  <a:cubicBezTo>
                    <a:pt x="102" y="262"/>
                    <a:pt x="102" y="262"/>
                    <a:pt x="102" y="262"/>
                  </a:cubicBezTo>
                  <a:cubicBezTo>
                    <a:pt x="57" y="248"/>
                    <a:pt x="57" y="248"/>
                    <a:pt x="57" y="248"/>
                  </a:cubicBezTo>
                  <a:cubicBezTo>
                    <a:pt x="57" y="247"/>
                    <a:pt x="56" y="247"/>
                    <a:pt x="55" y="248"/>
                  </a:cubicBezTo>
                  <a:cubicBezTo>
                    <a:pt x="54" y="249"/>
                    <a:pt x="54" y="249"/>
                    <a:pt x="54" y="250"/>
                  </a:cubicBezTo>
                  <a:cubicBezTo>
                    <a:pt x="54" y="252"/>
                    <a:pt x="54" y="252"/>
                    <a:pt x="54" y="252"/>
                  </a:cubicBezTo>
                  <a:cubicBezTo>
                    <a:pt x="42" y="255"/>
                    <a:pt x="42" y="255"/>
                    <a:pt x="42" y="255"/>
                  </a:cubicBezTo>
                  <a:cubicBezTo>
                    <a:pt x="42" y="253"/>
                    <a:pt x="42" y="253"/>
                    <a:pt x="42" y="253"/>
                  </a:cubicBezTo>
                  <a:cubicBezTo>
                    <a:pt x="42" y="251"/>
                    <a:pt x="41" y="250"/>
                    <a:pt x="39" y="250"/>
                  </a:cubicBezTo>
                  <a:cubicBezTo>
                    <a:pt x="37" y="250"/>
                    <a:pt x="36" y="251"/>
                    <a:pt x="36" y="253"/>
                  </a:cubicBezTo>
                  <a:cubicBezTo>
                    <a:pt x="36" y="258"/>
                    <a:pt x="36" y="258"/>
                    <a:pt x="36" y="258"/>
                  </a:cubicBezTo>
                  <a:cubicBezTo>
                    <a:pt x="36" y="272"/>
                    <a:pt x="36" y="272"/>
                    <a:pt x="36" y="272"/>
                  </a:cubicBezTo>
                  <a:cubicBezTo>
                    <a:pt x="36" y="285"/>
                    <a:pt x="36" y="285"/>
                    <a:pt x="36" y="285"/>
                  </a:cubicBezTo>
                  <a:cubicBezTo>
                    <a:pt x="36" y="285"/>
                    <a:pt x="36" y="285"/>
                    <a:pt x="36" y="285"/>
                  </a:cubicBezTo>
                  <a:cubicBezTo>
                    <a:pt x="36" y="286"/>
                    <a:pt x="36" y="286"/>
                    <a:pt x="36" y="286"/>
                  </a:cubicBezTo>
                  <a:cubicBezTo>
                    <a:pt x="37" y="288"/>
                    <a:pt x="38" y="289"/>
                    <a:pt x="40" y="288"/>
                  </a:cubicBezTo>
                  <a:cubicBezTo>
                    <a:pt x="144" y="255"/>
                    <a:pt x="144" y="255"/>
                    <a:pt x="144" y="255"/>
                  </a:cubicBezTo>
                  <a:cubicBezTo>
                    <a:pt x="144" y="255"/>
                    <a:pt x="144" y="255"/>
                    <a:pt x="144" y="255"/>
                  </a:cubicBezTo>
                  <a:cubicBezTo>
                    <a:pt x="144" y="285"/>
                    <a:pt x="144" y="285"/>
                    <a:pt x="144" y="285"/>
                  </a:cubicBezTo>
                  <a:cubicBezTo>
                    <a:pt x="39" y="335"/>
                    <a:pt x="39" y="335"/>
                    <a:pt x="39" y="335"/>
                  </a:cubicBezTo>
                  <a:cubicBezTo>
                    <a:pt x="30" y="339"/>
                    <a:pt x="22" y="339"/>
                    <a:pt x="16" y="335"/>
                  </a:cubicBezTo>
                  <a:cubicBezTo>
                    <a:pt x="10" y="331"/>
                    <a:pt x="6" y="323"/>
                    <a:pt x="6" y="314"/>
                  </a:cubicBezTo>
                  <a:cubicBezTo>
                    <a:pt x="6" y="286"/>
                    <a:pt x="6" y="286"/>
                    <a:pt x="6" y="286"/>
                  </a:cubicBezTo>
                  <a:cubicBezTo>
                    <a:pt x="6" y="286"/>
                    <a:pt x="6" y="286"/>
                    <a:pt x="6" y="286"/>
                  </a:cubicBezTo>
                  <a:cubicBezTo>
                    <a:pt x="6" y="286"/>
                    <a:pt x="6" y="286"/>
                    <a:pt x="6" y="286"/>
                  </a:cubicBezTo>
                  <a:cubicBezTo>
                    <a:pt x="6" y="244"/>
                    <a:pt x="6" y="244"/>
                    <a:pt x="6" y="244"/>
                  </a:cubicBezTo>
                  <a:cubicBezTo>
                    <a:pt x="6" y="244"/>
                    <a:pt x="6" y="244"/>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100" y="209"/>
                    <a:pt x="101" y="209"/>
                    <a:pt x="102" y="209"/>
                  </a:cubicBezTo>
                  <a:cubicBezTo>
                    <a:pt x="102" y="209"/>
                    <a:pt x="102" y="209"/>
                    <a:pt x="102" y="209"/>
                  </a:cubicBezTo>
                  <a:cubicBezTo>
                    <a:pt x="103" y="209"/>
                    <a:pt x="104" y="209"/>
                    <a:pt x="104" y="208"/>
                  </a:cubicBezTo>
                  <a:cubicBezTo>
                    <a:pt x="110" y="197"/>
                    <a:pt x="110" y="197"/>
                    <a:pt x="110" y="197"/>
                  </a:cubicBezTo>
                  <a:cubicBezTo>
                    <a:pt x="131" y="212"/>
                    <a:pt x="131" y="212"/>
                    <a:pt x="131"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8" y="183"/>
                  </a:cubicBezTo>
                  <a:cubicBezTo>
                    <a:pt x="158" y="189"/>
                    <a:pt x="158" y="189"/>
                    <a:pt x="158" y="189"/>
                  </a:cubicBezTo>
                  <a:cubicBezTo>
                    <a:pt x="180" y="195"/>
                    <a:pt x="197" y="219"/>
                    <a:pt x="197" y="243"/>
                  </a:cubicBezTo>
                  <a:cubicBezTo>
                    <a:pt x="197" y="243"/>
                    <a:pt x="197" y="244"/>
                    <a:pt x="197" y="244"/>
                  </a:cubicBezTo>
                  <a:cubicBezTo>
                    <a:pt x="197" y="244"/>
                    <a:pt x="197" y="244"/>
                    <a:pt x="197" y="244"/>
                  </a:cubicBezTo>
                  <a:cubicBezTo>
                    <a:pt x="197" y="295"/>
                    <a:pt x="197" y="295"/>
                    <a:pt x="197" y="295"/>
                  </a:cubicBezTo>
                  <a:cubicBezTo>
                    <a:pt x="197" y="296"/>
                    <a:pt x="197" y="296"/>
                    <a:pt x="197" y="296"/>
                  </a:cubicBezTo>
                  <a:cubicBezTo>
                    <a:pt x="197" y="300"/>
                    <a:pt x="197" y="300"/>
                    <a:pt x="197" y="300"/>
                  </a:cubicBezTo>
                  <a:cubicBezTo>
                    <a:pt x="197" y="314"/>
                    <a:pt x="197" y="314"/>
                    <a:pt x="197" y="314"/>
                  </a:cubicBezTo>
                  <a:cubicBezTo>
                    <a:pt x="197" y="323"/>
                    <a:pt x="194" y="331"/>
                    <a:pt x="188" y="335"/>
                  </a:cubicBezTo>
                  <a:close/>
                  <a:moveTo>
                    <a:pt x="42" y="272"/>
                  </a:moveTo>
                  <a:cubicBezTo>
                    <a:pt x="42" y="261"/>
                    <a:pt x="42" y="261"/>
                    <a:pt x="42" y="261"/>
                  </a:cubicBezTo>
                  <a:cubicBezTo>
                    <a:pt x="54" y="258"/>
                    <a:pt x="54" y="258"/>
                    <a:pt x="54" y="258"/>
                  </a:cubicBezTo>
                  <a:cubicBezTo>
                    <a:pt x="54" y="277"/>
                    <a:pt x="54" y="277"/>
                    <a:pt x="54" y="277"/>
                  </a:cubicBezTo>
                  <a:cubicBezTo>
                    <a:pt x="42" y="281"/>
                    <a:pt x="42" y="281"/>
                    <a:pt x="42" y="281"/>
                  </a:cubicBezTo>
                  <a:lnTo>
                    <a:pt x="42" y="272"/>
                  </a:lnTo>
                  <a:close/>
                  <a:moveTo>
                    <a:pt x="60" y="255"/>
                  </a:moveTo>
                  <a:cubicBezTo>
                    <a:pt x="60" y="255"/>
                    <a:pt x="60" y="255"/>
                    <a:pt x="60" y="255"/>
                  </a:cubicBezTo>
                  <a:cubicBezTo>
                    <a:pt x="92" y="265"/>
                    <a:pt x="92" y="265"/>
                    <a:pt x="92" y="265"/>
                  </a:cubicBezTo>
                  <a:cubicBezTo>
                    <a:pt x="60" y="276"/>
                    <a:pt x="60" y="276"/>
                    <a:pt x="60" y="276"/>
                  </a:cubicBezTo>
                  <a:lnTo>
                    <a:pt x="60" y="255"/>
                  </a:lnTo>
                  <a:close/>
                  <a:moveTo>
                    <a:pt x="150" y="258"/>
                  </a:moveTo>
                  <a:cubicBezTo>
                    <a:pt x="161" y="261"/>
                    <a:pt x="161" y="261"/>
                    <a:pt x="161" y="261"/>
                  </a:cubicBezTo>
                  <a:cubicBezTo>
                    <a:pt x="161" y="272"/>
                    <a:pt x="161" y="272"/>
                    <a:pt x="161" y="272"/>
                  </a:cubicBezTo>
                  <a:cubicBezTo>
                    <a:pt x="161" y="272"/>
                    <a:pt x="161" y="272"/>
                    <a:pt x="161" y="272"/>
                  </a:cubicBezTo>
                  <a:cubicBezTo>
                    <a:pt x="161" y="283"/>
                    <a:pt x="161" y="283"/>
                    <a:pt x="161" y="283"/>
                  </a:cubicBezTo>
                  <a:cubicBezTo>
                    <a:pt x="150" y="284"/>
                    <a:pt x="150" y="284"/>
                    <a:pt x="150" y="284"/>
                  </a:cubicBezTo>
                  <a:lnTo>
                    <a:pt x="150" y="258"/>
                  </a:lnTo>
                  <a:close/>
                  <a:moveTo>
                    <a:pt x="88" y="155"/>
                  </a:moveTo>
                  <a:cubicBezTo>
                    <a:pt x="88" y="138"/>
                    <a:pt x="88" y="138"/>
                    <a:pt x="88" y="138"/>
                  </a:cubicBezTo>
                  <a:cubicBezTo>
                    <a:pt x="88" y="137"/>
                    <a:pt x="87" y="136"/>
                    <a:pt x="86" y="135"/>
                  </a:cubicBezTo>
                  <a:cubicBezTo>
                    <a:pt x="69" y="128"/>
                    <a:pt x="58" y="113"/>
                    <a:pt x="58" y="95"/>
                  </a:cubicBezTo>
                  <a:cubicBezTo>
                    <a:pt x="58" y="67"/>
                    <a:pt x="58" y="67"/>
                    <a:pt x="58" y="67"/>
                  </a:cubicBezTo>
                  <a:cubicBezTo>
                    <a:pt x="58" y="52"/>
                    <a:pt x="66" y="38"/>
                    <a:pt x="78" y="31"/>
                  </a:cubicBezTo>
                  <a:cubicBezTo>
                    <a:pt x="83" y="45"/>
                    <a:pt x="101" y="59"/>
                    <a:pt x="125" y="65"/>
                  </a:cubicBezTo>
                  <a:cubicBezTo>
                    <a:pt x="131" y="67"/>
                    <a:pt x="138" y="68"/>
                    <a:pt x="145" y="68"/>
                  </a:cubicBezTo>
                  <a:cubicBezTo>
                    <a:pt x="145" y="95"/>
                    <a:pt x="145" y="95"/>
                    <a:pt x="145" y="95"/>
                  </a:cubicBezTo>
                  <a:cubicBezTo>
                    <a:pt x="145" y="113"/>
                    <a:pt x="134" y="128"/>
                    <a:pt x="118" y="135"/>
                  </a:cubicBezTo>
                  <a:cubicBezTo>
                    <a:pt x="117" y="136"/>
                    <a:pt x="116" y="137"/>
                    <a:pt x="116" y="138"/>
                  </a:cubicBezTo>
                  <a:cubicBezTo>
                    <a:pt x="116" y="155"/>
                    <a:pt x="116" y="155"/>
                    <a:pt x="116" y="155"/>
                  </a:cubicBezTo>
                  <a:cubicBezTo>
                    <a:pt x="116" y="160"/>
                    <a:pt x="117" y="164"/>
                    <a:pt x="120" y="169"/>
                  </a:cubicBezTo>
                  <a:cubicBezTo>
                    <a:pt x="105" y="190"/>
                    <a:pt x="105" y="190"/>
                    <a:pt x="105" y="190"/>
                  </a:cubicBezTo>
                  <a:cubicBezTo>
                    <a:pt x="105" y="191"/>
                    <a:pt x="105" y="193"/>
                    <a:pt x="105" y="194"/>
                  </a:cubicBezTo>
                  <a:cubicBezTo>
                    <a:pt x="102" y="200"/>
                    <a:pt x="102" y="200"/>
                    <a:pt x="102" y="200"/>
                  </a:cubicBezTo>
                  <a:cubicBezTo>
                    <a:pt x="98" y="194"/>
                    <a:pt x="98" y="194"/>
                    <a:pt x="98" y="194"/>
                  </a:cubicBezTo>
                  <a:cubicBezTo>
                    <a:pt x="99" y="193"/>
                    <a:pt x="99" y="191"/>
                    <a:pt x="98" y="190"/>
                  </a:cubicBezTo>
                  <a:cubicBezTo>
                    <a:pt x="84" y="169"/>
                    <a:pt x="84" y="169"/>
                    <a:pt x="84" y="169"/>
                  </a:cubicBezTo>
                  <a:cubicBezTo>
                    <a:pt x="86" y="164"/>
                    <a:pt x="88" y="160"/>
                    <a:pt x="88" y="155"/>
                  </a:cubicBezTo>
                  <a:close/>
                  <a:moveTo>
                    <a:pt x="95" y="6"/>
                  </a:moveTo>
                  <a:cubicBezTo>
                    <a:pt x="109" y="6"/>
                    <a:pt x="109" y="6"/>
                    <a:pt x="109" y="6"/>
                  </a:cubicBezTo>
                  <a:cubicBezTo>
                    <a:pt x="134" y="6"/>
                    <a:pt x="154" y="26"/>
                    <a:pt x="154" y="51"/>
                  </a:cubicBezTo>
                  <a:cubicBezTo>
                    <a:pt x="154" y="68"/>
                    <a:pt x="154" y="68"/>
                    <a:pt x="154"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50" y="62"/>
                    <a:pt x="148" y="62"/>
                  </a:cubicBezTo>
                  <a:cubicBezTo>
                    <a:pt x="141" y="62"/>
                    <a:pt x="134" y="61"/>
                    <a:pt x="126" y="59"/>
                  </a:cubicBezTo>
                  <a:cubicBezTo>
                    <a:pt x="101" y="53"/>
                    <a:pt x="83" y="37"/>
                    <a:pt x="83" y="23"/>
                  </a:cubicBezTo>
                  <a:cubicBezTo>
                    <a:pt x="83" y="22"/>
                    <a:pt x="84" y="21"/>
                    <a:pt x="84" y="20"/>
                  </a:cubicBezTo>
                  <a:cubicBezTo>
                    <a:pt x="84" y="18"/>
                    <a:pt x="85" y="16"/>
                    <a:pt x="87" y="14"/>
                  </a:cubicBezTo>
                  <a:cubicBezTo>
                    <a:pt x="88" y="13"/>
                    <a:pt x="88" y="11"/>
                    <a:pt x="87" y="10"/>
                  </a:cubicBezTo>
                  <a:cubicBezTo>
                    <a:pt x="85" y="9"/>
                    <a:pt x="84" y="9"/>
                    <a:pt x="82" y="11"/>
                  </a:cubicBezTo>
                  <a:cubicBezTo>
                    <a:pt x="80" y="13"/>
                    <a:pt x="79" y="16"/>
                    <a:pt x="78" y="19"/>
                  </a:cubicBezTo>
                  <a:cubicBezTo>
                    <a:pt x="78" y="20"/>
                    <a:pt x="77" y="22"/>
                    <a:pt x="77" y="23"/>
                  </a:cubicBezTo>
                  <a:cubicBezTo>
                    <a:pt x="77" y="23"/>
                    <a:pt x="77" y="24"/>
                    <a:pt x="77" y="24"/>
                  </a:cubicBezTo>
                  <a:cubicBezTo>
                    <a:pt x="62" y="33"/>
                    <a:pt x="52" y="49"/>
                    <a:pt x="52" y="67"/>
                  </a:cubicBezTo>
                  <a:cubicBezTo>
                    <a:pt x="52" y="69"/>
                    <a:pt x="52" y="69"/>
                    <a:pt x="52" y="69"/>
                  </a:cubicBezTo>
                  <a:cubicBezTo>
                    <a:pt x="51" y="68"/>
                    <a:pt x="51"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8" y="94"/>
                    <a:pt x="152" y="95"/>
                  </a:cubicBezTo>
                  <a:close/>
                  <a:moveTo>
                    <a:pt x="173" y="167"/>
                  </a:moveTo>
                  <a:cubicBezTo>
                    <a:pt x="168"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70" y="96"/>
                    <a:pt x="173" y="101"/>
                    <a:pt x="173" y="107"/>
                  </a:cubicBezTo>
                  <a:lnTo>
                    <a:pt x="173" y="167"/>
                  </a:lnTo>
                  <a:close/>
                  <a:moveTo>
                    <a:pt x="47" y="74"/>
                  </a:moveTo>
                  <a:cubicBezTo>
                    <a:pt x="48" y="74"/>
                    <a:pt x="48" y="74"/>
                    <a:pt x="49" y="74"/>
                  </a:cubicBezTo>
                  <a:cubicBezTo>
                    <a:pt x="50" y="74"/>
                    <a:pt x="51" y="75"/>
                    <a:pt x="52" y="75"/>
                  </a:cubicBezTo>
                  <a:cubicBezTo>
                    <a:pt x="52" y="95"/>
                    <a:pt x="52" y="95"/>
                    <a:pt x="52" y="95"/>
                  </a:cubicBezTo>
                  <a:cubicBezTo>
                    <a:pt x="46" y="94"/>
                    <a:pt x="42" y="89"/>
                    <a:pt x="42" y="83"/>
                  </a:cubicBezTo>
                  <a:cubicBezTo>
                    <a:pt x="42" y="80"/>
                    <a:pt x="44" y="76"/>
                    <a:pt x="47" y="74"/>
                  </a:cubicBezTo>
                  <a:close/>
                  <a:moveTo>
                    <a:pt x="127" y="172"/>
                  </a:moveTo>
                  <a:cubicBezTo>
                    <a:pt x="129" y="204"/>
                    <a:pt x="129" y="204"/>
                    <a:pt x="129" y="204"/>
                  </a:cubicBezTo>
                  <a:cubicBezTo>
                    <a:pt x="112" y="191"/>
                    <a:pt x="112" y="191"/>
                    <a:pt x="112" y="191"/>
                  </a:cubicBezTo>
                  <a:cubicBezTo>
                    <a:pt x="126" y="170"/>
                    <a:pt x="126" y="170"/>
                    <a:pt x="126" y="170"/>
                  </a:cubicBezTo>
                  <a:lnTo>
                    <a:pt x="127"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12"/>
            <p:cNvSpPr>
              <a:spLocks/>
            </p:cNvSpPr>
            <p:nvPr/>
          </p:nvSpPr>
          <p:spPr bwMode="auto">
            <a:xfrm>
              <a:off x="4975225" y="4403726"/>
              <a:ext cx="77788" cy="15875"/>
            </a:xfrm>
            <a:custGeom>
              <a:avLst/>
              <a:gdLst>
                <a:gd name="T0" fmla="*/ 3 w 30"/>
                <a:gd name="T1" fmla="*/ 6 h 6"/>
                <a:gd name="T2" fmla="*/ 27 w 30"/>
                <a:gd name="T3" fmla="*/ 6 h 6"/>
                <a:gd name="T4" fmla="*/ 30 w 30"/>
                <a:gd name="T5" fmla="*/ 3 h 6"/>
                <a:gd name="T6" fmla="*/ 27 w 30"/>
                <a:gd name="T7" fmla="*/ 0 h 6"/>
                <a:gd name="T8" fmla="*/ 3 w 30"/>
                <a:gd name="T9" fmla="*/ 0 h 6"/>
                <a:gd name="T10" fmla="*/ 0 w 30"/>
                <a:gd name="T11" fmla="*/ 3 h 6"/>
                <a:gd name="T12" fmla="*/ 3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 y="6"/>
                  </a:moveTo>
                  <a:cubicBezTo>
                    <a:pt x="27" y="6"/>
                    <a:pt x="27" y="6"/>
                    <a:pt x="27" y="6"/>
                  </a:cubicBezTo>
                  <a:cubicBezTo>
                    <a:pt x="28" y="6"/>
                    <a:pt x="30" y="5"/>
                    <a:pt x="30" y="3"/>
                  </a:cubicBezTo>
                  <a:cubicBezTo>
                    <a:pt x="30" y="1"/>
                    <a:pt x="28" y="0"/>
                    <a:pt x="2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3"/>
            <p:cNvSpPr>
              <a:spLocks/>
            </p:cNvSpPr>
            <p:nvPr/>
          </p:nvSpPr>
          <p:spPr bwMode="auto">
            <a:xfrm>
              <a:off x="4943475" y="4291013"/>
              <a:ext cx="50800" cy="20638"/>
            </a:xfrm>
            <a:custGeom>
              <a:avLst/>
              <a:gdLst>
                <a:gd name="T0" fmla="*/ 5 w 19"/>
                <a:gd name="T1" fmla="*/ 1 h 8"/>
                <a:gd name="T2" fmla="*/ 1 w 19"/>
                <a:gd name="T3" fmla="*/ 2 h 8"/>
                <a:gd name="T4" fmla="*/ 1 w 19"/>
                <a:gd name="T5" fmla="*/ 6 h 8"/>
                <a:gd name="T6" fmla="*/ 9 w 19"/>
                <a:gd name="T7" fmla="*/ 8 h 8"/>
                <a:gd name="T8" fmla="*/ 17 w 19"/>
                <a:gd name="T9" fmla="*/ 6 h 8"/>
                <a:gd name="T10" fmla="*/ 18 w 19"/>
                <a:gd name="T11" fmla="*/ 2 h 8"/>
                <a:gd name="T12" fmla="*/ 13 w 19"/>
                <a:gd name="T13" fmla="*/ 1 h 8"/>
                <a:gd name="T14" fmla="*/ 5 w 19"/>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5" y="1"/>
                  </a:moveTo>
                  <a:cubicBezTo>
                    <a:pt x="4" y="0"/>
                    <a:pt x="2" y="0"/>
                    <a:pt x="1" y="2"/>
                  </a:cubicBezTo>
                  <a:cubicBezTo>
                    <a:pt x="0" y="3"/>
                    <a:pt x="0" y="5"/>
                    <a:pt x="1" y="6"/>
                  </a:cubicBezTo>
                  <a:cubicBezTo>
                    <a:pt x="4" y="8"/>
                    <a:pt x="6" y="8"/>
                    <a:pt x="9" y="8"/>
                  </a:cubicBezTo>
                  <a:cubicBezTo>
                    <a:pt x="12" y="8"/>
                    <a:pt x="15" y="8"/>
                    <a:pt x="17" y="6"/>
                  </a:cubicBezTo>
                  <a:cubicBezTo>
                    <a:pt x="18" y="5"/>
                    <a:pt x="19" y="3"/>
                    <a:pt x="18" y="2"/>
                  </a:cubicBezTo>
                  <a:cubicBezTo>
                    <a:pt x="17" y="0"/>
                    <a:pt x="15" y="0"/>
                    <a:pt x="13" y="1"/>
                  </a:cubicBezTo>
                  <a:cubicBezTo>
                    <a:pt x="11" y="3"/>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4"/>
            <p:cNvSpPr>
              <a:spLocks/>
            </p:cNvSpPr>
            <p:nvPr/>
          </p:nvSpPr>
          <p:spPr bwMode="auto">
            <a:xfrm>
              <a:off x="5035550" y="4291013"/>
              <a:ext cx="49213" cy="20638"/>
            </a:xfrm>
            <a:custGeom>
              <a:avLst/>
              <a:gdLst>
                <a:gd name="T0" fmla="*/ 9 w 19"/>
                <a:gd name="T1" fmla="*/ 8 h 8"/>
                <a:gd name="T2" fmla="*/ 17 w 19"/>
                <a:gd name="T3" fmla="*/ 6 h 8"/>
                <a:gd name="T4" fmla="*/ 18 w 19"/>
                <a:gd name="T5" fmla="*/ 2 h 8"/>
                <a:gd name="T6" fmla="*/ 14 w 19"/>
                <a:gd name="T7" fmla="*/ 1 h 8"/>
                <a:gd name="T8" fmla="*/ 5 w 19"/>
                <a:gd name="T9" fmla="*/ 1 h 8"/>
                <a:gd name="T10" fmla="*/ 1 w 19"/>
                <a:gd name="T11" fmla="*/ 2 h 8"/>
                <a:gd name="T12" fmla="*/ 1 w 19"/>
                <a:gd name="T13" fmla="*/ 6 h 8"/>
                <a:gd name="T14" fmla="*/ 9 w 1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9" y="8"/>
                  </a:moveTo>
                  <a:cubicBezTo>
                    <a:pt x="12" y="8"/>
                    <a:pt x="15" y="8"/>
                    <a:pt x="17" y="6"/>
                  </a:cubicBezTo>
                  <a:cubicBezTo>
                    <a:pt x="18" y="5"/>
                    <a:pt x="19" y="3"/>
                    <a:pt x="18" y="2"/>
                  </a:cubicBezTo>
                  <a:cubicBezTo>
                    <a:pt x="17" y="0"/>
                    <a:pt x="15" y="0"/>
                    <a:pt x="14" y="1"/>
                  </a:cubicBezTo>
                  <a:cubicBezTo>
                    <a:pt x="11" y="3"/>
                    <a:pt x="8" y="3"/>
                    <a:pt x="5" y="1"/>
                  </a:cubicBezTo>
                  <a:cubicBezTo>
                    <a:pt x="4" y="0"/>
                    <a:pt x="2" y="0"/>
                    <a:pt x="1" y="2"/>
                  </a:cubicBezTo>
                  <a:cubicBezTo>
                    <a:pt x="0" y="3"/>
                    <a:pt x="0" y="5"/>
                    <a:pt x="1" y="6"/>
                  </a:cubicBezTo>
                  <a:cubicBezTo>
                    <a:pt x="4" y="8"/>
                    <a:pt x="7" y="8"/>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5"/>
            <p:cNvSpPr>
              <a:spLocks/>
            </p:cNvSpPr>
            <p:nvPr/>
          </p:nvSpPr>
          <p:spPr bwMode="auto">
            <a:xfrm>
              <a:off x="4926013" y="4225926"/>
              <a:ext cx="49213" cy="33338"/>
            </a:xfrm>
            <a:custGeom>
              <a:avLst/>
              <a:gdLst>
                <a:gd name="T0" fmla="*/ 2 w 19"/>
                <a:gd name="T1" fmla="*/ 12 h 13"/>
                <a:gd name="T2" fmla="*/ 6 w 19"/>
                <a:gd name="T3" fmla="*/ 13 h 13"/>
                <a:gd name="T4" fmla="*/ 19 w 19"/>
                <a:gd name="T5" fmla="*/ 4 h 13"/>
                <a:gd name="T6" fmla="*/ 17 w 19"/>
                <a:gd name="T7" fmla="*/ 0 h 13"/>
                <a:gd name="T8" fmla="*/ 13 w 19"/>
                <a:gd name="T9" fmla="*/ 2 h 13"/>
                <a:gd name="T10" fmla="*/ 4 w 19"/>
                <a:gd name="T11" fmla="*/ 6 h 13"/>
                <a:gd name="T12" fmla="*/ 0 w 19"/>
                <a:gd name="T13" fmla="*/ 8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3" y="13"/>
                    <a:pt x="5" y="13"/>
                    <a:pt x="6" y="13"/>
                  </a:cubicBezTo>
                  <a:cubicBezTo>
                    <a:pt x="12" y="13"/>
                    <a:pt x="17" y="9"/>
                    <a:pt x="19" y="4"/>
                  </a:cubicBezTo>
                  <a:cubicBezTo>
                    <a:pt x="19" y="3"/>
                    <a:pt x="18" y="1"/>
                    <a:pt x="17" y="0"/>
                  </a:cubicBezTo>
                  <a:cubicBezTo>
                    <a:pt x="15" y="0"/>
                    <a:pt x="14" y="1"/>
                    <a:pt x="13" y="2"/>
                  </a:cubicBezTo>
                  <a:cubicBezTo>
                    <a:pt x="12" y="6"/>
                    <a:pt x="8" y="8"/>
                    <a:pt x="4" y="6"/>
                  </a:cubicBezTo>
                  <a:cubicBezTo>
                    <a:pt x="2" y="6"/>
                    <a:pt x="1" y="7"/>
                    <a:pt x="0" y="8"/>
                  </a:cubicBezTo>
                  <a:cubicBezTo>
                    <a:pt x="0" y="10"/>
                    <a:pt x="0"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3199415" y="3262448"/>
            <a:ext cx="1671558" cy="2916342"/>
            <a:chOff x="4766456" y="3948733"/>
            <a:chExt cx="528292" cy="921703"/>
          </a:xfrm>
          <a:solidFill>
            <a:schemeClr val="accent1">
              <a:lumMod val="60000"/>
              <a:lumOff val="40000"/>
            </a:schemeClr>
          </a:solidFill>
        </p:grpSpPr>
        <p:sp>
          <p:nvSpPr>
            <p:cNvPr id="28" name="Freeform 24"/>
            <p:cNvSpPr>
              <a:spLocks noEditPoints="1"/>
            </p:cNvSpPr>
            <p:nvPr/>
          </p:nvSpPr>
          <p:spPr bwMode="auto">
            <a:xfrm>
              <a:off x="4766456" y="3948733"/>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chemeClr val="accent3">
                    <a:lumMod val="75000"/>
                  </a:schemeClr>
                </a:solidFill>
                <a:latin typeface="+mn-ea"/>
              </a:rPr>
              <a:t>もし、受け入れてもらえない時は・・・</a:t>
            </a:r>
          </a:p>
        </p:txBody>
      </p:sp>
    </p:spTree>
    <p:extLst>
      <p:ext uri="{BB962C8B-B14F-4D97-AF65-F5344CB8AC3E}">
        <p14:creationId xmlns:p14="http://schemas.microsoft.com/office/powerpoint/2010/main" val="195491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3</a:t>
            </a:r>
            <a:r>
              <a:rPr lang="ja-JP" altLang="en-US" sz="2800" dirty="0">
                <a:solidFill>
                  <a:schemeClr val="bg1"/>
                </a:solidFill>
                <a:latin typeface="+mn-ea"/>
                <a:ea typeface="+mn-ea"/>
              </a:rPr>
              <a:t>　</a:t>
            </a:r>
            <a:r>
              <a:rPr lang="en" altLang="ja-JP" sz="2800" dirty="0">
                <a:solidFill>
                  <a:schemeClr val="bg1"/>
                </a:solidFill>
                <a:latin typeface="+mn-ea"/>
                <a:ea typeface="+mn-ea"/>
              </a:rPr>
              <a:t>コントリビューションを始めてみよう</a:t>
            </a:r>
            <a:endParaRPr lang="ja-JP" altLang="ja-JP" sz="2800" dirty="0">
              <a:solidFill>
                <a:schemeClr val="bg1"/>
              </a:solidFill>
              <a:latin typeface="+mn-ea"/>
              <a:ea typeface="+mn-ea"/>
            </a:endParaRPr>
          </a:p>
        </p:txBody>
      </p:sp>
      <p:sp>
        <p:nvSpPr>
          <p:cNvPr id="4" name="Google Shape;209;p34"/>
          <p:cNvSpPr txBox="1">
            <a:spLocks/>
          </p:cNvSpPr>
          <p:nvPr/>
        </p:nvSpPr>
        <p:spPr>
          <a:xfrm>
            <a:off x="480698" y="991366"/>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chemeClr val="accent3">
                    <a:lumMod val="75000"/>
                  </a:schemeClr>
                </a:solidFill>
                <a:latin typeface="+mn-ea"/>
              </a:rPr>
              <a:t>基本は、次の</a:t>
            </a:r>
            <a:r>
              <a:rPr lang="en-US" altLang="ja-JP" sz="3200" b="1" dirty="0">
                <a:solidFill>
                  <a:schemeClr val="accent3">
                    <a:lumMod val="75000"/>
                  </a:schemeClr>
                </a:solidFill>
                <a:latin typeface="+mn-ea"/>
              </a:rPr>
              <a:t>3</a:t>
            </a:r>
            <a:r>
              <a:rPr lang="ja-JP" altLang="en-US" sz="3200" b="1" dirty="0">
                <a:solidFill>
                  <a:schemeClr val="accent3">
                    <a:lumMod val="75000"/>
                  </a:schemeClr>
                </a:solidFill>
                <a:latin typeface="+mn-ea"/>
              </a:rPr>
              <a:t>ステップ</a:t>
            </a:r>
          </a:p>
        </p:txBody>
      </p:sp>
      <p:grpSp>
        <p:nvGrpSpPr>
          <p:cNvPr id="13" name="グループ化 12"/>
          <p:cNvGrpSpPr/>
          <p:nvPr/>
        </p:nvGrpSpPr>
        <p:grpSpPr>
          <a:xfrm>
            <a:off x="898215" y="3385823"/>
            <a:ext cx="10401012" cy="1111052"/>
            <a:chOff x="479859" y="3385823"/>
            <a:chExt cx="10401012" cy="1111052"/>
          </a:xfrm>
        </p:grpSpPr>
        <p:sp>
          <p:nvSpPr>
            <p:cNvPr id="9" name="Google Shape;203;p33"/>
            <p:cNvSpPr txBox="1">
              <a:spLocks/>
            </p:cNvSpPr>
            <p:nvPr/>
          </p:nvSpPr>
          <p:spPr>
            <a:xfrm>
              <a:off x="1880871" y="363534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chemeClr val="accent1"/>
                  </a:solidFill>
                  <a:latin typeface="Meiryo UI" panose="020B0604030504040204" pitchFamily="50" charset="-128"/>
                </a:rPr>
                <a:t>コードを作成する</a:t>
              </a:r>
            </a:p>
          </p:txBody>
        </p:sp>
        <p:grpSp>
          <p:nvGrpSpPr>
            <p:cNvPr id="17" name="グループ化 16"/>
            <p:cNvGrpSpPr/>
            <p:nvPr/>
          </p:nvGrpSpPr>
          <p:grpSpPr>
            <a:xfrm>
              <a:off x="479859" y="3385823"/>
              <a:ext cx="1111052" cy="1111052"/>
              <a:chOff x="479859" y="3404873"/>
              <a:chExt cx="1111052" cy="1111052"/>
            </a:xfrm>
          </p:grpSpPr>
          <p:sp>
            <p:nvSpPr>
              <p:cNvPr id="31" name="楕円 30"/>
              <p:cNvSpPr/>
              <p:nvPr/>
            </p:nvSpPr>
            <p:spPr>
              <a:xfrm>
                <a:off x="479859" y="3404873"/>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2" name="Group 11"/>
              <p:cNvGrpSpPr>
                <a:grpSpLocks noChangeAspect="1"/>
              </p:cNvGrpSpPr>
              <p:nvPr/>
            </p:nvGrpSpPr>
            <p:grpSpPr bwMode="auto">
              <a:xfrm>
                <a:off x="797108" y="3656324"/>
                <a:ext cx="505970" cy="652401"/>
                <a:chOff x="511" y="2150"/>
                <a:chExt cx="387" cy="499"/>
              </a:xfrm>
            </p:grpSpPr>
            <p:sp>
              <p:nvSpPr>
                <p:cNvPr id="23" name="AutoShape 10"/>
                <p:cNvSpPr>
                  <a:spLocks noChangeAspect="1" noChangeArrowheads="1" noTextEdit="1"/>
                </p:cNvSpPr>
                <p:nvPr/>
              </p:nvSpPr>
              <p:spPr bwMode="auto">
                <a:xfrm>
                  <a:off x="511" y="2150"/>
                  <a:ext cx="38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2"/>
                <p:cNvSpPr>
                  <a:spLocks noEditPoints="1"/>
                </p:cNvSpPr>
                <p:nvPr/>
              </p:nvSpPr>
              <p:spPr bwMode="auto">
                <a:xfrm>
                  <a:off x="509" y="2150"/>
                  <a:ext cx="391" cy="499"/>
                </a:xfrm>
                <a:custGeom>
                  <a:avLst/>
                  <a:gdLst>
                    <a:gd name="T0" fmla="*/ 148 w 176"/>
                    <a:gd name="T1" fmla="*/ 213 h 225"/>
                    <a:gd name="T2" fmla="*/ 164 w 176"/>
                    <a:gd name="T3" fmla="*/ 197 h 225"/>
                    <a:gd name="T4" fmla="*/ 164 w 176"/>
                    <a:gd name="T5" fmla="*/ 197 h 225"/>
                    <a:gd name="T6" fmla="*/ 176 w 176"/>
                    <a:gd name="T7" fmla="*/ 185 h 225"/>
                    <a:gd name="T8" fmla="*/ 176 w 176"/>
                    <a:gd name="T9" fmla="*/ 185 h 225"/>
                    <a:gd name="T10" fmla="*/ 176 w 176"/>
                    <a:gd name="T11" fmla="*/ 169 h 225"/>
                    <a:gd name="T12" fmla="*/ 176 w 176"/>
                    <a:gd name="T13" fmla="*/ 0 h 225"/>
                    <a:gd name="T14" fmla="*/ 0 w 176"/>
                    <a:gd name="T15" fmla="*/ 0 h 225"/>
                    <a:gd name="T16" fmla="*/ 0 w 176"/>
                    <a:gd name="T17" fmla="*/ 225 h 225"/>
                    <a:gd name="T18" fmla="*/ 120 w 176"/>
                    <a:gd name="T19" fmla="*/ 225 h 225"/>
                    <a:gd name="T20" fmla="*/ 136 w 176"/>
                    <a:gd name="T21" fmla="*/ 225 h 225"/>
                    <a:gd name="T22" fmla="*/ 136 w 176"/>
                    <a:gd name="T23" fmla="*/ 225 h 225"/>
                    <a:gd name="T24" fmla="*/ 148 w 176"/>
                    <a:gd name="T25" fmla="*/ 213 h 225"/>
                    <a:gd name="T26" fmla="*/ 120 w 176"/>
                    <a:gd name="T27" fmla="*/ 209 h 225"/>
                    <a:gd name="T28" fmla="*/ 16 w 176"/>
                    <a:gd name="T29" fmla="*/ 209 h 225"/>
                    <a:gd name="T30" fmla="*/ 16 w 176"/>
                    <a:gd name="T31" fmla="*/ 16 h 225"/>
                    <a:gd name="T32" fmla="*/ 160 w 176"/>
                    <a:gd name="T33" fmla="*/ 16 h 225"/>
                    <a:gd name="T34" fmla="*/ 160 w 176"/>
                    <a:gd name="T35" fmla="*/ 169 h 225"/>
                    <a:gd name="T36" fmla="*/ 120 w 176"/>
                    <a:gd name="T37" fmla="*/ 169 h 225"/>
                    <a:gd name="T38" fmla="*/ 120 w 176"/>
                    <a:gd name="T39" fmla="*/ 209 h 225"/>
                    <a:gd name="T40" fmla="*/ 132 w 176"/>
                    <a:gd name="T41" fmla="*/ 206 h 225"/>
                    <a:gd name="T42" fmla="*/ 132 w 176"/>
                    <a:gd name="T43" fmla="*/ 181 h 225"/>
                    <a:gd name="T44" fmla="*/ 157 w 176"/>
                    <a:gd name="T45" fmla="*/ 181 h 225"/>
                    <a:gd name="T46" fmla="*/ 143 w 176"/>
                    <a:gd name="T47" fmla="*/ 196 h 225"/>
                    <a:gd name="T48" fmla="*/ 132 w 176"/>
                    <a:gd name="T49" fmla="*/ 20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225">
                      <a:moveTo>
                        <a:pt x="148" y="213"/>
                      </a:moveTo>
                      <a:cubicBezTo>
                        <a:pt x="153" y="208"/>
                        <a:pt x="159" y="202"/>
                        <a:pt x="164" y="197"/>
                      </a:cubicBezTo>
                      <a:cubicBezTo>
                        <a:pt x="164" y="197"/>
                        <a:pt x="164" y="197"/>
                        <a:pt x="164" y="197"/>
                      </a:cubicBezTo>
                      <a:cubicBezTo>
                        <a:pt x="176" y="185"/>
                        <a:pt x="176" y="185"/>
                        <a:pt x="176" y="185"/>
                      </a:cubicBezTo>
                      <a:cubicBezTo>
                        <a:pt x="176" y="185"/>
                        <a:pt x="176" y="185"/>
                        <a:pt x="176" y="185"/>
                      </a:cubicBezTo>
                      <a:cubicBezTo>
                        <a:pt x="176" y="169"/>
                        <a:pt x="176" y="169"/>
                        <a:pt x="176" y="169"/>
                      </a:cubicBezTo>
                      <a:cubicBezTo>
                        <a:pt x="176" y="0"/>
                        <a:pt x="176" y="0"/>
                        <a:pt x="176" y="0"/>
                      </a:cubicBezTo>
                      <a:cubicBezTo>
                        <a:pt x="0" y="0"/>
                        <a:pt x="0" y="0"/>
                        <a:pt x="0" y="0"/>
                      </a:cubicBezTo>
                      <a:cubicBezTo>
                        <a:pt x="0" y="225"/>
                        <a:pt x="0" y="225"/>
                        <a:pt x="0" y="225"/>
                      </a:cubicBezTo>
                      <a:cubicBezTo>
                        <a:pt x="120" y="225"/>
                        <a:pt x="120" y="225"/>
                        <a:pt x="120" y="225"/>
                      </a:cubicBezTo>
                      <a:cubicBezTo>
                        <a:pt x="136" y="225"/>
                        <a:pt x="136" y="225"/>
                        <a:pt x="136" y="225"/>
                      </a:cubicBezTo>
                      <a:cubicBezTo>
                        <a:pt x="136" y="225"/>
                        <a:pt x="136" y="225"/>
                        <a:pt x="136" y="225"/>
                      </a:cubicBezTo>
                      <a:cubicBezTo>
                        <a:pt x="148" y="213"/>
                        <a:pt x="148" y="213"/>
                        <a:pt x="148" y="213"/>
                      </a:cubicBezTo>
                      <a:close/>
                      <a:moveTo>
                        <a:pt x="120" y="209"/>
                      </a:moveTo>
                      <a:cubicBezTo>
                        <a:pt x="16" y="209"/>
                        <a:pt x="16" y="209"/>
                        <a:pt x="16" y="209"/>
                      </a:cubicBezTo>
                      <a:cubicBezTo>
                        <a:pt x="16" y="16"/>
                        <a:pt x="16" y="16"/>
                        <a:pt x="16" y="16"/>
                      </a:cubicBezTo>
                      <a:cubicBezTo>
                        <a:pt x="160" y="16"/>
                        <a:pt x="160" y="16"/>
                        <a:pt x="160" y="16"/>
                      </a:cubicBezTo>
                      <a:cubicBezTo>
                        <a:pt x="160" y="169"/>
                        <a:pt x="160" y="169"/>
                        <a:pt x="160" y="169"/>
                      </a:cubicBezTo>
                      <a:cubicBezTo>
                        <a:pt x="120" y="169"/>
                        <a:pt x="120" y="169"/>
                        <a:pt x="120" y="169"/>
                      </a:cubicBezTo>
                      <a:lnTo>
                        <a:pt x="120" y="209"/>
                      </a:lnTo>
                      <a:close/>
                      <a:moveTo>
                        <a:pt x="132" y="206"/>
                      </a:moveTo>
                      <a:cubicBezTo>
                        <a:pt x="132" y="181"/>
                        <a:pt x="132" y="181"/>
                        <a:pt x="132" y="181"/>
                      </a:cubicBezTo>
                      <a:cubicBezTo>
                        <a:pt x="157" y="181"/>
                        <a:pt x="157" y="181"/>
                        <a:pt x="157" y="181"/>
                      </a:cubicBezTo>
                      <a:cubicBezTo>
                        <a:pt x="143" y="196"/>
                        <a:pt x="143" y="196"/>
                        <a:pt x="143" y="196"/>
                      </a:cubicBezTo>
                      <a:lnTo>
                        <a:pt x="132" y="2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13"/>
                <p:cNvSpPr>
                  <a:spLocks noChangeArrowheads="1"/>
                </p:cNvSpPr>
                <p:nvPr/>
              </p:nvSpPr>
              <p:spPr bwMode="auto">
                <a:xfrm>
                  <a:off x="580" y="2239"/>
                  <a:ext cx="249" cy="53"/>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Rectangle 14"/>
                <p:cNvSpPr>
                  <a:spLocks noChangeArrowheads="1"/>
                </p:cNvSpPr>
                <p:nvPr/>
              </p:nvSpPr>
              <p:spPr bwMode="auto">
                <a:xfrm>
                  <a:off x="580" y="2350"/>
                  <a:ext cx="249" cy="26"/>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Rectangle 15"/>
                <p:cNvSpPr>
                  <a:spLocks noChangeArrowheads="1"/>
                </p:cNvSpPr>
                <p:nvPr/>
              </p:nvSpPr>
              <p:spPr bwMode="auto">
                <a:xfrm>
                  <a:off x="580" y="2407"/>
                  <a:ext cx="249" cy="27"/>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Rectangle 16"/>
                <p:cNvSpPr>
                  <a:spLocks noChangeArrowheads="1"/>
                </p:cNvSpPr>
                <p:nvPr/>
              </p:nvSpPr>
              <p:spPr bwMode="auto">
                <a:xfrm>
                  <a:off x="580" y="2467"/>
                  <a:ext cx="249" cy="27"/>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Rectangle 17"/>
                <p:cNvSpPr>
                  <a:spLocks noChangeArrowheads="1"/>
                </p:cNvSpPr>
                <p:nvPr/>
              </p:nvSpPr>
              <p:spPr bwMode="auto">
                <a:xfrm>
                  <a:off x="580" y="2525"/>
                  <a:ext cx="156" cy="26"/>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grpSp>
        <p:nvGrpSpPr>
          <p:cNvPr id="14" name="グループ化 13"/>
          <p:cNvGrpSpPr/>
          <p:nvPr/>
        </p:nvGrpSpPr>
        <p:grpSpPr>
          <a:xfrm>
            <a:off x="898215" y="4966973"/>
            <a:ext cx="10401012" cy="1111052"/>
            <a:chOff x="479859" y="4966973"/>
            <a:chExt cx="10401012" cy="1111052"/>
          </a:xfrm>
        </p:grpSpPr>
        <p:sp>
          <p:nvSpPr>
            <p:cNvPr id="6" name="Google Shape;209;p34"/>
            <p:cNvSpPr txBox="1">
              <a:spLocks/>
            </p:cNvSpPr>
            <p:nvPr/>
          </p:nvSpPr>
          <p:spPr>
            <a:xfrm>
              <a:off x="1880871" y="52164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chemeClr val="accent1"/>
                  </a:solidFill>
                  <a:latin typeface="Meiryo UI" panose="020B0604030504040204" pitchFamily="50" charset="-128"/>
                </a:rPr>
                <a:t>ホストチームにプルリクエストを送る</a:t>
              </a:r>
            </a:p>
          </p:txBody>
        </p:sp>
        <p:grpSp>
          <p:nvGrpSpPr>
            <p:cNvPr id="18" name="グループ化 17"/>
            <p:cNvGrpSpPr/>
            <p:nvPr/>
          </p:nvGrpSpPr>
          <p:grpSpPr>
            <a:xfrm>
              <a:off x="479859" y="4966973"/>
              <a:ext cx="1111052" cy="1111052"/>
              <a:chOff x="479859" y="4966973"/>
              <a:chExt cx="1111052" cy="1111052"/>
            </a:xfrm>
          </p:grpSpPr>
          <p:sp>
            <p:nvSpPr>
              <p:cNvPr id="32" name="楕円 31"/>
              <p:cNvSpPr/>
              <p:nvPr/>
            </p:nvSpPr>
            <p:spPr>
              <a:xfrm>
                <a:off x="479859" y="4966973"/>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 name="Group 4"/>
              <p:cNvGrpSpPr>
                <a:grpSpLocks noChangeAspect="1"/>
              </p:cNvGrpSpPr>
              <p:nvPr/>
            </p:nvGrpSpPr>
            <p:grpSpPr bwMode="auto">
              <a:xfrm>
                <a:off x="678466" y="5146614"/>
                <a:ext cx="686861" cy="751770"/>
                <a:chOff x="1507" y="1218"/>
                <a:chExt cx="2000" cy="2189"/>
              </a:xfrm>
            </p:grpSpPr>
            <p:sp>
              <p:nvSpPr>
                <p:cNvPr id="8" name="AutoShape 3"/>
                <p:cNvSpPr>
                  <a:spLocks noChangeAspect="1" noChangeArrowheads="1" noTextEdit="1"/>
                </p:cNvSpPr>
                <p:nvPr/>
              </p:nvSpPr>
              <p:spPr bwMode="auto">
                <a:xfrm>
                  <a:off x="1507" y="1218"/>
                  <a:ext cx="2000" cy="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5"/>
                <p:cNvSpPr>
                  <a:spLocks noEditPoints="1"/>
                </p:cNvSpPr>
                <p:nvPr/>
              </p:nvSpPr>
              <p:spPr bwMode="auto">
                <a:xfrm>
                  <a:off x="1773" y="1187"/>
                  <a:ext cx="1469" cy="513"/>
                </a:xfrm>
                <a:custGeom>
                  <a:avLst/>
                  <a:gdLst>
                    <a:gd name="T0" fmla="*/ 135 w 1272"/>
                    <a:gd name="T1" fmla="*/ 393 h 444"/>
                    <a:gd name="T2" fmla="*/ 478 w 1272"/>
                    <a:gd name="T3" fmla="*/ 444 h 444"/>
                    <a:gd name="T4" fmla="*/ 636 w 1272"/>
                    <a:gd name="T5" fmla="*/ 433 h 444"/>
                    <a:gd name="T6" fmla="*/ 794 w 1272"/>
                    <a:gd name="T7" fmla="*/ 444 h 444"/>
                    <a:gd name="T8" fmla="*/ 1137 w 1272"/>
                    <a:gd name="T9" fmla="*/ 393 h 444"/>
                    <a:gd name="T10" fmla="*/ 1239 w 1272"/>
                    <a:gd name="T11" fmla="*/ 150 h 444"/>
                    <a:gd name="T12" fmla="*/ 1001 w 1272"/>
                    <a:gd name="T13" fmla="*/ 41 h 444"/>
                    <a:gd name="T14" fmla="*/ 636 w 1272"/>
                    <a:gd name="T15" fmla="*/ 313 h 444"/>
                    <a:gd name="T16" fmla="*/ 272 w 1272"/>
                    <a:gd name="T17" fmla="*/ 41 h 444"/>
                    <a:gd name="T18" fmla="*/ 34 w 1272"/>
                    <a:gd name="T19" fmla="*/ 150 h 444"/>
                    <a:gd name="T20" fmla="*/ 135 w 1272"/>
                    <a:gd name="T21" fmla="*/ 393 h 444"/>
                    <a:gd name="T22" fmla="*/ 1033 w 1272"/>
                    <a:gd name="T23" fmla="*/ 130 h 444"/>
                    <a:gd name="T24" fmla="*/ 1150 w 1272"/>
                    <a:gd name="T25" fmla="*/ 185 h 444"/>
                    <a:gd name="T26" fmla="*/ 1100 w 1272"/>
                    <a:gd name="T27" fmla="*/ 305 h 444"/>
                    <a:gd name="T28" fmla="*/ 736 w 1272"/>
                    <a:gd name="T29" fmla="*/ 347 h 444"/>
                    <a:gd name="T30" fmla="*/ 1033 w 1272"/>
                    <a:gd name="T31" fmla="*/ 130 h 444"/>
                    <a:gd name="T32" fmla="*/ 122 w 1272"/>
                    <a:gd name="T33" fmla="*/ 185 h 444"/>
                    <a:gd name="T34" fmla="*/ 203 w 1272"/>
                    <a:gd name="T35" fmla="*/ 124 h 444"/>
                    <a:gd name="T36" fmla="*/ 239 w 1272"/>
                    <a:gd name="T37" fmla="*/ 130 h 444"/>
                    <a:gd name="T38" fmla="*/ 537 w 1272"/>
                    <a:gd name="T39" fmla="*/ 347 h 444"/>
                    <a:gd name="T40" fmla="*/ 172 w 1272"/>
                    <a:gd name="T41" fmla="*/ 305 h 444"/>
                    <a:gd name="T42" fmla="*/ 122 w 1272"/>
                    <a:gd name="T43" fmla="*/ 18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2" h="444">
                      <a:moveTo>
                        <a:pt x="135" y="393"/>
                      </a:moveTo>
                      <a:cubicBezTo>
                        <a:pt x="213" y="425"/>
                        <a:pt x="349" y="444"/>
                        <a:pt x="478" y="444"/>
                      </a:cubicBezTo>
                      <a:cubicBezTo>
                        <a:pt x="534" y="444"/>
                        <a:pt x="588" y="440"/>
                        <a:pt x="636" y="433"/>
                      </a:cubicBezTo>
                      <a:cubicBezTo>
                        <a:pt x="684" y="440"/>
                        <a:pt x="738" y="444"/>
                        <a:pt x="794" y="444"/>
                      </a:cubicBezTo>
                      <a:cubicBezTo>
                        <a:pt x="923" y="444"/>
                        <a:pt x="1060" y="425"/>
                        <a:pt x="1137" y="393"/>
                      </a:cubicBezTo>
                      <a:cubicBezTo>
                        <a:pt x="1248" y="346"/>
                        <a:pt x="1272" y="235"/>
                        <a:pt x="1239" y="150"/>
                      </a:cubicBezTo>
                      <a:cubicBezTo>
                        <a:pt x="1206" y="65"/>
                        <a:pt x="1113" y="0"/>
                        <a:pt x="1001" y="41"/>
                      </a:cubicBezTo>
                      <a:cubicBezTo>
                        <a:pt x="849" y="96"/>
                        <a:pt x="703" y="241"/>
                        <a:pt x="636" y="313"/>
                      </a:cubicBezTo>
                      <a:cubicBezTo>
                        <a:pt x="570" y="241"/>
                        <a:pt x="423" y="96"/>
                        <a:pt x="272" y="41"/>
                      </a:cubicBezTo>
                      <a:cubicBezTo>
                        <a:pt x="159" y="0"/>
                        <a:pt x="67" y="65"/>
                        <a:pt x="34" y="150"/>
                      </a:cubicBezTo>
                      <a:cubicBezTo>
                        <a:pt x="0" y="235"/>
                        <a:pt x="24" y="346"/>
                        <a:pt x="135" y="393"/>
                      </a:cubicBezTo>
                      <a:close/>
                      <a:moveTo>
                        <a:pt x="1033" y="130"/>
                      </a:moveTo>
                      <a:cubicBezTo>
                        <a:pt x="1095" y="108"/>
                        <a:pt x="1135" y="146"/>
                        <a:pt x="1150" y="185"/>
                      </a:cubicBezTo>
                      <a:cubicBezTo>
                        <a:pt x="1175" y="248"/>
                        <a:pt x="1139" y="289"/>
                        <a:pt x="1100" y="305"/>
                      </a:cubicBezTo>
                      <a:cubicBezTo>
                        <a:pt x="1024" y="337"/>
                        <a:pt x="867" y="353"/>
                        <a:pt x="736" y="347"/>
                      </a:cubicBezTo>
                      <a:cubicBezTo>
                        <a:pt x="804" y="276"/>
                        <a:pt x="920" y="172"/>
                        <a:pt x="1033" y="130"/>
                      </a:cubicBezTo>
                      <a:close/>
                      <a:moveTo>
                        <a:pt x="122" y="185"/>
                      </a:moveTo>
                      <a:cubicBezTo>
                        <a:pt x="135" y="154"/>
                        <a:pt x="162" y="124"/>
                        <a:pt x="203" y="124"/>
                      </a:cubicBezTo>
                      <a:cubicBezTo>
                        <a:pt x="214" y="124"/>
                        <a:pt x="226" y="126"/>
                        <a:pt x="239" y="130"/>
                      </a:cubicBezTo>
                      <a:cubicBezTo>
                        <a:pt x="352" y="172"/>
                        <a:pt x="468" y="276"/>
                        <a:pt x="537" y="347"/>
                      </a:cubicBezTo>
                      <a:cubicBezTo>
                        <a:pt x="406" y="353"/>
                        <a:pt x="248" y="337"/>
                        <a:pt x="172" y="305"/>
                      </a:cubicBezTo>
                      <a:cubicBezTo>
                        <a:pt x="134" y="289"/>
                        <a:pt x="98" y="248"/>
                        <a:pt x="122" y="18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Rectangle 6"/>
                <p:cNvSpPr>
                  <a:spLocks noChangeArrowheads="1"/>
                </p:cNvSpPr>
                <p:nvPr/>
              </p:nvSpPr>
              <p:spPr bwMode="auto">
                <a:xfrm>
                  <a:off x="1634" y="2312"/>
                  <a:ext cx="756" cy="10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Rectangle 7"/>
                <p:cNvSpPr>
                  <a:spLocks noChangeArrowheads="1"/>
                </p:cNvSpPr>
                <p:nvPr/>
              </p:nvSpPr>
              <p:spPr bwMode="auto">
                <a:xfrm>
                  <a:off x="2625" y="2312"/>
                  <a:ext cx="756" cy="10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Rectangle 8"/>
                <p:cNvSpPr>
                  <a:spLocks noChangeArrowheads="1"/>
                </p:cNvSpPr>
                <p:nvPr/>
              </p:nvSpPr>
              <p:spPr bwMode="auto">
                <a:xfrm>
                  <a:off x="1508" y="1793"/>
                  <a:ext cx="1999" cy="4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grpSp>
        <p:nvGrpSpPr>
          <p:cNvPr id="12" name="グループ化 11"/>
          <p:cNvGrpSpPr/>
          <p:nvPr/>
        </p:nvGrpSpPr>
        <p:grpSpPr>
          <a:xfrm>
            <a:off x="898215" y="1804673"/>
            <a:ext cx="10401012" cy="1111052"/>
            <a:chOff x="479859" y="1804673"/>
            <a:chExt cx="10401012" cy="1111052"/>
          </a:xfrm>
        </p:grpSpPr>
        <p:sp>
          <p:nvSpPr>
            <p:cNvPr id="7" name="Google Shape;203;p33"/>
            <p:cNvSpPr txBox="1">
              <a:spLocks/>
            </p:cNvSpPr>
            <p:nvPr/>
          </p:nvSpPr>
          <p:spPr>
            <a:xfrm>
              <a:off x="1880871" y="20541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None/>
              </a:pPr>
              <a:r>
                <a:rPr lang="ja-JP" altLang="en-US" sz="3600" b="1" dirty="0">
                  <a:solidFill>
                    <a:schemeClr val="accent1"/>
                  </a:solidFill>
                  <a:latin typeface="Meiryo UI" panose="020B0604030504040204" pitchFamily="50" charset="-128"/>
                </a:rPr>
                <a:t>コントリビューションの準備をする</a:t>
              </a:r>
              <a:endParaRPr lang="en-US" altLang="ja-JP" sz="3600" b="1" dirty="0">
                <a:solidFill>
                  <a:schemeClr val="accent1"/>
                </a:solidFill>
                <a:latin typeface="Meiryo UI" panose="020B0604030504040204" pitchFamily="50" charset="-128"/>
              </a:endParaRPr>
            </a:p>
          </p:txBody>
        </p:sp>
        <p:grpSp>
          <p:nvGrpSpPr>
            <p:cNvPr id="2" name="グループ化 1"/>
            <p:cNvGrpSpPr/>
            <p:nvPr/>
          </p:nvGrpSpPr>
          <p:grpSpPr>
            <a:xfrm>
              <a:off x="479859" y="1804673"/>
              <a:ext cx="1111052" cy="1111052"/>
              <a:chOff x="479859" y="1633985"/>
              <a:chExt cx="1111052" cy="1111052"/>
            </a:xfrm>
          </p:grpSpPr>
          <p:sp>
            <p:nvSpPr>
              <p:cNvPr id="20" name="楕円 19"/>
              <p:cNvSpPr/>
              <p:nvPr/>
            </p:nvSpPr>
            <p:spPr>
              <a:xfrm>
                <a:off x="479859" y="1633985"/>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6" name="Group 20"/>
              <p:cNvGrpSpPr>
                <a:grpSpLocks noChangeAspect="1"/>
              </p:cNvGrpSpPr>
              <p:nvPr/>
            </p:nvGrpSpPr>
            <p:grpSpPr bwMode="auto">
              <a:xfrm>
                <a:off x="630238" y="1944688"/>
                <a:ext cx="825500" cy="468312"/>
                <a:chOff x="397" y="1225"/>
                <a:chExt cx="520" cy="295"/>
              </a:xfrm>
            </p:grpSpPr>
            <p:sp>
              <p:nvSpPr>
                <p:cNvPr id="47" name="AutoShape 19"/>
                <p:cNvSpPr>
                  <a:spLocks noChangeAspect="1" noChangeArrowheads="1" noTextEdit="1"/>
                </p:cNvSpPr>
                <p:nvPr/>
              </p:nvSpPr>
              <p:spPr bwMode="auto">
                <a:xfrm>
                  <a:off x="397" y="1225"/>
                  <a:ext cx="5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21"/>
                <p:cNvSpPr>
                  <a:spLocks/>
                </p:cNvSpPr>
                <p:nvPr/>
              </p:nvSpPr>
              <p:spPr bwMode="auto">
                <a:xfrm>
                  <a:off x="801" y="1221"/>
                  <a:ext cx="120" cy="122"/>
                </a:xfrm>
                <a:custGeom>
                  <a:avLst/>
                  <a:gdLst>
                    <a:gd name="T0" fmla="*/ 58 w 63"/>
                    <a:gd name="T1" fmla="*/ 23 h 63"/>
                    <a:gd name="T2" fmla="*/ 23 w 63"/>
                    <a:gd name="T3" fmla="*/ 5 h 63"/>
                    <a:gd name="T4" fmla="*/ 5 w 63"/>
                    <a:gd name="T5" fmla="*/ 40 h 63"/>
                    <a:gd name="T6" fmla="*/ 40 w 63"/>
                    <a:gd name="T7" fmla="*/ 58 h 63"/>
                    <a:gd name="T8" fmla="*/ 58 w 63"/>
                    <a:gd name="T9" fmla="*/ 23 h 63"/>
                  </a:gdLst>
                  <a:ahLst/>
                  <a:cxnLst>
                    <a:cxn ang="0">
                      <a:pos x="T0" y="T1"/>
                    </a:cxn>
                    <a:cxn ang="0">
                      <a:pos x="T2" y="T3"/>
                    </a:cxn>
                    <a:cxn ang="0">
                      <a:pos x="T4" y="T5"/>
                    </a:cxn>
                    <a:cxn ang="0">
                      <a:pos x="T6" y="T7"/>
                    </a:cxn>
                    <a:cxn ang="0">
                      <a:pos x="T8" y="T9"/>
                    </a:cxn>
                  </a:cxnLst>
                  <a:rect l="0" t="0" r="r" b="b"/>
                  <a:pathLst>
                    <a:path w="63" h="63">
                      <a:moveTo>
                        <a:pt x="58" y="23"/>
                      </a:moveTo>
                      <a:cubicBezTo>
                        <a:pt x="54" y="8"/>
                        <a:pt x="38" y="0"/>
                        <a:pt x="23" y="5"/>
                      </a:cubicBezTo>
                      <a:cubicBezTo>
                        <a:pt x="8" y="9"/>
                        <a:pt x="0" y="25"/>
                        <a:pt x="5" y="40"/>
                      </a:cubicBezTo>
                      <a:cubicBezTo>
                        <a:pt x="10" y="55"/>
                        <a:pt x="25" y="63"/>
                        <a:pt x="40" y="58"/>
                      </a:cubicBezTo>
                      <a:cubicBezTo>
                        <a:pt x="55" y="53"/>
                        <a:pt x="63" y="38"/>
                        <a:pt x="58" y="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22"/>
                <p:cNvSpPr>
                  <a:spLocks/>
                </p:cNvSpPr>
                <p:nvPr/>
              </p:nvSpPr>
              <p:spPr bwMode="auto">
                <a:xfrm>
                  <a:off x="399" y="1279"/>
                  <a:ext cx="394" cy="239"/>
                </a:xfrm>
                <a:custGeom>
                  <a:avLst/>
                  <a:gdLst>
                    <a:gd name="T0" fmla="*/ 207 w 207"/>
                    <a:gd name="T1" fmla="*/ 26 h 124"/>
                    <a:gd name="T2" fmla="*/ 204 w 207"/>
                    <a:gd name="T3" fmla="*/ 13 h 124"/>
                    <a:gd name="T4" fmla="*/ 184 w 207"/>
                    <a:gd name="T5" fmla="*/ 2 h 124"/>
                    <a:gd name="T6" fmla="*/ 163 w 207"/>
                    <a:gd name="T7" fmla="*/ 10 h 124"/>
                    <a:gd name="T8" fmla="*/ 163 w 207"/>
                    <a:gd name="T9" fmla="*/ 10 h 124"/>
                    <a:gd name="T10" fmla="*/ 148 w 207"/>
                    <a:gd name="T11" fmla="*/ 15 h 124"/>
                    <a:gd name="T12" fmla="*/ 105 w 207"/>
                    <a:gd name="T13" fmla="*/ 30 h 124"/>
                    <a:gd name="T14" fmla="*/ 0 w 207"/>
                    <a:gd name="T15" fmla="*/ 96 h 124"/>
                    <a:gd name="T16" fmla="*/ 10 w 207"/>
                    <a:gd name="T17" fmla="*/ 123 h 124"/>
                    <a:gd name="T18" fmla="*/ 123 w 207"/>
                    <a:gd name="T19" fmla="*/ 83 h 124"/>
                    <a:gd name="T20" fmla="*/ 167 w 207"/>
                    <a:gd name="T21" fmla="*/ 68 h 124"/>
                    <a:gd name="T22" fmla="*/ 179 w 207"/>
                    <a:gd name="T23" fmla="*/ 64 h 124"/>
                    <a:gd name="T24" fmla="*/ 187 w 207"/>
                    <a:gd name="T25" fmla="*/ 124 h 124"/>
                    <a:gd name="T26" fmla="*/ 207 w 207"/>
                    <a:gd name="T27" fmla="*/ 124 h 124"/>
                    <a:gd name="T28" fmla="*/ 207 w 207"/>
                    <a:gd name="T29" fmla="*/ 2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124">
                      <a:moveTo>
                        <a:pt x="207" y="26"/>
                      </a:moveTo>
                      <a:cubicBezTo>
                        <a:pt x="206" y="21"/>
                        <a:pt x="206" y="17"/>
                        <a:pt x="204" y="13"/>
                      </a:cubicBezTo>
                      <a:cubicBezTo>
                        <a:pt x="201" y="4"/>
                        <a:pt x="192" y="0"/>
                        <a:pt x="184" y="2"/>
                      </a:cubicBezTo>
                      <a:cubicBezTo>
                        <a:pt x="163" y="10"/>
                        <a:pt x="163" y="10"/>
                        <a:pt x="163" y="10"/>
                      </a:cubicBezTo>
                      <a:cubicBezTo>
                        <a:pt x="163" y="10"/>
                        <a:pt x="163" y="10"/>
                        <a:pt x="163" y="10"/>
                      </a:cubicBezTo>
                      <a:cubicBezTo>
                        <a:pt x="148" y="15"/>
                        <a:pt x="148" y="15"/>
                        <a:pt x="148" y="15"/>
                      </a:cubicBezTo>
                      <a:cubicBezTo>
                        <a:pt x="105" y="30"/>
                        <a:pt x="105" y="30"/>
                        <a:pt x="105" y="30"/>
                      </a:cubicBezTo>
                      <a:cubicBezTo>
                        <a:pt x="0" y="96"/>
                        <a:pt x="0" y="96"/>
                        <a:pt x="0" y="96"/>
                      </a:cubicBezTo>
                      <a:cubicBezTo>
                        <a:pt x="10" y="123"/>
                        <a:pt x="10" y="123"/>
                        <a:pt x="10" y="123"/>
                      </a:cubicBezTo>
                      <a:cubicBezTo>
                        <a:pt x="123" y="83"/>
                        <a:pt x="123" y="83"/>
                        <a:pt x="123" y="83"/>
                      </a:cubicBezTo>
                      <a:cubicBezTo>
                        <a:pt x="167" y="68"/>
                        <a:pt x="167" y="68"/>
                        <a:pt x="167" y="68"/>
                      </a:cubicBezTo>
                      <a:cubicBezTo>
                        <a:pt x="179" y="64"/>
                        <a:pt x="179" y="64"/>
                        <a:pt x="179" y="64"/>
                      </a:cubicBezTo>
                      <a:cubicBezTo>
                        <a:pt x="187" y="124"/>
                        <a:pt x="187" y="124"/>
                        <a:pt x="187" y="124"/>
                      </a:cubicBezTo>
                      <a:cubicBezTo>
                        <a:pt x="207" y="124"/>
                        <a:pt x="207" y="124"/>
                        <a:pt x="207" y="124"/>
                      </a:cubicBezTo>
                      <a:cubicBezTo>
                        <a:pt x="207" y="26"/>
                        <a:pt x="207" y="26"/>
                        <a:pt x="207" y="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23450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468087" y="2411966"/>
            <a:ext cx="11255828" cy="3960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2-</a:t>
            </a:r>
            <a:r>
              <a:rPr lang="en-US" altLang="ja-JP" sz="2800" dirty="0">
                <a:solidFill>
                  <a:schemeClr val="bg1"/>
                </a:solidFill>
                <a:latin typeface="Meiryo UI" panose="020B0604030504040204" pitchFamily="50" charset="-128"/>
                <a:ea typeface="Meiryo UI" panose="020B0604030504040204" pitchFamily="50" charset="-128"/>
              </a:rPr>
              <a:t>3</a:t>
            </a:r>
            <a:r>
              <a:rPr lang="ja-JP" altLang="en-US"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rPr>
              <a:t>コントリビューションの準備をする</a:t>
            </a:r>
            <a:endParaRPr lang="ja-JP" altLang="ja-JP" sz="2800" dirty="0">
              <a:solidFill>
                <a:schemeClr val="bg1"/>
              </a:solidFill>
              <a:latin typeface="Meiryo UI" panose="020B0604030504040204" pitchFamily="50" charset="-128"/>
              <a:ea typeface="Meiryo UI" panose="020B0604030504040204" pitchFamily="50" charset="-128"/>
            </a:endParaRPr>
          </a:p>
        </p:txBody>
      </p:sp>
      <p:sp>
        <p:nvSpPr>
          <p:cNvPr id="7"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200" b="1" dirty="0">
                <a:solidFill>
                  <a:srgbClr val="0064D2"/>
                </a:solidFill>
                <a:latin typeface="+mn-ea"/>
              </a:rPr>
              <a:t>考え方のポイントは</a:t>
            </a:r>
            <a:endParaRPr lang="en-US" altLang="ja-JP" sz="3200" b="1" dirty="0">
              <a:solidFill>
                <a:srgbClr val="0064D2"/>
              </a:solidFill>
              <a:latin typeface="+mn-ea"/>
            </a:endParaRPr>
          </a:p>
          <a:p>
            <a:pPr marL="0" indent="0" algn="ctr">
              <a:lnSpc>
                <a:spcPct val="100000"/>
              </a:lnSpc>
              <a:spcBef>
                <a:spcPts val="0"/>
              </a:spcBef>
              <a:buFont typeface="Arial" panose="020B0604020202020204" pitchFamily="34" charset="0"/>
              <a:buNone/>
            </a:pPr>
            <a:r>
              <a:rPr lang="ja-JP" altLang="en-US" sz="4400" b="1" dirty="0">
                <a:solidFill>
                  <a:srgbClr val="0064D2"/>
                </a:solidFill>
                <a:latin typeface="+mn-ea"/>
              </a:rPr>
              <a:t>ホストと「共通課題」になりそうかどうか</a:t>
            </a:r>
          </a:p>
        </p:txBody>
      </p:sp>
      <p:sp>
        <p:nvSpPr>
          <p:cNvPr id="8" name="Google Shape;215;p35"/>
          <p:cNvSpPr txBox="1">
            <a:spLocks/>
          </p:cNvSpPr>
          <p:nvPr/>
        </p:nvSpPr>
        <p:spPr>
          <a:xfrm>
            <a:off x="479425" y="5710022"/>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None/>
            </a:pPr>
            <a:r>
              <a:rPr lang="ja-JP" altLang="en-US" sz="3200" dirty="0">
                <a:latin typeface="Meiryo UI" panose="020B0604030504040204" pitchFamily="50" charset="-128"/>
              </a:rPr>
              <a:t>他に考えておくべきことは？</a:t>
            </a:r>
            <a:endParaRPr lang="en-US" altLang="ja-JP" sz="3200" dirty="0">
              <a:latin typeface="Meiryo UI" panose="020B0604030504040204" pitchFamily="50" charset="-128"/>
            </a:endParaRPr>
          </a:p>
        </p:txBody>
      </p:sp>
      <p:grpSp>
        <p:nvGrpSpPr>
          <p:cNvPr id="9" name="グループ化 8"/>
          <p:cNvGrpSpPr/>
          <p:nvPr/>
        </p:nvGrpSpPr>
        <p:grpSpPr>
          <a:xfrm>
            <a:off x="2416622" y="2528358"/>
            <a:ext cx="7358756" cy="3233893"/>
            <a:chOff x="2416622" y="2528358"/>
            <a:chExt cx="7358756" cy="3233893"/>
          </a:xfrm>
        </p:grpSpPr>
        <p:grpSp>
          <p:nvGrpSpPr>
            <p:cNvPr id="20" name="グループ化 19"/>
            <p:cNvGrpSpPr>
              <a:grpSpLocks noChangeAspect="1"/>
            </p:cNvGrpSpPr>
            <p:nvPr/>
          </p:nvGrpSpPr>
          <p:grpSpPr>
            <a:xfrm>
              <a:off x="2416622" y="2798483"/>
              <a:ext cx="1609459" cy="2808000"/>
              <a:chOff x="4766456" y="3919410"/>
              <a:chExt cx="528292" cy="921703"/>
            </a:xfrm>
            <a:solidFill>
              <a:schemeClr val="accent1">
                <a:lumMod val="60000"/>
                <a:lumOff val="40000"/>
              </a:schemeClr>
            </a:solidFill>
          </p:grpSpPr>
          <p:sp>
            <p:nvSpPr>
              <p:cNvPr id="21" name="Freeform 24"/>
              <p:cNvSpPr>
                <a:spLocks noEditPoints="1"/>
              </p:cNvSpPr>
              <p:nvPr/>
            </p:nvSpPr>
            <p:spPr bwMode="auto">
              <a:xfrm>
                <a:off x="4766456" y="3919410"/>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7956845" y="2789496"/>
              <a:ext cx="1818533" cy="2786020"/>
              <a:chOff x="3760788" y="4030663"/>
              <a:chExt cx="633413" cy="970398"/>
            </a:xfrm>
            <a:solidFill>
              <a:srgbClr val="7030A0"/>
            </a:solidFill>
          </p:grpSpPr>
          <p:sp>
            <p:nvSpPr>
              <p:cNvPr id="28" name="Oval 106"/>
              <p:cNvSpPr>
                <a:spLocks noChangeArrowheads="1"/>
              </p:cNvSpPr>
              <p:nvPr/>
            </p:nvSpPr>
            <p:spPr bwMode="auto">
              <a:xfrm>
                <a:off x="4000500"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07"/>
              <p:cNvSpPr>
                <a:spLocks noChangeArrowheads="1"/>
              </p:cNvSpPr>
              <p:nvPr/>
            </p:nvSpPr>
            <p:spPr bwMode="auto">
              <a:xfrm>
                <a:off x="4092575" y="4283076"/>
                <a:ext cx="34925"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08"/>
              <p:cNvSpPr>
                <a:spLocks noEditPoints="1"/>
              </p:cNvSpPr>
              <p:nvPr/>
            </p:nvSpPr>
            <p:spPr bwMode="auto">
              <a:xfrm>
                <a:off x="4019550" y="4364038"/>
                <a:ext cx="85725" cy="4762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2" y="0"/>
                      <a:pt x="0" y="1"/>
                      <a:pt x="0" y="3"/>
                    </a:cubicBezTo>
                    <a:cubicBezTo>
                      <a:pt x="0" y="12"/>
                      <a:pt x="8" y="18"/>
                      <a:pt x="17" y="18"/>
                    </a:cubicBezTo>
                    <a:cubicBezTo>
                      <a:pt x="26" y="18"/>
                      <a:pt x="33" y="12"/>
                      <a:pt x="33" y="3"/>
                    </a:cubicBezTo>
                    <a:close/>
                    <a:moveTo>
                      <a:pt x="27" y="6"/>
                    </a:moveTo>
                    <a:cubicBezTo>
                      <a:pt x="25" y="10"/>
                      <a:pt x="22"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a:off x="4325938" y="4030663"/>
                <a:ext cx="68263" cy="119063"/>
              </a:xfrm>
              <a:custGeom>
                <a:avLst/>
                <a:gdLst>
                  <a:gd name="T0" fmla="*/ 16 w 26"/>
                  <a:gd name="T1" fmla="*/ 0 h 45"/>
                  <a:gd name="T2" fmla="*/ 5 w 26"/>
                  <a:gd name="T3" fmla="*/ 9 h 45"/>
                  <a:gd name="T4" fmla="*/ 0 w 26"/>
                  <a:gd name="T5" fmla="*/ 45 h 45"/>
                  <a:gd name="T6" fmla="*/ 23 w 26"/>
                  <a:gd name="T7" fmla="*/ 17 h 45"/>
                  <a:gd name="T8" fmla="*/ 25 w 26"/>
                  <a:gd name="T9" fmla="*/ 12 h 45"/>
                  <a:gd name="T10" fmla="*/ 16 w 26"/>
                  <a:gd name="T11" fmla="*/ 0 h 45"/>
                </a:gdLst>
                <a:ahLst/>
                <a:cxnLst>
                  <a:cxn ang="0">
                    <a:pos x="T0" y="T1"/>
                  </a:cxn>
                  <a:cxn ang="0">
                    <a:pos x="T2" y="T3"/>
                  </a:cxn>
                  <a:cxn ang="0">
                    <a:pos x="T4" y="T5"/>
                  </a:cxn>
                  <a:cxn ang="0">
                    <a:pos x="T6" y="T7"/>
                  </a:cxn>
                  <a:cxn ang="0">
                    <a:pos x="T8" y="T9"/>
                  </a:cxn>
                  <a:cxn ang="0">
                    <a:pos x="T10" y="T11"/>
                  </a:cxn>
                </a:cxnLst>
                <a:rect l="0" t="0" r="r" b="b"/>
                <a:pathLst>
                  <a:path w="26" h="45">
                    <a:moveTo>
                      <a:pt x="16" y="0"/>
                    </a:moveTo>
                    <a:cubicBezTo>
                      <a:pt x="11" y="0"/>
                      <a:pt x="5" y="4"/>
                      <a:pt x="5" y="9"/>
                    </a:cubicBezTo>
                    <a:cubicBezTo>
                      <a:pt x="0" y="45"/>
                      <a:pt x="0" y="45"/>
                      <a:pt x="0" y="45"/>
                    </a:cubicBezTo>
                    <a:cubicBezTo>
                      <a:pt x="23" y="17"/>
                      <a:pt x="23" y="17"/>
                      <a:pt x="23" y="17"/>
                    </a:cubicBezTo>
                    <a:cubicBezTo>
                      <a:pt x="24" y="16"/>
                      <a:pt x="25" y="14"/>
                      <a:pt x="25" y="12"/>
                    </a:cubicBezTo>
                    <a:cubicBezTo>
                      <a:pt x="26" y="7"/>
                      <a:pt x="22" y="1"/>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9"/>
              <p:cNvSpPr>
                <a:spLocks/>
              </p:cNvSpPr>
              <p:nvPr/>
            </p:nvSpPr>
            <p:spPr bwMode="auto">
              <a:xfrm>
                <a:off x="4286250" y="4162426"/>
                <a:ext cx="44450" cy="44450"/>
              </a:xfrm>
              <a:custGeom>
                <a:avLst/>
                <a:gdLst>
                  <a:gd name="T0" fmla="*/ 2 w 17"/>
                  <a:gd name="T1" fmla="*/ 5 h 17"/>
                  <a:gd name="T2" fmla="*/ 6 w 17"/>
                  <a:gd name="T3" fmla="*/ 15 h 17"/>
                  <a:gd name="T4" fmla="*/ 16 w 17"/>
                  <a:gd name="T5" fmla="*/ 11 h 17"/>
                  <a:gd name="T6" fmla="*/ 12 w 17"/>
                  <a:gd name="T7" fmla="*/ 1 h 17"/>
                  <a:gd name="T8" fmla="*/ 2 w 17"/>
                  <a:gd name="T9" fmla="*/ 5 h 17"/>
                </a:gdLst>
                <a:ahLst/>
                <a:cxnLst>
                  <a:cxn ang="0">
                    <a:pos x="T0" y="T1"/>
                  </a:cxn>
                  <a:cxn ang="0">
                    <a:pos x="T2" y="T3"/>
                  </a:cxn>
                  <a:cxn ang="0">
                    <a:pos x="T4" y="T5"/>
                  </a:cxn>
                  <a:cxn ang="0">
                    <a:pos x="T6" y="T7"/>
                  </a:cxn>
                  <a:cxn ang="0">
                    <a:pos x="T8" y="T9"/>
                  </a:cxn>
                </a:cxnLst>
                <a:rect l="0" t="0" r="r" b="b"/>
                <a:pathLst>
                  <a:path w="17" h="17">
                    <a:moveTo>
                      <a:pt x="2" y="5"/>
                    </a:moveTo>
                    <a:cubicBezTo>
                      <a:pt x="0" y="9"/>
                      <a:pt x="2" y="13"/>
                      <a:pt x="6" y="15"/>
                    </a:cubicBezTo>
                    <a:cubicBezTo>
                      <a:pt x="9" y="17"/>
                      <a:pt x="14" y="15"/>
                      <a:pt x="16" y="11"/>
                    </a:cubicBezTo>
                    <a:cubicBezTo>
                      <a:pt x="17" y="7"/>
                      <a:pt x="16" y="3"/>
                      <a:pt x="12" y="1"/>
                    </a:cubicBezTo>
                    <a:cubicBezTo>
                      <a:pt x="8" y="0"/>
                      <a:pt x="4" y="1"/>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5"/>
              <p:cNvSpPr>
                <a:spLocks/>
              </p:cNvSpPr>
              <p:nvPr/>
            </p:nvSpPr>
            <p:spPr bwMode="auto">
              <a:xfrm>
                <a:off x="4071938" y="49466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76"/>
              <p:cNvSpPr>
                <a:spLocks noEditPoints="1"/>
              </p:cNvSpPr>
              <p:nvPr/>
            </p:nvSpPr>
            <p:spPr bwMode="auto">
              <a:xfrm>
                <a:off x="3760788" y="4072373"/>
                <a:ext cx="614363" cy="928688"/>
              </a:xfrm>
              <a:custGeom>
                <a:avLst/>
                <a:gdLst>
                  <a:gd name="T0" fmla="*/ 147 w 235"/>
                  <a:gd name="T1" fmla="*/ 171 h 354"/>
                  <a:gd name="T2" fmla="*/ 136 w 235"/>
                  <a:gd name="T3" fmla="*/ 155 h 354"/>
                  <a:gd name="T4" fmla="*/ 190 w 235"/>
                  <a:gd name="T5" fmla="*/ 174 h 354"/>
                  <a:gd name="T6" fmla="*/ 174 w 235"/>
                  <a:gd name="T7" fmla="*/ 69 h 354"/>
                  <a:gd name="T8" fmla="*/ 50 w 235"/>
                  <a:gd name="T9" fmla="*/ 83 h 354"/>
                  <a:gd name="T10" fmla="*/ 91 w 235"/>
                  <a:gd name="T11" fmla="*/ 161 h 354"/>
                  <a:gd name="T12" fmla="*/ 58 w 235"/>
                  <a:gd name="T13" fmla="*/ 183 h 354"/>
                  <a:gd name="T14" fmla="*/ 98 w 235"/>
                  <a:gd name="T15" fmla="*/ 306 h 354"/>
                  <a:gd name="T16" fmla="*/ 109 w 235"/>
                  <a:gd name="T17" fmla="*/ 293 h 354"/>
                  <a:gd name="T18" fmla="*/ 133 w 235"/>
                  <a:gd name="T19" fmla="*/ 282 h 354"/>
                  <a:gd name="T20" fmla="*/ 143 w 235"/>
                  <a:gd name="T21" fmla="*/ 256 h 354"/>
                  <a:gd name="T22" fmla="*/ 140 w 235"/>
                  <a:gd name="T23" fmla="*/ 235 h 354"/>
                  <a:gd name="T24" fmla="*/ 99 w 235"/>
                  <a:gd name="T25" fmla="*/ 235 h 354"/>
                  <a:gd name="T26" fmla="*/ 83 w 235"/>
                  <a:gd name="T27" fmla="*/ 259 h 354"/>
                  <a:gd name="T28" fmla="*/ 34 w 235"/>
                  <a:gd name="T29" fmla="*/ 291 h 354"/>
                  <a:gd name="T30" fmla="*/ 45 w 235"/>
                  <a:gd name="T31" fmla="*/ 342 h 354"/>
                  <a:gd name="T32" fmla="*/ 80 w 235"/>
                  <a:gd name="T33" fmla="*/ 183 h 354"/>
                  <a:gd name="T34" fmla="*/ 108 w 235"/>
                  <a:gd name="T35" fmla="*/ 197 h 354"/>
                  <a:gd name="T36" fmla="*/ 145 w 235"/>
                  <a:gd name="T37" fmla="*/ 212 h 354"/>
                  <a:gd name="T38" fmla="*/ 172 w 235"/>
                  <a:gd name="T39" fmla="*/ 189 h 354"/>
                  <a:gd name="T40" fmla="*/ 222 w 235"/>
                  <a:gd name="T41" fmla="*/ 336 h 354"/>
                  <a:gd name="T42" fmla="*/ 190 w 235"/>
                  <a:gd name="T43" fmla="*/ 309 h 354"/>
                  <a:gd name="T44" fmla="*/ 150 w 235"/>
                  <a:gd name="T45" fmla="*/ 314 h 354"/>
                  <a:gd name="T46" fmla="*/ 122 w 235"/>
                  <a:gd name="T47" fmla="*/ 316 h 354"/>
                  <a:gd name="T48" fmla="*/ 108 w 235"/>
                  <a:gd name="T49" fmla="*/ 325 h 354"/>
                  <a:gd name="T50" fmla="*/ 90 w 235"/>
                  <a:gd name="T51" fmla="*/ 341 h 354"/>
                  <a:gd name="T52" fmla="*/ 119 w 235"/>
                  <a:gd name="T53" fmla="*/ 352 h 354"/>
                  <a:gd name="T54" fmla="*/ 154 w 235"/>
                  <a:gd name="T55" fmla="*/ 348 h 354"/>
                  <a:gd name="T56" fmla="*/ 193 w 235"/>
                  <a:gd name="T57" fmla="*/ 354 h 354"/>
                  <a:gd name="T58" fmla="*/ 140 w 235"/>
                  <a:gd name="T59" fmla="*/ 170 h 354"/>
                  <a:gd name="T60" fmla="*/ 98 w 235"/>
                  <a:gd name="T61" fmla="*/ 169 h 354"/>
                  <a:gd name="T62" fmla="*/ 93 w 235"/>
                  <a:gd name="T63" fmla="*/ 31 h 354"/>
                  <a:gd name="T64" fmla="*/ 130 w 235"/>
                  <a:gd name="T65" fmla="*/ 155 h 354"/>
                  <a:gd name="T66" fmla="*/ 91 w 235"/>
                  <a:gd name="T67" fmla="*/ 172 h 354"/>
                  <a:gd name="T68" fmla="*/ 168 w 235"/>
                  <a:gd name="T69" fmla="*/ 68 h 354"/>
                  <a:gd name="T70" fmla="*/ 162 w 235"/>
                  <a:gd name="T71" fmla="*/ 62 h 354"/>
                  <a:gd name="T72" fmla="*/ 101 w 235"/>
                  <a:gd name="T73" fmla="*/ 10 h 354"/>
                  <a:gd name="T74" fmla="*/ 66 w 235"/>
                  <a:gd name="T75" fmla="*/ 69 h 354"/>
                  <a:gd name="T76" fmla="*/ 166 w 235"/>
                  <a:gd name="T77" fmla="*/ 75 h 354"/>
                  <a:gd name="T78" fmla="*/ 158 w 235"/>
                  <a:gd name="T79" fmla="*/ 132 h 354"/>
                  <a:gd name="T80" fmla="*/ 61 w 235"/>
                  <a:gd name="T81" fmla="*/ 74 h 354"/>
                  <a:gd name="T82" fmla="*/ 87 w 235"/>
                  <a:gd name="T83" fmla="*/ 269 h 354"/>
                  <a:gd name="T84" fmla="*/ 101 w 235"/>
                  <a:gd name="T85" fmla="*/ 241 h 354"/>
                  <a:gd name="T86" fmla="*/ 127 w 235"/>
                  <a:gd name="T87" fmla="*/ 236 h 354"/>
                  <a:gd name="T88" fmla="*/ 135 w 235"/>
                  <a:gd name="T89" fmla="*/ 256 h 354"/>
                  <a:gd name="T90" fmla="*/ 137 w 235"/>
                  <a:gd name="T91" fmla="*/ 266 h 354"/>
                  <a:gd name="T92" fmla="*/ 110 w 235"/>
                  <a:gd name="T93" fmla="*/ 287 h 354"/>
                  <a:gd name="T94" fmla="*/ 145 w 235"/>
                  <a:gd name="T95" fmla="*/ 345 h 354"/>
                  <a:gd name="T96" fmla="*/ 108 w 235"/>
                  <a:gd name="T97" fmla="*/ 344 h 354"/>
                  <a:gd name="T98" fmla="*/ 101 w 235"/>
                  <a:gd name="T99" fmla="*/ 331 h 354"/>
                  <a:gd name="T100" fmla="*/ 115 w 235"/>
                  <a:gd name="T101" fmla="*/ 326 h 354"/>
                  <a:gd name="T102" fmla="*/ 123 w 235"/>
                  <a:gd name="T103" fmla="*/ 322 h 354"/>
                  <a:gd name="T104" fmla="*/ 155 w 235"/>
                  <a:gd name="T105" fmla="*/ 323 h 354"/>
                  <a:gd name="T106" fmla="*/ 145 w 235"/>
                  <a:gd name="T107" fmla="*/ 34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354">
                    <a:moveTo>
                      <a:pt x="216" y="230"/>
                    </a:moveTo>
                    <a:cubicBezTo>
                      <a:pt x="216" y="229"/>
                      <a:pt x="216" y="229"/>
                      <a:pt x="216" y="229"/>
                    </a:cubicBezTo>
                    <a:cubicBezTo>
                      <a:pt x="210" y="208"/>
                      <a:pt x="194" y="188"/>
                      <a:pt x="174" y="183"/>
                    </a:cubicBezTo>
                    <a:cubicBezTo>
                      <a:pt x="153" y="177"/>
                      <a:pt x="153" y="177"/>
                      <a:pt x="153" y="177"/>
                    </a:cubicBezTo>
                    <a:cubicBezTo>
                      <a:pt x="151" y="177"/>
                      <a:pt x="149" y="176"/>
                      <a:pt x="147" y="174"/>
                    </a:cubicBezTo>
                    <a:cubicBezTo>
                      <a:pt x="147" y="171"/>
                      <a:pt x="147" y="171"/>
                      <a:pt x="147" y="171"/>
                    </a:cubicBezTo>
                    <a:cubicBezTo>
                      <a:pt x="147" y="171"/>
                      <a:pt x="147" y="171"/>
                      <a:pt x="146" y="170"/>
                    </a:cubicBezTo>
                    <a:cubicBezTo>
                      <a:pt x="143" y="163"/>
                      <a:pt x="143" y="163"/>
                      <a:pt x="143" y="163"/>
                    </a:cubicBezTo>
                    <a:cubicBezTo>
                      <a:pt x="143" y="162"/>
                      <a:pt x="142" y="161"/>
                      <a:pt x="141" y="161"/>
                    </a:cubicBezTo>
                    <a:cubicBezTo>
                      <a:pt x="140" y="161"/>
                      <a:pt x="139" y="161"/>
                      <a:pt x="138" y="162"/>
                    </a:cubicBezTo>
                    <a:cubicBezTo>
                      <a:pt x="138" y="163"/>
                      <a:pt x="138" y="163"/>
                      <a:pt x="138" y="163"/>
                    </a:cubicBezTo>
                    <a:cubicBezTo>
                      <a:pt x="137" y="160"/>
                      <a:pt x="136" y="158"/>
                      <a:pt x="136" y="155"/>
                    </a:cubicBezTo>
                    <a:cubicBezTo>
                      <a:pt x="136" y="140"/>
                      <a:pt x="136" y="140"/>
                      <a:pt x="136" y="140"/>
                    </a:cubicBezTo>
                    <a:cubicBezTo>
                      <a:pt x="142" y="137"/>
                      <a:pt x="147" y="134"/>
                      <a:pt x="152" y="129"/>
                    </a:cubicBezTo>
                    <a:cubicBezTo>
                      <a:pt x="152" y="132"/>
                      <a:pt x="152" y="132"/>
                      <a:pt x="152" y="132"/>
                    </a:cubicBezTo>
                    <a:cubicBezTo>
                      <a:pt x="152" y="143"/>
                      <a:pt x="157" y="158"/>
                      <a:pt x="166" y="165"/>
                    </a:cubicBezTo>
                    <a:cubicBezTo>
                      <a:pt x="172" y="170"/>
                      <a:pt x="189" y="174"/>
                      <a:pt x="190" y="174"/>
                    </a:cubicBezTo>
                    <a:cubicBezTo>
                      <a:pt x="190" y="174"/>
                      <a:pt x="190" y="174"/>
                      <a:pt x="190" y="174"/>
                    </a:cubicBezTo>
                    <a:cubicBezTo>
                      <a:pt x="191" y="174"/>
                      <a:pt x="192" y="174"/>
                      <a:pt x="192" y="174"/>
                    </a:cubicBezTo>
                    <a:cubicBezTo>
                      <a:pt x="193" y="173"/>
                      <a:pt x="193" y="172"/>
                      <a:pt x="193" y="171"/>
                    </a:cubicBezTo>
                    <a:cubicBezTo>
                      <a:pt x="193" y="107"/>
                      <a:pt x="193" y="107"/>
                      <a:pt x="193" y="107"/>
                    </a:cubicBezTo>
                    <a:cubicBezTo>
                      <a:pt x="193" y="99"/>
                      <a:pt x="188" y="92"/>
                      <a:pt x="181" y="88"/>
                    </a:cubicBezTo>
                    <a:cubicBezTo>
                      <a:pt x="182" y="87"/>
                      <a:pt x="182" y="85"/>
                      <a:pt x="182" y="83"/>
                    </a:cubicBezTo>
                    <a:cubicBezTo>
                      <a:pt x="182" y="78"/>
                      <a:pt x="179" y="72"/>
                      <a:pt x="174" y="69"/>
                    </a:cubicBezTo>
                    <a:cubicBezTo>
                      <a:pt x="174" y="51"/>
                      <a:pt x="174" y="51"/>
                      <a:pt x="174" y="51"/>
                    </a:cubicBezTo>
                    <a:cubicBezTo>
                      <a:pt x="174" y="22"/>
                      <a:pt x="151" y="0"/>
                      <a:pt x="123" y="0"/>
                    </a:cubicBezTo>
                    <a:cubicBezTo>
                      <a:pt x="109" y="0"/>
                      <a:pt x="109" y="0"/>
                      <a:pt x="109" y="0"/>
                    </a:cubicBezTo>
                    <a:cubicBezTo>
                      <a:pt x="81" y="0"/>
                      <a:pt x="58" y="22"/>
                      <a:pt x="58" y="51"/>
                    </a:cubicBezTo>
                    <a:cubicBezTo>
                      <a:pt x="58" y="70"/>
                      <a:pt x="58" y="70"/>
                      <a:pt x="58" y="70"/>
                    </a:cubicBezTo>
                    <a:cubicBezTo>
                      <a:pt x="53" y="72"/>
                      <a:pt x="50" y="78"/>
                      <a:pt x="50" y="83"/>
                    </a:cubicBezTo>
                    <a:cubicBezTo>
                      <a:pt x="50" y="93"/>
                      <a:pt x="58" y="100"/>
                      <a:pt x="67" y="101"/>
                    </a:cubicBezTo>
                    <a:cubicBezTo>
                      <a:pt x="69" y="118"/>
                      <a:pt x="80" y="133"/>
                      <a:pt x="96" y="140"/>
                    </a:cubicBezTo>
                    <a:cubicBezTo>
                      <a:pt x="96" y="155"/>
                      <a:pt x="96" y="155"/>
                      <a:pt x="96" y="155"/>
                    </a:cubicBezTo>
                    <a:cubicBezTo>
                      <a:pt x="96" y="158"/>
                      <a:pt x="95" y="160"/>
                      <a:pt x="94" y="163"/>
                    </a:cubicBezTo>
                    <a:cubicBezTo>
                      <a:pt x="94" y="162"/>
                      <a:pt x="94" y="162"/>
                      <a:pt x="94" y="162"/>
                    </a:cubicBezTo>
                    <a:cubicBezTo>
                      <a:pt x="93" y="161"/>
                      <a:pt x="92" y="161"/>
                      <a:pt x="91" y="161"/>
                    </a:cubicBezTo>
                    <a:cubicBezTo>
                      <a:pt x="90" y="161"/>
                      <a:pt x="89" y="162"/>
                      <a:pt x="89" y="163"/>
                    </a:cubicBezTo>
                    <a:cubicBezTo>
                      <a:pt x="85" y="170"/>
                      <a:pt x="85" y="170"/>
                      <a:pt x="85" y="170"/>
                    </a:cubicBezTo>
                    <a:cubicBezTo>
                      <a:pt x="85" y="171"/>
                      <a:pt x="85" y="171"/>
                      <a:pt x="85" y="171"/>
                    </a:cubicBezTo>
                    <a:cubicBezTo>
                      <a:pt x="85" y="174"/>
                      <a:pt x="85" y="174"/>
                      <a:pt x="85" y="174"/>
                    </a:cubicBezTo>
                    <a:cubicBezTo>
                      <a:pt x="83" y="176"/>
                      <a:pt x="81" y="177"/>
                      <a:pt x="78" y="178"/>
                    </a:cubicBezTo>
                    <a:cubicBezTo>
                      <a:pt x="58" y="183"/>
                      <a:pt x="58" y="183"/>
                      <a:pt x="58" y="183"/>
                    </a:cubicBezTo>
                    <a:cubicBezTo>
                      <a:pt x="35" y="189"/>
                      <a:pt x="16" y="214"/>
                      <a:pt x="15" y="240"/>
                    </a:cubicBezTo>
                    <a:cubicBezTo>
                      <a:pt x="2" y="318"/>
                      <a:pt x="2" y="318"/>
                      <a:pt x="2" y="318"/>
                    </a:cubicBezTo>
                    <a:cubicBezTo>
                      <a:pt x="0" y="331"/>
                      <a:pt x="3" y="343"/>
                      <a:pt x="13" y="349"/>
                    </a:cubicBezTo>
                    <a:cubicBezTo>
                      <a:pt x="18" y="352"/>
                      <a:pt x="23" y="353"/>
                      <a:pt x="28" y="353"/>
                    </a:cubicBezTo>
                    <a:cubicBezTo>
                      <a:pt x="35" y="353"/>
                      <a:pt x="42" y="351"/>
                      <a:pt x="48" y="347"/>
                    </a:cubicBezTo>
                    <a:cubicBezTo>
                      <a:pt x="60" y="338"/>
                      <a:pt x="96" y="307"/>
                      <a:pt x="98" y="306"/>
                    </a:cubicBezTo>
                    <a:cubicBezTo>
                      <a:pt x="99" y="305"/>
                      <a:pt x="99" y="303"/>
                      <a:pt x="98" y="302"/>
                    </a:cubicBezTo>
                    <a:cubicBezTo>
                      <a:pt x="96" y="299"/>
                      <a:pt x="96" y="299"/>
                      <a:pt x="96" y="299"/>
                    </a:cubicBezTo>
                    <a:cubicBezTo>
                      <a:pt x="99" y="298"/>
                      <a:pt x="101" y="297"/>
                      <a:pt x="103" y="295"/>
                    </a:cubicBezTo>
                    <a:cubicBezTo>
                      <a:pt x="104" y="295"/>
                      <a:pt x="104" y="295"/>
                      <a:pt x="104" y="295"/>
                    </a:cubicBezTo>
                    <a:cubicBezTo>
                      <a:pt x="105" y="294"/>
                      <a:pt x="106" y="294"/>
                      <a:pt x="106" y="294"/>
                    </a:cubicBezTo>
                    <a:cubicBezTo>
                      <a:pt x="107" y="293"/>
                      <a:pt x="108" y="293"/>
                      <a:pt x="109" y="293"/>
                    </a:cubicBezTo>
                    <a:cubicBezTo>
                      <a:pt x="110" y="293"/>
                      <a:pt x="111" y="293"/>
                      <a:pt x="112" y="293"/>
                    </a:cubicBezTo>
                    <a:cubicBezTo>
                      <a:pt x="114" y="292"/>
                      <a:pt x="116" y="291"/>
                      <a:pt x="118" y="290"/>
                    </a:cubicBezTo>
                    <a:cubicBezTo>
                      <a:pt x="120" y="290"/>
                      <a:pt x="121" y="289"/>
                      <a:pt x="123" y="288"/>
                    </a:cubicBezTo>
                    <a:cubicBezTo>
                      <a:pt x="123" y="288"/>
                      <a:pt x="123" y="288"/>
                      <a:pt x="123" y="288"/>
                    </a:cubicBezTo>
                    <a:cubicBezTo>
                      <a:pt x="126" y="286"/>
                      <a:pt x="129" y="284"/>
                      <a:pt x="132" y="283"/>
                    </a:cubicBezTo>
                    <a:cubicBezTo>
                      <a:pt x="133" y="282"/>
                      <a:pt x="133" y="282"/>
                      <a:pt x="133" y="282"/>
                    </a:cubicBezTo>
                    <a:cubicBezTo>
                      <a:pt x="134" y="281"/>
                      <a:pt x="135" y="281"/>
                      <a:pt x="136" y="280"/>
                    </a:cubicBezTo>
                    <a:cubicBezTo>
                      <a:pt x="138" y="278"/>
                      <a:pt x="138" y="278"/>
                      <a:pt x="138" y="278"/>
                    </a:cubicBezTo>
                    <a:cubicBezTo>
                      <a:pt x="141" y="277"/>
                      <a:pt x="143" y="275"/>
                      <a:pt x="143" y="272"/>
                    </a:cubicBezTo>
                    <a:cubicBezTo>
                      <a:pt x="144" y="270"/>
                      <a:pt x="144" y="268"/>
                      <a:pt x="143" y="266"/>
                    </a:cubicBezTo>
                    <a:cubicBezTo>
                      <a:pt x="145" y="263"/>
                      <a:pt x="145" y="259"/>
                      <a:pt x="143" y="256"/>
                    </a:cubicBezTo>
                    <a:cubicBezTo>
                      <a:pt x="143" y="256"/>
                      <a:pt x="143" y="256"/>
                      <a:pt x="143" y="256"/>
                    </a:cubicBezTo>
                    <a:cubicBezTo>
                      <a:pt x="143" y="255"/>
                      <a:pt x="144" y="255"/>
                      <a:pt x="144" y="254"/>
                    </a:cubicBezTo>
                    <a:cubicBezTo>
                      <a:pt x="144" y="252"/>
                      <a:pt x="144" y="249"/>
                      <a:pt x="143" y="246"/>
                    </a:cubicBezTo>
                    <a:cubicBezTo>
                      <a:pt x="142" y="245"/>
                      <a:pt x="142" y="245"/>
                      <a:pt x="141" y="244"/>
                    </a:cubicBezTo>
                    <a:cubicBezTo>
                      <a:pt x="141" y="244"/>
                      <a:pt x="142" y="244"/>
                      <a:pt x="142" y="244"/>
                    </a:cubicBezTo>
                    <a:cubicBezTo>
                      <a:pt x="142" y="244"/>
                      <a:pt x="142" y="244"/>
                      <a:pt x="142" y="244"/>
                    </a:cubicBezTo>
                    <a:cubicBezTo>
                      <a:pt x="142" y="241"/>
                      <a:pt x="142" y="237"/>
                      <a:pt x="140" y="235"/>
                    </a:cubicBezTo>
                    <a:cubicBezTo>
                      <a:pt x="138" y="232"/>
                      <a:pt x="136" y="230"/>
                      <a:pt x="133" y="229"/>
                    </a:cubicBezTo>
                    <a:cubicBezTo>
                      <a:pt x="130" y="229"/>
                      <a:pt x="126" y="229"/>
                      <a:pt x="124" y="231"/>
                    </a:cubicBezTo>
                    <a:cubicBezTo>
                      <a:pt x="120" y="233"/>
                      <a:pt x="120" y="233"/>
                      <a:pt x="120" y="233"/>
                    </a:cubicBezTo>
                    <a:cubicBezTo>
                      <a:pt x="120" y="233"/>
                      <a:pt x="119" y="232"/>
                      <a:pt x="119" y="232"/>
                    </a:cubicBezTo>
                    <a:cubicBezTo>
                      <a:pt x="116" y="231"/>
                      <a:pt x="113" y="231"/>
                      <a:pt x="110" y="232"/>
                    </a:cubicBezTo>
                    <a:cubicBezTo>
                      <a:pt x="99" y="235"/>
                      <a:pt x="99" y="235"/>
                      <a:pt x="99" y="235"/>
                    </a:cubicBezTo>
                    <a:cubicBezTo>
                      <a:pt x="98" y="235"/>
                      <a:pt x="98" y="236"/>
                      <a:pt x="97" y="236"/>
                    </a:cubicBezTo>
                    <a:cubicBezTo>
                      <a:pt x="94" y="238"/>
                      <a:pt x="92" y="240"/>
                      <a:pt x="89" y="244"/>
                    </a:cubicBezTo>
                    <a:cubicBezTo>
                      <a:pt x="88" y="244"/>
                      <a:pt x="88" y="245"/>
                      <a:pt x="87" y="245"/>
                    </a:cubicBezTo>
                    <a:cubicBezTo>
                      <a:pt x="86" y="248"/>
                      <a:pt x="85" y="250"/>
                      <a:pt x="84" y="252"/>
                    </a:cubicBezTo>
                    <a:cubicBezTo>
                      <a:pt x="84" y="252"/>
                      <a:pt x="84" y="252"/>
                      <a:pt x="84" y="252"/>
                    </a:cubicBezTo>
                    <a:cubicBezTo>
                      <a:pt x="84" y="254"/>
                      <a:pt x="84" y="256"/>
                      <a:pt x="83" y="259"/>
                    </a:cubicBezTo>
                    <a:cubicBezTo>
                      <a:pt x="83" y="261"/>
                      <a:pt x="83" y="262"/>
                      <a:pt x="83" y="264"/>
                    </a:cubicBezTo>
                    <a:cubicBezTo>
                      <a:pt x="81" y="266"/>
                      <a:pt x="79" y="268"/>
                      <a:pt x="77" y="269"/>
                    </a:cubicBezTo>
                    <a:cubicBezTo>
                      <a:pt x="74" y="265"/>
                      <a:pt x="74" y="265"/>
                      <a:pt x="74" y="265"/>
                    </a:cubicBezTo>
                    <a:cubicBezTo>
                      <a:pt x="74" y="264"/>
                      <a:pt x="73" y="264"/>
                      <a:pt x="72" y="264"/>
                    </a:cubicBezTo>
                    <a:cubicBezTo>
                      <a:pt x="71" y="264"/>
                      <a:pt x="71" y="264"/>
                      <a:pt x="70" y="264"/>
                    </a:cubicBezTo>
                    <a:cubicBezTo>
                      <a:pt x="34" y="291"/>
                      <a:pt x="34" y="291"/>
                      <a:pt x="34" y="291"/>
                    </a:cubicBezTo>
                    <a:cubicBezTo>
                      <a:pt x="33" y="292"/>
                      <a:pt x="33" y="292"/>
                      <a:pt x="33" y="292"/>
                    </a:cubicBezTo>
                    <a:cubicBezTo>
                      <a:pt x="32" y="293"/>
                      <a:pt x="31" y="295"/>
                      <a:pt x="32" y="296"/>
                    </a:cubicBezTo>
                    <a:cubicBezTo>
                      <a:pt x="33" y="297"/>
                      <a:pt x="35" y="298"/>
                      <a:pt x="36" y="297"/>
                    </a:cubicBezTo>
                    <a:cubicBezTo>
                      <a:pt x="71" y="271"/>
                      <a:pt x="71" y="271"/>
                      <a:pt x="71" y="271"/>
                    </a:cubicBezTo>
                    <a:cubicBezTo>
                      <a:pt x="92" y="303"/>
                      <a:pt x="92" y="303"/>
                      <a:pt x="92" y="303"/>
                    </a:cubicBezTo>
                    <a:cubicBezTo>
                      <a:pt x="84" y="310"/>
                      <a:pt x="55" y="335"/>
                      <a:pt x="45" y="342"/>
                    </a:cubicBezTo>
                    <a:cubicBezTo>
                      <a:pt x="36" y="349"/>
                      <a:pt x="24" y="349"/>
                      <a:pt x="16" y="344"/>
                    </a:cubicBezTo>
                    <a:cubicBezTo>
                      <a:pt x="9" y="339"/>
                      <a:pt x="6" y="330"/>
                      <a:pt x="8" y="319"/>
                    </a:cubicBezTo>
                    <a:cubicBezTo>
                      <a:pt x="22" y="233"/>
                      <a:pt x="22" y="233"/>
                      <a:pt x="22" y="233"/>
                    </a:cubicBezTo>
                    <a:cubicBezTo>
                      <a:pt x="26" y="212"/>
                      <a:pt x="41" y="194"/>
                      <a:pt x="60" y="189"/>
                    </a:cubicBezTo>
                    <a:cubicBezTo>
                      <a:pt x="73" y="185"/>
                      <a:pt x="73" y="185"/>
                      <a:pt x="73" y="185"/>
                    </a:cubicBezTo>
                    <a:cubicBezTo>
                      <a:pt x="80" y="183"/>
                      <a:pt x="80" y="183"/>
                      <a:pt x="80" y="183"/>
                    </a:cubicBezTo>
                    <a:cubicBezTo>
                      <a:pt x="82" y="183"/>
                      <a:pt x="83" y="182"/>
                      <a:pt x="84" y="182"/>
                    </a:cubicBezTo>
                    <a:cubicBezTo>
                      <a:pt x="82" y="210"/>
                      <a:pt x="82" y="210"/>
                      <a:pt x="82" y="210"/>
                    </a:cubicBezTo>
                    <a:cubicBezTo>
                      <a:pt x="82" y="211"/>
                      <a:pt x="83" y="212"/>
                      <a:pt x="84" y="213"/>
                    </a:cubicBezTo>
                    <a:cubicBezTo>
                      <a:pt x="84" y="213"/>
                      <a:pt x="85" y="213"/>
                      <a:pt x="85" y="213"/>
                    </a:cubicBezTo>
                    <a:cubicBezTo>
                      <a:pt x="86" y="213"/>
                      <a:pt x="87" y="213"/>
                      <a:pt x="87" y="212"/>
                    </a:cubicBezTo>
                    <a:cubicBezTo>
                      <a:pt x="108" y="197"/>
                      <a:pt x="108" y="197"/>
                      <a:pt x="108" y="197"/>
                    </a:cubicBezTo>
                    <a:cubicBezTo>
                      <a:pt x="113" y="208"/>
                      <a:pt x="113" y="208"/>
                      <a:pt x="113" y="208"/>
                    </a:cubicBezTo>
                    <a:cubicBezTo>
                      <a:pt x="114" y="209"/>
                      <a:pt x="115" y="209"/>
                      <a:pt x="116" y="209"/>
                    </a:cubicBezTo>
                    <a:cubicBezTo>
                      <a:pt x="116" y="209"/>
                      <a:pt x="116" y="209"/>
                      <a:pt x="116" y="209"/>
                    </a:cubicBezTo>
                    <a:cubicBezTo>
                      <a:pt x="117" y="209"/>
                      <a:pt x="118" y="209"/>
                      <a:pt x="119" y="208"/>
                    </a:cubicBezTo>
                    <a:cubicBezTo>
                      <a:pt x="124" y="197"/>
                      <a:pt x="124" y="197"/>
                      <a:pt x="124" y="197"/>
                    </a:cubicBezTo>
                    <a:cubicBezTo>
                      <a:pt x="145" y="212"/>
                      <a:pt x="145" y="212"/>
                      <a:pt x="145" y="212"/>
                    </a:cubicBezTo>
                    <a:cubicBezTo>
                      <a:pt x="145" y="213"/>
                      <a:pt x="146" y="213"/>
                      <a:pt x="146" y="213"/>
                    </a:cubicBezTo>
                    <a:cubicBezTo>
                      <a:pt x="147" y="213"/>
                      <a:pt x="147" y="213"/>
                      <a:pt x="148" y="213"/>
                    </a:cubicBezTo>
                    <a:cubicBezTo>
                      <a:pt x="149" y="212"/>
                      <a:pt x="150" y="211"/>
                      <a:pt x="149" y="210"/>
                    </a:cubicBezTo>
                    <a:cubicBezTo>
                      <a:pt x="147" y="182"/>
                      <a:pt x="147" y="182"/>
                      <a:pt x="147" y="182"/>
                    </a:cubicBezTo>
                    <a:cubicBezTo>
                      <a:pt x="149" y="182"/>
                      <a:pt x="150" y="183"/>
                      <a:pt x="152" y="183"/>
                    </a:cubicBezTo>
                    <a:cubicBezTo>
                      <a:pt x="172" y="189"/>
                      <a:pt x="172" y="189"/>
                      <a:pt x="172" y="189"/>
                    </a:cubicBezTo>
                    <a:cubicBezTo>
                      <a:pt x="191" y="194"/>
                      <a:pt x="206" y="213"/>
                      <a:pt x="210" y="233"/>
                    </a:cubicBezTo>
                    <a:cubicBezTo>
                      <a:pt x="211" y="235"/>
                      <a:pt x="211" y="235"/>
                      <a:pt x="211" y="235"/>
                    </a:cubicBezTo>
                    <a:cubicBezTo>
                      <a:pt x="211" y="235"/>
                      <a:pt x="211" y="236"/>
                      <a:pt x="211" y="237"/>
                    </a:cubicBezTo>
                    <a:cubicBezTo>
                      <a:pt x="211" y="236"/>
                      <a:pt x="211" y="236"/>
                      <a:pt x="211" y="236"/>
                    </a:cubicBezTo>
                    <a:cubicBezTo>
                      <a:pt x="225" y="302"/>
                      <a:pt x="225" y="302"/>
                      <a:pt x="225" y="302"/>
                    </a:cubicBezTo>
                    <a:cubicBezTo>
                      <a:pt x="229" y="317"/>
                      <a:pt x="228" y="328"/>
                      <a:pt x="222" y="336"/>
                    </a:cubicBezTo>
                    <a:cubicBezTo>
                      <a:pt x="217" y="343"/>
                      <a:pt x="207" y="347"/>
                      <a:pt x="193" y="348"/>
                    </a:cubicBezTo>
                    <a:cubicBezTo>
                      <a:pt x="184" y="349"/>
                      <a:pt x="170" y="348"/>
                      <a:pt x="164" y="348"/>
                    </a:cubicBezTo>
                    <a:cubicBezTo>
                      <a:pt x="166" y="317"/>
                      <a:pt x="166" y="317"/>
                      <a:pt x="166" y="317"/>
                    </a:cubicBezTo>
                    <a:cubicBezTo>
                      <a:pt x="190" y="315"/>
                      <a:pt x="190" y="315"/>
                      <a:pt x="190" y="315"/>
                    </a:cubicBezTo>
                    <a:cubicBezTo>
                      <a:pt x="192" y="315"/>
                      <a:pt x="193" y="314"/>
                      <a:pt x="193" y="312"/>
                    </a:cubicBezTo>
                    <a:cubicBezTo>
                      <a:pt x="193" y="311"/>
                      <a:pt x="192" y="310"/>
                      <a:pt x="190" y="309"/>
                    </a:cubicBezTo>
                    <a:cubicBezTo>
                      <a:pt x="190" y="309"/>
                      <a:pt x="190" y="309"/>
                      <a:pt x="189" y="309"/>
                    </a:cubicBezTo>
                    <a:cubicBezTo>
                      <a:pt x="163" y="312"/>
                      <a:pt x="163" y="312"/>
                      <a:pt x="163" y="312"/>
                    </a:cubicBezTo>
                    <a:cubicBezTo>
                      <a:pt x="162" y="312"/>
                      <a:pt x="161" y="313"/>
                      <a:pt x="160" y="315"/>
                    </a:cubicBezTo>
                    <a:cubicBezTo>
                      <a:pt x="160" y="317"/>
                      <a:pt x="160" y="317"/>
                      <a:pt x="160" y="317"/>
                    </a:cubicBezTo>
                    <a:cubicBezTo>
                      <a:pt x="158" y="318"/>
                      <a:pt x="158" y="318"/>
                      <a:pt x="158" y="318"/>
                    </a:cubicBezTo>
                    <a:cubicBezTo>
                      <a:pt x="155" y="316"/>
                      <a:pt x="152" y="315"/>
                      <a:pt x="150" y="314"/>
                    </a:cubicBezTo>
                    <a:cubicBezTo>
                      <a:pt x="146" y="313"/>
                      <a:pt x="143" y="314"/>
                      <a:pt x="140" y="314"/>
                    </a:cubicBezTo>
                    <a:cubicBezTo>
                      <a:pt x="139" y="314"/>
                      <a:pt x="138" y="314"/>
                      <a:pt x="138" y="314"/>
                    </a:cubicBezTo>
                    <a:cubicBezTo>
                      <a:pt x="137" y="314"/>
                      <a:pt x="137" y="314"/>
                      <a:pt x="136" y="314"/>
                    </a:cubicBezTo>
                    <a:cubicBezTo>
                      <a:pt x="135" y="314"/>
                      <a:pt x="134" y="314"/>
                      <a:pt x="133" y="314"/>
                    </a:cubicBezTo>
                    <a:cubicBezTo>
                      <a:pt x="131" y="314"/>
                      <a:pt x="129" y="315"/>
                      <a:pt x="127" y="315"/>
                    </a:cubicBezTo>
                    <a:cubicBezTo>
                      <a:pt x="125" y="315"/>
                      <a:pt x="123" y="315"/>
                      <a:pt x="122" y="316"/>
                    </a:cubicBezTo>
                    <a:cubicBezTo>
                      <a:pt x="119" y="316"/>
                      <a:pt x="119" y="316"/>
                      <a:pt x="119" y="316"/>
                    </a:cubicBezTo>
                    <a:cubicBezTo>
                      <a:pt x="118" y="316"/>
                      <a:pt x="116" y="317"/>
                      <a:pt x="115" y="317"/>
                    </a:cubicBezTo>
                    <a:cubicBezTo>
                      <a:pt x="114" y="318"/>
                      <a:pt x="114" y="318"/>
                      <a:pt x="114" y="318"/>
                    </a:cubicBezTo>
                    <a:cubicBezTo>
                      <a:pt x="113" y="318"/>
                      <a:pt x="112" y="319"/>
                      <a:pt x="111" y="320"/>
                    </a:cubicBezTo>
                    <a:cubicBezTo>
                      <a:pt x="111" y="321"/>
                      <a:pt x="109" y="322"/>
                      <a:pt x="109" y="325"/>
                    </a:cubicBezTo>
                    <a:cubicBezTo>
                      <a:pt x="108" y="325"/>
                      <a:pt x="108" y="325"/>
                      <a:pt x="108" y="325"/>
                    </a:cubicBezTo>
                    <a:cubicBezTo>
                      <a:pt x="107" y="325"/>
                      <a:pt x="107" y="325"/>
                      <a:pt x="107" y="325"/>
                    </a:cubicBezTo>
                    <a:cubicBezTo>
                      <a:pt x="105" y="325"/>
                      <a:pt x="104" y="325"/>
                      <a:pt x="102" y="325"/>
                    </a:cubicBezTo>
                    <a:cubicBezTo>
                      <a:pt x="100" y="324"/>
                      <a:pt x="98" y="324"/>
                      <a:pt x="96" y="324"/>
                    </a:cubicBezTo>
                    <a:cubicBezTo>
                      <a:pt x="92" y="323"/>
                      <a:pt x="88" y="325"/>
                      <a:pt x="86" y="328"/>
                    </a:cubicBezTo>
                    <a:cubicBezTo>
                      <a:pt x="85" y="330"/>
                      <a:pt x="85" y="333"/>
                      <a:pt x="85" y="335"/>
                    </a:cubicBezTo>
                    <a:cubicBezTo>
                      <a:pt x="86" y="338"/>
                      <a:pt x="87" y="340"/>
                      <a:pt x="90" y="341"/>
                    </a:cubicBezTo>
                    <a:cubicBezTo>
                      <a:pt x="90" y="342"/>
                      <a:pt x="90" y="342"/>
                      <a:pt x="90" y="342"/>
                    </a:cubicBezTo>
                    <a:cubicBezTo>
                      <a:pt x="92" y="342"/>
                      <a:pt x="93" y="343"/>
                      <a:pt x="94" y="344"/>
                    </a:cubicBezTo>
                    <a:cubicBezTo>
                      <a:pt x="97" y="345"/>
                      <a:pt x="99" y="347"/>
                      <a:pt x="102" y="348"/>
                    </a:cubicBezTo>
                    <a:cubicBezTo>
                      <a:pt x="102" y="349"/>
                      <a:pt x="103" y="349"/>
                      <a:pt x="103" y="349"/>
                    </a:cubicBezTo>
                    <a:cubicBezTo>
                      <a:pt x="104" y="349"/>
                      <a:pt x="106" y="350"/>
                      <a:pt x="107" y="350"/>
                    </a:cubicBezTo>
                    <a:cubicBezTo>
                      <a:pt x="119" y="352"/>
                      <a:pt x="119" y="352"/>
                      <a:pt x="119" y="352"/>
                    </a:cubicBezTo>
                    <a:cubicBezTo>
                      <a:pt x="123" y="352"/>
                      <a:pt x="128" y="353"/>
                      <a:pt x="132" y="353"/>
                    </a:cubicBezTo>
                    <a:cubicBezTo>
                      <a:pt x="133" y="353"/>
                      <a:pt x="133" y="353"/>
                      <a:pt x="134" y="353"/>
                    </a:cubicBezTo>
                    <a:cubicBezTo>
                      <a:pt x="136" y="353"/>
                      <a:pt x="137" y="353"/>
                      <a:pt x="139" y="353"/>
                    </a:cubicBezTo>
                    <a:cubicBezTo>
                      <a:pt x="142" y="353"/>
                      <a:pt x="145" y="352"/>
                      <a:pt x="147" y="351"/>
                    </a:cubicBezTo>
                    <a:cubicBezTo>
                      <a:pt x="149" y="350"/>
                      <a:pt x="150" y="350"/>
                      <a:pt x="151" y="349"/>
                    </a:cubicBezTo>
                    <a:cubicBezTo>
                      <a:pt x="152" y="349"/>
                      <a:pt x="153" y="348"/>
                      <a:pt x="154" y="348"/>
                    </a:cubicBezTo>
                    <a:cubicBezTo>
                      <a:pt x="155" y="347"/>
                      <a:pt x="156" y="347"/>
                      <a:pt x="158" y="347"/>
                    </a:cubicBezTo>
                    <a:cubicBezTo>
                      <a:pt x="158" y="347"/>
                      <a:pt x="158" y="347"/>
                      <a:pt x="158" y="347"/>
                    </a:cubicBezTo>
                    <a:cubicBezTo>
                      <a:pt x="158" y="350"/>
                      <a:pt x="158" y="350"/>
                      <a:pt x="158" y="350"/>
                    </a:cubicBezTo>
                    <a:cubicBezTo>
                      <a:pt x="158" y="352"/>
                      <a:pt x="159" y="353"/>
                      <a:pt x="161" y="354"/>
                    </a:cubicBezTo>
                    <a:cubicBezTo>
                      <a:pt x="162" y="354"/>
                      <a:pt x="174" y="354"/>
                      <a:pt x="184" y="354"/>
                    </a:cubicBezTo>
                    <a:cubicBezTo>
                      <a:pt x="187" y="354"/>
                      <a:pt x="190" y="354"/>
                      <a:pt x="193" y="354"/>
                    </a:cubicBezTo>
                    <a:cubicBezTo>
                      <a:pt x="210" y="353"/>
                      <a:pt x="221" y="348"/>
                      <a:pt x="227" y="339"/>
                    </a:cubicBezTo>
                    <a:cubicBezTo>
                      <a:pt x="234" y="330"/>
                      <a:pt x="235" y="317"/>
                      <a:pt x="231" y="300"/>
                    </a:cubicBezTo>
                    <a:lnTo>
                      <a:pt x="216" y="230"/>
                    </a:lnTo>
                    <a:close/>
                    <a:moveTo>
                      <a:pt x="143" y="204"/>
                    </a:moveTo>
                    <a:cubicBezTo>
                      <a:pt x="126" y="191"/>
                      <a:pt x="126" y="191"/>
                      <a:pt x="126" y="191"/>
                    </a:cubicBezTo>
                    <a:cubicBezTo>
                      <a:pt x="140" y="170"/>
                      <a:pt x="140" y="170"/>
                      <a:pt x="140" y="170"/>
                    </a:cubicBezTo>
                    <a:cubicBezTo>
                      <a:pt x="141" y="172"/>
                      <a:pt x="141" y="172"/>
                      <a:pt x="141" y="172"/>
                    </a:cubicBezTo>
                    <a:lnTo>
                      <a:pt x="143" y="204"/>
                    </a:lnTo>
                    <a:close/>
                    <a:moveTo>
                      <a:pt x="116" y="200"/>
                    </a:moveTo>
                    <a:cubicBezTo>
                      <a:pt x="113" y="194"/>
                      <a:pt x="113" y="194"/>
                      <a:pt x="113" y="194"/>
                    </a:cubicBezTo>
                    <a:cubicBezTo>
                      <a:pt x="113" y="193"/>
                      <a:pt x="113" y="191"/>
                      <a:pt x="112" y="190"/>
                    </a:cubicBezTo>
                    <a:cubicBezTo>
                      <a:pt x="98" y="169"/>
                      <a:pt x="98" y="169"/>
                      <a:pt x="98" y="169"/>
                    </a:cubicBezTo>
                    <a:cubicBezTo>
                      <a:pt x="100" y="164"/>
                      <a:pt x="102" y="160"/>
                      <a:pt x="102" y="155"/>
                    </a:cubicBezTo>
                    <a:cubicBezTo>
                      <a:pt x="102" y="138"/>
                      <a:pt x="102" y="138"/>
                      <a:pt x="102" y="138"/>
                    </a:cubicBezTo>
                    <a:cubicBezTo>
                      <a:pt x="102" y="137"/>
                      <a:pt x="101" y="136"/>
                      <a:pt x="100" y="135"/>
                    </a:cubicBezTo>
                    <a:cubicBezTo>
                      <a:pt x="83" y="128"/>
                      <a:pt x="72" y="113"/>
                      <a:pt x="72" y="95"/>
                    </a:cubicBezTo>
                    <a:cubicBezTo>
                      <a:pt x="72" y="67"/>
                      <a:pt x="72" y="67"/>
                      <a:pt x="72" y="67"/>
                    </a:cubicBezTo>
                    <a:cubicBezTo>
                      <a:pt x="72" y="52"/>
                      <a:pt x="80" y="38"/>
                      <a:pt x="93" y="31"/>
                    </a:cubicBezTo>
                    <a:cubicBezTo>
                      <a:pt x="97" y="45"/>
                      <a:pt x="115" y="59"/>
                      <a:pt x="139" y="65"/>
                    </a:cubicBezTo>
                    <a:cubicBezTo>
                      <a:pt x="146" y="67"/>
                      <a:pt x="153" y="68"/>
                      <a:pt x="159" y="68"/>
                    </a:cubicBezTo>
                    <a:cubicBezTo>
                      <a:pt x="159" y="95"/>
                      <a:pt x="159" y="95"/>
                      <a:pt x="159" y="95"/>
                    </a:cubicBezTo>
                    <a:cubicBezTo>
                      <a:pt x="159" y="113"/>
                      <a:pt x="149" y="128"/>
                      <a:pt x="132" y="135"/>
                    </a:cubicBezTo>
                    <a:cubicBezTo>
                      <a:pt x="131" y="136"/>
                      <a:pt x="130" y="137"/>
                      <a:pt x="130" y="138"/>
                    </a:cubicBezTo>
                    <a:cubicBezTo>
                      <a:pt x="130" y="155"/>
                      <a:pt x="130" y="155"/>
                      <a:pt x="130" y="155"/>
                    </a:cubicBezTo>
                    <a:cubicBezTo>
                      <a:pt x="130" y="160"/>
                      <a:pt x="131" y="164"/>
                      <a:pt x="134" y="169"/>
                    </a:cubicBezTo>
                    <a:cubicBezTo>
                      <a:pt x="119" y="190"/>
                      <a:pt x="119" y="190"/>
                      <a:pt x="119" y="190"/>
                    </a:cubicBezTo>
                    <a:cubicBezTo>
                      <a:pt x="119" y="191"/>
                      <a:pt x="119" y="193"/>
                      <a:pt x="119" y="194"/>
                    </a:cubicBezTo>
                    <a:lnTo>
                      <a:pt x="116" y="200"/>
                    </a:lnTo>
                    <a:close/>
                    <a:moveTo>
                      <a:pt x="89" y="204"/>
                    </a:moveTo>
                    <a:cubicBezTo>
                      <a:pt x="91" y="172"/>
                      <a:pt x="91" y="172"/>
                      <a:pt x="91" y="172"/>
                    </a:cubicBezTo>
                    <a:cubicBezTo>
                      <a:pt x="92" y="170"/>
                      <a:pt x="92" y="170"/>
                      <a:pt x="92" y="170"/>
                    </a:cubicBezTo>
                    <a:cubicBezTo>
                      <a:pt x="106" y="191"/>
                      <a:pt x="106" y="191"/>
                      <a:pt x="106" y="191"/>
                    </a:cubicBezTo>
                    <a:lnTo>
                      <a:pt x="89" y="204"/>
                    </a:lnTo>
                    <a:close/>
                    <a:moveTo>
                      <a:pt x="123" y="6"/>
                    </a:moveTo>
                    <a:cubicBezTo>
                      <a:pt x="148" y="6"/>
                      <a:pt x="168" y="26"/>
                      <a:pt x="168" y="51"/>
                    </a:cubicBezTo>
                    <a:cubicBezTo>
                      <a:pt x="168" y="68"/>
                      <a:pt x="168" y="68"/>
                      <a:pt x="168" y="68"/>
                    </a:cubicBezTo>
                    <a:cubicBezTo>
                      <a:pt x="167" y="68"/>
                      <a:pt x="166" y="69"/>
                      <a:pt x="165" y="69"/>
                    </a:cubicBezTo>
                    <a:cubicBezTo>
                      <a:pt x="165" y="67"/>
                      <a:pt x="165" y="67"/>
                      <a:pt x="165" y="67"/>
                    </a:cubicBezTo>
                    <a:cubicBezTo>
                      <a:pt x="165" y="67"/>
                      <a:pt x="165" y="66"/>
                      <a:pt x="165" y="66"/>
                    </a:cubicBezTo>
                    <a:cubicBezTo>
                      <a:pt x="165" y="66"/>
                      <a:pt x="165" y="66"/>
                      <a:pt x="165" y="66"/>
                    </a:cubicBezTo>
                    <a:cubicBezTo>
                      <a:pt x="165" y="66"/>
                      <a:pt x="165" y="65"/>
                      <a:pt x="165" y="65"/>
                    </a:cubicBezTo>
                    <a:cubicBezTo>
                      <a:pt x="165" y="64"/>
                      <a:pt x="164" y="62"/>
                      <a:pt x="162" y="62"/>
                    </a:cubicBezTo>
                    <a:cubicBezTo>
                      <a:pt x="162" y="62"/>
                      <a:pt x="162" y="62"/>
                      <a:pt x="162" y="62"/>
                    </a:cubicBezTo>
                    <a:cubicBezTo>
                      <a:pt x="155" y="62"/>
                      <a:pt x="148" y="61"/>
                      <a:pt x="140" y="59"/>
                    </a:cubicBezTo>
                    <a:cubicBezTo>
                      <a:pt x="116" y="53"/>
                      <a:pt x="97" y="37"/>
                      <a:pt x="98" y="23"/>
                    </a:cubicBezTo>
                    <a:cubicBezTo>
                      <a:pt x="98" y="22"/>
                      <a:pt x="98" y="21"/>
                      <a:pt x="98" y="20"/>
                    </a:cubicBezTo>
                    <a:cubicBezTo>
                      <a:pt x="99" y="18"/>
                      <a:pt x="100" y="16"/>
                      <a:pt x="101" y="14"/>
                    </a:cubicBezTo>
                    <a:cubicBezTo>
                      <a:pt x="102" y="13"/>
                      <a:pt x="102" y="11"/>
                      <a:pt x="101" y="10"/>
                    </a:cubicBezTo>
                    <a:cubicBezTo>
                      <a:pt x="100" y="9"/>
                      <a:pt x="98" y="9"/>
                      <a:pt x="97" y="11"/>
                    </a:cubicBezTo>
                    <a:cubicBezTo>
                      <a:pt x="94" y="13"/>
                      <a:pt x="93" y="16"/>
                      <a:pt x="92" y="19"/>
                    </a:cubicBezTo>
                    <a:cubicBezTo>
                      <a:pt x="92" y="20"/>
                      <a:pt x="92" y="22"/>
                      <a:pt x="92" y="23"/>
                    </a:cubicBezTo>
                    <a:cubicBezTo>
                      <a:pt x="92" y="23"/>
                      <a:pt x="92" y="24"/>
                      <a:pt x="92" y="24"/>
                    </a:cubicBezTo>
                    <a:cubicBezTo>
                      <a:pt x="77" y="33"/>
                      <a:pt x="66" y="49"/>
                      <a:pt x="66" y="67"/>
                    </a:cubicBezTo>
                    <a:cubicBezTo>
                      <a:pt x="66" y="69"/>
                      <a:pt x="66" y="69"/>
                      <a:pt x="66" y="69"/>
                    </a:cubicBezTo>
                    <a:cubicBezTo>
                      <a:pt x="66" y="68"/>
                      <a:pt x="65" y="68"/>
                      <a:pt x="64" y="68"/>
                    </a:cubicBezTo>
                    <a:cubicBezTo>
                      <a:pt x="64" y="51"/>
                      <a:pt x="64" y="51"/>
                      <a:pt x="64" y="51"/>
                    </a:cubicBezTo>
                    <a:cubicBezTo>
                      <a:pt x="64" y="26"/>
                      <a:pt x="84" y="6"/>
                      <a:pt x="109" y="6"/>
                    </a:cubicBezTo>
                    <a:lnTo>
                      <a:pt x="123" y="6"/>
                    </a:lnTo>
                    <a:close/>
                    <a:moveTo>
                      <a:pt x="166" y="95"/>
                    </a:moveTo>
                    <a:cubicBezTo>
                      <a:pt x="166" y="75"/>
                      <a:pt x="166" y="75"/>
                      <a:pt x="166" y="75"/>
                    </a:cubicBezTo>
                    <a:cubicBezTo>
                      <a:pt x="168" y="74"/>
                      <a:pt x="169" y="74"/>
                      <a:pt x="171" y="74"/>
                    </a:cubicBezTo>
                    <a:cubicBezTo>
                      <a:pt x="174" y="76"/>
                      <a:pt x="176" y="80"/>
                      <a:pt x="176" y="83"/>
                    </a:cubicBezTo>
                    <a:cubicBezTo>
                      <a:pt x="176" y="89"/>
                      <a:pt x="172" y="94"/>
                      <a:pt x="166" y="95"/>
                    </a:cubicBezTo>
                    <a:close/>
                    <a:moveTo>
                      <a:pt x="187" y="167"/>
                    </a:moveTo>
                    <a:cubicBezTo>
                      <a:pt x="182" y="166"/>
                      <a:pt x="173" y="163"/>
                      <a:pt x="169" y="160"/>
                    </a:cubicBezTo>
                    <a:cubicBezTo>
                      <a:pt x="162" y="155"/>
                      <a:pt x="158" y="141"/>
                      <a:pt x="158" y="132"/>
                    </a:cubicBezTo>
                    <a:cubicBezTo>
                      <a:pt x="158" y="122"/>
                      <a:pt x="158" y="122"/>
                      <a:pt x="158" y="122"/>
                    </a:cubicBezTo>
                    <a:cubicBezTo>
                      <a:pt x="161" y="116"/>
                      <a:pt x="164" y="109"/>
                      <a:pt x="165" y="101"/>
                    </a:cubicBezTo>
                    <a:cubicBezTo>
                      <a:pt x="171" y="101"/>
                      <a:pt x="175" y="98"/>
                      <a:pt x="179" y="94"/>
                    </a:cubicBezTo>
                    <a:cubicBezTo>
                      <a:pt x="184" y="96"/>
                      <a:pt x="187" y="101"/>
                      <a:pt x="187" y="107"/>
                    </a:cubicBezTo>
                    <a:lnTo>
                      <a:pt x="187" y="167"/>
                    </a:lnTo>
                    <a:close/>
                    <a:moveTo>
                      <a:pt x="61" y="74"/>
                    </a:moveTo>
                    <a:cubicBezTo>
                      <a:pt x="62" y="74"/>
                      <a:pt x="62" y="74"/>
                      <a:pt x="63" y="74"/>
                    </a:cubicBezTo>
                    <a:cubicBezTo>
                      <a:pt x="64" y="74"/>
                      <a:pt x="65" y="75"/>
                      <a:pt x="66" y="75"/>
                    </a:cubicBezTo>
                    <a:cubicBezTo>
                      <a:pt x="66" y="95"/>
                      <a:pt x="66" y="95"/>
                      <a:pt x="66" y="95"/>
                    </a:cubicBezTo>
                    <a:cubicBezTo>
                      <a:pt x="60" y="94"/>
                      <a:pt x="56" y="89"/>
                      <a:pt x="56" y="83"/>
                    </a:cubicBezTo>
                    <a:cubicBezTo>
                      <a:pt x="56" y="80"/>
                      <a:pt x="59" y="76"/>
                      <a:pt x="61" y="74"/>
                    </a:cubicBezTo>
                    <a:close/>
                    <a:moveTo>
                      <a:pt x="87" y="269"/>
                    </a:moveTo>
                    <a:cubicBezTo>
                      <a:pt x="88" y="268"/>
                      <a:pt x="89" y="268"/>
                      <a:pt x="90" y="267"/>
                    </a:cubicBezTo>
                    <a:cubicBezTo>
                      <a:pt x="89" y="265"/>
                      <a:pt x="89" y="262"/>
                      <a:pt x="89" y="259"/>
                    </a:cubicBezTo>
                    <a:cubicBezTo>
                      <a:pt x="89" y="257"/>
                      <a:pt x="90" y="256"/>
                      <a:pt x="90" y="254"/>
                    </a:cubicBezTo>
                    <a:cubicBezTo>
                      <a:pt x="91" y="252"/>
                      <a:pt x="91" y="251"/>
                      <a:pt x="92" y="248"/>
                    </a:cubicBezTo>
                    <a:cubicBezTo>
                      <a:pt x="95" y="245"/>
                      <a:pt x="97" y="243"/>
                      <a:pt x="100" y="241"/>
                    </a:cubicBezTo>
                    <a:cubicBezTo>
                      <a:pt x="101" y="241"/>
                      <a:pt x="101" y="241"/>
                      <a:pt x="101" y="241"/>
                    </a:cubicBezTo>
                    <a:cubicBezTo>
                      <a:pt x="101" y="241"/>
                      <a:pt x="101" y="241"/>
                      <a:pt x="101" y="241"/>
                    </a:cubicBezTo>
                    <a:cubicBezTo>
                      <a:pt x="112" y="237"/>
                      <a:pt x="112" y="237"/>
                      <a:pt x="112" y="237"/>
                    </a:cubicBezTo>
                    <a:cubicBezTo>
                      <a:pt x="112" y="237"/>
                      <a:pt x="112" y="237"/>
                      <a:pt x="112" y="237"/>
                    </a:cubicBezTo>
                    <a:cubicBezTo>
                      <a:pt x="115" y="236"/>
                      <a:pt x="117" y="238"/>
                      <a:pt x="118" y="240"/>
                    </a:cubicBezTo>
                    <a:cubicBezTo>
                      <a:pt x="118" y="241"/>
                      <a:pt x="118" y="241"/>
                      <a:pt x="118" y="241"/>
                    </a:cubicBezTo>
                    <a:cubicBezTo>
                      <a:pt x="127" y="236"/>
                      <a:pt x="127" y="236"/>
                      <a:pt x="127" y="236"/>
                    </a:cubicBezTo>
                    <a:cubicBezTo>
                      <a:pt x="130" y="234"/>
                      <a:pt x="133" y="235"/>
                      <a:pt x="135" y="238"/>
                    </a:cubicBezTo>
                    <a:cubicBezTo>
                      <a:pt x="137" y="241"/>
                      <a:pt x="136" y="244"/>
                      <a:pt x="133" y="246"/>
                    </a:cubicBezTo>
                    <a:cubicBezTo>
                      <a:pt x="133" y="246"/>
                      <a:pt x="133" y="246"/>
                      <a:pt x="133" y="246"/>
                    </a:cubicBezTo>
                    <a:cubicBezTo>
                      <a:pt x="132" y="246"/>
                      <a:pt x="132" y="246"/>
                      <a:pt x="132" y="246"/>
                    </a:cubicBezTo>
                    <a:cubicBezTo>
                      <a:pt x="134" y="246"/>
                      <a:pt x="136" y="247"/>
                      <a:pt x="137" y="249"/>
                    </a:cubicBezTo>
                    <a:cubicBezTo>
                      <a:pt x="139" y="251"/>
                      <a:pt x="138" y="254"/>
                      <a:pt x="135" y="256"/>
                    </a:cubicBezTo>
                    <a:cubicBezTo>
                      <a:pt x="135" y="256"/>
                      <a:pt x="135" y="256"/>
                      <a:pt x="135" y="256"/>
                    </a:cubicBezTo>
                    <a:cubicBezTo>
                      <a:pt x="135" y="256"/>
                      <a:pt x="135" y="256"/>
                      <a:pt x="135" y="256"/>
                    </a:cubicBezTo>
                    <a:cubicBezTo>
                      <a:pt x="136" y="257"/>
                      <a:pt x="137" y="258"/>
                      <a:pt x="138" y="259"/>
                    </a:cubicBezTo>
                    <a:cubicBezTo>
                      <a:pt x="139" y="261"/>
                      <a:pt x="138" y="264"/>
                      <a:pt x="136" y="265"/>
                    </a:cubicBezTo>
                    <a:cubicBezTo>
                      <a:pt x="136" y="265"/>
                      <a:pt x="136" y="265"/>
                      <a:pt x="136" y="265"/>
                    </a:cubicBezTo>
                    <a:cubicBezTo>
                      <a:pt x="137" y="266"/>
                      <a:pt x="137" y="266"/>
                      <a:pt x="137" y="266"/>
                    </a:cubicBezTo>
                    <a:cubicBezTo>
                      <a:pt x="139" y="269"/>
                      <a:pt x="138" y="272"/>
                      <a:pt x="135" y="273"/>
                    </a:cubicBezTo>
                    <a:cubicBezTo>
                      <a:pt x="133" y="275"/>
                      <a:pt x="133" y="275"/>
                      <a:pt x="133" y="275"/>
                    </a:cubicBezTo>
                    <a:cubicBezTo>
                      <a:pt x="132" y="276"/>
                      <a:pt x="131" y="276"/>
                      <a:pt x="130" y="277"/>
                    </a:cubicBezTo>
                    <a:cubicBezTo>
                      <a:pt x="127" y="279"/>
                      <a:pt x="124" y="281"/>
                      <a:pt x="120" y="282"/>
                    </a:cubicBezTo>
                    <a:cubicBezTo>
                      <a:pt x="119" y="283"/>
                      <a:pt x="117" y="284"/>
                      <a:pt x="116" y="285"/>
                    </a:cubicBezTo>
                    <a:cubicBezTo>
                      <a:pt x="114" y="286"/>
                      <a:pt x="112" y="286"/>
                      <a:pt x="110" y="287"/>
                    </a:cubicBezTo>
                    <a:cubicBezTo>
                      <a:pt x="109" y="287"/>
                      <a:pt x="107" y="287"/>
                      <a:pt x="105" y="288"/>
                    </a:cubicBezTo>
                    <a:cubicBezTo>
                      <a:pt x="103" y="288"/>
                      <a:pt x="101" y="289"/>
                      <a:pt x="100" y="290"/>
                    </a:cubicBezTo>
                    <a:cubicBezTo>
                      <a:pt x="98" y="292"/>
                      <a:pt x="95" y="293"/>
                      <a:pt x="93" y="294"/>
                    </a:cubicBezTo>
                    <a:cubicBezTo>
                      <a:pt x="80" y="274"/>
                      <a:pt x="80" y="274"/>
                      <a:pt x="80" y="274"/>
                    </a:cubicBezTo>
                    <a:cubicBezTo>
                      <a:pt x="82" y="272"/>
                      <a:pt x="85" y="271"/>
                      <a:pt x="87" y="269"/>
                    </a:cubicBezTo>
                    <a:close/>
                    <a:moveTo>
                      <a:pt x="145" y="345"/>
                    </a:moveTo>
                    <a:cubicBezTo>
                      <a:pt x="143" y="346"/>
                      <a:pt x="141" y="347"/>
                      <a:pt x="139" y="347"/>
                    </a:cubicBezTo>
                    <a:cubicBezTo>
                      <a:pt x="137" y="347"/>
                      <a:pt x="135" y="347"/>
                      <a:pt x="133" y="347"/>
                    </a:cubicBezTo>
                    <a:cubicBezTo>
                      <a:pt x="128" y="347"/>
                      <a:pt x="124" y="346"/>
                      <a:pt x="120" y="346"/>
                    </a:cubicBezTo>
                    <a:cubicBezTo>
                      <a:pt x="113" y="345"/>
                      <a:pt x="113" y="345"/>
                      <a:pt x="113" y="345"/>
                    </a:cubicBezTo>
                    <a:cubicBezTo>
                      <a:pt x="110" y="344"/>
                      <a:pt x="110" y="344"/>
                      <a:pt x="110" y="344"/>
                    </a:cubicBezTo>
                    <a:cubicBezTo>
                      <a:pt x="108" y="344"/>
                      <a:pt x="108" y="344"/>
                      <a:pt x="108" y="344"/>
                    </a:cubicBezTo>
                    <a:cubicBezTo>
                      <a:pt x="107" y="344"/>
                      <a:pt x="106" y="344"/>
                      <a:pt x="105" y="343"/>
                    </a:cubicBezTo>
                    <a:cubicBezTo>
                      <a:pt x="101" y="341"/>
                      <a:pt x="97" y="339"/>
                      <a:pt x="93" y="336"/>
                    </a:cubicBezTo>
                    <a:cubicBezTo>
                      <a:pt x="93" y="336"/>
                      <a:pt x="93" y="336"/>
                      <a:pt x="93" y="336"/>
                    </a:cubicBezTo>
                    <a:cubicBezTo>
                      <a:pt x="91" y="335"/>
                      <a:pt x="91" y="333"/>
                      <a:pt x="92" y="331"/>
                    </a:cubicBezTo>
                    <a:cubicBezTo>
                      <a:pt x="92" y="330"/>
                      <a:pt x="94" y="330"/>
                      <a:pt x="95" y="330"/>
                    </a:cubicBezTo>
                    <a:cubicBezTo>
                      <a:pt x="97" y="330"/>
                      <a:pt x="99" y="330"/>
                      <a:pt x="101" y="331"/>
                    </a:cubicBezTo>
                    <a:cubicBezTo>
                      <a:pt x="103" y="331"/>
                      <a:pt x="106" y="331"/>
                      <a:pt x="108" y="331"/>
                    </a:cubicBezTo>
                    <a:cubicBezTo>
                      <a:pt x="108" y="331"/>
                      <a:pt x="108" y="331"/>
                      <a:pt x="108" y="331"/>
                    </a:cubicBezTo>
                    <a:cubicBezTo>
                      <a:pt x="110" y="331"/>
                      <a:pt x="110" y="331"/>
                      <a:pt x="110" y="331"/>
                    </a:cubicBezTo>
                    <a:cubicBezTo>
                      <a:pt x="113" y="330"/>
                      <a:pt x="113" y="330"/>
                      <a:pt x="113" y="330"/>
                    </a:cubicBezTo>
                    <a:cubicBezTo>
                      <a:pt x="116" y="330"/>
                      <a:pt x="116" y="330"/>
                      <a:pt x="116" y="330"/>
                    </a:cubicBezTo>
                    <a:cubicBezTo>
                      <a:pt x="115" y="329"/>
                      <a:pt x="115" y="328"/>
                      <a:pt x="115" y="326"/>
                    </a:cubicBezTo>
                    <a:cubicBezTo>
                      <a:pt x="115" y="325"/>
                      <a:pt x="116" y="324"/>
                      <a:pt x="116" y="324"/>
                    </a:cubicBezTo>
                    <a:cubicBezTo>
                      <a:pt x="116" y="324"/>
                      <a:pt x="117" y="323"/>
                      <a:pt x="117" y="323"/>
                    </a:cubicBezTo>
                    <a:cubicBezTo>
                      <a:pt x="118" y="323"/>
                      <a:pt x="118" y="323"/>
                      <a:pt x="118" y="323"/>
                    </a:cubicBezTo>
                    <a:cubicBezTo>
                      <a:pt x="118" y="322"/>
                      <a:pt x="119" y="322"/>
                      <a:pt x="119" y="322"/>
                    </a:cubicBezTo>
                    <a:cubicBezTo>
                      <a:pt x="120" y="322"/>
                      <a:pt x="120" y="322"/>
                      <a:pt x="120" y="322"/>
                    </a:cubicBezTo>
                    <a:cubicBezTo>
                      <a:pt x="123" y="322"/>
                      <a:pt x="123" y="322"/>
                      <a:pt x="123" y="322"/>
                    </a:cubicBezTo>
                    <a:cubicBezTo>
                      <a:pt x="125" y="321"/>
                      <a:pt x="126" y="321"/>
                      <a:pt x="128" y="321"/>
                    </a:cubicBezTo>
                    <a:cubicBezTo>
                      <a:pt x="130" y="320"/>
                      <a:pt x="131" y="320"/>
                      <a:pt x="133" y="320"/>
                    </a:cubicBezTo>
                    <a:cubicBezTo>
                      <a:pt x="134" y="320"/>
                      <a:pt x="135" y="320"/>
                      <a:pt x="136" y="320"/>
                    </a:cubicBezTo>
                    <a:cubicBezTo>
                      <a:pt x="137" y="320"/>
                      <a:pt x="137" y="320"/>
                      <a:pt x="138" y="320"/>
                    </a:cubicBezTo>
                    <a:cubicBezTo>
                      <a:pt x="141" y="320"/>
                      <a:pt x="145" y="319"/>
                      <a:pt x="149" y="320"/>
                    </a:cubicBezTo>
                    <a:cubicBezTo>
                      <a:pt x="151" y="320"/>
                      <a:pt x="153" y="321"/>
                      <a:pt x="155" y="323"/>
                    </a:cubicBezTo>
                    <a:cubicBezTo>
                      <a:pt x="156" y="323"/>
                      <a:pt x="156" y="324"/>
                      <a:pt x="156" y="324"/>
                    </a:cubicBezTo>
                    <a:cubicBezTo>
                      <a:pt x="160" y="323"/>
                      <a:pt x="160" y="323"/>
                      <a:pt x="160" y="323"/>
                    </a:cubicBezTo>
                    <a:cubicBezTo>
                      <a:pt x="159" y="341"/>
                      <a:pt x="159" y="341"/>
                      <a:pt x="159" y="341"/>
                    </a:cubicBezTo>
                    <a:cubicBezTo>
                      <a:pt x="158" y="341"/>
                      <a:pt x="158" y="341"/>
                      <a:pt x="158" y="341"/>
                    </a:cubicBezTo>
                    <a:cubicBezTo>
                      <a:pt x="155" y="341"/>
                      <a:pt x="153" y="342"/>
                      <a:pt x="151" y="343"/>
                    </a:cubicBezTo>
                    <a:cubicBezTo>
                      <a:pt x="149" y="343"/>
                      <a:pt x="147" y="345"/>
                      <a:pt x="145" y="3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 name="グループ化 1"/>
            <p:cNvGrpSpPr/>
            <p:nvPr/>
          </p:nvGrpSpPr>
          <p:grpSpPr>
            <a:xfrm>
              <a:off x="4580860" y="2528358"/>
              <a:ext cx="2821205" cy="3233893"/>
              <a:chOff x="4242605" y="2254472"/>
              <a:chExt cx="2960558" cy="3393631"/>
            </a:xfrm>
          </p:grpSpPr>
          <p:grpSp>
            <p:nvGrpSpPr>
              <p:cNvPr id="4" name="グループ化 3"/>
              <p:cNvGrpSpPr/>
              <p:nvPr/>
            </p:nvGrpSpPr>
            <p:grpSpPr>
              <a:xfrm rot="7200000">
                <a:off x="4026068" y="2471009"/>
                <a:ext cx="3393631" cy="2960558"/>
                <a:chOff x="184312" y="2478692"/>
                <a:chExt cx="2495299" cy="2176865"/>
              </a:xfrm>
            </p:grpSpPr>
            <p:sp>
              <p:nvSpPr>
                <p:cNvPr id="45"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chemeClr val="accent4">
                    <a:lumMod val="20000"/>
                    <a:lumOff val="80000"/>
                    <a:alpha val="79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chemeClr val="accent2">
                    <a:lumMod val="60000"/>
                    <a:lumOff val="40000"/>
                    <a:alpha val="6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4C81BA">
                    <a:alpha val="29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chemeClr val="accent1">
                    <a:lumMod val="40000"/>
                    <a:lumOff val="60000"/>
                    <a:alpha val="41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4903788" y="3017838"/>
                <a:ext cx="1576387" cy="1577975"/>
                <a:chOff x="3089" y="1901"/>
                <a:chExt cx="993" cy="994"/>
              </a:xfrm>
            </p:grpSpPr>
            <p:sp>
              <p:nvSpPr>
                <p:cNvPr id="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38100">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194105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2-</a:t>
            </a:r>
            <a:r>
              <a:rPr lang="en-US" altLang="ja-JP" sz="2800" dirty="0">
                <a:solidFill>
                  <a:schemeClr val="bg1"/>
                </a:solidFill>
                <a:latin typeface="Meiryo UI" panose="020B0604030504040204" pitchFamily="50" charset="-128"/>
                <a:ea typeface="Meiryo UI" panose="020B0604030504040204" pitchFamily="50" charset="-128"/>
              </a:rPr>
              <a:t>3</a:t>
            </a:r>
            <a:r>
              <a:rPr lang="ja-JP" altLang="en-US"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rPr>
              <a:t>コントリビューションの準備をする</a:t>
            </a:r>
            <a:endParaRPr lang="ja-JP" altLang="ja-JP" sz="2800" dirty="0">
              <a:solidFill>
                <a:schemeClr val="bg1"/>
              </a:solidFill>
              <a:latin typeface="Meiryo UI" panose="020B0604030504040204" pitchFamily="50" charset="-128"/>
              <a:ea typeface="Meiryo UI" panose="020B0604030504040204" pitchFamily="50" charset="-128"/>
            </a:endParaRPr>
          </a:p>
        </p:txBody>
      </p:sp>
      <p:sp>
        <p:nvSpPr>
          <p:cNvPr id="6" name="Google Shape;215;p35"/>
          <p:cNvSpPr txBox="1">
            <a:spLocks/>
          </p:cNvSpPr>
          <p:nvPr/>
        </p:nvSpPr>
        <p:spPr>
          <a:xfrm>
            <a:off x="479425" y="1001542"/>
            <a:ext cx="2873375"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solidFill>
                  <a:srgbClr val="000000"/>
                </a:solidFill>
                <a:latin typeface="+mn-ea"/>
              </a:rPr>
              <a:t>取り組む前に</a:t>
            </a:r>
            <a:r>
              <a:rPr lang="en-US" altLang="ja-JP" sz="3200" dirty="0">
                <a:solidFill>
                  <a:srgbClr val="000000"/>
                </a:solidFill>
                <a:latin typeface="+mn-ea"/>
              </a:rPr>
              <a:t>…</a:t>
            </a:r>
            <a:endParaRPr lang="ja-JP" altLang="en-US" sz="3200" dirty="0">
              <a:solidFill>
                <a:srgbClr val="000000"/>
              </a:solidFill>
              <a:latin typeface="+mn-ea"/>
            </a:endParaRPr>
          </a:p>
        </p:txBody>
      </p:sp>
      <p:sp>
        <p:nvSpPr>
          <p:cNvPr id="11" name="Google Shape;215;p35"/>
          <p:cNvSpPr txBox="1">
            <a:spLocks/>
          </p:cNvSpPr>
          <p:nvPr/>
        </p:nvSpPr>
        <p:spPr>
          <a:xfrm>
            <a:off x="2737085" y="1001542"/>
            <a:ext cx="6669088"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600" b="1" dirty="0">
                <a:solidFill>
                  <a:schemeClr val="accent3">
                    <a:lumMod val="75000"/>
                  </a:schemeClr>
                </a:solidFill>
                <a:latin typeface="+mn-ea"/>
              </a:rPr>
              <a:t>考える必要がある</a:t>
            </a:r>
            <a:r>
              <a:rPr lang="en-US" altLang="ja-JP" sz="3600" b="1" dirty="0">
                <a:solidFill>
                  <a:schemeClr val="accent3">
                    <a:lumMod val="75000"/>
                  </a:schemeClr>
                </a:solidFill>
                <a:latin typeface="+mn-ea"/>
              </a:rPr>
              <a:t>3</a:t>
            </a:r>
            <a:r>
              <a:rPr lang="ja-JP" altLang="en-US" sz="3600" b="1" dirty="0" err="1">
                <a:solidFill>
                  <a:schemeClr val="accent3">
                    <a:lumMod val="75000"/>
                  </a:schemeClr>
                </a:solidFill>
                <a:latin typeface="+mn-ea"/>
              </a:rPr>
              <a:t>つの</a:t>
            </a:r>
            <a:r>
              <a:rPr lang="ja-JP" altLang="en-US" sz="3600" b="1" dirty="0">
                <a:solidFill>
                  <a:schemeClr val="accent3">
                    <a:lumMod val="75000"/>
                  </a:schemeClr>
                </a:solidFill>
                <a:latin typeface="+mn-ea"/>
              </a:rPr>
              <a:t>ポイント</a:t>
            </a:r>
          </a:p>
        </p:txBody>
      </p:sp>
      <p:grpSp>
        <p:nvGrpSpPr>
          <p:cNvPr id="16" name="グループ化 15"/>
          <p:cNvGrpSpPr/>
          <p:nvPr/>
        </p:nvGrpSpPr>
        <p:grpSpPr>
          <a:xfrm>
            <a:off x="898215" y="1804673"/>
            <a:ext cx="4151259" cy="1111052"/>
            <a:chOff x="468086" y="1804673"/>
            <a:chExt cx="4151259" cy="1111052"/>
          </a:xfrm>
        </p:grpSpPr>
        <p:sp>
          <p:nvSpPr>
            <p:cNvPr id="15" name="Google Shape;215;p35"/>
            <p:cNvSpPr txBox="1">
              <a:spLocks/>
            </p:cNvSpPr>
            <p:nvPr/>
          </p:nvSpPr>
          <p:spPr>
            <a:xfrm>
              <a:off x="1872970" y="2083181"/>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064D2"/>
                  </a:solidFill>
                  <a:latin typeface="Meiryo UI" panose="020B0604030504040204" pitchFamily="50" charset="-128"/>
                </a:rPr>
                <a:t>リードタイム</a:t>
              </a:r>
              <a:endParaRPr lang="ja-JP" altLang="en-US" sz="3600" b="1" dirty="0">
                <a:solidFill>
                  <a:srgbClr val="0064D2"/>
                </a:solidFill>
                <a:latin typeface="Meiryo UI" panose="020B0604030504040204" pitchFamily="50" charset="-128"/>
              </a:endParaRPr>
            </a:p>
          </p:txBody>
        </p:sp>
        <p:grpSp>
          <p:nvGrpSpPr>
            <p:cNvPr id="4" name="グループ化 3"/>
            <p:cNvGrpSpPr/>
            <p:nvPr/>
          </p:nvGrpSpPr>
          <p:grpSpPr>
            <a:xfrm>
              <a:off x="468086" y="1804673"/>
              <a:ext cx="1111052" cy="1111052"/>
              <a:chOff x="569424" y="1672469"/>
              <a:chExt cx="1111052" cy="1111052"/>
            </a:xfrm>
          </p:grpSpPr>
          <p:sp>
            <p:nvSpPr>
              <p:cNvPr id="12" name="楕円 11"/>
              <p:cNvSpPr/>
              <p:nvPr/>
            </p:nvSpPr>
            <p:spPr>
              <a:xfrm>
                <a:off x="569424" y="1672469"/>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4"/>
              <p:cNvGrpSpPr>
                <a:grpSpLocks noChangeAspect="1"/>
              </p:cNvGrpSpPr>
              <p:nvPr/>
            </p:nvGrpSpPr>
            <p:grpSpPr bwMode="auto">
              <a:xfrm>
                <a:off x="875496" y="1860927"/>
                <a:ext cx="474663" cy="733425"/>
                <a:chOff x="-639" y="1021"/>
                <a:chExt cx="299" cy="462"/>
              </a:xfrm>
            </p:grpSpPr>
            <p:sp>
              <p:nvSpPr>
                <p:cNvPr id="25" name="AutoShape 3"/>
                <p:cNvSpPr>
                  <a:spLocks noChangeAspect="1" noChangeArrowheads="1" noTextEdit="1"/>
                </p:cNvSpPr>
                <p:nvPr/>
              </p:nvSpPr>
              <p:spPr bwMode="auto">
                <a:xfrm>
                  <a:off x="-639" y="1021"/>
                  <a:ext cx="2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noEditPoints="1"/>
                </p:cNvSpPr>
                <p:nvPr/>
              </p:nvSpPr>
              <p:spPr bwMode="auto">
                <a:xfrm>
                  <a:off x="-639" y="1021"/>
                  <a:ext cx="299" cy="462"/>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559" y="1115"/>
                  <a:ext cx="138" cy="78"/>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571" y="1382"/>
                  <a:ext cx="163" cy="45"/>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grpSp>
        <p:nvGrpSpPr>
          <p:cNvPr id="18" name="グループ化 17"/>
          <p:cNvGrpSpPr/>
          <p:nvPr/>
        </p:nvGrpSpPr>
        <p:grpSpPr>
          <a:xfrm>
            <a:off x="898215" y="3385823"/>
            <a:ext cx="6325888" cy="1111052"/>
            <a:chOff x="468086" y="3385823"/>
            <a:chExt cx="6325888" cy="1111052"/>
          </a:xfrm>
        </p:grpSpPr>
        <p:sp>
          <p:nvSpPr>
            <p:cNvPr id="17" name="Google Shape;215;p35"/>
            <p:cNvSpPr txBox="1">
              <a:spLocks/>
            </p:cNvSpPr>
            <p:nvPr/>
          </p:nvSpPr>
          <p:spPr>
            <a:xfrm>
              <a:off x="1872970"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064D2"/>
                  </a:solidFill>
                  <a:latin typeface="Meiryo UI" panose="020B0604030504040204" pitchFamily="50" charset="-128"/>
                </a:rPr>
                <a:t>信頼関係の構築</a:t>
              </a:r>
            </a:p>
          </p:txBody>
        </p:sp>
        <p:grpSp>
          <p:nvGrpSpPr>
            <p:cNvPr id="5" name="グループ化 4"/>
            <p:cNvGrpSpPr/>
            <p:nvPr/>
          </p:nvGrpSpPr>
          <p:grpSpPr>
            <a:xfrm>
              <a:off x="468086" y="3385823"/>
              <a:ext cx="1111052" cy="1111052"/>
              <a:chOff x="569424" y="3311079"/>
              <a:chExt cx="1111052" cy="1111052"/>
            </a:xfrm>
          </p:grpSpPr>
          <p:sp>
            <p:nvSpPr>
              <p:cNvPr id="13" name="楕円 12"/>
              <p:cNvSpPr/>
              <p:nvPr/>
            </p:nvSpPr>
            <p:spPr>
              <a:xfrm>
                <a:off x="569424" y="3311079"/>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0" name="Group 10"/>
              <p:cNvGrpSpPr>
                <a:grpSpLocks noChangeAspect="1"/>
              </p:cNvGrpSpPr>
              <p:nvPr/>
            </p:nvGrpSpPr>
            <p:grpSpPr bwMode="auto">
              <a:xfrm>
                <a:off x="839659" y="3446803"/>
                <a:ext cx="570581" cy="830334"/>
                <a:chOff x="-1463" y="881"/>
                <a:chExt cx="1564" cy="2276"/>
              </a:xfrm>
            </p:grpSpPr>
            <p:sp>
              <p:nvSpPr>
                <p:cNvPr id="31" name="AutoShape 9"/>
                <p:cNvSpPr>
                  <a:spLocks noChangeAspect="1" noChangeArrowheads="1" noTextEdit="1"/>
                </p:cNvSpPr>
                <p:nvPr/>
              </p:nvSpPr>
              <p:spPr bwMode="auto">
                <a:xfrm>
                  <a:off x="-1463" y="881"/>
                  <a:ext cx="1564" cy="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1"/>
                <p:cNvSpPr>
                  <a:spLocks noEditPoints="1"/>
                </p:cNvSpPr>
                <p:nvPr/>
              </p:nvSpPr>
              <p:spPr bwMode="auto">
                <a:xfrm>
                  <a:off x="-1501" y="881"/>
                  <a:ext cx="1637" cy="207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811" y="2240"/>
                  <a:ext cx="250" cy="121"/>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3"/>
                <p:cNvSpPr>
                  <a:spLocks/>
                </p:cNvSpPr>
                <p:nvPr/>
              </p:nvSpPr>
              <p:spPr bwMode="auto">
                <a:xfrm>
                  <a:off x="-1253" y="2839"/>
                  <a:ext cx="250" cy="317"/>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4"/>
                <p:cNvSpPr>
                  <a:spLocks/>
                </p:cNvSpPr>
                <p:nvPr/>
              </p:nvSpPr>
              <p:spPr bwMode="auto">
                <a:xfrm>
                  <a:off x="-348" y="2822"/>
                  <a:ext cx="249" cy="334"/>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grpSp>
        <p:nvGrpSpPr>
          <p:cNvPr id="19" name="グループ化 18"/>
          <p:cNvGrpSpPr/>
          <p:nvPr/>
        </p:nvGrpSpPr>
        <p:grpSpPr>
          <a:xfrm>
            <a:off x="898215" y="4966973"/>
            <a:ext cx="8964884" cy="1111052"/>
            <a:chOff x="468086" y="4966973"/>
            <a:chExt cx="8964884" cy="1111052"/>
          </a:xfrm>
        </p:grpSpPr>
        <p:sp>
          <p:nvSpPr>
            <p:cNvPr id="20" name="Google Shape;215;p35"/>
            <p:cNvSpPr txBox="1">
              <a:spLocks/>
            </p:cNvSpPr>
            <p:nvPr/>
          </p:nvSpPr>
          <p:spPr>
            <a:xfrm>
              <a:off x="1872970"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064D2"/>
                  </a:solidFill>
                  <a:latin typeface="Meiryo UI" panose="020B0604030504040204" pitchFamily="50" charset="-128"/>
                </a:rPr>
                <a:t>変更を受け取ってもらうための戦略</a:t>
              </a:r>
            </a:p>
          </p:txBody>
        </p:sp>
        <p:grpSp>
          <p:nvGrpSpPr>
            <p:cNvPr id="7" name="グループ化 6"/>
            <p:cNvGrpSpPr/>
            <p:nvPr/>
          </p:nvGrpSpPr>
          <p:grpSpPr>
            <a:xfrm>
              <a:off x="468086" y="4966973"/>
              <a:ext cx="1111052" cy="1111052"/>
              <a:chOff x="569424" y="5007821"/>
              <a:chExt cx="1111052" cy="1111052"/>
            </a:xfrm>
          </p:grpSpPr>
          <p:sp>
            <p:nvSpPr>
              <p:cNvPr id="14" name="楕円 13"/>
              <p:cNvSpPr/>
              <p:nvPr/>
            </p:nvSpPr>
            <p:spPr>
              <a:xfrm>
                <a:off x="569424" y="5007821"/>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7" name="Group 17"/>
              <p:cNvGrpSpPr>
                <a:grpSpLocks noChangeAspect="1"/>
              </p:cNvGrpSpPr>
              <p:nvPr/>
            </p:nvGrpSpPr>
            <p:grpSpPr bwMode="auto">
              <a:xfrm>
                <a:off x="752464" y="5193877"/>
                <a:ext cx="744538" cy="746125"/>
                <a:chOff x="-669" y="2786"/>
                <a:chExt cx="469" cy="470"/>
              </a:xfrm>
            </p:grpSpPr>
            <p:sp>
              <p:nvSpPr>
                <p:cNvPr id="38" name="AutoShape 16"/>
                <p:cNvSpPr>
                  <a:spLocks noChangeAspect="1" noChangeArrowheads="1" noTextEdit="1"/>
                </p:cNvSpPr>
                <p:nvPr/>
              </p:nvSpPr>
              <p:spPr bwMode="auto">
                <a:xfrm>
                  <a:off x="-669" y="2786"/>
                  <a:ext cx="46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8"/>
                <p:cNvSpPr>
                  <a:spLocks noEditPoints="1"/>
                </p:cNvSpPr>
                <p:nvPr/>
              </p:nvSpPr>
              <p:spPr bwMode="auto">
                <a:xfrm>
                  <a:off x="-669" y="2786"/>
                  <a:ext cx="469" cy="470"/>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19"/>
                <p:cNvSpPr>
                  <a:spLocks/>
                </p:cNvSpPr>
                <p:nvPr/>
              </p:nvSpPr>
              <p:spPr bwMode="auto">
                <a:xfrm>
                  <a:off x="-569" y="2901"/>
                  <a:ext cx="213" cy="253"/>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154930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3</a:t>
            </a:r>
            <a:r>
              <a:rPr lang="ja-JP" altLang="en-US" sz="2800" dirty="0">
                <a:solidFill>
                  <a:schemeClr val="bg1"/>
                </a:solidFill>
                <a:latin typeface="+mn-ea"/>
                <a:ea typeface="+mn-ea"/>
              </a:rPr>
              <a:t>　コントリビューションの準備をする</a:t>
            </a:r>
            <a:endParaRPr lang="ja-JP" altLang="ja-JP" sz="2800" dirty="0">
              <a:solidFill>
                <a:schemeClr val="bg1"/>
              </a:solidFill>
              <a:latin typeface="+mn-ea"/>
              <a:ea typeface="+mn-ea"/>
            </a:endParaRPr>
          </a:p>
        </p:txBody>
      </p:sp>
      <p:sp>
        <p:nvSpPr>
          <p:cNvPr id="39"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3800" dirty="0">
                <a:solidFill>
                  <a:srgbClr val="000000"/>
                </a:solidFill>
                <a:latin typeface="+mn-ea"/>
              </a:rPr>
              <a:t>● コミュニティに参加して馴染むまでの時間</a:t>
            </a:r>
            <a:endParaRPr lang="en-US" altLang="ja-JP" sz="3800" dirty="0">
              <a:solidFill>
                <a:srgbClr val="000000"/>
              </a:solidFill>
              <a:latin typeface="+mn-ea"/>
            </a:endParaRPr>
          </a:p>
          <a:p>
            <a:pPr marL="0" indent="0">
              <a:lnSpc>
                <a:spcPct val="100000"/>
              </a:lnSpc>
              <a:spcBef>
                <a:spcPts val="0"/>
              </a:spcBef>
              <a:spcAft>
                <a:spcPts val="1200"/>
              </a:spcAft>
              <a:buNone/>
            </a:pPr>
            <a:r>
              <a:rPr lang="ja-JP" altLang="en-US" sz="3800" dirty="0">
                <a:solidFill>
                  <a:srgbClr val="000000"/>
                </a:solidFill>
                <a:latin typeface="+mn-ea"/>
              </a:rPr>
              <a:t>  （開発環境、コード、雰囲気）</a:t>
            </a:r>
          </a:p>
          <a:p>
            <a:pPr marL="0" indent="0">
              <a:lnSpc>
                <a:spcPct val="100000"/>
              </a:lnSpc>
              <a:spcBef>
                <a:spcPts val="0"/>
              </a:spcBef>
              <a:buNone/>
            </a:pPr>
            <a:r>
              <a:rPr lang="ja-JP" altLang="en-US" sz="3800" dirty="0">
                <a:solidFill>
                  <a:srgbClr val="000000"/>
                </a:solidFill>
                <a:latin typeface="+mn-ea"/>
              </a:rPr>
              <a:t>● 何回かコントリビューションすると、</a:t>
            </a:r>
            <a:endParaRPr lang="en-US" altLang="ja-JP" sz="3800" dirty="0">
              <a:solidFill>
                <a:srgbClr val="000000"/>
              </a:solidFill>
              <a:latin typeface="+mn-ea"/>
            </a:endParaRPr>
          </a:p>
          <a:p>
            <a:pPr marL="0" indent="0">
              <a:lnSpc>
                <a:spcPct val="100000"/>
              </a:lnSpc>
              <a:spcBef>
                <a:spcPts val="0"/>
              </a:spcBef>
              <a:buNone/>
            </a:pPr>
            <a:r>
              <a:rPr lang="en-US" altLang="ja-JP" sz="3800" dirty="0">
                <a:solidFill>
                  <a:srgbClr val="000000"/>
                </a:solidFill>
                <a:latin typeface="+mn-ea"/>
              </a:rPr>
              <a:t>    </a:t>
            </a:r>
            <a:r>
              <a:rPr lang="ja-JP" altLang="en-US" sz="3800" dirty="0">
                <a:solidFill>
                  <a:srgbClr val="000000"/>
                </a:solidFill>
                <a:latin typeface="+mn-ea"/>
              </a:rPr>
              <a:t>リードタイムは短くなります</a:t>
            </a:r>
          </a:p>
        </p:txBody>
      </p:sp>
      <p:grpSp>
        <p:nvGrpSpPr>
          <p:cNvPr id="2" name="グループ化 1"/>
          <p:cNvGrpSpPr/>
          <p:nvPr/>
        </p:nvGrpSpPr>
        <p:grpSpPr>
          <a:xfrm>
            <a:off x="898215" y="1386309"/>
            <a:ext cx="4151259" cy="1111052"/>
            <a:chOff x="468086" y="1804673"/>
            <a:chExt cx="4151259" cy="1111052"/>
          </a:xfrm>
        </p:grpSpPr>
        <p:sp>
          <p:nvSpPr>
            <p:cNvPr id="40" name="Google Shape;215;p35"/>
            <p:cNvSpPr txBox="1">
              <a:spLocks/>
            </p:cNvSpPr>
            <p:nvPr/>
          </p:nvSpPr>
          <p:spPr>
            <a:xfrm>
              <a:off x="1872970" y="2083181"/>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064D2"/>
                  </a:solidFill>
                  <a:latin typeface="Meiryo UI" panose="020B0604030504040204" pitchFamily="50" charset="-128"/>
                </a:rPr>
                <a:t>リードタイム</a:t>
              </a:r>
              <a:endParaRPr lang="ja-JP" altLang="en-US" sz="3600" b="1" dirty="0">
                <a:solidFill>
                  <a:srgbClr val="0064D2"/>
                </a:solidFill>
                <a:latin typeface="Meiryo UI" panose="020B0604030504040204" pitchFamily="50" charset="-128"/>
              </a:endParaRPr>
            </a:p>
          </p:txBody>
        </p:sp>
        <p:grpSp>
          <p:nvGrpSpPr>
            <p:cNvPr id="45" name="グループ化 44"/>
            <p:cNvGrpSpPr/>
            <p:nvPr/>
          </p:nvGrpSpPr>
          <p:grpSpPr>
            <a:xfrm>
              <a:off x="468086" y="1804673"/>
              <a:ext cx="1111052" cy="1111052"/>
              <a:chOff x="569424" y="1672469"/>
              <a:chExt cx="1111052" cy="1111052"/>
            </a:xfrm>
          </p:grpSpPr>
          <p:sp>
            <p:nvSpPr>
              <p:cNvPr id="46" name="楕円 11"/>
              <p:cNvSpPr/>
              <p:nvPr/>
            </p:nvSpPr>
            <p:spPr>
              <a:xfrm>
                <a:off x="569424" y="1672469"/>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Group 4"/>
              <p:cNvGrpSpPr>
                <a:grpSpLocks noChangeAspect="1"/>
              </p:cNvGrpSpPr>
              <p:nvPr/>
            </p:nvGrpSpPr>
            <p:grpSpPr bwMode="auto">
              <a:xfrm>
                <a:off x="875496" y="1860927"/>
                <a:ext cx="474663" cy="733425"/>
                <a:chOff x="-639" y="1021"/>
                <a:chExt cx="299" cy="462"/>
              </a:xfrm>
            </p:grpSpPr>
            <p:sp>
              <p:nvSpPr>
                <p:cNvPr id="48" name="AutoShape 3"/>
                <p:cNvSpPr>
                  <a:spLocks noChangeAspect="1" noChangeArrowheads="1" noTextEdit="1"/>
                </p:cNvSpPr>
                <p:nvPr/>
              </p:nvSpPr>
              <p:spPr bwMode="auto">
                <a:xfrm>
                  <a:off x="-639" y="1021"/>
                  <a:ext cx="2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5"/>
                <p:cNvSpPr>
                  <a:spLocks noEditPoints="1"/>
                </p:cNvSpPr>
                <p:nvPr/>
              </p:nvSpPr>
              <p:spPr bwMode="auto">
                <a:xfrm>
                  <a:off x="-639" y="1021"/>
                  <a:ext cx="299" cy="462"/>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6"/>
                <p:cNvSpPr>
                  <a:spLocks/>
                </p:cNvSpPr>
                <p:nvPr/>
              </p:nvSpPr>
              <p:spPr bwMode="auto">
                <a:xfrm>
                  <a:off x="-559" y="1115"/>
                  <a:ext cx="138" cy="78"/>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7"/>
                <p:cNvSpPr>
                  <a:spLocks/>
                </p:cNvSpPr>
                <p:nvPr/>
              </p:nvSpPr>
              <p:spPr bwMode="auto">
                <a:xfrm>
                  <a:off x="-571" y="1382"/>
                  <a:ext cx="163" cy="45"/>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17062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0" y="-211649"/>
            <a:ext cx="12722152" cy="7466188"/>
            <a:chOff x="0" y="-211649"/>
            <a:chExt cx="12722152" cy="7466188"/>
          </a:xfrm>
        </p:grpSpPr>
        <p:sp>
          <p:nvSpPr>
            <p:cNvPr id="14" name="正方形/長方形 13"/>
            <p:cNvSpPr/>
            <p:nvPr/>
          </p:nvSpPr>
          <p:spPr>
            <a:xfrm>
              <a:off x="0" y="-51200"/>
              <a:ext cx="12192000" cy="6909200"/>
            </a:xfrm>
            <a:prstGeom prst="rect">
              <a:avLst/>
            </a:prstGeom>
            <a:solidFill>
              <a:srgbClr val="86A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86AC85"/>
              </a:solid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5" name="Oval 13"/>
              <p:cNvSpPr>
                <a:spLocks noChangeArrowheads="1"/>
              </p:cNvSpPr>
              <p:nvPr/>
            </p:nvSpPr>
            <p:spPr bwMode="auto">
              <a:xfrm rot="2760000">
                <a:off x="8041334" y="2424240"/>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7" name="Oval 17"/>
              <p:cNvSpPr>
                <a:spLocks noChangeArrowheads="1"/>
              </p:cNvSpPr>
              <p:nvPr/>
            </p:nvSpPr>
            <p:spPr bwMode="auto">
              <a:xfrm rot="2760000">
                <a:off x="7840204" y="834754"/>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8" name="Oval 19"/>
              <p:cNvSpPr>
                <a:spLocks noChangeArrowheads="1"/>
              </p:cNvSpPr>
              <p:nvPr/>
            </p:nvSpPr>
            <p:spPr bwMode="auto">
              <a:xfrm rot="2760000">
                <a:off x="8816420" y="-199654"/>
                <a:ext cx="432000" cy="432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3" name="Oval 27"/>
              <p:cNvSpPr>
                <a:spLocks noChangeArrowheads="1"/>
              </p:cNvSpPr>
              <p:nvPr/>
            </p:nvSpPr>
            <p:spPr bwMode="auto">
              <a:xfrm rot="2760000">
                <a:off x="12005267" y="3732164"/>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4" name="Oval 29"/>
              <p:cNvSpPr>
                <a:spLocks noChangeArrowheads="1"/>
              </p:cNvSpPr>
              <p:nvPr/>
            </p:nvSpPr>
            <p:spPr bwMode="auto">
              <a:xfrm rot="2760000">
                <a:off x="9999821" y="1849196"/>
                <a:ext cx="503999" cy="504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5" name="Oval 30"/>
              <p:cNvSpPr>
                <a:spLocks noChangeArrowheads="1"/>
              </p:cNvSpPr>
              <p:nvPr/>
            </p:nvSpPr>
            <p:spPr bwMode="auto">
              <a:xfrm rot="2760000">
                <a:off x="10945961" y="4489068"/>
                <a:ext cx="540001" cy="540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6" name="Oval 31"/>
              <p:cNvSpPr>
                <a:spLocks noChangeArrowheads="1"/>
              </p:cNvSpPr>
              <p:nvPr/>
            </p:nvSpPr>
            <p:spPr bwMode="auto">
              <a:xfrm rot="2760000">
                <a:off x="8772481" y="3818836"/>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8" name="Oval 34"/>
              <p:cNvSpPr>
                <a:spLocks noChangeArrowheads="1"/>
              </p:cNvSpPr>
              <p:nvPr/>
            </p:nvSpPr>
            <p:spPr bwMode="auto">
              <a:xfrm rot="2760000">
                <a:off x="9066535" y="4840536"/>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9" name="Oval 35"/>
              <p:cNvSpPr>
                <a:spLocks noChangeArrowheads="1"/>
              </p:cNvSpPr>
              <p:nvPr/>
            </p:nvSpPr>
            <p:spPr bwMode="auto">
              <a:xfrm rot="2760000">
                <a:off x="10524429" y="3853416"/>
                <a:ext cx="288000" cy="288000"/>
              </a:xfrm>
              <a:prstGeom prst="ellipse">
                <a:avLst/>
              </a:prstGeom>
              <a:solidFill>
                <a:srgbClr val="799878"/>
              </a:solidFill>
              <a:ln w="635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0" name="Oval 36"/>
              <p:cNvSpPr>
                <a:spLocks noChangeArrowheads="1"/>
              </p:cNvSpPr>
              <p:nvPr/>
            </p:nvSpPr>
            <p:spPr bwMode="auto">
              <a:xfrm rot="2760000">
                <a:off x="11234090" y="6314783"/>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1" name="Oval 38"/>
              <p:cNvSpPr>
                <a:spLocks noChangeArrowheads="1"/>
              </p:cNvSpPr>
              <p:nvPr/>
            </p:nvSpPr>
            <p:spPr bwMode="auto">
              <a:xfrm rot="2760000">
                <a:off x="9689861" y="5658648"/>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3" name="Oval 22"/>
              <p:cNvSpPr>
                <a:spLocks noChangeArrowheads="1"/>
              </p:cNvSpPr>
              <p:nvPr/>
            </p:nvSpPr>
            <p:spPr bwMode="auto">
              <a:xfrm rot="2760000">
                <a:off x="10997510" y="492853"/>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5" name="Oval 39"/>
              <p:cNvSpPr>
                <a:spLocks noChangeArrowheads="1"/>
              </p:cNvSpPr>
              <p:nvPr/>
            </p:nvSpPr>
            <p:spPr bwMode="auto">
              <a:xfrm rot="2760000">
                <a:off x="8356981" y="6175970"/>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gr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4</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CDDDCD"/>
                </a:solidFill>
                <a:latin typeface="Meiryo UI" panose="020B0604030504040204" pitchFamily="50" charset="-128"/>
                <a:cs typeface="Meiryo UI" panose="020B0604030504040204" pitchFamily="50" charset="-128"/>
              </a:rPr>
              <a:t>01</a:t>
            </a:r>
            <a:endParaRPr lang="en-US" sz="15000" dirty="0">
              <a:solidFill>
                <a:srgbClr val="CDDDCD"/>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とは？</a:t>
            </a:r>
          </a:p>
        </p:txBody>
      </p:sp>
    </p:spTree>
    <p:extLst>
      <p:ext uri="{BB962C8B-B14F-4D97-AF65-F5344CB8AC3E}">
        <p14:creationId xmlns:p14="http://schemas.microsoft.com/office/powerpoint/2010/main" val="2405012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3</a:t>
            </a:r>
            <a:r>
              <a:rPr lang="ja-JP" altLang="en-US" sz="2800" dirty="0">
                <a:solidFill>
                  <a:schemeClr val="bg1"/>
                </a:solidFill>
                <a:latin typeface="+mn-ea"/>
                <a:ea typeface="+mn-ea"/>
              </a:rPr>
              <a:t>　コントリビューションの準備をする</a:t>
            </a:r>
            <a:endParaRPr lang="ja-JP" altLang="ja-JP" sz="2800" dirty="0">
              <a:solidFill>
                <a:schemeClr val="bg1"/>
              </a:solidFill>
              <a:latin typeface="+mn-ea"/>
              <a:ea typeface="+mn-ea"/>
            </a:endParaRPr>
          </a:p>
        </p:txBody>
      </p:sp>
      <p:grpSp>
        <p:nvGrpSpPr>
          <p:cNvPr id="24" name="グループ化 23"/>
          <p:cNvGrpSpPr/>
          <p:nvPr/>
        </p:nvGrpSpPr>
        <p:grpSpPr>
          <a:xfrm>
            <a:off x="898215" y="1386309"/>
            <a:ext cx="6325888" cy="1111052"/>
            <a:chOff x="468086" y="3385823"/>
            <a:chExt cx="6325888" cy="1111052"/>
          </a:xfrm>
        </p:grpSpPr>
        <p:sp>
          <p:nvSpPr>
            <p:cNvPr id="25" name="Google Shape;215;p35"/>
            <p:cNvSpPr txBox="1">
              <a:spLocks/>
            </p:cNvSpPr>
            <p:nvPr/>
          </p:nvSpPr>
          <p:spPr>
            <a:xfrm>
              <a:off x="1872970"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064D2"/>
                  </a:solidFill>
                  <a:latin typeface="Meiryo UI" panose="020B0604030504040204" pitchFamily="50" charset="-128"/>
                </a:rPr>
                <a:t>信頼関係の構築方法</a:t>
              </a:r>
            </a:p>
          </p:txBody>
        </p:sp>
        <p:grpSp>
          <p:nvGrpSpPr>
            <p:cNvPr id="26" name="グループ化 25"/>
            <p:cNvGrpSpPr/>
            <p:nvPr/>
          </p:nvGrpSpPr>
          <p:grpSpPr>
            <a:xfrm>
              <a:off x="468086" y="3385823"/>
              <a:ext cx="1111052" cy="1111052"/>
              <a:chOff x="569424" y="3311079"/>
              <a:chExt cx="1111052" cy="1111052"/>
            </a:xfrm>
          </p:grpSpPr>
          <p:sp>
            <p:nvSpPr>
              <p:cNvPr id="27" name="楕円 12"/>
              <p:cNvSpPr/>
              <p:nvPr/>
            </p:nvSpPr>
            <p:spPr>
              <a:xfrm>
                <a:off x="569424" y="3311079"/>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8" name="Group 10"/>
              <p:cNvGrpSpPr>
                <a:grpSpLocks noChangeAspect="1"/>
              </p:cNvGrpSpPr>
              <p:nvPr/>
            </p:nvGrpSpPr>
            <p:grpSpPr bwMode="auto">
              <a:xfrm>
                <a:off x="839659" y="3446803"/>
                <a:ext cx="570581" cy="830334"/>
                <a:chOff x="-1463" y="881"/>
                <a:chExt cx="1564" cy="2276"/>
              </a:xfrm>
            </p:grpSpPr>
            <p:sp>
              <p:nvSpPr>
                <p:cNvPr id="29" name="AutoShape 9"/>
                <p:cNvSpPr>
                  <a:spLocks noChangeAspect="1" noChangeArrowheads="1" noTextEdit="1"/>
                </p:cNvSpPr>
                <p:nvPr/>
              </p:nvSpPr>
              <p:spPr bwMode="auto">
                <a:xfrm>
                  <a:off x="-1463" y="881"/>
                  <a:ext cx="1564" cy="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1"/>
                <p:cNvSpPr>
                  <a:spLocks noEditPoints="1"/>
                </p:cNvSpPr>
                <p:nvPr/>
              </p:nvSpPr>
              <p:spPr bwMode="auto">
                <a:xfrm>
                  <a:off x="-1501" y="881"/>
                  <a:ext cx="1637" cy="207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2"/>
                <p:cNvSpPr>
                  <a:spLocks/>
                </p:cNvSpPr>
                <p:nvPr/>
              </p:nvSpPr>
              <p:spPr bwMode="auto">
                <a:xfrm>
                  <a:off x="-811" y="2240"/>
                  <a:ext cx="250" cy="121"/>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13"/>
                <p:cNvSpPr>
                  <a:spLocks/>
                </p:cNvSpPr>
                <p:nvPr/>
              </p:nvSpPr>
              <p:spPr bwMode="auto">
                <a:xfrm>
                  <a:off x="-1253" y="2839"/>
                  <a:ext cx="250" cy="317"/>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4"/>
                <p:cNvSpPr>
                  <a:spLocks/>
                </p:cNvSpPr>
                <p:nvPr/>
              </p:nvSpPr>
              <p:spPr bwMode="auto">
                <a:xfrm>
                  <a:off x="-348" y="2822"/>
                  <a:ext cx="249" cy="334"/>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40" name="Google Shape;215;p35"/>
          <p:cNvSpPr txBox="1">
            <a:spLocks/>
          </p:cNvSpPr>
          <p:nvPr/>
        </p:nvSpPr>
        <p:spPr>
          <a:xfrm>
            <a:off x="1225734" y="2853662"/>
            <a:ext cx="10498180" cy="31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solidFill>
                  <a:srgbClr val="000000"/>
                </a:solidFill>
                <a:latin typeface="+mn-ea"/>
              </a:rPr>
              <a:t>● 期待を裏切らないようにしよう！</a:t>
            </a:r>
            <a:endParaRPr lang="en-US" altLang="ja-JP" sz="3800" dirty="0">
              <a:solidFill>
                <a:srgbClr val="000000"/>
              </a:solidFill>
              <a:latin typeface="+mn-ea"/>
            </a:endParaRPr>
          </a:p>
          <a:p>
            <a:pPr marL="0" lvl="2" indent="0">
              <a:lnSpc>
                <a:spcPct val="100000"/>
              </a:lnSpc>
              <a:spcBef>
                <a:spcPts val="0"/>
              </a:spcBef>
              <a:spcAft>
                <a:spcPts val="1200"/>
              </a:spcAft>
              <a:buNone/>
            </a:pPr>
            <a:r>
              <a:rPr lang="ja-JP" altLang="en-US" sz="3800" dirty="0">
                <a:solidFill>
                  <a:srgbClr val="000000"/>
                </a:solidFill>
                <a:latin typeface="+mn-ea"/>
              </a:rPr>
              <a:t>    →ちょっと時間がかかりそうなことは事前に伝えよう</a:t>
            </a:r>
            <a:endParaRPr lang="en-US" altLang="ja-JP" sz="3800" dirty="0">
              <a:solidFill>
                <a:srgbClr val="000000"/>
              </a:solidFill>
              <a:latin typeface="+mn-ea"/>
            </a:endParaRPr>
          </a:p>
          <a:p>
            <a:pPr marL="0" lvl="2" indent="0">
              <a:lnSpc>
                <a:spcPct val="100000"/>
              </a:lnSpc>
              <a:spcBef>
                <a:spcPts val="0"/>
              </a:spcBef>
              <a:buNone/>
            </a:pPr>
            <a:r>
              <a:rPr lang="ja-JP" altLang="en-US" sz="3800" dirty="0">
                <a:solidFill>
                  <a:srgbClr val="000000"/>
                </a:solidFill>
                <a:latin typeface="+mn-ea"/>
              </a:rPr>
              <a:t>● いろいろなコミュニケーション方法を使い分けよう！</a:t>
            </a:r>
            <a:endParaRPr lang="en-US" altLang="ja-JP" sz="3800" dirty="0">
              <a:solidFill>
                <a:srgbClr val="000000"/>
              </a:solidFill>
              <a:latin typeface="+mn-ea"/>
            </a:endParaRPr>
          </a:p>
          <a:p>
            <a:pPr marL="0" lvl="2" indent="0">
              <a:lnSpc>
                <a:spcPct val="100000"/>
              </a:lnSpc>
              <a:spcBef>
                <a:spcPts val="0"/>
              </a:spcBef>
              <a:spcAft>
                <a:spcPts val="1200"/>
              </a:spcAft>
              <a:buNone/>
            </a:pPr>
            <a:r>
              <a:rPr lang="ja-JP" altLang="en-US" sz="3800" dirty="0">
                <a:solidFill>
                  <a:srgbClr val="000000"/>
                </a:solidFill>
                <a:latin typeface="+mn-ea"/>
              </a:rPr>
              <a:t>    →メールだけでは細かなニュアンスが伝わらない</a:t>
            </a:r>
          </a:p>
          <a:p>
            <a:pPr marL="0" lvl="3" indent="0">
              <a:lnSpc>
                <a:spcPct val="100000"/>
              </a:lnSpc>
              <a:spcBef>
                <a:spcPts val="0"/>
              </a:spcBef>
              <a:buNone/>
            </a:pPr>
            <a:r>
              <a:rPr lang="en-US" altLang="ja-JP" sz="3600" dirty="0">
                <a:solidFill>
                  <a:srgbClr val="000000"/>
                </a:solidFill>
                <a:latin typeface="+mn-ea"/>
              </a:rPr>
              <a:t>    </a:t>
            </a:r>
            <a:r>
              <a:rPr lang="en-US" altLang="ja-JP" sz="3200" dirty="0">
                <a:solidFill>
                  <a:srgbClr val="000000"/>
                </a:solidFill>
                <a:latin typeface="+mn-ea"/>
              </a:rPr>
              <a:t>Web</a:t>
            </a:r>
            <a:r>
              <a:rPr lang="ja-JP" altLang="en-US" sz="3200" dirty="0">
                <a:solidFill>
                  <a:srgbClr val="000000"/>
                </a:solidFill>
                <a:latin typeface="+mn-ea"/>
              </a:rPr>
              <a:t>会議で話す、</a:t>
            </a:r>
            <a:r>
              <a:rPr lang="en-US" altLang="ja-JP" sz="3200" dirty="0">
                <a:solidFill>
                  <a:srgbClr val="000000"/>
                </a:solidFill>
                <a:latin typeface="+mn-ea"/>
              </a:rPr>
              <a:t>F2F</a:t>
            </a:r>
            <a:r>
              <a:rPr lang="ja-JP" altLang="en-US" sz="3200" dirty="0">
                <a:solidFill>
                  <a:srgbClr val="000000"/>
                </a:solidFill>
                <a:latin typeface="+mn-ea"/>
              </a:rPr>
              <a:t>で合う機会を作ることも必要</a:t>
            </a:r>
            <a:endParaRPr lang="ja-JP" altLang="en-US" sz="3600" dirty="0">
              <a:solidFill>
                <a:srgbClr val="000000"/>
              </a:solidFill>
              <a:latin typeface="+mn-ea"/>
            </a:endParaRPr>
          </a:p>
        </p:txBody>
      </p:sp>
    </p:spTree>
    <p:extLst>
      <p:ext uri="{BB962C8B-B14F-4D97-AF65-F5344CB8AC3E}">
        <p14:creationId xmlns:p14="http://schemas.microsoft.com/office/powerpoint/2010/main" val="1792532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3</a:t>
            </a:r>
            <a:r>
              <a:rPr lang="ja-JP" altLang="en-US" sz="2800" dirty="0">
                <a:solidFill>
                  <a:schemeClr val="bg1"/>
                </a:solidFill>
                <a:latin typeface="+mn-ea"/>
                <a:ea typeface="+mn-ea"/>
              </a:rPr>
              <a:t>　コントリビューションの準備をする</a:t>
            </a:r>
            <a:endParaRPr lang="ja-JP" altLang="ja-JP" sz="2800" dirty="0">
              <a:solidFill>
                <a:schemeClr val="bg1"/>
              </a:solidFill>
              <a:latin typeface="+mn-ea"/>
              <a:ea typeface="+mn-ea"/>
            </a:endParaRPr>
          </a:p>
        </p:txBody>
      </p:sp>
      <p:grpSp>
        <p:nvGrpSpPr>
          <p:cNvPr id="23" name="グループ化 22"/>
          <p:cNvGrpSpPr/>
          <p:nvPr/>
        </p:nvGrpSpPr>
        <p:grpSpPr>
          <a:xfrm>
            <a:off x="898215" y="1386309"/>
            <a:ext cx="8964884" cy="1111052"/>
            <a:chOff x="468086" y="4966973"/>
            <a:chExt cx="8964884" cy="1111052"/>
          </a:xfrm>
        </p:grpSpPr>
        <p:sp>
          <p:nvSpPr>
            <p:cNvPr id="24" name="Google Shape;215;p35"/>
            <p:cNvSpPr txBox="1">
              <a:spLocks/>
            </p:cNvSpPr>
            <p:nvPr/>
          </p:nvSpPr>
          <p:spPr>
            <a:xfrm>
              <a:off x="1872970"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064D2"/>
                  </a:solidFill>
                  <a:latin typeface="Meiryo UI" panose="020B0604030504040204" pitchFamily="50" charset="-128"/>
                </a:rPr>
                <a:t>変更を受け取ってもらうための戦略</a:t>
              </a:r>
            </a:p>
          </p:txBody>
        </p:sp>
        <p:grpSp>
          <p:nvGrpSpPr>
            <p:cNvPr id="25" name="グループ化 24"/>
            <p:cNvGrpSpPr/>
            <p:nvPr/>
          </p:nvGrpSpPr>
          <p:grpSpPr>
            <a:xfrm>
              <a:off x="468086" y="4966973"/>
              <a:ext cx="1111052" cy="1111052"/>
              <a:chOff x="569424" y="5007821"/>
              <a:chExt cx="1111052" cy="1111052"/>
            </a:xfrm>
          </p:grpSpPr>
          <p:sp>
            <p:nvSpPr>
              <p:cNvPr id="26" name="楕円 13"/>
              <p:cNvSpPr/>
              <p:nvPr/>
            </p:nvSpPr>
            <p:spPr>
              <a:xfrm>
                <a:off x="569424" y="5007821"/>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7" name="Group 17"/>
              <p:cNvGrpSpPr>
                <a:grpSpLocks noChangeAspect="1"/>
              </p:cNvGrpSpPr>
              <p:nvPr/>
            </p:nvGrpSpPr>
            <p:grpSpPr bwMode="auto">
              <a:xfrm>
                <a:off x="752464" y="5193877"/>
                <a:ext cx="744538" cy="746125"/>
                <a:chOff x="-669" y="2786"/>
                <a:chExt cx="469" cy="470"/>
              </a:xfrm>
            </p:grpSpPr>
            <p:sp>
              <p:nvSpPr>
                <p:cNvPr id="28" name="AutoShape 16"/>
                <p:cNvSpPr>
                  <a:spLocks noChangeAspect="1" noChangeArrowheads="1" noTextEdit="1"/>
                </p:cNvSpPr>
                <p:nvPr/>
              </p:nvSpPr>
              <p:spPr bwMode="auto">
                <a:xfrm>
                  <a:off x="-669" y="2786"/>
                  <a:ext cx="46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8"/>
                <p:cNvSpPr>
                  <a:spLocks noEditPoints="1"/>
                </p:cNvSpPr>
                <p:nvPr/>
              </p:nvSpPr>
              <p:spPr bwMode="auto">
                <a:xfrm>
                  <a:off x="-669" y="2786"/>
                  <a:ext cx="469" cy="470"/>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9"/>
                <p:cNvSpPr>
                  <a:spLocks/>
                </p:cNvSpPr>
                <p:nvPr/>
              </p:nvSpPr>
              <p:spPr bwMode="auto">
                <a:xfrm>
                  <a:off x="-569" y="2901"/>
                  <a:ext cx="213" cy="253"/>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31"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solidFill>
                  <a:srgbClr val="000000"/>
                </a:solidFill>
                <a:latin typeface="+mn-ea"/>
              </a:rPr>
              <a:t>● 何かコードを書く前に、方向性の確認をしておく</a:t>
            </a:r>
            <a:endParaRPr lang="en-US" altLang="ja-JP" sz="3800" dirty="0">
              <a:solidFill>
                <a:srgbClr val="000000"/>
              </a:solidFill>
              <a:latin typeface="+mn-ea"/>
            </a:endParaRPr>
          </a:p>
          <a:p>
            <a:pPr marL="0" lvl="2" indent="0">
              <a:lnSpc>
                <a:spcPct val="100000"/>
              </a:lnSpc>
              <a:spcBef>
                <a:spcPts val="0"/>
              </a:spcBef>
              <a:spcAft>
                <a:spcPts val="1200"/>
              </a:spcAft>
              <a:buNone/>
            </a:pPr>
            <a:r>
              <a:rPr lang="ja-JP" altLang="en-US" sz="3800" dirty="0">
                <a:solidFill>
                  <a:srgbClr val="000000"/>
                </a:solidFill>
                <a:latin typeface="+mn-ea"/>
              </a:rPr>
              <a:t>  （それが本当に必要なものなのか？）</a:t>
            </a:r>
            <a:endParaRPr lang="en-US" altLang="ja-JP" sz="3800" dirty="0">
              <a:solidFill>
                <a:srgbClr val="000000"/>
              </a:solidFill>
              <a:latin typeface="+mn-ea"/>
            </a:endParaRPr>
          </a:p>
          <a:p>
            <a:pPr marL="0" lvl="2" indent="0">
              <a:lnSpc>
                <a:spcPct val="100000"/>
              </a:lnSpc>
              <a:spcBef>
                <a:spcPts val="0"/>
              </a:spcBef>
              <a:buNone/>
            </a:pPr>
            <a:r>
              <a:rPr lang="ja-JP" altLang="en-US" sz="3800" dirty="0">
                <a:solidFill>
                  <a:srgbClr val="000000"/>
                </a:solidFill>
                <a:latin typeface="+mn-ea"/>
              </a:rPr>
              <a:t>● </a:t>
            </a:r>
            <a:r>
              <a:rPr lang="ja-JP" altLang="en-US" sz="3800" spc="-80" dirty="0">
                <a:solidFill>
                  <a:srgbClr val="000000"/>
                </a:solidFill>
                <a:latin typeface="+mn-ea"/>
              </a:rPr>
              <a:t>オープンな場で</a:t>
            </a:r>
            <a:r>
              <a:rPr lang="ja-JP" altLang="en-US" sz="3800" dirty="0">
                <a:solidFill>
                  <a:srgbClr val="000000"/>
                </a:solidFill>
                <a:latin typeface="+mn-ea"/>
              </a:rPr>
              <a:t>議論して、</a:t>
            </a:r>
            <a:endParaRPr lang="en-US" altLang="ja-JP" sz="3800" dirty="0">
              <a:solidFill>
                <a:srgbClr val="000000"/>
              </a:solidFill>
              <a:latin typeface="+mn-ea"/>
            </a:endParaRPr>
          </a:p>
          <a:p>
            <a:pPr marL="0" lvl="2" indent="0">
              <a:lnSpc>
                <a:spcPct val="100000"/>
              </a:lnSpc>
              <a:spcBef>
                <a:spcPts val="0"/>
              </a:spcBef>
              <a:buNone/>
            </a:pPr>
            <a:r>
              <a:rPr lang="en-US" altLang="ja-JP" sz="3800" dirty="0">
                <a:solidFill>
                  <a:srgbClr val="000000"/>
                </a:solidFill>
                <a:latin typeface="+mn-ea"/>
              </a:rPr>
              <a:t>    </a:t>
            </a:r>
            <a:r>
              <a:rPr lang="ja-JP" altLang="en-US" sz="3800" dirty="0">
                <a:solidFill>
                  <a:srgbClr val="000000"/>
                </a:solidFill>
                <a:latin typeface="+mn-ea"/>
              </a:rPr>
              <a:t>議論の過程が見えるようにする</a:t>
            </a:r>
          </a:p>
        </p:txBody>
      </p:sp>
    </p:spTree>
    <p:extLst>
      <p:ext uri="{BB962C8B-B14F-4D97-AF65-F5344CB8AC3E}">
        <p14:creationId xmlns:p14="http://schemas.microsoft.com/office/powerpoint/2010/main" val="3934400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468087" y="2411966"/>
            <a:ext cx="11255828" cy="3960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j-ea"/>
              </a:rPr>
              <a:t>2-</a:t>
            </a:r>
            <a:r>
              <a:rPr lang="en-US" altLang="ja-JP" sz="2800" dirty="0">
                <a:solidFill>
                  <a:schemeClr val="bg1"/>
                </a:solidFill>
                <a:latin typeface="+mj-ea"/>
              </a:rPr>
              <a:t>3</a:t>
            </a:r>
            <a:r>
              <a:rPr lang="ja-JP" altLang="en-US" sz="2800" dirty="0">
                <a:solidFill>
                  <a:schemeClr val="bg1"/>
                </a:solidFill>
                <a:latin typeface="+mj-ea"/>
              </a:rPr>
              <a:t>　</a:t>
            </a:r>
            <a:r>
              <a:rPr lang="ja-JP" altLang="en-US" sz="2800" dirty="0">
                <a:solidFill>
                  <a:schemeClr val="bg1"/>
                </a:solidFill>
                <a:latin typeface="Meiryo UI" panose="020B0604030504040204" pitchFamily="50" charset="-128"/>
              </a:rPr>
              <a:t>コードを作成する</a:t>
            </a:r>
            <a:endParaRPr lang="ja-JP" altLang="ja-JP" sz="2800" dirty="0">
              <a:solidFill>
                <a:schemeClr val="bg1"/>
              </a:solidFill>
              <a:latin typeface="+mj-ea"/>
            </a:endParaRPr>
          </a:p>
        </p:txBody>
      </p:sp>
      <p:sp>
        <p:nvSpPr>
          <p:cNvPr id="10" name="Google Shape;221;p36"/>
          <p:cNvSpPr txBox="1">
            <a:spLocks/>
          </p:cNvSpPr>
          <p:nvPr/>
        </p:nvSpPr>
        <p:spPr>
          <a:xfrm>
            <a:off x="479425" y="3333919"/>
            <a:ext cx="11244263" cy="2592000"/>
          </a:xfrm>
          <a:prstGeom prst="rect">
            <a:avLst/>
          </a:prstGeom>
        </p:spPr>
        <p:txBody>
          <a:bodyPr spcFirstLastPara="1" wrap="none" lIns="10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lvl="1" indent="-216000">
              <a:lnSpc>
                <a:spcPct val="100000"/>
              </a:lnSpc>
              <a:spcBef>
                <a:spcPts val="0"/>
              </a:spcBef>
              <a:buFont typeface="Arial" panose="020B0604020202020204" pitchFamily="34" charset="0"/>
              <a:buNone/>
            </a:pPr>
            <a:r>
              <a:rPr lang="ja-JP" altLang="en-US" sz="3000" b="1" dirty="0">
                <a:solidFill>
                  <a:schemeClr val="accent1"/>
                </a:solidFill>
                <a:latin typeface="+mn-ea"/>
              </a:rPr>
              <a:t>●</a:t>
            </a:r>
            <a:r>
              <a:rPr lang="ja-JP" altLang="en-US" sz="3200" b="1" dirty="0">
                <a:solidFill>
                  <a:schemeClr val="accent1"/>
                </a:solidFill>
                <a:latin typeface="+mn-ea"/>
              </a:rPr>
              <a:t>相手のルールは守ろう</a:t>
            </a:r>
            <a:endParaRPr lang="en-US" altLang="ja-JP" sz="3200" dirty="0">
              <a:solidFill>
                <a:schemeClr val="accent1"/>
              </a:solidFill>
              <a:latin typeface="+mn-ea"/>
            </a:endParaRPr>
          </a:p>
          <a:p>
            <a:pPr marL="360000" lvl="1" indent="0">
              <a:lnSpc>
                <a:spcPct val="100000"/>
              </a:lnSpc>
              <a:spcBef>
                <a:spcPts val="0"/>
              </a:spcBef>
              <a:buFont typeface="Arial" panose="020B0604020202020204" pitchFamily="34" charset="0"/>
              <a:buNone/>
            </a:pPr>
            <a:r>
              <a:rPr lang="ja-JP" altLang="en-US" dirty="0">
                <a:solidFill>
                  <a:srgbClr val="000000"/>
                </a:solidFill>
                <a:latin typeface="+mn-ea"/>
              </a:rPr>
              <a:t>　</a:t>
            </a:r>
            <a:r>
              <a:rPr lang="ja-JP" altLang="en-US" sz="2800" dirty="0">
                <a:solidFill>
                  <a:srgbClr val="000000"/>
                </a:solidFill>
                <a:latin typeface="+mn-ea"/>
              </a:rPr>
              <a:t>コーディング規約</a:t>
            </a:r>
            <a:endParaRPr lang="en-US" altLang="ja-JP" sz="28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chemeClr val="accent1"/>
                </a:solidFill>
                <a:latin typeface="+mn-ea"/>
              </a:rPr>
              <a:t>●事を起こす前のコミュニケーションで、仲良くなろう</a:t>
            </a:r>
          </a:p>
          <a:p>
            <a:pPr marL="360000" lvl="1" indent="0">
              <a:lnSpc>
                <a:spcPct val="100000"/>
              </a:lnSpc>
              <a:spcBef>
                <a:spcPts val="0"/>
              </a:spcBef>
              <a:buFont typeface="Arial" panose="020B0604020202020204" pitchFamily="34" charset="0"/>
              <a:buNone/>
            </a:pPr>
            <a:r>
              <a:rPr lang="ja-JP" altLang="en-US" sz="2800" dirty="0">
                <a:solidFill>
                  <a:srgbClr val="000000"/>
                </a:solidFill>
                <a:latin typeface="+mn-ea"/>
              </a:rPr>
              <a:t>  コミュニケーションの過程は、オープンな場で行おう</a:t>
            </a:r>
            <a:endParaRPr lang="ja-JP" altLang="en-US" sz="26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chemeClr val="accent1"/>
                </a:solidFill>
                <a:latin typeface="+mn-ea"/>
              </a:rPr>
              <a:t>●</a:t>
            </a:r>
            <a:r>
              <a:rPr lang="ja-JP" altLang="en-US" sz="3200" b="1" spc="-120" dirty="0">
                <a:solidFill>
                  <a:schemeClr val="accent1"/>
                </a:solidFill>
                <a:latin typeface="+mn-ea"/>
              </a:rPr>
              <a:t>自分で解決できそうにない部分は、できないと言おう</a:t>
            </a:r>
            <a:endParaRPr lang="ja-JP" altLang="en-US" sz="3200" spc="-120" dirty="0">
              <a:solidFill>
                <a:schemeClr val="accent1"/>
              </a:solidFill>
              <a:latin typeface="+mn-ea"/>
            </a:endParaRPr>
          </a:p>
        </p:txBody>
      </p:sp>
      <p:sp>
        <p:nvSpPr>
          <p:cNvPr id="21"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ja-JP" altLang="en-US" sz="3200" dirty="0">
                <a:latin typeface="+mn-ea"/>
              </a:rPr>
              <a:t>では機会が見つかったら</a:t>
            </a:r>
            <a:r>
              <a:rPr lang="en-US" altLang="ja-JP" sz="3200" dirty="0">
                <a:latin typeface="+mn-ea"/>
              </a:rPr>
              <a:t>…</a:t>
            </a:r>
            <a:endParaRPr lang="ja-JP" altLang="en-US" sz="3200" dirty="0">
              <a:latin typeface="+mn-ea"/>
            </a:endParaRPr>
          </a:p>
          <a:p>
            <a:pPr marL="0" indent="0" algn="ctr">
              <a:lnSpc>
                <a:spcPct val="100000"/>
              </a:lnSpc>
              <a:spcBef>
                <a:spcPts val="0"/>
              </a:spcBef>
              <a:buNone/>
            </a:pPr>
            <a:r>
              <a:rPr lang="ja-JP" altLang="en-US" sz="4400" b="1" dirty="0">
                <a:solidFill>
                  <a:schemeClr val="accent1"/>
                </a:solidFill>
                <a:latin typeface="+mn-ea"/>
              </a:rPr>
              <a:t>コードを書こう！</a:t>
            </a:r>
          </a:p>
        </p:txBody>
      </p:sp>
      <p:sp>
        <p:nvSpPr>
          <p:cNvPr id="5" name="正方形/長方形 4"/>
          <p:cNvSpPr/>
          <p:nvPr/>
        </p:nvSpPr>
        <p:spPr>
          <a:xfrm>
            <a:off x="479425" y="2685194"/>
            <a:ext cx="11244263" cy="400110"/>
          </a:xfrm>
          <a:prstGeom prst="rect">
            <a:avLst/>
          </a:prstGeom>
        </p:spPr>
        <p:txBody>
          <a:bodyPr wrap="none" lIns="0" tIns="0" rIns="0" bIns="0" anchor="ctr" anchorCtr="0">
            <a:noAutofit/>
          </a:bodyPr>
          <a:lstStyle/>
          <a:p>
            <a:pPr algn="ctr"/>
            <a:r>
              <a:rPr lang="en-US" altLang="ja-JP" sz="2800" dirty="0">
                <a:solidFill>
                  <a:schemeClr val="accent3">
                    <a:lumMod val="75000"/>
                  </a:schemeClr>
                </a:solidFill>
                <a:latin typeface="+mn-ea"/>
              </a:rPr>
              <a:t>…</a:t>
            </a:r>
            <a:r>
              <a:rPr lang="ja-JP" altLang="en-US" sz="2800" dirty="0">
                <a:solidFill>
                  <a:schemeClr val="accent3">
                    <a:lumMod val="75000"/>
                  </a:schemeClr>
                </a:solidFill>
                <a:latin typeface="+mn-ea"/>
              </a:rPr>
              <a:t>その前に、壁になりそうなものは取り除こう！それを取り除くには？</a:t>
            </a:r>
            <a:endParaRPr lang="en-US" altLang="ja-JP" sz="2800" dirty="0">
              <a:solidFill>
                <a:schemeClr val="accent3">
                  <a:lumMod val="75000"/>
                </a:schemeClr>
              </a:solidFill>
              <a:latin typeface="+mn-ea"/>
            </a:endParaRPr>
          </a:p>
        </p:txBody>
      </p:sp>
      <p:sp>
        <p:nvSpPr>
          <p:cNvPr id="7" name="二等辺三角形 6"/>
          <p:cNvSpPr/>
          <p:nvPr/>
        </p:nvSpPr>
        <p:spPr>
          <a:xfrm rot="16800000">
            <a:off x="8876048" y="4726401"/>
            <a:ext cx="211466" cy="1022937"/>
          </a:xfrm>
          <a:prstGeom prst="triangle">
            <a:avLst>
              <a:gd name="adj" fmla="val 0"/>
            </a:avLst>
          </a:prstGeom>
          <a:solidFill>
            <a:schemeClr val="tx2">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4" name="二等辺三角形 23"/>
          <p:cNvSpPr/>
          <p:nvPr/>
        </p:nvSpPr>
        <p:spPr>
          <a:xfrm rot="13680000">
            <a:off x="9090055" y="4460878"/>
            <a:ext cx="237047" cy="914573"/>
          </a:xfrm>
          <a:prstGeom prst="triangle">
            <a:avLst>
              <a:gd name="adj" fmla="val 100000"/>
            </a:avLst>
          </a:prstGeom>
          <a:solidFill>
            <a:schemeClr val="tx2">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8" name="グループ化 7"/>
          <p:cNvGrpSpPr/>
          <p:nvPr/>
        </p:nvGrpSpPr>
        <p:grpSpPr>
          <a:xfrm>
            <a:off x="9207633" y="5034953"/>
            <a:ext cx="2376000" cy="540000"/>
            <a:chOff x="9025702" y="3941456"/>
            <a:chExt cx="2376000" cy="540000"/>
          </a:xfrm>
        </p:grpSpPr>
        <p:sp>
          <p:nvSpPr>
            <p:cNvPr id="4" name="角丸四角形 3"/>
            <p:cNvSpPr/>
            <p:nvPr/>
          </p:nvSpPr>
          <p:spPr>
            <a:xfrm>
              <a:off x="9025702" y="3941456"/>
              <a:ext cx="2376000" cy="540000"/>
            </a:xfrm>
            <a:prstGeom prst="roundRect">
              <a:avLst>
                <a:gd name="adj" fmla="val 25903"/>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テキスト ボックス 5"/>
            <p:cNvSpPr txBox="1"/>
            <p:nvPr/>
          </p:nvSpPr>
          <p:spPr>
            <a:xfrm>
              <a:off x="9115702" y="4043072"/>
              <a:ext cx="2196000" cy="288000"/>
            </a:xfrm>
            <a:prstGeom prst="rect">
              <a:avLst/>
            </a:prstGeom>
            <a:noFill/>
          </p:spPr>
          <p:txBody>
            <a:bodyPr wrap="none" lIns="0" tIns="0" rIns="0" bIns="0" rtlCol="0" anchor="ctr" anchorCtr="0">
              <a:noAutofit/>
            </a:bodyPr>
            <a:lstStyle/>
            <a:p>
              <a:pPr algn="ctr"/>
              <a:r>
                <a:rPr lang="ja-JP" altLang="en-US" sz="2000" dirty="0">
                  <a:solidFill>
                    <a:srgbClr val="000000"/>
                  </a:solidFill>
                  <a:latin typeface="Meiryo UI" panose="020B0604030504040204" pitchFamily="50" charset="-128"/>
                </a:rPr>
                <a:t>次の人のためになるよ</a:t>
              </a:r>
              <a:endParaRPr lang="ja-JP" altLang="en-US" sz="2000" dirty="0">
                <a:solidFill>
                  <a:srgbClr val="000000"/>
                </a:solidFill>
              </a:endParaRPr>
            </a:p>
          </p:txBody>
        </p:sp>
      </p:grpSp>
      <p:grpSp>
        <p:nvGrpSpPr>
          <p:cNvPr id="9" name="グループ化 8"/>
          <p:cNvGrpSpPr/>
          <p:nvPr/>
        </p:nvGrpSpPr>
        <p:grpSpPr>
          <a:xfrm>
            <a:off x="9318363" y="4138605"/>
            <a:ext cx="2196000" cy="756000"/>
            <a:chOff x="9245578" y="4559916"/>
            <a:chExt cx="2196000" cy="756000"/>
          </a:xfrm>
        </p:grpSpPr>
        <p:sp>
          <p:nvSpPr>
            <p:cNvPr id="23" name="角丸四角形 22"/>
            <p:cNvSpPr/>
            <p:nvPr/>
          </p:nvSpPr>
          <p:spPr>
            <a:xfrm>
              <a:off x="9245578" y="4559916"/>
              <a:ext cx="2196000" cy="75600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9389578" y="4689949"/>
              <a:ext cx="1908000" cy="540000"/>
            </a:xfrm>
            <a:prstGeom prst="rect">
              <a:avLst/>
            </a:prstGeom>
            <a:noFill/>
          </p:spPr>
          <p:txBody>
            <a:bodyPr wrap="none" lIns="0" tIns="0" rIns="0" bIns="0" rtlCol="0" anchor="ctr" anchorCtr="0">
              <a:noAutofit/>
            </a:bodyPr>
            <a:lstStyle/>
            <a:p>
              <a:pPr algn="ctr">
                <a:lnSpc>
                  <a:spcPts val="2200"/>
                </a:lnSpc>
              </a:pPr>
              <a:r>
                <a:rPr lang="ja-JP" altLang="en-US" sz="2000" dirty="0">
                  <a:solidFill>
                    <a:srgbClr val="000000"/>
                  </a:solidFill>
                  <a:latin typeface="Meiryo UI" panose="020B0604030504040204" pitchFamily="50" charset="-128"/>
                </a:rPr>
                <a:t>自分も検索できる</a:t>
              </a:r>
              <a:endParaRPr lang="en-US" altLang="ja-JP" sz="2000" dirty="0">
                <a:solidFill>
                  <a:srgbClr val="000000"/>
                </a:solidFill>
                <a:latin typeface="Meiryo UI" panose="020B0604030504040204" pitchFamily="50" charset="-128"/>
              </a:endParaRPr>
            </a:p>
            <a:p>
              <a:pPr algn="ctr">
                <a:lnSpc>
                  <a:spcPts val="2200"/>
                </a:lnSpc>
              </a:pPr>
              <a:r>
                <a:rPr lang="ja-JP" altLang="en-US" sz="2000" dirty="0">
                  <a:solidFill>
                    <a:srgbClr val="000000"/>
                  </a:solidFill>
                  <a:latin typeface="Meiryo UI" panose="020B0604030504040204" pitchFamily="50" charset="-128"/>
                </a:rPr>
                <a:t>ようになるよ</a:t>
              </a:r>
              <a:endParaRPr lang="ja-JP" altLang="en-US" sz="2000" dirty="0">
                <a:solidFill>
                  <a:srgbClr val="000000"/>
                </a:solidFill>
              </a:endParaRPr>
            </a:p>
          </p:txBody>
        </p:sp>
      </p:grpSp>
    </p:spTree>
    <p:extLst>
      <p:ext uri="{BB962C8B-B14F-4D97-AF65-F5344CB8AC3E}">
        <p14:creationId xmlns:p14="http://schemas.microsoft.com/office/powerpoint/2010/main" val="222285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j-ea"/>
              </a:rPr>
              <a:t>2-</a:t>
            </a:r>
            <a:r>
              <a:rPr lang="en-US" altLang="ja-JP" sz="2800" dirty="0">
                <a:solidFill>
                  <a:schemeClr val="bg1"/>
                </a:solidFill>
                <a:latin typeface="+mj-ea"/>
              </a:rPr>
              <a:t>3</a:t>
            </a:r>
            <a:r>
              <a:rPr lang="ja-JP" altLang="en-US" sz="2800" dirty="0">
                <a:solidFill>
                  <a:schemeClr val="bg1"/>
                </a:solidFill>
                <a:latin typeface="+mj-ea"/>
              </a:rPr>
              <a:t>　</a:t>
            </a:r>
            <a:r>
              <a:rPr lang="en" altLang="ja-JP" sz="2800" dirty="0">
                <a:solidFill>
                  <a:schemeClr val="bg1"/>
                </a:solidFill>
                <a:latin typeface="+mj-ea"/>
              </a:rPr>
              <a:t>プル</a:t>
            </a:r>
            <a:r>
              <a:rPr lang="ja-JP" altLang="en-US" sz="2800" dirty="0">
                <a:solidFill>
                  <a:schemeClr val="bg1"/>
                </a:solidFill>
                <a:latin typeface="+mj-ea"/>
              </a:rPr>
              <a:t>リクエストを送ろう！</a:t>
            </a:r>
            <a:endParaRPr lang="ja-JP" altLang="ja-JP" sz="2800" dirty="0">
              <a:solidFill>
                <a:schemeClr val="bg1"/>
              </a:solidFill>
              <a:latin typeface="+mj-ea"/>
            </a:endParaRPr>
          </a:p>
        </p:txBody>
      </p:sp>
      <p:sp>
        <p:nvSpPr>
          <p:cNvPr id="6" name="Google Shape;227;p37"/>
          <p:cNvSpPr txBox="1">
            <a:spLocks/>
          </p:cNvSpPr>
          <p:nvPr/>
        </p:nvSpPr>
        <p:spPr>
          <a:xfrm>
            <a:off x="620943" y="4886092"/>
            <a:ext cx="11244263" cy="648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400"/>
              </a:spcAft>
              <a:buFont typeface="Arial" panose="020B0604020202020204" pitchFamily="34" charset="0"/>
              <a:buNone/>
            </a:pPr>
            <a:r>
              <a:rPr lang="ja-JP" altLang="en-US" sz="3000" dirty="0">
                <a:latin typeface="+mn-ea"/>
              </a:rPr>
              <a:t>一気に、大きな変更入れないようにしよう！少しづつ順番に入れていこう</a:t>
            </a:r>
          </a:p>
        </p:txBody>
      </p:sp>
      <p:sp>
        <p:nvSpPr>
          <p:cNvPr id="13" name="Google Shape;227;p37"/>
          <p:cNvSpPr txBox="1">
            <a:spLocks/>
          </p:cNvSpPr>
          <p:nvPr/>
        </p:nvSpPr>
        <p:spPr>
          <a:xfrm>
            <a:off x="620943" y="2265152"/>
            <a:ext cx="11244263" cy="1116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216000">
              <a:lnSpc>
                <a:spcPct val="100000"/>
              </a:lnSpc>
              <a:spcBef>
                <a:spcPts val="0"/>
              </a:spcBef>
              <a:spcAft>
                <a:spcPts val="400"/>
              </a:spcAft>
            </a:pPr>
            <a:r>
              <a:rPr lang="ja-JP" altLang="en-US" sz="3000" dirty="0">
                <a:latin typeface="Meiryo UI" panose="020B0604030504040204" pitchFamily="50" charset="-128"/>
              </a:rPr>
              <a:t>できるだけ簡単に取り込んでもらえるように、送るときには、テストしよう！</a:t>
            </a:r>
          </a:p>
          <a:p>
            <a:pPr marL="0" indent="-216000">
              <a:lnSpc>
                <a:spcPct val="100000"/>
              </a:lnSpc>
              <a:spcBef>
                <a:spcPts val="0"/>
              </a:spcBef>
              <a:spcAft>
                <a:spcPts val="400"/>
              </a:spcAft>
            </a:pPr>
            <a:r>
              <a:rPr lang="ja-JP" altLang="en-US" sz="3000" dirty="0">
                <a:latin typeface="Meiryo UI" panose="020B0604030504040204" pitchFamily="50" charset="-128"/>
              </a:rPr>
              <a:t>説明をつけよう！</a:t>
            </a:r>
          </a:p>
        </p:txBody>
      </p:sp>
      <p:sp>
        <p:nvSpPr>
          <p:cNvPr id="14" name="正方形/長方形 13"/>
          <p:cNvSpPr/>
          <p:nvPr/>
        </p:nvSpPr>
        <p:spPr>
          <a:xfrm>
            <a:off x="1667951" y="1507076"/>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chemeClr val="accent1"/>
                </a:solidFill>
              </a:rPr>
              <a:t>送るときのポイント</a:t>
            </a:r>
          </a:p>
        </p:txBody>
      </p:sp>
      <p:grpSp>
        <p:nvGrpSpPr>
          <p:cNvPr id="4" name="Group 4"/>
          <p:cNvGrpSpPr>
            <a:grpSpLocks noChangeAspect="1"/>
          </p:cNvGrpSpPr>
          <p:nvPr/>
        </p:nvGrpSpPr>
        <p:grpSpPr bwMode="auto">
          <a:xfrm>
            <a:off x="562526" y="1345076"/>
            <a:ext cx="898141" cy="900000"/>
            <a:chOff x="373" y="816"/>
            <a:chExt cx="483" cy="484"/>
          </a:xfrm>
        </p:grpSpPr>
        <p:sp>
          <p:nvSpPr>
            <p:cNvPr id="15" name="AutoShape 3"/>
            <p:cNvSpPr>
              <a:spLocks noChangeAspect="1" noChangeArrowheads="1" noTextEdit="1"/>
            </p:cNvSpPr>
            <p:nvPr/>
          </p:nvSpPr>
          <p:spPr bwMode="auto">
            <a:xfrm>
              <a:off x="373" y="816"/>
              <a:ext cx="483"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5"/>
            <p:cNvSpPr>
              <a:spLocks noEditPoints="1"/>
            </p:cNvSpPr>
            <p:nvPr/>
          </p:nvSpPr>
          <p:spPr bwMode="auto">
            <a:xfrm>
              <a:off x="375" y="818"/>
              <a:ext cx="481" cy="482"/>
            </a:xfrm>
            <a:custGeom>
              <a:avLst/>
              <a:gdLst>
                <a:gd name="T0" fmla="*/ 198 w 266"/>
                <a:gd name="T1" fmla="*/ 0 h 266"/>
                <a:gd name="T2" fmla="*/ 28 w 266"/>
                <a:gd name="T3" fmla="*/ 170 h 266"/>
                <a:gd name="T4" fmla="*/ 29 w 266"/>
                <a:gd name="T5" fmla="*/ 171 h 266"/>
                <a:gd name="T6" fmla="*/ 0 w 266"/>
                <a:gd name="T7" fmla="*/ 266 h 266"/>
                <a:gd name="T8" fmla="*/ 95 w 266"/>
                <a:gd name="T9" fmla="*/ 237 h 266"/>
                <a:gd name="T10" fmla="*/ 96 w 266"/>
                <a:gd name="T11" fmla="*/ 238 h 266"/>
                <a:gd name="T12" fmla="*/ 266 w 266"/>
                <a:gd name="T13" fmla="*/ 68 h 266"/>
                <a:gd name="T14" fmla="*/ 198 w 266"/>
                <a:gd name="T15" fmla="*/ 0 h 266"/>
                <a:gd name="T16" fmla="*/ 46 w 266"/>
                <a:gd name="T17" fmla="*/ 235 h 266"/>
                <a:gd name="T18" fmla="*/ 39 w 266"/>
                <a:gd name="T19" fmla="*/ 228 h 266"/>
                <a:gd name="T20" fmla="*/ 31 w 266"/>
                <a:gd name="T21" fmla="*/ 220 h 266"/>
                <a:gd name="T22" fmla="*/ 42 w 266"/>
                <a:gd name="T23" fmla="*/ 184 h 266"/>
                <a:gd name="T24" fmla="*/ 82 w 266"/>
                <a:gd name="T25" fmla="*/ 224 h 266"/>
                <a:gd name="T26" fmla="*/ 46 w 266"/>
                <a:gd name="T27" fmla="*/ 235 h 266"/>
                <a:gd name="T28" fmla="*/ 79 w 266"/>
                <a:gd name="T29" fmla="*/ 166 h 266"/>
                <a:gd name="T30" fmla="*/ 77 w 266"/>
                <a:gd name="T31" fmla="*/ 167 h 266"/>
                <a:gd name="T32" fmla="*/ 74 w 266"/>
                <a:gd name="T33" fmla="*/ 166 h 266"/>
                <a:gd name="T34" fmla="*/ 74 w 266"/>
                <a:gd name="T35" fmla="*/ 160 h 266"/>
                <a:gd name="T36" fmla="*/ 184 w 266"/>
                <a:gd name="T37" fmla="*/ 50 h 266"/>
                <a:gd name="T38" fmla="*/ 190 w 266"/>
                <a:gd name="T39" fmla="*/ 50 h 266"/>
                <a:gd name="T40" fmla="*/ 190 w 266"/>
                <a:gd name="T41" fmla="*/ 56 h 266"/>
                <a:gd name="T42" fmla="*/ 79 w 266"/>
                <a:gd name="T43" fmla="*/ 166 h 266"/>
                <a:gd name="T44" fmla="*/ 106 w 266"/>
                <a:gd name="T45" fmla="*/ 193 h 266"/>
                <a:gd name="T46" fmla="*/ 104 w 266"/>
                <a:gd name="T47" fmla="*/ 194 h 266"/>
                <a:gd name="T48" fmla="*/ 101 w 266"/>
                <a:gd name="T49" fmla="*/ 193 h 266"/>
                <a:gd name="T50" fmla="*/ 101 w 266"/>
                <a:gd name="T51" fmla="*/ 187 h 266"/>
                <a:gd name="T52" fmla="*/ 211 w 266"/>
                <a:gd name="T53" fmla="*/ 77 h 266"/>
                <a:gd name="T54" fmla="*/ 217 w 266"/>
                <a:gd name="T55" fmla="*/ 77 h 266"/>
                <a:gd name="T56" fmla="*/ 217 w 266"/>
                <a:gd name="T57" fmla="*/ 83 h 266"/>
                <a:gd name="T58" fmla="*/ 106 w 266"/>
                <a:gd name="T59" fmla="*/ 19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66">
                  <a:moveTo>
                    <a:pt x="198" y="0"/>
                  </a:moveTo>
                  <a:cubicBezTo>
                    <a:pt x="28" y="170"/>
                    <a:pt x="28" y="170"/>
                    <a:pt x="28" y="170"/>
                  </a:cubicBezTo>
                  <a:cubicBezTo>
                    <a:pt x="29" y="171"/>
                    <a:pt x="29" y="171"/>
                    <a:pt x="29" y="171"/>
                  </a:cubicBezTo>
                  <a:cubicBezTo>
                    <a:pt x="0" y="266"/>
                    <a:pt x="0" y="266"/>
                    <a:pt x="0" y="266"/>
                  </a:cubicBezTo>
                  <a:cubicBezTo>
                    <a:pt x="95" y="237"/>
                    <a:pt x="95" y="237"/>
                    <a:pt x="95" y="237"/>
                  </a:cubicBezTo>
                  <a:cubicBezTo>
                    <a:pt x="96" y="238"/>
                    <a:pt x="96" y="238"/>
                    <a:pt x="96" y="238"/>
                  </a:cubicBezTo>
                  <a:cubicBezTo>
                    <a:pt x="266" y="68"/>
                    <a:pt x="266" y="68"/>
                    <a:pt x="266" y="68"/>
                  </a:cubicBezTo>
                  <a:lnTo>
                    <a:pt x="198" y="0"/>
                  </a:lnTo>
                  <a:close/>
                  <a:moveTo>
                    <a:pt x="46" y="235"/>
                  </a:moveTo>
                  <a:cubicBezTo>
                    <a:pt x="39" y="228"/>
                    <a:pt x="39" y="228"/>
                    <a:pt x="39" y="228"/>
                  </a:cubicBezTo>
                  <a:cubicBezTo>
                    <a:pt x="31" y="220"/>
                    <a:pt x="31" y="220"/>
                    <a:pt x="31" y="220"/>
                  </a:cubicBezTo>
                  <a:cubicBezTo>
                    <a:pt x="42" y="184"/>
                    <a:pt x="42" y="184"/>
                    <a:pt x="42" y="184"/>
                  </a:cubicBezTo>
                  <a:cubicBezTo>
                    <a:pt x="82" y="224"/>
                    <a:pt x="82" y="224"/>
                    <a:pt x="82" y="224"/>
                  </a:cubicBezTo>
                  <a:lnTo>
                    <a:pt x="46" y="235"/>
                  </a:lnTo>
                  <a:close/>
                  <a:moveTo>
                    <a:pt x="79" y="166"/>
                  </a:moveTo>
                  <a:cubicBezTo>
                    <a:pt x="79" y="167"/>
                    <a:pt x="78" y="167"/>
                    <a:pt x="77" y="167"/>
                  </a:cubicBezTo>
                  <a:cubicBezTo>
                    <a:pt x="76" y="167"/>
                    <a:pt x="75" y="167"/>
                    <a:pt x="74" y="166"/>
                  </a:cubicBezTo>
                  <a:cubicBezTo>
                    <a:pt x="72" y="164"/>
                    <a:pt x="72" y="162"/>
                    <a:pt x="74" y="160"/>
                  </a:cubicBezTo>
                  <a:cubicBezTo>
                    <a:pt x="184" y="50"/>
                    <a:pt x="184" y="50"/>
                    <a:pt x="184" y="50"/>
                  </a:cubicBezTo>
                  <a:cubicBezTo>
                    <a:pt x="186" y="49"/>
                    <a:pt x="188" y="49"/>
                    <a:pt x="190" y="50"/>
                  </a:cubicBezTo>
                  <a:cubicBezTo>
                    <a:pt x="191" y="52"/>
                    <a:pt x="191" y="54"/>
                    <a:pt x="190" y="56"/>
                  </a:cubicBezTo>
                  <a:lnTo>
                    <a:pt x="79" y="166"/>
                  </a:lnTo>
                  <a:close/>
                  <a:moveTo>
                    <a:pt x="106" y="193"/>
                  </a:moveTo>
                  <a:cubicBezTo>
                    <a:pt x="106" y="194"/>
                    <a:pt x="105" y="194"/>
                    <a:pt x="104" y="194"/>
                  </a:cubicBezTo>
                  <a:cubicBezTo>
                    <a:pt x="103" y="194"/>
                    <a:pt x="102" y="194"/>
                    <a:pt x="101" y="193"/>
                  </a:cubicBezTo>
                  <a:cubicBezTo>
                    <a:pt x="99" y="191"/>
                    <a:pt x="99" y="189"/>
                    <a:pt x="101" y="187"/>
                  </a:cubicBezTo>
                  <a:cubicBezTo>
                    <a:pt x="211" y="77"/>
                    <a:pt x="211" y="77"/>
                    <a:pt x="211" y="77"/>
                  </a:cubicBezTo>
                  <a:cubicBezTo>
                    <a:pt x="213" y="75"/>
                    <a:pt x="215" y="75"/>
                    <a:pt x="217" y="77"/>
                  </a:cubicBezTo>
                  <a:cubicBezTo>
                    <a:pt x="218" y="79"/>
                    <a:pt x="218" y="81"/>
                    <a:pt x="217" y="83"/>
                  </a:cubicBezTo>
                  <a:lnTo>
                    <a:pt x="106" y="19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9" name="AutoShape 7"/>
          <p:cNvSpPr>
            <a:spLocks noChangeAspect="1" noChangeArrowheads="1" noTextEdit="1"/>
          </p:cNvSpPr>
          <p:nvPr/>
        </p:nvSpPr>
        <p:spPr bwMode="auto">
          <a:xfrm>
            <a:off x="5245100" y="3784600"/>
            <a:ext cx="1125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9"/>
          <p:cNvSpPr>
            <a:spLocks noChangeAspect="1"/>
          </p:cNvSpPr>
          <p:nvPr/>
        </p:nvSpPr>
        <p:spPr bwMode="auto">
          <a:xfrm>
            <a:off x="442354" y="3985843"/>
            <a:ext cx="936000" cy="808022"/>
          </a:xfrm>
          <a:custGeom>
            <a:avLst/>
            <a:gdLst>
              <a:gd name="T0" fmla="*/ 319 w 644"/>
              <a:gd name="T1" fmla="*/ 554 h 554"/>
              <a:gd name="T2" fmla="*/ 64 w 644"/>
              <a:gd name="T3" fmla="*/ 296 h 554"/>
              <a:gd name="T4" fmla="*/ 65 w 644"/>
              <a:gd name="T5" fmla="*/ 64 h 554"/>
              <a:gd name="T6" fmla="*/ 297 w 644"/>
              <a:gd name="T7" fmla="*/ 65 h 554"/>
              <a:gd name="T8" fmla="*/ 322 w 644"/>
              <a:gd name="T9" fmla="*/ 90 h 554"/>
              <a:gd name="T10" fmla="*/ 348 w 644"/>
              <a:gd name="T11" fmla="*/ 64 h 554"/>
              <a:gd name="T12" fmla="*/ 580 w 644"/>
              <a:gd name="T13" fmla="*/ 65 h 554"/>
              <a:gd name="T14" fmla="*/ 579 w 644"/>
              <a:gd name="T15" fmla="*/ 297 h 554"/>
              <a:gd name="T16" fmla="*/ 319 w 644"/>
              <a:gd name="T1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4" h="554">
                <a:moveTo>
                  <a:pt x="319" y="554"/>
                </a:moveTo>
                <a:cubicBezTo>
                  <a:pt x="64" y="296"/>
                  <a:pt x="64" y="296"/>
                  <a:pt x="64" y="296"/>
                </a:cubicBezTo>
                <a:cubicBezTo>
                  <a:pt x="0" y="232"/>
                  <a:pt x="1" y="128"/>
                  <a:pt x="65" y="64"/>
                </a:cubicBezTo>
                <a:cubicBezTo>
                  <a:pt x="129" y="0"/>
                  <a:pt x="233" y="1"/>
                  <a:pt x="297" y="65"/>
                </a:cubicBezTo>
                <a:cubicBezTo>
                  <a:pt x="322" y="90"/>
                  <a:pt x="322" y="90"/>
                  <a:pt x="322" y="90"/>
                </a:cubicBezTo>
                <a:cubicBezTo>
                  <a:pt x="348" y="64"/>
                  <a:pt x="348" y="64"/>
                  <a:pt x="348" y="64"/>
                </a:cubicBezTo>
                <a:cubicBezTo>
                  <a:pt x="413" y="0"/>
                  <a:pt x="516" y="1"/>
                  <a:pt x="580" y="65"/>
                </a:cubicBezTo>
                <a:cubicBezTo>
                  <a:pt x="644" y="130"/>
                  <a:pt x="643" y="233"/>
                  <a:pt x="579" y="297"/>
                </a:cubicBezTo>
                <a:lnTo>
                  <a:pt x="319" y="55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正方形/長方形 20"/>
          <p:cNvSpPr/>
          <p:nvPr/>
        </p:nvSpPr>
        <p:spPr>
          <a:xfrm>
            <a:off x="1667951" y="4101854"/>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chemeClr val="accent1"/>
                </a:solidFill>
              </a:rPr>
              <a:t>マナー</a:t>
            </a:r>
          </a:p>
        </p:txBody>
      </p:sp>
    </p:spTree>
    <p:extLst>
      <p:ext uri="{BB962C8B-B14F-4D97-AF65-F5344CB8AC3E}">
        <p14:creationId xmlns:p14="http://schemas.microsoft.com/office/powerpoint/2010/main" val="2315878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a:off x="7571920" y="2396445"/>
            <a:ext cx="2710606" cy="4003676"/>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a:xfrm>
            <a:off x="1" y="-1"/>
            <a:ext cx="11437882" cy="749165"/>
          </a:xfrm>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4</a:t>
            </a:r>
            <a:r>
              <a:rPr lang="ja-JP" altLang="en-US" sz="2800" dirty="0">
                <a:solidFill>
                  <a:schemeClr val="bg1"/>
                </a:solidFill>
                <a:latin typeface="+mn-ea"/>
                <a:ea typeface="+mn-ea"/>
              </a:rPr>
              <a:t>　</a:t>
            </a:r>
            <a:r>
              <a:rPr lang="en" altLang="ja-JP" sz="2800" dirty="0">
                <a:solidFill>
                  <a:schemeClr val="bg1"/>
                </a:solidFill>
                <a:latin typeface="+mn-ea"/>
                <a:ea typeface="+mn-ea"/>
              </a:rPr>
              <a:t>コントリビューションするメリット</a:t>
            </a:r>
            <a:r>
              <a:rPr lang="ja-JP" altLang="en-US" sz="2800" dirty="0">
                <a:solidFill>
                  <a:schemeClr val="bg1"/>
                </a:solidFill>
                <a:latin typeface="+mn-ea"/>
                <a:ea typeface="+mn-ea"/>
              </a:rPr>
              <a:t>は</a:t>
            </a:r>
            <a:r>
              <a:rPr lang="en" altLang="ja-JP" sz="2800" dirty="0">
                <a:solidFill>
                  <a:schemeClr val="bg1"/>
                </a:solidFill>
                <a:latin typeface="+mn-ea"/>
                <a:ea typeface="+mn-ea"/>
              </a:rPr>
              <a:t>？ </a:t>
            </a:r>
            <a:r>
              <a:rPr lang="ja-JP" altLang="en-US" sz="2800" b="0" dirty="0">
                <a:solidFill>
                  <a:schemeClr val="bg1"/>
                </a:solidFill>
                <a:latin typeface="+mn-ea"/>
                <a:ea typeface="+mn-ea"/>
              </a:rPr>
              <a:t>（</a:t>
            </a:r>
            <a:r>
              <a:rPr kumimoji="1" lang="ja-JP" altLang="en-US" sz="2800" b="0" dirty="0">
                <a:solidFill>
                  <a:schemeClr val="bg1"/>
                </a:solidFill>
                <a:latin typeface="+mn-ea"/>
                <a:ea typeface="+mn-ea"/>
              </a:rPr>
              <a:t>個人）</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5336214"/>
            <a:ext cx="10980000" cy="504000"/>
          </a:xfrm>
        </p:spPr>
        <p:txBody>
          <a:bodyPr wrap="none" tIns="0" bIns="0" anchor="ctr">
            <a:noAutofit/>
          </a:bodyPr>
          <a:lstStyle/>
          <a:p>
            <a:pPr indent="-216000">
              <a:buFont typeface="Arial" panose="020B0604020202020204" pitchFamily="34" charset="0"/>
              <a:buChar char="•"/>
            </a:pPr>
            <a:r>
              <a:rPr lang="ja-JP" altLang="en-US" sz="2400" dirty="0"/>
              <a:t>必要な部分へのコントリビューションでモチベーションを維持して取り組むことができる</a:t>
            </a:r>
            <a:endParaRPr lang="en-US" altLang="ja-JP" sz="2400" dirty="0"/>
          </a:p>
        </p:txBody>
      </p:sp>
      <p:sp>
        <p:nvSpPr>
          <p:cNvPr id="4" name="テキスト ボックス 3"/>
          <p:cNvSpPr txBox="1"/>
          <p:nvPr/>
        </p:nvSpPr>
        <p:spPr>
          <a:xfrm>
            <a:off x="477315" y="1096388"/>
            <a:ext cx="11160000" cy="432000"/>
          </a:xfrm>
          <a:prstGeom prst="rect">
            <a:avLst/>
          </a:prstGeom>
          <a:noFill/>
        </p:spPr>
        <p:txBody>
          <a:bodyPr wrap="none" lIns="0" tIns="0" rIns="0" bIns="0" rtlCol="0" anchor="ctr" anchorCtr="0">
            <a:noAutofit/>
          </a:bodyPr>
          <a:lstStyle/>
          <a:p>
            <a:r>
              <a:rPr lang="ja-JP" altLang="en-US" sz="3000" b="1" spc="-90" dirty="0">
                <a:solidFill>
                  <a:schemeClr val="accent1"/>
                </a:solidFill>
                <a:latin typeface="+mn-ea"/>
              </a:rPr>
              <a:t>単独で作業する代わりに、ホストチーム</a:t>
            </a:r>
            <a:r>
              <a:rPr lang="en-US" altLang="ja-JP" sz="3000" b="1" spc="-90" dirty="0">
                <a:solidFill>
                  <a:schemeClr val="accent1"/>
                </a:solidFill>
                <a:latin typeface="+mn-ea"/>
              </a:rPr>
              <a:t>(</a:t>
            </a:r>
            <a:r>
              <a:rPr lang="ja-JP" altLang="en-US" sz="3000" b="1" spc="-90" dirty="0">
                <a:solidFill>
                  <a:schemeClr val="accent1"/>
                </a:solidFill>
                <a:latin typeface="+mn-ea"/>
              </a:rPr>
              <a:t>アップストリーム</a:t>
            </a:r>
            <a:r>
              <a:rPr lang="en-US" altLang="ja-JP" sz="3000" b="1" spc="-90" dirty="0">
                <a:solidFill>
                  <a:schemeClr val="accent1"/>
                </a:solidFill>
                <a:latin typeface="+mn-ea"/>
              </a:rPr>
              <a:t>)</a:t>
            </a:r>
            <a:r>
              <a:rPr lang="ja-JP" altLang="en-US" sz="3000" b="1" spc="-90" dirty="0">
                <a:solidFill>
                  <a:schemeClr val="accent1"/>
                </a:solidFill>
                <a:latin typeface="+mn-ea"/>
              </a:rPr>
              <a:t>と作業するメリット</a:t>
            </a:r>
          </a:p>
        </p:txBody>
      </p:sp>
      <p:sp>
        <p:nvSpPr>
          <p:cNvPr id="12" name="テキスト ボックス 11"/>
          <p:cNvSpPr txBox="1"/>
          <p:nvPr/>
        </p:nvSpPr>
        <p:spPr>
          <a:xfrm>
            <a:off x="477315" y="2519343"/>
            <a:ext cx="4879862" cy="432000"/>
          </a:xfrm>
          <a:prstGeom prst="rect">
            <a:avLst/>
          </a:prstGeom>
          <a:noFill/>
        </p:spPr>
        <p:txBody>
          <a:bodyPr wrap="none" lIns="0" tIns="0" rIns="0" bIns="0" rtlCol="0" anchor="ctr" anchorCtr="0">
            <a:noAutofit/>
          </a:bodyPr>
          <a:lstStyle/>
          <a:p>
            <a:r>
              <a:rPr lang="ja-JP" altLang="en-US" sz="3000" b="1" dirty="0">
                <a:solidFill>
                  <a:srgbClr val="0064D2"/>
                </a:solidFill>
              </a:rPr>
              <a:t>他の人と時間を過ごすメリット</a:t>
            </a:r>
          </a:p>
        </p:txBody>
      </p:sp>
      <p:sp>
        <p:nvSpPr>
          <p:cNvPr id="13" name="テキスト ボックス 12"/>
          <p:cNvSpPr txBox="1"/>
          <p:nvPr/>
        </p:nvSpPr>
        <p:spPr>
          <a:xfrm>
            <a:off x="477315" y="4847818"/>
            <a:ext cx="6901248" cy="432000"/>
          </a:xfrm>
          <a:prstGeom prst="rect">
            <a:avLst/>
          </a:prstGeom>
          <a:noFill/>
        </p:spPr>
        <p:txBody>
          <a:bodyPr wrap="none" lIns="0" tIns="0" rIns="0" bIns="0" rtlCol="0" anchor="ctr" anchorCtr="0">
            <a:noAutofit/>
          </a:bodyPr>
          <a:lstStyle/>
          <a:p>
            <a:r>
              <a:rPr lang="ja-JP" altLang="en-US" sz="3000" b="1" dirty="0">
                <a:solidFill>
                  <a:srgbClr val="0064D2"/>
                </a:solidFill>
              </a:rPr>
              <a:t>自分が必要なところに取り組むことのメリット</a:t>
            </a:r>
          </a:p>
        </p:txBody>
      </p:sp>
      <p:sp>
        <p:nvSpPr>
          <p:cNvPr id="14" name="テキスト ボックス 13"/>
          <p:cNvSpPr txBox="1"/>
          <p:nvPr/>
        </p:nvSpPr>
        <p:spPr>
          <a:xfrm>
            <a:off x="821178" y="1534341"/>
            <a:ext cx="10980000" cy="504000"/>
          </a:xfrm>
          <a:prstGeom prst="rect">
            <a:avLst/>
          </a:prstGeom>
          <a:noFill/>
        </p:spPr>
        <p:txBody>
          <a:bodyPr wrap="none" lIns="0" tIns="0" rIns="0" bIns="0" rtlCol="0" anchor="ctr" anchorCtr="0">
            <a:noAutofit/>
          </a:bodyPr>
          <a:lstStyle/>
          <a:p>
            <a:pPr indent="-216000">
              <a:buFont typeface="Arial" panose="020B0604020202020204" pitchFamily="34" charset="0"/>
              <a:buChar char="•"/>
            </a:pPr>
            <a:r>
              <a:rPr lang="ja-JP" altLang="en-US" sz="2400" dirty="0">
                <a:latin typeface="+mn-ea"/>
              </a:rPr>
              <a:t>レビューと改善のサポートと指導を受けられる </a:t>
            </a:r>
            <a:r>
              <a:rPr lang="ja-JP" altLang="en-US" sz="2200" b="1" dirty="0">
                <a:solidFill>
                  <a:srgbClr val="DA0091"/>
                </a:solidFill>
                <a:latin typeface="+mn-ea"/>
              </a:rPr>
              <a:t>→ 開発作業が大幅にスピードアップ</a:t>
            </a:r>
            <a:endParaRPr lang="en-US" altLang="ja-JP" sz="2200" b="1" dirty="0">
              <a:solidFill>
                <a:srgbClr val="DA0091"/>
              </a:solidFill>
              <a:latin typeface="+mn-ea"/>
            </a:endParaRPr>
          </a:p>
        </p:txBody>
      </p:sp>
      <p:sp>
        <p:nvSpPr>
          <p:cNvPr id="15" name="テキスト ボックス 14"/>
          <p:cNvSpPr txBox="1"/>
          <p:nvPr/>
        </p:nvSpPr>
        <p:spPr>
          <a:xfrm>
            <a:off x="821178" y="2948725"/>
            <a:ext cx="10980000" cy="1440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latin typeface="+mn-ea"/>
              </a:rPr>
              <a:t>新しいツール、ソフトウェアについて実践的に学べる機会がある </a:t>
            </a:r>
            <a:r>
              <a:rPr lang="ja-JP" altLang="en-US" sz="2200" b="1" dirty="0">
                <a:solidFill>
                  <a:srgbClr val="DA0091"/>
                </a:solidFill>
                <a:latin typeface="+mn-ea"/>
              </a:rPr>
              <a:t>→ 自分も後で使える</a:t>
            </a:r>
            <a:endParaRPr lang="en-US" altLang="ja-JP" sz="2200" b="1" dirty="0">
              <a:solidFill>
                <a:srgbClr val="DA0091"/>
              </a:solidFill>
              <a:latin typeface="+mn-ea"/>
            </a:endParaRPr>
          </a:p>
          <a:p>
            <a:pPr indent="-216000">
              <a:spcAft>
                <a:spcPts val="600"/>
              </a:spcAft>
              <a:buFont typeface="Arial" panose="020B0604020202020204" pitchFamily="34" charset="0"/>
              <a:buChar char="•"/>
            </a:pPr>
            <a:r>
              <a:rPr lang="ja-JP" altLang="en-US" sz="2400" dirty="0">
                <a:latin typeface="+mn-ea"/>
              </a:rPr>
              <a:t>複数の異なるプロジェクトに関係する </a:t>
            </a:r>
            <a:r>
              <a:rPr lang="ja-JP" altLang="en-US" sz="2200" b="1" dirty="0">
                <a:solidFill>
                  <a:srgbClr val="DA0091"/>
                </a:solidFill>
                <a:latin typeface="+mn-ea"/>
              </a:rPr>
              <a:t>→ それぞれの良い点で活かせる</a:t>
            </a:r>
            <a:endParaRPr lang="en-US" altLang="ja-JP" sz="2200" b="1" dirty="0">
              <a:solidFill>
                <a:srgbClr val="DA0091"/>
              </a:solidFill>
              <a:latin typeface="+mn-ea"/>
            </a:endParaRPr>
          </a:p>
          <a:p>
            <a:pPr indent="-216000">
              <a:spcAft>
                <a:spcPts val="600"/>
              </a:spcAft>
              <a:buFont typeface="Arial" panose="020B0604020202020204" pitchFamily="34" charset="0"/>
              <a:buChar char="•"/>
            </a:pPr>
            <a:r>
              <a:rPr lang="ja-JP" altLang="en-US" sz="2400" spc="-100" dirty="0">
                <a:latin typeface="+mn-ea"/>
              </a:rPr>
              <a:t>自分のチームの境界を超えて人間関係と評判が広がる</a:t>
            </a:r>
            <a:r>
              <a:rPr lang="ja-JP" altLang="en-US" sz="2400" dirty="0">
                <a:latin typeface="+mn-ea"/>
              </a:rPr>
              <a:t> </a:t>
            </a:r>
            <a:r>
              <a:rPr lang="ja-JP" altLang="en-US" sz="2200" b="1" dirty="0">
                <a:solidFill>
                  <a:srgbClr val="DA0091"/>
                </a:solidFill>
                <a:latin typeface="+mn-ea"/>
              </a:rPr>
              <a:t>→ </a:t>
            </a:r>
            <a:r>
              <a:rPr lang="ja-JP" altLang="en-US" sz="2200" b="1" spc="-90" dirty="0">
                <a:solidFill>
                  <a:srgbClr val="DA0091"/>
                </a:solidFill>
                <a:latin typeface="+mn-ea"/>
              </a:rPr>
              <a:t>いろんなところに意見を反映できる</a:t>
            </a:r>
            <a:endParaRPr lang="en-US" altLang="ja-JP" sz="2200" b="1" spc="-90" dirty="0">
              <a:solidFill>
                <a:srgbClr val="DA0091"/>
              </a:solidFill>
              <a:latin typeface="+mn-ea"/>
            </a:endParaRPr>
          </a:p>
        </p:txBody>
      </p:sp>
    </p:spTree>
    <p:extLst>
      <p:ext uri="{BB962C8B-B14F-4D97-AF65-F5344CB8AC3E}">
        <p14:creationId xmlns:p14="http://schemas.microsoft.com/office/powerpoint/2010/main" val="1645795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4"/>
          <p:cNvGrpSpPr>
            <a:grpSpLocks noChangeAspect="1"/>
          </p:cNvGrpSpPr>
          <p:nvPr/>
        </p:nvGrpSpPr>
        <p:grpSpPr bwMode="auto">
          <a:xfrm>
            <a:off x="6243755" y="2822666"/>
            <a:ext cx="5271877" cy="3737075"/>
            <a:chOff x="-1398" y="1544"/>
            <a:chExt cx="1398" cy="991"/>
          </a:xfrm>
        </p:grpSpPr>
        <p:sp>
          <p:nvSpPr>
            <p:cNvPr id="23" name="AutoShape 3"/>
            <p:cNvSpPr>
              <a:spLocks noChangeAspect="1" noChangeArrowheads="1" noTextEdit="1"/>
            </p:cNvSpPr>
            <p:nvPr/>
          </p:nvSpPr>
          <p:spPr bwMode="auto">
            <a:xfrm>
              <a:off x="-1398" y="1544"/>
              <a:ext cx="1398"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5"/>
            <p:cNvSpPr>
              <a:spLocks/>
            </p:cNvSpPr>
            <p:nvPr/>
          </p:nvSpPr>
          <p:spPr bwMode="auto">
            <a:xfrm>
              <a:off x="-1034" y="1544"/>
              <a:ext cx="669" cy="992"/>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6"/>
            <p:cNvSpPr>
              <a:spLocks/>
            </p:cNvSpPr>
            <p:nvPr/>
          </p:nvSpPr>
          <p:spPr bwMode="auto">
            <a:xfrm>
              <a:off x="-414" y="1647"/>
              <a:ext cx="414" cy="802"/>
            </a:xfrm>
            <a:custGeom>
              <a:avLst/>
              <a:gdLst>
                <a:gd name="T0" fmla="*/ 53 w 358"/>
                <a:gd name="T1" fmla="*/ 232 h 692"/>
                <a:gd name="T2" fmla="*/ 11 w 358"/>
                <a:gd name="T3" fmla="*/ 268 h 692"/>
                <a:gd name="T4" fmla="*/ 102 w 358"/>
                <a:gd name="T5" fmla="*/ 504 h 692"/>
                <a:gd name="T6" fmla="*/ 102 w 358"/>
                <a:gd name="T7" fmla="*/ 692 h 692"/>
                <a:gd name="T8" fmla="*/ 320 w 358"/>
                <a:gd name="T9" fmla="*/ 692 h 692"/>
                <a:gd name="T10" fmla="*/ 358 w 358"/>
                <a:gd name="T11" fmla="*/ 654 h 692"/>
                <a:gd name="T12" fmla="*/ 358 w 358"/>
                <a:gd name="T13" fmla="*/ 479 h 692"/>
                <a:gd name="T14" fmla="*/ 270 w 358"/>
                <a:gd name="T15" fmla="*/ 296 h 692"/>
                <a:gd name="T16" fmla="*/ 200 w 358"/>
                <a:gd name="T17" fmla="*/ 235 h 692"/>
                <a:gd name="T18" fmla="*/ 257 w 358"/>
                <a:gd name="T19" fmla="*/ 128 h 692"/>
                <a:gd name="T20" fmla="*/ 127 w 358"/>
                <a:gd name="T21" fmla="*/ 0 h 692"/>
                <a:gd name="T22" fmla="*/ 0 w 358"/>
                <a:gd name="T23" fmla="*/ 129 h 692"/>
                <a:gd name="T24" fmla="*/ 53 w 358"/>
                <a:gd name="T25" fmla="*/ 23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692">
                  <a:moveTo>
                    <a:pt x="53" y="232"/>
                  </a:moveTo>
                  <a:cubicBezTo>
                    <a:pt x="11" y="268"/>
                    <a:pt x="11" y="268"/>
                    <a:pt x="11" y="268"/>
                  </a:cubicBezTo>
                  <a:cubicBezTo>
                    <a:pt x="69" y="332"/>
                    <a:pt x="102" y="416"/>
                    <a:pt x="102" y="504"/>
                  </a:cubicBezTo>
                  <a:cubicBezTo>
                    <a:pt x="102" y="692"/>
                    <a:pt x="102" y="692"/>
                    <a:pt x="102" y="692"/>
                  </a:cubicBezTo>
                  <a:cubicBezTo>
                    <a:pt x="320" y="692"/>
                    <a:pt x="320" y="692"/>
                    <a:pt x="320" y="692"/>
                  </a:cubicBezTo>
                  <a:cubicBezTo>
                    <a:pt x="341" y="692"/>
                    <a:pt x="358" y="675"/>
                    <a:pt x="358" y="654"/>
                  </a:cubicBezTo>
                  <a:cubicBezTo>
                    <a:pt x="358" y="479"/>
                    <a:pt x="358" y="479"/>
                    <a:pt x="358" y="479"/>
                  </a:cubicBezTo>
                  <a:cubicBezTo>
                    <a:pt x="358" y="408"/>
                    <a:pt x="326" y="340"/>
                    <a:pt x="270" y="296"/>
                  </a:cubicBezTo>
                  <a:cubicBezTo>
                    <a:pt x="200" y="235"/>
                    <a:pt x="200" y="235"/>
                    <a:pt x="200" y="235"/>
                  </a:cubicBezTo>
                  <a:cubicBezTo>
                    <a:pt x="234" y="212"/>
                    <a:pt x="257" y="173"/>
                    <a:pt x="257" y="128"/>
                  </a:cubicBezTo>
                  <a:cubicBezTo>
                    <a:pt x="256" y="57"/>
                    <a:pt x="197" y="0"/>
                    <a:pt x="127" y="0"/>
                  </a:cubicBezTo>
                  <a:cubicBezTo>
                    <a:pt x="57" y="1"/>
                    <a:pt x="0" y="58"/>
                    <a:pt x="0" y="129"/>
                  </a:cubicBezTo>
                  <a:cubicBezTo>
                    <a:pt x="0" y="171"/>
                    <a:pt x="21" y="209"/>
                    <a:pt x="53" y="23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
            <p:cNvSpPr>
              <a:spLocks/>
            </p:cNvSpPr>
            <p:nvPr/>
          </p:nvSpPr>
          <p:spPr bwMode="auto">
            <a:xfrm>
              <a:off x="-1399" y="1647"/>
              <a:ext cx="423" cy="802"/>
            </a:xfrm>
            <a:custGeom>
              <a:avLst/>
              <a:gdLst>
                <a:gd name="T0" fmla="*/ 38 w 366"/>
                <a:gd name="T1" fmla="*/ 692 h 692"/>
                <a:gd name="T2" fmla="*/ 256 w 366"/>
                <a:gd name="T3" fmla="*/ 692 h 692"/>
                <a:gd name="T4" fmla="*/ 256 w 366"/>
                <a:gd name="T5" fmla="*/ 504 h 692"/>
                <a:gd name="T6" fmla="*/ 347 w 366"/>
                <a:gd name="T7" fmla="*/ 268 h 692"/>
                <a:gd name="T8" fmla="*/ 309 w 366"/>
                <a:gd name="T9" fmla="*/ 235 h 692"/>
                <a:gd name="T10" fmla="*/ 366 w 366"/>
                <a:gd name="T11" fmla="*/ 128 h 692"/>
                <a:gd name="T12" fmla="*/ 236 w 366"/>
                <a:gd name="T13" fmla="*/ 0 h 692"/>
                <a:gd name="T14" fmla="*/ 110 w 366"/>
                <a:gd name="T15" fmla="*/ 129 h 692"/>
                <a:gd name="T16" fmla="*/ 162 w 366"/>
                <a:gd name="T17" fmla="*/ 232 h 692"/>
                <a:gd name="T18" fmla="*/ 88 w 366"/>
                <a:gd name="T19" fmla="*/ 296 h 692"/>
                <a:gd name="T20" fmla="*/ 0 w 366"/>
                <a:gd name="T21" fmla="*/ 479 h 692"/>
                <a:gd name="T22" fmla="*/ 0 w 366"/>
                <a:gd name="T23" fmla="*/ 654 h 692"/>
                <a:gd name="T24" fmla="*/ 38 w 366"/>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692">
                  <a:moveTo>
                    <a:pt x="38" y="692"/>
                  </a:moveTo>
                  <a:cubicBezTo>
                    <a:pt x="256" y="692"/>
                    <a:pt x="256" y="692"/>
                    <a:pt x="256" y="692"/>
                  </a:cubicBezTo>
                  <a:cubicBezTo>
                    <a:pt x="256" y="504"/>
                    <a:pt x="256" y="504"/>
                    <a:pt x="256" y="504"/>
                  </a:cubicBezTo>
                  <a:cubicBezTo>
                    <a:pt x="256" y="416"/>
                    <a:pt x="289" y="332"/>
                    <a:pt x="347" y="268"/>
                  </a:cubicBezTo>
                  <a:cubicBezTo>
                    <a:pt x="309" y="235"/>
                    <a:pt x="309" y="235"/>
                    <a:pt x="309" y="235"/>
                  </a:cubicBezTo>
                  <a:cubicBezTo>
                    <a:pt x="344" y="212"/>
                    <a:pt x="366" y="173"/>
                    <a:pt x="366" y="128"/>
                  </a:cubicBezTo>
                  <a:cubicBezTo>
                    <a:pt x="366" y="57"/>
                    <a:pt x="307" y="0"/>
                    <a:pt x="236" y="0"/>
                  </a:cubicBezTo>
                  <a:cubicBezTo>
                    <a:pt x="166" y="1"/>
                    <a:pt x="110" y="58"/>
                    <a:pt x="110" y="129"/>
                  </a:cubicBezTo>
                  <a:cubicBezTo>
                    <a:pt x="110" y="171"/>
                    <a:pt x="130" y="209"/>
                    <a:pt x="162" y="232"/>
                  </a:cubicBezTo>
                  <a:cubicBezTo>
                    <a:pt x="88" y="296"/>
                    <a:pt x="88" y="296"/>
                    <a:pt x="88" y="296"/>
                  </a:cubicBezTo>
                  <a:cubicBezTo>
                    <a:pt x="32" y="340"/>
                    <a:pt x="0" y="408"/>
                    <a:pt x="0" y="479"/>
                  </a:cubicBezTo>
                  <a:cubicBezTo>
                    <a:pt x="0" y="654"/>
                    <a:pt x="0" y="654"/>
                    <a:pt x="0" y="654"/>
                  </a:cubicBezTo>
                  <a:cubicBezTo>
                    <a:pt x="0" y="675"/>
                    <a:pt x="17" y="692"/>
                    <a:pt x="38" y="69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4</a:t>
            </a:r>
            <a:r>
              <a:rPr lang="ja-JP" altLang="en-US" sz="2800" dirty="0">
                <a:solidFill>
                  <a:schemeClr val="bg1"/>
                </a:solidFill>
                <a:latin typeface="+mn-ea"/>
                <a:ea typeface="+mn-ea"/>
              </a:rPr>
              <a:t>　</a:t>
            </a:r>
            <a:r>
              <a:rPr lang="en" altLang="ja-JP" sz="2800" dirty="0">
                <a:solidFill>
                  <a:schemeClr val="bg1"/>
                </a:solidFill>
                <a:latin typeface="+mn-ea"/>
                <a:ea typeface="+mn-ea"/>
              </a:rPr>
              <a:t>コントリビューションするメリット</a:t>
            </a:r>
            <a:r>
              <a:rPr lang="ja-JP" altLang="en-US" sz="2800" dirty="0">
                <a:solidFill>
                  <a:schemeClr val="bg1"/>
                </a:solidFill>
                <a:latin typeface="+mn-ea"/>
                <a:ea typeface="+mn-ea"/>
              </a:rPr>
              <a:t>は</a:t>
            </a:r>
            <a:r>
              <a:rPr lang="en" altLang="ja-JP" sz="2800" dirty="0">
                <a:solidFill>
                  <a:schemeClr val="bg1"/>
                </a:solidFill>
                <a:latin typeface="+mn-ea"/>
                <a:ea typeface="+mn-ea"/>
              </a:rPr>
              <a:t>？ </a:t>
            </a:r>
            <a:r>
              <a:rPr lang="ja-JP" altLang="en-US" sz="2800" b="0" dirty="0">
                <a:solidFill>
                  <a:schemeClr val="bg1"/>
                </a:solidFill>
                <a:latin typeface="+mn-ea"/>
                <a:ea typeface="+mn-ea"/>
              </a:rPr>
              <a:t>（</a:t>
            </a:r>
            <a:r>
              <a:rPr kumimoji="1" lang="ja-JP" altLang="en-US" sz="2800" b="0" dirty="0">
                <a:solidFill>
                  <a:schemeClr val="bg1"/>
                </a:solidFill>
                <a:latin typeface="+mn-ea"/>
                <a:ea typeface="+mn-ea"/>
              </a:rPr>
              <a:t>チーム）</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4976988"/>
            <a:ext cx="10980000" cy="1080000"/>
          </a:xfrm>
        </p:spPr>
        <p:txBody>
          <a:bodyPr wrap="none" tIns="0" bIns="0" anchor="ctr">
            <a:noAutofit/>
          </a:bodyPr>
          <a:lstStyle/>
          <a:p>
            <a:pPr marL="0" lvl="1" indent="-216000">
              <a:spcBef>
                <a:spcPts val="0"/>
              </a:spcBef>
              <a:spcAft>
                <a:spcPts val="0"/>
              </a:spcAft>
              <a:buFont typeface="Arial" panose="020B0604020202020204" pitchFamily="34" charset="0"/>
              <a:buChar char="•"/>
            </a:pPr>
            <a:r>
              <a:rPr lang="ja-JP" altLang="en-US" dirty="0">
                <a:latin typeface="+mn-ea"/>
              </a:rPr>
              <a:t>「独自実装で自分で全てのバグ抱える」ことと、「既存実装で時間とお金を節約するが、</a:t>
            </a:r>
            <a:endParaRPr lang="en-US" altLang="ja-JP" dirty="0">
              <a:latin typeface="+mn-ea"/>
            </a:endParaRPr>
          </a:p>
          <a:p>
            <a:pPr marL="0" lvl="1">
              <a:spcBef>
                <a:spcPts val="0"/>
              </a:spcBef>
              <a:spcAft>
                <a:spcPts val="600"/>
              </a:spcAft>
            </a:pPr>
            <a:r>
              <a:rPr lang="en-US" altLang="ja-JP" dirty="0">
                <a:latin typeface="+mn-ea"/>
              </a:rPr>
              <a:t>  </a:t>
            </a:r>
            <a:r>
              <a:rPr lang="ja-JP" altLang="en-US" dirty="0">
                <a:latin typeface="+mn-ea"/>
              </a:rPr>
              <a:t>自由に仕様が決められない」ということの中間の解を得られる</a:t>
            </a:r>
            <a:endParaRPr lang="en-US" altLang="ja-JP" dirty="0">
              <a:latin typeface="+mn-ea"/>
            </a:endParaRPr>
          </a:p>
          <a:p>
            <a:pPr marL="0" lvl="1" indent="-216000">
              <a:spcBef>
                <a:spcPts val="0"/>
              </a:spcBef>
              <a:spcAft>
                <a:spcPts val="0"/>
              </a:spcAft>
              <a:buFont typeface="Arial" panose="020B0604020202020204" pitchFamily="34" charset="0"/>
              <a:buChar char="•"/>
            </a:pPr>
            <a:r>
              <a:rPr lang="ja-JP" altLang="en-US" dirty="0">
                <a:latin typeface="+mn-ea"/>
              </a:rPr>
              <a:t>再実装と再利用とのバランスをとることが容易になる</a:t>
            </a:r>
          </a:p>
        </p:txBody>
      </p:sp>
      <p:sp>
        <p:nvSpPr>
          <p:cNvPr id="4" name="テキスト ボックス 3"/>
          <p:cNvSpPr txBox="1"/>
          <p:nvPr/>
        </p:nvSpPr>
        <p:spPr>
          <a:xfrm>
            <a:off x="477315" y="1085496"/>
            <a:ext cx="10800000" cy="432000"/>
          </a:xfrm>
          <a:prstGeom prst="rect">
            <a:avLst/>
          </a:prstGeom>
          <a:noFill/>
        </p:spPr>
        <p:txBody>
          <a:bodyPr wrap="none" lIns="0" tIns="0" rIns="0" bIns="0" rtlCol="0" anchor="ctr" anchorCtr="0">
            <a:noAutofit/>
          </a:bodyPr>
          <a:lstStyle/>
          <a:p>
            <a:pPr>
              <a:spcBef>
                <a:spcPts val="0"/>
              </a:spcBef>
              <a:spcAft>
                <a:spcPts val="600"/>
              </a:spcAft>
            </a:pPr>
            <a:r>
              <a:rPr lang="ja-JP" altLang="en-US" sz="3000" b="1" dirty="0">
                <a:solidFill>
                  <a:schemeClr val="accent1"/>
                </a:solidFill>
                <a:latin typeface="+mn-ea"/>
              </a:rPr>
              <a:t>アップストリームで取り組むメリット</a:t>
            </a:r>
            <a:endParaRPr lang="en-US" altLang="ja-JP" sz="3000" b="1" dirty="0">
              <a:solidFill>
                <a:schemeClr val="accent1"/>
              </a:solidFill>
              <a:latin typeface="+mn-ea"/>
            </a:endParaRPr>
          </a:p>
        </p:txBody>
      </p:sp>
      <p:sp>
        <p:nvSpPr>
          <p:cNvPr id="12" name="テキスト ボックス 11"/>
          <p:cNvSpPr txBox="1"/>
          <p:nvPr/>
        </p:nvSpPr>
        <p:spPr>
          <a:xfrm>
            <a:off x="477315" y="3096286"/>
            <a:ext cx="11340000" cy="432000"/>
          </a:xfrm>
          <a:prstGeom prst="rect">
            <a:avLst/>
          </a:prstGeom>
          <a:noFill/>
        </p:spPr>
        <p:txBody>
          <a:bodyPr wrap="none" lIns="0" tIns="0" rIns="0" bIns="0" rtlCol="0" anchor="ctr" anchorCtr="0">
            <a:noAutofit/>
          </a:bodyPr>
          <a:lstStyle/>
          <a:p>
            <a:r>
              <a:rPr lang="ja-JP" altLang="en-US" sz="3000" b="1" dirty="0">
                <a:solidFill>
                  <a:schemeClr val="accent1"/>
                </a:solidFill>
              </a:rPr>
              <a:t>他チームの</a:t>
            </a:r>
            <a:r>
              <a:rPr lang="ja-JP" altLang="en-US" sz="3000" b="1" spc="-150" dirty="0">
                <a:solidFill>
                  <a:schemeClr val="accent1"/>
                </a:solidFill>
              </a:rPr>
              <a:t>プロジェクト</a:t>
            </a:r>
            <a:r>
              <a:rPr lang="ja-JP" altLang="en-US" sz="3000" b="1" dirty="0">
                <a:solidFill>
                  <a:schemeClr val="accent1"/>
                </a:solidFill>
              </a:rPr>
              <a:t>でアクティブな</a:t>
            </a:r>
            <a:r>
              <a:rPr lang="ja-JP" altLang="en-US" sz="3000" b="1" spc="-150" dirty="0">
                <a:solidFill>
                  <a:schemeClr val="accent1"/>
                </a:solidFill>
              </a:rPr>
              <a:t>コントリビュータ</a:t>
            </a:r>
            <a:r>
              <a:rPr lang="ja-JP" altLang="en-US" sz="3000" b="1" dirty="0">
                <a:solidFill>
                  <a:schemeClr val="accent1"/>
                </a:solidFill>
              </a:rPr>
              <a:t>として働くことの</a:t>
            </a:r>
            <a:r>
              <a:rPr lang="ja-JP" altLang="en-US" sz="3000" b="1" spc="-150" dirty="0">
                <a:solidFill>
                  <a:schemeClr val="accent1"/>
                </a:solidFill>
              </a:rPr>
              <a:t>メリット</a:t>
            </a:r>
            <a:endParaRPr lang="en-US" altLang="ja-JP" sz="3000" b="1" spc="-150" dirty="0">
              <a:solidFill>
                <a:schemeClr val="accent1"/>
              </a:solidFill>
            </a:endParaRPr>
          </a:p>
        </p:txBody>
      </p:sp>
      <p:sp>
        <p:nvSpPr>
          <p:cNvPr id="13" name="テキスト ボックス 12"/>
          <p:cNvSpPr txBox="1"/>
          <p:nvPr/>
        </p:nvSpPr>
        <p:spPr>
          <a:xfrm>
            <a:off x="477315" y="4401509"/>
            <a:ext cx="6901248" cy="432000"/>
          </a:xfrm>
          <a:prstGeom prst="rect">
            <a:avLst/>
          </a:prstGeom>
          <a:noFill/>
        </p:spPr>
        <p:txBody>
          <a:bodyPr wrap="none" lIns="0" tIns="0" rIns="0" bIns="0" rtlCol="0" anchor="ctr" anchorCtr="0">
            <a:noAutofit/>
          </a:bodyPr>
          <a:lstStyle/>
          <a:p>
            <a:r>
              <a:rPr lang="en-US" altLang="ja-JP" sz="3000" b="1" dirty="0" err="1">
                <a:solidFill>
                  <a:schemeClr val="accent1"/>
                </a:solidFill>
                <a:latin typeface="+mn-ea"/>
              </a:rPr>
              <a:t>InnerSource</a:t>
            </a:r>
            <a:r>
              <a:rPr lang="en-US" altLang="ja-JP" sz="3000" b="1" dirty="0">
                <a:solidFill>
                  <a:schemeClr val="accent1"/>
                </a:solidFill>
                <a:latin typeface="+mn-ea"/>
              </a:rPr>
              <a:t> </a:t>
            </a:r>
            <a:r>
              <a:rPr lang="ja-JP" altLang="en-US" sz="3000" b="1" dirty="0">
                <a:solidFill>
                  <a:schemeClr val="accent1"/>
                </a:solidFill>
                <a:latin typeface="+mn-ea"/>
              </a:rPr>
              <a:t>の方法を使うメリット</a:t>
            </a:r>
            <a:endParaRPr lang="en-US" altLang="ja-JP" sz="3000" b="1" dirty="0">
              <a:solidFill>
                <a:schemeClr val="accent1"/>
              </a:solidFill>
              <a:latin typeface="+mn-ea"/>
            </a:endParaRPr>
          </a:p>
        </p:txBody>
      </p:sp>
      <p:sp>
        <p:nvSpPr>
          <p:cNvPr id="14" name="テキスト ボックス 13"/>
          <p:cNvSpPr txBox="1"/>
          <p:nvPr/>
        </p:nvSpPr>
        <p:spPr>
          <a:xfrm>
            <a:off x="821178" y="1577879"/>
            <a:ext cx="10980000" cy="504000"/>
          </a:xfrm>
          <a:prstGeom prst="rect">
            <a:avLst/>
          </a:prstGeom>
          <a:noFill/>
        </p:spPr>
        <p:txBody>
          <a:bodyPr wrap="none" lIns="0" tIns="0" rIns="0" bIns="0" rtlCol="0" anchor="ctr" anchorCtr="0">
            <a:noAutofit/>
          </a:bodyPr>
          <a:lstStyle/>
          <a:p>
            <a:pPr marL="0" lvl="1" indent="-216000">
              <a:buFont typeface="Arial" panose="020B0604020202020204" pitchFamily="34" charset="0"/>
              <a:buChar char="•"/>
            </a:pPr>
            <a:r>
              <a:rPr lang="ja-JP" altLang="en-US" sz="2400" dirty="0"/>
              <a:t>メンテナンスのコストと時間をアップストリームプロジェクトに任せられる</a:t>
            </a:r>
            <a:endParaRPr lang="en-US" altLang="ja-JP" sz="2400" dirty="0"/>
          </a:p>
        </p:txBody>
      </p:sp>
      <p:sp>
        <p:nvSpPr>
          <p:cNvPr id="15" name="テキスト ボックス 14"/>
          <p:cNvSpPr txBox="1"/>
          <p:nvPr/>
        </p:nvSpPr>
        <p:spPr>
          <a:xfrm>
            <a:off x="821178" y="3558326"/>
            <a:ext cx="10980000" cy="504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t>プロジェクト方向性と</a:t>
            </a:r>
            <a:r>
              <a:rPr lang="ja-JP" altLang="en-US" sz="2400" spc="-150" dirty="0"/>
              <a:t>スケジュール</a:t>
            </a:r>
            <a:r>
              <a:rPr lang="ja-JP" altLang="en-US" sz="2400" dirty="0"/>
              <a:t>に発言権を持てる</a:t>
            </a:r>
            <a:r>
              <a:rPr lang="en-US" altLang="ja-JP" sz="2400" dirty="0"/>
              <a:t> </a:t>
            </a:r>
            <a:r>
              <a:rPr lang="ja-JP" altLang="en-US" sz="2200" b="1" dirty="0">
                <a:solidFill>
                  <a:srgbClr val="DA0091"/>
                </a:solidFill>
                <a:latin typeface="Meiryo UI"/>
              </a:rPr>
              <a:t>→ </a:t>
            </a:r>
            <a:r>
              <a:rPr lang="ja-JP" altLang="en-US" sz="2200" b="1" dirty="0">
                <a:solidFill>
                  <a:srgbClr val="DA0091"/>
                </a:solidFill>
              </a:rPr>
              <a:t>自チームに有益となる可能性</a:t>
            </a:r>
            <a:endParaRPr lang="en-US" altLang="ja-JP" sz="2200" b="1" dirty="0">
              <a:solidFill>
                <a:srgbClr val="DA0091"/>
              </a:solidFill>
              <a:latin typeface="Meiryo UI"/>
            </a:endParaRPr>
          </a:p>
        </p:txBody>
      </p:sp>
      <p:sp>
        <p:nvSpPr>
          <p:cNvPr id="2" name="正方形/長方形 1"/>
          <p:cNvSpPr/>
          <p:nvPr/>
        </p:nvSpPr>
        <p:spPr>
          <a:xfrm>
            <a:off x="821177" y="2042047"/>
            <a:ext cx="9000000" cy="684000"/>
          </a:xfrm>
          <a:prstGeom prst="rect">
            <a:avLst/>
          </a:prstGeom>
        </p:spPr>
        <p:txBody>
          <a:bodyPr wrap="none" lIns="360000" tIns="0" rIns="0" bIns="0" anchor="ctr" anchorCtr="0">
            <a:noAutofit/>
          </a:bodyPr>
          <a:lstStyle/>
          <a:p>
            <a:pPr marL="342900" lvl="2" indent="-342900">
              <a:spcBef>
                <a:spcPts val="0"/>
              </a:spcBef>
              <a:spcAft>
                <a:spcPts val="300"/>
              </a:spcAft>
              <a:buFont typeface="Wingdings" panose="05000000000000000000" pitchFamily="2" charset="2"/>
              <a:buChar char="Ø"/>
            </a:pPr>
            <a:r>
              <a:rPr lang="ja-JP" altLang="en-US" sz="2000" dirty="0">
                <a:latin typeface="+mn-ea"/>
              </a:rPr>
              <a:t>アップストリームで新しいリリースごとテストが行われる</a:t>
            </a:r>
            <a:endParaRPr lang="en-US" altLang="ja-JP" sz="2000" dirty="0">
              <a:latin typeface="+mn-ea"/>
            </a:endParaRPr>
          </a:p>
          <a:p>
            <a:pPr marL="342900" lvl="2" indent="-342900">
              <a:spcBef>
                <a:spcPts val="0"/>
              </a:spcBef>
              <a:spcAft>
                <a:spcPts val="300"/>
              </a:spcAft>
              <a:buFont typeface="Wingdings" panose="05000000000000000000" pitchFamily="2" charset="2"/>
              <a:buChar char="Ø"/>
            </a:pPr>
            <a:r>
              <a:rPr lang="ja-JP" altLang="en-US" sz="2000" dirty="0">
                <a:latin typeface="+mn-ea"/>
              </a:rPr>
              <a:t>コントリビューションしたものの互換性のチェックはアップストリームで確認される</a:t>
            </a:r>
          </a:p>
        </p:txBody>
      </p:sp>
    </p:spTree>
    <p:extLst>
      <p:ext uri="{BB962C8B-B14F-4D97-AF65-F5344CB8AC3E}">
        <p14:creationId xmlns:p14="http://schemas.microsoft.com/office/powerpoint/2010/main" val="3789961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4"/>
          <p:cNvGrpSpPr>
            <a:grpSpLocks noChangeAspect="1"/>
          </p:cNvGrpSpPr>
          <p:nvPr/>
        </p:nvGrpSpPr>
        <p:grpSpPr bwMode="auto">
          <a:xfrm>
            <a:off x="8230157" y="1360274"/>
            <a:ext cx="3010126" cy="4390805"/>
            <a:chOff x="6569" y="2340"/>
            <a:chExt cx="726" cy="1059"/>
          </a:xfrm>
        </p:grpSpPr>
        <p:sp>
          <p:nvSpPr>
            <p:cNvPr id="29"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solidFill>
                  <a:schemeClr val="bg1"/>
                </a:solidFill>
                <a:latin typeface="+mn-ea"/>
                <a:ea typeface="+mn-ea"/>
              </a:rPr>
              <a:t>2-</a:t>
            </a:r>
            <a:r>
              <a:rPr lang="en-US" altLang="ja-JP" sz="2800" dirty="0">
                <a:solidFill>
                  <a:schemeClr val="bg1"/>
                </a:solidFill>
                <a:latin typeface="+mn-ea"/>
                <a:ea typeface="+mn-ea"/>
              </a:rPr>
              <a:t>4</a:t>
            </a:r>
            <a:r>
              <a:rPr lang="ja-JP" altLang="en-US" sz="2800" dirty="0">
                <a:solidFill>
                  <a:schemeClr val="bg1"/>
                </a:solidFill>
                <a:latin typeface="+mn-ea"/>
                <a:ea typeface="+mn-ea"/>
              </a:rPr>
              <a:t>　</a:t>
            </a:r>
            <a:r>
              <a:rPr lang="en" altLang="ja-JP" sz="2800" dirty="0">
                <a:solidFill>
                  <a:schemeClr val="bg1"/>
                </a:solidFill>
                <a:latin typeface="+mn-ea"/>
                <a:ea typeface="+mn-ea"/>
              </a:rPr>
              <a:t>コントリビューションするメリット</a:t>
            </a:r>
            <a:r>
              <a:rPr lang="ja-JP" altLang="en-US" sz="2800" dirty="0">
                <a:solidFill>
                  <a:schemeClr val="bg1"/>
                </a:solidFill>
                <a:latin typeface="+mn-ea"/>
                <a:ea typeface="+mn-ea"/>
              </a:rPr>
              <a:t>は</a:t>
            </a:r>
            <a:r>
              <a:rPr lang="en" altLang="ja-JP" sz="2800" dirty="0">
                <a:solidFill>
                  <a:schemeClr val="bg1"/>
                </a:solidFill>
                <a:latin typeface="+mn-ea"/>
                <a:ea typeface="+mn-ea"/>
              </a:rPr>
              <a:t>？ </a:t>
            </a:r>
            <a:r>
              <a:rPr lang="ja-JP" altLang="en-US" sz="2800" b="0" dirty="0">
                <a:solidFill>
                  <a:schemeClr val="bg1"/>
                </a:solidFill>
                <a:latin typeface="+mn-ea"/>
                <a:ea typeface="+mn-ea"/>
              </a:rPr>
              <a:t>（会社</a:t>
            </a:r>
            <a:r>
              <a:rPr kumimoji="1" lang="ja-JP" altLang="en-US" sz="2800" b="0" dirty="0">
                <a:solidFill>
                  <a:schemeClr val="bg1"/>
                </a:solidFill>
                <a:latin typeface="+mn-ea"/>
                <a:ea typeface="+mn-ea"/>
              </a:rPr>
              <a:t>）</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2745419"/>
            <a:ext cx="10980000" cy="1044000"/>
          </a:xfrm>
        </p:spPr>
        <p:txBody>
          <a:bodyPr wrap="none" tIns="0" bIns="0" anchor="ctr">
            <a:noAutofit/>
          </a:bodyPr>
          <a:lstStyle/>
          <a:p>
            <a:pPr marL="0" lvl="1" indent="-216000">
              <a:lnSpc>
                <a:spcPts val="2200"/>
              </a:lnSpc>
              <a:spcBef>
                <a:spcPts val="0"/>
              </a:spcBef>
              <a:spcAft>
                <a:spcPts val="600"/>
              </a:spcAft>
              <a:buFont typeface="Arial" panose="020B0604020202020204" pitchFamily="34" charset="0"/>
              <a:buChar char="•"/>
            </a:pPr>
            <a:r>
              <a:rPr lang="ja-JP" altLang="en-US" dirty="0">
                <a:latin typeface="+mn-ea"/>
              </a:rPr>
              <a:t>複数の実装が維持されなくなる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理解しやすく、再利用しやすくなり、結果としてモジュール化される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より多くの視点でコードの変更が精査され、品質とセキュリティの向上につながる</a:t>
            </a:r>
          </a:p>
        </p:txBody>
      </p:sp>
      <p:sp>
        <p:nvSpPr>
          <p:cNvPr id="4" name="テキスト ボックス 3"/>
          <p:cNvSpPr txBox="1"/>
          <p:nvPr/>
        </p:nvSpPr>
        <p:spPr>
          <a:xfrm>
            <a:off x="477315" y="1107268"/>
            <a:ext cx="10800000" cy="432000"/>
          </a:xfrm>
          <a:prstGeom prst="rect">
            <a:avLst/>
          </a:prstGeom>
          <a:noFill/>
        </p:spPr>
        <p:txBody>
          <a:bodyPr wrap="none" lIns="0" tIns="0" rIns="0" bIns="0" rtlCol="0" anchor="ctr" anchorCtr="0">
            <a:noAutofit/>
          </a:bodyPr>
          <a:lstStyle/>
          <a:p>
            <a:pPr>
              <a:spcBef>
                <a:spcPts val="0"/>
              </a:spcBef>
              <a:spcAft>
                <a:spcPts val="0"/>
              </a:spcAft>
            </a:pPr>
            <a:r>
              <a:rPr lang="ja-JP" altLang="en-US" sz="3000" b="1" dirty="0">
                <a:solidFill>
                  <a:schemeClr val="accent1"/>
                </a:solidFill>
                <a:latin typeface="+mn-ea"/>
              </a:rPr>
              <a:t>企業レベルで </a:t>
            </a:r>
            <a:r>
              <a:rPr lang="en-US" altLang="ja-JP" sz="3000" b="1" dirty="0" err="1">
                <a:solidFill>
                  <a:schemeClr val="accent1"/>
                </a:solidFill>
                <a:latin typeface="+mn-ea"/>
              </a:rPr>
              <a:t>InnerSource</a:t>
            </a:r>
            <a:r>
              <a:rPr lang="en-US" altLang="ja-JP" sz="3000" b="1" dirty="0">
                <a:solidFill>
                  <a:schemeClr val="accent1"/>
                </a:solidFill>
                <a:latin typeface="+mn-ea"/>
              </a:rPr>
              <a:t> </a:t>
            </a:r>
            <a:r>
              <a:rPr lang="ja-JP" altLang="en-US" sz="3000" b="1" dirty="0">
                <a:solidFill>
                  <a:schemeClr val="accent1"/>
                </a:solidFill>
                <a:latin typeface="+mn-ea"/>
              </a:rPr>
              <a:t>を行うことのメリット</a:t>
            </a:r>
            <a:endParaRPr lang="en-US" altLang="ja-JP" sz="3000" b="1" dirty="0">
              <a:solidFill>
                <a:schemeClr val="accent1"/>
              </a:solidFill>
              <a:latin typeface="+mn-ea"/>
            </a:endParaRPr>
          </a:p>
        </p:txBody>
      </p:sp>
      <p:sp>
        <p:nvSpPr>
          <p:cNvPr id="12" name="テキスト ボックス 11"/>
          <p:cNvSpPr txBox="1"/>
          <p:nvPr/>
        </p:nvSpPr>
        <p:spPr>
          <a:xfrm>
            <a:off x="477315" y="2214545"/>
            <a:ext cx="11340000" cy="432000"/>
          </a:xfrm>
          <a:prstGeom prst="rect">
            <a:avLst/>
          </a:prstGeom>
          <a:noFill/>
        </p:spPr>
        <p:txBody>
          <a:bodyPr wrap="none" lIns="0" tIns="0" rIns="0" bIns="0" rtlCol="0" anchor="ctr" anchorCtr="0">
            <a:noAutofit/>
          </a:bodyPr>
          <a:lstStyle/>
          <a:p>
            <a:pPr>
              <a:spcAft>
                <a:spcPts val="0"/>
              </a:spcAft>
            </a:pPr>
            <a:r>
              <a:rPr lang="ja-JP" altLang="en-US" sz="3000" b="1" dirty="0">
                <a:solidFill>
                  <a:schemeClr val="accent1"/>
                </a:solidFill>
                <a:latin typeface="+mn-ea"/>
              </a:rPr>
              <a:t>会社全体で共有することのメリット</a:t>
            </a:r>
            <a:endParaRPr lang="en-US" altLang="ja-JP" sz="3000" b="1" dirty="0">
              <a:solidFill>
                <a:schemeClr val="accent1"/>
              </a:solidFill>
              <a:latin typeface="+mn-ea"/>
            </a:endParaRPr>
          </a:p>
        </p:txBody>
      </p:sp>
      <p:sp>
        <p:nvSpPr>
          <p:cNvPr id="13" name="テキスト ボックス 12"/>
          <p:cNvSpPr txBox="1"/>
          <p:nvPr/>
        </p:nvSpPr>
        <p:spPr>
          <a:xfrm>
            <a:off x="477315" y="3955195"/>
            <a:ext cx="8280000" cy="432000"/>
          </a:xfrm>
          <a:prstGeom prst="rect">
            <a:avLst/>
          </a:prstGeom>
          <a:noFill/>
        </p:spPr>
        <p:txBody>
          <a:bodyPr wrap="none" lIns="0" tIns="0" rIns="0" bIns="0" rtlCol="0" anchor="ctr" anchorCtr="0">
            <a:noAutofit/>
          </a:bodyPr>
          <a:lstStyle/>
          <a:p>
            <a:pPr>
              <a:spcAft>
                <a:spcPts val="0"/>
              </a:spcAft>
            </a:pPr>
            <a:r>
              <a:rPr lang="ja-JP" altLang="en-US" sz="3000" b="1" dirty="0">
                <a:solidFill>
                  <a:schemeClr val="accent1"/>
                </a:solidFill>
                <a:latin typeface="+mn-ea"/>
              </a:rPr>
              <a:t>プロジェクトの透明性が高まることのメリット</a:t>
            </a:r>
            <a:endParaRPr lang="en-US" altLang="ja-JP" sz="3000" b="1" dirty="0">
              <a:solidFill>
                <a:schemeClr val="accent1"/>
              </a:solidFill>
              <a:latin typeface="+mn-ea"/>
            </a:endParaRPr>
          </a:p>
        </p:txBody>
      </p:sp>
      <p:sp>
        <p:nvSpPr>
          <p:cNvPr id="14" name="テキスト ボックス 13"/>
          <p:cNvSpPr txBox="1"/>
          <p:nvPr/>
        </p:nvSpPr>
        <p:spPr>
          <a:xfrm>
            <a:off x="821178" y="1556107"/>
            <a:ext cx="10980000" cy="504000"/>
          </a:xfrm>
          <a:prstGeom prst="rect">
            <a:avLst/>
          </a:prstGeom>
          <a:noFill/>
        </p:spPr>
        <p:txBody>
          <a:bodyPr wrap="none" lIns="0" tIns="0" rIns="0" bIns="0" rtlCol="0" anchor="ctr" anchorCtr="0">
            <a:noAutofit/>
          </a:bodyPr>
          <a:lstStyle/>
          <a:p>
            <a:pPr marL="0" lvl="1" indent="-216000">
              <a:lnSpc>
                <a:spcPts val="2800"/>
              </a:lnSpc>
              <a:spcBef>
                <a:spcPts val="0"/>
              </a:spcBef>
              <a:spcAft>
                <a:spcPts val="0"/>
              </a:spcAft>
              <a:buFont typeface="Arial" panose="020B0604020202020204" pitchFamily="34" charset="0"/>
              <a:buChar char="•"/>
            </a:pPr>
            <a:r>
              <a:rPr lang="ja-JP" altLang="en-US" sz="2400" dirty="0">
                <a:latin typeface="+mn-ea"/>
              </a:rPr>
              <a:t>チーム間のコラボレーション促進で、イノベーションを推進できる</a:t>
            </a:r>
            <a:endParaRPr lang="en-US" altLang="ja-JP" sz="2400" dirty="0">
              <a:latin typeface="+mn-ea"/>
            </a:endParaRPr>
          </a:p>
        </p:txBody>
      </p:sp>
      <p:sp>
        <p:nvSpPr>
          <p:cNvPr id="27" name="コンテンツ プレースホルダー 5">
            <a:extLst>
              <a:ext uri="{FF2B5EF4-FFF2-40B4-BE49-F238E27FC236}">
                <a16:creationId xmlns:a16="http://schemas.microsoft.com/office/drawing/2014/main" id="{9147CD40-0241-4E61-BB45-47DF30034FDE}"/>
              </a:ext>
            </a:extLst>
          </p:cNvPr>
          <p:cNvSpPr txBox="1">
            <a:spLocks/>
          </p:cNvSpPr>
          <p:nvPr/>
        </p:nvSpPr>
        <p:spPr>
          <a:xfrm>
            <a:off x="821178" y="4476249"/>
            <a:ext cx="10980000" cy="972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216000">
              <a:spcBef>
                <a:spcPts val="0"/>
              </a:spcBef>
              <a:spcAft>
                <a:spcPts val="0"/>
              </a:spcAft>
              <a:buFont typeface="Arial" panose="020B0604020202020204" pitchFamily="34" charset="0"/>
              <a:buChar char="•"/>
            </a:pPr>
            <a:r>
              <a:rPr lang="ja-JP" altLang="en-US" dirty="0">
                <a:latin typeface="+mn-ea"/>
              </a:rPr>
              <a:t>バスファクター</a:t>
            </a:r>
            <a:r>
              <a:rPr lang="en-US" altLang="ja-JP" dirty="0">
                <a:latin typeface="+mn-ea"/>
              </a:rPr>
              <a:t>(</a:t>
            </a:r>
            <a:r>
              <a:rPr lang="ja-JP" altLang="en-US" dirty="0">
                <a:latin typeface="+mn-ea"/>
              </a:rPr>
              <a:t>いなくなったら困る人</a:t>
            </a:r>
            <a:r>
              <a:rPr lang="en-US" altLang="ja-JP" dirty="0">
                <a:latin typeface="+mn-ea"/>
              </a:rPr>
              <a:t>)</a:t>
            </a:r>
            <a:r>
              <a:rPr lang="ja-JP" altLang="en-US" dirty="0">
                <a:latin typeface="+mn-ea"/>
              </a:rPr>
              <a:t>が</a:t>
            </a:r>
            <a:r>
              <a:rPr lang="en-US" altLang="ja-JP" dirty="0">
                <a:latin typeface="+mn-ea"/>
              </a:rPr>
              <a:t>1</a:t>
            </a:r>
            <a:r>
              <a:rPr lang="ja-JP" altLang="en-US" dirty="0">
                <a:latin typeface="+mn-ea"/>
              </a:rPr>
              <a:t>～</a:t>
            </a:r>
            <a:r>
              <a:rPr lang="en-US" altLang="ja-JP" dirty="0">
                <a:latin typeface="+mn-ea"/>
              </a:rPr>
              <a:t>2</a:t>
            </a:r>
            <a:r>
              <a:rPr lang="ja-JP" altLang="en-US" dirty="0">
                <a:latin typeface="+mn-ea"/>
              </a:rPr>
              <a:t>人という状況を回避できる</a:t>
            </a:r>
            <a:endParaRPr lang="en-US" altLang="ja-JP" dirty="0">
              <a:latin typeface="+mn-ea"/>
            </a:endParaRPr>
          </a:p>
          <a:p>
            <a:pPr marL="540000" lvl="2">
              <a:spcBef>
                <a:spcPts val="0"/>
              </a:spcBef>
              <a:spcAft>
                <a:spcPts val="0"/>
              </a:spcAft>
            </a:pPr>
            <a:r>
              <a:rPr lang="ja-JP" altLang="en-US" dirty="0">
                <a:latin typeface="+mn-ea"/>
              </a:rPr>
              <a:t>リスクのあるプロジェクトがわかりやすくなる</a:t>
            </a:r>
            <a:endParaRPr lang="en-US" altLang="ja-JP" dirty="0">
              <a:latin typeface="+mn-ea"/>
            </a:endParaRPr>
          </a:p>
          <a:p>
            <a:pPr marL="0" lvl="1" indent="-216000">
              <a:spcBef>
                <a:spcPts val="400"/>
              </a:spcBef>
              <a:spcAft>
                <a:spcPts val="0"/>
              </a:spcAft>
              <a:buFont typeface="Arial" panose="020B0604020202020204" pitchFamily="34" charset="0"/>
              <a:buChar char="•"/>
            </a:pPr>
            <a:r>
              <a:rPr lang="ja-JP" altLang="en-US" dirty="0">
                <a:latin typeface="+mn-ea"/>
              </a:rPr>
              <a:t>ベストプラクティスやポジティブなイノベーションが、簡単に組織全体に広がる</a:t>
            </a:r>
            <a:endParaRPr lang="en-US" altLang="ja-JP" dirty="0">
              <a:latin typeface="+mn-ea"/>
            </a:endParaRPr>
          </a:p>
        </p:txBody>
      </p:sp>
      <p:grpSp>
        <p:nvGrpSpPr>
          <p:cNvPr id="2" name="グループ化 1"/>
          <p:cNvGrpSpPr/>
          <p:nvPr/>
        </p:nvGrpSpPr>
        <p:grpSpPr>
          <a:xfrm>
            <a:off x="468087" y="5615966"/>
            <a:ext cx="11266712" cy="756000"/>
            <a:chOff x="468087" y="5615966"/>
            <a:chExt cx="11266712" cy="756000"/>
          </a:xfrm>
        </p:grpSpPr>
        <p:sp>
          <p:nvSpPr>
            <p:cNvPr id="15" name="角丸四角形 14"/>
            <p:cNvSpPr/>
            <p:nvPr/>
          </p:nvSpPr>
          <p:spPr>
            <a:xfrm>
              <a:off x="468087" y="5615966"/>
              <a:ext cx="11255828" cy="756000"/>
            </a:xfrm>
            <a:prstGeom prst="roundRect">
              <a:avLst>
                <a:gd name="adj" fmla="val 11887"/>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正方形/長方形 2"/>
            <p:cNvSpPr/>
            <p:nvPr/>
          </p:nvSpPr>
          <p:spPr>
            <a:xfrm>
              <a:off x="477314" y="5759966"/>
              <a:ext cx="11257485" cy="468000"/>
            </a:xfrm>
            <a:prstGeom prst="rect">
              <a:avLst/>
            </a:prstGeom>
            <a:noFill/>
          </p:spPr>
          <p:txBody>
            <a:bodyPr wrap="none" lIns="0" tIns="0" rIns="0" bIns="0" anchor="ctr" anchorCtr="0">
              <a:noAutofit/>
            </a:bodyPr>
            <a:lstStyle/>
            <a:p>
              <a:pPr algn="ctr"/>
              <a:r>
                <a:rPr lang="ja-JP" altLang="en-US" sz="3000" b="1" dirty="0">
                  <a:solidFill>
                    <a:schemeClr val="accent1"/>
                  </a:solidFill>
                  <a:latin typeface="+mn-ea"/>
                </a:rPr>
                <a:t>職場環境の改善が組織全体に広がりやすくなり、従業員が定着する</a:t>
              </a:r>
              <a:endParaRPr lang="en-US" altLang="ja-JP" sz="3000" b="1" dirty="0">
                <a:solidFill>
                  <a:schemeClr val="accent1"/>
                </a:solidFill>
                <a:latin typeface="+mn-ea"/>
              </a:endParaRPr>
            </a:p>
          </p:txBody>
        </p:sp>
      </p:grpSp>
    </p:spTree>
    <p:extLst>
      <p:ext uri="{BB962C8B-B14F-4D97-AF65-F5344CB8AC3E}">
        <p14:creationId xmlns:p14="http://schemas.microsoft.com/office/powerpoint/2010/main" val="3500236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0" y="-211649"/>
            <a:ext cx="12722152" cy="7466188"/>
            <a:chOff x="0" y="-211649"/>
            <a:chExt cx="12722152" cy="7466188"/>
          </a:xfrm>
        </p:grpSpPr>
        <p:sp>
          <p:nvSpPr>
            <p:cNvPr id="14" name="正方形/長方形 13"/>
            <p:cNvSpPr/>
            <p:nvPr/>
          </p:nvSpPr>
          <p:spPr>
            <a:xfrm>
              <a:off x="0" y="-51200"/>
              <a:ext cx="12192000" cy="6909200"/>
            </a:xfrm>
            <a:prstGeom prst="rect">
              <a:avLst/>
            </a:prstGeom>
            <a:solidFill>
              <a:srgbClr val="86A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86AC85"/>
              </a:solid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5" name="Oval 13"/>
              <p:cNvSpPr>
                <a:spLocks noChangeArrowheads="1"/>
              </p:cNvSpPr>
              <p:nvPr/>
            </p:nvSpPr>
            <p:spPr bwMode="auto">
              <a:xfrm rot="2760000">
                <a:off x="8041334" y="2424240"/>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7" name="Oval 17"/>
              <p:cNvSpPr>
                <a:spLocks noChangeArrowheads="1"/>
              </p:cNvSpPr>
              <p:nvPr/>
            </p:nvSpPr>
            <p:spPr bwMode="auto">
              <a:xfrm rot="2760000">
                <a:off x="7840204" y="834754"/>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8" name="Oval 19"/>
              <p:cNvSpPr>
                <a:spLocks noChangeArrowheads="1"/>
              </p:cNvSpPr>
              <p:nvPr/>
            </p:nvSpPr>
            <p:spPr bwMode="auto">
              <a:xfrm rot="2760000">
                <a:off x="8816420" y="-199654"/>
                <a:ext cx="432000" cy="432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3" name="Oval 27"/>
              <p:cNvSpPr>
                <a:spLocks noChangeArrowheads="1"/>
              </p:cNvSpPr>
              <p:nvPr/>
            </p:nvSpPr>
            <p:spPr bwMode="auto">
              <a:xfrm rot="2760000">
                <a:off x="12005267" y="3732164"/>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4" name="Oval 29"/>
              <p:cNvSpPr>
                <a:spLocks noChangeArrowheads="1"/>
              </p:cNvSpPr>
              <p:nvPr/>
            </p:nvSpPr>
            <p:spPr bwMode="auto">
              <a:xfrm rot="2760000">
                <a:off x="9999821" y="1849196"/>
                <a:ext cx="503999" cy="504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5" name="Oval 30"/>
              <p:cNvSpPr>
                <a:spLocks noChangeArrowheads="1"/>
              </p:cNvSpPr>
              <p:nvPr/>
            </p:nvSpPr>
            <p:spPr bwMode="auto">
              <a:xfrm rot="2760000">
                <a:off x="10945961" y="4489068"/>
                <a:ext cx="540001" cy="540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6" name="Oval 31"/>
              <p:cNvSpPr>
                <a:spLocks noChangeArrowheads="1"/>
              </p:cNvSpPr>
              <p:nvPr/>
            </p:nvSpPr>
            <p:spPr bwMode="auto">
              <a:xfrm rot="2760000">
                <a:off x="8772481" y="3818836"/>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8" name="Oval 34"/>
              <p:cNvSpPr>
                <a:spLocks noChangeArrowheads="1"/>
              </p:cNvSpPr>
              <p:nvPr/>
            </p:nvSpPr>
            <p:spPr bwMode="auto">
              <a:xfrm rot="2760000">
                <a:off x="9066535" y="4840536"/>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9" name="Oval 35"/>
              <p:cNvSpPr>
                <a:spLocks noChangeArrowheads="1"/>
              </p:cNvSpPr>
              <p:nvPr/>
            </p:nvSpPr>
            <p:spPr bwMode="auto">
              <a:xfrm rot="2760000">
                <a:off x="10524429" y="3853416"/>
                <a:ext cx="288000" cy="288000"/>
              </a:xfrm>
              <a:prstGeom prst="ellipse">
                <a:avLst/>
              </a:prstGeom>
              <a:solidFill>
                <a:srgbClr val="799878"/>
              </a:solidFill>
              <a:ln w="635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0" name="Oval 36"/>
              <p:cNvSpPr>
                <a:spLocks noChangeArrowheads="1"/>
              </p:cNvSpPr>
              <p:nvPr/>
            </p:nvSpPr>
            <p:spPr bwMode="auto">
              <a:xfrm rot="2760000">
                <a:off x="11234090" y="6314783"/>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1" name="Oval 38"/>
              <p:cNvSpPr>
                <a:spLocks noChangeArrowheads="1"/>
              </p:cNvSpPr>
              <p:nvPr/>
            </p:nvSpPr>
            <p:spPr bwMode="auto">
              <a:xfrm rot="2760000">
                <a:off x="9689861" y="5658648"/>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3" name="Oval 22"/>
              <p:cNvSpPr>
                <a:spLocks noChangeArrowheads="1"/>
              </p:cNvSpPr>
              <p:nvPr/>
            </p:nvSpPr>
            <p:spPr bwMode="auto">
              <a:xfrm rot="2760000">
                <a:off x="10997510" y="492853"/>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5" name="Oval 39"/>
              <p:cNvSpPr>
                <a:spLocks noChangeArrowheads="1"/>
              </p:cNvSpPr>
              <p:nvPr/>
            </p:nvSpPr>
            <p:spPr bwMode="auto">
              <a:xfrm rot="2760000">
                <a:off x="8356981" y="6175970"/>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gr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47</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CDDDCD"/>
                </a:solidFill>
                <a:latin typeface="Meiryo UI" panose="020B0604030504040204" pitchFamily="50" charset="-128"/>
                <a:cs typeface="Meiryo UI" panose="020B0604030504040204" pitchFamily="50" charset="-128"/>
              </a:rPr>
              <a:t>03</a:t>
            </a:r>
            <a:endParaRPr lang="en-US" sz="15000" dirty="0">
              <a:solidFill>
                <a:srgbClr val="CDDDCD"/>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2958072"/>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spcAft>
                <a:spcPts val="600"/>
              </a:spcAft>
            </a:pPr>
            <a:r>
              <a:rPr sz="4400" dirty="0">
                <a:solidFill>
                  <a:srgbClr val="FFFFFF"/>
                </a:solidFill>
                <a:latin typeface="Meiryo UI"/>
              </a:rPr>
              <a:t>プロジェクトのまとめ役になろう</a:t>
            </a:r>
            <a:endParaRPr lang="en-US" altLang="ja-JP" sz="4400" dirty="0">
              <a:solidFill>
                <a:srgbClr val="FFFFFF"/>
              </a:solidFill>
              <a:latin typeface="Meiryo UI"/>
            </a:endParaRPr>
          </a:p>
          <a:p>
            <a:pPr marL="0" indent="0">
              <a:lnSpc>
                <a:spcPct val="100000"/>
              </a:lnSpc>
              <a:spcBef>
                <a:spcPts val="0"/>
              </a:spcBef>
              <a:spcAft>
                <a:spcPts val="600"/>
              </a:spcAft>
            </a:pPr>
            <a:r>
              <a:rPr lang="en-US" altLang="ja-JP" sz="3600" dirty="0">
                <a:solidFill>
                  <a:srgbClr val="CDDDCD"/>
                </a:solidFill>
                <a:latin typeface="+mn-ea"/>
              </a:rPr>
              <a:t>【</a:t>
            </a:r>
            <a:r>
              <a:rPr sz="3600" dirty="0">
                <a:solidFill>
                  <a:srgbClr val="CDDDCD"/>
                </a:solidFill>
                <a:latin typeface="+mn-ea"/>
              </a:rPr>
              <a:t>トラステッドコミッター</a:t>
            </a:r>
            <a:r>
              <a:rPr lang="en-US" altLang="ja-JP" sz="3600" dirty="0">
                <a:solidFill>
                  <a:srgbClr val="CDDDCD"/>
                </a:solidFill>
                <a:latin typeface="+mn-ea"/>
              </a:rPr>
              <a:t>】</a:t>
            </a:r>
          </a:p>
        </p:txBody>
      </p:sp>
    </p:spTree>
    <p:extLst>
      <p:ext uri="{BB962C8B-B14F-4D97-AF65-F5344CB8AC3E}">
        <p14:creationId xmlns:p14="http://schemas.microsoft.com/office/powerpoint/2010/main" val="3894505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chemeClr val="accent1"/>
                </a:solidFill>
                <a:latin typeface="Meiryo UI"/>
                <a:cs typeface="Meiryo UI" panose="020B0604030504040204" pitchFamily="50" charset="-128"/>
              </a:rPr>
              <a:t>PJ</a:t>
            </a:r>
            <a:r>
              <a:rPr sz="2800" dirty="0">
                <a:solidFill>
                  <a:schemeClr val="accent1"/>
                </a:solidFill>
                <a:latin typeface="Meiryo UI"/>
                <a:cs typeface="Meiryo UI" panose="020B0604030504040204" pitchFamily="50" charset="-128"/>
              </a:rPr>
              <a:t>リーダー</a:t>
            </a:r>
            <a:r>
              <a:rPr sz="2800" dirty="0">
                <a:solidFill>
                  <a:srgbClr val="000000"/>
                </a:solidFill>
                <a:latin typeface="Meiryo UI"/>
                <a:cs typeface="Meiryo UI" panose="020B0604030504040204" pitchFamily="50" charset="-128"/>
              </a:rPr>
              <a:t>、</a:t>
            </a:r>
            <a:r>
              <a:rPr sz="2800" dirty="0">
                <a:solidFill>
                  <a:schemeClr val="accent1"/>
                </a:solidFill>
                <a:latin typeface="Meiryo UI"/>
                <a:cs typeface="Meiryo UI" panose="020B0604030504040204" pitchFamily="50" charset="-128"/>
              </a:rPr>
              <a:t>開発チームリーダー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40" name="グループ化 39"/>
          <p:cNvGrpSpPr>
            <a:grpSpLocks noChangeAspect="1"/>
          </p:cNvGrpSpPr>
          <p:nvPr/>
        </p:nvGrpSpPr>
        <p:grpSpPr>
          <a:xfrm>
            <a:off x="3698001" y="2420544"/>
            <a:ext cx="1728000" cy="1728000"/>
            <a:chOff x="6587022" y="1365498"/>
            <a:chExt cx="1080000" cy="1080000"/>
          </a:xfrm>
        </p:grpSpPr>
        <p:sp>
          <p:nvSpPr>
            <p:cNvPr id="41" name="楕円 80"/>
            <p:cNvSpPr>
              <a:spLocks noChangeAspect="1"/>
            </p:cNvSpPr>
            <p:nvPr/>
          </p:nvSpPr>
          <p:spPr>
            <a:xfrm>
              <a:off x="6587022" y="1365498"/>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2" name="グループ化 41"/>
            <p:cNvGrpSpPr>
              <a:grpSpLocks noChangeAspect="1"/>
            </p:cNvGrpSpPr>
            <p:nvPr/>
          </p:nvGrpSpPr>
          <p:grpSpPr>
            <a:xfrm>
              <a:off x="6772316" y="1560433"/>
              <a:ext cx="709413" cy="864000"/>
              <a:chOff x="0" y="1917700"/>
              <a:chExt cx="531813" cy="647700"/>
            </a:xfrm>
            <a:solidFill>
              <a:schemeClr val="bg1"/>
            </a:solidFill>
          </p:grpSpPr>
          <p:sp>
            <p:nvSpPr>
              <p:cNvPr id="4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1" name="テキスト ボックス 5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64D2"/>
                </a:solidFill>
              </a:rPr>
              <a:t>プロダクトオーナー</a:t>
            </a:r>
          </a:p>
        </p:txBody>
      </p:sp>
      <p:sp>
        <p:nvSpPr>
          <p:cNvPr id="2" name="正方形/長方形 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solidFill>
                  <a:schemeClr val="accent3">
                    <a:lumMod val="75000"/>
                  </a:schemeClr>
                </a:solidFill>
                <a:latin typeface="+mn-ea"/>
                <a:cs typeface="Meiryo UI" panose="020B0604030504040204" pitchFamily="50" charset="-128"/>
              </a:rPr>
              <a:t>InnerSource</a:t>
            </a:r>
            <a:r>
              <a:rPr lang="en-US" altLang="ja-JP" sz="2800" dirty="0">
                <a:solidFill>
                  <a:schemeClr val="accent3">
                    <a:lumMod val="75000"/>
                  </a:schemeClr>
                </a:solidFill>
                <a:latin typeface="+mn-ea"/>
                <a:cs typeface="Meiryo UI" panose="020B0604030504040204" pitchFamily="50" charset="-128"/>
              </a:rPr>
              <a:t> </a:t>
            </a:r>
            <a:r>
              <a:rPr lang="ja-JP" altLang="en-US" sz="2800" dirty="0">
                <a:solidFill>
                  <a:schemeClr val="accent3">
                    <a:lumMod val="75000"/>
                  </a:schemeClr>
                </a:solidFill>
                <a:latin typeface="+mn-ea"/>
                <a:cs typeface="Meiryo UI" panose="020B0604030504040204" pitchFamily="50" charset="-128"/>
              </a:rPr>
              <a:t>では</a:t>
            </a:r>
            <a:endParaRPr lang="ja-JP" altLang="en-US" sz="2800" dirty="0">
              <a:solidFill>
                <a:schemeClr val="accent3">
                  <a:lumMod val="75000"/>
                </a:schemeClr>
              </a:solidFill>
              <a:latin typeface="+mn-ea"/>
            </a:endParaRPr>
          </a:p>
        </p:txBody>
      </p:sp>
      <p:sp>
        <p:nvSpPr>
          <p:cNvPr id="9" name="正方形/長方形 8"/>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solidFill>
                  <a:schemeClr val="accent3">
                    <a:lumMod val="75000"/>
                  </a:schemeClr>
                </a:solidFill>
                <a:latin typeface="+mn-ea"/>
                <a:cs typeface="Meiryo UI" panose="020B0604030504040204" pitchFamily="50" charset="-128"/>
              </a:rPr>
              <a:t>がそれらに該当します！</a:t>
            </a:r>
          </a:p>
        </p:txBody>
      </p:sp>
      <p:grpSp>
        <p:nvGrpSpPr>
          <p:cNvPr id="7" name="グループ化 6"/>
          <p:cNvGrpSpPr/>
          <p:nvPr/>
        </p:nvGrpSpPr>
        <p:grpSpPr>
          <a:xfrm>
            <a:off x="6581513" y="2420544"/>
            <a:ext cx="2160000" cy="2207147"/>
            <a:chOff x="6581513" y="2420544"/>
            <a:chExt cx="2160000" cy="2207147"/>
          </a:xfrm>
        </p:grpSpPr>
        <p:sp>
          <p:nvSpPr>
            <p:cNvPr id="39" name="テキスト ボックス 38"/>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064D2">
                      <a:lumMod val="60000"/>
                      <a:lumOff val="40000"/>
                    </a:srgbClr>
                  </a:solidFill>
                </a:rPr>
                <a:t>トラステッドコミッター</a:t>
              </a:r>
            </a:p>
          </p:txBody>
        </p:sp>
        <p:grpSp>
          <p:nvGrpSpPr>
            <p:cNvPr id="32" name="グループ化 31"/>
            <p:cNvGrpSpPr>
              <a:grpSpLocks noChangeAspect="1"/>
            </p:cNvGrpSpPr>
            <p:nvPr/>
          </p:nvGrpSpPr>
          <p:grpSpPr>
            <a:xfrm>
              <a:off x="6765999" y="2420544"/>
              <a:ext cx="1728000" cy="1728000"/>
              <a:chOff x="6494906" y="4432698"/>
              <a:chExt cx="1080000" cy="1080000"/>
            </a:xfrm>
          </p:grpSpPr>
          <p:sp>
            <p:nvSpPr>
              <p:cNvPr id="33" name="楕円 80"/>
              <p:cNvSpPr>
                <a:spLocks noChangeAspect="1"/>
              </p:cNvSpPr>
              <p:nvPr/>
            </p:nvSpPr>
            <p:spPr>
              <a:xfrm>
                <a:off x="6494906" y="4432698"/>
                <a:ext cx="1080000" cy="1080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4" name="グループ化 33"/>
              <p:cNvGrpSpPr>
                <a:grpSpLocks noChangeAspect="1"/>
              </p:cNvGrpSpPr>
              <p:nvPr/>
            </p:nvGrpSpPr>
            <p:grpSpPr>
              <a:xfrm>
                <a:off x="6709820" y="4596791"/>
                <a:ext cx="650172" cy="828000"/>
                <a:chOff x="36552" y="1761377"/>
                <a:chExt cx="526044" cy="669920"/>
              </a:xfrm>
              <a:solidFill>
                <a:schemeClr val="bg1"/>
              </a:solidFill>
            </p:grpSpPr>
            <p:sp>
              <p:nvSpPr>
                <p:cNvPr id="35"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sp>
        <p:nvSpPr>
          <p:cNvPr id="3" name="タイトル 2"/>
          <p:cNvSpPr>
            <a:spLocks noGrp="1"/>
          </p:cNvSpPr>
          <p:nvPr>
            <p:ph type="title"/>
          </p:nvPr>
        </p:nvSpPr>
        <p:spPr/>
        <p:txBody>
          <a:bodyPr/>
          <a:lstStyle/>
          <a:p>
            <a:r>
              <a:rPr lang="ja-JP" altLang="ja-JP" sz="2800" dirty="0">
                <a:solidFill>
                  <a:schemeClr val="bg1"/>
                </a:solidFill>
                <a:latin typeface="+mn-ea"/>
                <a:ea typeface="+mn-ea"/>
              </a:rPr>
              <a:t>3-1</a:t>
            </a:r>
            <a:r>
              <a:rPr lang="ja-JP" altLang="en-US" sz="2800" dirty="0">
                <a:solidFill>
                  <a:schemeClr val="bg1"/>
                </a:solidFill>
                <a:latin typeface="+mn-ea"/>
                <a:ea typeface="+mn-ea"/>
              </a:rPr>
              <a:t>　トラステッドコミッター</a:t>
            </a:r>
            <a:r>
              <a:rPr lang="ja-JP" altLang="ja-JP" sz="2800" dirty="0">
                <a:solidFill>
                  <a:schemeClr val="bg1"/>
                </a:solidFill>
                <a:latin typeface="+mn-ea"/>
                <a:ea typeface="+mn-ea"/>
              </a:rPr>
              <a:t>の役割の紹介</a:t>
            </a:r>
          </a:p>
        </p:txBody>
      </p:sp>
      <p:grpSp>
        <p:nvGrpSpPr>
          <p:cNvPr id="8" name="グループ化 7"/>
          <p:cNvGrpSpPr/>
          <p:nvPr/>
        </p:nvGrpSpPr>
        <p:grpSpPr>
          <a:xfrm>
            <a:off x="-13795" y="968829"/>
            <a:ext cx="12219591" cy="5508171"/>
            <a:chOff x="-13795" y="968829"/>
            <a:chExt cx="12219591" cy="5508171"/>
          </a:xfrm>
        </p:grpSpPr>
        <p:grpSp>
          <p:nvGrpSpPr>
            <p:cNvPr id="69" name="グループ化 68"/>
            <p:cNvGrpSpPr/>
            <p:nvPr/>
          </p:nvGrpSpPr>
          <p:grpSpPr>
            <a:xfrm>
              <a:off x="-13795" y="968829"/>
              <a:ext cx="12219591" cy="5508171"/>
              <a:chOff x="-13795" y="968829"/>
              <a:chExt cx="12219591" cy="5508171"/>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200" b="1" dirty="0" err="1">
                      <a:latin typeface="+mn-ea"/>
                    </a:rPr>
                    <a:t>InnerSource</a:t>
                  </a:r>
                  <a:r>
                    <a:rPr lang="ja-JP" altLang="en-US" sz="3200" b="1" dirty="0">
                      <a:latin typeface="+mn-ea"/>
                    </a:rPr>
                    <a:t> </a:t>
                  </a:r>
                  <a:r>
                    <a:rPr lang="ja-JP" altLang="en-US" sz="3200" dirty="0">
                      <a:latin typeface="+mn-ea"/>
                    </a:rPr>
                    <a:t>では、</a:t>
                  </a:r>
                  <a:r>
                    <a:rPr lang="ja-JP" altLang="en-US" sz="3200" b="1" dirty="0">
                      <a:solidFill>
                        <a:srgbClr val="0064D2"/>
                      </a:solidFill>
                      <a:latin typeface="+mn-ea"/>
                    </a:rPr>
                    <a:t>トラステッドコミッターの役割がとっても重要</a:t>
                  </a:r>
                  <a:r>
                    <a:rPr lang="ja-JP" altLang="en-US" sz="3200" dirty="0">
                      <a:solidFill>
                        <a:srgbClr val="0064D2"/>
                      </a:solidFill>
                      <a:latin typeface="+mn-ea"/>
                    </a:rPr>
                    <a:t>！</a:t>
                  </a: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8576010" y="1082921"/>
                <a:ext cx="1558264" cy="2039056"/>
                <a:chOff x="5685" y="516"/>
                <a:chExt cx="995" cy="1302"/>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5674" y="51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chemeClr val="accent6"/>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2" name="グループ化 51"/>
            <p:cNvGrpSpPr/>
            <p:nvPr/>
          </p:nvGrpSpPr>
          <p:grpSpPr>
            <a:xfrm>
              <a:off x="6581513" y="2420544"/>
              <a:ext cx="2160000" cy="2207147"/>
              <a:chOff x="6581513" y="2420544"/>
              <a:chExt cx="2160000" cy="2207147"/>
            </a:xfrm>
          </p:grpSpPr>
          <p:sp>
            <p:nvSpPr>
              <p:cNvPr id="54" name="テキスト ボックス 5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064D2">
                        <a:lumMod val="60000"/>
                        <a:lumOff val="40000"/>
                      </a:srgbClr>
                    </a:solidFill>
                  </a:rPr>
                  <a:t>トラステッドコミッター</a:t>
                </a:r>
              </a:p>
            </p:txBody>
          </p:sp>
          <p:grpSp>
            <p:nvGrpSpPr>
              <p:cNvPr id="55" name="グループ化 54"/>
              <p:cNvGrpSpPr>
                <a:grpSpLocks noChangeAspect="1"/>
              </p:cNvGrpSpPr>
              <p:nvPr/>
            </p:nvGrpSpPr>
            <p:grpSpPr>
              <a:xfrm>
                <a:off x="6765999" y="2420544"/>
                <a:ext cx="1728000" cy="1728000"/>
                <a:chOff x="6494906" y="4432698"/>
                <a:chExt cx="1080000" cy="1080000"/>
              </a:xfrm>
            </p:grpSpPr>
            <p:sp>
              <p:nvSpPr>
                <p:cNvPr id="56" name="楕円 80"/>
                <p:cNvSpPr>
                  <a:spLocks noChangeAspect="1"/>
                </p:cNvSpPr>
                <p:nvPr/>
              </p:nvSpPr>
              <p:spPr>
                <a:xfrm>
                  <a:off x="6494906" y="4432698"/>
                  <a:ext cx="1080000" cy="1080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57" name="グループ化 56"/>
                <p:cNvGrpSpPr>
                  <a:grpSpLocks noChangeAspect="1"/>
                </p:cNvGrpSpPr>
                <p:nvPr/>
              </p:nvGrpSpPr>
              <p:grpSpPr>
                <a:xfrm>
                  <a:off x="6709820" y="4596791"/>
                  <a:ext cx="650172" cy="828000"/>
                  <a:chOff x="36552" y="1761377"/>
                  <a:chExt cx="526044" cy="669920"/>
                </a:xfrm>
                <a:solidFill>
                  <a:schemeClr val="bg1"/>
                </a:solidFill>
              </p:grpSpPr>
              <p:sp>
                <p:nvSpPr>
                  <p:cNvPr id="5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grpSp>
    </p:spTree>
    <p:extLst>
      <p:ext uri="{BB962C8B-B14F-4D97-AF65-F5344CB8AC3E}">
        <p14:creationId xmlns:p14="http://schemas.microsoft.com/office/powerpoint/2010/main" val="42946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473869" y="4211966"/>
            <a:ext cx="11244263" cy="2160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3-1</a:t>
            </a:r>
            <a:r>
              <a:rPr lang="ja-JP" altLang="en-US" sz="2800" dirty="0">
                <a:solidFill>
                  <a:schemeClr val="bg1"/>
                </a:solidFill>
                <a:latin typeface="Meiryo UI" panose="020B0604030504040204" pitchFamily="50" charset="-128"/>
                <a:ea typeface="Meiryo UI" panose="020B0604030504040204" pitchFamily="50" charset="-128"/>
              </a:rPr>
              <a:t>　トラステッドコミッター</a:t>
            </a:r>
            <a:r>
              <a:rPr lang="ja-JP" altLang="ja-JP" sz="2800" dirty="0">
                <a:solidFill>
                  <a:schemeClr val="bg1"/>
                </a:solidFill>
                <a:latin typeface="Meiryo UI" panose="020B0604030504040204" pitchFamily="50" charset="-128"/>
                <a:ea typeface="Meiryo UI" panose="020B0604030504040204" pitchFamily="50" charset="-128"/>
              </a:rPr>
              <a:t>の役割の紹介</a:t>
            </a:r>
          </a:p>
        </p:txBody>
      </p:sp>
      <p:sp>
        <p:nvSpPr>
          <p:cNvPr id="11" name="Google Shape;250;p41"/>
          <p:cNvSpPr txBox="1">
            <a:spLocks/>
          </p:cNvSpPr>
          <p:nvPr/>
        </p:nvSpPr>
        <p:spPr>
          <a:xfrm>
            <a:off x="3258138" y="977161"/>
            <a:ext cx="6395667" cy="2865437"/>
          </a:xfrm>
          <a:prstGeom prst="rect">
            <a:avLst/>
          </a:prstGeom>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1" dirty="0">
                <a:solidFill>
                  <a:schemeClr val="accent1"/>
                </a:solidFill>
                <a:latin typeface="+mn-ea"/>
              </a:rPr>
              <a:t>品質の確保</a:t>
            </a:r>
          </a:p>
          <a:p>
            <a:r>
              <a:rPr lang="ja-JP" altLang="en-US" sz="3200" b="1" dirty="0">
                <a:solidFill>
                  <a:schemeClr val="accent1"/>
                </a:solidFill>
                <a:latin typeface="+mn-ea"/>
              </a:rPr>
              <a:t>コミュニティの健全性維持</a:t>
            </a:r>
          </a:p>
          <a:p>
            <a:r>
              <a:rPr lang="ja-JP" altLang="en-US" sz="3200" b="1" dirty="0">
                <a:solidFill>
                  <a:schemeClr val="accent1"/>
                </a:solidFill>
                <a:latin typeface="+mn-ea"/>
              </a:rPr>
              <a:t>コミュニティへの参入障壁を下げる</a:t>
            </a:r>
            <a:endParaRPr lang="en-US" altLang="ja-JP" sz="3200" b="1" dirty="0">
              <a:solidFill>
                <a:schemeClr val="accent1"/>
              </a:solidFill>
              <a:latin typeface="+mn-ea"/>
            </a:endParaRPr>
          </a:p>
          <a:p>
            <a:r>
              <a:rPr lang="ja-JP" altLang="en-US" sz="3200" b="1" dirty="0">
                <a:solidFill>
                  <a:schemeClr val="accent1"/>
                </a:solidFill>
                <a:latin typeface="+mn-ea"/>
              </a:rPr>
              <a:t>コミュニティのレベル向上</a:t>
            </a:r>
          </a:p>
          <a:p>
            <a:r>
              <a:rPr lang="ja-JP" altLang="en-US" sz="3200" b="1" dirty="0">
                <a:solidFill>
                  <a:schemeClr val="accent1"/>
                </a:solidFill>
                <a:latin typeface="+mn-ea"/>
              </a:rPr>
              <a:t>コミュニティのニーズを擁護</a:t>
            </a:r>
          </a:p>
          <a:p>
            <a:pPr marL="0" indent="0">
              <a:spcBef>
                <a:spcPts val="1600"/>
              </a:spcBef>
              <a:spcAft>
                <a:spcPts val="1600"/>
              </a:spcAft>
              <a:buFont typeface="Arial" panose="020B0604020202020204" pitchFamily="34" charset="0"/>
              <a:buNone/>
            </a:pPr>
            <a:endParaRPr lang="ja-JP" altLang="en-US" sz="3200" b="1" dirty="0">
              <a:solidFill>
                <a:schemeClr val="accent1"/>
              </a:solidFill>
              <a:latin typeface="+mn-ea"/>
            </a:endParaRPr>
          </a:p>
        </p:txBody>
      </p:sp>
      <p:sp>
        <p:nvSpPr>
          <p:cNvPr id="2" name="楕円 1"/>
          <p:cNvSpPr>
            <a:spLocks noChangeAspect="1"/>
          </p:cNvSpPr>
          <p:nvPr/>
        </p:nvSpPr>
        <p:spPr>
          <a:xfrm>
            <a:off x="468086" y="1260102"/>
            <a:ext cx="2592000" cy="259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 name="タイトル 1"/>
          <p:cNvSpPr txBox="1">
            <a:spLocks/>
          </p:cNvSpPr>
          <p:nvPr/>
        </p:nvSpPr>
        <p:spPr>
          <a:xfrm>
            <a:off x="486086" y="2177495"/>
            <a:ext cx="2556000" cy="828000"/>
          </a:xfrm>
          <a:prstGeom prst="rect">
            <a:avLst/>
          </a:prstGeom>
          <a:noFill/>
        </p:spPr>
        <p:txBody>
          <a:bodyPr wrap="none"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spcAft>
                <a:spcPts val="600"/>
              </a:spcAft>
            </a:pPr>
            <a:r>
              <a:rPr sz="2400" dirty="0">
                <a:solidFill>
                  <a:srgbClr val="FFFFFF"/>
                </a:solidFill>
                <a:latin typeface="+mn-ea"/>
                <a:ea typeface="+mn-ea"/>
                <a:cs typeface="Meiryo UI" panose="020B0604030504040204" pitchFamily="50" charset="-128"/>
              </a:rPr>
              <a:t>（</a:t>
            </a:r>
            <a:r>
              <a:rPr lang="ja-JP" altLang="en-US" sz="2000" dirty="0">
                <a:solidFill>
                  <a:srgbClr val="FFFFFF"/>
                </a:solidFill>
                <a:latin typeface="+mn-ea"/>
                <a:ea typeface="+mn-ea"/>
                <a:cs typeface="Meiryo UI" panose="020B0604030504040204" pitchFamily="50" charset="-128"/>
              </a:rPr>
              <a:t>トラステッドコミッター</a:t>
            </a:r>
            <a:r>
              <a:rPr sz="2000" dirty="0">
                <a:solidFill>
                  <a:srgbClr val="FFFFFF"/>
                </a:solidFill>
                <a:latin typeface="+mn-ea"/>
                <a:ea typeface="+mn-ea"/>
                <a:cs typeface="Meiryo UI" panose="020B0604030504040204" pitchFamily="50" charset="-128"/>
              </a:rPr>
              <a:t>）</a:t>
            </a:r>
            <a:endParaRPr lang="en-US" sz="2400" dirty="0">
              <a:solidFill>
                <a:srgbClr val="FFFFFF"/>
              </a:solidFill>
              <a:latin typeface="+mn-ea"/>
              <a:ea typeface="+mn-ea"/>
              <a:cs typeface="Meiryo UI" panose="020B0604030504040204" pitchFamily="50" charset="-128"/>
            </a:endParaRPr>
          </a:p>
          <a:p>
            <a:pPr algn="ctr">
              <a:spcAft>
                <a:spcPts val="600"/>
              </a:spcAft>
            </a:pPr>
            <a:r>
              <a:rPr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rPr>
              <a:t>責任の範囲</a:t>
            </a:r>
            <a:endParaRPr lang="en-US" altLang="ja-JP"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endParaRPr>
          </a:p>
        </p:txBody>
      </p:sp>
      <p:sp>
        <p:nvSpPr>
          <p:cNvPr id="21" name="Google Shape;250;p41"/>
          <p:cNvSpPr txBox="1">
            <a:spLocks/>
          </p:cNvSpPr>
          <p:nvPr/>
        </p:nvSpPr>
        <p:spPr>
          <a:xfrm>
            <a:off x="1002420" y="4382923"/>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solidFill>
                  <a:schemeClr val="accent3">
                    <a:lumMod val="50000"/>
                  </a:schemeClr>
                </a:solidFill>
              </a:rPr>
              <a:t>トラステッドコミッターは</a:t>
            </a:r>
          </a:p>
        </p:txBody>
      </p:sp>
      <p:sp>
        <p:nvSpPr>
          <p:cNvPr id="22" name="Google Shape;250;p41"/>
          <p:cNvSpPr txBox="1">
            <a:spLocks/>
          </p:cNvSpPr>
          <p:nvPr/>
        </p:nvSpPr>
        <p:spPr>
          <a:xfrm>
            <a:off x="1002420" y="5757627"/>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solidFill>
                  <a:schemeClr val="accent3">
                    <a:lumMod val="50000"/>
                  </a:schemeClr>
                </a:solidFill>
              </a:rPr>
              <a:t>の両方の面倒をみる</a:t>
            </a:r>
          </a:p>
        </p:txBody>
      </p:sp>
      <p:grpSp>
        <p:nvGrpSpPr>
          <p:cNvPr id="5" name="グループ化 4"/>
          <p:cNvGrpSpPr/>
          <p:nvPr/>
        </p:nvGrpSpPr>
        <p:grpSpPr>
          <a:xfrm>
            <a:off x="1002420" y="4965829"/>
            <a:ext cx="10187161" cy="652275"/>
            <a:chOff x="914049" y="5009248"/>
            <a:chExt cx="10187161" cy="652275"/>
          </a:xfrm>
        </p:grpSpPr>
        <p:sp>
          <p:nvSpPr>
            <p:cNvPr id="18" name="Google Shape;250;p41"/>
            <p:cNvSpPr txBox="1">
              <a:spLocks/>
            </p:cNvSpPr>
            <p:nvPr/>
          </p:nvSpPr>
          <p:spPr>
            <a:xfrm>
              <a:off x="914049" y="5013523"/>
              <a:ext cx="2013601"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1600"/>
                </a:spcBef>
                <a:spcAft>
                  <a:spcPts val="1600"/>
                </a:spcAft>
                <a:buFont typeface="Arial" panose="020B0604020202020204" pitchFamily="34" charset="0"/>
                <a:buNone/>
              </a:pPr>
              <a:r>
                <a:rPr lang="ja-JP" altLang="en-US" sz="3200" b="1" dirty="0">
                  <a:solidFill>
                    <a:schemeClr val="accent1">
                      <a:lumMod val="75000"/>
                    </a:schemeClr>
                  </a:solidFill>
                </a:rPr>
                <a:t>技術</a:t>
              </a:r>
              <a:endParaRPr lang="ja-JP" altLang="en-US" sz="3200" dirty="0">
                <a:solidFill>
                  <a:schemeClr val="accent1">
                    <a:lumMod val="75000"/>
                  </a:schemeClr>
                </a:solidFill>
              </a:endParaRPr>
            </a:p>
          </p:txBody>
        </p:sp>
        <p:sp>
          <p:nvSpPr>
            <p:cNvPr id="20" name="Google Shape;250;p41"/>
            <p:cNvSpPr txBox="1">
              <a:spLocks/>
            </p:cNvSpPr>
            <p:nvPr/>
          </p:nvSpPr>
          <p:spPr>
            <a:xfrm>
              <a:off x="3721210" y="5009248"/>
              <a:ext cx="7380000"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chemeClr val="accent1">
                      <a:lumMod val="75000"/>
                    </a:schemeClr>
                  </a:solidFill>
                </a:rPr>
                <a:t>コミュニティ（コラボレーションする人全員</a:t>
              </a:r>
              <a:r>
                <a:rPr lang="ja-JP" altLang="en-US" sz="3200" b="1" dirty="0">
                  <a:solidFill>
                    <a:schemeClr val="accent1"/>
                  </a:solidFill>
                </a:rPr>
                <a:t>）</a:t>
              </a:r>
              <a:endParaRPr lang="ja-JP" altLang="en-US" sz="3200" dirty="0">
                <a:solidFill>
                  <a:schemeClr val="accent1"/>
                </a:solidFill>
              </a:endParaRPr>
            </a:p>
          </p:txBody>
        </p:sp>
        <p:sp>
          <p:nvSpPr>
            <p:cNvPr id="23" name="Google Shape;250;p41"/>
            <p:cNvSpPr txBox="1">
              <a:spLocks/>
            </p:cNvSpPr>
            <p:nvPr/>
          </p:nvSpPr>
          <p:spPr>
            <a:xfrm>
              <a:off x="3060968" y="5076826"/>
              <a:ext cx="526925" cy="502010"/>
            </a:xfrm>
            <a:prstGeom prst="rect">
              <a:avLst/>
            </a:prstGeom>
          </p:spPr>
          <p:txBody>
            <a:bodyPr spcFirstLastPara="1" wrap="square" lIns="121900" tIns="121900" rIns="121900" bIns="1219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1600"/>
                </a:spcBef>
                <a:spcAft>
                  <a:spcPts val="1600"/>
                </a:spcAft>
                <a:buFont typeface="Arial" panose="020B0604020202020204" pitchFamily="34" charset="0"/>
                <a:buNone/>
              </a:pPr>
              <a:r>
                <a:rPr lang="en-US" altLang="ja-JP" sz="3600" b="1" dirty="0">
                  <a:solidFill>
                    <a:schemeClr val="accent1">
                      <a:lumMod val="60000"/>
                      <a:lumOff val="40000"/>
                    </a:schemeClr>
                  </a:solidFill>
                  <a:latin typeface="Meiryo UI"/>
                </a:rPr>
                <a:t>+</a:t>
              </a:r>
              <a:endParaRPr lang="ja-JP" altLang="en-US" sz="3600" dirty="0">
                <a:solidFill>
                  <a:schemeClr val="accent1">
                    <a:lumMod val="60000"/>
                    <a:lumOff val="40000"/>
                  </a:schemeClr>
                </a:solidFill>
                <a:latin typeface="Meiryo UI"/>
              </a:endParaRPr>
            </a:p>
          </p:txBody>
        </p:sp>
      </p:grpSp>
      <p:grpSp>
        <p:nvGrpSpPr>
          <p:cNvPr id="27" name="グループ化 26"/>
          <p:cNvGrpSpPr/>
          <p:nvPr/>
        </p:nvGrpSpPr>
        <p:grpSpPr>
          <a:xfrm>
            <a:off x="9551129" y="1322935"/>
            <a:ext cx="2154785" cy="2529167"/>
            <a:chOff x="4712502" y="1761377"/>
            <a:chExt cx="582246" cy="683408"/>
          </a:xfrm>
          <a:solidFill>
            <a:schemeClr val="accent1">
              <a:lumMod val="60000"/>
              <a:lumOff val="40000"/>
            </a:schemeClr>
          </a:solidFill>
        </p:grpSpPr>
        <p:sp>
          <p:nvSpPr>
            <p:cNvPr id="28" name="Freeform 9"/>
            <p:cNvSpPr>
              <a:spLocks noEditPoints="1"/>
            </p:cNvSpPr>
            <p:nvPr/>
          </p:nvSpPr>
          <p:spPr bwMode="auto">
            <a:xfrm>
              <a:off x="4712502" y="1761377"/>
              <a:ext cx="582246" cy="683408"/>
            </a:xfrm>
            <a:custGeom>
              <a:avLst/>
              <a:gdLst>
                <a:gd name="T0" fmla="*/ 153 w 224"/>
                <a:gd name="T1" fmla="*/ 181 h 262"/>
                <a:gd name="T2" fmla="*/ 142 w 224"/>
                <a:gd name="T3" fmla="*/ 165 h 262"/>
                <a:gd name="T4" fmla="*/ 180 w 224"/>
                <a:gd name="T5" fmla="*/ 77 h 262"/>
                <a:gd name="T6" fmla="*/ 179 w 224"/>
                <a:gd name="T7" fmla="*/ 37 h 262"/>
                <a:gd name="T8" fmla="*/ 157 w 224"/>
                <a:gd name="T9" fmla="*/ 11 h 262"/>
                <a:gd name="T10" fmla="*/ 79 w 224"/>
                <a:gd name="T11" fmla="*/ 22 h 262"/>
                <a:gd name="T12" fmla="*/ 67 w 224"/>
                <a:gd name="T13" fmla="*/ 43 h 262"/>
                <a:gd name="T14" fmla="*/ 67 w 224"/>
                <a:gd name="T15" fmla="*/ 58 h 262"/>
                <a:gd name="T16" fmla="*/ 56 w 224"/>
                <a:gd name="T17" fmla="*/ 94 h 262"/>
                <a:gd name="T18" fmla="*/ 100 w 224"/>
                <a:gd name="T19" fmla="*/ 173 h 262"/>
                <a:gd name="T20" fmla="*/ 91 w 224"/>
                <a:gd name="T21" fmla="*/ 185 h 262"/>
                <a:gd name="T22" fmla="*/ 47 w 224"/>
                <a:gd name="T23" fmla="*/ 192 h 262"/>
                <a:gd name="T24" fmla="*/ 64 w 224"/>
                <a:gd name="T25" fmla="*/ 139 h 262"/>
                <a:gd name="T26" fmla="*/ 42 w 224"/>
                <a:gd name="T27" fmla="*/ 101 h 262"/>
                <a:gd name="T28" fmla="*/ 16 w 224"/>
                <a:gd name="T29" fmla="*/ 136 h 262"/>
                <a:gd name="T30" fmla="*/ 3 w 224"/>
                <a:gd name="T31" fmla="*/ 170 h 262"/>
                <a:gd name="T32" fmla="*/ 10 w 224"/>
                <a:gd name="T33" fmla="*/ 191 h 262"/>
                <a:gd name="T34" fmla="*/ 1 w 224"/>
                <a:gd name="T35" fmla="*/ 259 h 262"/>
                <a:gd name="T36" fmla="*/ 48 w 224"/>
                <a:gd name="T37" fmla="*/ 212 h 262"/>
                <a:gd name="T38" fmla="*/ 58 w 224"/>
                <a:gd name="T39" fmla="*/ 259 h 262"/>
                <a:gd name="T40" fmla="*/ 79 w 224"/>
                <a:gd name="T41" fmla="*/ 196 h 262"/>
                <a:gd name="T42" fmla="*/ 92 w 224"/>
                <a:gd name="T43" fmla="*/ 224 h 262"/>
                <a:gd name="T44" fmla="*/ 122 w 224"/>
                <a:gd name="T45" fmla="*/ 220 h 262"/>
                <a:gd name="T46" fmla="*/ 154 w 224"/>
                <a:gd name="T47" fmla="*/ 223 h 262"/>
                <a:gd name="T48" fmla="*/ 218 w 224"/>
                <a:gd name="T49" fmla="*/ 254 h 262"/>
                <a:gd name="T50" fmla="*/ 149 w 224"/>
                <a:gd name="T51" fmla="*/ 214 h 262"/>
                <a:gd name="T52" fmla="*/ 122 w 224"/>
                <a:gd name="T53" fmla="*/ 211 h 262"/>
                <a:gd name="T54" fmla="*/ 108 w 224"/>
                <a:gd name="T55" fmla="*/ 148 h 262"/>
                <a:gd name="T56" fmla="*/ 104 w 224"/>
                <a:gd name="T57" fmla="*/ 106 h 262"/>
                <a:gd name="T58" fmla="*/ 140 w 224"/>
                <a:gd name="T59" fmla="*/ 106 h 262"/>
                <a:gd name="T60" fmla="*/ 136 w 224"/>
                <a:gd name="T61" fmla="*/ 148 h 262"/>
                <a:gd name="T62" fmla="*/ 122 w 224"/>
                <a:gd name="T63" fmla="*/ 211 h 262"/>
                <a:gd name="T64" fmla="*/ 95 w 224"/>
                <a:gd name="T65" fmla="*/ 214 h 262"/>
                <a:gd name="T66" fmla="*/ 112 w 224"/>
                <a:gd name="T67" fmla="*/ 9 h 262"/>
                <a:gd name="T68" fmla="*/ 158 w 224"/>
                <a:gd name="T69" fmla="*/ 19 h 262"/>
                <a:gd name="T70" fmla="*/ 169 w 224"/>
                <a:gd name="T71" fmla="*/ 36 h 262"/>
                <a:gd name="T72" fmla="*/ 174 w 224"/>
                <a:gd name="T73" fmla="*/ 79 h 262"/>
                <a:gd name="T74" fmla="*/ 165 w 224"/>
                <a:gd name="T75" fmla="*/ 53 h 262"/>
                <a:gd name="T76" fmla="*/ 100 w 224"/>
                <a:gd name="T77" fmla="*/ 36 h 262"/>
                <a:gd name="T78" fmla="*/ 73 w 224"/>
                <a:gd name="T79" fmla="*/ 66 h 262"/>
                <a:gd name="T80" fmla="*/ 68 w 224"/>
                <a:gd name="T81" fmla="*/ 52 h 262"/>
                <a:gd name="T82" fmla="*/ 69 w 224"/>
                <a:gd name="T83" fmla="*/ 37 h 262"/>
                <a:gd name="T84" fmla="*/ 112 w 224"/>
                <a:gd name="T85" fmla="*/ 75 h 262"/>
                <a:gd name="T86" fmla="*/ 81 w 224"/>
                <a:gd name="T87" fmla="*/ 91 h 262"/>
                <a:gd name="T88" fmla="*/ 96 w 224"/>
                <a:gd name="T89" fmla="*/ 43 h 262"/>
                <a:gd name="T90" fmla="*/ 134 w 224"/>
                <a:gd name="T91" fmla="*/ 69 h 262"/>
                <a:gd name="T92" fmla="*/ 141 w 224"/>
                <a:gd name="T93" fmla="*/ 56 h 262"/>
                <a:gd name="T94" fmla="*/ 132 w 224"/>
                <a:gd name="T95" fmla="*/ 69 h 262"/>
                <a:gd name="T96" fmla="*/ 112 w 224"/>
                <a:gd name="T97" fmla="*/ 69 h 262"/>
                <a:gd name="T98" fmla="*/ 164 w 224"/>
                <a:gd name="T99" fmla="*/ 91 h 262"/>
                <a:gd name="T100" fmla="*/ 172 w 224"/>
                <a:gd name="T101" fmla="*/ 106 h 262"/>
                <a:gd name="T102" fmla="*/ 69 w 224"/>
                <a:gd name="T103" fmla="*/ 84 h 262"/>
                <a:gd name="T104" fmla="*/ 69 w 224"/>
                <a:gd name="T105" fmla="*/ 84 h 262"/>
                <a:gd name="T106" fmla="*/ 25 w 224"/>
                <a:gd name="T107" fmla="*/ 160 h 262"/>
                <a:gd name="T108" fmla="*/ 7 w 224"/>
                <a:gd name="T109" fmla="*/ 155 h 262"/>
                <a:gd name="T110" fmla="*/ 21 w 224"/>
                <a:gd name="T111" fmla="*/ 143 h 262"/>
                <a:gd name="T112" fmla="*/ 11 w 224"/>
                <a:gd name="T113" fmla="*/ 181 h 262"/>
                <a:gd name="T114" fmla="*/ 22 w 224"/>
                <a:gd name="T115" fmla="*/ 171 h 262"/>
                <a:gd name="T116" fmla="*/ 38 w 224"/>
                <a:gd name="T117" fmla="*/ 111 h 262"/>
                <a:gd name="T118" fmla="*/ 47 w 224"/>
                <a:gd name="T119" fmla="*/ 169 h 262"/>
                <a:gd name="T120" fmla="*/ 61 w 224"/>
                <a:gd name="T121" fmla="*/ 166 h 262"/>
                <a:gd name="T122" fmla="*/ 41 w 224"/>
                <a:gd name="T123" fmla="*/ 1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262">
                  <a:moveTo>
                    <a:pt x="180" y="193"/>
                  </a:moveTo>
                  <a:cubicBezTo>
                    <a:pt x="160" y="188"/>
                    <a:pt x="160" y="188"/>
                    <a:pt x="160" y="188"/>
                  </a:cubicBezTo>
                  <a:cubicBezTo>
                    <a:pt x="157" y="187"/>
                    <a:pt x="155" y="186"/>
                    <a:pt x="153" y="185"/>
                  </a:cubicBezTo>
                  <a:cubicBezTo>
                    <a:pt x="153" y="182"/>
                    <a:pt x="153" y="182"/>
                    <a:pt x="153" y="182"/>
                  </a:cubicBezTo>
                  <a:cubicBezTo>
                    <a:pt x="153" y="182"/>
                    <a:pt x="153" y="181"/>
                    <a:pt x="153" y="181"/>
                  </a:cubicBezTo>
                  <a:cubicBezTo>
                    <a:pt x="149" y="173"/>
                    <a:pt x="149" y="173"/>
                    <a:pt x="149" y="173"/>
                  </a:cubicBezTo>
                  <a:cubicBezTo>
                    <a:pt x="149" y="172"/>
                    <a:pt x="148" y="172"/>
                    <a:pt x="147" y="172"/>
                  </a:cubicBezTo>
                  <a:cubicBezTo>
                    <a:pt x="146" y="171"/>
                    <a:pt x="145" y="172"/>
                    <a:pt x="144" y="173"/>
                  </a:cubicBezTo>
                  <a:cubicBezTo>
                    <a:pt x="144" y="173"/>
                    <a:pt x="144" y="173"/>
                    <a:pt x="144" y="173"/>
                  </a:cubicBezTo>
                  <a:cubicBezTo>
                    <a:pt x="143" y="171"/>
                    <a:pt x="142" y="168"/>
                    <a:pt x="142" y="165"/>
                  </a:cubicBezTo>
                  <a:cubicBezTo>
                    <a:pt x="142" y="150"/>
                    <a:pt x="142" y="150"/>
                    <a:pt x="142" y="150"/>
                  </a:cubicBezTo>
                  <a:cubicBezTo>
                    <a:pt x="158" y="143"/>
                    <a:pt x="169" y="129"/>
                    <a:pt x="171" y="112"/>
                  </a:cubicBezTo>
                  <a:cubicBezTo>
                    <a:pt x="181" y="111"/>
                    <a:pt x="188" y="103"/>
                    <a:pt x="188" y="94"/>
                  </a:cubicBezTo>
                  <a:cubicBezTo>
                    <a:pt x="188" y="88"/>
                    <a:pt x="185" y="82"/>
                    <a:pt x="180" y="80"/>
                  </a:cubicBezTo>
                  <a:cubicBezTo>
                    <a:pt x="180" y="79"/>
                    <a:pt x="180" y="78"/>
                    <a:pt x="180" y="77"/>
                  </a:cubicBezTo>
                  <a:cubicBezTo>
                    <a:pt x="180" y="66"/>
                    <a:pt x="180" y="66"/>
                    <a:pt x="180" y="66"/>
                  </a:cubicBezTo>
                  <a:cubicBezTo>
                    <a:pt x="180" y="57"/>
                    <a:pt x="178" y="49"/>
                    <a:pt x="174" y="41"/>
                  </a:cubicBezTo>
                  <a:cubicBezTo>
                    <a:pt x="177" y="40"/>
                    <a:pt x="177" y="40"/>
                    <a:pt x="177" y="40"/>
                  </a:cubicBezTo>
                  <a:cubicBezTo>
                    <a:pt x="178" y="40"/>
                    <a:pt x="178" y="40"/>
                    <a:pt x="179" y="39"/>
                  </a:cubicBezTo>
                  <a:cubicBezTo>
                    <a:pt x="179" y="38"/>
                    <a:pt x="179" y="37"/>
                    <a:pt x="179" y="37"/>
                  </a:cubicBezTo>
                  <a:cubicBezTo>
                    <a:pt x="179" y="36"/>
                    <a:pt x="177" y="31"/>
                    <a:pt x="171" y="26"/>
                  </a:cubicBezTo>
                  <a:cubicBezTo>
                    <a:pt x="169" y="24"/>
                    <a:pt x="167" y="22"/>
                    <a:pt x="165" y="21"/>
                  </a:cubicBezTo>
                  <a:cubicBezTo>
                    <a:pt x="165" y="21"/>
                    <a:pt x="165" y="21"/>
                    <a:pt x="165" y="21"/>
                  </a:cubicBezTo>
                  <a:cubicBezTo>
                    <a:pt x="166" y="20"/>
                    <a:pt x="167" y="18"/>
                    <a:pt x="166" y="17"/>
                  </a:cubicBezTo>
                  <a:cubicBezTo>
                    <a:pt x="165" y="16"/>
                    <a:pt x="163" y="13"/>
                    <a:pt x="157" y="11"/>
                  </a:cubicBezTo>
                  <a:cubicBezTo>
                    <a:pt x="154" y="10"/>
                    <a:pt x="150" y="10"/>
                    <a:pt x="148" y="10"/>
                  </a:cubicBezTo>
                  <a:cubicBezTo>
                    <a:pt x="144" y="8"/>
                    <a:pt x="133" y="0"/>
                    <a:pt x="112" y="3"/>
                  </a:cubicBezTo>
                  <a:cubicBezTo>
                    <a:pt x="88" y="6"/>
                    <a:pt x="78" y="15"/>
                    <a:pt x="77" y="15"/>
                  </a:cubicBezTo>
                  <a:cubicBezTo>
                    <a:pt x="76" y="16"/>
                    <a:pt x="76" y="18"/>
                    <a:pt x="77" y="19"/>
                  </a:cubicBezTo>
                  <a:cubicBezTo>
                    <a:pt x="79" y="22"/>
                    <a:pt x="79" y="22"/>
                    <a:pt x="79" y="22"/>
                  </a:cubicBezTo>
                  <a:cubicBezTo>
                    <a:pt x="77" y="23"/>
                    <a:pt x="75" y="25"/>
                    <a:pt x="72" y="27"/>
                  </a:cubicBezTo>
                  <a:cubicBezTo>
                    <a:pt x="66" y="30"/>
                    <a:pt x="62" y="37"/>
                    <a:pt x="62" y="37"/>
                  </a:cubicBezTo>
                  <a:cubicBezTo>
                    <a:pt x="62" y="38"/>
                    <a:pt x="62" y="38"/>
                    <a:pt x="62" y="39"/>
                  </a:cubicBezTo>
                  <a:cubicBezTo>
                    <a:pt x="62" y="40"/>
                    <a:pt x="63" y="41"/>
                    <a:pt x="63" y="41"/>
                  </a:cubicBezTo>
                  <a:cubicBezTo>
                    <a:pt x="67" y="43"/>
                    <a:pt x="67" y="43"/>
                    <a:pt x="67" y="43"/>
                  </a:cubicBezTo>
                  <a:cubicBezTo>
                    <a:pt x="66" y="44"/>
                    <a:pt x="65" y="45"/>
                    <a:pt x="64" y="46"/>
                  </a:cubicBezTo>
                  <a:cubicBezTo>
                    <a:pt x="62" y="50"/>
                    <a:pt x="62" y="55"/>
                    <a:pt x="62" y="55"/>
                  </a:cubicBezTo>
                  <a:cubicBezTo>
                    <a:pt x="62" y="56"/>
                    <a:pt x="62" y="57"/>
                    <a:pt x="63" y="58"/>
                  </a:cubicBezTo>
                  <a:cubicBezTo>
                    <a:pt x="63" y="58"/>
                    <a:pt x="64" y="59"/>
                    <a:pt x="65" y="59"/>
                  </a:cubicBezTo>
                  <a:cubicBezTo>
                    <a:pt x="67" y="58"/>
                    <a:pt x="67" y="58"/>
                    <a:pt x="67" y="58"/>
                  </a:cubicBezTo>
                  <a:cubicBezTo>
                    <a:pt x="67" y="61"/>
                    <a:pt x="67" y="63"/>
                    <a:pt x="67" y="66"/>
                  </a:cubicBezTo>
                  <a:cubicBezTo>
                    <a:pt x="67" y="77"/>
                    <a:pt x="67" y="77"/>
                    <a:pt x="67" y="77"/>
                  </a:cubicBezTo>
                  <a:cubicBezTo>
                    <a:pt x="67" y="78"/>
                    <a:pt x="67" y="78"/>
                    <a:pt x="67" y="79"/>
                  </a:cubicBezTo>
                  <a:cubicBezTo>
                    <a:pt x="66" y="79"/>
                    <a:pt x="66" y="79"/>
                    <a:pt x="65" y="79"/>
                  </a:cubicBezTo>
                  <a:cubicBezTo>
                    <a:pt x="60" y="81"/>
                    <a:pt x="56" y="87"/>
                    <a:pt x="56" y="94"/>
                  </a:cubicBezTo>
                  <a:cubicBezTo>
                    <a:pt x="56" y="103"/>
                    <a:pt x="64" y="111"/>
                    <a:pt x="73" y="112"/>
                  </a:cubicBezTo>
                  <a:cubicBezTo>
                    <a:pt x="75" y="129"/>
                    <a:pt x="86" y="143"/>
                    <a:pt x="102" y="150"/>
                  </a:cubicBezTo>
                  <a:cubicBezTo>
                    <a:pt x="102" y="165"/>
                    <a:pt x="102" y="165"/>
                    <a:pt x="102" y="165"/>
                  </a:cubicBezTo>
                  <a:cubicBezTo>
                    <a:pt x="102" y="168"/>
                    <a:pt x="101" y="171"/>
                    <a:pt x="100" y="173"/>
                  </a:cubicBezTo>
                  <a:cubicBezTo>
                    <a:pt x="100" y="173"/>
                    <a:pt x="100" y="173"/>
                    <a:pt x="100" y="173"/>
                  </a:cubicBezTo>
                  <a:cubicBezTo>
                    <a:pt x="99" y="172"/>
                    <a:pt x="98" y="171"/>
                    <a:pt x="97" y="172"/>
                  </a:cubicBezTo>
                  <a:cubicBezTo>
                    <a:pt x="96" y="172"/>
                    <a:pt x="95" y="172"/>
                    <a:pt x="95" y="173"/>
                  </a:cubicBezTo>
                  <a:cubicBezTo>
                    <a:pt x="92" y="181"/>
                    <a:pt x="92" y="181"/>
                    <a:pt x="92" y="181"/>
                  </a:cubicBezTo>
                  <a:cubicBezTo>
                    <a:pt x="91" y="181"/>
                    <a:pt x="91" y="182"/>
                    <a:pt x="91" y="182"/>
                  </a:cubicBezTo>
                  <a:cubicBezTo>
                    <a:pt x="91" y="185"/>
                    <a:pt x="91" y="185"/>
                    <a:pt x="91" y="185"/>
                  </a:cubicBezTo>
                  <a:cubicBezTo>
                    <a:pt x="89" y="186"/>
                    <a:pt x="87" y="187"/>
                    <a:pt x="85" y="188"/>
                  </a:cubicBezTo>
                  <a:cubicBezTo>
                    <a:pt x="64" y="193"/>
                    <a:pt x="64" y="193"/>
                    <a:pt x="64" y="193"/>
                  </a:cubicBezTo>
                  <a:cubicBezTo>
                    <a:pt x="58" y="195"/>
                    <a:pt x="52" y="198"/>
                    <a:pt x="47" y="202"/>
                  </a:cubicBezTo>
                  <a:cubicBezTo>
                    <a:pt x="47" y="201"/>
                    <a:pt x="47" y="200"/>
                    <a:pt x="47" y="200"/>
                  </a:cubicBezTo>
                  <a:cubicBezTo>
                    <a:pt x="47" y="197"/>
                    <a:pt x="47" y="195"/>
                    <a:pt x="47" y="192"/>
                  </a:cubicBezTo>
                  <a:cubicBezTo>
                    <a:pt x="47" y="192"/>
                    <a:pt x="47" y="192"/>
                    <a:pt x="47" y="192"/>
                  </a:cubicBezTo>
                  <a:cubicBezTo>
                    <a:pt x="50" y="191"/>
                    <a:pt x="53" y="189"/>
                    <a:pt x="55" y="187"/>
                  </a:cubicBezTo>
                  <a:cubicBezTo>
                    <a:pt x="61" y="182"/>
                    <a:pt x="65" y="176"/>
                    <a:pt x="67" y="169"/>
                  </a:cubicBezTo>
                  <a:cubicBezTo>
                    <a:pt x="67" y="147"/>
                    <a:pt x="67" y="147"/>
                    <a:pt x="67" y="147"/>
                  </a:cubicBezTo>
                  <a:cubicBezTo>
                    <a:pt x="67" y="144"/>
                    <a:pt x="66" y="141"/>
                    <a:pt x="64" y="139"/>
                  </a:cubicBezTo>
                  <a:cubicBezTo>
                    <a:pt x="62" y="137"/>
                    <a:pt x="59" y="136"/>
                    <a:pt x="56" y="136"/>
                  </a:cubicBezTo>
                  <a:cubicBezTo>
                    <a:pt x="56" y="136"/>
                    <a:pt x="56" y="136"/>
                    <a:pt x="56" y="136"/>
                  </a:cubicBezTo>
                  <a:cubicBezTo>
                    <a:pt x="54" y="136"/>
                    <a:pt x="53" y="136"/>
                    <a:pt x="52" y="137"/>
                  </a:cubicBezTo>
                  <a:cubicBezTo>
                    <a:pt x="52" y="111"/>
                    <a:pt x="52" y="111"/>
                    <a:pt x="52" y="111"/>
                  </a:cubicBezTo>
                  <a:cubicBezTo>
                    <a:pt x="52" y="105"/>
                    <a:pt x="47" y="101"/>
                    <a:pt x="42" y="101"/>
                  </a:cubicBezTo>
                  <a:cubicBezTo>
                    <a:pt x="36" y="101"/>
                    <a:pt x="32" y="105"/>
                    <a:pt x="32" y="111"/>
                  </a:cubicBezTo>
                  <a:cubicBezTo>
                    <a:pt x="32" y="132"/>
                    <a:pt x="32" y="132"/>
                    <a:pt x="32" y="132"/>
                  </a:cubicBezTo>
                  <a:cubicBezTo>
                    <a:pt x="29" y="131"/>
                    <a:pt x="27" y="130"/>
                    <a:pt x="24" y="131"/>
                  </a:cubicBezTo>
                  <a:cubicBezTo>
                    <a:pt x="21" y="131"/>
                    <a:pt x="18" y="133"/>
                    <a:pt x="16" y="136"/>
                  </a:cubicBezTo>
                  <a:cubicBezTo>
                    <a:pt x="16" y="136"/>
                    <a:pt x="16" y="136"/>
                    <a:pt x="16" y="136"/>
                  </a:cubicBezTo>
                  <a:cubicBezTo>
                    <a:pt x="12" y="137"/>
                    <a:pt x="9" y="140"/>
                    <a:pt x="7" y="144"/>
                  </a:cubicBezTo>
                  <a:cubicBezTo>
                    <a:pt x="3" y="146"/>
                    <a:pt x="0" y="151"/>
                    <a:pt x="1" y="156"/>
                  </a:cubicBezTo>
                  <a:cubicBezTo>
                    <a:pt x="2" y="165"/>
                    <a:pt x="2" y="165"/>
                    <a:pt x="2" y="165"/>
                  </a:cubicBezTo>
                  <a:cubicBezTo>
                    <a:pt x="2" y="167"/>
                    <a:pt x="3" y="168"/>
                    <a:pt x="3" y="169"/>
                  </a:cubicBezTo>
                  <a:cubicBezTo>
                    <a:pt x="3" y="169"/>
                    <a:pt x="3" y="170"/>
                    <a:pt x="3" y="170"/>
                  </a:cubicBezTo>
                  <a:cubicBezTo>
                    <a:pt x="3" y="172"/>
                    <a:pt x="3" y="172"/>
                    <a:pt x="3" y="172"/>
                  </a:cubicBezTo>
                  <a:cubicBezTo>
                    <a:pt x="3" y="175"/>
                    <a:pt x="3" y="180"/>
                    <a:pt x="6" y="184"/>
                  </a:cubicBezTo>
                  <a:cubicBezTo>
                    <a:pt x="7" y="185"/>
                    <a:pt x="8" y="186"/>
                    <a:pt x="9" y="187"/>
                  </a:cubicBezTo>
                  <a:cubicBezTo>
                    <a:pt x="9" y="188"/>
                    <a:pt x="10" y="189"/>
                    <a:pt x="10" y="190"/>
                  </a:cubicBezTo>
                  <a:cubicBezTo>
                    <a:pt x="10" y="190"/>
                    <a:pt x="10" y="190"/>
                    <a:pt x="10" y="191"/>
                  </a:cubicBezTo>
                  <a:cubicBezTo>
                    <a:pt x="10" y="191"/>
                    <a:pt x="11" y="192"/>
                    <a:pt x="11" y="192"/>
                  </a:cubicBezTo>
                  <a:cubicBezTo>
                    <a:pt x="11" y="197"/>
                    <a:pt x="11" y="202"/>
                    <a:pt x="11" y="206"/>
                  </a:cubicBezTo>
                  <a:cubicBezTo>
                    <a:pt x="8" y="206"/>
                    <a:pt x="8" y="206"/>
                    <a:pt x="8" y="206"/>
                  </a:cubicBezTo>
                  <a:cubicBezTo>
                    <a:pt x="7" y="206"/>
                    <a:pt x="6" y="207"/>
                    <a:pt x="5" y="208"/>
                  </a:cubicBezTo>
                  <a:cubicBezTo>
                    <a:pt x="1" y="259"/>
                    <a:pt x="1" y="259"/>
                    <a:pt x="1" y="259"/>
                  </a:cubicBezTo>
                  <a:cubicBezTo>
                    <a:pt x="1" y="260"/>
                    <a:pt x="3" y="262"/>
                    <a:pt x="4" y="262"/>
                  </a:cubicBezTo>
                  <a:cubicBezTo>
                    <a:pt x="6" y="262"/>
                    <a:pt x="7" y="261"/>
                    <a:pt x="7" y="259"/>
                  </a:cubicBezTo>
                  <a:cubicBezTo>
                    <a:pt x="7" y="259"/>
                    <a:pt x="7" y="259"/>
                    <a:pt x="7" y="259"/>
                  </a:cubicBezTo>
                  <a:cubicBezTo>
                    <a:pt x="11" y="212"/>
                    <a:pt x="11" y="212"/>
                    <a:pt x="11" y="212"/>
                  </a:cubicBezTo>
                  <a:cubicBezTo>
                    <a:pt x="48" y="212"/>
                    <a:pt x="48" y="212"/>
                    <a:pt x="48" y="212"/>
                  </a:cubicBezTo>
                  <a:cubicBezTo>
                    <a:pt x="52" y="259"/>
                    <a:pt x="52" y="259"/>
                    <a:pt x="52" y="259"/>
                  </a:cubicBezTo>
                  <a:cubicBezTo>
                    <a:pt x="52" y="259"/>
                    <a:pt x="52" y="259"/>
                    <a:pt x="52" y="259"/>
                  </a:cubicBezTo>
                  <a:cubicBezTo>
                    <a:pt x="52" y="261"/>
                    <a:pt x="53" y="262"/>
                    <a:pt x="55" y="262"/>
                  </a:cubicBezTo>
                  <a:cubicBezTo>
                    <a:pt x="55" y="262"/>
                    <a:pt x="55" y="262"/>
                    <a:pt x="55" y="262"/>
                  </a:cubicBezTo>
                  <a:cubicBezTo>
                    <a:pt x="57" y="262"/>
                    <a:pt x="58" y="260"/>
                    <a:pt x="58" y="259"/>
                  </a:cubicBezTo>
                  <a:cubicBezTo>
                    <a:pt x="57" y="254"/>
                    <a:pt x="57" y="254"/>
                    <a:pt x="57" y="254"/>
                  </a:cubicBezTo>
                  <a:cubicBezTo>
                    <a:pt x="54" y="208"/>
                    <a:pt x="54" y="208"/>
                    <a:pt x="54" y="208"/>
                  </a:cubicBezTo>
                  <a:cubicBezTo>
                    <a:pt x="54" y="207"/>
                    <a:pt x="53" y="206"/>
                    <a:pt x="52" y="206"/>
                  </a:cubicBezTo>
                  <a:cubicBezTo>
                    <a:pt x="56" y="203"/>
                    <a:pt x="61" y="200"/>
                    <a:pt x="66" y="199"/>
                  </a:cubicBezTo>
                  <a:cubicBezTo>
                    <a:pt x="79" y="196"/>
                    <a:pt x="79" y="196"/>
                    <a:pt x="79" y="196"/>
                  </a:cubicBezTo>
                  <a:cubicBezTo>
                    <a:pt x="86" y="194"/>
                    <a:pt x="86" y="194"/>
                    <a:pt x="86" y="194"/>
                  </a:cubicBezTo>
                  <a:cubicBezTo>
                    <a:pt x="88" y="193"/>
                    <a:pt x="89" y="193"/>
                    <a:pt x="91" y="192"/>
                  </a:cubicBezTo>
                  <a:cubicBezTo>
                    <a:pt x="89" y="220"/>
                    <a:pt x="89" y="220"/>
                    <a:pt x="89" y="220"/>
                  </a:cubicBezTo>
                  <a:cubicBezTo>
                    <a:pt x="88" y="222"/>
                    <a:pt x="89" y="223"/>
                    <a:pt x="90" y="223"/>
                  </a:cubicBezTo>
                  <a:cubicBezTo>
                    <a:pt x="91" y="224"/>
                    <a:pt x="91" y="224"/>
                    <a:pt x="92" y="224"/>
                  </a:cubicBezTo>
                  <a:cubicBezTo>
                    <a:pt x="92" y="224"/>
                    <a:pt x="93" y="223"/>
                    <a:pt x="93" y="223"/>
                  </a:cubicBezTo>
                  <a:cubicBezTo>
                    <a:pt x="114" y="208"/>
                    <a:pt x="114" y="208"/>
                    <a:pt x="114" y="208"/>
                  </a:cubicBezTo>
                  <a:cubicBezTo>
                    <a:pt x="119" y="219"/>
                    <a:pt x="119" y="219"/>
                    <a:pt x="119" y="219"/>
                  </a:cubicBezTo>
                  <a:cubicBezTo>
                    <a:pt x="120" y="219"/>
                    <a:pt x="121" y="220"/>
                    <a:pt x="122" y="220"/>
                  </a:cubicBezTo>
                  <a:cubicBezTo>
                    <a:pt x="122" y="220"/>
                    <a:pt x="122" y="220"/>
                    <a:pt x="122" y="220"/>
                  </a:cubicBezTo>
                  <a:cubicBezTo>
                    <a:pt x="123" y="220"/>
                    <a:pt x="124" y="220"/>
                    <a:pt x="125" y="219"/>
                  </a:cubicBezTo>
                  <a:cubicBezTo>
                    <a:pt x="130" y="208"/>
                    <a:pt x="130" y="208"/>
                    <a:pt x="130" y="208"/>
                  </a:cubicBezTo>
                  <a:cubicBezTo>
                    <a:pt x="151" y="223"/>
                    <a:pt x="151" y="223"/>
                    <a:pt x="151" y="223"/>
                  </a:cubicBezTo>
                  <a:cubicBezTo>
                    <a:pt x="151" y="223"/>
                    <a:pt x="152" y="224"/>
                    <a:pt x="153" y="224"/>
                  </a:cubicBezTo>
                  <a:cubicBezTo>
                    <a:pt x="153" y="224"/>
                    <a:pt x="154" y="224"/>
                    <a:pt x="154" y="223"/>
                  </a:cubicBezTo>
                  <a:cubicBezTo>
                    <a:pt x="155" y="223"/>
                    <a:pt x="156" y="222"/>
                    <a:pt x="156" y="220"/>
                  </a:cubicBezTo>
                  <a:cubicBezTo>
                    <a:pt x="154" y="192"/>
                    <a:pt x="154" y="192"/>
                    <a:pt x="154" y="192"/>
                  </a:cubicBezTo>
                  <a:cubicBezTo>
                    <a:pt x="155" y="193"/>
                    <a:pt x="156" y="193"/>
                    <a:pt x="158" y="194"/>
                  </a:cubicBezTo>
                  <a:cubicBezTo>
                    <a:pt x="178" y="199"/>
                    <a:pt x="178" y="199"/>
                    <a:pt x="178" y="199"/>
                  </a:cubicBezTo>
                  <a:cubicBezTo>
                    <a:pt x="200" y="205"/>
                    <a:pt x="218" y="229"/>
                    <a:pt x="218" y="254"/>
                  </a:cubicBezTo>
                  <a:cubicBezTo>
                    <a:pt x="218" y="254"/>
                    <a:pt x="218" y="254"/>
                    <a:pt x="218" y="254"/>
                  </a:cubicBezTo>
                  <a:cubicBezTo>
                    <a:pt x="218" y="256"/>
                    <a:pt x="219" y="257"/>
                    <a:pt x="221" y="257"/>
                  </a:cubicBezTo>
                  <a:cubicBezTo>
                    <a:pt x="222" y="257"/>
                    <a:pt x="224" y="256"/>
                    <a:pt x="224" y="254"/>
                  </a:cubicBezTo>
                  <a:cubicBezTo>
                    <a:pt x="224" y="227"/>
                    <a:pt x="204" y="200"/>
                    <a:pt x="180" y="193"/>
                  </a:cubicBezTo>
                  <a:close/>
                  <a:moveTo>
                    <a:pt x="149" y="214"/>
                  </a:moveTo>
                  <a:cubicBezTo>
                    <a:pt x="132" y="202"/>
                    <a:pt x="132" y="202"/>
                    <a:pt x="132" y="202"/>
                  </a:cubicBezTo>
                  <a:cubicBezTo>
                    <a:pt x="146" y="181"/>
                    <a:pt x="146" y="181"/>
                    <a:pt x="146" y="181"/>
                  </a:cubicBezTo>
                  <a:cubicBezTo>
                    <a:pt x="147" y="183"/>
                    <a:pt x="147" y="183"/>
                    <a:pt x="147" y="183"/>
                  </a:cubicBezTo>
                  <a:lnTo>
                    <a:pt x="149" y="214"/>
                  </a:lnTo>
                  <a:close/>
                  <a:moveTo>
                    <a:pt x="122" y="211"/>
                  </a:moveTo>
                  <a:cubicBezTo>
                    <a:pt x="119" y="204"/>
                    <a:pt x="119" y="204"/>
                    <a:pt x="119" y="204"/>
                  </a:cubicBezTo>
                  <a:cubicBezTo>
                    <a:pt x="119" y="203"/>
                    <a:pt x="119" y="202"/>
                    <a:pt x="119" y="201"/>
                  </a:cubicBezTo>
                  <a:cubicBezTo>
                    <a:pt x="104" y="179"/>
                    <a:pt x="104" y="179"/>
                    <a:pt x="104" y="179"/>
                  </a:cubicBezTo>
                  <a:cubicBezTo>
                    <a:pt x="107" y="175"/>
                    <a:pt x="108" y="170"/>
                    <a:pt x="108" y="165"/>
                  </a:cubicBezTo>
                  <a:cubicBezTo>
                    <a:pt x="108" y="148"/>
                    <a:pt x="108" y="148"/>
                    <a:pt x="108" y="148"/>
                  </a:cubicBezTo>
                  <a:cubicBezTo>
                    <a:pt x="108" y="147"/>
                    <a:pt x="107" y="146"/>
                    <a:pt x="106" y="145"/>
                  </a:cubicBezTo>
                  <a:cubicBezTo>
                    <a:pt x="89" y="139"/>
                    <a:pt x="79" y="123"/>
                    <a:pt x="79" y="105"/>
                  </a:cubicBezTo>
                  <a:cubicBezTo>
                    <a:pt x="79" y="101"/>
                    <a:pt x="79" y="101"/>
                    <a:pt x="79" y="101"/>
                  </a:cubicBezTo>
                  <a:cubicBezTo>
                    <a:pt x="81" y="104"/>
                    <a:pt x="85" y="106"/>
                    <a:pt x="90" y="106"/>
                  </a:cubicBezTo>
                  <a:cubicBezTo>
                    <a:pt x="104" y="106"/>
                    <a:pt x="104" y="106"/>
                    <a:pt x="104" y="106"/>
                  </a:cubicBezTo>
                  <a:cubicBezTo>
                    <a:pt x="113" y="106"/>
                    <a:pt x="119" y="99"/>
                    <a:pt x="119" y="91"/>
                  </a:cubicBezTo>
                  <a:cubicBezTo>
                    <a:pt x="119" y="85"/>
                    <a:pt x="119" y="85"/>
                    <a:pt x="119" y="85"/>
                  </a:cubicBezTo>
                  <a:cubicBezTo>
                    <a:pt x="125" y="85"/>
                    <a:pt x="125" y="85"/>
                    <a:pt x="125" y="85"/>
                  </a:cubicBezTo>
                  <a:cubicBezTo>
                    <a:pt x="125" y="91"/>
                    <a:pt x="125" y="91"/>
                    <a:pt x="125" y="91"/>
                  </a:cubicBezTo>
                  <a:cubicBezTo>
                    <a:pt x="125" y="99"/>
                    <a:pt x="132" y="106"/>
                    <a:pt x="140" y="106"/>
                  </a:cubicBezTo>
                  <a:cubicBezTo>
                    <a:pt x="155" y="106"/>
                    <a:pt x="155" y="106"/>
                    <a:pt x="155" y="106"/>
                  </a:cubicBezTo>
                  <a:cubicBezTo>
                    <a:pt x="159" y="106"/>
                    <a:pt x="163" y="104"/>
                    <a:pt x="166" y="101"/>
                  </a:cubicBezTo>
                  <a:cubicBezTo>
                    <a:pt x="166" y="105"/>
                    <a:pt x="166" y="105"/>
                    <a:pt x="166" y="105"/>
                  </a:cubicBezTo>
                  <a:cubicBezTo>
                    <a:pt x="166" y="123"/>
                    <a:pt x="155" y="139"/>
                    <a:pt x="138" y="145"/>
                  </a:cubicBezTo>
                  <a:cubicBezTo>
                    <a:pt x="137" y="146"/>
                    <a:pt x="136" y="147"/>
                    <a:pt x="136" y="148"/>
                  </a:cubicBezTo>
                  <a:cubicBezTo>
                    <a:pt x="136" y="165"/>
                    <a:pt x="136" y="165"/>
                    <a:pt x="136" y="165"/>
                  </a:cubicBezTo>
                  <a:cubicBezTo>
                    <a:pt x="136" y="170"/>
                    <a:pt x="138" y="175"/>
                    <a:pt x="140" y="179"/>
                  </a:cubicBezTo>
                  <a:cubicBezTo>
                    <a:pt x="126" y="201"/>
                    <a:pt x="126" y="201"/>
                    <a:pt x="126" y="201"/>
                  </a:cubicBezTo>
                  <a:cubicBezTo>
                    <a:pt x="125" y="202"/>
                    <a:pt x="125" y="203"/>
                    <a:pt x="125" y="204"/>
                  </a:cubicBezTo>
                  <a:lnTo>
                    <a:pt x="122" y="211"/>
                  </a:lnTo>
                  <a:close/>
                  <a:moveTo>
                    <a:pt x="95" y="214"/>
                  </a:moveTo>
                  <a:cubicBezTo>
                    <a:pt x="97" y="183"/>
                    <a:pt x="97" y="183"/>
                    <a:pt x="97" y="183"/>
                  </a:cubicBezTo>
                  <a:cubicBezTo>
                    <a:pt x="98" y="181"/>
                    <a:pt x="98" y="181"/>
                    <a:pt x="98" y="181"/>
                  </a:cubicBezTo>
                  <a:cubicBezTo>
                    <a:pt x="112" y="202"/>
                    <a:pt x="112" y="202"/>
                    <a:pt x="112" y="202"/>
                  </a:cubicBezTo>
                  <a:lnTo>
                    <a:pt x="95" y="214"/>
                  </a:lnTo>
                  <a:close/>
                  <a:moveTo>
                    <a:pt x="84" y="26"/>
                  </a:moveTo>
                  <a:cubicBezTo>
                    <a:pt x="85" y="26"/>
                    <a:pt x="86" y="25"/>
                    <a:pt x="86" y="24"/>
                  </a:cubicBezTo>
                  <a:cubicBezTo>
                    <a:pt x="86" y="24"/>
                    <a:pt x="86" y="23"/>
                    <a:pt x="86" y="22"/>
                  </a:cubicBezTo>
                  <a:cubicBezTo>
                    <a:pt x="83" y="18"/>
                    <a:pt x="83" y="18"/>
                    <a:pt x="83" y="18"/>
                  </a:cubicBezTo>
                  <a:cubicBezTo>
                    <a:pt x="87" y="16"/>
                    <a:pt x="97" y="11"/>
                    <a:pt x="112" y="9"/>
                  </a:cubicBezTo>
                  <a:cubicBezTo>
                    <a:pt x="134" y="6"/>
                    <a:pt x="144" y="15"/>
                    <a:pt x="145" y="16"/>
                  </a:cubicBezTo>
                  <a:cubicBezTo>
                    <a:pt x="146" y="16"/>
                    <a:pt x="146" y="17"/>
                    <a:pt x="147" y="17"/>
                  </a:cubicBezTo>
                  <a:cubicBezTo>
                    <a:pt x="149" y="16"/>
                    <a:pt x="152" y="16"/>
                    <a:pt x="155" y="17"/>
                  </a:cubicBezTo>
                  <a:cubicBezTo>
                    <a:pt x="156" y="17"/>
                    <a:pt x="158" y="18"/>
                    <a:pt x="159" y="19"/>
                  </a:cubicBezTo>
                  <a:cubicBezTo>
                    <a:pt x="158" y="19"/>
                    <a:pt x="158" y="19"/>
                    <a:pt x="158" y="19"/>
                  </a:cubicBezTo>
                  <a:cubicBezTo>
                    <a:pt x="157" y="20"/>
                    <a:pt x="156" y="21"/>
                    <a:pt x="157" y="22"/>
                  </a:cubicBezTo>
                  <a:cubicBezTo>
                    <a:pt x="157" y="23"/>
                    <a:pt x="158" y="24"/>
                    <a:pt x="159" y="25"/>
                  </a:cubicBezTo>
                  <a:cubicBezTo>
                    <a:pt x="159" y="25"/>
                    <a:pt x="162" y="26"/>
                    <a:pt x="167" y="30"/>
                  </a:cubicBezTo>
                  <a:cubicBezTo>
                    <a:pt x="169" y="32"/>
                    <a:pt x="171" y="34"/>
                    <a:pt x="172" y="36"/>
                  </a:cubicBezTo>
                  <a:cubicBezTo>
                    <a:pt x="169" y="36"/>
                    <a:pt x="169" y="36"/>
                    <a:pt x="169" y="36"/>
                  </a:cubicBezTo>
                  <a:cubicBezTo>
                    <a:pt x="168" y="37"/>
                    <a:pt x="168" y="37"/>
                    <a:pt x="167" y="38"/>
                  </a:cubicBezTo>
                  <a:cubicBezTo>
                    <a:pt x="167" y="39"/>
                    <a:pt x="167" y="40"/>
                    <a:pt x="167" y="41"/>
                  </a:cubicBezTo>
                  <a:cubicBezTo>
                    <a:pt x="172" y="48"/>
                    <a:pt x="174" y="57"/>
                    <a:pt x="174" y="66"/>
                  </a:cubicBezTo>
                  <a:cubicBezTo>
                    <a:pt x="174" y="77"/>
                    <a:pt x="174" y="77"/>
                    <a:pt x="174" y="77"/>
                  </a:cubicBezTo>
                  <a:cubicBezTo>
                    <a:pt x="174" y="77"/>
                    <a:pt x="174" y="78"/>
                    <a:pt x="174" y="79"/>
                  </a:cubicBezTo>
                  <a:cubicBezTo>
                    <a:pt x="173" y="79"/>
                    <a:pt x="172" y="79"/>
                    <a:pt x="172" y="79"/>
                  </a:cubicBezTo>
                  <a:cubicBezTo>
                    <a:pt x="172" y="78"/>
                    <a:pt x="172" y="78"/>
                    <a:pt x="172" y="78"/>
                  </a:cubicBezTo>
                  <a:cubicBezTo>
                    <a:pt x="172" y="70"/>
                    <a:pt x="170" y="63"/>
                    <a:pt x="167" y="57"/>
                  </a:cubicBezTo>
                  <a:cubicBezTo>
                    <a:pt x="167" y="57"/>
                    <a:pt x="167" y="57"/>
                    <a:pt x="167" y="56"/>
                  </a:cubicBezTo>
                  <a:cubicBezTo>
                    <a:pt x="168" y="55"/>
                    <a:pt x="166" y="53"/>
                    <a:pt x="165" y="53"/>
                  </a:cubicBezTo>
                  <a:cubicBezTo>
                    <a:pt x="148" y="51"/>
                    <a:pt x="132" y="45"/>
                    <a:pt x="128" y="39"/>
                  </a:cubicBezTo>
                  <a:cubicBezTo>
                    <a:pt x="127" y="38"/>
                    <a:pt x="126" y="38"/>
                    <a:pt x="124" y="38"/>
                  </a:cubicBezTo>
                  <a:cubicBezTo>
                    <a:pt x="123" y="39"/>
                    <a:pt x="122" y="41"/>
                    <a:pt x="123" y="42"/>
                  </a:cubicBezTo>
                  <a:cubicBezTo>
                    <a:pt x="124" y="46"/>
                    <a:pt x="127" y="51"/>
                    <a:pt x="131" y="55"/>
                  </a:cubicBezTo>
                  <a:cubicBezTo>
                    <a:pt x="113" y="53"/>
                    <a:pt x="100" y="45"/>
                    <a:pt x="100" y="36"/>
                  </a:cubicBezTo>
                  <a:cubicBezTo>
                    <a:pt x="100" y="35"/>
                    <a:pt x="99" y="33"/>
                    <a:pt x="97" y="33"/>
                  </a:cubicBezTo>
                  <a:cubicBezTo>
                    <a:pt x="96" y="33"/>
                    <a:pt x="94" y="35"/>
                    <a:pt x="94" y="36"/>
                  </a:cubicBezTo>
                  <a:cubicBezTo>
                    <a:pt x="94" y="36"/>
                    <a:pt x="94" y="37"/>
                    <a:pt x="94" y="37"/>
                  </a:cubicBezTo>
                  <a:cubicBezTo>
                    <a:pt x="82" y="45"/>
                    <a:pt x="74" y="59"/>
                    <a:pt x="73" y="75"/>
                  </a:cubicBezTo>
                  <a:cubicBezTo>
                    <a:pt x="73" y="66"/>
                    <a:pt x="73" y="66"/>
                    <a:pt x="73" y="66"/>
                  </a:cubicBezTo>
                  <a:cubicBezTo>
                    <a:pt x="73" y="63"/>
                    <a:pt x="73" y="59"/>
                    <a:pt x="74" y="56"/>
                  </a:cubicBezTo>
                  <a:cubicBezTo>
                    <a:pt x="74" y="55"/>
                    <a:pt x="74" y="54"/>
                    <a:pt x="73" y="53"/>
                  </a:cubicBezTo>
                  <a:cubicBezTo>
                    <a:pt x="72" y="53"/>
                    <a:pt x="72" y="52"/>
                    <a:pt x="71" y="52"/>
                  </a:cubicBezTo>
                  <a:cubicBezTo>
                    <a:pt x="71" y="52"/>
                    <a:pt x="71" y="52"/>
                    <a:pt x="71" y="52"/>
                  </a:cubicBezTo>
                  <a:cubicBezTo>
                    <a:pt x="68" y="52"/>
                    <a:pt x="68" y="52"/>
                    <a:pt x="68" y="52"/>
                  </a:cubicBezTo>
                  <a:cubicBezTo>
                    <a:pt x="69" y="51"/>
                    <a:pt x="69" y="50"/>
                    <a:pt x="70" y="49"/>
                  </a:cubicBezTo>
                  <a:cubicBezTo>
                    <a:pt x="71" y="46"/>
                    <a:pt x="74" y="44"/>
                    <a:pt x="74" y="44"/>
                  </a:cubicBezTo>
                  <a:cubicBezTo>
                    <a:pt x="74" y="44"/>
                    <a:pt x="75" y="43"/>
                    <a:pt x="75" y="42"/>
                  </a:cubicBezTo>
                  <a:cubicBezTo>
                    <a:pt x="75" y="41"/>
                    <a:pt x="74" y="40"/>
                    <a:pt x="73" y="39"/>
                  </a:cubicBezTo>
                  <a:cubicBezTo>
                    <a:pt x="69" y="37"/>
                    <a:pt x="69" y="37"/>
                    <a:pt x="69" y="37"/>
                  </a:cubicBezTo>
                  <a:cubicBezTo>
                    <a:pt x="71" y="36"/>
                    <a:pt x="73" y="33"/>
                    <a:pt x="75" y="31"/>
                  </a:cubicBezTo>
                  <a:cubicBezTo>
                    <a:pt x="80" y="28"/>
                    <a:pt x="84" y="26"/>
                    <a:pt x="84" y="26"/>
                  </a:cubicBezTo>
                  <a:close/>
                  <a:moveTo>
                    <a:pt x="81" y="76"/>
                  </a:moveTo>
                  <a:cubicBezTo>
                    <a:pt x="81" y="76"/>
                    <a:pt x="81" y="75"/>
                    <a:pt x="82" y="75"/>
                  </a:cubicBezTo>
                  <a:cubicBezTo>
                    <a:pt x="112" y="75"/>
                    <a:pt x="112" y="75"/>
                    <a:pt x="112" y="75"/>
                  </a:cubicBezTo>
                  <a:cubicBezTo>
                    <a:pt x="113" y="75"/>
                    <a:pt x="113" y="76"/>
                    <a:pt x="113" y="76"/>
                  </a:cubicBezTo>
                  <a:cubicBezTo>
                    <a:pt x="113" y="91"/>
                    <a:pt x="113" y="91"/>
                    <a:pt x="113" y="91"/>
                  </a:cubicBezTo>
                  <a:cubicBezTo>
                    <a:pt x="113" y="96"/>
                    <a:pt x="109" y="100"/>
                    <a:pt x="104" y="100"/>
                  </a:cubicBezTo>
                  <a:cubicBezTo>
                    <a:pt x="90" y="100"/>
                    <a:pt x="90" y="100"/>
                    <a:pt x="90" y="100"/>
                  </a:cubicBezTo>
                  <a:cubicBezTo>
                    <a:pt x="85" y="100"/>
                    <a:pt x="81" y="96"/>
                    <a:pt x="81" y="91"/>
                  </a:cubicBezTo>
                  <a:lnTo>
                    <a:pt x="81" y="76"/>
                  </a:lnTo>
                  <a:close/>
                  <a:moveTo>
                    <a:pt x="112" y="69"/>
                  </a:moveTo>
                  <a:cubicBezTo>
                    <a:pt x="82" y="69"/>
                    <a:pt x="82" y="69"/>
                    <a:pt x="82" y="69"/>
                  </a:cubicBezTo>
                  <a:cubicBezTo>
                    <a:pt x="81" y="69"/>
                    <a:pt x="80" y="69"/>
                    <a:pt x="79" y="70"/>
                  </a:cubicBezTo>
                  <a:cubicBezTo>
                    <a:pt x="81" y="59"/>
                    <a:pt x="87" y="49"/>
                    <a:pt x="96" y="43"/>
                  </a:cubicBezTo>
                  <a:cubicBezTo>
                    <a:pt x="101" y="53"/>
                    <a:pt x="116" y="61"/>
                    <a:pt x="136" y="62"/>
                  </a:cubicBezTo>
                  <a:cubicBezTo>
                    <a:pt x="132" y="63"/>
                    <a:pt x="132" y="63"/>
                    <a:pt x="132" y="63"/>
                  </a:cubicBezTo>
                  <a:cubicBezTo>
                    <a:pt x="131" y="64"/>
                    <a:pt x="130" y="65"/>
                    <a:pt x="130" y="67"/>
                  </a:cubicBezTo>
                  <a:cubicBezTo>
                    <a:pt x="131" y="68"/>
                    <a:pt x="132" y="69"/>
                    <a:pt x="133" y="69"/>
                  </a:cubicBezTo>
                  <a:cubicBezTo>
                    <a:pt x="134" y="69"/>
                    <a:pt x="134" y="69"/>
                    <a:pt x="134" y="69"/>
                  </a:cubicBezTo>
                  <a:cubicBezTo>
                    <a:pt x="147" y="64"/>
                    <a:pt x="147" y="64"/>
                    <a:pt x="147" y="64"/>
                  </a:cubicBezTo>
                  <a:cubicBezTo>
                    <a:pt x="149" y="64"/>
                    <a:pt x="150" y="62"/>
                    <a:pt x="149" y="61"/>
                  </a:cubicBezTo>
                  <a:cubicBezTo>
                    <a:pt x="148" y="59"/>
                    <a:pt x="147" y="58"/>
                    <a:pt x="145" y="59"/>
                  </a:cubicBezTo>
                  <a:cubicBezTo>
                    <a:pt x="143" y="60"/>
                    <a:pt x="143" y="60"/>
                    <a:pt x="143" y="60"/>
                  </a:cubicBezTo>
                  <a:cubicBezTo>
                    <a:pt x="143" y="58"/>
                    <a:pt x="142" y="57"/>
                    <a:pt x="141" y="56"/>
                  </a:cubicBezTo>
                  <a:cubicBezTo>
                    <a:pt x="139" y="55"/>
                    <a:pt x="137" y="53"/>
                    <a:pt x="135" y="52"/>
                  </a:cubicBezTo>
                  <a:cubicBezTo>
                    <a:pt x="143" y="55"/>
                    <a:pt x="152" y="57"/>
                    <a:pt x="161" y="59"/>
                  </a:cubicBezTo>
                  <a:cubicBezTo>
                    <a:pt x="163" y="62"/>
                    <a:pt x="164" y="66"/>
                    <a:pt x="165" y="70"/>
                  </a:cubicBezTo>
                  <a:cubicBezTo>
                    <a:pt x="164" y="69"/>
                    <a:pt x="163" y="69"/>
                    <a:pt x="163" y="69"/>
                  </a:cubicBezTo>
                  <a:cubicBezTo>
                    <a:pt x="132" y="69"/>
                    <a:pt x="132" y="69"/>
                    <a:pt x="132" y="69"/>
                  </a:cubicBezTo>
                  <a:cubicBezTo>
                    <a:pt x="128" y="69"/>
                    <a:pt x="125" y="72"/>
                    <a:pt x="125" y="76"/>
                  </a:cubicBezTo>
                  <a:cubicBezTo>
                    <a:pt x="125" y="79"/>
                    <a:pt x="125" y="79"/>
                    <a:pt x="125" y="79"/>
                  </a:cubicBezTo>
                  <a:cubicBezTo>
                    <a:pt x="119" y="79"/>
                    <a:pt x="119" y="79"/>
                    <a:pt x="119" y="79"/>
                  </a:cubicBezTo>
                  <a:cubicBezTo>
                    <a:pt x="119" y="76"/>
                    <a:pt x="119" y="76"/>
                    <a:pt x="119" y="76"/>
                  </a:cubicBezTo>
                  <a:cubicBezTo>
                    <a:pt x="119" y="72"/>
                    <a:pt x="116" y="69"/>
                    <a:pt x="112" y="69"/>
                  </a:cubicBezTo>
                  <a:close/>
                  <a:moveTo>
                    <a:pt x="131" y="76"/>
                  </a:moveTo>
                  <a:cubicBezTo>
                    <a:pt x="131" y="76"/>
                    <a:pt x="131" y="75"/>
                    <a:pt x="132" y="75"/>
                  </a:cubicBezTo>
                  <a:cubicBezTo>
                    <a:pt x="163" y="75"/>
                    <a:pt x="163" y="75"/>
                    <a:pt x="163" y="75"/>
                  </a:cubicBezTo>
                  <a:cubicBezTo>
                    <a:pt x="163" y="75"/>
                    <a:pt x="164" y="76"/>
                    <a:pt x="164" y="76"/>
                  </a:cubicBezTo>
                  <a:cubicBezTo>
                    <a:pt x="164" y="91"/>
                    <a:pt x="164" y="91"/>
                    <a:pt x="164" y="91"/>
                  </a:cubicBezTo>
                  <a:cubicBezTo>
                    <a:pt x="164" y="96"/>
                    <a:pt x="160" y="100"/>
                    <a:pt x="155" y="100"/>
                  </a:cubicBezTo>
                  <a:cubicBezTo>
                    <a:pt x="140" y="100"/>
                    <a:pt x="140" y="100"/>
                    <a:pt x="140" y="100"/>
                  </a:cubicBezTo>
                  <a:cubicBezTo>
                    <a:pt x="135" y="100"/>
                    <a:pt x="131" y="96"/>
                    <a:pt x="131" y="91"/>
                  </a:cubicBezTo>
                  <a:lnTo>
                    <a:pt x="131" y="76"/>
                  </a:lnTo>
                  <a:close/>
                  <a:moveTo>
                    <a:pt x="172" y="106"/>
                  </a:moveTo>
                  <a:cubicBezTo>
                    <a:pt x="172" y="86"/>
                    <a:pt x="172" y="86"/>
                    <a:pt x="172" y="86"/>
                  </a:cubicBezTo>
                  <a:cubicBezTo>
                    <a:pt x="174" y="84"/>
                    <a:pt x="175" y="84"/>
                    <a:pt x="177" y="85"/>
                  </a:cubicBezTo>
                  <a:cubicBezTo>
                    <a:pt x="180" y="86"/>
                    <a:pt x="182" y="90"/>
                    <a:pt x="182" y="94"/>
                  </a:cubicBezTo>
                  <a:cubicBezTo>
                    <a:pt x="182" y="99"/>
                    <a:pt x="178" y="104"/>
                    <a:pt x="172" y="106"/>
                  </a:cubicBezTo>
                  <a:close/>
                  <a:moveTo>
                    <a:pt x="69" y="84"/>
                  </a:moveTo>
                  <a:cubicBezTo>
                    <a:pt x="70" y="84"/>
                    <a:pt x="71" y="85"/>
                    <a:pt x="72" y="86"/>
                  </a:cubicBezTo>
                  <a:cubicBezTo>
                    <a:pt x="72" y="106"/>
                    <a:pt x="72" y="106"/>
                    <a:pt x="72" y="106"/>
                  </a:cubicBezTo>
                  <a:cubicBezTo>
                    <a:pt x="67" y="104"/>
                    <a:pt x="62" y="99"/>
                    <a:pt x="62" y="94"/>
                  </a:cubicBezTo>
                  <a:cubicBezTo>
                    <a:pt x="62" y="90"/>
                    <a:pt x="65" y="86"/>
                    <a:pt x="68" y="85"/>
                  </a:cubicBezTo>
                  <a:cubicBezTo>
                    <a:pt x="68" y="85"/>
                    <a:pt x="69" y="84"/>
                    <a:pt x="69" y="84"/>
                  </a:cubicBezTo>
                  <a:close/>
                  <a:moveTo>
                    <a:pt x="25" y="137"/>
                  </a:moveTo>
                  <a:cubicBezTo>
                    <a:pt x="28" y="136"/>
                    <a:pt x="30" y="138"/>
                    <a:pt x="31" y="141"/>
                  </a:cubicBezTo>
                  <a:cubicBezTo>
                    <a:pt x="33" y="156"/>
                    <a:pt x="33" y="156"/>
                    <a:pt x="33" y="156"/>
                  </a:cubicBezTo>
                  <a:cubicBezTo>
                    <a:pt x="34" y="158"/>
                    <a:pt x="32" y="161"/>
                    <a:pt x="29" y="161"/>
                  </a:cubicBezTo>
                  <a:cubicBezTo>
                    <a:pt x="28" y="162"/>
                    <a:pt x="26" y="161"/>
                    <a:pt x="25" y="160"/>
                  </a:cubicBezTo>
                  <a:cubicBezTo>
                    <a:pt x="25" y="162"/>
                    <a:pt x="23" y="164"/>
                    <a:pt x="21" y="165"/>
                  </a:cubicBezTo>
                  <a:cubicBezTo>
                    <a:pt x="20" y="165"/>
                    <a:pt x="19" y="165"/>
                    <a:pt x="18" y="164"/>
                  </a:cubicBezTo>
                  <a:cubicBezTo>
                    <a:pt x="18" y="166"/>
                    <a:pt x="16" y="168"/>
                    <a:pt x="14" y="169"/>
                  </a:cubicBezTo>
                  <a:cubicBezTo>
                    <a:pt x="11" y="169"/>
                    <a:pt x="9" y="167"/>
                    <a:pt x="8" y="164"/>
                  </a:cubicBezTo>
                  <a:cubicBezTo>
                    <a:pt x="7" y="155"/>
                    <a:pt x="7" y="155"/>
                    <a:pt x="7" y="155"/>
                  </a:cubicBezTo>
                  <a:cubicBezTo>
                    <a:pt x="6" y="152"/>
                    <a:pt x="8" y="150"/>
                    <a:pt x="11" y="149"/>
                  </a:cubicBezTo>
                  <a:cubicBezTo>
                    <a:pt x="12" y="149"/>
                    <a:pt x="13" y="149"/>
                    <a:pt x="13" y="150"/>
                  </a:cubicBezTo>
                  <a:cubicBezTo>
                    <a:pt x="13" y="148"/>
                    <a:pt x="13" y="148"/>
                    <a:pt x="13" y="148"/>
                  </a:cubicBezTo>
                  <a:cubicBezTo>
                    <a:pt x="13" y="145"/>
                    <a:pt x="15" y="142"/>
                    <a:pt x="17" y="142"/>
                  </a:cubicBezTo>
                  <a:cubicBezTo>
                    <a:pt x="19" y="142"/>
                    <a:pt x="20" y="142"/>
                    <a:pt x="21" y="143"/>
                  </a:cubicBezTo>
                  <a:cubicBezTo>
                    <a:pt x="21" y="142"/>
                    <a:pt x="21" y="142"/>
                    <a:pt x="21" y="142"/>
                  </a:cubicBezTo>
                  <a:cubicBezTo>
                    <a:pt x="21" y="140"/>
                    <a:pt x="22" y="137"/>
                    <a:pt x="25" y="137"/>
                  </a:cubicBezTo>
                  <a:close/>
                  <a:moveTo>
                    <a:pt x="17" y="192"/>
                  </a:moveTo>
                  <a:cubicBezTo>
                    <a:pt x="16" y="190"/>
                    <a:pt x="17" y="188"/>
                    <a:pt x="16" y="187"/>
                  </a:cubicBezTo>
                  <a:cubicBezTo>
                    <a:pt x="14" y="185"/>
                    <a:pt x="13" y="183"/>
                    <a:pt x="11" y="181"/>
                  </a:cubicBezTo>
                  <a:cubicBezTo>
                    <a:pt x="10" y="179"/>
                    <a:pt x="9" y="176"/>
                    <a:pt x="9" y="174"/>
                  </a:cubicBezTo>
                  <a:cubicBezTo>
                    <a:pt x="10" y="174"/>
                    <a:pt x="12" y="175"/>
                    <a:pt x="13" y="175"/>
                  </a:cubicBezTo>
                  <a:cubicBezTo>
                    <a:pt x="14" y="175"/>
                    <a:pt x="14" y="175"/>
                    <a:pt x="15" y="175"/>
                  </a:cubicBezTo>
                  <a:cubicBezTo>
                    <a:pt x="17" y="174"/>
                    <a:pt x="20" y="173"/>
                    <a:pt x="21" y="171"/>
                  </a:cubicBezTo>
                  <a:cubicBezTo>
                    <a:pt x="22" y="171"/>
                    <a:pt x="22" y="171"/>
                    <a:pt x="22" y="171"/>
                  </a:cubicBezTo>
                  <a:cubicBezTo>
                    <a:pt x="24" y="170"/>
                    <a:pt x="26" y="169"/>
                    <a:pt x="28" y="167"/>
                  </a:cubicBezTo>
                  <a:cubicBezTo>
                    <a:pt x="29" y="167"/>
                    <a:pt x="29" y="167"/>
                    <a:pt x="30" y="167"/>
                  </a:cubicBezTo>
                  <a:cubicBezTo>
                    <a:pt x="36" y="166"/>
                    <a:pt x="40" y="161"/>
                    <a:pt x="39" y="155"/>
                  </a:cubicBezTo>
                  <a:cubicBezTo>
                    <a:pt x="38" y="145"/>
                    <a:pt x="38" y="145"/>
                    <a:pt x="38" y="145"/>
                  </a:cubicBezTo>
                  <a:cubicBezTo>
                    <a:pt x="38" y="111"/>
                    <a:pt x="38" y="111"/>
                    <a:pt x="38" y="111"/>
                  </a:cubicBezTo>
                  <a:cubicBezTo>
                    <a:pt x="38" y="108"/>
                    <a:pt x="39" y="107"/>
                    <a:pt x="42" y="107"/>
                  </a:cubicBezTo>
                  <a:cubicBezTo>
                    <a:pt x="44" y="107"/>
                    <a:pt x="46" y="108"/>
                    <a:pt x="46" y="111"/>
                  </a:cubicBezTo>
                  <a:cubicBezTo>
                    <a:pt x="46" y="111"/>
                    <a:pt x="46" y="111"/>
                    <a:pt x="46" y="111"/>
                  </a:cubicBezTo>
                  <a:cubicBezTo>
                    <a:pt x="46" y="169"/>
                    <a:pt x="46" y="169"/>
                    <a:pt x="46" y="169"/>
                  </a:cubicBezTo>
                  <a:cubicBezTo>
                    <a:pt x="46" y="169"/>
                    <a:pt x="47" y="169"/>
                    <a:pt x="47" y="169"/>
                  </a:cubicBezTo>
                  <a:cubicBezTo>
                    <a:pt x="49" y="168"/>
                    <a:pt x="51" y="167"/>
                    <a:pt x="51" y="165"/>
                  </a:cubicBezTo>
                  <a:cubicBezTo>
                    <a:pt x="51" y="147"/>
                    <a:pt x="51" y="147"/>
                    <a:pt x="51" y="147"/>
                  </a:cubicBezTo>
                  <a:cubicBezTo>
                    <a:pt x="51" y="144"/>
                    <a:pt x="53" y="142"/>
                    <a:pt x="56" y="142"/>
                  </a:cubicBezTo>
                  <a:cubicBezTo>
                    <a:pt x="59" y="142"/>
                    <a:pt x="61" y="144"/>
                    <a:pt x="61" y="147"/>
                  </a:cubicBezTo>
                  <a:cubicBezTo>
                    <a:pt x="61" y="166"/>
                    <a:pt x="61" y="166"/>
                    <a:pt x="61" y="166"/>
                  </a:cubicBezTo>
                  <a:cubicBezTo>
                    <a:pt x="61" y="167"/>
                    <a:pt x="61" y="167"/>
                    <a:pt x="61" y="167"/>
                  </a:cubicBezTo>
                  <a:cubicBezTo>
                    <a:pt x="59" y="173"/>
                    <a:pt x="56" y="178"/>
                    <a:pt x="52" y="182"/>
                  </a:cubicBezTo>
                  <a:cubicBezTo>
                    <a:pt x="49" y="184"/>
                    <a:pt x="47" y="186"/>
                    <a:pt x="44" y="187"/>
                  </a:cubicBezTo>
                  <a:cubicBezTo>
                    <a:pt x="43" y="187"/>
                    <a:pt x="42" y="188"/>
                    <a:pt x="41" y="188"/>
                  </a:cubicBezTo>
                  <a:cubicBezTo>
                    <a:pt x="41" y="189"/>
                    <a:pt x="41" y="191"/>
                    <a:pt x="41" y="192"/>
                  </a:cubicBezTo>
                  <a:cubicBezTo>
                    <a:pt x="41" y="197"/>
                    <a:pt x="41" y="201"/>
                    <a:pt x="41" y="206"/>
                  </a:cubicBezTo>
                  <a:cubicBezTo>
                    <a:pt x="17" y="206"/>
                    <a:pt x="17" y="206"/>
                    <a:pt x="17" y="206"/>
                  </a:cubicBezTo>
                  <a:cubicBezTo>
                    <a:pt x="17" y="201"/>
                    <a:pt x="17" y="197"/>
                    <a:pt x="1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79"/>
            <p:cNvSpPr>
              <a:spLocks noChangeArrowheads="1"/>
            </p:cNvSpPr>
            <p:nvPr/>
          </p:nvSpPr>
          <p:spPr bwMode="auto">
            <a:xfrm>
              <a:off x="496878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80"/>
            <p:cNvSpPr>
              <a:spLocks noChangeArrowheads="1"/>
            </p:cNvSpPr>
            <p:nvPr/>
          </p:nvSpPr>
          <p:spPr bwMode="auto">
            <a:xfrm>
              <a:off x="5060952"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6"/>
            <p:cNvSpPr>
              <a:spLocks/>
            </p:cNvSpPr>
            <p:nvPr/>
          </p:nvSpPr>
          <p:spPr bwMode="auto">
            <a:xfrm>
              <a:off x="4980021"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7"/>
            <p:cNvSpPr>
              <a:spLocks/>
            </p:cNvSpPr>
            <p:nvPr/>
          </p:nvSpPr>
          <p:spPr bwMode="auto">
            <a:xfrm>
              <a:off x="4959787" y="1911997"/>
              <a:ext cx="49458" cy="29226"/>
            </a:xfrm>
            <a:custGeom>
              <a:avLst/>
              <a:gdLst>
                <a:gd name="T0" fmla="*/ 17 w 19"/>
                <a:gd name="T1" fmla="*/ 5 h 11"/>
                <a:gd name="T2" fmla="*/ 4 w 19"/>
                <a:gd name="T3" fmla="*/ 1 h 11"/>
                <a:gd name="T4" fmla="*/ 0 w 19"/>
                <a:gd name="T5" fmla="*/ 3 h 11"/>
                <a:gd name="T6" fmla="*/ 2 w 19"/>
                <a:gd name="T7" fmla="*/ 6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2" y="0"/>
                    <a:pt x="1" y="1"/>
                    <a:pt x="0" y="3"/>
                  </a:cubicBezTo>
                  <a:cubicBezTo>
                    <a:pt x="0" y="4"/>
                    <a:pt x="1" y="6"/>
                    <a:pt x="2" y="6"/>
                  </a:cubicBezTo>
                  <a:cubicBezTo>
                    <a:pt x="15" y="11"/>
                    <a:pt x="15" y="11"/>
                    <a:pt x="15" y="11"/>
                  </a:cubicBezTo>
                  <a:cubicBezTo>
                    <a:pt x="15" y="11"/>
                    <a:pt x="16" y="11"/>
                    <a:pt x="16" y="11"/>
                  </a:cubicBezTo>
                  <a:cubicBezTo>
                    <a:pt x="17" y="11"/>
                    <a:pt x="18" y="10"/>
                    <a:pt x="19" y="9"/>
                  </a:cubicBezTo>
                  <a:cubicBezTo>
                    <a:pt x="19" y="7"/>
                    <a:pt x="18"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662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noFill/>
        </p:spPr>
        <p:txBody>
          <a:bodyPr/>
          <a:lstStyle/>
          <a:p>
            <a:pPr marL="0"/>
            <a:r>
              <a:rPr lang="ja-JP" altLang="ja-JP" sz="2800" dirty="0">
                <a:solidFill>
                  <a:schemeClr val="bg1"/>
                </a:solidFill>
                <a:latin typeface="Meiryo UI" panose="020B0604030504040204" pitchFamily="50" charset="-128"/>
                <a:ea typeface="Meiryo UI" panose="020B0604030504040204" pitchFamily="50" charset="-128"/>
              </a:rPr>
              <a:t>1-</a:t>
            </a:r>
            <a:r>
              <a:rPr lang="en-US" altLang="ja-JP" sz="2800" dirty="0">
                <a:solidFill>
                  <a:schemeClr val="bg1"/>
                </a:solidFill>
                <a:latin typeface="Meiryo UI" panose="020B0604030504040204" pitchFamily="50" charset="-128"/>
                <a:ea typeface="Meiryo UI" panose="020B0604030504040204" pitchFamily="50" charset="-128"/>
              </a:rPr>
              <a:t>1</a:t>
            </a:r>
            <a:r>
              <a:rPr lang="ja-JP" altLang="en-US" sz="2800" dirty="0">
                <a:solidFill>
                  <a:schemeClr val="bg1"/>
                </a:solidFill>
                <a:latin typeface="Meiryo UI" panose="020B0604030504040204" pitchFamily="50" charset="-128"/>
                <a:ea typeface="Meiryo UI" panose="020B0604030504040204" pitchFamily="50" charset="-128"/>
              </a:rPr>
              <a:t>　</a:t>
            </a:r>
            <a:r>
              <a:rPr lang="en" altLang="ja-JP" sz="2800" dirty="0">
                <a:solidFill>
                  <a:schemeClr val="bg1"/>
                </a:solidFill>
                <a:latin typeface="Meiryo UI" panose="020B0604030504040204" pitchFamily="50" charset="-128"/>
                <a:ea typeface="Meiryo UI" panose="020B0604030504040204" pitchFamily="50" charset="-128"/>
              </a:rPr>
              <a:t>こんな経験</a:t>
            </a:r>
            <a:r>
              <a:rPr lang="ja-JP" altLang="en-US" sz="2800" dirty="0">
                <a:solidFill>
                  <a:schemeClr val="bg1"/>
                </a:solidFill>
                <a:latin typeface="Meiryo UI" panose="020B0604030504040204" pitchFamily="50" charset="-128"/>
                <a:ea typeface="Meiryo UI" panose="020B0604030504040204" pitchFamily="50" charset="-128"/>
              </a:rPr>
              <a:t>は</a:t>
            </a:r>
            <a:r>
              <a:rPr lang="en" altLang="ja-JP" sz="2800" dirty="0">
                <a:solidFill>
                  <a:schemeClr val="bg1"/>
                </a:solidFill>
                <a:latin typeface="Meiryo UI" panose="020B0604030504040204" pitchFamily="50" charset="-128"/>
                <a:ea typeface="Meiryo UI" panose="020B0604030504040204" pitchFamily="50" charset="-128"/>
              </a:rPr>
              <a:t>ありませんか</a:t>
            </a:r>
            <a:r>
              <a:rPr lang="ja-JP" altLang="ja-JP" sz="2800" dirty="0">
                <a:solidFill>
                  <a:schemeClr val="bg1"/>
                </a:solidFill>
                <a:latin typeface="Meiryo UI" panose="020B0604030504040204" pitchFamily="50" charset="-128"/>
                <a:ea typeface="Meiryo UI" panose="020B0604030504040204" pitchFamily="50" charset="-128"/>
              </a:rPr>
              <a:t>？</a:t>
            </a:r>
            <a:endParaRPr lang="en-US" altLang="ja-JP" sz="2800" dirty="0">
              <a:solidFill>
                <a:schemeClr val="bg1"/>
              </a:solidFill>
              <a:latin typeface="Meiryo UI" panose="020B0604030504040204" pitchFamily="50" charset="-128"/>
              <a:ea typeface="Meiryo UI" panose="020B0604030504040204" pitchFamily="50" charset="-128"/>
            </a:endParaRP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solidFill>
                  <a:srgbClr val="000000"/>
                </a:solidFill>
              </a:rPr>
              <a:t>● </a:t>
            </a:r>
            <a:r>
              <a:rPr lang="ja-JP" altLang="en-US" b="1" dirty="0">
                <a:solidFill>
                  <a:schemeClr val="accent1"/>
                </a:solidFill>
              </a:rPr>
              <a:t>一緒にやってるプロジェクトで他チームを待っていたら遅れた ・・・</a:t>
            </a:r>
          </a:p>
          <a:p>
            <a:pPr marL="0" indent="0">
              <a:buNone/>
            </a:pPr>
            <a:r>
              <a:rPr lang="ja-JP" altLang="en-US" dirty="0">
                <a:solidFill>
                  <a:srgbClr val="000000"/>
                </a:solidFill>
              </a:rPr>
              <a:t>● バグを見つけて、通知したのに</a:t>
            </a:r>
            <a:r>
              <a:rPr lang="ja-JP" altLang="en-US" dirty="0"/>
              <a:t>何時まで経っても直ってこない </a:t>
            </a:r>
            <a:r>
              <a:rPr lang="ja-JP" altLang="en-US" dirty="0">
                <a:solidFill>
                  <a:srgbClr val="000000"/>
                </a:solidFill>
              </a:rPr>
              <a:t>・・・</a:t>
            </a:r>
          </a:p>
          <a:p>
            <a:pPr marL="0" indent="0">
              <a:buNone/>
            </a:pPr>
            <a:r>
              <a:rPr lang="ja-JP" altLang="en-US" dirty="0">
                <a:solidFill>
                  <a:srgbClr val="000000"/>
                </a:solidFill>
              </a:rPr>
              <a:t>● 似たような機能を</a:t>
            </a:r>
            <a:r>
              <a:rPr lang="ja-JP" altLang="en-US" dirty="0"/>
              <a:t>作ってしまい</a:t>
            </a:r>
            <a:r>
              <a:rPr lang="ja-JP" altLang="en-US" dirty="0">
                <a:solidFill>
                  <a:srgbClr val="000000"/>
                </a:solidFill>
              </a:rPr>
              <a:t>、両方メンテナンスしないといけない ・・・</a:t>
            </a:r>
          </a:p>
        </p:txBody>
      </p:sp>
      <p:grpSp>
        <p:nvGrpSpPr>
          <p:cNvPr id="2" name="グループ化 1"/>
          <p:cNvGrpSpPr/>
          <p:nvPr/>
        </p:nvGrpSpPr>
        <p:grpSpPr>
          <a:xfrm>
            <a:off x="2182347" y="3356680"/>
            <a:ext cx="7827307" cy="2422775"/>
            <a:chOff x="2443015" y="3247820"/>
            <a:chExt cx="7827307" cy="2422775"/>
          </a:xfrm>
        </p:grpSpPr>
        <p:grpSp>
          <p:nvGrpSpPr>
            <p:cNvPr id="10" name="グループ化 9"/>
            <p:cNvGrpSpPr/>
            <p:nvPr/>
          </p:nvGrpSpPr>
          <p:grpSpPr>
            <a:xfrm>
              <a:off x="2443015" y="3247820"/>
              <a:ext cx="2010047" cy="2422775"/>
              <a:chOff x="7600950" y="2947988"/>
              <a:chExt cx="595313" cy="717550"/>
            </a:xfrm>
            <a:solidFill>
              <a:schemeClr val="accent1"/>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2" name="グループ化 21"/>
            <p:cNvGrpSpPr/>
            <p:nvPr/>
          </p:nvGrpSpPr>
          <p:grpSpPr>
            <a:xfrm>
              <a:off x="5418130" y="3396882"/>
              <a:ext cx="1882440" cy="2261953"/>
              <a:chOff x="8549928" y="2853930"/>
              <a:chExt cx="557520" cy="669920"/>
            </a:xfrm>
            <a:solidFill>
              <a:schemeClr val="accent1">
                <a:lumMod val="60000"/>
                <a:lumOff val="40000"/>
              </a:schemeClr>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 name="グループ化 27"/>
            <p:cNvGrpSpPr/>
            <p:nvPr/>
          </p:nvGrpSpPr>
          <p:grpSpPr>
            <a:xfrm>
              <a:off x="8265637" y="3252788"/>
              <a:ext cx="2004685" cy="2417416"/>
              <a:chOff x="8550275" y="2932113"/>
              <a:chExt cx="593725" cy="715963"/>
            </a:xfrm>
            <a:solidFill>
              <a:srgbClr val="7030A0"/>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spTree>
    <p:extLst>
      <p:ext uri="{BB962C8B-B14F-4D97-AF65-F5344CB8AC3E}">
        <p14:creationId xmlns:p14="http://schemas.microsoft.com/office/powerpoint/2010/main" val="104850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468086" y="2100394"/>
            <a:ext cx="11255602" cy="2448000"/>
          </a:xfrm>
          <a:prstGeom prst="rect">
            <a:avLst/>
          </a:prstGeom>
          <a:solidFill>
            <a:srgbClr val="CDDDCD"/>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正方形/長方形 15"/>
          <p:cNvSpPr/>
          <p:nvPr/>
        </p:nvSpPr>
        <p:spPr>
          <a:xfrm>
            <a:off x="468086" y="1010935"/>
            <a:ext cx="11255602" cy="972000"/>
          </a:xfrm>
          <a:prstGeom prst="rect">
            <a:avLst/>
          </a:prstGeom>
          <a:solidFill>
            <a:srgbClr val="CDDDCD"/>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7" name="正方形/長方形 16"/>
          <p:cNvSpPr/>
          <p:nvPr/>
        </p:nvSpPr>
        <p:spPr>
          <a:xfrm>
            <a:off x="479425" y="1010935"/>
            <a:ext cx="1548000" cy="972000"/>
          </a:xfrm>
          <a:prstGeom prst="rect">
            <a:avLst/>
          </a:prstGeom>
          <a:solidFill>
            <a:srgbClr val="668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800" b="1" spc="-110" dirty="0">
                <a:solidFill>
                  <a:srgbClr val="FFFFFF"/>
                </a:solidFill>
              </a:rPr>
              <a:t>ポイント</a:t>
            </a: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3-2</a:t>
            </a:r>
            <a:r>
              <a:rPr lang="ja-JP" altLang="en-US" sz="2800" dirty="0">
                <a:solidFill>
                  <a:schemeClr val="bg1"/>
                </a:solidFill>
                <a:latin typeface="Meiryo UI" panose="020B0604030504040204" pitchFamily="50" charset="-128"/>
                <a:ea typeface="Meiryo UI" panose="020B0604030504040204" pitchFamily="50" charset="-128"/>
              </a:rPr>
              <a:t>　</a:t>
            </a:r>
            <a:r>
              <a:rPr lang="ja-JP" altLang="ja-JP" sz="2800" dirty="0">
                <a:solidFill>
                  <a:schemeClr val="bg1"/>
                </a:solidFill>
                <a:latin typeface="Meiryo UI" panose="020B0604030504040204" pitchFamily="50" charset="-128"/>
                <a:ea typeface="Meiryo UI" panose="020B0604030504040204" pitchFamily="50" charset="-128"/>
              </a:rPr>
              <a:t>品質の確保</a:t>
            </a:r>
            <a:r>
              <a:rPr lang="ja-JP" altLang="en-US" sz="2800" dirty="0">
                <a:solidFill>
                  <a:schemeClr val="bg1"/>
                </a:solidFill>
                <a:latin typeface="Meiryo UI" panose="020B0604030504040204" pitchFamily="50" charset="-128"/>
                <a:ea typeface="Meiryo UI" panose="020B0604030504040204" pitchFamily="50" charset="-128"/>
              </a:rPr>
              <a:t>について</a:t>
            </a:r>
            <a:endParaRPr lang="ja-JP" altLang="ja-JP" sz="2800" dirty="0">
              <a:solidFill>
                <a:schemeClr val="bg1"/>
              </a:solidFill>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216016" y="1298935"/>
            <a:ext cx="9504000" cy="396000"/>
          </a:xfrm>
          <a:prstGeom prst="rect">
            <a:avLst/>
          </a:prstGeom>
          <a:noFill/>
        </p:spPr>
        <p:txBody>
          <a:bodyPr wrap="none" lIns="0" tIns="0" rIns="0" bIns="0" rtlCol="0" anchor="ctr">
            <a:noAutofit/>
          </a:bodyPr>
          <a:lstStyle/>
          <a:p>
            <a:r>
              <a:rPr lang="en-US" altLang="ja-JP" sz="2400" dirty="0">
                <a:solidFill>
                  <a:srgbClr val="000000"/>
                </a:solidFill>
                <a:latin typeface="+mn-ea"/>
              </a:rPr>
              <a:t>TC</a:t>
            </a:r>
            <a:r>
              <a:rPr lang="ja-JP" altLang="en-US" sz="2400" dirty="0">
                <a:solidFill>
                  <a:srgbClr val="000000"/>
                </a:solidFill>
                <a:latin typeface="+mn-ea"/>
              </a:rPr>
              <a:t>は技術や品質に関する意思決定または意思決定の調停を行う権利を持つ</a:t>
            </a:r>
            <a:endParaRPr lang="en-US" altLang="ja-JP" sz="2400" dirty="0">
              <a:solidFill>
                <a:srgbClr val="000000"/>
              </a:solidFill>
              <a:latin typeface="+mn-ea"/>
            </a:endParaRPr>
          </a:p>
        </p:txBody>
      </p:sp>
      <p:sp>
        <p:nvSpPr>
          <p:cNvPr id="11" name="正方形/長方形 10"/>
          <p:cNvSpPr/>
          <p:nvPr/>
        </p:nvSpPr>
        <p:spPr>
          <a:xfrm>
            <a:off x="468086" y="2100393"/>
            <a:ext cx="1548000" cy="2448000"/>
          </a:xfrm>
          <a:prstGeom prst="rect">
            <a:avLst/>
          </a:prstGeom>
          <a:solidFill>
            <a:srgbClr val="6685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やり方</a:t>
            </a:r>
          </a:p>
        </p:txBody>
      </p:sp>
      <p:grpSp>
        <p:nvGrpSpPr>
          <p:cNvPr id="5" name="グループ化 4"/>
          <p:cNvGrpSpPr/>
          <p:nvPr/>
        </p:nvGrpSpPr>
        <p:grpSpPr>
          <a:xfrm>
            <a:off x="1416000" y="3464686"/>
            <a:ext cx="9360000" cy="2788379"/>
            <a:chOff x="1416000" y="3464686"/>
            <a:chExt cx="9360000" cy="2788379"/>
          </a:xfrm>
          <a:solidFill>
            <a:srgbClr val="86AC85"/>
          </a:solidFill>
          <a:effectLst>
            <a:outerShdw blurRad="50800" dist="50800" dir="2700000" algn="tl" rotWithShape="0">
              <a:prstClr val="black">
                <a:alpha val="50000"/>
              </a:prstClr>
            </a:outerShdw>
          </a:effectLst>
        </p:grpSpPr>
        <p:sp>
          <p:nvSpPr>
            <p:cNvPr id="15" name="二等辺三角形 14"/>
            <p:cNvSpPr/>
            <p:nvPr/>
          </p:nvSpPr>
          <p:spPr>
            <a:xfrm rot="-1200000">
              <a:off x="5527981" y="3464686"/>
              <a:ext cx="622300" cy="1800000"/>
            </a:xfrm>
            <a:prstGeom prst="triangl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角丸四角形 12"/>
            <p:cNvSpPr/>
            <p:nvPr/>
          </p:nvSpPr>
          <p:spPr>
            <a:xfrm>
              <a:off x="1416000" y="4957065"/>
              <a:ext cx="9360000" cy="1296000"/>
            </a:xfrm>
            <a:prstGeom prst="roundRect">
              <a:avLst>
                <a:gd name="adj" fmla="val 50000"/>
              </a:avLst>
            </a:pr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457200" indent="-457200" algn="ctr"/>
              <a:endParaRPr lang="en-US" altLang="ja-JP" sz="2400" b="1" dirty="0">
                <a:solidFill>
                  <a:srgbClr val="0064D2">
                    <a:lumMod val="60000"/>
                    <a:lumOff val="40000"/>
                  </a:srgbClr>
                </a:solidFill>
              </a:endParaRPr>
            </a:p>
          </p:txBody>
        </p:sp>
      </p:grpSp>
      <p:sp>
        <p:nvSpPr>
          <p:cNvPr id="14" name="テキスト ボックス 13"/>
          <p:cNvSpPr txBox="1"/>
          <p:nvPr/>
        </p:nvSpPr>
        <p:spPr>
          <a:xfrm>
            <a:off x="1884000" y="5377887"/>
            <a:ext cx="8424000" cy="792000"/>
          </a:xfrm>
          <a:prstGeom prst="rect">
            <a:avLst/>
          </a:prstGeom>
          <a:noFill/>
        </p:spPr>
        <p:txBody>
          <a:bodyPr wrap="none" lIns="0" tIns="0" rIns="0" bIns="0" rtlCol="0" anchor="ctr">
            <a:noAutofit/>
          </a:bodyPr>
          <a:lstStyle/>
          <a:p>
            <a:pPr algn="ctr"/>
            <a:r>
              <a:rPr lang="ja-JP" altLang="en-US" sz="2800" b="1" dirty="0">
                <a:solidFill>
                  <a:schemeClr val="bg1"/>
                </a:solidFill>
                <a:effectLst>
                  <a:outerShdw blurRad="38100" dist="38100" dir="2700000" algn="tl">
                    <a:srgbClr val="000000">
                      <a:alpha val="43137"/>
                    </a:srgbClr>
                  </a:outerShdw>
                </a:effectLst>
                <a:latin typeface="+mn-ea"/>
              </a:rPr>
              <a:t>コミュニティ</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とコード</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の寿命を伸ばすための将来への投資</a:t>
            </a:r>
            <a:endParaRPr lang="en-US" altLang="ja-JP" sz="2800" b="1" dirty="0">
              <a:solidFill>
                <a:schemeClr val="bg1"/>
              </a:solidFill>
              <a:effectLst>
                <a:outerShdw blurRad="38100" dist="38100" dir="2700000" algn="tl">
                  <a:srgbClr val="000000">
                    <a:alpha val="43137"/>
                  </a:srgbClr>
                </a:outerShdw>
              </a:effectLst>
              <a:latin typeface="+mn-ea"/>
            </a:endParaRPr>
          </a:p>
          <a:p>
            <a:pPr marL="563400" indent="-457200" algn="ctr"/>
            <a:r>
              <a:rPr lang="ja-JP" altLang="en-US" sz="2200" dirty="0">
                <a:solidFill>
                  <a:schemeClr val="bg1"/>
                </a:solidFill>
                <a:latin typeface="+mn-ea"/>
              </a:rPr>
              <a:t>・・・ だからです</a:t>
            </a:r>
            <a:endParaRPr lang="en-US" altLang="ja-JP" sz="2200" dirty="0">
              <a:solidFill>
                <a:schemeClr val="bg1"/>
              </a:solidFill>
              <a:latin typeface="+mn-ea"/>
            </a:endParaRPr>
          </a:p>
        </p:txBody>
      </p:sp>
      <p:sp>
        <p:nvSpPr>
          <p:cNvPr id="2" name="正方形/長方形 1"/>
          <p:cNvSpPr/>
          <p:nvPr/>
        </p:nvSpPr>
        <p:spPr>
          <a:xfrm>
            <a:off x="4504218" y="5031172"/>
            <a:ext cx="3183565" cy="369332"/>
          </a:xfrm>
          <a:prstGeom prst="rect">
            <a:avLst/>
          </a:prstGeom>
        </p:spPr>
        <p:txBody>
          <a:bodyPr wrap="none" lIns="0" tIns="0" rIns="0" bIns="0">
            <a:spAutoFit/>
          </a:bodyPr>
          <a:lstStyle/>
          <a:p>
            <a:pPr marL="457200" indent="-457200" algn="ctr"/>
            <a:r>
              <a:rPr lang="ja-JP" altLang="en-US" sz="2400" b="1" dirty="0">
                <a:solidFill>
                  <a:srgbClr val="E4E4E4"/>
                </a:solidFill>
              </a:rPr>
              <a:t>何故修正を行わないの？</a:t>
            </a:r>
            <a:endParaRPr lang="en-US" altLang="ja-JP" sz="2400" b="1" dirty="0">
              <a:solidFill>
                <a:srgbClr val="E4E4E4"/>
              </a:solidFill>
            </a:endParaRPr>
          </a:p>
        </p:txBody>
      </p:sp>
      <p:sp>
        <p:nvSpPr>
          <p:cNvPr id="12" name="テキスト ボックス 11"/>
          <p:cNvSpPr txBox="1"/>
          <p:nvPr/>
        </p:nvSpPr>
        <p:spPr>
          <a:xfrm>
            <a:off x="2205233" y="2370394"/>
            <a:ext cx="9540000" cy="1908000"/>
          </a:xfrm>
          <a:prstGeom prst="rect">
            <a:avLst/>
          </a:prstGeom>
          <a:noFill/>
        </p:spPr>
        <p:txBody>
          <a:bodyPr wrap="none" lIns="0" tIns="0" rIns="0" bIns="0" rtlCol="0" anchor="ctr">
            <a:noAutofit/>
          </a:bodyPr>
          <a:lstStyle/>
          <a:p>
            <a:pPr indent="-216000">
              <a:spcAft>
                <a:spcPts val="300"/>
              </a:spcAft>
              <a:buFont typeface="Arial" panose="020B0604020202020204" pitchFamily="34" charset="0"/>
              <a:buChar char="•"/>
            </a:pPr>
            <a:r>
              <a:rPr lang="ja-JP" altLang="en-US" sz="2400" dirty="0">
                <a:solidFill>
                  <a:srgbClr val="000000"/>
                </a:solidFill>
                <a:latin typeface="+mn-ea"/>
              </a:rPr>
              <a:t>品質基準を決める</a:t>
            </a:r>
            <a:endParaRPr lang="en-US" altLang="ja-JP" sz="2400" dirty="0">
              <a:solidFill>
                <a:srgbClr val="000000"/>
              </a:solidFill>
              <a:latin typeface="+mn-ea"/>
            </a:endParaRPr>
          </a:p>
          <a:p>
            <a:pPr indent="-216000">
              <a:spcAft>
                <a:spcPts val="300"/>
              </a:spcAft>
              <a:buFont typeface="Arial" panose="020B0604020202020204" pitchFamily="34" charset="0"/>
              <a:buChar char="•"/>
            </a:pPr>
            <a:r>
              <a:rPr lang="ja-JP" altLang="en-US" sz="2400" dirty="0">
                <a:solidFill>
                  <a:srgbClr val="000000"/>
                </a:solidFill>
                <a:latin typeface="+mn-ea"/>
              </a:rPr>
              <a:t>コードのピアレビューを行って受け入れ可否を判断する</a:t>
            </a:r>
            <a:endParaRPr lang="en-US" altLang="ja-JP" sz="2400" dirty="0">
              <a:solidFill>
                <a:srgbClr val="000000"/>
              </a:solidFill>
              <a:latin typeface="+mn-ea"/>
            </a:endParaRPr>
          </a:p>
          <a:p>
            <a:pPr indent="-216000">
              <a:spcAft>
                <a:spcPts val="300"/>
              </a:spcAft>
              <a:buFont typeface="Arial" panose="020B0604020202020204" pitchFamily="34" charset="0"/>
              <a:buChar char="•"/>
            </a:pPr>
            <a:r>
              <a:rPr lang="en-US" altLang="ja-JP" sz="2400" dirty="0">
                <a:latin typeface="+mn-ea"/>
              </a:rPr>
              <a:t>(</a:t>
            </a:r>
            <a:r>
              <a:rPr lang="ja-JP" altLang="en-US" sz="2400" b="1" dirty="0">
                <a:solidFill>
                  <a:schemeClr val="bg1"/>
                </a:solidFill>
                <a:latin typeface="+mn-ea"/>
              </a:rPr>
              <a:t>修正する代わりに</a:t>
            </a:r>
            <a:r>
              <a:rPr lang="en-US" altLang="ja-JP" sz="2400" dirty="0">
                <a:latin typeface="+mn-ea"/>
              </a:rPr>
              <a:t>)</a:t>
            </a:r>
            <a:r>
              <a:rPr lang="ja-JP" altLang="en-US" sz="2400" dirty="0">
                <a:solidFill>
                  <a:schemeClr val="accent1"/>
                </a:solidFill>
                <a:latin typeface="+mn-ea"/>
              </a:rPr>
              <a:t> </a:t>
            </a:r>
            <a:r>
              <a:rPr lang="ja-JP" altLang="en-US" sz="2400" dirty="0">
                <a:solidFill>
                  <a:srgbClr val="000000"/>
                </a:solidFill>
                <a:latin typeface="+mn-ea"/>
              </a:rPr>
              <a:t>レビューの結果をフィードバックする</a:t>
            </a:r>
            <a:endParaRPr lang="en-US" altLang="ja-JP" sz="2400" dirty="0">
              <a:solidFill>
                <a:srgbClr val="000000"/>
              </a:solidFill>
              <a:latin typeface="+mn-ea"/>
            </a:endParaRPr>
          </a:p>
          <a:p>
            <a:pPr indent="-216000">
              <a:spcAft>
                <a:spcPts val="300"/>
              </a:spcAft>
              <a:buFont typeface="Arial" panose="020B0604020202020204" pitchFamily="34" charset="0"/>
              <a:buChar char="•"/>
            </a:pPr>
            <a:r>
              <a:rPr lang="ja-JP" altLang="en-US" sz="2400" dirty="0">
                <a:solidFill>
                  <a:srgbClr val="000000"/>
                </a:solidFill>
                <a:latin typeface="+mn-ea"/>
              </a:rPr>
              <a:t>コードのマージを行う</a:t>
            </a:r>
            <a:endParaRPr lang="en-US" altLang="ja-JP" sz="2400" dirty="0">
              <a:solidFill>
                <a:srgbClr val="000000"/>
              </a:solidFill>
              <a:latin typeface="+mn-ea"/>
            </a:endParaRPr>
          </a:p>
          <a:p>
            <a:pPr indent="-216000">
              <a:spcAft>
                <a:spcPts val="300"/>
              </a:spcAft>
              <a:buFont typeface="Arial" panose="020B0604020202020204" pitchFamily="34" charset="0"/>
              <a:buChar char="•"/>
            </a:pPr>
            <a:r>
              <a:rPr lang="ja-JP" altLang="en-US" sz="2400" dirty="0">
                <a:solidFill>
                  <a:srgbClr val="000000"/>
                </a:solidFill>
                <a:latin typeface="+mn-ea"/>
              </a:rPr>
              <a:t>時間がかかる場合、</a:t>
            </a:r>
            <a:r>
              <a:rPr lang="ja-JP" altLang="en-US" sz="2400" spc="-90" dirty="0">
                <a:solidFill>
                  <a:srgbClr val="000000"/>
                </a:solidFill>
                <a:latin typeface="+mn-ea"/>
              </a:rPr>
              <a:t>新しい要求が生じる場合などは、スケジュールの修正を行う</a:t>
            </a:r>
            <a:endParaRPr lang="en-US" altLang="ja-JP" sz="2400" spc="-90" dirty="0">
              <a:solidFill>
                <a:srgbClr val="000000"/>
              </a:solidFill>
              <a:latin typeface="+mn-ea"/>
            </a:endParaRPr>
          </a:p>
        </p:txBody>
      </p:sp>
    </p:spTree>
    <p:extLst>
      <p:ext uri="{BB962C8B-B14F-4D97-AF65-F5344CB8AC3E}">
        <p14:creationId xmlns:p14="http://schemas.microsoft.com/office/powerpoint/2010/main" val="2616117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03223" y="1286220"/>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064D2"/>
                </a:solidFill>
                <a:latin typeface="+mn-ea"/>
              </a:rPr>
              <a:t>●健全なコミュニティとは？</a:t>
            </a:r>
            <a:endParaRPr lang="en-US" altLang="ja-JP" sz="3600" b="1" dirty="0">
              <a:solidFill>
                <a:srgbClr val="0064D2"/>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コントリビューターがソフトウェア開発に時間を費やすことができる</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コントリビューターが能力を高めることができるようになっている</a:t>
            </a:r>
            <a:r>
              <a:rPr lang="en-US" altLang="ja-JP" sz="2600" dirty="0">
                <a:solidFill>
                  <a:srgbClr val="000000"/>
                </a:solidFill>
                <a:latin typeface="+mn-ea"/>
              </a:rPr>
              <a:t> </a:t>
            </a: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3-</a:t>
            </a:r>
            <a:r>
              <a:rPr lang="en-US" altLang="ja-JP" sz="2800" dirty="0">
                <a:solidFill>
                  <a:schemeClr val="bg1"/>
                </a:solidFill>
                <a:latin typeface="Meiryo UI" panose="020B0604030504040204" pitchFamily="50" charset="-128"/>
                <a:ea typeface="Meiryo UI" panose="020B0604030504040204" pitchFamily="50" charset="-128"/>
              </a:rPr>
              <a:t>3</a:t>
            </a:r>
            <a:r>
              <a:rPr lang="ja-JP" altLang="en-US" sz="2800" dirty="0">
                <a:solidFill>
                  <a:schemeClr val="bg1"/>
                </a:solidFill>
                <a:latin typeface="Meiryo UI" panose="020B0604030504040204" pitchFamily="50" charset="-128"/>
                <a:ea typeface="Meiryo UI" panose="020B0604030504040204" pitchFamily="50" charset="-128"/>
              </a:rPr>
              <a:t>　</a:t>
            </a:r>
            <a:r>
              <a:rPr lang="ja-JP" altLang="ja-JP" sz="2800" dirty="0">
                <a:solidFill>
                  <a:schemeClr val="bg1"/>
                </a:solidFill>
                <a:latin typeface="Meiryo UI" panose="020B0604030504040204" pitchFamily="50" charset="-128"/>
                <a:ea typeface="Meiryo UI" panose="020B0604030504040204" pitchFamily="50" charset="-128"/>
              </a:rPr>
              <a:t>コミュニティーの健全性維持</a:t>
            </a:r>
          </a:p>
        </p:txBody>
      </p:sp>
      <p:sp>
        <p:nvSpPr>
          <p:cNvPr id="10" name="Google Shape;262;p43"/>
          <p:cNvSpPr txBox="1">
            <a:spLocks/>
          </p:cNvSpPr>
          <p:nvPr/>
        </p:nvSpPr>
        <p:spPr>
          <a:xfrm>
            <a:off x="403223" y="4178928"/>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064D2"/>
                </a:solidFill>
                <a:latin typeface="+mn-ea"/>
              </a:rPr>
              <a:t>●なぜコミュニティができるのか？</a:t>
            </a:r>
            <a:endParaRPr lang="en-US" altLang="ja-JP" sz="3600" b="1" dirty="0">
              <a:solidFill>
                <a:srgbClr val="0064D2"/>
              </a:solidFill>
              <a:latin typeface="+mn-ea"/>
            </a:endParaRPr>
          </a:p>
          <a:p>
            <a:pPr marL="720000" lvl="1" indent="-216000">
              <a:lnSpc>
                <a:spcPct val="100000"/>
              </a:lnSpc>
              <a:spcBef>
                <a:spcPts val="0"/>
              </a:spcBef>
            </a:pPr>
            <a:r>
              <a:rPr lang="ja-JP" altLang="en-US" sz="2600" dirty="0">
                <a:solidFill>
                  <a:srgbClr val="000000"/>
                </a:solidFill>
                <a:latin typeface="+mn-ea"/>
              </a:rPr>
              <a:t>共通の課題や目的があるから</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コミュニティーの他のメンバーと一緒に仕事をするのが楽しいから</a:t>
            </a:r>
            <a:endParaRPr lang="en-US" altLang="ja-JP" sz="2600" dirty="0">
              <a:solidFill>
                <a:srgbClr val="000000"/>
              </a:solidFill>
              <a:latin typeface="+mn-ea"/>
            </a:endParaRPr>
          </a:p>
        </p:txBody>
      </p:sp>
      <p:sp>
        <p:nvSpPr>
          <p:cNvPr id="25" name="Google Shape;262;p43"/>
          <p:cNvSpPr txBox="1">
            <a:spLocks/>
          </p:cNvSpPr>
          <p:nvPr/>
        </p:nvSpPr>
        <p:spPr>
          <a:xfrm>
            <a:off x="866453" y="2909205"/>
            <a:ext cx="5940105"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ja-JP" altLang="en-US" sz="3200" b="1" dirty="0">
                <a:solidFill>
                  <a:srgbClr val="0064D2">
                    <a:lumMod val="60000"/>
                    <a:lumOff val="40000"/>
                  </a:srgbClr>
                </a:solidFill>
              </a:rPr>
              <a:t>→ 結果として継続的に成長 </a:t>
            </a:r>
            <a:endParaRPr lang="en-US" altLang="ja-JP" sz="3200" b="1" dirty="0">
              <a:solidFill>
                <a:srgbClr val="0064D2">
                  <a:lumMod val="60000"/>
                  <a:lumOff val="40000"/>
                </a:srgbClr>
              </a:solidFill>
            </a:endParaRPr>
          </a:p>
        </p:txBody>
      </p:sp>
      <p:grpSp>
        <p:nvGrpSpPr>
          <p:cNvPr id="4" name="グループ化 3"/>
          <p:cNvGrpSpPr/>
          <p:nvPr/>
        </p:nvGrpSpPr>
        <p:grpSpPr>
          <a:xfrm>
            <a:off x="9326437" y="1480783"/>
            <a:ext cx="2430233" cy="1565402"/>
            <a:chOff x="9302053" y="1525995"/>
            <a:chExt cx="2430233" cy="1565402"/>
          </a:xfrm>
        </p:grpSpPr>
        <p:grpSp>
          <p:nvGrpSpPr>
            <p:cNvPr id="2" name="グループ化 1"/>
            <p:cNvGrpSpPr/>
            <p:nvPr/>
          </p:nvGrpSpPr>
          <p:grpSpPr>
            <a:xfrm>
              <a:off x="9302053" y="1525995"/>
              <a:ext cx="1122826" cy="1565402"/>
              <a:chOff x="8384931" y="2041977"/>
              <a:chExt cx="805629" cy="1123184"/>
            </a:xfrm>
          </p:grpSpPr>
          <p:grpSp>
            <p:nvGrpSpPr>
              <p:cNvPr id="14" name="Group 13"/>
              <p:cNvGrpSpPr>
                <a:grpSpLocks noChangeAspect="1"/>
              </p:cNvGrpSpPr>
              <p:nvPr/>
            </p:nvGrpSpPr>
            <p:grpSpPr bwMode="auto">
              <a:xfrm>
                <a:off x="8473010" y="2304736"/>
                <a:ext cx="717550" cy="860425"/>
                <a:chOff x="2428" y="1618"/>
                <a:chExt cx="904" cy="1084"/>
              </a:xfrm>
            </p:grpSpPr>
            <p:sp>
              <p:nvSpPr>
                <p:cNvPr id="15" name="AutoShape 12"/>
                <p:cNvSpPr>
                  <a:spLocks noChangeAspect="1" noChangeArrowheads="1" noTextEdit="1"/>
                </p:cNvSpPr>
                <p:nvPr/>
              </p:nvSpPr>
              <p:spPr bwMode="auto">
                <a:xfrm>
                  <a:off x="2428" y="1618"/>
                  <a:ext cx="904"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6" name="Freeform 14"/>
                <p:cNvSpPr>
                  <a:spLocks/>
                </p:cNvSpPr>
                <p:nvPr/>
              </p:nvSpPr>
              <p:spPr bwMode="auto">
                <a:xfrm>
                  <a:off x="2428" y="2155"/>
                  <a:ext cx="257" cy="545"/>
                </a:xfrm>
                <a:custGeom>
                  <a:avLst/>
                  <a:gdLst>
                    <a:gd name="T0" fmla="*/ 222 w 222"/>
                    <a:gd name="T1" fmla="*/ 0 h 470"/>
                    <a:gd name="T2" fmla="*/ 221 w 222"/>
                    <a:gd name="T3" fmla="*/ 0 h 470"/>
                    <a:gd name="T4" fmla="*/ 111 w 222"/>
                    <a:gd name="T5" fmla="*/ 23 h 470"/>
                    <a:gd name="T6" fmla="*/ 1 w 222"/>
                    <a:gd name="T7" fmla="*/ 0 h 470"/>
                    <a:gd name="T8" fmla="*/ 0 w 222"/>
                    <a:gd name="T9" fmla="*/ 0 h 470"/>
                    <a:gd name="T10" fmla="*/ 0 w 222"/>
                    <a:gd name="T11" fmla="*/ 448 h 470"/>
                    <a:gd name="T12" fmla="*/ 0 w 222"/>
                    <a:gd name="T13" fmla="*/ 448 h 470"/>
                    <a:gd name="T14" fmla="*/ 111 w 222"/>
                    <a:gd name="T15" fmla="*/ 470 h 470"/>
                    <a:gd name="T16" fmla="*/ 221 w 222"/>
                    <a:gd name="T17" fmla="*/ 448 h 470"/>
                    <a:gd name="T18" fmla="*/ 222 w 222"/>
                    <a:gd name="T19" fmla="*/ 448 h 470"/>
                    <a:gd name="T20" fmla="*/ 222 w 222"/>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470">
                      <a:moveTo>
                        <a:pt x="222" y="0"/>
                      </a:moveTo>
                      <a:cubicBezTo>
                        <a:pt x="221" y="0"/>
                        <a:pt x="221" y="0"/>
                        <a:pt x="221" y="0"/>
                      </a:cubicBezTo>
                      <a:cubicBezTo>
                        <a:pt x="221" y="13"/>
                        <a:pt x="171" y="23"/>
                        <a:pt x="111" y="23"/>
                      </a:cubicBezTo>
                      <a:cubicBezTo>
                        <a:pt x="50" y="23"/>
                        <a:pt x="1" y="13"/>
                        <a:pt x="1" y="0"/>
                      </a:cubicBezTo>
                      <a:cubicBezTo>
                        <a:pt x="0" y="0"/>
                        <a:pt x="0" y="0"/>
                        <a:pt x="0" y="0"/>
                      </a:cubicBezTo>
                      <a:cubicBezTo>
                        <a:pt x="0" y="448"/>
                        <a:pt x="0" y="448"/>
                        <a:pt x="0" y="448"/>
                      </a:cubicBezTo>
                      <a:cubicBezTo>
                        <a:pt x="0" y="448"/>
                        <a:pt x="0" y="448"/>
                        <a:pt x="0" y="448"/>
                      </a:cubicBezTo>
                      <a:cubicBezTo>
                        <a:pt x="4" y="460"/>
                        <a:pt x="52" y="470"/>
                        <a:pt x="111" y="470"/>
                      </a:cubicBezTo>
                      <a:cubicBezTo>
                        <a:pt x="169" y="470"/>
                        <a:pt x="217" y="460"/>
                        <a:pt x="221" y="448"/>
                      </a:cubicBezTo>
                      <a:cubicBezTo>
                        <a:pt x="222" y="448"/>
                        <a:pt x="222" y="448"/>
                        <a:pt x="222" y="448"/>
                      </a:cubicBezTo>
                      <a:lnTo>
                        <a:pt x="2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Oval 15"/>
                <p:cNvSpPr>
                  <a:spLocks noChangeArrowheads="1"/>
                </p:cNvSpPr>
                <p:nvPr/>
              </p:nvSpPr>
              <p:spPr bwMode="auto">
                <a:xfrm>
                  <a:off x="2429" y="2101"/>
                  <a:ext cx="255" cy="5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8" name="Oval 16"/>
                <p:cNvSpPr>
                  <a:spLocks noChangeArrowheads="1"/>
                </p:cNvSpPr>
                <p:nvPr/>
              </p:nvSpPr>
              <p:spPr bwMode="auto">
                <a:xfrm>
                  <a:off x="2745" y="1889"/>
                  <a:ext cx="255"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Freeform 17"/>
                <p:cNvSpPr>
                  <a:spLocks/>
                </p:cNvSpPr>
                <p:nvPr/>
              </p:nvSpPr>
              <p:spPr bwMode="auto">
                <a:xfrm>
                  <a:off x="2744" y="1942"/>
                  <a:ext cx="258" cy="760"/>
                </a:xfrm>
                <a:custGeom>
                  <a:avLst/>
                  <a:gdLst>
                    <a:gd name="T0" fmla="*/ 222 w 222"/>
                    <a:gd name="T1" fmla="*/ 0 h 656"/>
                    <a:gd name="T2" fmla="*/ 221 w 222"/>
                    <a:gd name="T3" fmla="*/ 0 h 656"/>
                    <a:gd name="T4" fmla="*/ 111 w 222"/>
                    <a:gd name="T5" fmla="*/ 24 h 656"/>
                    <a:gd name="T6" fmla="*/ 1 w 222"/>
                    <a:gd name="T7" fmla="*/ 0 h 656"/>
                    <a:gd name="T8" fmla="*/ 0 w 222"/>
                    <a:gd name="T9" fmla="*/ 0 h 656"/>
                    <a:gd name="T10" fmla="*/ 0 w 222"/>
                    <a:gd name="T11" fmla="*/ 427 h 656"/>
                    <a:gd name="T12" fmla="*/ 0 w 222"/>
                    <a:gd name="T13" fmla="*/ 449 h 656"/>
                    <a:gd name="T14" fmla="*/ 0 w 222"/>
                    <a:gd name="T15" fmla="*/ 632 h 656"/>
                    <a:gd name="T16" fmla="*/ 111 w 222"/>
                    <a:gd name="T17" fmla="*/ 656 h 656"/>
                    <a:gd name="T18" fmla="*/ 222 w 222"/>
                    <a:gd name="T19" fmla="*/ 632 h 656"/>
                    <a:gd name="T20" fmla="*/ 222 w 222"/>
                    <a:gd name="T21" fmla="*/ 449 h 656"/>
                    <a:gd name="T22" fmla="*/ 222 w 222"/>
                    <a:gd name="T23" fmla="*/ 449 h 656"/>
                    <a:gd name="T24" fmla="*/ 222 w 222"/>
                    <a:gd name="T25"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656">
                      <a:moveTo>
                        <a:pt x="222" y="0"/>
                      </a:moveTo>
                      <a:cubicBezTo>
                        <a:pt x="221" y="0"/>
                        <a:pt x="221" y="0"/>
                        <a:pt x="221" y="0"/>
                      </a:cubicBezTo>
                      <a:cubicBezTo>
                        <a:pt x="221" y="13"/>
                        <a:pt x="172" y="24"/>
                        <a:pt x="111" y="24"/>
                      </a:cubicBezTo>
                      <a:cubicBezTo>
                        <a:pt x="50" y="24"/>
                        <a:pt x="1" y="13"/>
                        <a:pt x="1" y="0"/>
                      </a:cubicBezTo>
                      <a:cubicBezTo>
                        <a:pt x="0" y="0"/>
                        <a:pt x="0" y="0"/>
                        <a:pt x="0" y="0"/>
                      </a:cubicBezTo>
                      <a:cubicBezTo>
                        <a:pt x="0" y="427"/>
                        <a:pt x="0" y="427"/>
                        <a:pt x="0" y="427"/>
                      </a:cubicBezTo>
                      <a:cubicBezTo>
                        <a:pt x="0" y="449"/>
                        <a:pt x="0" y="449"/>
                        <a:pt x="0" y="449"/>
                      </a:cubicBezTo>
                      <a:cubicBezTo>
                        <a:pt x="0" y="632"/>
                        <a:pt x="0" y="632"/>
                        <a:pt x="0" y="632"/>
                      </a:cubicBezTo>
                      <a:cubicBezTo>
                        <a:pt x="0" y="646"/>
                        <a:pt x="50" y="656"/>
                        <a:pt x="111" y="656"/>
                      </a:cubicBezTo>
                      <a:cubicBezTo>
                        <a:pt x="172" y="656"/>
                        <a:pt x="222" y="646"/>
                        <a:pt x="222" y="632"/>
                      </a:cubicBezTo>
                      <a:cubicBezTo>
                        <a:pt x="222" y="449"/>
                        <a:pt x="222" y="449"/>
                        <a:pt x="222" y="449"/>
                      </a:cubicBezTo>
                      <a:cubicBezTo>
                        <a:pt x="222" y="449"/>
                        <a:pt x="222" y="449"/>
                        <a:pt x="222" y="449"/>
                      </a:cubicBezTo>
                      <a:lnTo>
                        <a:pt x="2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Oval 18"/>
                <p:cNvSpPr>
                  <a:spLocks noChangeArrowheads="1"/>
                </p:cNvSpPr>
                <p:nvPr/>
              </p:nvSpPr>
              <p:spPr bwMode="auto">
                <a:xfrm>
                  <a:off x="3077" y="1618"/>
                  <a:ext cx="254" cy="5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1" name="Freeform 19"/>
                <p:cNvSpPr>
                  <a:spLocks/>
                </p:cNvSpPr>
                <p:nvPr/>
              </p:nvSpPr>
              <p:spPr bwMode="auto">
                <a:xfrm>
                  <a:off x="3076" y="1672"/>
                  <a:ext cx="256" cy="1030"/>
                </a:xfrm>
                <a:custGeom>
                  <a:avLst/>
                  <a:gdLst>
                    <a:gd name="T0" fmla="*/ 220 w 221"/>
                    <a:gd name="T1" fmla="*/ 0 h 889"/>
                    <a:gd name="T2" fmla="*/ 111 w 221"/>
                    <a:gd name="T3" fmla="*/ 23 h 889"/>
                    <a:gd name="T4" fmla="*/ 1 w 221"/>
                    <a:gd name="T5" fmla="*/ 0 h 889"/>
                    <a:gd name="T6" fmla="*/ 0 w 221"/>
                    <a:gd name="T7" fmla="*/ 0 h 889"/>
                    <a:gd name="T8" fmla="*/ 0 w 221"/>
                    <a:gd name="T9" fmla="*/ 448 h 889"/>
                    <a:gd name="T10" fmla="*/ 0 w 221"/>
                    <a:gd name="T11" fmla="*/ 865 h 889"/>
                    <a:gd name="T12" fmla="*/ 111 w 221"/>
                    <a:gd name="T13" fmla="*/ 889 h 889"/>
                    <a:gd name="T14" fmla="*/ 221 w 221"/>
                    <a:gd name="T15" fmla="*/ 865 h 889"/>
                    <a:gd name="T16" fmla="*/ 221 w 221"/>
                    <a:gd name="T17" fmla="*/ 448 h 889"/>
                    <a:gd name="T18" fmla="*/ 221 w 221"/>
                    <a:gd name="T19" fmla="*/ 448 h 889"/>
                    <a:gd name="T20" fmla="*/ 221 w 221"/>
                    <a:gd name="T21" fmla="*/ 0 h 889"/>
                    <a:gd name="T22" fmla="*/ 220 w 221"/>
                    <a:gd name="T2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889">
                      <a:moveTo>
                        <a:pt x="220" y="0"/>
                      </a:moveTo>
                      <a:cubicBezTo>
                        <a:pt x="220" y="13"/>
                        <a:pt x="171" y="23"/>
                        <a:pt x="111" y="23"/>
                      </a:cubicBezTo>
                      <a:cubicBezTo>
                        <a:pt x="50" y="23"/>
                        <a:pt x="1" y="13"/>
                        <a:pt x="1" y="0"/>
                      </a:cubicBezTo>
                      <a:cubicBezTo>
                        <a:pt x="0" y="0"/>
                        <a:pt x="0" y="0"/>
                        <a:pt x="0" y="0"/>
                      </a:cubicBezTo>
                      <a:cubicBezTo>
                        <a:pt x="0" y="448"/>
                        <a:pt x="0" y="448"/>
                        <a:pt x="0" y="448"/>
                      </a:cubicBezTo>
                      <a:cubicBezTo>
                        <a:pt x="0" y="865"/>
                        <a:pt x="0" y="865"/>
                        <a:pt x="0" y="865"/>
                      </a:cubicBezTo>
                      <a:cubicBezTo>
                        <a:pt x="0" y="879"/>
                        <a:pt x="49" y="889"/>
                        <a:pt x="111" y="889"/>
                      </a:cubicBezTo>
                      <a:cubicBezTo>
                        <a:pt x="172" y="889"/>
                        <a:pt x="221" y="879"/>
                        <a:pt x="221" y="865"/>
                      </a:cubicBezTo>
                      <a:cubicBezTo>
                        <a:pt x="221" y="448"/>
                        <a:pt x="221" y="448"/>
                        <a:pt x="221" y="448"/>
                      </a:cubicBezTo>
                      <a:cubicBezTo>
                        <a:pt x="221" y="448"/>
                        <a:pt x="221" y="448"/>
                        <a:pt x="221" y="448"/>
                      </a:cubicBezTo>
                      <a:cubicBezTo>
                        <a:pt x="221" y="0"/>
                        <a:pt x="221" y="0"/>
                        <a:pt x="221" y="0"/>
                      </a:cubicBezTo>
                      <a:lnTo>
                        <a:pt x="22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grpSp>
          <p:cxnSp>
            <p:nvCxnSpPr>
              <p:cNvPr id="23" name="直線矢印コネクタ 22"/>
              <p:cNvCxnSpPr/>
              <p:nvPr/>
            </p:nvCxnSpPr>
            <p:spPr>
              <a:xfrm rot="21480000" flipV="1">
                <a:off x="8384931" y="2041977"/>
                <a:ext cx="799198" cy="499479"/>
              </a:xfrm>
              <a:prstGeom prst="straightConnector1">
                <a:avLst/>
              </a:prstGeom>
              <a:ln w="57150" cap="rnd">
                <a:solidFill>
                  <a:schemeClr val="accent1">
                    <a:lumMod val="40000"/>
                    <a:lumOff val="60000"/>
                  </a:schemeClr>
                </a:solidFill>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10659695" y="1708808"/>
              <a:ext cx="1072591" cy="1309522"/>
              <a:chOff x="-3175" y="1900238"/>
              <a:chExt cx="531813" cy="649288"/>
            </a:xfrm>
            <a:solidFill>
              <a:srgbClr val="7030A0"/>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 name="Group 4"/>
          <p:cNvGrpSpPr>
            <a:grpSpLocks noChangeAspect="1"/>
          </p:cNvGrpSpPr>
          <p:nvPr/>
        </p:nvGrpSpPr>
        <p:grpSpPr bwMode="auto">
          <a:xfrm>
            <a:off x="9278828" y="3998177"/>
            <a:ext cx="2466990" cy="1659118"/>
            <a:chOff x="5666" y="2734"/>
            <a:chExt cx="1365" cy="918"/>
          </a:xfrm>
        </p:grpSpPr>
        <p:sp>
          <p:nvSpPr>
            <p:cNvPr id="8" name="AutoShape 3"/>
            <p:cNvSpPr>
              <a:spLocks noChangeAspect="1" noChangeArrowheads="1" noTextEdit="1"/>
            </p:cNvSpPr>
            <p:nvPr/>
          </p:nvSpPr>
          <p:spPr bwMode="auto">
            <a:xfrm>
              <a:off x="5668" y="2734"/>
              <a:ext cx="136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5"/>
            <p:cNvSpPr>
              <a:spLocks/>
            </p:cNvSpPr>
            <p:nvPr/>
          </p:nvSpPr>
          <p:spPr bwMode="auto">
            <a:xfrm>
              <a:off x="6752" y="3206"/>
              <a:ext cx="153"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29" y="133"/>
                    <a:pt x="0" y="103"/>
                    <a:pt x="0" y="66"/>
                  </a:cubicBezTo>
                  <a:cubicBezTo>
                    <a:pt x="0" y="30"/>
                    <a:pt x="30" y="0"/>
                    <a:pt x="67" y="1"/>
                  </a:cubicBezTo>
                  <a:cubicBezTo>
                    <a:pt x="103" y="1"/>
                    <a:pt x="133" y="31"/>
                    <a:pt x="133" y="67"/>
                  </a:cubicBezTo>
                  <a:cubicBezTo>
                    <a:pt x="132" y="104"/>
                    <a:pt x="103" y="133"/>
                    <a:pt x="66" y="1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6"/>
            <p:cNvSpPr>
              <a:spLocks/>
            </p:cNvSpPr>
            <p:nvPr/>
          </p:nvSpPr>
          <p:spPr bwMode="auto">
            <a:xfrm>
              <a:off x="6624" y="3166"/>
              <a:ext cx="407" cy="485"/>
            </a:xfrm>
            <a:custGeom>
              <a:avLst/>
              <a:gdLst>
                <a:gd name="T0" fmla="*/ 349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1 w 352"/>
                <a:gd name="T13" fmla="*/ 175 h 418"/>
                <a:gd name="T14" fmla="*/ 92 w 352"/>
                <a:gd name="T15" fmla="*/ 149 h 418"/>
                <a:gd name="T16" fmla="*/ 66 w 352"/>
                <a:gd name="T17" fmla="*/ 112 h 418"/>
                <a:gd name="T18" fmla="*/ 54 w 352"/>
                <a:gd name="T19" fmla="*/ 35 h 418"/>
                <a:gd name="T20" fmla="*/ 4 w 352"/>
                <a:gd name="T21" fmla="*/ 41 h 418"/>
                <a:gd name="T22" fmla="*/ 18 w 352"/>
                <a:gd name="T23" fmla="*/ 139 h 418"/>
                <a:gd name="T24" fmla="*/ 49 w 352"/>
                <a:gd name="T25" fmla="*/ 215 h 418"/>
                <a:gd name="T26" fmla="*/ 92 w 352"/>
                <a:gd name="T27" fmla="*/ 270 h 418"/>
                <a:gd name="T28" fmla="*/ 79 w 352"/>
                <a:gd name="T29" fmla="*/ 418 h 418"/>
                <a:gd name="T30" fmla="*/ 273 w 352"/>
                <a:gd name="T31" fmla="*/ 418 h 418"/>
                <a:gd name="T32" fmla="*/ 261 w 352"/>
                <a:gd name="T33" fmla="*/ 270 h 418"/>
                <a:gd name="T34" fmla="*/ 304 w 352"/>
                <a:gd name="T35" fmla="*/ 215 h 418"/>
                <a:gd name="T36" fmla="*/ 335 w 352"/>
                <a:gd name="T37" fmla="*/ 139 h 418"/>
                <a:gd name="T38" fmla="*/ 349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9"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8" y="196"/>
                    <a:pt x="176" y="197"/>
                  </a:cubicBezTo>
                  <a:cubicBezTo>
                    <a:pt x="155" y="196"/>
                    <a:pt x="111" y="175"/>
                    <a:pt x="111" y="175"/>
                  </a:cubicBezTo>
                  <a:cubicBezTo>
                    <a:pt x="92" y="149"/>
                    <a:pt x="92" y="149"/>
                    <a:pt x="92" y="149"/>
                  </a:cubicBezTo>
                  <a:cubicBezTo>
                    <a:pt x="66" y="112"/>
                    <a:pt x="66" y="112"/>
                    <a:pt x="66" y="112"/>
                  </a:cubicBezTo>
                  <a:cubicBezTo>
                    <a:pt x="54" y="35"/>
                    <a:pt x="54" y="35"/>
                    <a:pt x="54" y="35"/>
                  </a:cubicBezTo>
                  <a:cubicBezTo>
                    <a:pt x="54" y="35"/>
                    <a:pt x="8" y="0"/>
                    <a:pt x="4" y="41"/>
                  </a:cubicBezTo>
                  <a:cubicBezTo>
                    <a:pt x="0" y="81"/>
                    <a:pt x="15" y="127"/>
                    <a:pt x="18" y="139"/>
                  </a:cubicBezTo>
                  <a:cubicBezTo>
                    <a:pt x="22" y="151"/>
                    <a:pt x="46" y="214"/>
                    <a:pt x="49" y="215"/>
                  </a:cubicBezTo>
                  <a:cubicBezTo>
                    <a:pt x="56" y="219"/>
                    <a:pt x="92" y="270"/>
                    <a:pt x="92" y="270"/>
                  </a:cubicBezTo>
                  <a:cubicBezTo>
                    <a:pt x="79" y="418"/>
                    <a:pt x="79" y="418"/>
                    <a:pt x="79" y="418"/>
                  </a:cubicBezTo>
                  <a:cubicBezTo>
                    <a:pt x="273" y="418"/>
                    <a:pt x="273" y="418"/>
                    <a:pt x="273" y="418"/>
                  </a:cubicBezTo>
                  <a:cubicBezTo>
                    <a:pt x="261" y="270"/>
                    <a:pt x="261" y="270"/>
                    <a:pt x="261" y="270"/>
                  </a:cubicBezTo>
                  <a:cubicBezTo>
                    <a:pt x="261" y="270"/>
                    <a:pt x="298" y="225"/>
                    <a:pt x="304" y="215"/>
                  </a:cubicBezTo>
                  <a:cubicBezTo>
                    <a:pt x="306" y="213"/>
                    <a:pt x="331" y="151"/>
                    <a:pt x="335" y="139"/>
                  </a:cubicBezTo>
                  <a:cubicBezTo>
                    <a:pt x="338" y="127"/>
                    <a:pt x="352" y="81"/>
                    <a:pt x="349" y="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7"/>
            <p:cNvSpPr>
              <a:spLocks/>
            </p:cNvSpPr>
            <p:nvPr/>
          </p:nvSpPr>
          <p:spPr bwMode="auto">
            <a:xfrm>
              <a:off x="6632" y="2734"/>
              <a:ext cx="388" cy="430"/>
            </a:xfrm>
            <a:custGeom>
              <a:avLst/>
              <a:gdLst>
                <a:gd name="T0" fmla="*/ 334 w 335"/>
                <a:gd name="T1" fmla="*/ 177 h 371"/>
                <a:gd name="T2" fmla="*/ 326 w 335"/>
                <a:gd name="T3" fmla="*/ 214 h 371"/>
                <a:gd name="T4" fmla="*/ 306 w 335"/>
                <a:gd name="T5" fmla="*/ 227 h 371"/>
                <a:gd name="T6" fmla="*/ 286 w 335"/>
                <a:gd name="T7" fmla="*/ 219 h 371"/>
                <a:gd name="T8" fmla="*/ 277 w 335"/>
                <a:gd name="T9" fmla="*/ 215 h 371"/>
                <a:gd name="T10" fmla="*/ 269 w 335"/>
                <a:gd name="T11" fmla="*/ 228 h 371"/>
                <a:gd name="T12" fmla="*/ 268 w 335"/>
                <a:gd name="T13" fmla="*/ 264 h 371"/>
                <a:gd name="T14" fmla="*/ 287 w 335"/>
                <a:gd name="T15" fmla="*/ 342 h 371"/>
                <a:gd name="T16" fmla="*/ 276 w 335"/>
                <a:gd name="T17" fmla="*/ 352 h 371"/>
                <a:gd name="T18" fmla="*/ 241 w 335"/>
                <a:gd name="T19" fmla="*/ 364 h 371"/>
                <a:gd name="T20" fmla="*/ 210 w 335"/>
                <a:gd name="T21" fmla="*/ 366 h 371"/>
                <a:gd name="T22" fmla="*/ 190 w 335"/>
                <a:gd name="T23" fmla="*/ 361 h 371"/>
                <a:gd name="T24" fmla="*/ 186 w 335"/>
                <a:gd name="T25" fmla="*/ 351 h 371"/>
                <a:gd name="T26" fmla="*/ 192 w 335"/>
                <a:gd name="T27" fmla="*/ 339 h 371"/>
                <a:gd name="T28" fmla="*/ 191 w 335"/>
                <a:gd name="T29" fmla="*/ 312 h 371"/>
                <a:gd name="T30" fmla="*/ 170 w 335"/>
                <a:gd name="T31" fmla="*/ 298 h 371"/>
                <a:gd name="T32" fmla="*/ 144 w 335"/>
                <a:gd name="T33" fmla="*/ 302 h 371"/>
                <a:gd name="T34" fmla="*/ 131 w 335"/>
                <a:gd name="T35" fmla="*/ 327 h 371"/>
                <a:gd name="T36" fmla="*/ 140 w 335"/>
                <a:gd name="T37" fmla="*/ 351 h 371"/>
                <a:gd name="T38" fmla="*/ 142 w 335"/>
                <a:gd name="T39" fmla="*/ 364 h 371"/>
                <a:gd name="T40" fmla="*/ 129 w 335"/>
                <a:gd name="T41" fmla="*/ 369 h 371"/>
                <a:gd name="T42" fmla="*/ 74 w 335"/>
                <a:gd name="T43" fmla="*/ 365 h 371"/>
                <a:gd name="T44" fmla="*/ 59 w 335"/>
                <a:gd name="T45" fmla="*/ 352 h 371"/>
                <a:gd name="T46" fmla="*/ 60 w 335"/>
                <a:gd name="T47" fmla="*/ 349 h 371"/>
                <a:gd name="T48" fmla="*/ 72 w 335"/>
                <a:gd name="T49" fmla="*/ 253 h 371"/>
                <a:gd name="T50" fmla="*/ 61 w 335"/>
                <a:gd name="T51" fmla="*/ 215 h 371"/>
                <a:gd name="T52" fmla="*/ 42 w 335"/>
                <a:gd name="T53" fmla="*/ 220 h 371"/>
                <a:gd name="T54" fmla="*/ 41 w 335"/>
                <a:gd name="T55" fmla="*/ 221 h 371"/>
                <a:gd name="T56" fmla="*/ 18 w 335"/>
                <a:gd name="T57" fmla="*/ 221 h 371"/>
                <a:gd name="T58" fmla="*/ 0 w 335"/>
                <a:gd name="T59" fmla="*/ 180 h 371"/>
                <a:gd name="T60" fmla="*/ 31 w 335"/>
                <a:gd name="T61" fmla="*/ 142 h 371"/>
                <a:gd name="T62" fmla="*/ 51 w 335"/>
                <a:gd name="T63" fmla="*/ 147 h 371"/>
                <a:gd name="T64" fmla="*/ 57 w 335"/>
                <a:gd name="T65" fmla="*/ 150 h 371"/>
                <a:gd name="T66" fmla="*/ 67 w 335"/>
                <a:gd name="T67" fmla="*/ 136 h 371"/>
                <a:gd name="T68" fmla="*/ 53 w 335"/>
                <a:gd name="T69" fmla="*/ 27 h 371"/>
                <a:gd name="T70" fmla="*/ 51 w 335"/>
                <a:gd name="T71" fmla="*/ 24 h 371"/>
                <a:gd name="T72" fmla="*/ 74 w 335"/>
                <a:gd name="T73" fmla="*/ 10 h 371"/>
                <a:gd name="T74" fmla="*/ 137 w 335"/>
                <a:gd name="T75" fmla="*/ 4 h 371"/>
                <a:gd name="T76" fmla="*/ 148 w 335"/>
                <a:gd name="T77" fmla="*/ 13 h 371"/>
                <a:gd name="T78" fmla="*/ 137 w 335"/>
                <a:gd name="T79" fmla="*/ 30 h 371"/>
                <a:gd name="T80" fmla="*/ 138 w 335"/>
                <a:gd name="T81" fmla="*/ 59 h 371"/>
                <a:gd name="T82" fmla="*/ 163 w 335"/>
                <a:gd name="T83" fmla="*/ 73 h 371"/>
                <a:gd name="T84" fmla="*/ 187 w 335"/>
                <a:gd name="T85" fmla="*/ 67 h 371"/>
                <a:gd name="T86" fmla="*/ 197 w 335"/>
                <a:gd name="T87" fmla="*/ 43 h 371"/>
                <a:gd name="T88" fmla="*/ 190 w 335"/>
                <a:gd name="T89" fmla="*/ 22 h 371"/>
                <a:gd name="T90" fmla="*/ 188 w 335"/>
                <a:gd name="T91" fmla="*/ 7 h 371"/>
                <a:gd name="T92" fmla="*/ 204 w 335"/>
                <a:gd name="T93" fmla="*/ 1 h 371"/>
                <a:gd name="T94" fmla="*/ 225 w 335"/>
                <a:gd name="T95" fmla="*/ 2 h 371"/>
                <a:gd name="T96" fmla="*/ 273 w 335"/>
                <a:gd name="T97" fmla="*/ 12 h 371"/>
                <a:gd name="T98" fmla="*/ 275 w 335"/>
                <a:gd name="T99" fmla="*/ 22 h 371"/>
                <a:gd name="T100" fmla="*/ 267 w 335"/>
                <a:gd name="T101" fmla="*/ 55 h 371"/>
                <a:gd name="T102" fmla="*/ 263 w 335"/>
                <a:gd name="T103" fmla="*/ 116 h 371"/>
                <a:gd name="T104" fmla="*/ 269 w 335"/>
                <a:gd name="T105" fmla="*/ 149 h 371"/>
                <a:gd name="T106" fmla="*/ 279 w 335"/>
                <a:gd name="T107" fmla="*/ 151 h 371"/>
                <a:gd name="T108" fmla="*/ 302 w 335"/>
                <a:gd name="T109" fmla="*/ 145 h 371"/>
                <a:gd name="T110" fmla="*/ 324 w 335"/>
                <a:gd name="T111" fmla="*/ 152 h 371"/>
                <a:gd name="T112" fmla="*/ 334 w 335"/>
                <a:gd name="T113" fmla="*/ 1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5" h="371">
                  <a:moveTo>
                    <a:pt x="334" y="177"/>
                  </a:moveTo>
                  <a:cubicBezTo>
                    <a:pt x="335" y="187"/>
                    <a:pt x="334" y="200"/>
                    <a:pt x="326" y="214"/>
                  </a:cubicBezTo>
                  <a:cubicBezTo>
                    <a:pt x="318" y="227"/>
                    <a:pt x="314" y="226"/>
                    <a:pt x="306" y="227"/>
                  </a:cubicBezTo>
                  <a:cubicBezTo>
                    <a:pt x="298" y="227"/>
                    <a:pt x="294" y="224"/>
                    <a:pt x="286" y="219"/>
                  </a:cubicBezTo>
                  <a:cubicBezTo>
                    <a:pt x="278" y="215"/>
                    <a:pt x="280" y="216"/>
                    <a:pt x="277" y="215"/>
                  </a:cubicBezTo>
                  <a:cubicBezTo>
                    <a:pt x="274" y="215"/>
                    <a:pt x="271" y="221"/>
                    <a:pt x="269" y="228"/>
                  </a:cubicBezTo>
                  <a:cubicBezTo>
                    <a:pt x="267" y="241"/>
                    <a:pt x="265" y="241"/>
                    <a:pt x="268" y="264"/>
                  </a:cubicBezTo>
                  <a:cubicBezTo>
                    <a:pt x="271" y="289"/>
                    <a:pt x="284" y="336"/>
                    <a:pt x="287" y="342"/>
                  </a:cubicBezTo>
                  <a:cubicBezTo>
                    <a:pt x="290" y="348"/>
                    <a:pt x="284" y="347"/>
                    <a:pt x="276" y="352"/>
                  </a:cubicBezTo>
                  <a:cubicBezTo>
                    <a:pt x="268" y="357"/>
                    <a:pt x="256" y="361"/>
                    <a:pt x="241" y="364"/>
                  </a:cubicBezTo>
                  <a:cubicBezTo>
                    <a:pt x="225" y="367"/>
                    <a:pt x="217" y="366"/>
                    <a:pt x="210" y="366"/>
                  </a:cubicBezTo>
                  <a:cubicBezTo>
                    <a:pt x="202" y="365"/>
                    <a:pt x="198" y="365"/>
                    <a:pt x="190" y="361"/>
                  </a:cubicBezTo>
                  <a:cubicBezTo>
                    <a:pt x="183" y="358"/>
                    <a:pt x="186" y="355"/>
                    <a:pt x="186" y="351"/>
                  </a:cubicBezTo>
                  <a:cubicBezTo>
                    <a:pt x="187" y="346"/>
                    <a:pt x="188" y="349"/>
                    <a:pt x="192" y="339"/>
                  </a:cubicBezTo>
                  <a:cubicBezTo>
                    <a:pt x="197" y="329"/>
                    <a:pt x="195" y="319"/>
                    <a:pt x="191" y="312"/>
                  </a:cubicBezTo>
                  <a:cubicBezTo>
                    <a:pt x="188" y="305"/>
                    <a:pt x="179" y="301"/>
                    <a:pt x="170" y="298"/>
                  </a:cubicBezTo>
                  <a:cubicBezTo>
                    <a:pt x="160" y="296"/>
                    <a:pt x="155" y="297"/>
                    <a:pt x="144" y="302"/>
                  </a:cubicBezTo>
                  <a:cubicBezTo>
                    <a:pt x="133" y="306"/>
                    <a:pt x="132" y="315"/>
                    <a:pt x="131" y="327"/>
                  </a:cubicBezTo>
                  <a:cubicBezTo>
                    <a:pt x="130" y="339"/>
                    <a:pt x="136" y="344"/>
                    <a:pt x="140" y="351"/>
                  </a:cubicBezTo>
                  <a:cubicBezTo>
                    <a:pt x="145" y="358"/>
                    <a:pt x="142" y="364"/>
                    <a:pt x="142" y="364"/>
                  </a:cubicBezTo>
                  <a:cubicBezTo>
                    <a:pt x="142" y="364"/>
                    <a:pt x="140" y="367"/>
                    <a:pt x="129" y="369"/>
                  </a:cubicBezTo>
                  <a:cubicBezTo>
                    <a:pt x="118" y="371"/>
                    <a:pt x="91" y="368"/>
                    <a:pt x="74" y="365"/>
                  </a:cubicBezTo>
                  <a:cubicBezTo>
                    <a:pt x="58" y="361"/>
                    <a:pt x="57" y="355"/>
                    <a:pt x="59" y="352"/>
                  </a:cubicBezTo>
                  <a:cubicBezTo>
                    <a:pt x="60" y="352"/>
                    <a:pt x="60" y="350"/>
                    <a:pt x="60" y="349"/>
                  </a:cubicBezTo>
                  <a:cubicBezTo>
                    <a:pt x="68" y="337"/>
                    <a:pt x="71" y="282"/>
                    <a:pt x="72" y="253"/>
                  </a:cubicBezTo>
                  <a:cubicBezTo>
                    <a:pt x="73" y="222"/>
                    <a:pt x="65" y="217"/>
                    <a:pt x="61" y="215"/>
                  </a:cubicBezTo>
                  <a:cubicBezTo>
                    <a:pt x="57" y="213"/>
                    <a:pt x="52" y="216"/>
                    <a:pt x="42" y="220"/>
                  </a:cubicBezTo>
                  <a:cubicBezTo>
                    <a:pt x="42" y="220"/>
                    <a:pt x="41" y="221"/>
                    <a:pt x="41" y="221"/>
                  </a:cubicBezTo>
                  <a:cubicBezTo>
                    <a:pt x="32" y="225"/>
                    <a:pt x="23" y="224"/>
                    <a:pt x="18" y="221"/>
                  </a:cubicBezTo>
                  <a:cubicBezTo>
                    <a:pt x="12" y="217"/>
                    <a:pt x="0" y="198"/>
                    <a:pt x="0" y="180"/>
                  </a:cubicBezTo>
                  <a:cubicBezTo>
                    <a:pt x="0" y="162"/>
                    <a:pt x="20" y="143"/>
                    <a:pt x="31" y="142"/>
                  </a:cubicBezTo>
                  <a:cubicBezTo>
                    <a:pt x="39" y="141"/>
                    <a:pt x="44" y="143"/>
                    <a:pt x="51" y="147"/>
                  </a:cubicBezTo>
                  <a:cubicBezTo>
                    <a:pt x="53" y="148"/>
                    <a:pt x="55" y="149"/>
                    <a:pt x="57" y="150"/>
                  </a:cubicBezTo>
                  <a:cubicBezTo>
                    <a:pt x="68" y="155"/>
                    <a:pt x="67" y="144"/>
                    <a:pt x="67" y="136"/>
                  </a:cubicBezTo>
                  <a:cubicBezTo>
                    <a:pt x="66" y="65"/>
                    <a:pt x="54" y="31"/>
                    <a:pt x="53" y="27"/>
                  </a:cubicBezTo>
                  <a:cubicBezTo>
                    <a:pt x="53" y="25"/>
                    <a:pt x="53" y="25"/>
                    <a:pt x="51" y="24"/>
                  </a:cubicBezTo>
                  <a:cubicBezTo>
                    <a:pt x="55" y="21"/>
                    <a:pt x="62" y="15"/>
                    <a:pt x="74" y="10"/>
                  </a:cubicBezTo>
                  <a:cubicBezTo>
                    <a:pt x="90" y="4"/>
                    <a:pt x="128" y="0"/>
                    <a:pt x="137" y="4"/>
                  </a:cubicBezTo>
                  <a:cubicBezTo>
                    <a:pt x="149" y="8"/>
                    <a:pt x="151" y="10"/>
                    <a:pt x="148" y="13"/>
                  </a:cubicBezTo>
                  <a:cubicBezTo>
                    <a:pt x="145" y="16"/>
                    <a:pt x="140" y="23"/>
                    <a:pt x="137" y="30"/>
                  </a:cubicBezTo>
                  <a:cubicBezTo>
                    <a:pt x="134" y="39"/>
                    <a:pt x="134" y="46"/>
                    <a:pt x="138" y="59"/>
                  </a:cubicBezTo>
                  <a:cubicBezTo>
                    <a:pt x="142" y="73"/>
                    <a:pt x="153" y="72"/>
                    <a:pt x="163" y="73"/>
                  </a:cubicBezTo>
                  <a:cubicBezTo>
                    <a:pt x="174" y="74"/>
                    <a:pt x="178" y="73"/>
                    <a:pt x="187" y="67"/>
                  </a:cubicBezTo>
                  <a:cubicBezTo>
                    <a:pt x="196" y="61"/>
                    <a:pt x="197" y="53"/>
                    <a:pt x="197" y="43"/>
                  </a:cubicBezTo>
                  <a:cubicBezTo>
                    <a:pt x="197" y="34"/>
                    <a:pt x="195" y="30"/>
                    <a:pt x="190" y="22"/>
                  </a:cubicBezTo>
                  <a:cubicBezTo>
                    <a:pt x="186" y="14"/>
                    <a:pt x="186" y="14"/>
                    <a:pt x="188" y="7"/>
                  </a:cubicBezTo>
                  <a:cubicBezTo>
                    <a:pt x="190" y="1"/>
                    <a:pt x="197" y="2"/>
                    <a:pt x="204" y="1"/>
                  </a:cubicBezTo>
                  <a:cubicBezTo>
                    <a:pt x="212" y="0"/>
                    <a:pt x="216" y="1"/>
                    <a:pt x="225" y="2"/>
                  </a:cubicBezTo>
                  <a:cubicBezTo>
                    <a:pt x="235" y="3"/>
                    <a:pt x="269" y="11"/>
                    <a:pt x="273" y="12"/>
                  </a:cubicBezTo>
                  <a:cubicBezTo>
                    <a:pt x="278" y="14"/>
                    <a:pt x="276" y="17"/>
                    <a:pt x="275" y="22"/>
                  </a:cubicBezTo>
                  <a:cubicBezTo>
                    <a:pt x="273" y="30"/>
                    <a:pt x="271" y="40"/>
                    <a:pt x="267" y="55"/>
                  </a:cubicBezTo>
                  <a:cubicBezTo>
                    <a:pt x="264" y="69"/>
                    <a:pt x="264" y="101"/>
                    <a:pt x="263" y="116"/>
                  </a:cubicBezTo>
                  <a:cubicBezTo>
                    <a:pt x="262" y="130"/>
                    <a:pt x="266" y="143"/>
                    <a:pt x="269" y="149"/>
                  </a:cubicBezTo>
                  <a:cubicBezTo>
                    <a:pt x="273" y="154"/>
                    <a:pt x="275" y="153"/>
                    <a:pt x="279" y="151"/>
                  </a:cubicBezTo>
                  <a:cubicBezTo>
                    <a:pt x="283" y="149"/>
                    <a:pt x="292" y="146"/>
                    <a:pt x="302" y="145"/>
                  </a:cubicBezTo>
                  <a:cubicBezTo>
                    <a:pt x="312" y="144"/>
                    <a:pt x="317" y="148"/>
                    <a:pt x="324" y="152"/>
                  </a:cubicBezTo>
                  <a:cubicBezTo>
                    <a:pt x="331" y="157"/>
                    <a:pt x="333" y="167"/>
                    <a:pt x="334" y="177"/>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
            <p:cNvSpPr>
              <a:spLocks/>
            </p:cNvSpPr>
            <p:nvPr/>
          </p:nvSpPr>
          <p:spPr bwMode="auto">
            <a:xfrm>
              <a:off x="6268" y="3206"/>
              <a:ext cx="153" cy="154"/>
            </a:xfrm>
            <a:custGeom>
              <a:avLst/>
              <a:gdLst>
                <a:gd name="T0" fmla="*/ 66 w 132"/>
                <a:gd name="T1" fmla="*/ 133 h 133"/>
                <a:gd name="T2" fmla="*/ 0 w 132"/>
                <a:gd name="T3" fmla="*/ 66 h 133"/>
                <a:gd name="T4" fmla="*/ 66 w 132"/>
                <a:gd name="T5" fmla="*/ 1 h 133"/>
                <a:gd name="T6" fmla="*/ 132 w 132"/>
                <a:gd name="T7" fmla="*/ 67 h 133"/>
                <a:gd name="T8" fmla="*/ 66 w 132"/>
                <a:gd name="T9" fmla="*/ 133 h 133"/>
              </a:gdLst>
              <a:ahLst/>
              <a:cxnLst>
                <a:cxn ang="0">
                  <a:pos x="T0" y="T1"/>
                </a:cxn>
                <a:cxn ang="0">
                  <a:pos x="T2" y="T3"/>
                </a:cxn>
                <a:cxn ang="0">
                  <a:pos x="T4" y="T5"/>
                </a:cxn>
                <a:cxn ang="0">
                  <a:pos x="T6" y="T7"/>
                </a:cxn>
                <a:cxn ang="0">
                  <a:pos x="T8" y="T9"/>
                </a:cxn>
              </a:cxnLst>
              <a:rect l="0" t="0" r="r" b="b"/>
              <a:pathLst>
                <a:path w="132" h="133">
                  <a:moveTo>
                    <a:pt x="66" y="133"/>
                  </a:moveTo>
                  <a:cubicBezTo>
                    <a:pt x="29" y="133"/>
                    <a:pt x="0" y="103"/>
                    <a:pt x="0" y="66"/>
                  </a:cubicBezTo>
                  <a:cubicBezTo>
                    <a:pt x="0" y="30"/>
                    <a:pt x="30" y="0"/>
                    <a:pt x="66" y="1"/>
                  </a:cubicBezTo>
                  <a:cubicBezTo>
                    <a:pt x="103" y="1"/>
                    <a:pt x="132" y="31"/>
                    <a:pt x="132" y="67"/>
                  </a:cubicBezTo>
                  <a:cubicBezTo>
                    <a:pt x="132" y="104"/>
                    <a:pt x="102" y="133"/>
                    <a:pt x="66" y="1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9"/>
            <p:cNvSpPr>
              <a:spLocks/>
            </p:cNvSpPr>
            <p:nvPr/>
          </p:nvSpPr>
          <p:spPr bwMode="auto">
            <a:xfrm>
              <a:off x="6141" y="3166"/>
              <a:ext cx="407" cy="485"/>
            </a:xfrm>
            <a:custGeom>
              <a:avLst/>
              <a:gdLst>
                <a:gd name="T0" fmla="*/ 348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4 w 352"/>
                <a:gd name="T21" fmla="*/ 41 h 418"/>
                <a:gd name="T22" fmla="*/ 18 w 352"/>
                <a:gd name="T23" fmla="*/ 139 h 418"/>
                <a:gd name="T24" fmla="*/ 48 w 352"/>
                <a:gd name="T25" fmla="*/ 215 h 418"/>
                <a:gd name="T26" fmla="*/ 91 w 352"/>
                <a:gd name="T27" fmla="*/ 270 h 418"/>
                <a:gd name="T28" fmla="*/ 79 w 352"/>
                <a:gd name="T29" fmla="*/ 418 h 418"/>
                <a:gd name="T30" fmla="*/ 273 w 352"/>
                <a:gd name="T31" fmla="*/ 418 h 418"/>
                <a:gd name="T32" fmla="*/ 261 w 352"/>
                <a:gd name="T33" fmla="*/ 270 h 418"/>
                <a:gd name="T34" fmla="*/ 304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7" y="196"/>
                    <a:pt x="176" y="197"/>
                  </a:cubicBezTo>
                  <a:cubicBezTo>
                    <a:pt x="155" y="196"/>
                    <a:pt x="110" y="175"/>
                    <a:pt x="110" y="175"/>
                  </a:cubicBezTo>
                  <a:cubicBezTo>
                    <a:pt x="91" y="149"/>
                    <a:pt x="91" y="149"/>
                    <a:pt x="91" y="149"/>
                  </a:cubicBezTo>
                  <a:cubicBezTo>
                    <a:pt x="65" y="112"/>
                    <a:pt x="65" y="112"/>
                    <a:pt x="65" y="112"/>
                  </a:cubicBezTo>
                  <a:cubicBezTo>
                    <a:pt x="54" y="35"/>
                    <a:pt x="54" y="35"/>
                    <a:pt x="54" y="35"/>
                  </a:cubicBezTo>
                  <a:cubicBezTo>
                    <a:pt x="54" y="35"/>
                    <a:pt x="7" y="0"/>
                    <a:pt x="4" y="41"/>
                  </a:cubicBezTo>
                  <a:cubicBezTo>
                    <a:pt x="0" y="81"/>
                    <a:pt x="14" y="127"/>
                    <a:pt x="18" y="139"/>
                  </a:cubicBezTo>
                  <a:cubicBezTo>
                    <a:pt x="21" y="151"/>
                    <a:pt x="46" y="214"/>
                    <a:pt x="48" y="215"/>
                  </a:cubicBezTo>
                  <a:cubicBezTo>
                    <a:pt x="56" y="219"/>
                    <a:pt x="91" y="270"/>
                    <a:pt x="91" y="270"/>
                  </a:cubicBezTo>
                  <a:cubicBezTo>
                    <a:pt x="79" y="418"/>
                    <a:pt x="79" y="418"/>
                    <a:pt x="79" y="418"/>
                  </a:cubicBezTo>
                  <a:cubicBezTo>
                    <a:pt x="273" y="418"/>
                    <a:pt x="273" y="418"/>
                    <a:pt x="273" y="418"/>
                  </a:cubicBezTo>
                  <a:cubicBezTo>
                    <a:pt x="261" y="270"/>
                    <a:pt x="261" y="270"/>
                    <a:pt x="261" y="270"/>
                  </a:cubicBezTo>
                  <a:cubicBezTo>
                    <a:pt x="261" y="270"/>
                    <a:pt x="297" y="225"/>
                    <a:pt x="304" y="215"/>
                  </a:cubicBezTo>
                  <a:cubicBezTo>
                    <a:pt x="305" y="213"/>
                    <a:pt x="331" y="151"/>
                    <a:pt x="334" y="139"/>
                  </a:cubicBezTo>
                  <a:cubicBezTo>
                    <a:pt x="338" y="127"/>
                    <a:pt x="352" y="81"/>
                    <a:pt x="348" y="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0"/>
            <p:cNvSpPr>
              <a:spLocks/>
            </p:cNvSpPr>
            <p:nvPr/>
          </p:nvSpPr>
          <p:spPr bwMode="auto">
            <a:xfrm>
              <a:off x="6157" y="2734"/>
              <a:ext cx="347" cy="443"/>
            </a:xfrm>
            <a:custGeom>
              <a:avLst/>
              <a:gdLst>
                <a:gd name="T0" fmla="*/ 289 w 300"/>
                <a:gd name="T1" fmla="*/ 221 h 382"/>
                <a:gd name="T2" fmla="*/ 297 w 300"/>
                <a:gd name="T3" fmla="*/ 278 h 382"/>
                <a:gd name="T4" fmla="*/ 292 w 300"/>
                <a:gd name="T5" fmla="*/ 349 h 382"/>
                <a:gd name="T6" fmla="*/ 291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2 w 300"/>
                <a:gd name="T19" fmla="*/ 358 h 382"/>
                <a:gd name="T20" fmla="*/ 144 w 300"/>
                <a:gd name="T21" fmla="*/ 375 h 382"/>
                <a:gd name="T22" fmla="*/ 58 w 300"/>
                <a:gd name="T23" fmla="*/ 364 h 382"/>
                <a:gd name="T24" fmla="*/ 74 w 300"/>
                <a:gd name="T25" fmla="*/ 263 h 382"/>
                <a:gd name="T26" fmla="*/ 65 w 300"/>
                <a:gd name="T27" fmla="*/ 233 h 382"/>
                <a:gd name="T28" fmla="*/ 32 w 300"/>
                <a:gd name="T29" fmla="*/ 235 h 382"/>
                <a:gd name="T30" fmla="*/ 2 w 300"/>
                <a:gd name="T31" fmla="*/ 194 h 382"/>
                <a:gd name="T32" fmla="*/ 26 w 300"/>
                <a:gd name="T33" fmla="*/ 155 h 382"/>
                <a:gd name="T34" fmla="*/ 56 w 300"/>
                <a:gd name="T35" fmla="*/ 160 h 382"/>
                <a:gd name="T36" fmla="*/ 69 w 300"/>
                <a:gd name="T37" fmla="*/ 162 h 382"/>
                <a:gd name="T38" fmla="*/ 56 w 300"/>
                <a:gd name="T39" fmla="*/ 24 h 382"/>
                <a:gd name="T40" fmla="*/ 131 w 300"/>
                <a:gd name="T41" fmla="*/ 7 h 382"/>
                <a:gd name="T42" fmla="*/ 146 w 300"/>
                <a:gd name="T43" fmla="*/ 24 h 382"/>
                <a:gd name="T44" fmla="*/ 145 w 300"/>
                <a:gd name="T45" fmla="*/ 68 h 382"/>
                <a:gd name="T46" fmla="*/ 170 w 300"/>
                <a:gd name="T47" fmla="*/ 77 h 382"/>
                <a:gd name="T48" fmla="*/ 196 w 300"/>
                <a:gd name="T49" fmla="*/ 60 h 382"/>
                <a:gd name="T50" fmla="*/ 193 w 300"/>
                <a:gd name="T51" fmla="*/ 28 h 382"/>
                <a:gd name="T52" fmla="*/ 191 w 300"/>
                <a:gd name="T53" fmla="*/ 12 h 382"/>
                <a:gd name="T54" fmla="*/ 213 w 300"/>
                <a:gd name="T55" fmla="*/ 7 h 382"/>
                <a:gd name="T56" fmla="*/ 268 w 300"/>
                <a:gd name="T57" fmla="*/ 19 h 382"/>
                <a:gd name="T58" fmla="*/ 283 w 300"/>
                <a:gd name="T59" fmla="*/ 24 h 382"/>
                <a:gd name="T60" fmla="*/ 281 w 300"/>
                <a:gd name="T61" fmla="*/ 26 h 382"/>
                <a:gd name="T62" fmla="*/ 292 w 300"/>
                <a:gd name="T63" fmla="*/ 115 h 382"/>
                <a:gd name="T64" fmla="*/ 289 w 300"/>
                <a:gd name="T65" fmla="*/ 145 h 382"/>
                <a:gd name="T66" fmla="*/ 284 w 300"/>
                <a:gd name="T67" fmla="*/ 145 h 382"/>
                <a:gd name="T68" fmla="*/ 277 w 300"/>
                <a:gd name="T69" fmla="*/ 140 h 382"/>
                <a:gd name="T70" fmla="*/ 258 w 300"/>
                <a:gd name="T71" fmla="*/ 136 h 382"/>
                <a:gd name="T72" fmla="*/ 241 w 300"/>
                <a:gd name="T73" fmla="*/ 145 h 382"/>
                <a:gd name="T74" fmla="*/ 228 w 300"/>
                <a:gd name="T75" fmla="*/ 192 h 382"/>
                <a:gd name="T76" fmla="*/ 237 w 300"/>
                <a:gd name="T77" fmla="*/ 218 h 382"/>
                <a:gd name="T78" fmla="*/ 259 w 300"/>
                <a:gd name="T79" fmla="*/ 226 h 382"/>
                <a:gd name="T80" fmla="*/ 273 w 300"/>
                <a:gd name="T81" fmla="*/ 222 h 382"/>
                <a:gd name="T82" fmla="*/ 281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2" y="225"/>
                    <a:pt x="300" y="245"/>
                    <a:pt x="297" y="278"/>
                  </a:cubicBezTo>
                  <a:cubicBezTo>
                    <a:pt x="293" y="306"/>
                    <a:pt x="294" y="338"/>
                    <a:pt x="292" y="349"/>
                  </a:cubicBezTo>
                  <a:cubicBezTo>
                    <a:pt x="291" y="349"/>
                    <a:pt x="291" y="350"/>
                    <a:pt x="291" y="350"/>
                  </a:cubicBezTo>
                  <a:cubicBezTo>
                    <a:pt x="282" y="358"/>
                    <a:pt x="224" y="381"/>
                    <a:pt x="202" y="375"/>
                  </a:cubicBezTo>
                  <a:cubicBezTo>
                    <a:pt x="181" y="369"/>
                    <a:pt x="187" y="369"/>
                    <a:pt x="187" y="363"/>
                  </a:cubicBezTo>
                  <a:cubicBezTo>
                    <a:pt x="187" y="356"/>
                    <a:pt x="197" y="345"/>
                    <a:pt x="199" y="329"/>
                  </a:cubicBezTo>
                  <a:cubicBezTo>
                    <a:pt x="200" y="324"/>
                    <a:pt x="198" y="310"/>
                    <a:pt x="173" y="306"/>
                  </a:cubicBezTo>
                  <a:cubicBezTo>
                    <a:pt x="152" y="303"/>
                    <a:pt x="147" y="306"/>
                    <a:pt x="138" y="319"/>
                  </a:cubicBezTo>
                  <a:cubicBezTo>
                    <a:pt x="129" y="333"/>
                    <a:pt x="135" y="351"/>
                    <a:pt x="142" y="358"/>
                  </a:cubicBezTo>
                  <a:cubicBezTo>
                    <a:pt x="148" y="364"/>
                    <a:pt x="151" y="371"/>
                    <a:pt x="144" y="375"/>
                  </a:cubicBezTo>
                  <a:cubicBezTo>
                    <a:pt x="136" y="378"/>
                    <a:pt x="65" y="382"/>
                    <a:pt x="58" y="364"/>
                  </a:cubicBezTo>
                  <a:cubicBezTo>
                    <a:pt x="50" y="346"/>
                    <a:pt x="71" y="293"/>
                    <a:pt x="74" y="263"/>
                  </a:cubicBezTo>
                  <a:cubicBezTo>
                    <a:pt x="76" y="243"/>
                    <a:pt x="76" y="235"/>
                    <a:pt x="65" y="233"/>
                  </a:cubicBezTo>
                  <a:cubicBezTo>
                    <a:pt x="54" y="231"/>
                    <a:pt x="45" y="236"/>
                    <a:pt x="32" y="235"/>
                  </a:cubicBezTo>
                  <a:cubicBezTo>
                    <a:pt x="19" y="234"/>
                    <a:pt x="0" y="223"/>
                    <a:pt x="2" y="194"/>
                  </a:cubicBezTo>
                  <a:cubicBezTo>
                    <a:pt x="4" y="165"/>
                    <a:pt x="14" y="156"/>
                    <a:pt x="26" y="155"/>
                  </a:cubicBezTo>
                  <a:cubicBezTo>
                    <a:pt x="38" y="154"/>
                    <a:pt x="50" y="155"/>
                    <a:pt x="56" y="160"/>
                  </a:cubicBezTo>
                  <a:cubicBezTo>
                    <a:pt x="62" y="166"/>
                    <a:pt x="67" y="170"/>
                    <a:pt x="69" y="162"/>
                  </a:cubicBezTo>
                  <a:cubicBezTo>
                    <a:pt x="71" y="155"/>
                    <a:pt x="77" y="57"/>
                    <a:pt x="56" y="24"/>
                  </a:cubicBezTo>
                  <a:cubicBezTo>
                    <a:pt x="56" y="24"/>
                    <a:pt x="101" y="0"/>
                    <a:pt x="131" y="7"/>
                  </a:cubicBezTo>
                  <a:cubicBezTo>
                    <a:pt x="161" y="13"/>
                    <a:pt x="151" y="11"/>
                    <a:pt x="146" y="24"/>
                  </a:cubicBezTo>
                  <a:cubicBezTo>
                    <a:pt x="142" y="38"/>
                    <a:pt x="137" y="54"/>
                    <a:pt x="145" y="68"/>
                  </a:cubicBezTo>
                  <a:cubicBezTo>
                    <a:pt x="151" y="77"/>
                    <a:pt x="157" y="77"/>
                    <a:pt x="170" y="77"/>
                  </a:cubicBezTo>
                  <a:cubicBezTo>
                    <a:pt x="184" y="77"/>
                    <a:pt x="193" y="73"/>
                    <a:pt x="196" y="60"/>
                  </a:cubicBezTo>
                  <a:cubicBezTo>
                    <a:pt x="199" y="47"/>
                    <a:pt x="195" y="35"/>
                    <a:pt x="193" y="28"/>
                  </a:cubicBezTo>
                  <a:cubicBezTo>
                    <a:pt x="191" y="22"/>
                    <a:pt x="187" y="16"/>
                    <a:pt x="191" y="12"/>
                  </a:cubicBezTo>
                  <a:cubicBezTo>
                    <a:pt x="195" y="9"/>
                    <a:pt x="199" y="5"/>
                    <a:pt x="213" y="7"/>
                  </a:cubicBezTo>
                  <a:cubicBezTo>
                    <a:pt x="227" y="9"/>
                    <a:pt x="260" y="17"/>
                    <a:pt x="268" y="19"/>
                  </a:cubicBezTo>
                  <a:cubicBezTo>
                    <a:pt x="276" y="21"/>
                    <a:pt x="281" y="22"/>
                    <a:pt x="283" y="24"/>
                  </a:cubicBezTo>
                  <a:cubicBezTo>
                    <a:pt x="282" y="25"/>
                    <a:pt x="281" y="26"/>
                    <a:pt x="281" y="26"/>
                  </a:cubicBezTo>
                  <a:cubicBezTo>
                    <a:pt x="281" y="26"/>
                    <a:pt x="297" y="85"/>
                    <a:pt x="292" y="115"/>
                  </a:cubicBezTo>
                  <a:cubicBezTo>
                    <a:pt x="288" y="146"/>
                    <a:pt x="294" y="144"/>
                    <a:pt x="289" y="145"/>
                  </a:cubicBezTo>
                  <a:cubicBezTo>
                    <a:pt x="286" y="146"/>
                    <a:pt x="285" y="146"/>
                    <a:pt x="284" y="145"/>
                  </a:cubicBezTo>
                  <a:cubicBezTo>
                    <a:pt x="282" y="144"/>
                    <a:pt x="281" y="142"/>
                    <a:pt x="277" y="140"/>
                  </a:cubicBezTo>
                  <a:cubicBezTo>
                    <a:pt x="271" y="136"/>
                    <a:pt x="263" y="135"/>
                    <a:pt x="258" y="136"/>
                  </a:cubicBezTo>
                  <a:cubicBezTo>
                    <a:pt x="253" y="137"/>
                    <a:pt x="244" y="141"/>
                    <a:pt x="241" y="145"/>
                  </a:cubicBezTo>
                  <a:cubicBezTo>
                    <a:pt x="238" y="148"/>
                    <a:pt x="226" y="173"/>
                    <a:pt x="228" y="192"/>
                  </a:cubicBezTo>
                  <a:cubicBezTo>
                    <a:pt x="230" y="210"/>
                    <a:pt x="231" y="215"/>
                    <a:pt x="237" y="218"/>
                  </a:cubicBezTo>
                  <a:cubicBezTo>
                    <a:pt x="244" y="222"/>
                    <a:pt x="250" y="225"/>
                    <a:pt x="259" y="226"/>
                  </a:cubicBezTo>
                  <a:cubicBezTo>
                    <a:pt x="264" y="226"/>
                    <a:pt x="269" y="224"/>
                    <a:pt x="273" y="222"/>
                  </a:cubicBezTo>
                  <a:cubicBezTo>
                    <a:pt x="276" y="221"/>
                    <a:pt x="279" y="220"/>
                    <a:pt x="281" y="220"/>
                  </a:cubicBezTo>
                  <a:cubicBezTo>
                    <a:pt x="285" y="220"/>
                    <a:pt x="286" y="218"/>
                    <a:pt x="289" y="22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1"/>
            <p:cNvSpPr>
              <a:spLocks/>
            </p:cNvSpPr>
            <p:nvPr/>
          </p:nvSpPr>
          <p:spPr bwMode="auto">
            <a:xfrm>
              <a:off x="5792" y="3206"/>
              <a:ext cx="154"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30" y="133"/>
                    <a:pt x="0" y="103"/>
                    <a:pt x="0" y="66"/>
                  </a:cubicBezTo>
                  <a:cubicBezTo>
                    <a:pt x="0" y="30"/>
                    <a:pt x="30" y="0"/>
                    <a:pt x="67" y="1"/>
                  </a:cubicBezTo>
                  <a:cubicBezTo>
                    <a:pt x="103" y="1"/>
                    <a:pt x="133" y="31"/>
                    <a:pt x="133" y="67"/>
                  </a:cubicBezTo>
                  <a:cubicBezTo>
                    <a:pt x="133" y="104"/>
                    <a:pt x="103" y="133"/>
                    <a:pt x="66" y="1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2"/>
            <p:cNvSpPr>
              <a:spLocks/>
            </p:cNvSpPr>
            <p:nvPr/>
          </p:nvSpPr>
          <p:spPr bwMode="auto">
            <a:xfrm>
              <a:off x="5666" y="3166"/>
              <a:ext cx="407" cy="485"/>
            </a:xfrm>
            <a:custGeom>
              <a:avLst/>
              <a:gdLst>
                <a:gd name="T0" fmla="*/ 348 w 352"/>
                <a:gd name="T1" fmla="*/ 41 h 418"/>
                <a:gd name="T2" fmla="*/ 298 w 352"/>
                <a:gd name="T3" fmla="*/ 35 h 418"/>
                <a:gd name="T4" fmla="*/ 286 w 352"/>
                <a:gd name="T5" fmla="*/ 112 h 418"/>
                <a:gd name="T6" fmla="*/ 260 w 352"/>
                <a:gd name="T7" fmla="*/ 149 h 418"/>
                <a:gd name="T8" fmla="*/ 241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3 w 352"/>
                <a:gd name="T21" fmla="*/ 41 h 418"/>
                <a:gd name="T22" fmla="*/ 17 w 352"/>
                <a:gd name="T23" fmla="*/ 139 h 418"/>
                <a:gd name="T24" fmla="*/ 48 w 352"/>
                <a:gd name="T25" fmla="*/ 215 h 418"/>
                <a:gd name="T26" fmla="*/ 91 w 352"/>
                <a:gd name="T27" fmla="*/ 270 h 418"/>
                <a:gd name="T28" fmla="*/ 79 w 352"/>
                <a:gd name="T29" fmla="*/ 418 h 418"/>
                <a:gd name="T30" fmla="*/ 273 w 352"/>
                <a:gd name="T31" fmla="*/ 418 h 418"/>
                <a:gd name="T32" fmla="*/ 260 w 352"/>
                <a:gd name="T33" fmla="*/ 270 h 418"/>
                <a:gd name="T34" fmla="*/ 303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4" y="0"/>
                    <a:pt x="298" y="35"/>
                    <a:pt x="298" y="35"/>
                  </a:cubicBezTo>
                  <a:cubicBezTo>
                    <a:pt x="286" y="112"/>
                    <a:pt x="286" y="112"/>
                    <a:pt x="286" y="112"/>
                  </a:cubicBezTo>
                  <a:cubicBezTo>
                    <a:pt x="260" y="149"/>
                    <a:pt x="260" y="149"/>
                    <a:pt x="260" y="149"/>
                  </a:cubicBezTo>
                  <a:cubicBezTo>
                    <a:pt x="241" y="175"/>
                    <a:pt x="241" y="175"/>
                    <a:pt x="241" y="175"/>
                  </a:cubicBezTo>
                  <a:cubicBezTo>
                    <a:pt x="241" y="175"/>
                    <a:pt x="197" y="196"/>
                    <a:pt x="176" y="197"/>
                  </a:cubicBezTo>
                  <a:cubicBezTo>
                    <a:pt x="154" y="196"/>
                    <a:pt x="110" y="175"/>
                    <a:pt x="110" y="175"/>
                  </a:cubicBezTo>
                  <a:cubicBezTo>
                    <a:pt x="91" y="149"/>
                    <a:pt x="91" y="149"/>
                    <a:pt x="91" y="149"/>
                  </a:cubicBezTo>
                  <a:cubicBezTo>
                    <a:pt x="65" y="112"/>
                    <a:pt x="65" y="112"/>
                    <a:pt x="65" y="112"/>
                  </a:cubicBezTo>
                  <a:cubicBezTo>
                    <a:pt x="54" y="35"/>
                    <a:pt x="54" y="35"/>
                    <a:pt x="54" y="35"/>
                  </a:cubicBezTo>
                  <a:cubicBezTo>
                    <a:pt x="54" y="35"/>
                    <a:pt x="7" y="0"/>
                    <a:pt x="3" y="41"/>
                  </a:cubicBezTo>
                  <a:cubicBezTo>
                    <a:pt x="0" y="81"/>
                    <a:pt x="14" y="127"/>
                    <a:pt x="17" y="139"/>
                  </a:cubicBezTo>
                  <a:cubicBezTo>
                    <a:pt x="21" y="151"/>
                    <a:pt x="45" y="214"/>
                    <a:pt x="48" y="215"/>
                  </a:cubicBezTo>
                  <a:cubicBezTo>
                    <a:pt x="55" y="219"/>
                    <a:pt x="91" y="270"/>
                    <a:pt x="91" y="270"/>
                  </a:cubicBezTo>
                  <a:cubicBezTo>
                    <a:pt x="79" y="418"/>
                    <a:pt x="79" y="418"/>
                    <a:pt x="79" y="418"/>
                  </a:cubicBezTo>
                  <a:cubicBezTo>
                    <a:pt x="273" y="418"/>
                    <a:pt x="273" y="418"/>
                    <a:pt x="273" y="418"/>
                  </a:cubicBezTo>
                  <a:cubicBezTo>
                    <a:pt x="260" y="270"/>
                    <a:pt x="260" y="270"/>
                    <a:pt x="260" y="270"/>
                  </a:cubicBezTo>
                  <a:cubicBezTo>
                    <a:pt x="260" y="270"/>
                    <a:pt x="297" y="225"/>
                    <a:pt x="303" y="215"/>
                  </a:cubicBezTo>
                  <a:cubicBezTo>
                    <a:pt x="305" y="213"/>
                    <a:pt x="330" y="151"/>
                    <a:pt x="334" y="139"/>
                  </a:cubicBezTo>
                  <a:cubicBezTo>
                    <a:pt x="337" y="127"/>
                    <a:pt x="352" y="81"/>
                    <a:pt x="348" y="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3"/>
            <p:cNvSpPr>
              <a:spLocks/>
            </p:cNvSpPr>
            <p:nvPr/>
          </p:nvSpPr>
          <p:spPr bwMode="auto">
            <a:xfrm>
              <a:off x="5682" y="2734"/>
              <a:ext cx="347" cy="443"/>
            </a:xfrm>
            <a:custGeom>
              <a:avLst/>
              <a:gdLst>
                <a:gd name="T0" fmla="*/ 289 w 300"/>
                <a:gd name="T1" fmla="*/ 221 h 382"/>
                <a:gd name="T2" fmla="*/ 296 w 300"/>
                <a:gd name="T3" fmla="*/ 278 h 382"/>
                <a:gd name="T4" fmla="*/ 291 w 300"/>
                <a:gd name="T5" fmla="*/ 349 h 382"/>
                <a:gd name="T6" fmla="*/ 290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1 w 300"/>
                <a:gd name="T19" fmla="*/ 358 h 382"/>
                <a:gd name="T20" fmla="*/ 143 w 300"/>
                <a:gd name="T21" fmla="*/ 375 h 382"/>
                <a:gd name="T22" fmla="*/ 57 w 300"/>
                <a:gd name="T23" fmla="*/ 364 h 382"/>
                <a:gd name="T24" fmla="*/ 73 w 300"/>
                <a:gd name="T25" fmla="*/ 263 h 382"/>
                <a:gd name="T26" fmla="*/ 65 w 300"/>
                <a:gd name="T27" fmla="*/ 233 h 382"/>
                <a:gd name="T28" fmla="*/ 32 w 300"/>
                <a:gd name="T29" fmla="*/ 235 h 382"/>
                <a:gd name="T30" fmla="*/ 1 w 300"/>
                <a:gd name="T31" fmla="*/ 194 h 382"/>
                <a:gd name="T32" fmla="*/ 26 w 300"/>
                <a:gd name="T33" fmla="*/ 155 h 382"/>
                <a:gd name="T34" fmla="*/ 55 w 300"/>
                <a:gd name="T35" fmla="*/ 160 h 382"/>
                <a:gd name="T36" fmla="*/ 68 w 300"/>
                <a:gd name="T37" fmla="*/ 162 h 382"/>
                <a:gd name="T38" fmla="*/ 55 w 300"/>
                <a:gd name="T39" fmla="*/ 24 h 382"/>
                <a:gd name="T40" fmla="*/ 131 w 300"/>
                <a:gd name="T41" fmla="*/ 7 h 382"/>
                <a:gd name="T42" fmla="*/ 146 w 300"/>
                <a:gd name="T43" fmla="*/ 24 h 382"/>
                <a:gd name="T44" fmla="*/ 145 w 300"/>
                <a:gd name="T45" fmla="*/ 68 h 382"/>
                <a:gd name="T46" fmla="*/ 170 w 300"/>
                <a:gd name="T47" fmla="*/ 77 h 382"/>
                <a:gd name="T48" fmla="*/ 195 w 300"/>
                <a:gd name="T49" fmla="*/ 60 h 382"/>
                <a:gd name="T50" fmla="*/ 193 w 300"/>
                <a:gd name="T51" fmla="*/ 28 h 382"/>
                <a:gd name="T52" fmla="*/ 190 w 300"/>
                <a:gd name="T53" fmla="*/ 12 h 382"/>
                <a:gd name="T54" fmla="*/ 213 w 300"/>
                <a:gd name="T55" fmla="*/ 7 h 382"/>
                <a:gd name="T56" fmla="*/ 267 w 300"/>
                <a:gd name="T57" fmla="*/ 19 h 382"/>
                <a:gd name="T58" fmla="*/ 283 w 300"/>
                <a:gd name="T59" fmla="*/ 24 h 382"/>
                <a:gd name="T60" fmla="*/ 281 w 300"/>
                <a:gd name="T61" fmla="*/ 26 h 382"/>
                <a:gd name="T62" fmla="*/ 292 w 300"/>
                <a:gd name="T63" fmla="*/ 115 h 382"/>
                <a:gd name="T64" fmla="*/ 288 w 300"/>
                <a:gd name="T65" fmla="*/ 145 h 382"/>
                <a:gd name="T66" fmla="*/ 283 w 300"/>
                <a:gd name="T67" fmla="*/ 145 h 382"/>
                <a:gd name="T68" fmla="*/ 277 w 300"/>
                <a:gd name="T69" fmla="*/ 140 h 382"/>
                <a:gd name="T70" fmla="*/ 258 w 300"/>
                <a:gd name="T71" fmla="*/ 136 h 382"/>
                <a:gd name="T72" fmla="*/ 240 w 300"/>
                <a:gd name="T73" fmla="*/ 145 h 382"/>
                <a:gd name="T74" fmla="*/ 228 w 300"/>
                <a:gd name="T75" fmla="*/ 192 h 382"/>
                <a:gd name="T76" fmla="*/ 237 w 300"/>
                <a:gd name="T77" fmla="*/ 218 h 382"/>
                <a:gd name="T78" fmla="*/ 258 w 300"/>
                <a:gd name="T79" fmla="*/ 226 h 382"/>
                <a:gd name="T80" fmla="*/ 273 w 300"/>
                <a:gd name="T81" fmla="*/ 222 h 382"/>
                <a:gd name="T82" fmla="*/ 280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1" y="225"/>
                    <a:pt x="300" y="245"/>
                    <a:pt x="296" y="278"/>
                  </a:cubicBezTo>
                  <a:cubicBezTo>
                    <a:pt x="293" y="306"/>
                    <a:pt x="293" y="338"/>
                    <a:pt x="291" y="349"/>
                  </a:cubicBezTo>
                  <a:cubicBezTo>
                    <a:pt x="291" y="349"/>
                    <a:pt x="290" y="350"/>
                    <a:pt x="290" y="350"/>
                  </a:cubicBezTo>
                  <a:cubicBezTo>
                    <a:pt x="282" y="358"/>
                    <a:pt x="223" y="381"/>
                    <a:pt x="202" y="375"/>
                  </a:cubicBezTo>
                  <a:cubicBezTo>
                    <a:pt x="181" y="369"/>
                    <a:pt x="187" y="369"/>
                    <a:pt x="187" y="363"/>
                  </a:cubicBezTo>
                  <a:cubicBezTo>
                    <a:pt x="187" y="356"/>
                    <a:pt x="196" y="345"/>
                    <a:pt x="199" y="329"/>
                  </a:cubicBezTo>
                  <a:cubicBezTo>
                    <a:pt x="200" y="324"/>
                    <a:pt x="198" y="310"/>
                    <a:pt x="173" y="306"/>
                  </a:cubicBezTo>
                  <a:cubicBezTo>
                    <a:pt x="152" y="303"/>
                    <a:pt x="146" y="306"/>
                    <a:pt x="138" y="319"/>
                  </a:cubicBezTo>
                  <a:cubicBezTo>
                    <a:pt x="128" y="333"/>
                    <a:pt x="135" y="351"/>
                    <a:pt x="141" y="358"/>
                  </a:cubicBezTo>
                  <a:cubicBezTo>
                    <a:pt x="148" y="364"/>
                    <a:pt x="151" y="371"/>
                    <a:pt x="143" y="375"/>
                  </a:cubicBezTo>
                  <a:cubicBezTo>
                    <a:pt x="136" y="378"/>
                    <a:pt x="65" y="382"/>
                    <a:pt x="57" y="364"/>
                  </a:cubicBezTo>
                  <a:cubicBezTo>
                    <a:pt x="50" y="346"/>
                    <a:pt x="70" y="293"/>
                    <a:pt x="73" y="263"/>
                  </a:cubicBezTo>
                  <a:cubicBezTo>
                    <a:pt x="75" y="243"/>
                    <a:pt x="75" y="235"/>
                    <a:pt x="65" y="233"/>
                  </a:cubicBezTo>
                  <a:cubicBezTo>
                    <a:pt x="54" y="231"/>
                    <a:pt x="44" y="236"/>
                    <a:pt x="32" y="235"/>
                  </a:cubicBezTo>
                  <a:cubicBezTo>
                    <a:pt x="19" y="234"/>
                    <a:pt x="0" y="223"/>
                    <a:pt x="1" y="194"/>
                  </a:cubicBezTo>
                  <a:cubicBezTo>
                    <a:pt x="3" y="165"/>
                    <a:pt x="14" y="156"/>
                    <a:pt x="26" y="155"/>
                  </a:cubicBezTo>
                  <a:cubicBezTo>
                    <a:pt x="37" y="154"/>
                    <a:pt x="49" y="155"/>
                    <a:pt x="55" y="160"/>
                  </a:cubicBezTo>
                  <a:cubicBezTo>
                    <a:pt x="62" y="166"/>
                    <a:pt x="66" y="170"/>
                    <a:pt x="68" y="162"/>
                  </a:cubicBezTo>
                  <a:cubicBezTo>
                    <a:pt x="70" y="155"/>
                    <a:pt x="77" y="57"/>
                    <a:pt x="55" y="24"/>
                  </a:cubicBezTo>
                  <a:cubicBezTo>
                    <a:pt x="55" y="24"/>
                    <a:pt x="101" y="0"/>
                    <a:pt x="131" y="7"/>
                  </a:cubicBezTo>
                  <a:cubicBezTo>
                    <a:pt x="161" y="13"/>
                    <a:pt x="150" y="11"/>
                    <a:pt x="146" y="24"/>
                  </a:cubicBezTo>
                  <a:cubicBezTo>
                    <a:pt x="142" y="38"/>
                    <a:pt x="136" y="54"/>
                    <a:pt x="145" y="68"/>
                  </a:cubicBezTo>
                  <a:cubicBezTo>
                    <a:pt x="150" y="77"/>
                    <a:pt x="157" y="77"/>
                    <a:pt x="170" y="77"/>
                  </a:cubicBezTo>
                  <a:cubicBezTo>
                    <a:pt x="184" y="77"/>
                    <a:pt x="192" y="73"/>
                    <a:pt x="195" y="60"/>
                  </a:cubicBezTo>
                  <a:cubicBezTo>
                    <a:pt x="198" y="47"/>
                    <a:pt x="195" y="35"/>
                    <a:pt x="193" y="28"/>
                  </a:cubicBezTo>
                  <a:cubicBezTo>
                    <a:pt x="191" y="22"/>
                    <a:pt x="186" y="16"/>
                    <a:pt x="190" y="12"/>
                  </a:cubicBezTo>
                  <a:cubicBezTo>
                    <a:pt x="195" y="9"/>
                    <a:pt x="199" y="5"/>
                    <a:pt x="213" y="7"/>
                  </a:cubicBezTo>
                  <a:cubicBezTo>
                    <a:pt x="227" y="9"/>
                    <a:pt x="260" y="17"/>
                    <a:pt x="267" y="19"/>
                  </a:cubicBezTo>
                  <a:cubicBezTo>
                    <a:pt x="275" y="21"/>
                    <a:pt x="280" y="22"/>
                    <a:pt x="283" y="24"/>
                  </a:cubicBezTo>
                  <a:cubicBezTo>
                    <a:pt x="281" y="25"/>
                    <a:pt x="281" y="26"/>
                    <a:pt x="281" y="26"/>
                  </a:cubicBezTo>
                  <a:cubicBezTo>
                    <a:pt x="281" y="26"/>
                    <a:pt x="297" y="85"/>
                    <a:pt x="292" y="115"/>
                  </a:cubicBezTo>
                  <a:cubicBezTo>
                    <a:pt x="287" y="146"/>
                    <a:pt x="293" y="144"/>
                    <a:pt x="288" y="145"/>
                  </a:cubicBezTo>
                  <a:cubicBezTo>
                    <a:pt x="286" y="146"/>
                    <a:pt x="284" y="146"/>
                    <a:pt x="283" y="145"/>
                  </a:cubicBezTo>
                  <a:cubicBezTo>
                    <a:pt x="282" y="144"/>
                    <a:pt x="280" y="142"/>
                    <a:pt x="277" y="140"/>
                  </a:cubicBezTo>
                  <a:cubicBezTo>
                    <a:pt x="271" y="136"/>
                    <a:pt x="263" y="135"/>
                    <a:pt x="258" y="136"/>
                  </a:cubicBezTo>
                  <a:cubicBezTo>
                    <a:pt x="253" y="137"/>
                    <a:pt x="243" y="141"/>
                    <a:pt x="240" y="145"/>
                  </a:cubicBezTo>
                  <a:cubicBezTo>
                    <a:pt x="237" y="148"/>
                    <a:pt x="226" y="173"/>
                    <a:pt x="228" y="192"/>
                  </a:cubicBezTo>
                  <a:cubicBezTo>
                    <a:pt x="230" y="210"/>
                    <a:pt x="231" y="215"/>
                    <a:pt x="237" y="218"/>
                  </a:cubicBezTo>
                  <a:cubicBezTo>
                    <a:pt x="243" y="222"/>
                    <a:pt x="250" y="225"/>
                    <a:pt x="258" y="226"/>
                  </a:cubicBezTo>
                  <a:cubicBezTo>
                    <a:pt x="263" y="226"/>
                    <a:pt x="269" y="224"/>
                    <a:pt x="273" y="222"/>
                  </a:cubicBezTo>
                  <a:cubicBezTo>
                    <a:pt x="276" y="221"/>
                    <a:pt x="279" y="220"/>
                    <a:pt x="280" y="220"/>
                  </a:cubicBezTo>
                  <a:cubicBezTo>
                    <a:pt x="284" y="220"/>
                    <a:pt x="286" y="218"/>
                    <a:pt x="289" y="22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082693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79425" y="1519269"/>
            <a:ext cx="11244263" cy="32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40000" lvl="1" indent="-216000">
              <a:lnSpc>
                <a:spcPct val="100000"/>
              </a:lnSpc>
              <a:spcBef>
                <a:spcPts val="0"/>
              </a:spcBef>
              <a:spcAft>
                <a:spcPts val="200"/>
              </a:spcAft>
            </a:pPr>
            <a:r>
              <a:rPr lang="ja-JP" altLang="en-US" dirty="0">
                <a:solidFill>
                  <a:srgbClr val="000000"/>
                </a:solidFill>
                <a:latin typeface="+mn-ea"/>
              </a:rPr>
              <a:t>コミュニティー共通の課題を明確に表現して宣伝する</a:t>
            </a:r>
            <a:r>
              <a:rPr lang="en-US" altLang="ja-JP" dirty="0">
                <a:solidFill>
                  <a:srgbClr val="000000"/>
                </a:solidFill>
                <a:latin typeface="+mn-ea"/>
              </a:rPr>
              <a:t> </a:t>
            </a:r>
          </a:p>
          <a:p>
            <a:pPr marL="540000" lvl="1" indent="-216000">
              <a:lnSpc>
                <a:spcPct val="100000"/>
              </a:lnSpc>
              <a:spcBef>
                <a:spcPts val="0"/>
              </a:spcBef>
              <a:buFont typeface="Arial" panose="020B0604020202020204" pitchFamily="34" charset="0"/>
              <a:buNone/>
            </a:pPr>
            <a:r>
              <a:rPr lang="ja-JP" altLang="en-US" sz="2800" b="1" dirty="0">
                <a:solidFill>
                  <a:srgbClr val="0064D2">
                    <a:lumMod val="60000"/>
                    <a:lumOff val="40000"/>
                  </a:srgbClr>
                </a:solidFill>
              </a:rPr>
              <a:t>　→ つまりはマーケティング</a:t>
            </a:r>
          </a:p>
          <a:p>
            <a:pPr marL="540000" lvl="1" indent="-216000">
              <a:lnSpc>
                <a:spcPct val="100000"/>
              </a:lnSpc>
              <a:spcBef>
                <a:spcPts val="400"/>
              </a:spcBef>
              <a:spcAft>
                <a:spcPts val="400"/>
              </a:spcAft>
            </a:pPr>
            <a:r>
              <a:rPr lang="ja-JP" altLang="en-US" dirty="0">
                <a:solidFill>
                  <a:srgbClr val="000000"/>
                </a:solidFill>
              </a:rPr>
              <a:t>コントリビューションを贈り物として扱い、称賛する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メンタリングを行う</a:t>
            </a:r>
            <a:endParaRPr lang="en-US" altLang="ja-JP" dirty="0">
              <a:solidFill>
                <a:srgbClr val="000000"/>
              </a:solidFill>
            </a:endParaRPr>
          </a:p>
          <a:p>
            <a:pPr marL="540000" lvl="1" indent="-216000">
              <a:lnSpc>
                <a:spcPct val="100000"/>
              </a:lnSpc>
              <a:spcBef>
                <a:spcPts val="0"/>
              </a:spcBef>
              <a:buFont typeface="Arial" panose="020B0604020202020204" pitchFamily="34" charset="0"/>
              <a:buNone/>
            </a:pPr>
            <a:r>
              <a:rPr lang="ja-JP" altLang="en-US" sz="2000" dirty="0">
                <a:solidFill>
                  <a:srgbClr val="000000"/>
                </a:solidFill>
              </a:rPr>
              <a:t>　（何故改善する必要があるか、どう改善する必要があるか、理由と方向性を示す）</a:t>
            </a:r>
            <a:endParaRPr lang="en-US" altLang="ja-JP" sz="2000" dirty="0">
              <a:solidFill>
                <a:srgbClr val="000000"/>
              </a:solidFill>
            </a:endParaRPr>
          </a:p>
          <a:p>
            <a:pPr marL="540000" lvl="1" indent="-216000">
              <a:lnSpc>
                <a:spcPct val="100000"/>
              </a:lnSpc>
              <a:spcBef>
                <a:spcPts val="400"/>
              </a:spcBef>
              <a:spcAft>
                <a:spcPts val="400"/>
              </a:spcAft>
            </a:pPr>
            <a:r>
              <a:rPr lang="ja-JP" altLang="en-US" dirty="0">
                <a:solidFill>
                  <a:srgbClr val="000000"/>
                </a:solidFill>
              </a:rPr>
              <a:t>必要に応じて、行動規範を作成して実行する</a:t>
            </a:r>
            <a:endParaRPr lang="en-US" altLang="ja-JP" dirty="0">
              <a:solidFill>
                <a:srgbClr val="000000"/>
              </a:solidFill>
            </a:endParaRPr>
          </a:p>
          <a:p>
            <a:pPr marL="540000" lvl="1" indent="-216000">
              <a:lnSpc>
                <a:spcPct val="100000"/>
              </a:lnSpc>
              <a:spcBef>
                <a:spcPts val="0"/>
              </a:spcBef>
              <a:spcAft>
                <a:spcPts val="400"/>
              </a:spcAft>
            </a:pPr>
            <a:r>
              <a:rPr lang="ja-JP" altLang="en-US" dirty="0">
                <a:solidFill>
                  <a:srgbClr val="000000"/>
                </a:solidFill>
              </a:rPr>
              <a:t>双方が定期的にお互いを知り合う機会を提供する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紛争を平和的に解決する機会を作る</a:t>
            </a:r>
          </a:p>
        </p:txBody>
      </p:sp>
      <p:sp>
        <p:nvSpPr>
          <p:cNvPr id="3" name="タイトル 2"/>
          <p:cNvSpPr>
            <a:spLocks noGrp="1"/>
          </p:cNvSpPr>
          <p:nvPr>
            <p:ph type="title"/>
          </p:nvPr>
        </p:nvSpPr>
        <p:spPr/>
        <p:txBody>
          <a:bodyPr/>
          <a:lstStyle/>
          <a:p>
            <a:r>
              <a:rPr lang="ja-JP" altLang="ja-JP" sz="2800" dirty="0">
                <a:solidFill>
                  <a:schemeClr val="bg1"/>
                </a:solidFill>
                <a:latin typeface="+mn-ea"/>
                <a:ea typeface="+mn-ea"/>
              </a:rPr>
              <a:t>3-</a:t>
            </a:r>
            <a:r>
              <a:rPr lang="en-US" altLang="ja-JP" sz="2800" dirty="0">
                <a:solidFill>
                  <a:schemeClr val="bg1"/>
                </a:solidFill>
                <a:latin typeface="+mn-ea"/>
                <a:ea typeface="+mn-ea"/>
              </a:rPr>
              <a:t>3</a:t>
            </a:r>
            <a:r>
              <a:rPr lang="ja-JP" altLang="en-US" sz="2800" dirty="0">
                <a:solidFill>
                  <a:schemeClr val="bg1"/>
                </a:solidFill>
                <a:latin typeface="+mn-ea"/>
                <a:ea typeface="+mn-ea"/>
              </a:rPr>
              <a:t>　</a:t>
            </a:r>
            <a:r>
              <a:rPr lang="ja-JP" altLang="ja-JP" sz="2800" dirty="0">
                <a:solidFill>
                  <a:schemeClr val="bg1"/>
                </a:solidFill>
                <a:latin typeface="+mn-ea"/>
                <a:ea typeface="+mn-ea"/>
              </a:rPr>
              <a:t>コミュニティーの健全性維持</a:t>
            </a:r>
          </a:p>
        </p:txBody>
      </p:sp>
      <p:grpSp>
        <p:nvGrpSpPr>
          <p:cNvPr id="4" name="グループ化 3"/>
          <p:cNvGrpSpPr/>
          <p:nvPr/>
        </p:nvGrpSpPr>
        <p:grpSpPr>
          <a:xfrm>
            <a:off x="468087" y="5435966"/>
            <a:ext cx="11255828" cy="936000"/>
            <a:chOff x="468087" y="5435966"/>
            <a:chExt cx="11255828" cy="936000"/>
          </a:xfrm>
        </p:grpSpPr>
        <p:sp>
          <p:nvSpPr>
            <p:cNvPr id="22" name="角丸四角形 21"/>
            <p:cNvSpPr/>
            <p:nvPr/>
          </p:nvSpPr>
          <p:spPr>
            <a:xfrm>
              <a:off x="468087" y="5435966"/>
              <a:ext cx="11255828" cy="936000"/>
            </a:xfrm>
            <a:prstGeom prst="roundRect">
              <a:avLst>
                <a:gd name="adj" fmla="val 11887"/>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テキスト ボックス 13"/>
            <p:cNvSpPr txBox="1"/>
            <p:nvPr/>
          </p:nvSpPr>
          <p:spPr>
            <a:xfrm>
              <a:off x="479425" y="5633966"/>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64D2"/>
                  </a:solidFill>
                </a:rPr>
                <a:t>コントリビューターが歓迎されて感謝される環境を作るように努力する</a:t>
              </a:r>
              <a:endParaRPr lang="en-US" altLang="ja-JP" sz="3200" b="1" spc="-80" dirty="0">
                <a:solidFill>
                  <a:srgbClr val="0064D2"/>
                </a:solidFill>
              </a:endParaRPr>
            </a:p>
          </p:txBody>
        </p:sp>
      </p:grpSp>
      <p:sp>
        <p:nvSpPr>
          <p:cNvPr id="20" name="右矢印 19"/>
          <p:cNvSpPr/>
          <p:nvPr/>
        </p:nvSpPr>
        <p:spPr>
          <a:xfrm rot="5400000">
            <a:off x="5826000" y="4170667"/>
            <a:ext cx="540000" cy="1800000"/>
          </a:xfrm>
          <a:prstGeom prst="rightArrow">
            <a:avLst>
              <a:gd name="adj1" fmla="val 61460"/>
              <a:gd name="adj2" fmla="val 62451"/>
            </a:avLst>
          </a:prstGeom>
          <a:solidFill>
            <a:srgbClr val="65D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21" name="Google Shape;215;p35"/>
          <p:cNvSpPr txBox="1">
            <a:spLocks/>
          </p:cNvSpPr>
          <p:nvPr/>
        </p:nvSpPr>
        <p:spPr>
          <a:xfrm>
            <a:off x="424542"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chemeClr val="accent3">
                    <a:lumMod val="75000"/>
                  </a:schemeClr>
                </a:solidFill>
                <a:latin typeface="+mn-ea"/>
              </a:rPr>
              <a:t>トラステッドコミッターが行うこと</a:t>
            </a:r>
            <a:r>
              <a:rPr lang="ja-JP" altLang="en-US" b="1" dirty="0">
                <a:solidFill>
                  <a:schemeClr val="accent3">
                    <a:lumMod val="75000"/>
                  </a:schemeClr>
                </a:solidFill>
              </a:rPr>
              <a:t>コミュニティー健全性維持のための行うこと</a:t>
            </a:r>
            <a:endParaRPr lang="en-US" altLang="ja-JP" b="1" dirty="0">
              <a:solidFill>
                <a:schemeClr val="accent3">
                  <a:lumMod val="75000"/>
                </a:schemeClr>
              </a:solidFill>
            </a:endParaRPr>
          </a:p>
        </p:txBody>
      </p:sp>
    </p:spTree>
    <p:extLst>
      <p:ext uri="{BB962C8B-B14F-4D97-AF65-F5344CB8AC3E}">
        <p14:creationId xmlns:p14="http://schemas.microsoft.com/office/powerpoint/2010/main" val="23215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3-4</a:t>
            </a:r>
            <a:r>
              <a:rPr lang="ja-JP" altLang="en-US" sz="2800" dirty="0">
                <a:solidFill>
                  <a:schemeClr val="bg1"/>
                </a:solidFill>
                <a:latin typeface="Meiryo UI" panose="020B0604030504040204" pitchFamily="50" charset="-128"/>
                <a:ea typeface="Meiryo UI" panose="020B0604030504040204" pitchFamily="50" charset="-128"/>
              </a:rPr>
              <a:t>　</a:t>
            </a:r>
            <a:r>
              <a:rPr lang="ja-JP" altLang="ja-JP" sz="2800" dirty="0">
                <a:solidFill>
                  <a:schemeClr val="bg1"/>
                </a:solidFill>
                <a:latin typeface="Meiryo UI" panose="020B0604030504040204" pitchFamily="50" charset="-128"/>
                <a:ea typeface="Meiryo UI" panose="020B0604030504040204" pitchFamily="50" charset="-128"/>
              </a:rPr>
              <a:t>コミュニティメンバーのレベルアップ</a:t>
            </a:r>
          </a:p>
        </p:txBody>
      </p:sp>
      <p:sp>
        <p:nvSpPr>
          <p:cNvPr id="11" name="テキスト ボックス 10"/>
          <p:cNvSpPr txBox="1"/>
          <p:nvPr/>
        </p:nvSpPr>
        <p:spPr>
          <a:xfrm>
            <a:off x="479425" y="1468537"/>
            <a:ext cx="10080000" cy="648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コミュニティの維持（利用者やコントリビュータから将来トラステッドコミッターを発掘）</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コミュニティの活性化（スピードアップ、アウトプット品質の向上）</a:t>
            </a:r>
            <a:endParaRPr lang="en-US" altLang="ja-JP" sz="2200" dirty="0">
              <a:solidFill>
                <a:srgbClr val="000000"/>
              </a:solidFill>
              <a:latin typeface="+mn-ea"/>
            </a:endParaRPr>
          </a:p>
        </p:txBody>
      </p:sp>
      <p:sp>
        <p:nvSpPr>
          <p:cNvPr id="13" name="テキスト ボックス 12"/>
          <p:cNvSpPr txBox="1"/>
          <p:nvPr/>
        </p:nvSpPr>
        <p:spPr>
          <a:xfrm>
            <a:off x="479425" y="2787244"/>
            <a:ext cx="9000000" cy="1980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製品やコミュニティのマーケティング</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貢献する機会の創出（例：ドキュメンテーション、テスト自動化）</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b="1" dirty="0">
                <a:solidFill>
                  <a:srgbClr val="0064D2">
                    <a:lumMod val="60000"/>
                    <a:lumOff val="40000"/>
                  </a:srgbClr>
                </a:solidFill>
                <a:latin typeface="+mn-ea"/>
              </a:rPr>
              <a:t>メンタリング（コードを受け入れ可能なレベルにする指導）</a:t>
            </a:r>
            <a:endParaRPr lang="en-US" altLang="ja-JP" sz="2200" b="1" dirty="0">
              <a:solidFill>
                <a:srgbClr val="0064D2">
                  <a:lumMod val="60000"/>
                  <a:lumOff val="40000"/>
                </a:srgbClr>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成長する可能性のあるコントリビューターを発掘</a:t>
            </a:r>
            <a:endParaRPr lang="en-US" altLang="ja-JP" sz="2200" dirty="0">
              <a:solidFill>
                <a:srgbClr val="000000"/>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コントリビュータ、</a:t>
            </a:r>
            <a:r>
              <a:rPr lang="en-US" altLang="ja-JP" sz="2200" dirty="0">
                <a:solidFill>
                  <a:srgbClr val="000000"/>
                </a:solidFill>
                <a:latin typeface="+mn-ea"/>
              </a:rPr>
              <a:t>TC</a:t>
            </a:r>
            <a:r>
              <a:rPr lang="ja-JP" altLang="en-US" sz="2200" dirty="0">
                <a:solidFill>
                  <a:srgbClr val="000000"/>
                </a:solidFill>
                <a:latin typeface="+mn-ea"/>
              </a:rPr>
              <a:t>双方の学習と成長（例：メンタリング能力向上）</a:t>
            </a:r>
          </a:p>
          <a:p>
            <a:pPr marL="540000" lvl="1" indent="-216000">
              <a:buFont typeface="Arial" panose="020B0604020202020204" pitchFamily="34" charset="0"/>
              <a:buChar char="•"/>
            </a:pPr>
            <a:r>
              <a:rPr lang="ja-JP" altLang="en-US" sz="2200" dirty="0">
                <a:solidFill>
                  <a:srgbClr val="000000"/>
                </a:solidFill>
                <a:latin typeface="+mn-ea"/>
              </a:rPr>
              <a:t>トップタレントの維持</a:t>
            </a:r>
            <a:endParaRPr lang="en-US" altLang="ja-JP" sz="2200" dirty="0">
              <a:solidFill>
                <a:srgbClr val="000000"/>
              </a:solidFill>
              <a:latin typeface="+mn-ea"/>
            </a:endParaRPr>
          </a:p>
        </p:txBody>
      </p:sp>
      <p:grpSp>
        <p:nvGrpSpPr>
          <p:cNvPr id="5" name="グループ化 4"/>
          <p:cNvGrpSpPr/>
          <p:nvPr/>
        </p:nvGrpSpPr>
        <p:grpSpPr>
          <a:xfrm>
            <a:off x="467400" y="5219966"/>
            <a:ext cx="11257200" cy="1152000"/>
            <a:chOff x="467400" y="5219966"/>
            <a:chExt cx="11257200" cy="1152000"/>
          </a:xfrm>
        </p:grpSpPr>
        <p:sp>
          <p:nvSpPr>
            <p:cNvPr id="24" name="角丸四角形 23"/>
            <p:cNvSpPr/>
            <p:nvPr/>
          </p:nvSpPr>
          <p:spPr>
            <a:xfrm>
              <a:off x="468087" y="5219966"/>
              <a:ext cx="11255828" cy="1152000"/>
            </a:xfrm>
            <a:prstGeom prst="roundRect">
              <a:avLst>
                <a:gd name="adj" fmla="val 11887"/>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 name="グループ化 1"/>
            <p:cNvGrpSpPr/>
            <p:nvPr/>
          </p:nvGrpSpPr>
          <p:grpSpPr>
            <a:xfrm>
              <a:off x="467400" y="5376367"/>
              <a:ext cx="11257200" cy="839198"/>
              <a:chOff x="467400" y="5361835"/>
              <a:chExt cx="11257200" cy="839198"/>
            </a:xfrm>
          </p:grpSpPr>
          <p:sp>
            <p:nvSpPr>
              <p:cNvPr id="14" name="テキスト ボックス 13"/>
              <p:cNvSpPr txBox="1"/>
              <p:nvPr/>
            </p:nvSpPr>
            <p:spPr>
              <a:xfrm>
                <a:off x="467400" y="5361835"/>
                <a:ext cx="11257200" cy="540000"/>
              </a:xfrm>
              <a:prstGeom prst="rect">
                <a:avLst/>
              </a:prstGeom>
              <a:noFill/>
            </p:spPr>
            <p:txBody>
              <a:bodyPr wrap="none" lIns="0" tIns="0" rIns="0" bIns="0" rtlCol="0" anchor="ctr" anchorCtr="0">
                <a:noAutofit/>
              </a:bodyPr>
              <a:lstStyle/>
              <a:p>
                <a:pPr algn="ctr"/>
                <a:r>
                  <a:rPr lang="ja-JP" altLang="en-US" sz="3400" b="1" dirty="0">
                    <a:solidFill>
                      <a:srgbClr val="0064D2"/>
                    </a:solidFill>
                  </a:rPr>
                  <a:t>貢献する機会を伝え、コントリビューターを支援したり指導する</a:t>
                </a:r>
                <a:endParaRPr lang="en-US" altLang="ja-JP" sz="3400" b="1" dirty="0">
                  <a:solidFill>
                    <a:srgbClr val="0064D2"/>
                  </a:solidFill>
                </a:endParaRPr>
              </a:p>
            </p:txBody>
          </p:sp>
          <p:sp>
            <p:nvSpPr>
              <p:cNvPr id="16" name="テキスト ボックス 15"/>
              <p:cNvSpPr txBox="1"/>
              <p:nvPr/>
            </p:nvSpPr>
            <p:spPr>
              <a:xfrm>
                <a:off x="467859" y="5913033"/>
                <a:ext cx="11255600" cy="288000"/>
              </a:xfrm>
              <a:prstGeom prst="rect">
                <a:avLst/>
              </a:prstGeom>
              <a:noFill/>
            </p:spPr>
            <p:txBody>
              <a:bodyPr wrap="none" lIns="0" tIns="0" rIns="0" bIns="0" rtlCol="0" anchor="ctr" anchorCtr="0">
                <a:noAutofit/>
              </a:bodyPr>
              <a:lstStyle/>
              <a:p>
                <a:pPr marL="563400" lvl="1" algn="ctr"/>
                <a:r>
                  <a:rPr lang="ja-JP" altLang="en-US" sz="2200" dirty="0">
                    <a:solidFill>
                      <a:schemeClr val="accent1"/>
                    </a:solidFill>
                  </a:rPr>
                  <a:t>より優れたソフトウェアをより早く作成するコミュニティ能力向上につながる</a:t>
                </a:r>
              </a:p>
            </p:txBody>
          </p:sp>
        </p:grpSp>
      </p:grpSp>
      <p:sp>
        <p:nvSpPr>
          <p:cNvPr id="20"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chemeClr val="accent3">
                    <a:lumMod val="75000"/>
                  </a:schemeClr>
                </a:solidFill>
              </a:rPr>
              <a:t>コミュニティメンバーのレベルアップは何故必要？</a:t>
            </a:r>
            <a:endParaRPr lang="en-US" altLang="ja-JP" b="1" dirty="0">
              <a:solidFill>
                <a:schemeClr val="accent3">
                  <a:lumMod val="75000"/>
                </a:schemeClr>
              </a:solidFill>
            </a:endParaRPr>
          </a:p>
        </p:txBody>
      </p:sp>
      <p:sp>
        <p:nvSpPr>
          <p:cNvPr id="21" name="Google Shape;215;p35"/>
          <p:cNvSpPr txBox="1">
            <a:spLocks/>
          </p:cNvSpPr>
          <p:nvPr/>
        </p:nvSpPr>
        <p:spPr>
          <a:xfrm>
            <a:off x="424542" y="2318714"/>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chemeClr val="accent3">
                    <a:lumMod val="75000"/>
                  </a:schemeClr>
                </a:solidFill>
                <a:latin typeface="+mn-ea"/>
              </a:rPr>
              <a:t>トラステッドコミッターが</a:t>
            </a:r>
            <a:r>
              <a:rPr lang="ja-JP" altLang="en-US" b="1" dirty="0">
                <a:solidFill>
                  <a:schemeClr val="accent3">
                    <a:lumMod val="75000"/>
                  </a:schemeClr>
                </a:solidFill>
              </a:rPr>
              <a:t>コミュニティメンバーのレベルアップのために行うこと</a:t>
            </a:r>
            <a:endParaRPr lang="en-US" altLang="ja-JP" b="1" dirty="0">
              <a:solidFill>
                <a:schemeClr val="accent3">
                  <a:lumMod val="75000"/>
                </a:schemeClr>
              </a:solidFill>
            </a:endParaRPr>
          </a:p>
        </p:txBody>
      </p:sp>
      <p:sp>
        <p:nvSpPr>
          <p:cNvPr id="23" name="右矢印 22"/>
          <p:cNvSpPr/>
          <p:nvPr/>
        </p:nvSpPr>
        <p:spPr>
          <a:xfrm rot="5400000">
            <a:off x="5826000" y="3963844"/>
            <a:ext cx="540000" cy="1800000"/>
          </a:xfrm>
          <a:prstGeom prst="rightArrow">
            <a:avLst>
              <a:gd name="adj1" fmla="val 61460"/>
              <a:gd name="adj2" fmla="val 62451"/>
            </a:avLst>
          </a:prstGeom>
          <a:solidFill>
            <a:srgbClr val="65D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8738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3-5</a:t>
            </a:r>
            <a:r>
              <a:rPr lang="ja-JP" altLang="en-US" sz="2800" dirty="0">
                <a:solidFill>
                  <a:schemeClr val="bg1"/>
                </a:solidFill>
                <a:latin typeface="+mn-ea"/>
                <a:ea typeface="+mn-ea"/>
              </a:rPr>
              <a:t>　コミュニティへの参入障壁を下げる</a:t>
            </a:r>
            <a:endParaRPr lang="en-US" altLang="ja-JP" sz="2800" dirty="0">
              <a:solidFill>
                <a:schemeClr val="bg1"/>
              </a:solidFill>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1431138"/>
            <a:ext cx="11257200" cy="1044000"/>
          </a:xfrm>
        </p:spPr>
        <p:txBody>
          <a:bodyPr wrap="none" tIns="0" bIns="0" anchor="ctr" anchorCtr="0">
            <a:noAutofit/>
          </a:bodyPr>
          <a:lstStyle/>
          <a:p>
            <a:pPr marL="540000" indent="-216000">
              <a:spcBef>
                <a:spcPts val="0"/>
              </a:spcBef>
              <a:spcAft>
                <a:spcPts val="600"/>
              </a:spcAft>
              <a:buFont typeface="Arial" panose="020B0604020202020204" pitchFamily="34" charset="0"/>
              <a:buChar char="•"/>
            </a:pPr>
            <a:r>
              <a:rPr lang="en-US" altLang="ja-JP" dirty="0">
                <a:latin typeface="+mn-ea"/>
              </a:rPr>
              <a:t>(</a:t>
            </a:r>
            <a:r>
              <a:rPr lang="ja-JP" altLang="en-US" dirty="0">
                <a:latin typeface="+mn-ea"/>
              </a:rPr>
              <a:t>会社の中なので</a:t>
            </a:r>
            <a:r>
              <a:rPr lang="en-US" altLang="ja-JP" dirty="0">
                <a:latin typeface="+mn-ea"/>
              </a:rPr>
              <a:t>)</a:t>
            </a:r>
            <a:r>
              <a:rPr lang="ja-JP" altLang="en-US" dirty="0">
                <a:latin typeface="+mn-ea"/>
              </a:rPr>
              <a:t>潜在的なコントリビューターの数が少ない中で、見つけやすくする</a:t>
            </a:r>
            <a:endParaRPr lang="en-US" altLang="ja-JP" dirty="0">
              <a:latin typeface="+mn-ea"/>
            </a:endParaRPr>
          </a:p>
          <a:p>
            <a:pPr marL="540000" indent="-216000">
              <a:spcBef>
                <a:spcPts val="0"/>
              </a:spcBef>
              <a:spcAft>
                <a:spcPts val="600"/>
              </a:spcAft>
              <a:buFont typeface="Arial" panose="020B0604020202020204" pitchFamily="34" charset="0"/>
              <a:buChar char="•"/>
            </a:pPr>
            <a:r>
              <a:rPr lang="ja-JP" altLang="en-US" dirty="0">
                <a:latin typeface="+mn-ea"/>
              </a:rPr>
              <a:t>他の仕事もある中で、なるべく手間を掛けずにコントリビューションできるようにする</a:t>
            </a:r>
            <a:endParaRPr lang="en-US" altLang="ja-JP" dirty="0">
              <a:latin typeface="+mn-ea"/>
            </a:endParaRPr>
          </a:p>
        </p:txBody>
      </p:sp>
      <p:sp>
        <p:nvSpPr>
          <p:cNvPr id="16"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chemeClr val="accent3">
                    <a:lumMod val="75000"/>
                  </a:schemeClr>
                </a:solidFill>
              </a:rPr>
              <a:t>何故、</a:t>
            </a:r>
            <a:r>
              <a:rPr lang="ja-JP" altLang="en-US" b="1" dirty="0">
                <a:solidFill>
                  <a:schemeClr val="accent3">
                    <a:lumMod val="75000"/>
                  </a:schemeClr>
                </a:solidFill>
                <a:latin typeface="Meiryo UI"/>
              </a:rPr>
              <a:t>参入障壁を下げない</a:t>
            </a:r>
            <a:r>
              <a:rPr lang="ja-JP" altLang="en-US" b="1" dirty="0">
                <a:solidFill>
                  <a:schemeClr val="accent3">
                    <a:lumMod val="75000"/>
                  </a:schemeClr>
                </a:solidFill>
              </a:rPr>
              <a:t>といけないか？</a:t>
            </a:r>
            <a:endParaRPr lang="en-US" altLang="ja-JP" b="1" dirty="0">
              <a:solidFill>
                <a:schemeClr val="accent3">
                  <a:lumMod val="75000"/>
                </a:schemeClr>
              </a:solidFill>
            </a:endParaRPr>
          </a:p>
        </p:txBody>
      </p:sp>
      <p:grpSp>
        <p:nvGrpSpPr>
          <p:cNvPr id="17" name="グループ化 16"/>
          <p:cNvGrpSpPr/>
          <p:nvPr/>
        </p:nvGrpSpPr>
        <p:grpSpPr>
          <a:xfrm>
            <a:off x="4916009" y="2669331"/>
            <a:ext cx="2359982" cy="3699901"/>
            <a:chOff x="3779561" y="3937493"/>
            <a:chExt cx="613719" cy="962168"/>
          </a:xfrm>
          <a:solidFill>
            <a:schemeClr val="accent1">
              <a:lumMod val="60000"/>
              <a:lumOff val="40000"/>
            </a:schemeClr>
          </a:solidFill>
        </p:grpSpPr>
        <p:sp>
          <p:nvSpPr>
            <p:cNvPr id="18" name="Oval 139"/>
            <p:cNvSpPr>
              <a:spLocks noChangeArrowheads="1"/>
            </p:cNvSpPr>
            <p:nvPr/>
          </p:nvSpPr>
          <p:spPr bwMode="auto">
            <a:xfrm>
              <a:off x="4022351"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Oval 140"/>
            <p:cNvSpPr>
              <a:spLocks noChangeArrowheads="1"/>
            </p:cNvSpPr>
            <p:nvPr/>
          </p:nvSpPr>
          <p:spPr bwMode="auto">
            <a:xfrm>
              <a:off x="4114520"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41"/>
            <p:cNvSpPr>
              <a:spLocks noEditPoints="1"/>
            </p:cNvSpPr>
            <p:nvPr/>
          </p:nvSpPr>
          <p:spPr bwMode="auto">
            <a:xfrm>
              <a:off x="4040334" y="4236484"/>
              <a:ext cx="87676" cy="47210"/>
            </a:xfrm>
            <a:custGeom>
              <a:avLst/>
              <a:gdLst>
                <a:gd name="T0" fmla="*/ 16 w 33"/>
                <a:gd name="T1" fmla="*/ 18 h 18"/>
                <a:gd name="T2" fmla="*/ 33 w 33"/>
                <a:gd name="T3" fmla="*/ 3 h 18"/>
                <a:gd name="T4" fmla="*/ 30 w 33"/>
                <a:gd name="T5" fmla="*/ 0 h 18"/>
                <a:gd name="T6" fmla="*/ 3 w 33"/>
                <a:gd name="T7" fmla="*/ 0 h 18"/>
                <a:gd name="T8" fmla="*/ 0 w 33"/>
                <a:gd name="T9" fmla="*/ 3 h 18"/>
                <a:gd name="T10" fmla="*/ 16 w 33"/>
                <a:gd name="T11" fmla="*/ 18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16" y="18"/>
                  </a:moveTo>
                  <a:cubicBezTo>
                    <a:pt x="25" y="18"/>
                    <a:pt x="33" y="11"/>
                    <a:pt x="33" y="3"/>
                  </a:cubicBezTo>
                  <a:cubicBezTo>
                    <a:pt x="33" y="1"/>
                    <a:pt x="31" y="0"/>
                    <a:pt x="30" y="0"/>
                  </a:cubicBezTo>
                  <a:cubicBezTo>
                    <a:pt x="3" y="0"/>
                    <a:pt x="3" y="0"/>
                    <a:pt x="3" y="0"/>
                  </a:cubicBezTo>
                  <a:cubicBezTo>
                    <a:pt x="1" y="0"/>
                    <a:pt x="0" y="1"/>
                    <a:pt x="0" y="3"/>
                  </a:cubicBezTo>
                  <a:cubicBezTo>
                    <a:pt x="0" y="11"/>
                    <a:pt x="7" y="18"/>
                    <a:pt x="16" y="18"/>
                  </a:cubicBezTo>
                  <a:close/>
                  <a:moveTo>
                    <a:pt x="26" y="6"/>
                  </a:moveTo>
                  <a:cubicBezTo>
                    <a:pt x="25" y="9"/>
                    <a:pt x="21" y="12"/>
                    <a:pt x="16" y="12"/>
                  </a:cubicBezTo>
                  <a:cubicBezTo>
                    <a:pt x="12" y="12"/>
                    <a:pt x="8" y="9"/>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395"/>
            <p:cNvSpPr>
              <a:spLocks/>
            </p:cNvSpPr>
            <p:nvPr/>
          </p:nvSpPr>
          <p:spPr bwMode="auto">
            <a:xfrm>
              <a:off x="4314598" y="3937493"/>
              <a:ext cx="67442" cy="116899"/>
            </a:xfrm>
            <a:custGeom>
              <a:avLst/>
              <a:gdLst>
                <a:gd name="T0" fmla="*/ 5 w 26"/>
                <a:gd name="T1" fmla="*/ 9 h 45"/>
                <a:gd name="T2" fmla="*/ 0 w 26"/>
                <a:gd name="T3" fmla="*/ 45 h 45"/>
                <a:gd name="T4" fmla="*/ 23 w 26"/>
                <a:gd name="T5" fmla="*/ 17 h 45"/>
                <a:gd name="T6" fmla="*/ 25 w 26"/>
                <a:gd name="T7" fmla="*/ 12 h 45"/>
                <a:gd name="T8" fmla="*/ 16 w 26"/>
                <a:gd name="T9" fmla="*/ 0 h 45"/>
                <a:gd name="T10" fmla="*/ 5 w 26"/>
                <a:gd name="T11" fmla="*/ 9 h 45"/>
              </a:gdLst>
              <a:ahLst/>
              <a:cxnLst>
                <a:cxn ang="0">
                  <a:pos x="T0" y="T1"/>
                </a:cxn>
                <a:cxn ang="0">
                  <a:pos x="T2" y="T3"/>
                </a:cxn>
                <a:cxn ang="0">
                  <a:pos x="T4" y="T5"/>
                </a:cxn>
                <a:cxn ang="0">
                  <a:pos x="T6" y="T7"/>
                </a:cxn>
                <a:cxn ang="0">
                  <a:pos x="T8" y="T9"/>
                </a:cxn>
                <a:cxn ang="0">
                  <a:pos x="T10" y="T11"/>
                </a:cxn>
              </a:cxnLst>
              <a:rect l="0" t="0" r="r" b="b"/>
              <a:pathLst>
                <a:path w="26" h="45">
                  <a:moveTo>
                    <a:pt x="5" y="9"/>
                  </a:moveTo>
                  <a:cubicBezTo>
                    <a:pt x="0" y="45"/>
                    <a:pt x="0" y="45"/>
                    <a:pt x="0" y="45"/>
                  </a:cubicBezTo>
                  <a:cubicBezTo>
                    <a:pt x="23" y="17"/>
                    <a:pt x="23" y="17"/>
                    <a:pt x="23" y="17"/>
                  </a:cubicBezTo>
                  <a:cubicBezTo>
                    <a:pt x="24" y="16"/>
                    <a:pt x="25" y="14"/>
                    <a:pt x="25" y="12"/>
                  </a:cubicBezTo>
                  <a:cubicBezTo>
                    <a:pt x="26" y="6"/>
                    <a:pt x="22" y="1"/>
                    <a:pt x="16" y="0"/>
                  </a:cubicBezTo>
                  <a:cubicBezTo>
                    <a:pt x="11" y="0"/>
                    <a:pt x="6" y="3"/>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396"/>
            <p:cNvSpPr>
              <a:spLocks/>
            </p:cNvSpPr>
            <p:nvPr/>
          </p:nvSpPr>
          <p:spPr bwMode="auto">
            <a:xfrm>
              <a:off x="4276381" y="4065633"/>
              <a:ext cx="47210" cy="47210"/>
            </a:xfrm>
            <a:custGeom>
              <a:avLst/>
              <a:gdLst>
                <a:gd name="T0" fmla="*/ 6 w 18"/>
                <a:gd name="T1" fmla="*/ 16 h 18"/>
                <a:gd name="T2" fmla="*/ 16 w 18"/>
                <a:gd name="T3" fmla="*/ 12 h 18"/>
                <a:gd name="T4" fmla="*/ 12 w 18"/>
                <a:gd name="T5" fmla="*/ 2 h 18"/>
                <a:gd name="T6" fmla="*/ 2 w 18"/>
                <a:gd name="T7" fmla="*/ 6 h 18"/>
                <a:gd name="T8" fmla="*/ 6 w 18"/>
                <a:gd name="T9" fmla="*/ 16 h 18"/>
              </a:gdLst>
              <a:ahLst/>
              <a:cxnLst>
                <a:cxn ang="0">
                  <a:pos x="T0" y="T1"/>
                </a:cxn>
                <a:cxn ang="0">
                  <a:pos x="T2" y="T3"/>
                </a:cxn>
                <a:cxn ang="0">
                  <a:pos x="T4" y="T5"/>
                </a:cxn>
                <a:cxn ang="0">
                  <a:pos x="T6" y="T7"/>
                </a:cxn>
                <a:cxn ang="0">
                  <a:pos x="T8" y="T9"/>
                </a:cxn>
              </a:cxnLst>
              <a:rect l="0" t="0" r="r" b="b"/>
              <a:pathLst>
                <a:path w="18" h="18">
                  <a:moveTo>
                    <a:pt x="6" y="16"/>
                  </a:moveTo>
                  <a:cubicBezTo>
                    <a:pt x="10" y="18"/>
                    <a:pt x="14" y="16"/>
                    <a:pt x="16" y="12"/>
                  </a:cubicBezTo>
                  <a:cubicBezTo>
                    <a:pt x="18" y="8"/>
                    <a:pt x="16" y="4"/>
                    <a:pt x="12" y="2"/>
                  </a:cubicBezTo>
                  <a:cubicBezTo>
                    <a:pt x="8" y="0"/>
                    <a:pt x="4" y="2"/>
                    <a:pt x="2" y="6"/>
                  </a:cubicBezTo>
                  <a:cubicBezTo>
                    <a:pt x="0" y="10"/>
                    <a:pt x="2"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405"/>
            <p:cNvSpPr>
              <a:spLocks/>
            </p:cNvSpPr>
            <p:nvPr/>
          </p:nvSpPr>
          <p:spPr bwMode="auto">
            <a:xfrm>
              <a:off x="4089792" y="4816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407"/>
            <p:cNvSpPr>
              <a:spLocks noEditPoints="1"/>
            </p:cNvSpPr>
            <p:nvPr/>
          </p:nvSpPr>
          <p:spPr bwMode="auto">
            <a:xfrm>
              <a:off x="3779561" y="3948734"/>
              <a:ext cx="613719" cy="950927"/>
            </a:xfrm>
            <a:custGeom>
              <a:avLst/>
              <a:gdLst>
                <a:gd name="T0" fmla="*/ 147 w 235"/>
                <a:gd name="T1" fmla="*/ 181 h 365"/>
                <a:gd name="T2" fmla="*/ 165 w 235"/>
                <a:gd name="T3" fmla="*/ 112 h 365"/>
                <a:gd name="T4" fmla="*/ 173 w 235"/>
                <a:gd name="T5" fmla="*/ 39 h 365"/>
                <a:gd name="T6" fmla="*/ 142 w 235"/>
                <a:gd name="T7" fmla="*/ 11 h 365"/>
                <a:gd name="T8" fmla="*/ 56 w 235"/>
                <a:gd name="T9" fmla="*/ 39 h 365"/>
                <a:gd name="T10" fmla="*/ 61 w 235"/>
                <a:gd name="T11" fmla="*/ 59 h 365"/>
                <a:gd name="T12" fmla="*/ 96 w 235"/>
                <a:gd name="T13" fmla="*/ 150 h 365"/>
                <a:gd name="T14" fmla="*/ 86 w 235"/>
                <a:gd name="T15" fmla="*/ 182 h 365"/>
                <a:gd name="T16" fmla="*/ 29 w 235"/>
                <a:gd name="T17" fmla="*/ 364 h 365"/>
                <a:gd name="T18" fmla="*/ 107 w 235"/>
                <a:gd name="T19" fmla="*/ 304 h 365"/>
                <a:gd name="T20" fmla="*/ 134 w 235"/>
                <a:gd name="T21" fmla="*/ 292 h 365"/>
                <a:gd name="T22" fmla="*/ 144 w 235"/>
                <a:gd name="T23" fmla="*/ 266 h 365"/>
                <a:gd name="T24" fmla="*/ 124 w 235"/>
                <a:gd name="T25" fmla="*/ 241 h 365"/>
                <a:gd name="T26" fmla="*/ 88 w 235"/>
                <a:gd name="T27" fmla="*/ 255 h 365"/>
                <a:gd name="T28" fmla="*/ 73 w 235"/>
                <a:gd name="T29" fmla="*/ 274 h 365"/>
                <a:gd name="T30" fmla="*/ 92 w 235"/>
                <a:gd name="T31" fmla="*/ 313 h 365"/>
                <a:gd name="T32" fmla="*/ 80 w 235"/>
                <a:gd name="T33" fmla="*/ 194 h 365"/>
                <a:gd name="T34" fmla="*/ 114 w 235"/>
                <a:gd name="T35" fmla="*/ 219 h 365"/>
                <a:gd name="T36" fmla="*/ 148 w 235"/>
                <a:gd name="T37" fmla="*/ 223 h 365"/>
                <a:gd name="T38" fmla="*/ 211 w 235"/>
                <a:gd name="T39" fmla="*/ 247 h 365"/>
                <a:gd name="T40" fmla="*/ 190 w 235"/>
                <a:gd name="T41" fmla="*/ 326 h 365"/>
                <a:gd name="T42" fmla="*/ 158 w 235"/>
                <a:gd name="T43" fmla="*/ 328 h 365"/>
                <a:gd name="T44" fmla="*/ 122 w 235"/>
                <a:gd name="T45" fmla="*/ 326 h 365"/>
                <a:gd name="T46" fmla="*/ 107 w 235"/>
                <a:gd name="T47" fmla="*/ 335 h 365"/>
                <a:gd name="T48" fmla="*/ 95 w 235"/>
                <a:gd name="T49" fmla="*/ 354 h 365"/>
                <a:gd name="T50" fmla="*/ 139 w 235"/>
                <a:gd name="T51" fmla="*/ 363 h 365"/>
                <a:gd name="T52" fmla="*/ 161 w 235"/>
                <a:gd name="T53" fmla="*/ 364 h 365"/>
                <a:gd name="T54" fmla="*/ 126 w 235"/>
                <a:gd name="T55" fmla="*/ 202 h 365"/>
                <a:gd name="T56" fmla="*/ 98 w 235"/>
                <a:gd name="T57" fmla="*/ 179 h 365"/>
                <a:gd name="T58" fmla="*/ 99 w 235"/>
                <a:gd name="T59" fmla="*/ 106 h 365"/>
                <a:gd name="T60" fmla="*/ 160 w 235"/>
                <a:gd name="T61" fmla="*/ 101 h 365"/>
                <a:gd name="T62" fmla="*/ 120 w 235"/>
                <a:gd name="T63" fmla="*/ 204 h 365"/>
                <a:gd name="T64" fmla="*/ 79 w 235"/>
                <a:gd name="T65" fmla="*/ 26 h 365"/>
                <a:gd name="T66" fmla="*/ 149 w 235"/>
                <a:gd name="T67" fmla="*/ 17 h 365"/>
                <a:gd name="T68" fmla="*/ 164 w 235"/>
                <a:gd name="T69" fmla="*/ 36 h 365"/>
                <a:gd name="T70" fmla="*/ 166 w 235"/>
                <a:gd name="T71" fmla="*/ 78 h 365"/>
                <a:gd name="T72" fmla="*/ 125 w 235"/>
                <a:gd name="T73" fmla="*/ 55 h 365"/>
                <a:gd name="T74" fmla="*/ 68 w 235"/>
                <a:gd name="T75" fmla="*/ 56 h 365"/>
                <a:gd name="T76" fmla="*/ 69 w 235"/>
                <a:gd name="T77" fmla="*/ 42 h 365"/>
                <a:gd name="T78" fmla="*/ 107 w 235"/>
                <a:gd name="T79" fmla="*/ 75 h 365"/>
                <a:gd name="T80" fmla="*/ 107 w 235"/>
                <a:gd name="T81" fmla="*/ 69 h 365"/>
                <a:gd name="T82" fmla="*/ 129 w 235"/>
                <a:gd name="T83" fmla="*/ 52 h 365"/>
                <a:gd name="T84" fmla="*/ 114 w 235"/>
                <a:gd name="T85" fmla="*/ 79 h 365"/>
                <a:gd name="T86" fmla="*/ 158 w 235"/>
                <a:gd name="T87" fmla="*/ 91 h 365"/>
                <a:gd name="T88" fmla="*/ 171 w 235"/>
                <a:gd name="T89" fmla="*/ 85 h 365"/>
                <a:gd name="T90" fmla="*/ 62 w 235"/>
                <a:gd name="T91" fmla="*/ 85 h 365"/>
                <a:gd name="T92" fmla="*/ 101 w 235"/>
                <a:gd name="T93" fmla="*/ 252 h 365"/>
                <a:gd name="T94" fmla="*/ 127 w 235"/>
                <a:gd name="T95" fmla="*/ 246 h 365"/>
                <a:gd name="T96" fmla="*/ 136 w 235"/>
                <a:gd name="T97" fmla="*/ 266 h 365"/>
                <a:gd name="T98" fmla="*/ 133 w 235"/>
                <a:gd name="T99" fmla="*/ 285 h 365"/>
                <a:gd name="T100" fmla="*/ 94 w 235"/>
                <a:gd name="T101" fmla="*/ 305 h 365"/>
                <a:gd name="T102" fmla="*/ 114 w 235"/>
                <a:gd name="T103" fmla="*/ 355 h 365"/>
                <a:gd name="T104" fmla="*/ 95 w 235"/>
                <a:gd name="T105" fmla="*/ 340 h 365"/>
                <a:gd name="T106" fmla="*/ 115 w 235"/>
                <a:gd name="T107" fmla="*/ 337 h 365"/>
                <a:gd name="T108" fmla="*/ 128 w 235"/>
                <a:gd name="T109" fmla="*/ 331 h 365"/>
                <a:gd name="T110" fmla="*/ 160 w 235"/>
                <a:gd name="T111" fmla="*/ 33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5">
                  <a:moveTo>
                    <a:pt x="216" y="240"/>
                  </a:moveTo>
                  <a:cubicBezTo>
                    <a:pt x="216" y="240"/>
                    <a:pt x="216" y="240"/>
                    <a:pt x="216" y="240"/>
                  </a:cubicBezTo>
                  <a:cubicBezTo>
                    <a:pt x="211" y="218"/>
                    <a:pt x="194" y="199"/>
                    <a:pt x="174" y="193"/>
                  </a:cubicBezTo>
                  <a:cubicBezTo>
                    <a:pt x="154" y="188"/>
                    <a:pt x="154" y="188"/>
                    <a:pt x="154" y="188"/>
                  </a:cubicBezTo>
                  <a:cubicBezTo>
                    <a:pt x="151" y="187"/>
                    <a:pt x="149" y="186"/>
                    <a:pt x="147" y="185"/>
                  </a:cubicBezTo>
                  <a:cubicBezTo>
                    <a:pt x="147" y="182"/>
                    <a:pt x="147" y="182"/>
                    <a:pt x="147" y="182"/>
                  </a:cubicBezTo>
                  <a:cubicBezTo>
                    <a:pt x="147" y="182"/>
                    <a:pt x="147" y="181"/>
                    <a:pt x="147" y="181"/>
                  </a:cubicBezTo>
                  <a:cubicBezTo>
                    <a:pt x="144" y="173"/>
                    <a:pt x="144" y="173"/>
                    <a:pt x="144" y="173"/>
                  </a:cubicBezTo>
                  <a:cubicBezTo>
                    <a:pt x="143" y="172"/>
                    <a:pt x="142" y="172"/>
                    <a:pt x="141" y="172"/>
                  </a:cubicBezTo>
                  <a:cubicBezTo>
                    <a:pt x="140" y="171"/>
                    <a:pt x="139" y="172"/>
                    <a:pt x="138" y="173"/>
                  </a:cubicBezTo>
                  <a:cubicBezTo>
                    <a:pt x="138" y="173"/>
                    <a:pt x="138" y="173"/>
                    <a:pt x="138" y="173"/>
                  </a:cubicBezTo>
                  <a:cubicBezTo>
                    <a:pt x="137" y="171"/>
                    <a:pt x="136" y="168"/>
                    <a:pt x="136" y="165"/>
                  </a:cubicBezTo>
                  <a:cubicBezTo>
                    <a:pt x="136" y="150"/>
                    <a:pt x="136" y="150"/>
                    <a:pt x="136" y="150"/>
                  </a:cubicBezTo>
                  <a:cubicBezTo>
                    <a:pt x="152" y="143"/>
                    <a:pt x="163" y="129"/>
                    <a:pt x="165" y="112"/>
                  </a:cubicBezTo>
                  <a:cubicBezTo>
                    <a:pt x="175" y="111"/>
                    <a:pt x="182" y="103"/>
                    <a:pt x="182" y="94"/>
                  </a:cubicBezTo>
                  <a:cubicBezTo>
                    <a:pt x="182" y="88"/>
                    <a:pt x="179" y="82"/>
                    <a:pt x="174" y="80"/>
                  </a:cubicBezTo>
                  <a:cubicBezTo>
                    <a:pt x="174" y="79"/>
                    <a:pt x="174" y="78"/>
                    <a:pt x="174" y="77"/>
                  </a:cubicBezTo>
                  <a:cubicBezTo>
                    <a:pt x="174" y="66"/>
                    <a:pt x="174" y="66"/>
                    <a:pt x="174" y="66"/>
                  </a:cubicBezTo>
                  <a:cubicBezTo>
                    <a:pt x="174" y="57"/>
                    <a:pt x="172" y="49"/>
                    <a:pt x="169" y="41"/>
                  </a:cubicBezTo>
                  <a:cubicBezTo>
                    <a:pt x="171" y="41"/>
                    <a:pt x="171" y="41"/>
                    <a:pt x="171" y="41"/>
                  </a:cubicBezTo>
                  <a:cubicBezTo>
                    <a:pt x="172" y="40"/>
                    <a:pt x="172" y="40"/>
                    <a:pt x="173" y="39"/>
                  </a:cubicBezTo>
                  <a:cubicBezTo>
                    <a:pt x="173" y="38"/>
                    <a:pt x="173" y="37"/>
                    <a:pt x="173" y="37"/>
                  </a:cubicBezTo>
                  <a:cubicBezTo>
                    <a:pt x="173" y="36"/>
                    <a:pt x="171" y="31"/>
                    <a:pt x="165" y="26"/>
                  </a:cubicBezTo>
                  <a:cubicBezTo>
                    <a:pt x="163" y="24"/>
                    <a:pt x="161" y="22"/>
                    <a:pt x="159" y="21"/>
                  </a:cubicBezTo>
                  <a:cubicBezTo>
                    <a:pt x="159" y="21"/>
                    <a:pt x="159" y="21"/>
                    <a:pt x="159" y="21"/>
                  </a:cubicBezTo>
                  <a:cubicBezTo>
                    <a:pt x="161" y="20"/>
                    <a:pt x="161" y="18"/>
                    <a:pt x="160" y="17"/>
                  </a:cubicBezTo>
                  <a:cubicBezTo>
                    <a:pt x="160" y="16"/>
                    <a:pt x="157" y="13"/>
                    <a:pt x="151" y="11"/>
                  </a:cubicBezTo>
                  <a:cubicBezTo>
                    <a:pt x="148" y="10"/>
                    <a:pt x="144" y="10"/>
                    <a:pt x="142" y="11"/>
                  </a:cubicBezTo>
                  <a:cubicBezTo>
                    <a:pt x="139" y="8"/>
                    <a:pt x="127" y="0"/>
                    <a:pt x="106" y="3"/>
                  </a:cubicBezTo>
                  <a:cubicBezTo>
                    <a:pt x="83" y="6"/>
                    <a:pt x="72" y="15"/>
                    <a:pt x="72" y="15"/>
                  </a:cubicBezTo>
                  <a:cubicBezTo>
                    <a:pt x="70" y="16"/>
                    <a:pt x="70" y="18"/>
                    <a:pt x="71" y="19"/>
                  </a:cubicBezTo>
                  <a:cubicBezTo>
                    <a:pt x="73" y="22"/>
                    <a:pt x="73" y="22"/>
                    <a:pt x="73" y="22"/>
                  </a:cubicBezTo>
                  <a:cubicBezTo>
                    <a:pt x="71" y="23"/>
                    <a:pt x="69" y="25"/>
                    <a:pt x="66" y="27"/>
                  </a:cubicBezTo>
                  <a:cubicBezTo>
                    <a:pt x="61" y="30"/>
                    <a:pt x="57" y="37"/>
                    <a:pt x="56" y="37"/>
                  </a:cubicBezTo>
                  <a:cubicBezTo>
                    <a:pt x="56" y="38"/>
                    <a:pt x="56" y="39"/>
                    <a:pt x="56" y="39"/>
                  </a:cubicBezTo>
                  <a:cubicBezTo>
                    <a:pt x="56" y="40"/>
                    <a:pt x="57" y="41"/>
                    <a:pt x="58" y="41"/>
                  </a:cubicBezTo>
                  <a:cubicBezTo>
                    <a:pt x="61" y="43"/>
                    <a:pt x="61" y="43"/>
                    <a:pt x="61" y="43"/>
                  </a:cubicBezTo>
                  <a:cubicBezTo>
                    <a:pt x="60" y="44"/>
                    <a:pt x="59" y="45"/>
                    <a:pt x="59" y="46"/>
                  </a:cubicBezTo>
                  <a:cubicBezTo>
                    <a:pt x="56" y="50"/>
                    <a:pt x="56" y="55"/>
                    <a:pt x="56" y="55"/>
                  </a:cubicBezTo>
                  <a:cubicBezTo>
                    <a:pt x="56" y="56"/>
                    <a:pt x="56" y="57"/>
                    <a:pt x="57" y="58"/>
                  </a:cubicBezTo>
                  <a:cubicBezTo>
                    <a:pt x="57" y="58"/>
                    <a:pt x="58" y="59"/>
                    <a:pt x="59" y="59"/>
                  </a:cubicBezTo>
                  <a:cubicBezTo>
                    <a:pt x="61" y="59"/>
                    <a:pt x="61" y="59"/>
                    <a:pt x="61" y="59"/>
                  </a:cubicBezTo>
                  <a:cubicBezTo>
                    <a:pt x="61" y="61"/>
                    <a:pt x="61" y="64"/>
                    <a:pt x="61" y="66"/>
                  </a:cubicBezTo>
                  <a:cubicBezTo>
                    <a:pt x="61" y="77"/>
                    <a:pt x="61" y="77"/>
                    <a:pt x="61" y="77"/>
                  </a:cubicBezTo>
                  <a:cubicBezTo>
                    <a:pt x="61" y="78"/>
                    <a:pt x="61" y="78"/>
                    <a:pt x="61" y="79"/>
                  </a:cubicBezTo>
                  <a:cubicBezTo>
                    <a:pt x="60" y="79"/>
                    <a:pt x="60" y="79"/>
                    <a:pt x="59" y="79"/>
                  </a:cubicBezTo>
                  <a:cubicBezTo>
                    <a:pt x="54" y="81"/>
                    <a:pt x="51" y="88"/>
                    <a:pt x="51" y="94"/>
                  </a:cubicBezTo>
                  <a:cubicBezTo>
                    <a:pt x="51" y="103"/>
                    <a:pt x="58" y="111"/>
                    <a:pt x="67" y="112"/>
                  </a:cubicBezTo>
                  <a:cubicBezTo>
                    <a:pt x="70" y="129"/>
                    <a:pt x="80" y="143"/>
                    <a:pt x="96" y="150"/>
                  </a:cubicBezTo>
                  <a:cubicBezTo>
                    <a:pt x="96" y="165"/>
                    <a:pt x="96" y="165"/>
                    <a:pt x="96" y="165"/>
                  </a:cubicBezTo>
                  <a:cubicBezTo>
                    <a:pt x="96" y="168"/>
                    <a:pt x="95" y="171"/>
                    <a:pt x="94" y="173"/>
                  </a:cubicBezTo>
                  <a:cubicBezTo>
                    <a:pt x="94" y="173"/>
                    <a:pt x="94" y="173"/>
                    <a:pt x="94" y="173"/>
                  </a:cubicBezTo>
                  <a:cubicBezTo>
                    <a:pt x="94" y="172"/>
                    <a:pt x="93" y="171"/>
                    <a:pt x="91" y="172"/>
                  </a:cubicBezTo>
                  <a:cubicBezTo>
                    <a:pt x="90" y="172"/>
                    <a:pt x="89" y="172"/>
                    <a:pt x="89" y="173"/>
                  </a:cubicBezTo>
                  <a:cubicBezTo>
                    <a:pt x="86" y="181"/>
                    <a:pt x="86" y="181"/>
                    <a:pt x="86" y="181"/>
                  </a:cubicBezTo>
                  <a:cubicBezTo>
                    <a:pt x="86" y="181"/>
                    <a:pt x="86" y="182"/>
                    <a:pt x="86" y="182"/>
                  </a:cubicBezTo>
                  <a:cubicBezTo>
                    <a:pt x="85" y="185"/>
                    <a:pt x="85" y="185"/>
                    <a:pt x="85" y="185"/>
                  </a:cubicBezTo>
                  <a:cubicBezTo>
                    <a:pt x="83" y="186"/>
                    <a:pt x="81" y="187"/>
                    <a:pt x="79" y="188"/>
                  </a:cubicBezTo>
                  <a:cubicBezTo>
                    <a:pt x="58" y="193"/>
                    <a:pt x="58" y="193"/>
                    <a:pt x="58" y="193"/>
                  </a:cubicBezTo>
                  <a:cubicBezTo>
                    <a:pt x="36" y="200"/>
                    <a:pt x="17" y="224"/>
                    <a:pt x="15" y="250"/>
                  </a:cubicBezTo>
                  <a:cubicBezTo>
                    <a:pt x="3" y="328"/>
                    <a:pt x="3" y="328"/>
                    <a:pt x="3" y="328"/>
                  </a:cubicBezTo>
                  <a:cubicBezTo>
                    <a:pt x="0" y="342"/>
                    <a:pt x="4" y="353"/>
                    <a:pt x="13" y="359"/>
                  </a:cubicBezTo>
                  <a:cubicBezTo>
                    <a:pt x="18" y="362"/>
                    <a:pt x="23" y="364"/>
                    <a:pt x="29" y="364"/>
                  </a:cubicBezTo>
                  <a:cubicBezTo>
                    <a:pt x="36" y="364"/>
                    <a:pt x="43" y="362"/>
                    <a:pt x="49" y="357"/>
                  </a:cubicBezTo>
                  <a:cubicBezTo>
                    <a:pt x="61" y="349"/>
                    <a:pt x="96" y="317"/>
                    <a:pt x="98" y="316"/>
                  </a:cubicBezTo>
                  <a:cubicBezTo>
                    <a:pt x="99" y="315"/>
                    <a:pt x="99" y="313"/>
                    <a:pt x="98" y="312"/>
                  </a:cubicBezTo>
                  <a:cubicBezTo>
                    <a:pt x="97" y="310"/>
                    <a:pt x="97" y="310"/>
                    <a:pt x="97" y="310"/>
                  </a:cubicBezTo>
                  <a:cubicBezTo>
                    <a:pt x="99" y="308"/>
                    <a:pt x="101" y="307"/>
                    <a:pt x="103" y="306"/>
                  </a:cubicBezTo>
                  <a:cubicBezTo>
                    <a:pt x="104" y="305"/>
                    <a:pt x="104" y="305"/>
                    <a:pt x="104" y="305"/>
                  </a:cubicBezTo>
                  <a:cubicBezTo>
                    <a:pt x="105" y="305"/>
                    <a:pt x="106" y="304"/>
                    <a:pt x="107" y="304"/>
                  </a:cubicBezTo>
                  <a:cubicBezTo>
                    <a:pt x="108" y="304"/>
                    <a:pt x="109" y="304"/>
                    <a:pt x="109" y="303"/>
                  </a:cubicBezTo>
                  <a:cubicBezTo>
                    <a:pt x="110" y="303"/>
                    <a:pt x="111" y="303"/>
                    <a:pt x="112" y="303"/>
                  </a:cubicBezTo>
                  <a:cubicBezTo>
                    <a:pt x="115" y="302"/>
                    <a:pt x="117" y="302"/>
                    <a:pt x="118" y="301"/>
                  </a:cubicBezTo>
                  <a:cubicBezTo>
                    <a:pt x="120" y="300"/>
                    <a:pt x="122" y="299"/>
                    <a:pt x="123" y="298"/>
                  </a:cubicBezTo>
                  <a:cubicBezTo>
                    <a:pt x="124" y="298"/>
                    <a:pt x="124" y="298"/>
                    <a:pt x="124" y="298"/>
                  </a:cubicBezTo>
                  <a:cubicBezTo>
                    <a:pt x="127" y="296"/>
                    <a:pt x="129" y="295"/>
                    <a:pt x="132" y="293"/>
                  </a:cubicBezTo>
                  <a:cubicBezTo>
                    <a:pt x="134" y="292"/>
                    <a:pt x="134" y="292"/>
                    <a:pt x="134" y="292"/>
                  </a:cubicBezTo>
                  <a:cubicBezTo>
                    <a:pt x="134" y="292"/>
                    <a:pt x="135" y="291"/>
                    <a:pt x="137" y="290"/>
                  </a:cubicBezTo>
                  <a:cubicBezTo>
                    <a:pt x="139" y="289"/>
                    <a:pt x="139" y="289"/>
                    <a:pt x="139" y="289"/>
                  </a:cubicBezTo>
                  <a:cubicBezTo>
                    <a:pt x="141" y="287"/>
                    <a:pt x="143" y="285"/>
                    <a:pt x="144" y="282"/>
                  </a:cubicBezTo>
                  <a:cubicBezTo>
                    <a:pt x="144" y="280"/>
                    <a:pt x="144" y="278"/>
                    <a:pt x="144" y="276"/>
                  </a:cubicBezTo>
                  <a:cubicBezTo>
                    <a:pt x="144" y="276"/>
                    <a:pt x="144" y="275"/>
                    <a:pt x="145" y="274"/>
                  </a:cubicBezTo>
                  <a:cubicBezTo>
                    <a:pt x="145" y="272"/>
                    <a:pt x="145" y="269"/>
                    <a:pt x="144" y="266"/>
                  </a:cubicBezTo>
                  <a:cubicBezTo>
                    <a:pt x="144" y="266"/>
                    <a:pt x="144" y="266"/>
                    <a:pt x="144" y="266"/>
                  </a:cubicBezTo>
                  <a:cubicBezTo>
                    <a:pt x="145" y="263"/>
                    <a:pt x="145" y="259"/>
                    <a:pt x="143" y="256"/>
                  </a:cubicBezTo>
                  <a:cubicBezTo>
                    <a:pt x="143" y="256"/>
                    <a:pt x="142" y="255"/>
                    <a:pt x="142" y="255"/>
                  </a:cubicBezTo>
                  <a:cubicBezTo>
                    <a:pt x="142" y="255"/>
                    <a:pt x="142" y="254"/>
                    <a:pt x="142" y="254"/>
                  </a:cubicBezTo>
                  <a:cubicBezTo>
                    <a:pt x="142" y="254"/>
                    <a:pt x="142" y="254"/>
                    <a:pt x="142" y="254"/>
                  </a:cubicBezTo>
                  <a:cubicBezTo>
                    <a:pt x="143" y="251"/>
                    <a:pt x="142" y="248"/>
                    <a:pt x="140" y="245"/>
                  </a:cubicBezTo>
                  <a:cubicBezTo>
                    <a:pt x="139" y="242"/>
                    <a:pt x="136" y="240"/>
                    <a:pt x="133" y="240"/>
                  </a:cubicBezTo>
                  <a:cubicBezTo>
                    <a:pt x="130" y="239"/>
                    <a:pt x="127" y="239"/>
                    <a:pt x="124" y="241"/>
                  </a:cubicBezTo>
                  <a:cubicBezTo>
                    <a:pt x="120" y="243"/>
                    <a:pt x="120" y="243"/>
                    <a:pt x="120" y="243"/>
                  </a:cubicBezTo>
                  <a:cubicBezTo>
                    <a:pt x="120" y="243"/>
                    <a:pt x="119" y="243"/>
                    <a:pt x="119" y="242"/>
                  </a:cubicBezTo>
                  <a:cubicBezTo>
                    <a:pt x="116" y="241"/>
                    <a:pt x="113" y="241"/>
                    <a:pt x="110" y="242"/>
                  </a:cubicBezTo>
                  <a:cubicBezTo>
                    <a:pt x="100" y="245"/>
                    <a:pt x="100" y="245"/>
                    <a:pt x="100" y="245"/>
                  </a:cubicBezTo>
                  <a:cubicBezTo>
                    <a:pt x="99" y="246"/>
                    <a:pt x="98" y="246"/>
                    <a:pt x="97" y="247"/>
                  </a:cubicBezTo>
                  <a:cubicBezTo>
                    <a:pt x="95" y="248"/>
                    <a:pt x="92" y="250"/>
                    <a:pt x="89" y="254"/>
                  </a:cubicBezTo>
                  <a:cubicBezTo>
                    <a:pt x="89" y="254"/>
                    <a:pt x="88" y="255"/>
                    <a:pt x="88" y="255"/>
                  </a:cubicBezTo>
                  <a:cubicBezTo>
                    <a:pt x="86" y="258"/>
                    <a:pt x="85" y="261"/>
                    <a:pt x="85" y="262"/>
                  </a:cubicBezTo>
                  <a:cubicBezTo>
                    <a:pt x="85" y="262"/>
                    <a:pt x="85" y="263"/>
                    <a:pt x="85" y="263"/>
                  </a:cubicBezTo>
                  <a:cubicBezTo>
                    <a:pt x="84" y="265"/>
                    <a:pt x="84" y="267"/>
                    <a:pt x="84" y="269"/>
                  </a:cubicBezTo>
                  <a:cubicBezTo>
                    <a:pt x="84" y="271"/>
                    <a:pt x="84" y="273"/>
                    <a:pt x="84" y="275"/>
                  </a:cubicBezTo>
                  <a:cubicBezTo>
                    <a:pt x="81" y="277"/>
                    <a:pt x="79" y="278"/>
                    <a:pt x="77" y="279"/>
                  </a:cubicBezTo>
                  <a:cubicBezTo>
                    <a:pt x="74" y="275"/>
                    <a:pt x="74" y="275"/>
                    <a:pt x="74" y="275"/>
                  </a:cubicBezTo>
                  <a:cubicBezTo>
                    <a:pt x="74" y="275"/>
                    <a:pt x="73" y="274"/>
                    <a:pt x="73" y="274"/>
                  </a:cubicBezTo>
                  <a:cubicBezTo>
                    <a:pt x="72" y="274"/>
                    <a:pt x="71" y="274"/>
                    <a:pt x="70" y="275"/>
                  </a:cubicBezTo>
                  <a:cubicBezTo>
                    <a:pt x="34" y="302"/>
                    <a:pt x="34" y="302"/>
                    <a:pt x="34" y="302"/>
                  </a:cubicBezTo>
                  <a:cubicBezTo>
                    <a:pt x="33" y="302"/>
                    <a:pt x="33" y="302"/>
                    <a:pt x="33" y="302"/>
                  </a:cubicBezTo>
                  <a:cubicBezTo>
                    <a:pt x="32" y="303"/>
                    <a:pt x="32" y="305"/>
                    <a:pt x="33" y="306"/>
                  </a:cubicBezTo>
                  <a:cubicBezTo>
                    <a:pt x="34" y="308"/>
                    <a:pt x="35" y="308"/>
                    <a:pt x="37" y="307"/>
                  </a:cubicBezTo>
                  <a:cubicBezTo>
                    <a:pt x="71" y="281"/>
                    <a:pt x="71" y="281"/>
                    <a:pt x="71" y="281"/>
                  </a:cubicBezTo>
                  <a:cubicBezTo>
                    <a:pt x="92" y="313"/>
                    <a:pt x="92" y="313"/>
                    <a:pt x="92" y="313"/>
                  </a:cubicBezTo>
                  <a:cubicBezTo>
                    <a:pt x="84" y="320"/>
                    <a:pt x="55" y="345"/>
                    <a:pt x="45" y="352"/>
                  </a:cubicBezTo>
                  <a:cubicBezTo>
                    <a:pt x="36" y="359"/>
                    <a:pt x="25" y="360"/>
                    <a:pt x="17" y="354"/>
                  </a:cubicBezTo>
                  <a:cubicBezTo>
                    <a:pt x="9" y="350"/>
                    <a:pt x="6" y="341"/>
                    <a:pt x="8" y="329"/>
                  </a:cubicBezTo>
                  <a:cubicBezTo>
                    <a:pt x="22" y="243"/>
                    <a:pt x="22" y="243"/>
                    <a:pt x="22" y="243"/>
                  </a:cubicBezTo>
                  <a:cubicBezTo>
                    <a:pt x="26" y="223"/>
                    <a:pt x="42" y="204"/>
                    <a:pt x="60" y="199"/>
                  </a:cubicBezTo>
                  <a:cubicBezTo>
                    <a:pt x="73" y="196"/>
                    <a:pt x="73" y="196"/>
                    <a:pt x="73" y="196"/>
                  </a:cubicBezTo>
                  <a:cubicBezTo>
                    <a:pt x="80" y="194"/>
                    <a:pt x="80" y="194"/>
                    <a:pt x="80" y="194"/>
                  </a:cubicBezTo>
                  <a:cubicBezTo>
                    <a:pt x="82" y="193"/>
                    <a:pt x="83" y="193"/>
                    <a:pt x="85" y="192"/>
                  </a:cubicBezTo>
                  <a:cubicBezTo>
                    <a:pt x="83" y="221"/>
                    <a:pt x="83" y="221"/>
                    <a:pt x="83" y="221"/>
                  </a:cubicBezTo>
                  <a:cubicBezTo>
                    <a:pt x="83" y="222"/>
                    <a:pt x="83" y="223"/>
                    <a:pt x="84" y="223"/>
                  </a:cubicBezTo>
                  <a:cubicBezTo>
                    <a:pt x="85" y="224"/>
                    <a:pt x="85" y="224"/>
                    <a:pt x="86" y="224"/>
                  </a:cubicBezTo>
                  <a:cubicBezTo>
                    <a:pt x="86" y="224"/>
                    <a:pt x="87" y="224"/>
                    <a:pt x="88" y="223"/>
                  </a:cubicBezTo>
                  <a:cubicBezTo>
                    <a:pt x="108" y="208"/>
                    <a:pt x="108" y="208"/>
                    <a:pt x="108" y="208"/>
                  </a:cubicBezTo>
                  <a:cubicBezTo>
                    <a:pt x="114" y="219"/>
                    <a:pt x="114" y="219"/>
                    <a:pt x="114" y="219"/>
                  </a:cubicBezTo>
                  <a:cubicBezTo>
                    <a:pt x="114" y="220"/>
                    <a:pt x="115" y="220"/>
                    <a:pt x="116" y="220"/>
                  </a:cubicBezTo>
                  <a:cubicBezTo>
                    <a:pt x="116" y="220"/>
                    <a:pt x="116" y="220"/>
                    <a:pt x="116" y="220"/>
                  </a:cubicBezTo>
                  <a:cubicBezTo>
                    <a:pt x="117" y="220"/>
                    <a:pt x="118" y="220"/>
                    <a:pt x="119" y="219"/>
                  </a:cubicBezTo>
                  <a:cubicBezTo>
                    <a:pt x="124" y="208"/>
                    <a:pt x="124" y="208"/>
                    <a:pt x="124" y="208"/>
                  </a:cubicBezTo>
                  <a:cubicBezTo>
                    <a:pt x="145" y="223"/>
                    <a:pt x="145" y="223"/>
                    <a:pt x="145" y="223"/>
                  </a:cubicBezTo>
                  <a:cubicBezTo>
                    <a:pt x="146" y="224"/>
                    <a:pt x="146" y="224"/>
                    <a:pt x="147" y="224"/>
                  </a:cubicBezTo>
                  <a:cubicBezTo>
                    <a:pt x="147" y="224"/>
                    <a:pt x="148" y="224"/>
                    <a:pt x="148" y="223"/>
                  </a:cubicBezTo>
                  <a:cubicBezTo>
                    <a:pt x="149" y="223"/>
                    <a:pt x="150" y="222"/>
                    <a:pt x="150" y="221"/>
                  </a:cubicBezTo>
                  <a:cubicBezTo>
                    <a:pt x="148" y="192"/>
                    <a:pt x="148" y="192"/>
                    <a:pt x="148" y="192"/>
                  </a:cubicBezTo>
                  <a:cubicBezTo>
                    <a:pt x="149" y="193"/>
                    <a:pt x="151" y="193"/>
                    <a:pt x="152" y="194"/>
                  </a:cubicBezTo>
                  <a:cubicBezTo>
                    <a:pt x="173" y="199"/>
                    <a:pt x="173" y="199"/>
                    <a:pt x="173" y="199"/>
                  </a:cubicBezTo>
                  <a:cubicBezTo>
                    <a:pt x="191" y="204"/>
                    <a:pt x="206" y="223"/>
                    <a:pt x="211" y="243"/>
                  </a:cubicBezTo>
                  <a:cubicBezTo>
                    <a:pt x="211" y="245"/>
                    <a:pt x="211" y="245"/>
                    <a:pt x="211" y="245"/>
                  </a:cubicBezTo>
                  <a:cubicBezTo>
                    <a:pt x="211" y="246"/>
                    <a:pt x="211" y="246"/>
                    <a:pt x="211" y="247"/>
                  </a:cubicBezTo>
                  <a:cubicBezTo>
                    <a:pt x="211" y="247"/>
                    <a:pt x="211" y="247"/>
                    <a:pt x="211" y="247"/>
                  </a:cubicBezTo>
                  <a:cubicBezTo>
                    <a:pt x="225" y="312"/>
                    <a:pt x="225" y="312"/>
                    <a:pt x="225" y="312"/>
                  </a:cubicBezTo>
                  <a:cubicBezTo>
                    <a:pt x="229" y="327"/>
                    <a:pt x="228" y="339"/>
                    <a:pt x="223" y="346"/>
                  </a:cubicBezTo>
                  <a:cubicBezTo>
                    <a:pt x="218" y="354"/>
                    <a:pt x="208" y="358"/>
                    <a:pt x="193" y="359"/>
                  </a:cubicBezTo>
                  <a:cubicBezTo>
                    <a:pt x="184" y="359"/>
                    <a:pt x="171" y="358"/>
                    <a:pt x="165" y="358"/>
                  </a:cubicBezTo>
                  <a:cubicBezTo>
                    <a:pt x="167" y="328"/>
                    <a:pt x="167" y="328"/>
                    <a:pt x="167" y="328"/>
                  </a:cubicBezTo>
                  <a:cubicBezTo>
                    <a:pt x="190" y="326"/>
                    <a:pt x="190" y="326"/>
                    <a:pt x="190" y="326"/>
                  </a:cubicBezTo>
                  <a:cubicBezTo>
                    <a:pt x="192" y="326"/>
                    <a:pt x="193" y="324"/>
                    <a:pt x="193" y="322"/>
                  </a:cubicBezTo>
                  <a:cubicBezTo>
                    <a:pt x="193" y="321"/>
                    <a:pt x="192" y="320"/>
                    <a:pt x="191" y="320"/>
                  </a:cubicBezTo>
                  <a:cubicBezTo>
                    <a:pt x="190" y="320"/>
                    <a:pt x="190" y="320"/>
                    <a:pt x="190" y="320"/>
                  </a:cubicBezTo>
                  <a:cubicBezTo>
                    <a:pt x="164" y="322"/>
                    <a:pt x="164" y="322"/>
                    <a:pt x="164" y="322"/>
                  </a:cubicBezTo>
                  <a:cubicBezTo>
                    <a:pt x="162" y="322"/>
                    <a:pt x="161" y="323"/>
                    <a:pt x="161" y="325"/>
                  </a:cubicBezTo>
                  <a:cubicBezTo>
                    <a:pt x="161" y="328"/>
                    <a:pt x="161" y="328"/>
                    <a:pt x="161" y="328"/>
                  </a:cubicBezTo>
                  <a:cubicBezTo>
                    <a:pt x="158" y="328"/>
                    <a:pt x="158" y="328"/>
                    <a:pt x="158" y="328"/>
                  </a:cubicBezTo>
                  <a:cubicBezTo>
                    <a:pt x="156" y="326"/>
                    <a:pt x="153" y="325"/>
                    <a:pt x="150" y="325"/>
                  </a:cubicBezTo>
                  <a:cubicBezTo>
                    <a:pt x="146" y="324"/>
                    <a:pt x="143" y="324"/>
                    <a:pt x="140" y="324"/>
                  </a:cubicBezTo>
                  <a:cubicBezTo>
                    <a:pt x="140" y="324"/>
                    <a:pt x="139" y="324"/>
                    <a:pt x="138" y="324"/>
                  </a:cubicBezTo>
                  <a:cubicBezTo>
                    <a:pt x="137" y="324"/>
                    <a:pt x="137" y="324"/>
                    <a:pt x="136" y="324"/>
                  </a:cubicBezTo>
                  <a:cubicBezTo>
                    <a:pt x="135" y="324"/>
                    <a:pt x="134" y="324"/>
                    <a:pt x="133" y="325"/>
                  </a:cubicBezTo>
                  <a:cubicBezTo>
                    <a:pt x="131" y="325"/>
                    <a:pt x="129" y="325"/>
                    <a:pt x="127" y="325"/>
                  </a:cubicBezTo>
                  <a:cubicBezTo>
                    <a:pt x="126" y="325"/>
                    <a:pt x="124" y="326"/>
                    <a:pt x="122" y="326"/>
                  </a:cubicBezTo>
                  <a:cubicBezTo>
                    <a:pt x="119" y="327"/>
                    <a:pt x="119" y="327"/>
                    <a:pt x="119" y="327"/>
                  </a:cubicBezTo>
                  <a:cubicBezTo>
                    <a:pt x="118" y="327"/>
                    <a:pt x="117" y="327"/>
                    <a:pt x="115" y="328"/>
                  </a:cubicBezTo>
                  <a:cubicBezTo>
                    <a:pt x="114" y="328"/>
                    <a:pt x="114" y="328"/>
                    <a:pt x="114" y="328"/>
                  </a:cubicBezTo>
                  <a:cubicBezTo>
                    <a:pt x="113" y="329"/>
                    <a:pt x="112" y="330"/>
                    <a:pt x="111" y="331"/>
                  </a:cubicBezTo>
                  <a:cubicBezTo>
                    <a:pt x="111" y="331"/>
                    <a:pt x="110" y="333"/>
                    <a:pt x="109" y="335"/>
                  </a:cubicBezTo>
                  <a:cubicBezTo>
                    <a:pt x="108" y="335"/>
                    <a:pt x="108" y="335"/>
                    <a:pt x="108" y="335"/>
                  </a:cubicBezTo>
                  <a:cubicBezTo>
                    <a:pt x="108" y="335"/>
                    <a:pt x="108" y="335"/>
                    <a:pt x="107" y="335"/>
                  </a:cubicBezTo>
                  <a:cubicBezTo>
                    <a:pt x="106" y="335"/>
                    <a:pt x="104" y="335"/>
                    <a:pt x="102" y="335"/>
                  </a:cubicBezTo>
                  <a:cubicBezTo>
                    <a:pt x="100" y="335"/>
                    <a:pt x="98" y="335"/>
                    <a:pt x="96" y="334"/>
                  </a:cubicBezTo>
                  <a:cubicBezTo>
                    <a:pt x="93" y="334"/>
                    <a:pt x="89" y="335"/>
                    <a:pt x="87" y="339"/>
                  </a:cubicBezTo>
                  <a:cubicBezTo>
                    <a:pt x="85" y="341"/>
                    <a:pt x="85" y="343"/>
                    <a:pt x="86" y="346"/>
                  </a:cubicBezTo>
                  <a:cubicBezTo>
                    <a:pt x="86" y="348"/>
                    <a:pt x="88" y="350"/>
                    <a:pt x="90" y="351"/>
                  </a:cubicBezTo>
                  <a:cubicBezTo>
                    <a:pt x="91" y="352"/>
                    <a:pt x="91" y="352"/>
                    <a:pt x="91" y="352"/>
                  </a:cubicBezTo>
                  <a:cubicBezTo>
                    <a:pt x="92" y="353"/>
                    <a:pt x="93" y="354"/>
                    <a:pt x="95" y="354"/>
                  </a:cubicBezTo>
                  <a:cubicBezTo>
                    <a:pt x="97" y="356"/>
                    <a:pt x="100" y="357"/>
                    <a:pt x="102" y="359"/>
                  </a:cubicBezTo>
                  <a:cubicBezTo>
                    <a:pt x="102" y="359"/>
                    <a:pt x="103" y="359"/>
                    <a:pt x="103" y="359"/>
                  </a:cubicBezTo>
                  <a:cubicBezTo>
                    <a:pt x="105" y="360"/>
                    <a:pt x="106" y="360"/>
                    <a:pt x="107" y="360"/>
                  </a:cubicBezTo>
                  <a:cubicBezTo>
                    <a:pt x="119" y="362"/>
                    <a:pt x="119" y="362"/>
                    <a:pt x="119" y="362"/>
                  </a:cubicBezTo>
                  <a:cubicBezTo>
                    <a:pt x="124" y="363"/>
                    <a:pt x="128" y="363"/>
                    <a:pt x="133" y="363"/>
                  </a:cubicBezTo>
                  <a:cubicBezTo>
                    <a:pt x="133" y="363"/>
                    <a:pt x="134" y="363"/>
                    <a:pt x="134" y="363"/>
                  </a:cubicBezTo>
                  <a:cubicBezTo>
                    <a:pt x="136" y="363"/>
                    <a:pt x="138" y="363"/>
                    <a:pt x="139" y="363"/>
                  </a:cubicBezTo>
                  <a:cubicBezTo>
                    <a:pt x="142" y="363"/>
                    <a:pt x="145" y="363"/>
                    <a:pt x="148" y="361"/>
                  </a:cubicBezTo>
                  <a:cubicBezTo>
                    <a:pt x="149" y="361"/>
                    <a:pt x="150" y="360"/>
                    <a:pt x="152" y="360"/>
                  </a:cubicBezTo>
                  <a:cubicBezTo>
                    <a:pt x="152" y="359"/>
                    <a:pt x="153" y="359"/>
                    <a:pt x="154" y="358"/>
                  </a:cubicBezTo>
                  <a:cubicBezTo>
                    <a:pt x="155" y="358"/>
                    <a:pt x="157" y="357"/>
                    <a:pt x="158" y="357"/>
                  </a:cubicBezTo>
                  <a:cubicBezTo>
                    <a:pt x="159" y="357"/>
                    <a:pt x="159" y="357"/>
                    <a:pt x="159" y="357"/>
                  </a:cubicBezTo>
                  <a:cubicBezTo>
                    <a:pt x="159" y="361"/>
                    <a:pt x="159" y="361"/>
                    <a:pt x="159" y="361"/>
                  </a:cubicBezTo>
                  <a:cubicBezTo>
                    <a:pt x="159" y="362"/>
                    <a:pt x="160" y="364"/>
                    <a:pt x="161" y="364"/>
                  </a:cubicBezTo>
                  <a:cubicBezTo>
                    <a:pt x="162" y="364"/>
                    <a:pt x="174" y="365"/>
                    <a:pt x="185" y="365"/>
                  </a:cubicBezTo>
                  <a:cubicBezTo>
                    <a:pt x="188" y="365"/>
                    <a:pt x="191" y="365"/>
                    <a:pt x="193" y="365"/>
                  </a:cubicBezTo>
                  <a:cubicBezTo>
                    <a:pt x="210" y="364"/>
                    <a:pt x="221" y="359"/>
                    <a:pt x="228" y="350"/>
                  </a:cubicBezTo>
                  <a:cubicBezTo>
                    <a:pt x="234" y="341"/>
                    <a:pt x="235" y="328"/>
                    <a:pt x="231" y="311"/>
                  </a:cubicBezTo>
                  <a:lnTo>
                    <a:pt x="216" y="240"/>
                  </a:lnTo>
                  <a:close/>
                  <a:moveTo>
                    <a:pt x="143" y="215"/>
                  </a:moveTo>
                  <a:cubicBezTo>
                    <a:pt x="126" y="202"/>
                    <a:pt x="126" y="202"/>
                    <a:pt x="126" y="202"/>
                  </a:cubicBezTo>
                  <a:cubicBezTo>
                    <a:pt x="140" y="181"/>
                    <a:pt x="140" y="181"/>
                    <a:pt x="140" y="181"/>
                  </a:cubicBezTo>
                  <a:cubicBezTo>
                    <a:pt x="141" y="183"/>
                    <a:pt x="141" y="183"/>
                    <a:pt x="141" y="183"/>
                  </a:cubicBezTo>
                  <a:lnTo>
                    <a:pt x="143" y="215"/>
                  </a:lnTo>
                  <a:close/>
                  <a:moveTo>
                    <a:pt x="116" y="211"/>
                  </a:moveTo>
                  <a:cubicBezTo>
                    <a:pt x="113" y="204"/>
                    <a:pt x="113" y="204"/>
                    <a:pt x="113" y="204"/>
                  </a:cubicBezTo>
                  <a:cubicBezTo>
                    <a:pt x="113" y="203"/>
                    <a:pt x="113" y="202"/>
                    <a:pt x="113" y="201"/>
                  </a:cubicBezTo>
                  <a:cubicBezTo>
                    <a:pt x="98" y="179"/>
                    <a:pt x="98" y="179"/>
                    <a:pt x="98" y="179"/>
                  </a:cubicBezTo>
                  <a:cubicBezTo>
                    <a:pt x="101" y="175"/>
                    <a:pt x="102" y="170"/>
                    <a:pt x="102" y="165"/>
                  </a:cubicBezTo>
                  <a:cubicBezTo>
                    <a:pt x="102" y="148"/>
                    <a:pt x="102" y="148"/>
                    <a:pt x="102" y="148"/>
                  </a:cubicBezTo>
                  <a:cubicBezTo>
                    <a:pt x="102" y="147"/>
                    <a:pt x="101" y="146"/>
                    <a:pt x="100" y="145"/>
                  </a:cubicBezTo>
                  <a:cubicBezTo>
                    <a:pt x="84" y="139"/>
                    <a:pt x="73" y="123"/>
                    <a:pt x="73" y="105"/>
                  </a:cubicBezTo>
                  <a:cubicBezTo>
                    <a:pt x="73" y="101"/>
                    <a:pt x="73" y="101"/>
                    <a:pt x="73" y="101"/>
                  </a:cubicBezTo>
                  <a:cubicBezTo>
                    <a:pt x="76" y="104"/>
                    <a:pt x="79" y="106"/>
                    <a:pt x="84" y="106"/>
                  </a:cubicBezTo>
                  <a:cubicBezTo>
                    <a:pt x="99" y="106"/>
                    <a:pt x="99" y="106"/>
                    <a:pt x="99" y="106"/>
                  </a:cubicBezTo>
                  <a:cubicBezTo>
                    <a:pt x="107" y="106"/>
                    <a:pt x="114" y="99"/>
                    <a:pt x="114" y="91"/>
                  </a:cubicBezTo>
                  <a:cubicBezTo>
                    <a:pt x="114" y="85"/>
                    <a:pt x="114" y="85"/>
                    <a:pt x="114" y="85"/>
                  </a:cubicBezTo>
                  <a:cubicBezTo>
                    <a:pt x="119" y="85"/>
                    <a:pt x="119" y="85"/>
                    <a:pt x="119" y="85"/>
                  </a:cubicBezTo>
                  <a:cubicBezTo>
                    <a:pt x="119" y="91"/>
                    <a:pt x="119" y="91"/>
                    <a:pt x="119" y="91"/>
                  </a:cubicBezTo>
                  <a:cubicBezTo>
                    <a:pt x="119" y="99"/>
                    <a:pt x="126" y="106"/>
                    <a:pt x="134" y="106"/>
                  </a:cubicBezTo>
                  <a:cubicBezTo>
                    <a:pt x="149" y="106"/>
                    <a:pt x="149" y="106"/>
                    <a:pt x="149" y="106"/>
                  </a:cubicBezTo>
                  <a:cubicBezTo>
                    <a:pt x="153" y="106"/>
                    <a:pt x="157" y="104"/>
                    <a:pt x="160" y="101"/>
                  </a:cubicBezTo>
                  <a:cubicBezTo>
                    <a:pt x="160" y="105"/>
                    <a:pt x="160" y="105"/>
                    <a:pt x="160" y="105"/>
                  </a:cubicBezTo>
                  <a:cubicBezTo>
                    <a:pt x="160" y="123"/>
                    <a:pt x="149" y="139"/>
                    <a:pt x="132" y="145"/>
                  </a:cubicBezTo>
                  <a:cubicBezTo>
                    <a:pt x="131" y="146"/>
                    <a:pt x="130" y="147"/>
                    <a:pt x="130" y="148"/>
                  </a:cubicBezTo>
                  <a:cubicBezTo>
                    <a:pt x="130" y="165"/>
                    <a:pt x="130" y="165"/>
                    <a:pt x="130" y="165"/>
                  </a:cubicBezTo>
                  <a:cubicBezTo>
                    <a:pt x="130" y="170"/>
                    <a:pt x="132" y="175"/>
                    <a:pt x="134" y="179"/>
                  </a:cubicBezTo>
                  <a:cubicBezTo>
                    <a:pt x="120" y="201"/>
                    <a:pt x="120" y="201"/>
                    <a:pt x="120" y="201"/>
                  </a:cubicBezTo>
                  <a:cubicBezTo>
                    <a:pt x="119" y="202"/>
                    <a:pt x="119" y="203"/>
                    <a:pt x="120" y="204"/>
                  </a:cubicBezTo>
                  <a:lnTo>
                    <a:pt x="116" y="211"/>
                  </a:lnTo>
                  <a:close/>
                  <a:moveTo>
                    <a:pt x="89" y="215"/>
                  </a:moveTo>
                  <a:cubicBezTo>
                    <a:pt x="91" y="183"/>
                    <a:pt x="91" y="183"/>
                    <a:pt x="91" y="183"/>
                  </a:cubicBezTo>
                  <a:cubicBezTo>
                    <a:pt x="92" y="181"/>
                    <a:pt x="92" y="181"/>
                    <a:pt x="92" y="181"/>
                  </a:cubicBezTo>
                  <a:cubicBezTo>
                    <a:pt x="106" y="202"/>
                    <a:pt x="106" y="202"/>
                    <a:pt x="106" y="202"/>
                  </a:cubicBezTo>
                  <a:lnTo>
                    <a:pt x="89" y="215"/>
                  </a:lnTo>
                  <a:close/>
                  <a:moveTo>
                    <a:pt x="79" y="26"/>
                  </a:moveTo>
                  <a:cubicBezTo>
                    <a:pt x="79" y="26"/>
                    <a:pt x="80" y="25"/>
                    <a:pt x="80" y="25"/>
                  </a:cubicBezTo>
                  <a:cubicBezTo>
                    <a:pt x="81" y="24"/>
                    <a:pt x="81" y="23"/>
                    <a:pt x="80" y="22"/>
                  </a:cubicBezTo>
                  <a:cubicBezTo>
                    <a:pt x="78" y="18"/>
                    <a:pt x="78" y="18"/>
                    <a:pt x="78" y="18"/>
                  </a:cubicBezTo>
                  <a:cubicBezTo>
                    <a:pt x="81" y="16"/>
                    <a:pt x="91" y="11"/>
                    <a:pt x="107" y="9"/>
                  </a:cubicBezTo>
                  <a:cubicBezTo>
                    <a:pt x="129" y="6"/>
                    <a:pt x="139" y="15"/>
                    <a:pt x="139" y="16"/>
                  </a:cubicBezTo>
                  <a:cubicBezTo>
                    <a:pt x="140" y="16"/>
                    <a:pt x="141" y="17"/>
                    <a:pt x="142" y="17"/>
                  </a:cubicBezTo>
                  <a:cubicBezTo>
                    <a:pt x="143" y="16"/>
                    <a:pt x="146" y="16"/>
                    <a:pt x="149" y="17"/>
                  </a:cubicBezTo>
                  <a:cubicBezTo>
                    <a:pt x="151" y="17"/>
                    <a:pt x="152" y="18"/>
                    <a:pt x="153" y="19"/>
                  </a:cubicBezTo>
                  <a:cubicBezTo>
                    <a:pt x="152" y="20"/>
                    <a:pt x="152" y="20"/>
                    <a:pt x="152" y="20"/>
                  </a:cubicBezTo>
                  <a:cubicBezTo>
                    <a:pt x="151" y="20"/>
                    <a:pt x="151" y="21"/>
                    <a:pt x="151" y="22"/>
                  </a:cubicBezTo>
                  <a:cubicBezTo>
                    <a:pt x="151" y="24"/>
                    <a:pt x="152" y="24"/>
                    <a:pt x="153" y="25"/>
                  </a:cubicBezTo>
                  <a:cubicBezTo>
                    <a:pt x="153" y="25"/>
                    <a:pt x="156" y="26"/>
                    <a:pt x="161" y="30"/>
                  </a:cubicBezTo>
                  <a:cubicBezTo>
                    <a:pt x="163" y="32"/>
                    <a:pt x="165" y="34"/>
                    <a:pt x="166" y="36"/>
                  </a:cubicBezTo>
                  <a:cubicBezTo>
                    <a:pt x="164" y="36"/>
                    <a:pt x="164" y="36"/>
                    <a:pt x="164" y="36"/>
                  </a:cubicBezTo>
                  <a:cubicBezTo>
                    <a:pt x="163" y="37"/>
                    <a:pt x="162" y="37"/>
                    <a:pt x="162" y="38"/>
                  </a:cubicBezTo>
                  <a:cubicBezTo>
                    <a:pt x="161" y="39"/>
                    <a:pt x="161" y="40"/>
                    <a:pt x="162" y="41"/>
                  </a:cubicBezTo>
                  <a:cubicBezTo>
                    <a:pt x="166" y="49"/>
                    <a:pt x="168" y="57"/>
                    <a:pt x="168" y="66"/>
                  </a:cubicBezTo>
                  <a:cubicBezTo>
                    <a:pt x="168" y="77"/>
                    <a:pt x="168" y="77"/>
                    <a:pt x="168" y="77"/>
                  </a:cubicBezTo>
                  <a:cubicBezTo>
                    <a:pt x="168" y="78"/>
                    <a:pt x="168" y="78"/>
                    <a:pt x="168" y="79"/>
                  </a:cubicBezTo>
                  <a:cubicBezTo>
                    <a:pt x="167" y="79"/>
                    <a:pt x="167" y="79"/>
                    <a:pt x="166" y="79"/>
                  </a:cubicBezTo>
                  <a:cubicBezTo>
                    <a:pt x="166" y="78"/>
                    <a:pt x="166" y="78"/>
                    <a:pt x="166" y="78"/>
                  </a:cubicBezTo>
                  <a:cubicBezTo>
                    <a:pt x="166" y="70"/>
                    <a:pt x="164" y="63"/>
                    <a:pt x="161" y="57"/>
                  </a:cubicBezTo>
                  <a:cubicBezTo>
                    <a:pt x="161" y="57"/>
                    <a:pt x="162" y="57"/>
                    <a:pt x="162" y="56"/>
                  </a:cubicBezTo>
                  <a:cubicBezTo>
                    <a:pt x="162" y="55"/>
                    <a:pt x="161" y="53"/>
                    <a:pt x="159" y="53"/>
                  </a:cubicBezTo>
                  <a:cubicBezTo>
                    <a:pt x="142" y="51"/>
                    <a:pt x="127" y="46"/>
                    <a:pt x="122" y="40"/>
                  </a:cubicBezTo>
                  <a:cubicBezTo>
                    <a:pt x="121" y="38"/>
                    <a:pt x="120" y="38"/>
                    <a:pt x="118" y="39"/>
                  </a:cubicBezTo>
                  <a:cubicBezTo>
                    <a:pt x="117" y="39"/>
                    <a:pt x="116" y="41"/>
                    <a:pt x="117" y="42"/>
                  </a:cubicBezTo>
                  <a:cubicBezTo>
                    <a:pt x="118" y="46"/>
                    <a:pt x="121" y="51"/>
                    <a:pt x="125" y="55"/>
                  </a:cubicBezTo>
                  <a:cubicBezTo>
                    <a:pt x="108" y="53"/>
                    <a:pt x="94" y="45"/>
                    <a:pt x="94" y="36"/>
                  </a:cubicBezTo>
                  <a:cubicBezTo>
                    <a:pt x="94" y="35"/>
                    <a:pt x="93" y="33"/>
                    <a:pt x="91" y="33"/>
                  </a:cubicBezTo>
                  <a:cubicBezTo>
                    <a:pt x="90" y="33"/>
                    <a:pt x="88" y="35"/>
                    <a:pt x="88" y="36"/>
                  </a:cubicBezTo>
                  <a:cubicBezTo>
                    <a:pt x="88" y="37"/>
                    <a:pt x="88" y="37"/>
                    <a:pt x="88" y="37"/>
                  </a:cubicBezTo>
                  <a:cubicBezTo>
                    <a:pt x="76" y="45"/>
                    <a:pt x="68" y="59"/>
                    <a:pt x="67" y="75"/>
                  </a:cubicBezTo>
                  <a:cubicBezTo>
                    <a:pt x="67" y="66"/>
                    <a:pt x="67" y="66"/>
                    <a:pt x="67" y="66"/>
                  </a:cubicBezTo>
                  <a:cubicBezTo>
                    <a:pt x="67" y="63"/>
                    <a:pt x="67" y="59"/>
                    <a:pt x="68" y="56"/>
                  </a:cubicBezTo>
                  <a:cubicBezTo>
                    <a:pt x="68" y="55"/>
                    <a:pt x="68" y="54"/>
                    <a:pt x="67" y="53"/>
                  </a:cubicBezTo>
                  <a:cubicBezTo>
                    <a:pt x="67" y="53"/>
                    <a:pt x="66" y="52"/>
                    <a:pt x="65" y="52"/>
                  </a:cubicBezTo>
                  <a:cubicBezTo>
                    <a:pt x="65" y="52"/>
                    <a:pt x="65" y="52"/>
                    <a:pt x="65" y="52"/>
                  </a:cubicBezTo>
                  <a:cubicBezTo>
                    <a:pt x="63" y="52"/>
                    <a:pt x="63" y="52"/>
                    <a:pt x="63" y="52"/>
                  </a:cubicBezTo>
                  <a:cubicBezTo>
                    <a:pt x="63" y="51"/>
                    <a:pt x="63" y="50"/>
                    <a:pt x="64" y="49"/>
                  </a:cubicBezTo>
                  <a:cubicBezTo>
                    <a:pt x="65" y="46"/>
                    <a:pt x="68" y="45"/>
                    <a:pt x="68" y="45"/>
                  </a:cubicBezTo>
                  <a:cubicBezTo>
                    <a:pt x="69" y="44"/>
                    <a:pt x="69" y="43"/>
                    <a:pt x="69" y="42"/>
                  </a:cubicBezTo>
                  <a:cubicBezTo>
                    <a:pt x="69" y="41"/>
                    <a:pt x="68" y="40"/>
                    <a:pt x="67" y="39"/>
                  </a:cubicBezTo>
                  <a:cubicBezTo>
                    <a:pt x="63" y="38"/>
                    <a:pt x="63" y="38"/>
                    <a:pt x="63" y="38"/>
                  </a:cubicBezTo>
                  <a:cubicBezTo>
                    <a:pt x="65" y="36"/>
                    <a:pt x="67" y="33"/>
                    <a:pt x="70" y="32"/>
                  </a:cubicBezTo>
                  <a:cubicBezTo>
                    <a:pt x="74" y="28"/>
                    <a:pt x="79" y="26"/>
                    <a:pt x="79" y="26"/>
                  </a:cubicBezTo>
                  <a:close/>
                  <a:moveTo>
                    <a:pt x="75" y="76"/>
                  </a:moveTo>
                  <a:cubicBezTo>
                    <a:pt x="75" y="76"/>
                    <a:pt x="75" y="75"/>
                    <a:pt x="76" y="75"/>
                  </a:cubicBezTo>
                  <a:cubicBezTo>
                    <a:pt x="107" y="75"/>
                    <a:pt x="107" y="75"/>
                    <a:pt x="107" y="75"/>
                  </a:cubicBezTo>
                  <a:cubicBezTo>
                    <a:pt x="107" y="75"/>
                    <a:pt x="108" y="76"/>
                    <a:pt x="108" y="76"/>
                  </a:cubicBezTo>
                  <a:cubicBezTo>
                    <a:pt x="108" y="91"/>
                    <a:pt x="108" y="91"/>
                    <a:pt x="108" y="91"/>
                  </a:cubicBezTo>
                  <a:cubicBezTo>
                    <a:pt x="108" y="96"/>
                    <a:pt x="103" y="100"/>
                    <a:pt x="99" y="100"/>
                  </a:cubicBezTo>
                  <a:cubicBezTo>
                    <a:pt x="84" y="100"/>
                    <a:pt x="84" y="100"/>
                    <a:pt x="84" y="100"/>
                  </a:cubicBezTo>
                  <a:cubicBezTo>
                    <a:pt x="79" y="100"/>
                    <a:pt x="75" y="96"/>
                    <a:pt x="75" y="91"/>
                  </a:cubicBezTo>
                  <a:lnTo>
                    <a:pt x="75" y="76"/>
                  </a:lnTo>
                  <a:close/>
                  <a:moveTo>
                    <a:pt x="107" y="69"/>
                  </a:moveTo>
                  <a:cubicBezTo>
                    <a:pt x="76" y="69"/>
                    <a:pt x="76" y="69"/>
                    <a:pt x="76" y="69"/>
                  </a:cubicBezTo>
                  <a:cubicBezTo>
                    <a:pt x="75" y="69"/>
                    <a:pt x="74" y="69"/>
                    <a:pt x="74" y="70"/>
                  </a:cubicBezTo>
                  <a:cubicBezTo>
                    <a:pt x="76" y="59"/>
                    <a:pt x="82" y="49"/>
                    <a:pt x="90" y="43"/>
                  </a:cubicBezTo>
                  <a:cubicBezTo>
                    <a:pt x="95" y="54"/>
                    <a:pt x="113" y="62"/>
                    <a:pt x="134" y="62"/>
                  </a:cubicBezTo>
                  <a:cubicBezTo>
                    <a:pt x="135" y="62"/>
                    <a:pt x="137" y="61"/>
                    <a:pt x="137" y="60"/>
                  </a:cubicBezTo>
                  <a:cubicBezTo>
                    <a:pt x="137" y="58"/>
                    <a:pt x="137" y="57"/>
                    <a:pt x="135" y="56"/>
                  </a:cubicBezTo>
                  <a:cubicBezTo>
                    <a:pt x="133" y="55"/>
                    <a:pt x="131" y="54"/>
                    <a:pt x="129" y="52"/>
                  </a:cubicBezTo>
                  <a:cubicBezTo>
                    <a:pt x="137" y="55"/>
                    <a:pt x="147" y="58"/>
                    <a:pt x="155" y="59"/>
                  </a:cubicBezTo>
                  <a:cubicBezTo>
                    <a:pt x="157" y="62"/>
                    <a:pt x="158" y="66"/>
                    <a:pt x="159" y="70"/>
                  </a:cubicBezTo>
                  <a:cubicBezTo>
                    <a:pt x="158" y="69"/>
                    <a:pt x="158" y="69"/>
                    <a:pt x="157" y="69"/>
                  </a:cubicBezTo>
                  <a:cubicBezTo>
                    <a:pt x="126" y="69"/>
                    <a:pt x="126" y="69"/>
                    <a:pt x="126" y="69"/>
                  </a:cubicBezTo>
                  <a:cubicBezTo>
                    <a:pt x="122" y="69"/>
                    <a:pt x="119" y="72"/>
                    <a:pt x="119" y="76"/>
                  </a:cubicBezTo>
                  <a:cubicBezTo>
                    <a:pt x="119" y="79"/>
                    <a:pt x="119" y="79"/>
                    <a:pt x="119" y="79"/>
                  </a:cubicBezTo>
                  <a:cubicBezTo>
                    <a:pt x="114" y="79"/>
                    <a:pt x="114" y="79"/>
                    <a:pt x="114" y="79"/>
                  </a:cubicBezTo>
                  <a:cubicBezTo>
                    <a:pt x="114" y="76"/>
                    <a:pt x="114" y="76"/>
                    <a:pt x="114" y="76"/>
                  </a:cubicBezTo>
                  <a:cubicBezTo>
                    <a:pt x="114" y="72"/>
                    <a:pt x="110" y="69"/>
                    <a:pt x="107" y="69"/>
                  </a:cubicBezTo>
                  <a:close/>
                  <a:moveTo>
                    <a:pt x="125" y="76"/>
                  </a:moveTo>
                  <a:cubicBezTo>
                    <a:pt x="125" y="76"/>
                    <a:pt x="125" y="75"/>
                    <a:pt x="126" y="75"/>
                  </a:cubicBezTo>
                  <a:cubicBezTo>
                    <a:pt x="157" y="75"/>
                    <a:pt x="157" y="75"/>
                    <a:pt x="157" y="75"/>
                  </a:cubicBezTo>
                  <a:cubicBezTo>
                    <a:pt x="157" y="75"/>
                    <a:pt x="158" y="76"/>
                    <a:pt x="158" y="76"/>
                  </a:cubicBezTo>
                  <a:cubicBezTo>
                    <a:pt x="158" y="91"/>
                    <a:pt x="158" y="91"/>
                    <a:pt x="158" y="91"/>
                  </a:cubicBezTo>
                  <a:cubicBezTo>
                    <a:pt x="158" y="96"/>
                    <a:pt x="154" y="100"/>
                    <a:pt x="149" y="100"/>
                  </a:cubicBezTo>
                  <a:cubicBezTo>
                    <a:pt x="134" y="100"/>
                    <a:pt x="134" y="100"/>
                    <a:pt x="134" y="100"/>
                  </a:cubicBezTo>
                  <a:cubicBezTo>
                    <a:pt x="129" y="100"/>
                    <a:pt x="125" y="96"/>
                    <a:pt x="125" y="91"/>
                  </a:cubicBezTo>
                  <a:lnTo>
                    <a:pt x="125" y="76"/>
                  </a:lnTo>
                  <a:close/>
                  <a:moveTo>
                    <a:pt x="166" y="106"/>
                  </a:moveTo>
                  <a:cubicBezTo>
                    <a:pt x="166" y="86"/>
                    <a:pt x="166" y="86"/>
                    <a:pt x="166" y="86"/>
                  </a:cubicBezTo>
                  <a:cubicBezTo>
                    <a:pt x="168" y="84"/>
                    <a:pt x="169" y="84"/>
                    <a:pt x="171" y="85"/>
                  </a:cubicBezTo>
                  <a:cubicBezTo>
                    <a:pt x="174" y="86"/>
                    <a:pt x="176" y="90"/>
                    <a:pt x="176" y="94"/>
                  </a:cubicBezTo>
                  <a:cubicBezTo>
                    <a:pt x="176" y="100"/>
                    <a:pt x="172" y="104"/>
                    <a:pt x="166" y="106"/>
                  </a:cubicBezTo>
                  <a:close/>
                  <a:moveTo>
                    <a:pt x="63" y="84"/>
                  </a:moveTo>
                  <a:cubicBezTo>
                    <a:pt x="64" y="84"/>
                    <a:pt x="65" y="85"/>
                    <a:pt x="66" y="86"/>
                  </a:cubicBezTo>
                  <a:cubicBezTo>
                    <a:pt x="66" y="106"/>
                    <a:pt x="66" y="106"/>
                    <a:pt x="66" y="106"/>
                  </a:cubicBezTo>
                  <a:cubicBezTo>
                    <a:pt x="61" y="104"/>
                    <a:pt x="57" y="100"/>
                    <a:pt x="57" y="94"/>
                  </a:cubicBezTo>
                  <a:cubicBezTo>
                    <a:pt x="57" y="90"/>
                    <a:pt x="59" y="86"/>
                    <a:pt x="62" y="85"/>
                  </a:cubicBezTo>
                  <a:cubicBezTo>
                    <a:pt x="62" y="85"/>
                    <a:pt x="63" y="84"/>
                    <a:pt x="63" y="84"/>
                  </a:cubicBezTo>
                  <a:close/>
                  <a:moveTo>
                    <a:pt x="87" y="280"/>
                  </a:moveTo>
                  <a:cubicBezTo>
                    <a:pt x="88" y="279"/>
                    <a:pt x="89" y="278"/>
                    <a:pt x="90" y="278"/>
                  </a:cubicBezTo>
                  <a:cubicBezTo>
                    <a:pt x="90" y="275"/>
                    <a:pt x="90" y="272"/>
                    <a:pt x="90" y="269"/>
                  </a:cubicBezTo>
                  <a:cubicBezTo>
                    <a:pt x="90" y="268"/>
                    <a:pt x="90" y="266"/>
                    <a:pt x="91" y="264"/>
                  </a:cubicBezTo>
                  <a:cubicBezTo>
                    <a:pt x="91" y="263"/>
                    <a:pt x="91" y="261"/>
                    <a:pt x="93" y="259"/>
                  </a:cubicBezTo>
                  <a:cubicBezTo>
                    <a:pt x="95" y="255"/>
                    <a:pt x="98" y="254"/>
                    <a:pt x="101" y="252"/>
                  </a:cubicBezTo>
                  <a:cubicBezTo>
                    <a:pt x="101" y="251"/>
                    <a:pt x="101" y="251"/>
                    <a:pt x="102" y="251"/>
                  </a:cubicBezTo>
                  <a:cubicBezTo>
                    <a:pt x="102" y="251"/>
                    <a:pt x="102" y="251"/>
                    <a:pt x="102" y="251"/>
                  </a:cubicBezTo>
                  <a:cubicBezTo>
                    <a:pt x="112" y="248"/>
                    <a:pt x="112" y="248"/>
                    <a:pt x="112" y="248"/>
                  </a:cubicBezTo>
                  <a:cubicBezTo>
                    <a:pt x="112" y="248"/>
                    <a:pt x="112" y="248"/>
                    <a:pt x="112" y="248"/>
                  </a:cubicBezTo>
                  <a:cubicBezTo>
                    <a:pt x="115" y="247"/>
                    <a:pt x="118" y="248"/>
                    <a:pt x="119" y="251"/>
                  </a:cubicBezTo>
                  <a:cubicBezTo>
                    <a:pt x="119" y="251"/>
                    <a:pt x="119" y="251"/>
                    <a:pt x="119" y="251"/>
                  </a:cubicBezTo>
                  <a:cubicBezTo>
                    <a:pt x="127" y="246"/>
                    <a:pt x="127" y="246"/>
                    <a:pt x="127" y="246"/>
                  </a:cubicBezTo>
                  <a:cubicBezTo>
                    <a:pt x="130" y="245"/>
                    <a:pt x="134" y="245"/>
                    <a:pt x="135" y="248"/>
                  </a:cubicBezTo>
                  <a:cubicBezTo>
                    <a:pt x="137" y="251"/>
                    <a:pt x="136" y="255"/>
                    <a:pt x="133" y="257"/>
                  </a:cubicBezTo>
                  <a:cubicBezTo>
                    <a:pt x="133" y="257"/>
                    <a:pt x="133" y="257"/>
                    <a:pt x="133" y="257"/>
                  </a:cubicBezTo>
                  <a:cubicBezTo>
                    <a:pt x="133" y="257"/>
                    <a:pt x="133" y="257"/>
                    <a:pt x="133" y="257"/>
                  </a:cubicBezTo>
                  <a:cubicBezTo>
                    <a:pt x="135" y="257"/>
                    <a:pt x="137" y="258"/>
                    <a:pt x="138" y="259"/>
                  </a:cubicBezTo>
                  <a:cubicBezTo>
                    <a:pt x="139" y="262"/>
                    <a:pt x="138" y="265"/>
                    <a:pt x="136" y="266"/>
                  </a:cubicBezTo>
                  <a:cubicBezTo>
                    <a:pt x="136" y="266"/>
                    <a:pt x="136" y="266"/>
                    <a:pt x="136" y="266"/>
                  </a:cubicBezTo>
                  <a:cubicBezTo>
                    <a:pt x="136" y="266"/>
                    <a:pt x="136" y="267"/>
                    <a:pt x="136" y="267"/>
                  </a:cubicBezTo>
                  <a:cubicBezTo>
                    <a:pt x="137" y="267"/>
                    <a:pt x="138" y="268"/>
                    <a:pt x="138" y="269"/>
                  </a:cubicBezTo>
                  <a:cubicBezTo>
                    <a:pt x="140" y="271"/>
                    <a:pt x="139" y="274"/>
                    <a:pt x="137" y="276"/>
                  </a:cubicBezTo>
                  <a:cubicBezTo>
                    <a:pt x="137" y="276"/>
                    <a:pt x="137" y="276"/>
                    <a:pt x="137" y="276"/>
                  </a:cubicBezTo>
                  <a:cubicBezTo>
                    <a:pt x="137" y="276"/>
                    <a:pt x="137" y="276"/>
                    <a:pt x="138" y="277"/>
                  </a:cubicBezTo>
                  <a:cubicBezTo>
                    <a:pt x="139" y="279"/>
                    <a:pt x="138" y="282"/>
                    <a:pt x="136" y="284"/>
                  </a:cubicBezTo>
                  <a:cubicBezTo>
                    <a:pt x="133" y="285"/>
                    <a:pt x="133" y="285"/>
                    <a:pt x="133" y="285"/>
                  </a:cubicBezTo>
                  <a:cubicBezTo>
                    <a:pt x="132" y="286"/>
                    <a:pt x="131" y="287"/>
                    <a:pt x="130" y="287"/>
                  </a:cubicBezTo>
                  <a:cubicBezTo>
                    <a:pt x="127" y="289"/>
                    <a:pt x="124" y="291"/>
                    <a:pt x="121" y="293"/>
                  </a:cubicBezTo>
                  <a:cubicBezTo>
                    <a:pt x="119" y="294"/>
                    <a:pt x="118" y="295"/>
                    <a:pt x="116" y="295"/>
                  </a:cubicBezTo>
                  <a:cubicBezTo>
                    <a:pt x="114" y="296"/>
                    <a:pt x="113" y="297"/>
                    <a:pt x="111" y="297"/>
                  </a:cubicBezTo>
                  <a:cubicBezTo>
                    <a:pt x="109" y="297"/>
                    <a:pt x="107" y="298"/>
                    <a:pt x="105" y="298"/>
                  </a:cubicBezTo>
                  <a:cubicBezTo>
                    <a:pt x="103" y="299"/>
                    <a:pt x="102" y="300"/>
                    <a:pt x="100" y="301"/>
                  </a:cubicBezTo>
                  <a:cubicBezTo>
                    <a:pt x="98" y="302"/>
                    <a:pt x="96" y="303"/>
                    <a:pt x="94" y="305"/>
                  </a:cubicBezTo>
                  <a:cubicBezTo>
                    <a:pt x="80" y="284"/>
                    <a:pt x="80" y="284"/>
                    <a:pt x="80" y="284"/>
                  </a:cubicBezTo>
                  <a:cubicBezTo>
                    <a:pt x="83" y="283"/>
                    <a:pt x="85" y="281"/>
                    <a:pt x="87" y="280"/>
                  </a:cubicBezTo>
                  <a:close/>
                  <a:moveTo>
                    <a:pt x="146" y="356"/>
                  </a:moveTo>
                  <a:cubicBezTo>
                    <a:pt x="144" y="357"/>
                    <a:pt x="141" y="357"/>
                    <a:pt x="139" y="357"/>
                  </a:cubicBezTo>
                  <a:cubicBezTo>
                    <a:pt x="137" y="357"/>
                    <a:pt x="135" y="357"/>
                    <a:pt x="133" y="357"/>
                  </a:cubicBezTo>
                  <a:cubicBezTo>
                    <a:pt x="129" y="357"/>
                    <a:pt x="124" y="357"/>
                    <a:pt x="120" y="356"/>
                  </a:cubicBezTo>
                  <a:cubicBezTo>
                    <a:pt x="114" y="355"/>
                    <a:pt x="114" y="355"/>
                    <a:pt x="114" y="355"/>
                  </a:cubicBezTo>
                  <a:cubicBezTo>
                    <a:pt x="110" y="355"/>
                    <a:pt x="110" y="355"/>
                    <a:pt x="110" y="355"/>
                  </a:cubicBezTo>
                  <a:cubicBezTo>
                    <a:pt x="108" y="354"/>
                    <a:pt x="108" y="354"/>
                    <a:pt x="108" y="354"/>
                  </a:cubicBezTo>
                  <a:cubicBezTo>
                    <a:pt x="107" y="354"/>
                    <a:pt x="106" y="354"/>
                    <a:pt x="105" y="354"/>
                  </a:cubicBezTo>
                  <a:cubicBezTo>
                    <a:pt x="101" y="351"/>
                    <a:pt x="98" y="349"/>
                    <a:pt x="94" y="347"/>
                  </a:cubicBezTo>
                  <a:cubicBezTo>
                    <a:pt x="93" y="346"/>
                    <a:pt x="93" y="346"/>
                    <a:pt x="93" y="346"/>
                  </a:cubicBezTo>
                  <a:cubicBezTo>
                    <a:pt x="91" y="345"/>
                    <a:pt x="91" y="343"/>
                    <a:pt x="92" y="342"/>
                  </a:cubicBezTo>
                  <a:cubicBezTo>
                    <a:pt x="93" y="341"/>
                    <a:pt x="94" y="340"/>
                    <a:pt x="95" y="340"/>
                  </a:cubicBezTo>
                  <a:cubicBezTo>
                    <a:pt x="97" y="341"/>
                    <a:pt x="100" y="341"/>
                    <a:pt x="102" y="341"/>
                  </a:cubicBezTo>
                  <a:cubicBezTo>
                    <a:pt x="104" y="341"/>
                    <a:pt x="106" y="341"/>
                    <a:pt x="108" y="341"/>
                  </a:cubicBezTo>
                  <a:cubicBezTo>
                    <a:pt x="108" y="341"/>
                    <a:pt x="108" y="341"/>
                    <a:pt x="109" y="341"/>
                  </a:cubicBezTo>
                  <a:cubicBezTo>
                    <a:pt x="110" y="341"/>
                    <a:pt x="110" y="341"/>
                    <a:pt x="110" y="341"/>
                  </a:cubicBezTo>
                  <a:cubicBezTo>
                    <a:pt x="113" y="341"/>
                    <a:pt x="113" y="341"/>
                    <a:pt x="113" y="341"/>
                  </a:cubicBezTo>
                  <a:cubicBezTo>
                    <a:pt x="116" y="340"/>
                    <a:pt x="116" y="340"/>
                    <a:pt x="116" y="340"/>
                  </a:cubicBezTo>
                  <a:cubicBezTo>
                    <a:pt x="115" y="339"/>
                    <a:pt x="115" y="338"/>
                    <a:pt x="115" y="337"/>
                  </a:cubicBezTo>
                  <a:cubicBezTo>
                    <a:pt x="115" y="335"/>
                    <a:pt x="116" y="335"/>
                    <a:pt x="116" y="334"/>
                  </a:cubicBezTo>
                  <a:cubicBezTo>
                    <a:pt x="116" y="334"/>
                    <a:pt x="117" y="334"/>
                    <a:pt x="117" y="333"/>
                  </a:cubicBezTo>
                  <a:cubicBezTo>
                    <a:pt x="118" y="333"/>
                    <a:pt x="118" y="333"/>
                    <a:pt x="118" y="333"/>
                  </a:cubicBezTo>
                  <a:cubicBezTo>
                    <a:pt x="119" y="333"/>
                    <a:pt x="119" y="333"/>
                    <a:pt x="120" y="333"/>
                  </a:cubicBezTo>
                  <a:cubicBezTo>
                    <a:pt x="121" y="332"/>
                    <a:pt x="121" y="332"/>
                    <a:pt x="121" y="332"/>
                  </a:cubicBezTo>
                  <a:cubicBezTo>
                    <a:pt x="123" y="332"/>
                    <a:pt x="123" y="332"/>
                    <a:pt x="123" y="332"/>
                  </a:cubicBezTo>
                  <a:cubicBezTo>
                    <a:pt x="125" y="332"/>
                    <a:pt x="127" y="331"/>
                    <a:pt x="128" y="331"/>
                  </a:cubicBezTo>
                  <a:cubicBezTo>
                    <a:pt x="130" y="331"/>
                    <a:pt x="132" y="331"/>
                    <a:pt x="133" y="330"/>
                  </a:cubicBezTo>
                  <a:cubicBezTo>
                    <a:pt x="134" y="330"/>
                    <a:pt x="135" y="330"/>
                    <a:pt x="136" y="330"/>
                  </a:cubicBezTo>
                  <a:cubicBezTo>
                    <a:pt x="137" y="330"/>
                    <a:pt x="138" y="330"/>
                    <a:pt x="138" y="330"/>
                  </a:cubicBezTo>
                  <a:cubicBezTo>
                    <a:pt x="141" y="330"/>
                    <a:pt x="145" y="330"/>
                    <a:pt x="149" y="330"/>
                  </a:cubicBezTo>
                  <a:cubicBezTo>
                    <a:pt x="151" y="331"/>
                    <a:pt x="154" y="332"/>
                    <a:pt x="156" y="334"/>
                  </a:cubicBezTo>
                  <a:cubicBezTo>
                    <a:pt x="156" y="334"/>
                    <a:pt x="156" y="334"/>
                    <a:pt x="156" y="334"/>
                  </a:cubicBezTo>
                  <a:cubicBezTo>
                    <a:pt x="160" y="334"/>
                    <a:pt x="160" y="334"/>
                    <a:pt x="160" y="334"/>
                  </a:cubicBezTo>
                  <a:cubicBezTo>
                    <a:pt x="159" y="351"/>
                    <a:pt x="159" y="351"/>
                    <a:pt x="159" y="351"/>
                  </a:cubicBezTo>
                  <a:cubicBezTo>
                    <a:pt x="159" y="351"/>
                    <a:pt x="158" y="351"/>
                    <a:pt x="158" y="351"/>
                  </a:cubicBezTo>
                  <a:cubicBezTo>
                    <a:pt x="156" y="352"/>
                    <a:pt x="154" y="352"/>
                    <a:pt x="152" y="353"/>
                  </a:cubicBezTo>
                  <a:cubicBezTo>
                    <a:pt x="150" y="354"/>
                    <a:pt x="148" y="355"/>
                    <a:pt x="146" y="3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4021435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2743860"/>
            <a:ext cx="11257200" cy="900000"/>
          </a:xfrm>
          <a:prstGeom prst="rect">
            <a:avLst/>
          </a:prstGeom>
          <a:solidFill>
            <a:srgbClr val="D9EBFF"/>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リポジトリに何があるのか、何に使えるのかを説明</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ライセンスに関する情報（</a:t>
            </a:r>
            <a:r>
              <a:rPr lang="en-US" altLang="ja-JP" sz="1700" dirty="0" err="1">
                <a:solidFill>
                  <a:srgbClr val="000000"/>
                </a:solidFill>
                <a:latin typeface="+mn-ea"/>
              </a:rPr>
              <a:t>InnerSource</a:t>
            </a:r>
            <a:r>
              <a:rPr lang="ja-JP" altLang="en-US" sz="1700" dirty="0">
                <a:solidFill>
                  <a:srgbClr val="000000"/>
                </a:solidFill>
                <a:latin typeface="+mn-ea"/>
              </a:rPr>
              <a:t>ライセンス）</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ソフトウェアの入手方法、ビルド方法、テスト方法、使用方法についての詳細な指示を提供</a:t>
            </a:r>
          </a:p>
        </p:txBody>
      </p:sp>
      <p:sp>
        <p:nvSpPr>
          <p:cNvPr id="40"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3729913"/>
            <a:ext cx="11257200" cy="1980000"/>
          </a:xfrm>
          <a:prstGeom prst="rect">
            <a:avLst/>
          </a:prstGeom>
          <a:solidFill>
            <a:srgbClr val="D9EBFF"/>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バグレポートや機能リクエストはどうやって提出すればいいですか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質問がある場合は誰にどのように連絡すればいいのか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コードスタイル、分岐、コミットメッセージの規約は？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貢献の「完了」の定義は？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貢献を管理するプロセスステップとは？</a:t>
            </a:r>
          </a:p>
          <a:p>
            <a:pPr marL="0" lvl="1" indent="-144000">
              <a:spcBef>
                <a:spcPts val="0"/>
              </a:spcBef>
              <a:spcAft>
                <a:spcPts val="0"/>
              </a:spcAft>
              <a:buFont typeface="Arial" panose="020B0604020202020204" pitchFamily="34" charset="0"/>
              <a:buChar char="•"/>
            </a:pPr>
            <a:r>
              <a:rPr lang="ja-JP" altLang="en-US" sz="1700" spc="-100" dirty="0">
                <a:solidFill>
                  <a:srgbClr val="000000"/>
                </a:solidFill>
                <a:latin typeface="+mn-ea"/>
              </a:rPr>
              <a:t>貢献が承認された後、貢献したコードをサポートするという点ではどのようなことが期待されていますか</a:t>
            </a:r>
            <a:r>
              <a:rPr lang="en-US" altLang="ja-JP" sz="1700" spc="-1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行動規範とは何ですか</a:t>
            </a:r>
            <a:r>
              <a:rPr lang="en-US" altLang="ja-JP" sz="1700" dirty="0">
                <a:solidFill>
                  <a:srgbClr val="000000"/>
                </a:solidFill>
                <a:latin typeface="+mn-ea"/>
              </a:rPr>
              <a:t>?</a:t>
            </a:r>
          </a:p>
        </p:txBody>
      </p:sp>
      <p:sp>
        <p:nvSpPr>
          <p:cNvPr id="3" name="タイトル 2"/>
          <p:cNvSpPr>
            <a:spLocks noGrp="1"/>
          </p:cNvSpPr>
          <p:nvPr>
            <p:ph type="title"/>
          </p:nvPr>
        </p:nvSpPr>
        <p:spPr/>
        <p:txBody>
          <a:bodyPr/>
          <a:lstStyle/>
          <a:p>
            <a:r>
              <a:rPr lang="ja-JP" altLang="ja-JP" sz="2800" dirty="0">
                <a:solidFill>
                  <a:schemeClr val="bg1"/>
                </a:solidFill>
                <a:latin typeface="+mn-ea"/>
                <a:ea typeface="+mn-ea"/>
              </a:rPr>
              <a:t>3-5</a:t>
            </a:r>
            <a:r>
              <a:rPr lang="ja-JP" altLang="en-US" sz="2800" dirty="0">
                <a:solidFill>
                  <a:schemeClr val="bg1"/>
                </a:solidFill>
                <a:latin typeface="+mn-ea"/>
                <a:ea typeface="+mn-ea"/>
              </a:rPr>
              <a:t>　コミュニティへの参入障壁を下げる</a:t>
            </a:r>
            <a:endParaRPr lang="ja-JP" altLang="ja-JP" sz="2800" dirty="0">
              <a:solidFill>
                <a:schemeClr val="bg1"/>
              </a:solidFill>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5795966"/>
            <a:ext cx="11257200" cy="576000"/>
          </a:xfrm>
          <a:solidFill>
            <a:srgbClr val="D9EBFF"/>
          </a:solidFill>
          <a:effectLst>
            <a:outerShdw blurRad="50800" dist="50800" dir="2700000" algn="tl" rotWithShape="0">
              <a:prstClr val="black">
                <a:alpha val="50000"/>
              </a:prstClr>
            </a:outerShdw>
          </a:effectLst>
        </p:spPr>
        <p:txBody>
          <a:bodyPr wrap="none" lIns="2520000" tIns="0" bIns="36000" anchor="ctr" anchorCtr="0">
            <a:noAutofit/>
          </a:bodyPr>
          <a:lstStyle/>
          <a:p>
            <a:pPr indent="-144000">
              <a:spcBef>
                <a:spcPts val="0"/>
              </a:spcBef>
              <a:spcAft>
                <a:spcPts val="0"/>
              </a:spcAft>
              <a:buFont typeface="Arial" panose="020B0604020202020204" pitchFamily="34" charset="0"/>
              <a:buChar char="•"/>
            </a:pPr>
            <a:r>
              <a:rPr lang="en-US" altLang="ja-JP" sz="1700" dirty="0">
                <a:latin typeface="+mn-ea"/>
              </a:rPr>
              <a:t>HELPWANTED </a:t>
            </a:r>
            <a:r>
              <a:rPr lang="ja-JP" altLang="en-US" sz="1700" dirty="0">
                <a:latin typeface="+mn-ea"/>
              </a:rPr>
              <a:t>を作成して、どのようなものが足りていないか明示する</a:t>
            </a:r>
            <a:endParaRPr lang="en-US" altLang="ja-JP" sz="1700" dirty="0">
              <a:latin typeface="+mn-ea"/>
            </a:endParaRPr>
          </a:p>
          <a:p>
            <a:pPr>
              <a:spcBef>
                <a:spcPts val="0"/>
              </a:spcBef>
              <a:spcAft>
                <a:spcPts val="0"/>
              </a:spcAft>
            </a:pPr>
            <a:r>
              <a:rPr lang="en-US" altLang="ja-JP" sz="1400" dirty="0">
                <a:latin typeface="+mn-ea"/>
              </a:rPr>
              <a:t>  (</a:t>
            </a:r>
            <a:r>
              <a:rPr lang="ja-JP" altLang="en-US" sz="1400" dirty="0">
                <a:latin typeface="+mn-ea"/>
              </a:rPr>
              <a:t>例：アートワーク、イベントの企画、要求機能</a:t>
            </a:r>
            <a:r>
              <a:rPr lang="en-US" altLang="ja-JP" sz="1400" dirty="0">
                <a:latin typeface="+mn-ea"/>
              </a:rPr>
              <a:t>)</a:t>
            </a:r>
          </a:p>
        </p:txBody>
      </p:sp>
      <p:sp>
        <p:nvSpPr>
          <p:cNvPr id="13" name="テキスト ボックス 12"/>
          <p:cNvSpPr txBox="1"/>
          <p:nvPr/>
        </p:nvSpPr>
        <p:spPr>
          <a:xfrm>
            <a:off x="467400" y="1505695"/>
            <a:ext cx="11257200" cy="1152000"/>
          </a:xfrm>
          <a:prstGeom prst="rect">
            <a:avLst/>
          </a:prstGeom>
          <a:solidFill>
            <a:schemeClr val="accent1">
              <a:lumMod val="60000"/>
              <a:lumOff val="40000"/>
            </a:schemeClr>
          </a:solidFill>
        </p:spPr>
        <p:txBody>
          <a:bodyPr wrap="square" lIns="216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8" name="グループ化 7"/>
          <p:cNvGrpSpPr/>
          <p:nvPr/>
        </p:nvGrpSpPr>
        <p:grpSpPr>
          <a:xfrm>
            <a:off x="9959393" y="1577695"/>
            <a:ext cx="1007925" cy="1008000"/>
            <a:chOff x="9959393" y="1577695"/>
            <a:chExt cx="1007925" cy="1008000"/>
          </a:xfrm>
        </p:grpSpPr>
        <p:sp>
          <p:nvSpPr>
            <p:cNvPr id="4" name="楕円 3"/>
            <p:cNvSpPr>
              <a:spLocks noChangeAspect="1"/>
            </p:cNvSpPr>
            <p:nvPr/>
          </p:nvSpPr>
          <p:spPr>
            <a:xfrm>
              <a:off x="9959393" y="1577695"/>
              <a:ext cx="1007925"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10013355" y="1937695"/>
              <a:ext cx="900000" cy="288000"/>
            </a:xfrm>
            <a:prstGeom prst="rect">
              <a:avLst/>
            </a:prstGeom>
            <a:noFill/>
          </p:spPr>
          <p:txBody>
            <a:bodyPr wrap="none" lIns="0" tIns="0" rIns="0" bIns="0" rtlCol="0" anchor="ctr" anchorCtr="0">
              <a:noAutofit/>
            </a:bodyPr>
            <a:lstStyle/>
            <a:p>
              <a:pPr algn="ctr"/>
              <a:r>
                <a:rPr lang="ja-JP" altLang="en-US" sz="2200" spc="-80" dirty="0">
                  <a:solidFill>
                    <a:schemeClr val="accent1">
                      <a:lumMod val="75000"/>
                    </a:schemeClr>
                  </a:solidFill>
                </a:rPr>
                <a:t>繋がれる</a:t>
              </a:r>
              <a:endParaRPr lang="en-US" altLang="ja-JP" sz="2200" spc="-80" dirty="0">
                <a:solidFill>
                  <a:schemeClr val="accent1">
                    <a:lumMod val="75000"/>
                  </a:schemeClr>
                </a:solidFill>
              </a:endParaRPr>
            </a:p>
          </p:txBody>
        </p:sp>
      </p:grpSp>
      <p:sp>
        <p:nvSpPr>
          <p:cNvPr id="36" name="正方形/長方形 35">
            <a:extLst>
              <a:ext uri="{FF2B5EF4-FFF2-40B4-BE49-F238E27FC236}">
                <a16:creationId xmlns:a16="http://schemas.microsoft.com/office/drawing/2014/main" id="{61B8B6A0-D858-4323-8EF3-33A881AC31D8}"/>
              </a:ext>
            </a:extLst>
          </p:cNvPr>
          <p:cNvSpPr/>
          <p:nvPr/>
        </p:nvSpPr>
        <p:spPr>
          <a:xfrm>
            <a:off x="467400" y="2743860"/>
            <a:ext cx="2340000" cy="9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en-US" altLang="ja-JP" sz="2200" b="1" dirty="0">
                <a:solidFill>
                  <a:srgbClr val="FFFFFF"/>
                </a:solidFill>
                <a:latin typeface="+mn-ea"/>
              </a:rPr>
              <a:t>README </a:t>
            </a:r>
          </a:p>
          <a:p>
            <a:pPr marL="106200" algn="ctr"/>
            <a:r>
              <a:rPr lang="ja-JP" altLang="en-US" sz="2200" b="1" dirty="0">
                <a:solidFill>
                  <a:srgbClr val="FFFFFF"/>
                </a:solidFill>
                <a:latin typeface="+mn-ea"/>
              </a:rPr>
              <a:t>を用意</a:t>
            </a:r>
            <a:endParaRPr lang="en-US" altLang="ja-JP" sz="2200" b="1" dirty="0">
              <a:solidFill>
                <a:srgbClr val="FFFFFF"/>
              </a:solidFill>
              <a:latin typeface="+mn-ea"/>
            </a:endParaRPr>
          </a:p>
        </p:txBody>
      </p:sp>
      <p:sp>
        <p:nvSpPr>
          <p:cNvPr id="37" name="正方形/長方形 36">
            <a:extLst>
              <a:ext uri="{FF2B5EF4-FFF2-40B4-BE49-F238E27FC236}">
                <a16:creationId xmlns:a16="http://schemas.microsoft.com/office/drawing/2014/main" id="{61B8B6A0-D858-4323-8EF3-33A881AC31D8}"/>
              </a:ext>
            </a:extLst>
          </p:cNvPr>
          <p:cNvSpPr/>
          <p:nvPr/>
        </p:nvSpPr>
        <p:spPr>
          <a:xfrm>
            <a:off x="467400" y="3729913"/>
            <a:ext cx="2340000" cy="19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200"/>
              </a:lnSpc>
            </a:pPr>
            <a:r>
              <a:rPr lang="en-US" altLang="ja-JP" sz="2000" b="1" dirty="0">
                <a:solidFill>
                  <a:srgbClr val="FFFFFF"/>
                </a:solidFill>
                <a:latin typeface="+mn-ea"/>
              </a:rPr>
              <a:t>CONTRIBUTING</a:t>
            </a:r>
          </a:p>
          <a:p>
            <a:pPr algn="ctr">
              <a:lnSpc>
                <a:spcPts val="2200"/>
              </a:lnSpc>
            </a:pPr>
            <a:r>
              <a:rPr lang="ja-JP" altLang="en-US" sz="2000" b="1" dirty="0">
                <a:solidFill>
                  <a:srgbClr val="FFFFFF"/>
                </a:solidFill>
                <a:latin typeface="+mn-ea"/>
              </a:rPr>
              <a:t>を作成して</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コントリビューターに</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何が期待されているか</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を説明</a:t>
            </a:r>
          </a:p>
        </p:txBody>
      </p:sp>
      <p:sp>
        <p:nvSpPr>
          <p:cNvPr id="38" name="正方形/長方形 37">
            <a:extLst>
              <a:ext uri="{FF2B5EF4-FFF2-40B4-BE49-F238E27FC236}">
                <a16:creationId xmlns:a16="http://schemas.microsoft.com/office/drawing/2014/main" id="{61B8B6A0-D858-4323-8EF3-33A881AC31D8}"/>
              </a:ext>
            </a:extLst>
          </p:cNvPr>
          <p:cNvSpPr/>
          <p:nvPr/>
        </p:nvSpPr>
        <p:spPr>
          <a:xfrm>
            <a:off x="467400" y="5795966"/>
            <a:ext cx="2340000"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ja-JP" altLang="en-US" sz="2400" b="1" dirty="0">
                <a:solidFill>
                  <a:srgbClr val="FFFFFF"/>
                </a:solidFill>
              </a:rPr>
              <a:t>オプション</a:t>
            </a:r>
            <a:endParaRPr lang="en-US" altLang="ja-JP" sz="2400" b="1" dirty="0">
              <a:solidFill>
                <a:srgbClr val="FFFFFF"/>
              </a:solidFill>
            </a:endParaRPr>
          </a:p>
        </p:txBody>
      </p:sp>
      <p:sp>
        <p:nvSpPr>
          <p:cNvPr id="29"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chemeClr val="accent3">
                    <a:lumMod val="75000"/>
                  </a:schemeClr>
                </a:solidFill>
                <a:latin typeface="+mn-ea"/>
              </a:rPr>
              <a:t>トラステッドコミッターが</a:t>
            </a:r>
            <a:r>
              <a:rPr lang="ja-JP" altLang="en-US" b="1" dirty="0">
                <a:solidFill>
                  <a:schemeClr val="accent3">
                    <a:lumMod val="75000"/>
                  </a:schemeClr>
                </a:solidFill>
                <a:latin typeface="Meiryo UI"/>
              </a:rPr>
              <a:t>参入障壁を下げるために行うこと</a:t>
            </a:r>
            <a:endParaRPr lang="en-US" altLang="ja-JP" b="1" dirty="0">
              <a:solidFill>
                <a:schemeClr val="accent3">
                  <a:lumMod val="75000"/>
                </a:schemeClr>
              </a:solidFill>
              <a:latin typeface="+mn-ea"/>
            </a:endParaRPr>
          </a:p>
        </p:txBody>
      </p:sp>
      <p:grpSp>
        <p:nvGrpSpPr>
          <p:cNvPr id="7" name="グループ化 6"/>
          <p:cNvGrpSpPr/>
          <p:nvPr/>
        </p:nvGrpSpPr>
        <p:grpSpPr>
          <a:xfrm>
            <a:off x="8596870" y="1577695"/>
            <a:ext cx="1008000" cy="1008000"/>
            <a:chOff x="8596870" y="1577695"/>
            <a:chExt cx="1008000" cy="1008000"/>
          </a:xfrm>
        </p:grpSpPr>
        <p:sp>
          <p:nvSpPr>
            <p:cNvPr id="25" name="楕円 24"/>
            <p:cNvSpPr>
              <a:spLocks noChangeAspect="1"/>
            </p:cNvSpPr>
            <p:nvPr/>
          </p:nvSpPr>
          <p:spPr>
            <a:xfrm>
              <a:off x="8596870"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740870" y="1937695"/>
              <a:ext cx="720000" cy="288000"/>
            </a:xfrm>
            <a:prstGeom prst="rect">
              <a:avLst/>
            </a:prstGeom>
            <a:noFill/>
          </p:spPr>
          <p:txBody>
            <a:bodyPr wrap="none" lIns="0" tIns="0" rIns="0" bIns="0" rtlCol="0" anchor="ctr" anchorCtr="0">
              <a:noAutofit/>
            </a:bodyPr>
            <a:lstStyle/>
            <a:p>
              <a:pPr algn="ctr"/>
              <a:r>
                <a:rPr lang="ja-JP" altLang="en-US" sz="2200" dirty="0">
                  <a:solidFill>
                    <a:schemeClr val="accent1">
                      <a:lumMod val="75000"/>
                    </a:schemeClr>
                  </a:solidFill>
                </a:rPr>
                <a:t>使える</a:t>
              </a:r>
              <a:endParaRPr lang="en-US" altLang="ja-JP" sz="2200" dirty="0">
                <a:solidFill>
                  <a:schemeClr val="accent1">
                    <a:lumMod val="75000"/>
                  </a:schemeClr>
                </a:solidFill>
              </a:endParaRPr>
            </a:p>
          </p:txBody>
        </p:sp>
      </p:grpSp>
      <p:grpSp>
        <p:nvGrpSpPr>
          <p:cNvPr id="6" name="グループ化 5"/>
          <p:cNvGrpSpPr/>
          <p:nvPr/>
        </p:nvGrpSpPr>
        <p:grpSpPr>
          <a:xfrm>
            <a:off x="7234347" y="1577695"/>
            <a:ext cx="1008000" cy="1008000"/>
            <a:chOff x="7234347" y="1577695"/>
            <a:chExt cx="1008000" cy="1008000"/>
          </a:xfrm>
        </p:grpSpPr>
        <p:sp>
          <p:nvSpPr>
            <p:cNvPr id="34" name="楕円 33"/>
            <p:cNvSpPr>
              <a:spLocks noChangeAspect="1"/>
            </p:cNvSpPr>
            <p:nvPr/>
          </p:nvSpPr>
          <p:spPr>
            <a:xfrm>
              <a:off x="7234347"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5" name="テキスト ボックス 34"/>
            <p:cNvSpPr txBox="1"/>
            <p:nvPr/>
          </p:nvSpPr>
          <p:spPr>
            <a:xfrm>
              <a:off x="7378347" y="1937695"/>
              <a:ext cx="720000" cy="288000"/>
            </a:xfrm>
            <a:prstGeom prst="rect">
              <a:avLst/>
            </a:prstGeom>
            <a:noFill/>
          </p:spPr>
          <p:txBody>
            <a:bodyPr wrap="none" lIns="0" tIns="0" rIns="0" bIns="0" rtlCol="0" anchor="ctr" anchorCtr="0">
              <a:noAutofit/>
            </a:bodyPr>
            <a:lstStyle/>
            <a:p>
              <a:pPr algn="ctr"/>
              <a:r>
                <a:rPr lang="ja-JP" altLang="en-US" sz="2200" dirty="0">
                  <a:solidFill>
                    <a:schemeClr val="accent1">
                      <a:lumMod val="75000"/>
                    </a:schemeClr>
                  </a:solidFill>
                </a:rPr>
                <a:t>わかる</a:t>
              </a:r>
              <a:endParaRPr lang="en-US" altLang="ja-JP" sz="2200" dirty="0">
                <a:solidFill>
                  <a:schemeClr val="accent1">
                    <a:lumMod val="75000"/>
                  </a:schemeClr>
                </a:solidFill>
              </a:endParaRPr>
            </a:p>
          </p:txBody>
        </p:sp>
      </p:grpSp>
    </p:spTree>
    <p:extLst>
      <p:ext uri="{BB962C8B-B14F-4D97-AF65-F5344CB8AC3E}">
        <p14:creationId xmlns:p14="http://schemas.microsoft.com/office/powerpoint/2010/main" val="2901372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3-5</a:t>
            </a:r>
            <a:r>
              <a:rPr lang="ja-JP" altLang="en-US" sz="2800" dirty="0">
                <a:solidFill>
                  <a:schemeClr val="bg1"/>
                </a:solidFill>
                <a:latin typeface="+mn-ea"/>
                <a:ea typeface="+mn-ea"/>
              </a:rPr>
              <a:t>　コミュニティへの参入障壁を下げる</a:t>
            </a:r>
            <a:endParaRPr lang="ja-JP" altLang="ja-JP" sz="2800" dirty="0">
              <a:solidFill>
                <a:schemeClr val="bg1"/>
              </a:solidFill>
              <a:latin typeface="+mn-ea"/>
              <a:ea typeface="+mn-ea"/>
            </a:endParaRPr>
          </a:p>
        </p:txBody>
      </p:sp>
      <p:sp>
        <p:nvSpPr>
          <p:cNvPr id="20" name="テキスト ボックス 19"/>
          <p:cNvSpPr txBox="1"/>
          <p:nvPr/>
        </p:nvSpPr>
        <p:spPr>
          <a:xfrm>
            <a:off x="479426" y="1505696"/>
            <a:ext cx="11244262" cy="2304000"/>
          </a:xfrm>
          <a:prstGeom prst="rect">
            <a:avLst/>
          </a:prstGeom>
          <a:solidFill>
            <a:schemeClr val="accent1">
              <a:lumMod val="60000"/>
              <a:lumOff val="40000"/>
            </a:schemeClr>
          </a:solidFill>
        </p:spPr>
        <p:txBody>
          <a:bodyPr wrap="square" lIns="252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7" name="グループ化 6"/>
          <p:cNvGrpSpPr/>
          <p:nvPr/>
        </p:nvGrpSpPr>
        <p:grpSpPr>
          <a:xfrm>
            <a:off x="6417482" y="1865696"/>
            <a:ext cx="5125798" cy="1584000"/>
            <a:chOff x="6417482" y="1757696"/>
            <a:chExt cx="5125798" cy="1584000"/>
          </a:xfrm>
        </p:grpSpPr>
        <p:grpSp>
          <p:nvGrpSpPr>
            <p:cNvPr id="6" name="グループ化 5"/>
            <p:cNvGrpSpPr/>
            <p:nvPr/>
          </p:nvGrpSpPr>
          <p:grpSpPr>
            <a:xfrm>
              <a:off x="9959395" y="1757696"/>
              <a:ext cx="1583885" cy="1584000"/>
              <a:chOff x="9959395" y="1757696"/>
              <a:chExt cx="1583885" cy="1584000"/>
            </a:xfrm>
          </p:grpSpPr>
          <p:sp>
            <p:nvSpPr>
              <p:cNvPr id="22" name="楕円 21"/>
              <p:cNvSpPr/>
              <p:nvPr/>
            </p:nvSpPr>
            <p:spPr>
              <a:xfrm>
                <a:off x="9959395" y="1757696"/>
                <a:ext cx="1583885"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10085337" y="2315696"/>
                <a:ext cx="1332000" cy="468000"/>
              </a:xfrm>
              <a:prstGeom prst="rect">
                <a:avLst/>
              </a:prstGeom>
              <a:noFill/>
            </p:spPr>
            <p:txBody>
              <a:bodyPr wrap="none" lIns="0" tIns="0" rIns="0" bIns="0" rtlCol="0" anchor="ctr" anchorCtr="0">
                <a:noAutofit/>
              </a:bodyPr>
              <a:lstStyle/>
              <a:p>
                <a:pPr algn="ctr"/>
                <a:r>
                  <a:rPr lang="ja-JP" altLang="en-US" sz="3200" dirty="0">
                    <a:solidFill>
                      <a:schemeClr val="accent1">
                        <a:lumMod val="75000"/>
                      </a:schemeClr>
                    </a:solidFill>
                  </a:rPr>
                  <a:t>繋がれる</a:t>
                </a:r>
                <a:endParaRPr lang="en-US" altLang="ja-JP" sz="3200" dirty="0">
                  <a:solidFill>
                    <a:schemeClr val="accent1">
                      <a:lumMod val="75000"/>
                    </a:schemeClr>
                  </a:solidFill>
                </a:endParaRPr>
              </a:p>
            </p:txBody>
          </p:sp>
        </p:grpSp>
        <p:grpSp>
          <p:nvGrpSpPr>
            <p:cNvPr id="5" name="グループ化 4"/>
            <p:cNvGrpSpPr/>
            <p:nvPr/>
          </p:nvGrpSpPr>
          <p:grpSpPr>
            <a:xfrm>
              <a:off x="8188439" y="1757696"/>
              <a:ext cx="1584000" cy="1584000"/>
              <a:chOff x="8188439" y="1757696"/>
              <a:chExt cx="1584000" cy="1584000"/>
            </a:xfrm>
          </p:grpSpPr>
          <p:sp>
            <p:nvSpPr>
              <p:cNvPr id="25" name="楕円 24"/>
              <p:cNvSpPr/>
              <p:nvPr/>
            </p:nvSpPr>
            <p:spPr>
              <a:xfrm>
                <a:off x="8188439"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410411" y="2315696"/>
                <a:ext cx="1140056" cy="468000"/>
              </a:xfrm>
              <a:prstGeom prst="rect">
                <a:avLst/>
              </a:prstGeom>
              <a:noFill/>
            </p:spPr>
            <p:txBody>
              <a:bodyPr wrap="none" lIns="0" tIns="0" rIns="0" bIns="0" rtlCol="0" anchor="ctr" anchorCtr="0">
                <a:noAutofit/>
              </a:bodyPr>
              <a:lstStyle/>
              <a:p>
                <a:pPr algn="ctr"/>
                <a:r>
                  <a:rPr lang="ja-JP" altLang="en-US" sz="3200" dirty="0">
                    <a:solidFill>
                      <a:schemeClr val="accent1">
                        <a:lumMod val="75000"/>
                      </a:schemeClr>
                    </a:solidFill>
                  </a:rPr>
                  <a:t>使える</a:t>
                </a:r>
                <a:endParaRPr lang="en-US" altLang="ja-JP" sz="3200" dirty="0">
                  <a:solidFill>
                    <a:schemeClr val="accent1">
                      <a:lumMod val="75000"/>
                    </a:schemeClr>
                  </a:solidFill>
                </a:endParaRPr>
              </a:p>
            </p:txBody>
          </p:sp>
        </p:grpSp>
        <p:grpSp>
          <p:nvGrpSpPr>
            <p:cNvPr id="4" name="グループ化 3"/>
            <p:cNvGrpSpPr/>
            <p:nvPr/>
          </p:nvGrpSpPr>
          <p:grpSpPr>
            <a:xfrm>
              <a:off x="6417482" y="1757696"/>
              <a:ext cx="1584000" cy="1584000"/>
              <a:chOff x="6417482" y="1757696"/>
              <a:chExt cx="1584000" cy="1584000"/>
            </a:xfrm>
          </p:grpSpPr>
          <p:sp>
            <p:nvSpPr>
              <p:cNvPr id="28" name="楕円 27"/>
              <p:cNvSpPr/>
              <p:nvPr/>
            </p:nvSpPr>
            <p:spPr>
              <a:xfrm>
                <a:off x="6417482"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9" name="テキスト ボックス 28"/>
              <p:cNvSpPr txBox="1"/>
              <p:nvPr/>
            </p:nvSpPr>
            <p:spPr>
              <a:xfrm>
                <a:off x="6664301" y="2315696"/>
                <a:ext cx="1090362" cy="468000"/>
              </a:xfrm>
              <a:prstGeom prst="rect">
                <a:avLst/>
              </a:prstGeom>
              <a:noFill/>
            </p:spPr>
            <p:txBody>
              <a:bodyPr wrap="none" lIns="0" tIns="0" rIns="0" bIns="0" rtlCol="0" anchor="ctr" anchorCtr="0">
                <a:noAutofit/>
              </a:bodyPr>
              <a:lstStyle/>
              <a:p>
                <a:pPr algn="ctr"/>
                <a:r>
                  <a:rPr lang="ja-JP" altLang="en-US" sz="3200" dirty="0">
                    <a:solidFill>
                      <a:schemeClr val="accent1">
                        <a:lumMod val="75000"/>
                      </a:schemeClr>
                    </a:solidFill>
                  </a:rPr>
                  <a:t>わかる</a:t>
                </a:r>
                <a:endParaRPr lang="en-US" altLang="ja-JP" sz="3200" dirty="0">
                  <a:solidFill>
                    <a:schemeClr val="accent1">
                      <a:lumMod val="75000"/>
                    </a:schemeClr>
                  </a:solidFill>
                </a:endParaRPr>
              </a:p>
            </p:txBody>
          </p:sp>
        </p:grpSp>
      </p:grpSp>
      <p:sp>
        <p:nvSpPr>
          <p:cNvPr id="30"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chemeClr val="accent3">
                    <a:lumMod val="75000"/>
                  </a:schemeClr>
                </a:solidFill>
                <a:latin typeface="+mn-ea"/>
              </a:rPr>
              <a:t>トラステッドコミッターが</a:t>
            </a:r>
            <a:r>
              <a:rPr lang="ja-JP" altLang="en-US" b="1" dirty="0">
                <a:solidFill>
                  <a:schemeClr val="accent3">
                    <a:lumMod val="75000"/>
                  </a:schemeClr>
                </a:solidFill>
                <a:latin typeface="Meiryo UI"/>
              </a:rPr>
              <a:t>参入障壁を下げるために行うこと</a:t>
            </a:r>
            <a:endParaRPr lang="en-US" altLang="ja-JP" b="1" dirty="0">
              <a:solidFill>
                <a:schemeClr val="accent3">
                  <a:lumMod val="75000"/>
                </a:schemeClr>
              </a:solidFill>
              <a:latin typeface="+mn-ea"/>
            </a:endParaRPr>
          </a:p>
        </p:txBody>
      </p:sp>
      <p:sp>
        <p:nvSpPr>
          <p:cNvPr id="35" name="右矢印 34"/>
          <p:cNvSpPr/>
          <p:nvPr/>
        </p:nvSpPr>
        <p:spPr>
          <a:xfrm rot="5400000">
            <a:off x="5826000" y="3317951"/>
            <a:ext cx="540000" cy="1800000"/>
          </a:xfrm>
          <a:prstGeom prst="rightArrow">
            <a:avLst>
              <a:gd name="adj1" fmla="val 61460"/>
              <a:gd name="adj2" fmla="val 62451"/>
            </a:avLst>
          </a:prstGeom>
          <a:solidFill>
            <a:srgbClr val="65D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10" name="グループ化 9"/>
          <p:cNvGrpSpPr/>
          <p:nvPr/>
        </p:nvGrpSpPr>
        <p:grpSpPr>
          <a:xfrm>
            <a:off x="467400" y="4571966"/>
            <a:ext cx="11257200" cy="1800000"/>
            <a:chOff x="467400" y="4571966"/>
            <a:chExt cx="11257200" cy="1800000"/>
          </a:xfrm>
        </p:grpSpPr>
        <p:sp>
          <p:nvSpPr>
            <p:cNvPr id="24" name="角丸四角形 23"/>
            <p:cNvSpPr/>
            <p:nvPr/>
          </p:nvSpPr>
          <p:spPr>
            <a:xfrm>
              <a:off x="468087" y="4571966"/>
              <a:ext cx="11255828" cy="1800000"/>
            </a:xfrm>
            <a:prstGeom prst="roundRect">
              <a:avLst>
                <a:gd name="adj" fmla="val 5288"/>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467400" y="4710219"/>
              <a:ext cx="11257200" cy="1523494"/>
            </a:xfrm>
            <a:prstGeom prst="rect">
              <a:avLst/>
            </a:prstGeom>
          </p:spPr>
          <p:txBody>
            <a:bodyPr wrap="square">
              <a:spAutoFit/>
            </a:bodyPr>
            <a:lstStyle/>
            <a:p>
              <a:pPr>
                <a:spcBef>
                  <a:spcPts val="0"/>
                </a:spcBef>
                <a:spcAft>
                  <a:spcPts val="600"/>
                </a:spcAft>
              </a:pPr>
              <a:r>
                <a:rPr lang="ja-JP" altLang="en-US" sz="2400" dirty="0">
                  <a:latin typeface="+mn-ea"/>
                </a:rPr>
                <a:t>できるだけ多くの人が貢献できるように</a:t>
              </a:r>
              <a:endParaRPr lang="en-US" altLang="ja-JP" sz="2400" dirty="0">
                <a:latin typeface="+mn-ea"/>
              </a:endParaRPr>
            </a:p>
            <a:p>
              <a:pPr>
                <a:spcBef>
                  <a:spcPts val="0"/>
                </a:spcBef>
                <a:spcAft>
                  <a:spcPts val="0"/>
                </a:spcAft>
              </a:pPr>
              <a:r>
                <a:rPr lang="ja-JP" altLang="en-US" sz="3200" b="1" dirty="0">
                  <a:solidFill>
                    <a:schemeClr val="accent1"/>
                  </a:solidFill>
                  <a:latin typeface="+mn-ea"/>
                </a:rPr>
                <a:t>  ・ドキュメントを用意して基本的な質問に答えられるようにする</a:t>
              </a:r>
              <a:endParaRPr lang="en-US" altLang="ja-JP" sz="3200" b="1" dirty="0">
                <a:solidFill>
                  <a:schemeClr val="accent1"/>
                </a:solidFill>
                <a:latin typeface="+mn-ea"/>
              </a:endParaRPr>
            </a:p>
            <a:p>
              <a:pPr>
                <a:spcBef>
                  <a:spcPts val="0"/>
                </a:spcBef>
                <a:spcAft>
                  <a:spcPts val="0"/>
                </a:spcAft>
              </a:pPr>
              <a:r>
                <a:rPr lang="ja-JP" altLang="en-US" sz="3200" b="1" dirty="0">
                  <a:solidFill>
                    <a:schemeClr val="accent1"/>
                  </a:solidFill>
                  <a:latin typeface="+mn-ea"/>
                </a:rPr>
                <a:t>  ・貢献することがポジティブになる雰囲気を作りだす</a:t>
              </a:r>
              <a:endParaRPr lang="en-US" altLang="ja-JP" sz="3200" b="1" dirty="0">
                <a:solidFill>
                  <a:schemeClr val="accent1"/>
                </a:solidFill>
                <a:latin typeface="+mn-ea"/>
              </a:endParaRPr>
            </a:p>
          </p:txBody>
        </p:sp>
      </p:grpSp>
    </p:spTree>
    <p:extLst>
      <p:ext uri="{BB962C8B-B14F-4D97-AF65-F5344CB8AC3E}">
        <p14:creationId xmlns:p14="http://schemas.microsoft.com/office/powerpoint/2010/main" val="35160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3-6</a:t>
            </a:r>
            <a:r>
              <a:rPr lang="ja-JP" altLang="en-US" sz="2800" dirty="0">
                <a:solidFill>
                  <a:schemeClr val="bg1"/>
                </a:solidFill>
                <a:latin typeface="+mn-ea"/>
                <a:ea typeface="+mn-ea"/>
              </a:rPr>
              <a:t>　</a:t>
            </a:r>
            <a:r>
              <a:rPr lang="ja-JP" altLang="ja-JP" sz="2800" dirty="0">
                <a:solidFill>
                  <a:schemeClr val="bg1"/>
                </a:solidFill>
                <a:latin typeface="+mn-ea"/>
                <a:ea typeface="+mn-ea"/>
              </a:rPr>
              <a:t>コミュニティのニーズを擁護する</a:t>
            </a:r>
          </a:p>
        </p:txBody>
      </p:sp>
      <p:sp>
        <p:nvSpPr>
          <p:cNvPr id="12" name="テキスト ボックス 11"/>
          <p:cNvSpPr txBox="1"/>
          <p:nvPr/>
        </p:nvSpPr>
        <p:spPr>
          <a:xfrm>
            <a:off x="473869" y="1505697"/>
            <a:ext cx="11257200" cy="2448000"/>
          </a:xfrm>
          <a:prstGeom prst="rect">
            <a:avLst/>
          </a:prstGeom>
          <a:solidFill>
            <a:schemeClr val="accent1">
              <a:lumMod val="60000"/>
              <a:lumOff val="40000"/>
            </a:schemeClr>
          </a:solidFill>
        </p:spPr>
        <p:txBody>
          <a:bodyPr wrap="square" rtlCol="0" anchor="ctr">
            <a:noAutofit/>
          </a:bodyPr>
          <a:lstStyle/>
          <a:p>
            <a:pPr marL="468000" indent="-216000">
              <a:lnSpc>
                <a:spcPts val="3400"/>
              </a:lnSpc>
              <a:buFont typeface="Arial" panose="020B0604020202020204" pitchFamily="34" charset="0"/>
              <a:buChar char="•"/>
            </a:pPr>
            <a:r>
              <a:rPr lang="ja-JP" altLang="en-US" sz="2300" b="1" dirty="0">
                <a:solidFill>
                  <a:schemeClr val="bg1"/>
                </a:solidFill>
                <a:latin typeface="+mn-ea"/>
              </a:rPr>
              <a:t>組織との信頼関係を構築する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コミュニティの利益と社内のソフトウェアの長期的な健全性のために行動する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技術的なリスクだけでなく、コミュニティに関連するリスクをマネージャーに伝える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コミュニティや個々のコントリビューターの仕事を外から評価（称賛）する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en-US" altLang="ja-JP" sz="2300" b="1" dirty="0">
                <a:solidFill>
                  <a:schemeClr val="bg1"/>
                </a:solidFill>
                <a:latin typeface="+mn-ea"/>
              </a:rPr>
              <a:t>(</a:t>
            </a:r>
            <a:r>
              <a:rPr lang="ja-JP" altLang="en-US" sz="2300" b="1" dirty="0">
                <a:solidFill>
                  <a:schemeClr val="bg1"/>
                </a:solidFill>
                <a:latin typeface="+mn-ea"/>
              </a:rPr>
              <a:t>必要に応じて</a:t>
            </a:r>
            <a:r>
              <a:rPr lang="en-US" altLang="ja-JP" sz="2300" b="1" dirty="0">
                <a:solidFill>
                  <a:schemeClr val="bg1"/>
                </a:solidFill>
                <a:latin typeface="+mn-ea"/>
              </a:rPr>
              <a:t>)</a:t>
            </a:r>
            <a:r>
              <a:rPr lang="ja-JP" altLang="en-US" sz="2300" b="1" dirty="0">
                <a:solidFill>
                  <a:schemeClr val="bg1"/>
                </a:solidFill>
                <a:latin typeface="+mn-ea"/>
              </a:rPr>
              <a:t>コントリビューターのマネージャーと話し合いを行うなどのロビー活動をする</a:t>
            </a:r>
            <a:endParaRPr lang="en-US" altLang="ja-JP" sz="2300" b="1" dirty="0">
              <a:solidFill>
                <a:schemeClr val="bg1"/>
              </a:solidFill>
              <a:latin typeface="+mn-ea"/>
            </a:endParaRPr>
          </a:p>
        </p:txBody>
      </p:sp>
      <p:sp>
        <p:nvSpPr>
          <p:cNvPr id="18" name="Google Shape;215;p35"/>
          <p:cNvSpPr txBox="1">
            <a:spLocks/>
          </p:cNvSpPr>
          <p:nvPr/>
        </p:nvSpPr>
        <p:spPr>
          <a:xfrm>
            <a:off x="424542" y="1001542"/>
            <a:ext cx="6669088"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chemeClr val="accent3">
                    <a:lumMod val="75000"/>
                  </a:schemeClr>
                </a:solidFill>
                <a:latin typeface="+mn-ea"/>
              </a:rPr>
              <a:t>トラステッドコミッターが行うこと</a:t>
            </a:r>
            <a:endParaRPr lang="en-US" altLang="ja-JP" b="1" dirty="0">
              <a:solidFill>
                <a:schemeClr val="accent3">
                  <a:lumMod val="75000"/>
                </a:schemeClr>
              </a:solidFill>
              <a:latin typeface="+mn-ea"/>
            </a:endParaRPr>
          </a:p>
        </p:txBody>
      </p:sp>
      <p:sp>
        <p:nvSpPr>
          <p:cNvPr id="19" name="右矢印 18"/>
          <p:cNvSpPr/>
          <p:nvPr/>
        </p:nvSpPr>
        <p:spPr>
          <a:xfrm rot="5400000">
            <a:off x="5826000" y="3435885"/>
            <a:ext cx="540000" cy="1800000"/>
          </a:xfrm>
          <a:prstGeom prst="rightArrow">
            <a:avLst>
              <a:gd name="adj1" fmla="val 61460"/>
              <a:gd name="adj2" fmla="val 62451"/>
            </a:avLst>
          </a:prstGeom>
          <a:solidFill>
            <a:srgbClr val="65D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6" name="グループ化 5"/>
          <p:cNvGrpSpPr/>
          <p:nvPr/>
        </p:nvGrpSpPr>
        <p:grpSpPr>
          <a:xfrm>
            <a:off x="467400" y="4679966"/>
            <a:ext cx="11257200" cy="1692000"/>
            <a:chOff x="467400" y="4679966"/>
            <a:chExt cx="11257200" cy="1692000"/>
          </a:xfrm>
        </p:grpSpPr>
        <p:sp>
          <p:nvSpPr>
            <p:cNvPr id="13" name="角丸四角形 12"/>
            <p:cNvSpPr/>
            <p:nvPr/>
          </p:nvSpPr>
          <p:spPr>
            <a:xfrm>
              <a:off x="468087" y="4679966"/>
              <a:ext cx="11255828" cy="1692000"/>
            </a:xfrm>
            <a:prstGeom prst="roundRect">
              <a:avLst>
                <a:gd name="adj" fmla="val 5288"/>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5" name="正方形/長方形 14"/>
            <p:cNvSpPr/>
            <p:nvPr/>
          </p:nvSpPr>
          <p:spPr>
            <a:xfrm>
              <a:off x="467400" y="4823966"/>
              <a:ext cx="11257200" cy="1404000"/>
            </a:xfrm>
            <a:prstGeom prst="rect">
              <a:avLst/>
            </a:prstGeom>
          </p:spPr>
          <p:txBody>
            <a:bodyPr wrap="none" lIns="0" tIns="0" rIns="0" bIns="0" anchor="ctr" anchorCtr="0">
              <a:noAutofit/>
            </a:bodyPr>
            <a:lstStyle/>
            <a:p>
              <a:pPr algn="ctr">
                <a:lnSpc>
                  <a:spcPts val="3600"/>
                </a:lnSpc>
                <a:spcBef>
                  <a:spcPts val="0"/>
                </a:spcBef>
                <a:spcAft>
                  <a:spcPts val="0"/>
                </a:spcAft>
              </a:pPr>
              <a:r>
                <a:rPr lang="ja-JP" altLang="en-US" sz="3200" b="1" dirty="0">
                  <a:solidFill>
                    <a:schemeClr val="accent1"/>
                  </a:solidFill>
                  <a:latin typeface="+mn-ea"/>
                </a:rPr>
                <a:t>個々の投稿者の利益とコミュニティ全体の利益を擁護して</a:t>
              </a:r>
              <a:endParaRPr lang="en-US" altLang="ja-JP" sz="3200" b="1" dirty="0">
                <a:solidFill>
                  <a:schemeClr val="accent1"/>
                </a:solidFill>
                <a:latin typeface="+mn-ea"/>
              </a:endParaRPr>
            </a:p>
            <a:p>
              <a:pPr algn="ctr">
                <a:lnSpc>
                  <a:spcPts val="3600"/>
                </a:lnSpc>
                <a:spcBef>
                  <a:spcPts val="0"/>
                </a:spcBef>
                <a:spcAft>
                  <a:spcPts val="0"/>
                </a:spcAft>
              </a:pPr>
              <a:r>
                <a:rPr lang="ja-JP" altLang="en-US" sz="3200" b="1" dirty="0">
                  <a:solidFill>
                    <a:schemeClr val="accent1"/>
                  </a:solidFill>
                  <a:latin typeface="+mn-ea"/>
                </a:rPr>
                <a:t>コミュニィの健全性を維持することで、</a:t>
              </a:r>
              <a:endParaRPr lang="en-US" altLang="ja-JP" sz="3200" b="1" dirty="0">
                <a:solidFill>
                  <a:schemeClr val="accent1"/>
                </a:solidFill>
                <a:latin typeface="+mn-ea"/>
              </a:endParaRPr>
            </a:p>
            <a:p>
              <a:pPr algn="ctr">
                <a:lnSpc>
                  <a:spcPts val="3600"/>
                </a:lnSpc>
                <a:spcBef>
                  <a:spcPts val="0"/>
                </a:spcBef>
                <a:spcAft>
                  <a:spcPts val="0"/>
                </a:spcAft>
              </a:pPr>
              <a:r>
                <a:rPr lang="ja-JP" altLang="en-US" sz="3200" b="1" dirty="0">
                  <a:solidFill>
                    <a:schemeClr val="accent1"/>
                  </a:solidFill>
                  <a:latin typeface="+mn-ea"/>
                </a:rPr>
                <a:t>コミュニティと組織の両者の信頼関係を構築</a:t>
              </a:r>
              <a:endParaRPr lang="en-US" altLang="ja-JP" sz="3200" b="1" dirty="0">
                <a:solidFill>
                  <a:schemeClr val="accent1"/>
                </a:solidFill>
                <a:latin typeface="+mn-ea"/>
              </a:endParaRPr>
            </a:p>
          </p:txBody>
        </p:sp>
      </p:grpSp>
    </p:spTree>
    <p:extLst>
      <p:ext uri="{BB962C8B-B14F-4D97-AF65-F5344CB8AC3E}">
        <p14:creationId xmlns:p14="http://schemas.microsoft.com/office/powerpoint/2010/main" val="36005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467400" y="5291966"/>
            <a:ext cx="11257200" cy="1080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3-7</a:t>
            </a:r>
            <a:r>
              <a:rPr lang="ja-JP" altLang="en-US" sz="2800" dirty="0">
                <a:solidFill>
                  <a:schemeClr val="bg1"/>
                </a:solidFill>
                <a:latin typeface="Meiryo UI" panose="020B0604030504040204" pitchFamily="50" charset="-128"/>
                <a:ea typeface="Meiryo UI" panose="020B0604030504040204" pitchFamily="50" charset="-128"/>
              </a:rPr>
              <a:t>　トラステッドコミッター</a:t>
            </a:r>
            <a:r>
              <a:rPr lang="ja-JP" altLang="ja-JP" sz="2800" dirty="0">
                <a:solidFill>
                  <a:schemeClr val="bg1"/>
                </a:solidFill>
                <a:latin typeface="Meiryo UI" panose="020B0604030504040204" pitchFamily="50" charset="-128"/>
                <a:ea typeface="Meiryo UI" panose="020B0604030504040204" pitchFamily="50" charset="-128"/>
              </a:rPr>
              <a:t>になる</a:t>
            </a:r>
          </a:p>
        </p:txBody>
      </p:sp>
      <p:sp>
        <p:nvSpPr>
          <p:cNvPr id="2" name="コンテンツ プレースホルダー 1">
            <a:extLst>
              <a:ext uri="{FF2B5EF4-FFF2-40B4-BE49-F238E27FC236}">
                <a16:creationId xmlns:a16="http://schemas.microsoft.com/office/drawing/2014/main" id="{FED40A02-E99F-45F7-8192-8E735FB55CC7}"/>
              </a:ext>
            </a:extLst>
          </p:cNvPr>
          <p:cNvSpPr>
            <a:spLocks noGrp="1"/>
          </p:cNvSpPr>
          <p:nvPr>
            <p:ph idx="1"/>
          </p:nvPr>
        </p:nvSpPr>
        <p:spPr>
          <a:xfrm>
            <a:off x="4135843" y="5523762"/>
            <a:ext cx="7344000" cy="684000"/>
          </a:xfrm>
        </p:spPr>
        <p:txBody>
          <a:bodyPr wrap="none" tIns="0" bIns="0" anchor="ctr" anchorCtr="0">
            <a:noAutofit/>
          </a:bodyPr>
          <a:lstStyle/>
          <a:p>
            <a:pPr>
              <a:spcBef>
                <a:spcPts val="0"/>
              </a:spcBef>
              <a:spcAft>
                <a:spcPts val="600"/>
              </a:spcAft>
            </a:pPr>
            <a:r>
              <a:rPr lang="ja-JP" altLang="en-US" sz="2000" b="1" dirty="0">
                <a:latin typeface="+mn-ea"/>
              </a:rPr>
              <a:t>トラステッドコミッターを</a:t>
            </a:r>
            <a:r>
              <a:rPr lang="en-US" altLang="ja-JP" sz="2000" b="1" dirty="0">
                <a:latin typeface="+mn-ea"/>
              </a:rPr>
              <a:t>1</a:t>
            </a:r>
            <a:r>
              <a:rPr lang="ja-JP" altLang="en-US" sz="2000" b="1" dirty="0">
                <a:latin typeface="+mn-ea"/>
              </a:rPr>
              <a:t>人持つか複数持つか </a:t>
            </a:r>
            <a:r>
              <a:rPr lang="en-US" altLang="ja-JP" sz="2000" dirty="0">
                <a:latin typeface="+mn-ea"/>
              </a:rPr>
              <a:t>(</a:t>
            </a:r>
            <a:r>
              <a:rPr lang="ja-JP" altLang="en-US" sz="2000" dirty="0">
                <a:latin typeface="+mn-ea"/>
              </a:rPr>
              <a:t>規模やリスクで判断する</a:t>
            </a:r>
            <a:r>
              <a:rPr lang="en-US" altLang="ja-JP" sz="2000" dirty="0">
                <a:latin typeface="+mn-ea"/>
              </a:rPr>
              <a:t>)</a:t>
            </a:r>
          </a:p>
          <a:p>
            <a:pPr>
              <a:lnSpc>
                <a:spcPts val="1800"/>
              </a:lnSpc>
              <a:spcBef>
                <a:spcPts val="0"/>
              </a:spcBef>
            </a:pPr>
            <a:r>
              <a:rPr lang="ja-JP" altLang="en-US" sz="1800" dirty="0">
                <a:latin typeface="+mn-ea"/>
              </a:rPr>
              <a:t>例：トラステッドコミッターの仕事を分担するローテーション・システム</a:t>
            </a:r>
            <a:endParaRPr lang="en-US" altLang="ja-JP" sz="1800" dirty="0">
              <a:latin typeface="+mn-ea"/>
            </a:endParaRPr>
          </a:p>
        </p:txBody>
      </p:sp>
      <p:grpSp>
        <p:nvGrpSpPr>
          <p:cNvPr id="11" name="グループ化 10"/>
          <p:cNvGrpSpPr/>
          <p:nvPr/>
        </p:nvGrpSpPr>
        <p:grpSpPr>
          <a:xfrm>
            <a:off x="8719459" y="1492526"/>
            <a:ext cx="2862941" cy="3630459"/>
            <a:chOff x="980735" y="1761377"/>
            <a:chExt cx="528292" cy="669920"/>
          </a:xfrm>
          <a:solidFill>
            <a:schemeClr val="accent1">
              <a:lumMod val="60000"/>
              <a:lumOff val="40000"/>
            </a:schemeClr>
          </a:solidFill>
        </p:grpSpPr>
        <p:sp>
          <p:nvSpPr>
            <p:cNvPr id="12"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テキスト ボックス 4"/>
          <p:cNvSpPr txBox="1"/>
          <p:nvPr/>
        </p:nvSpPr>
        <p:spPr>
          <a:xfrm>
            <a:off x="418050" y="932576"/>
            <a:ext cx="8730019" cy="432000"/>
          </a:xfrm>
          <a:prstGeom prst="rect">
            <a:avLst/>
          </a:prstGeom>
          <a:noFill/>
        </p:spPr>
        <p:txBody>
          <a:bodyPr wrap="none" lIns="0" tIns="0" rIns="0" bIns="0" rtlCol="0" anchor="ctr" anchorCtr="0">
            <a:noAutofit/>
          </a:bodyPr>
          <a:lstStyle/>
          <a:p>
            <a:r>
              <a:rPr lang="ja-JP" altLang="en-US" sz="3000" b="1" dirty="0">
                <a:solidFill>
                  <a:srgbClr val="0064D2"/>
                </a:solidFill>
                <a:latin typeface="+mn-ea"/>
              </a:rPr>
              <a:t>トラステッドコミッターになるにはどうすればいいの？</a:t>
            </a:r>
            <a:endParaRPr lang="en-US" altLang="ja-JP" sz="3000" b="1" dirty="0">
              <a:solidFill>
                <a:srgbClr val="0064D2"/>
              </a:solidFill>
              <a:latin typeface="+mn-ea"/>
            </a:endParaRPr>
          </a:p>
        </p:txBody>
      </p:sp>
      <p:sp>
        <p:nvSpPr>
          <p:cNvPr id="18" name="テキスト ボックス 17"/>
          <p:cNvSpPr txBox="1"/>
          <p:nvPr/>
        </p:nvSpPr>
        <p:spPr>
          <a:xfrm>
            <a:off x="821178" y="1380337"/>
            <a:ext cx="6156000" cy="648000"/>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開発リーダー（クラス）になる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コミュニティ活動で、周りから認められる</a:t>
            </a:r>
            <a:endParaRPr lang="en-US" altLang="ja-JP" sz="2000" dirty="0">
              <a:latin typeface="+mn-ea"/>
            </a:endParaRPr>
          </a:p>
        </p:txBody>
      </p:sp>
      <p:sp>
        <p:nvSpPr>
          <p:cNvPr id="19" name="テキスト ボックス 18"/>
          <p:cNvSpPr txBox="1"/>
          <p:nvPr/>
        </p:nvSpPr>
        <p:spPr>
          <a:xfrm>
            <a:off x="418050" y="2190293"/>
            <a:ext cx="8007064" cy="432000"/>
          </a:xfrm>
          <a:prstGeom prst="rect">
            <a:avLst/>
          </a:prstGeom>
          <a:noFill/>
        </p:spPr>
        <p:txBody>
          <a:bodyPr wrap="none" lIns="0" tIns="0" rIns="0" bIns="0" rtlCol="0" anchor="ctr" anchorCtr="0">
            <a:noAutofit/>
          </a:bodyPr>
          <a:lstStyle/>
          <a:p>
            <a:r>
              <a:rPr lang="ja-JP" altLang="en-US" sz="3000" b="1" dirty="0">
                <a:solidFill>
                  <a:srgbClr val="0064D2"/>
                </a:solidFill>
                <a:latin typeface="+mn-ea"/>
              </a:rPr>
              <a:t>トラステッドコミッターになるために行うことは？</a:t>
            </a:r>
            <a:endParaRPr lang="en-US" altLang="ja-JP" sz="3000" b="1" dirty="0">
              <a:solidFill>
                <a:srgbClr val="0064D2"/>
              </a:solidFill>
              <a:latin typeface="+mn-ea"/>
            </a:endParaRPr>
          </a:p>
        </p:txBody>
      </p:sp>
      <p:sp>
        <p:nvSpPr>
          <p:cNvPr id="20" name="テキスト ボックス 19"/>
          <p:cNvSpPr txBox="1"/>
          <p:nvPr/>
        </p:nvSpPr>
        <p:spPr>
          <a:xfrm>
            <a:off x="821178" y="2642262"/>
            <a:ext cx="8795678" cy="1631216"/>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プロジェクトについて深い技術的能力を持つ</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プロダクトオーナーやマネージャーと効果的にコミュニケーションをとれるようになる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コントリビューターをレベルアップさせる意欲と忍耐力を示す</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感情的ならずに意見を受け止められるようになる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コーディングより、コミュニケーション・メンタリングに注力する</a:t>
            </a:r>
            <a:endParaRPr lang="en-US" altLang="ja-JP" sz="2000" dirty="0">
              <a:latin typeface="+mn-ea"/>
            </a:endParaRPr>
          </a:p>
        </p:txBody>
      </p:sp>
      <p:sp>
        <p:nvSpPr>
          <p:cNvPr id="21" name="テキスト ボックス 20"/>
          <p:cNvSpPr txBox="1"/>
          <p:nvPr/>
        </p:nvSpPr>
        <p:spPr>
          <a:xfrm>
            <a:off x="418050" y="4372493"/>
            <a:ext cx="7936532" cy="432000"/>
          </a:xfrm>
          <a:prstGeom prst="rect">
            <a:avLst/>
          </a:prstGeom>
          <a:noFill/>
        </p:spPr>
        <p:txBody>
          <a:bodyPr wrap="none" lIns="0" tIns="0" rIns="0" bIns="0" rtlCol="0" anchor="ctr" anchorCtr="0">
            <a:noAutofit/>
          </a:bodyPr>
          <a:lstStyle/>
          <a:p>
            <a:r>
              <a:rPr lang="ja-JP" altLang="en-US" sz="3000" b="1" dirty="0">
                <a:solidFill>
                  <a:srgbClr val="0064D2"/>
                </a:solidFill>
                <a:latin typeface="+mn-ea"/>
              </a:rPr>
              <a:t>トラステッドコミッターになるための心構えは？</a:t>
            </a:r>
            <a:endParaRPr lang="en-US" altLang="ja-JP" sz="3000" b="1" dirty="0">
              <a:solidFill>
                <a:srgbClr val="0064D2"/>
              </a:solidFill>
              <a:latin typeface="+mn-ea"/>
            </a:endParaRPr>
          </a:p>
        </p:txBody>
      </p:sp>
      <p:sp>
        <p:nvSpPr>
          <p:cNvPr id="22" name="テキスト ボックス 21"/>
          <p:cNvSpPr txBox="1"/>
          <p:nvPr/>
        </p:nvSpPr>
        <p:spPr>
          <a:xfrm>
            <a:off x="821178" y="4821106"/>
            <a:ext cx="2750753" cy="363736"/>
          </a:xfrm>
          <a:prstGeom prst="rect">
            <a:avLst/>
          </a:prstGeom>
          <a:noFill/>
        </p:spPr>
        <p:txBody>
          <a:bodyPr wrap="none" lIns="0" tIns="0" rIns="0" bIns="0" rtlCol="0" anchor="ctr" anchorCtr="0">
            <a:noAutofit/>
          </a:bodyPr>
          <a:lstStyle/>
          <a:p>
            <a:pPr indent="-144000">
              <a:buFont typeface="Arial" panose="020B0604020202020204" pitchFamily="34" charset="0"/>
              <a:buChar char="•"/>
            </a:pPr>
            <a:r>
              <a:rPr lang="ja-JP" altLang="en-US" sz="2000" dirty="0">
                <a:latin typeface="+mn-ea"/>
              </a:rPr>
              <a:t>自発的に引き受ける</a:t>
            </a:r>
            <a:endParaRPr lang="ja-JP" altLang="en-US" sz="2000" strike="sngStrike" dirty="0">
              <a:latin typeface="+mn-ea"/>
            </a:endParaRPr>
          </a:p>
        </p:txBody>
      </p:sp>
      <p:grpSp>
        <p:nvGrpSpPr>
          <p:cNvPr id="23" name="Group 4"/>
          <p:cNvGrpSpPr>
            <a:grpSpLocks noChangeAspect="1"/>
          </p:cNvGrpSpPr>
          <p:nvPr/>
        </p:nvGrpSpPr>
        <p:grpSpPr bwMode="auto">
          <a:xfrm>
            <a:off x="855031" y="5363966"/>
            <a:ext cx="691037" cy="1008000"/>
            <a:chOff x="6569" y="2340"/>
            <a:chExt cx="726" cy="1059"/>
          </a:xfrm>
        </p:grpSpPr>
        <p:sp>
          <p:nvSpPr>
            <p:cNvPr id="24"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739332" y="5355536"/>
            <a:ext cx="2074607" cy="1015663"/>
          </a:xfrm>
          <a:prstGeom prst="rect">
            <a:avLst/>
          </a:prstGeom>
        </p:spPr>
        <p:txBody>
          <a:bodyPr wrap="none">
            <a:spAutoFit/>
          </a:bodyPr>
          <a:lstStyle/>
          <a:p>
            <a:pPr>
              <a:lnSpc>
                <a:spcPts val="2400"/>
              </a:lnSpc>
              <a:spcBef>
                <a:spcPts val="0"/>
              </a:spcBef>
            </a:pPr>
            <a:r>
              <a:rPr lang="ja-JP" altLang="en-US" sz="2200" b="1" dirty="0">
                <a:solidFill>
                  <a:schemeClr val="accent3">
                    <a:lumMod val="75000"/>
                  </a:schemeClr>
                </a:solidFill>
                <a:latin typeface="+mn-ea"/>
              </a:rPr>
              <a:t>会社や</a:t>
            </a:r>
            <a:endParaRPr lang="en-US" altLang="ja-JP" sz="2200" b="1" dirty="0">
              <a:solidFill>
                <a:schemeClr val="accent3">
                  <a:lumMod val="75000"/>
                </a:schemeClr>
              </a:solidFill>
              <a:latin typeface="+mn-ea"/>
            </a:endParaRPr>
          </a:p>
          <a:p>
            <a:pPr>
              <a:lnSpc>
                <a:spcPts val="2400"/>
              </a:lnSpc>
              <a:spcBef>
                <a:spcPts val="0"/>
              </a:spcBef>
            </a:pPr>
            <a:r>
              <a:rPr lang="ja-JP" altLang="en-US" sz="2200" b="1" dirty="0">
                <a:solidFill>
                  <a:schemeClr val="accent3">
                    <a:lumMod val="75000"/>
                  </a:schemeClr>
                </a:solidFill>
                <a:latin typeface="+mn-ea"/>
              </a:rPr>
              <a:t>マネジメント層で</a:t>
            </a:r>
            <a:endParaRPr lang="en-US" altLang="ja-JP" sz="2200" b="1" dirty="0">
              <a:solidFill>
                <a:schemeClr val="accent3">
                  <a:lumMod val="75000"/>
                </a:schemeClr>
              </a:solidFill>
              <a:latin typeface="+mn-ea"/>
            </a:endParaRPr>
          </a:p>
          <a:p>
            <a:pPr>
              <a:lnSpc>
                <a:spcPts val="2400"/>
              </a:lnSpc>
              <a:spcBef>
                <a:spcPts val="0"/>
              </a:spcBef>
            </a:pPr>
            <a:r>
              <a:rPr lang="ja-JP" altLang="en-US" sz="2200" b="1" dirty="0">
                <a:solidFill>
                  <a:schemeClr val="accent3">
                    <a:lumMod val="75000"/>
                  </a:schemeClr>
                </a:solidFill>
                <a:latin typeface="+mn-ea"/>
              </a:rPr>
              <a:t>考えること</a:t>
            </a:r>
            <a:endParaRPr lang="en-US" altLang="ja-JP" sz="2200" b="1" dirty="0">
              <a:solidFill>
                <a:schemeClr val="accent3">
                  <a:lumMod val="75000"/>
                </a:schemeClr>
              </a:solidFill>
              <a:latin typeface="+mn-ea"/>
            </a:endParaRPr>
          </a:p>
        </p:txBody>
      </p:sp>
    </p:spTree>
    <p:extLst>
      <p:ext uri="{BB962C8B-B14F-4D97-AF65-F5344CB8AC3E}">
        <p14:creationId xmlns:p14="http://schemas.microsoft.com/office/powerpoint/2010/main" val="2497200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F0CDBF0-A679-44AC-A99A-A644EE63D404}"/>
              </a:ext>
            </a:extLst>
          </p:cNvPr>
          <p:cNvSpPr/>
          <p:nvPr/>
        </p:nvSpPr>
        <p:spPr>
          <a:xfrm>
            <a:off x="570523" y="1422400"/>
            <a:ext cx="11050954" cy="4419599"/>
          </a:xfrm>
          <a:prstGeom prst="roundRect">
            <a:avLst>
              <a:gd name="adj" fmla="val 7412"/>
            </a:avLst>
          </a:prstGeom>
          <a:solidFill>
            <a:schemeClr val="accent3">
              <a:lumMod val="20000"/>
              <a:lumOff val="80000"/>
            </a:schemeClr>
          </a:solidFill>
          <a:ln w="57150">
            <a:solidFill>
              <a:srgbClr val="86AC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sz="2800" dirty="0">
                <a:solidFill>
                  <a:schemeClr val="bg1"/>
                </a:solidFill>
                <a:latin typeface="Meiryo UI" panose="020B0604030504040204" pitchFamily="50" charset="-128"/>
                <a:ea typeface="Meiryo UI" panose="020B0604030504040204" pitchFamily="50" charset="-128"/>
              </a:rPr>
              <a:t>コラム：</a:t>
            </a:r>
            <a:r>
              <a:rPr lang="en-US" altLang="ja-JP" sz="2800" dirty="0">
                <a:solidFill>
                  <a:schemeClr val="bg1"/>
                </a:solidFill>
                <a:latin typeface="Meiryo UI" panose="020B0604030504040204" pitchFamily="50" charset="-128"/>
                <a:ea typeface="Meiryo UI" panose="020B0604030504040204" pitchFamily="50" charset="-128"/>
              </a:rPr>
              <a:t>”</a:t>
            </a:r>
            <a:r>
              <a:rPr lang="ja-JP" altLang="en-US" sz="2800" dirty="0">
                <a:solidFill>
                  <a:schemeClr val="bg1"/>
                </a:solidFill>
                <a:latin typeface="Meiryo UI" panose="020B0604030504040204" pitchFamily="50" charset="-128"/>
                <a:ea typeface="Meiryo UI" panose="020B0604030504040204" pitchFamily="50" charset="-128"/>
              </a:rPr>
              <a:t>トラステッドコミッター</a:t>
            </a:r>
            <a:r>
              <a:rPr lang="en-US" altLang="ja-JP" sz="2800" dirty="0">
                <a:solidFill>
                  <a:schemeClr val="bg1"/>
                </a:solidFill>
                <a:latin typeface="Meiryo UI" panose="020B0604030504040204" pitchFamily="50" charset="-128"/>
                <a:ea typeface="Meiryo UI" panose="020B0604030504040204" pitchFamily="50" charset="-128"/>
              </a:rPr>
              <a:t>”</a:t>
            </a:r>
            <a:r>
              <a:rPr lang="ja-JP" altLang="en-US" sz="2800" dirty="0">
                <a:solidFill>
                  <a:schemeClr val="bg1"/>
                </a:solidFill>
                <a:latin typeface="Meiryo UI" panose="020B0604030504040204" pitchFamily="50" charset="-128"/>
                <a:ea typeface="Meiryo UI" panose="020B0604030504040204" pitchFamily="50" charset="-128"/>
              </a:rPr>
              <a:t>という名前について</a:t>
            </a:r>
            <a:endParaRPr lang="ja-JP" altLang="ja-JP" sz="2800" dirty="0">
              <a:solidFill>
                <a:schemeClr val="bg1"/>
              </a:solidFill>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929958" y="1702390"/>
            <a:ext cx="8730019" cy="432000"/>
          </a:xfrm>
          <a:prstGeom prst="rect">
            <a:avLst/>
          </a:prstGeom>
          <a:noFill/>
        </p:spPr>
        <p:txBody>
          <a:bodyPr wrap="none" lIns="0" tIns="0" rIns="0" bIns="0" rtlCol="0" anchor="ctr" anchorCtr="0">
            <a:noAutofit/>
          </a:bodyPr>
          <a:lstStyle/>
          <a:p>
            <a:r>
              <a:rPr lang="ja-JP" altLang="en-US" sz="3000" b="1" dirty="0">
                <a:solidFill>
                  <a:srgbClr val="0064D2"/>
                </a:solidFill>
                <a:latin typeface="+mn-ea"/>
              </a:rPr>
              <a:t>他のコミュニティにおけるトラステッドコミッターと似た役割</a:t>
            </a:r>
            <a:endParaRPr lang="en-US" altLang="ja-JP" sz="3000" b="1" dirty="0">
              <a:solidFill>
                <a:srgbClr val="0064D2"/>
              </a:solidFill>
              <a:latin typeface="+mn-ea"/>
            </a:endParaRPr>
          </a:p>
        </p:txBody>
      </p:sp>
      <p:sp>
        <p:nvSpPr>
          <p:cNvPr id="18" name="テキスト ボックス 17"/>
          <p:cNvSpPr txBox="1"/>
          <p:nvPr/>
        </p:nvSpPr>
        <p:spPr>
          <a:xfrm>
            <a:off x="1333085" y="2150151"/>
            <a:ext cx="9354453" cy="706371"/>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en-US" altLang="ja-JP" sz="2000" dirty="0">
                <a:latin typeface="+mn-ea"/>
              </a:rPr>
              <a:t>Apache Software Foundation</a:t>
            </a:r>
            <a:r>
              <a:rPr lang="ja-JP" altLang="en-US" sz="2000" dirty="0">
                <a:latin typeface="+mn-ea"/>
              </a:rPr>
              <a:t>にある</a:t>
            </a:r>
            <a:r>
              <a:rPr lang="en-US" altLang="ja-JP" sz="2000" dirty="0">
                <a:latin typeface="+mn-ea"/>
              </a:rPr>
              <a:t>Committer</a:t>
            </a:r>
            <a:r>
              <a:rPr lang="ja-JP" altLang="en-US" sz="2000" dirty="0">
                <a:latin typeface="+mn-ea"/>
              </a:rPr>
              <a:t>（コミッター） </a:t>
            </a:r>
            <a:endParaRPr lang="en-US" altLang="ja-JP" sz="2000" dirty="0">
              <a:latin typeface="+mn-ea"/>
            </a:endParaRPr>
          </a:p>
          <a:p>
            <a:pPr indent="-144000">
              <a:lnSpc>
                <a:spcPts val="2400"/>
              </a:lnSpc>
              <a:buFont typeface="Arial" panose="020B0604020202020204" pitchFamily="34" charset="0"/>
              <a:buChar char="•"/>
            </a:pPr>
            <a:r>
              <a:rPr lang="en-US" altLang="ja-JP" sz="2000" dirty="0">
                <a:latin typeface="+mn-ea"/>
              </a:rPr>
              <a:t>GitHub</a:t>
            </a:r>
            <a:r>
              <a:rPr lang="ja-JP" altLang="en-US" sz="2000" dirty="0">
                <a:latin typeface="+mn-ea"/>
              </a:rPr>
              <a:t>にある</a:t>
            </a:r>
            <a:r>
              <a:rPr lang="en-US" altLang="ja-JP" sz="2000" dirty="0">
                <a:latin typeface="+mn-ea"/>
              </a:rPr>
              <a:t>Maintainer</a:t>
            </a:r>
            <a:r>
              <a:rPr lang="ja-JP" altLang="en-US" sz="2000" dirty="0">
                <a:latin typeface="+mn-ea"/>
              </a:rPr>
              <a:t>（メンテナー）</a:t>
            </a:r>
          </a:p>
        </p:txBody>
      </p:sp>
      <p:sp>
        <p:nvSpPr>
          <p:cNvPr id="27" name="テキスト ボックス 26">
            <a:extLst>
              <a:ext uri="{FF2B5EF4-FFF2-40B4-BE49-F238E27FC236}">
                <a16:creationId xmlns:a16="http://schemas.microsoft.com/office/drawing/2014/main" id="{3EE3609A-C8AA-4037-B461-F04111AF7392}"/>
              </a:ext>
            </a:extLst>
          </p:cNvPr>
          <p:cNvSpPr txBox="1"/>
          <p:nvPr/>
        </p:nvSpPr>
        <p:spPr>
          <a:xfrm>
            <a:off x="929958" y="3117041"/>
            <a:ext cx="8730019" cy="432000"/>
          </a:xfrm>
          <a:prstGeom prst="rect">
            <a:avLst/>
          </a:prstGeom>
          <a:noFill/>
        </p:spPr>
        <p:txBody>
          <a:bodyPr wrap="none" lIns="0" tIns="0" rIns="0" bIns="0" rtlCol="0" anchor="ctr" anchorCtr="0">
            <a:noAutofit/>
          </a:bodyPr>
          <a:lstStyle/>
          <a:p>
            <a:r>
              <a:rPr lang="ja-JP" altLang="en-US" sz="3000" b="1" dirty="0">
                <a:solidFill>
                  <a:srgbClr val="0064D2"/>
                </a:solidFill>
                <a:latin typeface="+mn-ea"/>
              </a:rPr>
              <a:t>トラステッドコミッターは何が違うのか？</a:t>
            </a:r>
            <a:endParaRPr lang="en-US" altLang="ja-JP" sz="3000" b="1" dirty="0">
              <a:solidFill>
                <a:srgbClr val="0064D2"/>
              </a:solidFill>
              <a:latin typeface="+mn-ea"/>
            </a:endParaRPr>
          </a:p>
        </p:txBody>
      </p:sp>
      <p:sp>
        <p:nvSpPr>
          <p:cNvPr id="28" name="テキスト ボックス 27">
            <a:extLst>
              <a:ext uri="{FF2B5EF4-FFF2-40B4-BE49-F238E27FC236}">
                <a16:creationId xmlns:a16="http://schemas.microsoft.com/office/drawing/2014/main" id="{1F369B4C-DD79-4989-AF98-0B827CE98AB9}"/>
              </a:ext>
            </a:extLst>
          </p:cNvPr>
          <p:cNvSpPr txBox="1"/>
          <p:nvPr/>
        </p:nvSpPr>
        <p:spPr>
          <a:xfrm>
            <a:off x="1333085" y="4990122"/>
            <a:ext cx="9354453" cy="432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マネージメント層とコミュニティの両方から「信頼されている」からこその役割</a:t>
            </a:r>
            <a:endParaRPr lang="en-US" altLang="ja-JP" sz="2000" dirty="0">
              <a:latin typeface="+mn-ea"/>
            </a:endParaRPr>
          </a:p>
        </p:txBody>
      </p:sp>
      <p:sp>
        <p:nvSpPr>
          <p:cNvPr id="8" name="テキスト ボックス 7">
            <a:extLst>
              <a:ext uri="{FF2B5EF4-FFF2-40B4-BE49-F238E27FC236}">
                <a16:creationId xmlns:a16="http://schemas.microsoft.com/office/drawing/2014/main" id="{2C9BDD91-21F7-4424-9293-8235D2F30A04}"/>
              </a:ext>
            </a:extLst>
          </p:cNvPr>
          <p:cNvSpPr txBox="1"/>
          <p:nvPr/>
        </p:nvSpPr>
        <p:spPr>
          <a:xfrm>
            <a:off x="1333085" y="3549041"/>
            <a:ext cx="9354453" cy="79067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コミュニティに対する責任が追加され、オープン性と透明性を醸成する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開発プロセスやプロダクトに対する他からの信頼を構築する</a:t>
            </a:r>
            <a:endParaRPr lang="en-US" altLang="ja-JP" sz="2000" dirty="0">
              <a:latin typeface="+mn-ea"/>
            </a:endParaRPr>
          </a:p>
        </p:txBody>
      </p:sp>
      <p:sp>
        <p:nvSpPr>
          <p:cNvPr id="2" name="四角形: 角を丸くする 1">
            <a:extLst>
              <a:ext uri="{FF2B5EF4-FFF2-40B4-BE49-F238E27FC236}">
                <a16:creationId xmlns:a16="http://schemas.microsoft.com/office/drawing/2014/main" id="{C248086E-3876-45DB-BB89-3CB4B3C7C3C4}"/>
              </a:ext>
            </a:extLst>
          </p:cNvPr>
          <p:cNvSpPr/>
          <p:nvPr/>
        </p:nvSpPr>
        <p:spPr>
          <a:xfrm>
            <a:off x="8731703" y="2205822"/>
            <a:ext cx="2629877" cy="749165"/>
          </a:xfrm>
          <a:prstGeom prst="roundRect">
            <a:avLst/>
          </a:prstGeom>
          <a:solidFill>
            <a:srgbClr val="668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技術指向の責任範囲</a:t>
            </a:r>
          </a:p>
        </p:txBody>
      </p:sp>
      <p:sp>
        <p:nvSpPr>
          <p:cNvPr id="10" name="テキスト ボックス 9">
            <a:extLst>
              <a:ext uri="{FF2B5EF4-FFF2-40B4-BE49-F238E27FC236}">
                <a16:creationId xmlns:a16="http://schemas.microsoft.com/office/drawing/2014/main" id="{E1B7F516-0ABD-4A3E-9535-2504FB8380CC}"/>
              </a:ext>
            </a:extLst>
          </p:cNvPr>
          <p:cNvSpPr txBox="1"/>
          <p:nvPr/>
        </p:nvSpPr>
        <p:spPr>
          <a:xfrm>
            <a:off x="923899" y="4538132"/>
            <a:ext cx="8730019" cy="432000"/>
          </a:xfrm>
          <a:prstGeom prst="rect">
            <a:avLst/>
          </a:prstGeom>
          <a:noFill/>
        </p:spPr>
        <p:txBody>
          <a:bodyPr wrap="none" lIns="0" tIns="0" rIns="0" bIns="0" rtlCol="0" anchor="ctr" anchorCtr="0">
            <a:noAutofit/>
          </a:bodyPr>
          <a:lstStyle/>
          <a:p>
            <a:r>
              <a:rPr lang="ja-JP" altLang="en-US" sz="3000" b="1" dirty="0">
                <a:solidFill>
                  <a:srgbClr val="0064D2"/>
                </a:solidFill>
                <a:latin typeface="+mn-ea"/>
              </a:rPr>
              <a:t>なぜトラステッドなのか？</a:t>
            </a:r>
            <a:endParaRPr lang="en-US" altLang="ja-JP" sz="3000" b="1" dirty="0">
              <a:solidFill>
                <a:srgbClr val="0064D2"/>
              </a:solidFill>
              <a:latin typeface="+mn-ea"/>
            </a:endParaRPr>
          </a:p>
        </p:txBody>
      </p:sp>
      <p:sp>
        <p:nvSpPr>
          <p:cNvPr id="11" name="四角形: 角を丸くする 10">
            <a:extLst>
              <a:ext uri="{FF2B5EF4-FFF2-40B4-BE49-F238E27FC236}">
                <a16:creationId xmlns:a16="http://schemas.microsoft.com/office/drawing/2014/main" id="{E4289547-6F8A-4A9D-A890-7187E5180316}"/>
              </a:ext>
            </a:extLst>
          </p:cNvPr>
          <p:cNvSpPr/>
          <p:nvPr/>
        </p:nvSpPr>
        <p:spPr>
          <a:xfrm>
            <a:off x="8731703" y="3471030"/>
            <a:ext cx="2629877" cy="749165"/>
          </a:xfrm>
          <a:prstGeom prst="roundRect">
            <a:avLst/>
          </a:prstGeom>
          <a:solidFill>
            <a:srgbClr val="668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コミュニティ指向の責任</a:t>
            </a:r>
          </a:p>
        </p:txBody>
      </p:sp>
      <p:sp>
        <p:nvSpPr>
          <p:cNvPr id="12" name="四角形: 角を丸くする 11">
            <a:extLst>
              <a:ext uri="{FF2B5EF4-FFF2-40B4-BE49-F238E27FC236}">
                <a16:creationId xmlns:a16="http://schemas.microsoft.com/office/drawing/2014/main" id="{B88969F4-51BD-4346-BB19-D55FAEDA679D}"/>
              </a:ext>
            </a:extLst>
          </p:cNvPr>
          <p:cNvSpPr/>
          <p:nvPr/>
        </p:nvSpPr>
        <p:spPr>
          <a:xfrm>
            <a:off x="8731703" y="4767484"/>
            <a:ext cx="2629877" cy="749165"/>
          </a:xfrm>
          <a:prstGeom prst="roundRect">
            <a:avLst/>
          </a:prstGeom>
          <a:solidFill>
            <a:srgbClr val="668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信頼の獲得</a:t>
            </a:r>
          </a:p>
        </p:txBody>
      </p:sp>
    </p:spTree>
    <p:extLst>
      <p:ext uri="{BB962C8B-B14F-4D97-AF65-F5344CB8AC3E}">
        <p14:creationId xmlns:p14="http://schemas.microsoft.com/office/powerpoint/2010/main" val="32406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solidFill>
                  <a:schemeClr val="bg1"/>
                </a:solidFill>
                <a:latin typeface="Meiryo UI" panose="020B0604030504040204" pitchFamily="50" charset="-128"/>
                <a:ea typeface="Meiryo UI" panose="020B0604030504040204" pitchFamily="50" charset="-128"/>
              </a:rPr>
              <a:t>1-</a:t>
            </a:r>
            <a:r>
              <a:rPr lang="en-US" altLang="ja-JP" sz="2800" dirty="0">
                <a:solidFill>
                  <a:schemeClr val="bg1"/>
                </a:solidFill>
                <a:latin typeface="Meiryo UI" panose="020B0604030504040204" pitchFamily="50" charset="-128"/>
                <a:ea typeface="Meiryo UI" panose="020B0604030504040204" pitchFamily="50" charset="-128"/>
              </a:rPr>
              <a:t>1</a:t>
            </a:r>
            <a:r>
              <a:rPr lang="ja-JP" altLang="en-US" sz="2800" dirty="0">
                <a:solidFill>
                  <a:schemeClr val="bg1"/>
                </a:solidFill>
                <a:latin typeface="Meiryo UI" panose="020B0604030504040204" pitchFamily="50" charset="-128"/>
                <a:ea typeface="Meiryo UI" panose="020B0604030504040204" pitchFamily="50" charset="-128"/>
              </a:rPr>
              <a:t>　</a:t>
            </a:r>
            <a:r>
              <a:rPr lang="en" altLang="ja-JP" sz="2800" dirty="0">
                <a:solidFill>
                  <a:schemeClr val="bg1"/>
                </a:solidFill>
                <a:latin typeface="Meiryo UI" panose="020B0604030504040204" pitchFamily="50" charset="-128"/>
                <a:ea typeface="Meiryo UI" panose="020B0604030504040204" pitchFamily="50" charset="-128"/>
              </a:rPr>
              <a:t>こんな経験</a:t>
            </a:r>
            <a:r>
              <a:rPr lang="ja-JP" altLang="en-US" sz="2800" dirty="0">
                <a:solidFill>
                  <a:schemeClr val="bg1"/>
                </a:solidFill>
                <a:latin typeface="Meiryo UI" panose="020B0604030504040204" pitchFamily="50" charset="-128"/>
                <a:ea typeface="Meiryo UI" panose="020B0604030504040204" pitchFamily="50" charset="-128"/>
              </a:rPr>
              <a:t>は</a:t>
            </a:r>
            <a:r>
              <a:rPr lang="en" altLang="ja-JP" sz="2800" dirty="0">
                <a:solidFill>
                  <a:schemeClr val="bg1"/>
                </a:solidFill>
                <a:latin typeface="Meiryo UI" panose="020B0604030504040204" pitchFamily="50" charset="-128"/>
                <a:ea typeface="Meiryo UI" panose="020B0604030504040204" pitchFamily="50" charset="-128"/>
              </a:rPr>
              <a:t>ありませんか</a:t>
            </a:r>
            <a:r>
              <a:rPr lang="ja-JP" altLang="ja-JP" sz="2800" dirty="0">
                <a:solidFill>
                  <a:schemeClr val="bg1"/>
                </a:solidFill>
                <a:latin typeface="Meiryo UI" panose="020B0604030504040204" pitchFamily="50" charset="-128"/>
                <a:ea typeface="Meiryo UI" panose="020B0604030504040204" pitchFamily="50" charset="-128"/>
              </a:rPr>
              <a:t>？</a:t>
            </a:r>
            <a:endParaRPr lang="en-US" altLang="ja-JP" sz="2800" dirty="0">
              <a:solidFill>
                <a:schemeClr val="bg1"/>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4665327" y="3317215"/>
            <a:ext cx="3203830" cy="369331"/>
          </a:xfrm>
          <a:prstGeom prst="rect">
            <a:avLst/>
          </a:prstGeom>
          <a:noFill/>
        </p:spPr>
        <p:txBody>
          <a:bodyPr wrap="square" rtlCol="0">
            <a:spAutoFit/>
          </a:bodyPr>
          <a:lstStyle/>
          <a:p>
            <a:r>
              <a:rPr lang="ja-JP" altLang="en-US" dirty="0">
                <a:solidFill>
                  <a:srgbClr val="644080"/>
                </a:solidFill>
              </a:rPr>
              <a:t>ソフトの機能を使いたい！</a:t>
            </a:r>
          </a:p>
        </p:txBody>
      </p:sp>
      <p:cxnSp>
        <p:nvCxnSpPr>
          <p:cNvPr id="12" name="直線矢印コネクタ 11"/>
          <p:cNvCxnSpPr/>
          <p:nvPr/>
        </p:nvCxnSpPr>
        <p:spPr>
          <a:xfrm>
            <a:off x="3299625" y="3973490"/>
            <a:ext cx="5688000" cy="0"/>
          </a:xfrm>
          <a:prstGeom prst="straightConnector1">
            <a:avLst/>
          </a:prstGeom>
          <a:ln w="38100" cap="rnd">
            <a:solidFill>
              <a:schemeClr val="accent2"/>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222375" y="3703008"/>
            <a:ext cx="5652000" cy="0"/>
          </a:xfrm>
          <a:prstGeom prst="straightConnector1">
            <a:avLst/>
          </a:prstGeom>
          <a:ln w="38100" cap="rnd">
            <a:solidFill>
              <a:schemeClr val="accent4">
                <a:lumMod val="60000"/>
                <a:lumOff val="40000"/>
              </a:schemeClr>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 y="1495796"/>
            <a:ext cx="12191998" cy="720000"/>
          </a:xfrm>
          <a:prstGeom prst="rect">
            <a:avLst/>
          </a:prstGeom>
          <a:noFill/>
        </p:spPr>
        <p:txBody>
          <a:bodyPr wrap="square" lIns="468000" tIns="0" rIns="468000" bIns="0" rtlCol="0" anchor="ctr" anchorCtr="0">
            <a:noAutofit/>
          </a:bodyPr>
          <a:lstStyle/>
          <a:p>
            <a:r>
              <a:rPr lang="ja-JP" altLang="ja-JP" sz="2600" b="1" dirty="0">
                <a:solidFill>
                  <a:srgbClr val="A0A0A5">
                    <a:lumMod val="75000"/>
                  </a:srgbClr>
                </a:solidFill>
                <a:latin typeface="+mn-ea"/>
              </a:rPr>
              <a:t>同じ会社にある二つのチームが、別々のソフトウェア部品を提供する時、</a:t>
            </a:r>
            <a:endParaRPr lang="en-US" altLang="ja-JP" sz="2600" b="1" dirty="0">
              <a:solidFill>
                <a:srgbClr val="A0A0A5">
                  <a:lumMod val="75000"/>
                </a:srgbClr>
              </a:solidFill>
              <a:latin typeface="+mn-ea"/>
            </a:endParaRPr>
          </a:p>
          <a:p>
            <a:r>
              <a:rPr lang="ja-JP" altLang="ja-JP" sz="2600" b="1" dirty="0">
                <a:solidFill>
                  <a:srgbClr val="A0A0A5">
                    <a:lumMod val="75000"/>
                  </a:srgbClr>
                </a:solidFill>
                <a:latin typeface="+mn-ea"/>
              </a:rPr>
              <a:t>片方のチームのソフトウェアが、もう一方のチームのソフトウェアに依存する状況</a:t>
            </a:r>
            <a:endParaRPr lang="ja-JP" altLang="en-US" sz="2600" b="1" dirty="0">
              <a:solidFill>
                <a:srgbClr val="A0A0A5">
                  <a:lumMod val="75000"/>
                </a:srgbClr>
              </a:solidFill>
              <a:latin typeface="+mn-ea"/>
            </a:endParaRPr>
          </a:p>
        </p:txBody>
      </p:sp>
      <p:sp>
        <p:nvSpPr>
          <p:cNvPr id="17" name="テキスト ボックス 16"/>
          <p:cNvSpPr txBox="1"/>
          <p:nvPr/>
        </p:nvSpPr>
        <p:spPr>
          <a:xfrm>
            <a:off x="3480674" y="2260853"/>
            <a:ext cx="5230653" cy="369332"/>
          </a:xfrm>
          <a:prstGeom prst="rect">
            <a:avLst/>
          </a:prstGeom>
          <a:noFill/>
        </p:spPr>
        <p:txBody>
          <a:bodyPr wrap="square" lIns="0" tIns="0" rIns="0" bIns="0" rtlCol="0" anchor="ctr" anchorCtr="0">
            <a:noAutofit/>
          </a:bodyPr>
          <a:lstStyle/>
          <a:p>
            <a:r>
              <a:rPr lang="ja-JP" altLang="en-US" dirty="0">
                <a:solidFill>
                  <a:srgbClr val="000000"/>
                </a:solidFill>
              </a:rPr>
              <a:t>例：</a:t>
            </a:r>
            <a:r>
              <a:rPr lang="ja-JP" altLang="ja-JP" dirty="0">
                <a:solidFill>
                  <a:srgbClr val="000000"/>
                </a:solidFill>
              </a:rPr>
              <a:t>表示用データを取得するAPIに依存するサービス</a:t>
            </a:r>
            <a:endParaRPr lang="ja-JP" altLang="en-US" b="1" dirty="0">
              <a:solidFill>
                <a:srgbClr val="000000"/>
              </a:solidFill>
            </a:endParaRPr>
          </a:p>
        </p:txBody>
      </p:sp>
      <p:sp>
        <p:nvSpPr>
          <p:cNvPr id="37" name="テキスト ボックス 36"/>
          <p:cNvSpPr txBox="1"/>
          <p:nvPr/>
        </p:nvSpPr>
        <p:spPr>
          <a:xfrm>
            <a:off x="468086" y="958796"/>
            <a:ext cx="1440000" cy="432000"/>
          </a:xfrm>
          <a:prstGeom prst="rect">
            <a:avLst/>
          </a:prstGeom>
          <a:solidFill>
            <a:schemeClr val="accent3">
              <a:lumMod val="75000"/>
            </a:schemeClr>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39" name="楕円 35"/>
          <p:cNvSpPr>
            <a:spLocks noChangeAspect="1"/>
          </p:cNvSpPr>
          <p:nvPr/>
        </p:nvSpPr>
        <p:spPr>
          <a:xfrm>
            <a:off x="10103914" y="3028249"/>
            <a:ext cx="1620000" cy="162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40" name="楕円 36"/>
          <p:cNvSpPr>
            <a:spLocks noChangeAspect="1"/>
          </p:cNvSpPr>
          <p:nvPr/>
        </p:nvSpPr>
        <p:spPr>
          <a:xfrm>
            <a:off x="468086" y="3028249"/>
            <a:ext cx="1620000" cy="1620000"/>
          </a:xfrm>
          <a:prstGeom prst="ellipse">
            <a:avLst/>
          </a:prstGeom>
          <a:solidFill>
            <a:srgbClr val="64AFE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2" name="正方形/長方形 1"/>
          <p:cNvSpPr/>
          <p:nvPr/>
        </p:nvSpPr>
        <p:spPr>
          <a:xfrm>
            <a:off x="9120417" y="3604249"/>
            <a:ext cx="864000" cy="468000"/>
          </a:xfrm>
          <a:prstGeom prst="rect">
            <a:avLst/>
          </a:prstGeom>
        </p:spPr>
        <p:txBody>
          <a:bodyPr wrap="none" lIns="0" tIns="0" rIns="0" bIns="0" anchor="ctr" anchorCtr="0">
            <a:noAutofit/>
          </a:bodyPr>
          <a:lstStyle/>
          <a:p>
            <a:pPr algn="ctr"/>
            <a:r>
              <a:rPr lang="ja-JP" altLang="en-US" sz="3200" b="1" dirty="0">
                <a:solidFill>
                  <a:srgbClr val="644080"/>
                </a:solidFill>
              </a:rPr>
              <a:t>利用</a:t>
            </a:r>
          </a:p>
        </p:txBody>
      </p:sp>
      <p:sp>
        <p:nvSpPr>
          <p:cNvPr id="33" name="正方形/長方形 32"/>
          <p:cNvSpPr/>
          <p:nvPr/>
        </p:nvSpPr>
        <p:spPr>
          <a:xfrm>
            <a:off x="2219290" y="3604249"/>
            <a:ext cx="864000" cy="468000"/>
          </a:xfrm>
          <a:prstGeom prst="rect">
            <a:avLst/>
          </a:prstGeom>
        </p:spPr>
        <p:txBody>
          <a:bodyPr wrap="none" lIns="0" tIns="0" rIns="0" bIns="0" anchor="ctr" anchorCtr="0">
            <a:noAutofit/>
          </a:bodyPr>
          <a:lstStyle/>
          <a:p>
            <a:pPr algn="ctr"/>
            <a:r>
              <a:rPr lang="ja-JP" altLang="en-US" sz="3200" b="1" dirty="0">
                <a:solidFill>
                  <a:srgbClr val="64AFE1">
                    <a:lumMod val="75000"/>
                  </a:srgbClr>
                </a:solidFill>
              </a:rPr>
              <a:t>提供</a:t>
            </a:r>
          </a:p>
        </p:txBody>
      </p:sp>
      <p:sp>
        <p:nvSpPr>
          <p:cNvPr id="31" name="テキスト ボックス 30"/>
          <p:cNvSpPr txBox="1"/>
          <p:nvPr/>
        </p:nvSpPr>
        <p:spPr>
          <a:xfrm>
            <a:off x="6776578" y="5437222"/>
            <a:ext cx="3096000" cy="646331"/>
          </a:xfrm>
          <a:prstGeom prst="rect">
            <a:avLst/>
          </a:prstGeom>
          <a:noFill/>
        </p:spPr>
        <p:txBody>
          <a:bodyPr wrap="square" lIns="0" tIns="0" rIns="0" bIns="0" rtlCol="0" anchor="ctr" anchorCtr="0">
            <a:noAutofit/>
          </a:bodyPr>
          <a:lstStyle/>
          <a:p>
            <a:r>
              <a:rPr lang="ja-JP" altLang="en-US" dirty="0">
                <a:solidFill>
                  <a:srgbClr val="644080"/>
                </a:solidFill>
              </a:rPr>
              <a:t>それでもリクエストが届かないようなケースはどうするか？</a:t>
            </a:r>
          </a:p>
        </p:txBody>
      </p:sp>
      <p:sp>
        <p:nvSpPr>
          <p:cNvPr id="34" name="テキスト ボックス 33"/>
          <p:cNvSpPr txBox="1"/>
          <p:nvPr/>
        </p:nvSpPr>
        <p:spPr>
          <a:xfrm>
            <a:off x="2332209" y="5437222"/>
            <a:ext cx="2556000" cy="828000"/>
          </a:xfrm>
          <a:prstGeom prst="rect">
            <a:avLst/>
          </a:prstGeom>
          <a:noFill/>
        </p:spPr>
        <p:txBody>
          <a:bodyPr wrap="square" lIns="0" tIns="0" rIns="0" bIns="0" rtlCol="0" anchor="ctr" anchorCtr="0">
            <a:noAutofit/>
          </a:bodyPr>
          <a:lstStyle/>
          <a:p>
            <a:r>
              <a:rPr lang="ja-JP" altLang="en-US" dirty="0">
                <a:solidFill>
                  <a:srgbClr val="64AFE1">
                    <a:lumMod val="75000"/>
                  </a:srgbClr>
                </a:solidFill>
                <a:latin typeface="+mn-ea"/>
              </a:rPr>
              <a:t>チームごとに事情は異なる</a:t>
            </a:r>
            <a:endParaRPr lang="en-US" altLang="ja-JP" dirty="0">
              <a:solidFill>
                <a:srgbClr val="64AFE1">
                  <a:lumMod val="75000"/>
                </a:srgbClr>
              </a:solidFill>
              <a:latin typeface="+mn-ea"/>
            </a:endParaRPr>
          </a:p>
          <a:p>
            <a:r>
              <a:rPr lang="ja-JP" altLang="en-US" sz="1600" dirty="0">
                <a:solidFill>
                  <a:srgbClr val="64AFE1">
                    <a:lumMod val="75000"/>
                  </a:srgbClr>
                </a:solidFill>
                <a:latin typeface="+mn-ea"/>
              </a:rPr>
              <a:t>　・機能の優先度</a:t>
            </a:r>
            <a:endParaRPr lang="en-US" altLang="ja-JP" sz="1600" dirty="0">
              <a:solidFill>
                <a:srgbClr val="64AFE1">
                  <a:lumMod val="75000"/>
                </a:srgbClr>
              </a:solidFill>
              <a:latin typeface="+mn-ea"/>
            </a:endParaRPr>
          </a:p>
          <a:p>
            <a:r>
              <a:rPr lang="ja-JP" altLang="en-US" sz="1600" dirty="0">
                <a:solidFill>
                  <a:srgbClr val="64AFE1">
                    <a:lumMod val="75000"/>
                  </a:srgbClr>
                </a:solidFill>
                <a:latin typeface="+mn-ea"/>
              </a:rPr>
              <a:t>　・開発スケジュール　など</a:t>
            </a:r>
            <a:endParaRPr lang="en-US" altLang="ja-JP" sz="1600" dirty="0">
              <a:solidFill>
                <a:srgbClr val="64AFE1">
                  <a:lumMod val="75000"/>
                </a:srgbClr>
              </a:solidFill>
              <a:latin typeface="+mn-ea"/>
            </a:endParaRPr>
          </a:p>
        </p:txBody>
      </p:sp>
      <p:sp>
        <p:nvSpPr>
          <p:cNvPr id="38" name="テキスト ボックス 37"/>
          <p:cNvSpPr txBox="1"/>
          <p:nvPr/>
        </p:nvSpPr>
        <p:spPr>
          <a:xfrm>
            <a:off x="4754736" y="4023166"/>
            <a:ext cx="3203830" cy="369331"/>
          </a:xfrm>
          <a:prstGeom prst="rect">
            <a:avLst/>
          </a:prstGeom>
          <a:noFill/>
        </p:spPr>
        <p:txBody>
          <a:bodyPr wrap="square" rtlCol="0">
            <a:spAutoFit/>
          </a:bodyPr>
          <a:lstStyle/>
          <a:p>
            <a:r>
              <a:rPr lang="ja-JP" altLang="en-US" dirty="0">
                <a:solidFill>
                  <a:srgbClr val="64AFE1">
                    <a:lumMod val="75000"/>
                  </a:srgbClr>
                </a:solidFill>
              </a:rPr>
              <a:t>直ぐには提供出来ない！</a:t>
            </a:r>
          </a:p>
        </p:txBody>
      </p:sp>
      <p:grpSp>
        <p:nvGrpSpPr>
          <p:cNvPr id="43" name="グループ化 42"/>
          <p:cNvGrpSpPr>
            <a:grpSpLocks noChangeAspect="1"/>
          </p:cNvGrpSpPr>
          <p:nvPr/>
        </p:nvGrpSpPr>
        <p:grpSpPr>
          <a:xfrm>
            <a:off x="9721045" y="4839896"/>
            <a:ext cx="1065063" cy="1368000"/>
            <a:chOff x="8550275" y="1863726"/>
            <a:chExt cx="530225" cy="681038"/>
          </a:xfrm>
          <a:solidFill>
            <a:srgbClr val="7030A0"/>
          </a:solidFill>
        </p:grpSpPr>
        <p:sp>
          <p:nvSpPr>
            <p:cNvPr id="44" name="Freeform 12"/>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2"/>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3"/>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4"/>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85"/>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49" name="グループ化 48"/>
          <p:cNvGrpSpPr>
            <a:grpSpLocks noChangeAspect="1"/>
          </p:cNvGrpSpPr>
          <p:nvPr/>
        </p:nvGrpSpPr>
        <p:grpSpPr>
          <a:xfrm>
            <a:off x="1232643" y="4839896"/>
            <a:ext cx="1087149" cy="1368000"/>
            <a:chOff x="5699397" y="3939742"/>
            <a:chExt cx="539534" cy="678911"/>
          </a:xfrm>
          <a:solidFill>
            <a:schemeClr val="accent1">
              <a:lumMod val="60000"/>
              <a:lumOff val="40000"/>
            </a:schemeClr>
          </a:solidFill>
        </p:grpSpPr>
        <p:sp>
          <p:nvSpPr>
            <p:cNvPr id="50" name="Freeform 25"/>
            <p:cNvSpPr>
              <a:spLocks noEditPoints="1"/>
            </p:cNvSpPr>
            <p:nvPr/>
          </p:nvSpPr>
          <p:spPr bwMode="auto">
            <a:xfrm>
              <a:off x="5710639" y="3948733"/>
              <a:ext cx="528292" cy="669920"/>
            </a:xfrm>
            <a:custGeom>
              <a:avLst/>
              <a:gdLst>
                <a:gd name="T0" fmla="*/ 70 w 203"/>
                <a:gd name="T1" fmla="*/ 192 h 257"/>
                <a:gd name="T2" fmla="*/ 73 w 203"/>
                <a:gd name="T3" fmla="*/ 223 h 257"/>
                <a:gd name="T4" fmla="*/ 102 w 203"/>
                <a:gd name="T5" fmla="*/ 220 h 257"/>
                <a:gd name="T6" fmla="*/ 132 w 203"/>
                <a:gd name="T7" fmla="*/ 224 h 257"/>
                <a:gd name="T8" fmla="*/ 138 w 203"/>
                <a:gd name="T9" fmla="*/ 194 h 257"/>
                <a:gd name="T10" fmla="*/ 200 w 203"/>
                <a:gd name="T11" fmla="*/ 257 h 257"/>
                <a:gd name="T12" fmla="*/ 133 w 203"/>
                <a:gd name="T13" fmla="*/ 185 h 257"/>
                <a:gd name="T14" fmla="*/ 127 w 203"/>
                <a:gd name="T15" fmla="*/ 172 h 257"/>
                <a:gd name="T16" fmla="*/ 122 w 203"/>
                <a:gd name="T17" fmla="*/ 150 h 257"/>
                <a:gd name="T18" fmla="*/ 160 w 203"/>
                <a:gd name="T19" fmla="*/ 77 h 257"/>
                <a:gd name="T20" fmla="*/ 158 w 203"/>
                <a:gd name="T21" fmla="*/ 39 h 257"/>
                <a:gd name="T22" fmla="*/ 145 w 203"/>
                <a:gd name="T23" fmla="*/ 21 h 257"/>
                <a:gd name="T24" fmla="*/ 91 w 203"/>
                <a:gd name="T25" fmla="*/ 3 h 257"/>
                <a:gd name="T26" fmla="*/ 52 w 203"/>
                <a:gd name="T27" fmla="*/ 27 h 257"/>
                <a:gd name="T28" fmla="*/ 47 w 203"/>
                <a:gd name="T29" fmla="*/ 43 h 257"/>
                <a:gd name="T30" fmla="*/ 45 w 203"/>
                <a:gd name="T31" fmla="*/ 59 h 257"/>
                <a:gd name="T32" fmla="*/ 47 w 203"/>
                <a:gd name="T33" fmla="*/ 79 h 257"/>
                <a:gd name="T34" fmla="*/ 82 w 203"/>
                <a:gd name="T35" fmla="*/ 150 h 257"/>
                <a:gd name="T36" fmla="*/ 77 w 203"/>
                <a:gd name="T37" fmla="*/ 172 h 257"/>
                <a:gd name="T38" fmla="*/ 71 w 203"/>
                <a:gd name="T39" fmla="*/ 185 h 257"/>
                <a:gd name="T40" fmla="*/ 3 w 203"/>
                <a:gd name="T41" fmla="*/ 257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9 h 257"/>
                <a:gd name="T70" fmla="*/ 77 w 203"/>
                <a:gd name="T71" fmla="*/ 33 h 257"/>
                <a:gd name="T72" fmla="*/ 53 w 203"/>
                <a:gd name="T73" fmla="*/ 66 h 257"/>
                <a:gd name="T74" fmla="*/ 50 w 203"/>
                <a:gd name="T75" fmla="*/ 52 h 257"/>
                <a:gd name="T76" fmla="*/ 55 w 203"/>
                <a:gd name="T77" fmla="*/ 42 h 257"/>
                <a:gd name="T78" fmla="*/ 64 w 203"/>
                <a:gd name="T79" fmla="*/ 26 h 257"/>
                <a:gd name="T80" fmla="*/ 93 w 203"/>
                <a:gd name="T81" fmla="*/ 76 h 257"/>
                <a:gd name="T82" fmla="*/ 60 w 203"/>
                <a:gd name="T83" fmla="*/ 91 h 257"/>
                <a:gd name="T84" fmla="*/ 90 w 203"/>
                <a:gd name="T85" fmla="*/ 68 h 257"/>
                <a:gd name="T86" fmla="*/ 79 w 203"/>
                <a:gd name="T87" fmla="*/ 69 h 257"/>
                <a:gd name="T88" fmla="*/ 120 w 203"/>
                <a:gd name="T89" fmla="*/ 62 h 257"/>
                <a:gd name="T90" fmla="*/ 141 w 203"/>
                <a:gd name="T91" fmla="*/ 59 h 257"/>
                <a:gd name="T92" fmla="*/ 105 w 203"/>
                <a:gd name="T93" fmla="*/ 76 h 257"/>
                <a:gd name="T94" fmla="*/ 92 w 203"/>
                <a:gd name="T95" fmla="*/ 69 h 257"/>
                <a:gd name="T96" fmla="*/ 112 w 203"/>
                <a:gd name="T97" fmla="*/ 75 h 257"/>
                <a:gd name="T98" fmla="*/ 134 w 203"/>
                <a:gd name="T99" fmla="*/ 100 h 257"/>
                <a:gd name="T100" fmla="*/ 119 w 203"/>
                <a:gd name="T101" fmla="*/ 86 h 257"/>
                <a:gd name="T102" fmla="*/ 157 w 203"/>
                <a:gd name="T103" fmla="*/ 85 h 257"/>
                <a:gd name="T104" fmla="*/ 52 w 203"/>
                <a:gd name="T105" fmla="*/ 86 h 257"/>
                <a:gd name="T106" fmla="*/ 49 w 203"/>
                <a:gd name="T107" fmla="*/ 84 h 257"/>
                <a:gd name="T108" fmla="*/ 126 w 203"/>
                <a:gd name="T109" fmla="*/ 181 h 257"/>
                <a:gd name="T110" fmla="*/ 77 w 203"/>
                <a:gd name="T111" fmla="*/ 18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257">
                  <a:moveTo>
                    <a:pt x="46" y="199"/>
                  </a:moveTo>
                  <a:cubicBezTo>
                    <a:pt x="59" y="196"/>
                    <a:pt x="59" y="196"/>
                    <a:pt x="59" y="196"/>
                  </a:cubicBezTo>
                  <a:cubicBezTo>
                    <a:pt x="66" y="194"/>
                    <a:pt x="66" y="194"/>
                    <a:pt x="66" y="194"/>
                  </a:cubicBezTo>
                  <a:cubicBezTo>
                    <a:pt x="68" y="193"/>
                    <a:pt x="69" y="193"/>
                    <a:pt x="70" y="192"/>
                  </a:cubicBezTo>
                  <a:cubicBezTo>
                    <a:pt x="68" y="221"/>
                    <a:pt x="68" y="221"/>
                    <a:pt x="68" y="221"/>
                  </a:cubicBezTo>
                  <a:cubicBezTo>
                    <a:pt x="68" y="222"/>
                    <a:pt x="69" y="223"/>
                    <a:pt x="70" y="223"/>
                  </a:cubicBezTo>
                  <a:cubicBezTo>
                    <a:pt x="70" y="224"/>
                    <a:pt x="71" y="224"/>
                    <a:pt x="71" y="224"/>
                  </a:cubicBezTo>
                  <a:cubicBezTo>
                    <a:pt x="72" y="224"/>
                    <a:pt x="73" y="224"/>
                    <a:pt x="73" y="223"/>
                  </a:cubicBezTo>
                  <a:cubicBezTo>
                    <a:pt x="94" y="208"/>
                    <a:pt x="94" y="208"/>
                    <a:pt x="94" y="208"/>
                  </a:cubicBezTo>
                  <a:cubicBezTo>
                    <a:pt x="99" y="219"/>
                    <a:pt x="99" y="219"/>
                    <a:pt x="99" y="219"/>
                  </a:cubicBezTo>
                  <a:cubicBezTo>
                    <a:pt x="100" y="220"/>
                    <a:pt x="101" y="220"/>
                    <a:pt x="102" y="220"/>
                  </a:cubicBezTo>
                  <a:cubicBezTo>
                    <a:pt x="102" y="220"/>
                    <a:pt x="102" y="220"/>
                    <a:pt x="102" y="220"/>
                  </a:cubicBezTo>
                  <a:cubicBezTo>
                    <a:pt x="103" y="220"/>
                    <a:pt x="104" y="220"/>
                    <a:pt x="105" y="219"/>
                  </a:cubicBezTo>
                  <a:cubicBezTo>
                    <a:pt x="110" y="208"/>
                    <a:pt x="110" y="208"/>
                    <a:pt x="110" y="208"/>
                  </a:cubicBezTo>
                  <a:cubicBezTo>
                    <a:pt x="131" y="223"/>
                    <a:pt x="131" y="223"/>
                    <a:pt x="131" y="223"/>
                  </a:cubicBezTo>
                  <a:cubicBezTo>
                    <a:pt x="131" y="224"/>
                    <a:pt x="132" y="224"/>
                    <a:pt x="132" y="224"/>
                  </a:cubicBezTo>
                  <a:cubicBezTo>
                    <a:pt x="133" y="224"/>
                    <a:pt x="133" y="224"/>
                    <a:pt x="134" y="223"/>
                  </a:cubicBezTo>
                  <a:cubicBezTo>
                    <a:pt x="135" y="223"/>
                    <a:pt x="136" y="222"/>
                    <a:pt x="135" y="221"/>
                  </a:cubicBezTo>
                  <a:cubicBezTo>
                    <a:pt x="133" y="192"/>
                    <a:pt x="133" y="192"/>
                    <a:pt x="133" y="192"/>
                  </a:cubicBezTo>
                  <a:cubicBezTo>
                    <a:pt x="135" y="193"/>
                    <a:pt x="136" y="193"/>
                    <a:pt x="138" y="194"/>
                  </a:cubicBezTo>
                  <a:cubicBezTo>
                    <a:pt x="158" y="199"/>
                    <a:pt x="158" y="199"/>
                    <a:pt x="158" y="199"/>
                  </a:cubicBezTo>
                  <a:cubicBezTo>
                    <a:pt x="180" y="205"/>
                    <a:pt x="197" y="230"/>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3"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5" y="82"/>
                    <a:pt x="160" y="80"/>
                  </a:cubicBezTo>
                  <a:cubicBezTo>
                    <a:pt x="160" y="79"/>
                    <a:pt x="160" y="78"/>
                    <a:pt x="160" y="77"/>
                  </a:cubicBezTo>
                  <a:cubicBezTo>
                    <a:pt x="160" y="66"/>
                    <a:pt x="160" y="66"/>
                    <a:pt x="160" y="66"/>
                  </a:cubicBezTo>
                  <a:cubicBezTo>
                    <a:pt x="160" y="57"/>
                    <a:pt x="158" y="49"/>
                    <a:pt x="154" y="41"/>
                  </a:cubicBezTo>
                  <a:cubicBezTo>
                    <a:pt x="157" y="41"/>
                    <a:pt x="157" y="41"/>
                    <a:pt x="157" y="41"/>
                  </a:cubicBezTo>
                  <a:cubicBezTo>
                    <a:pt x="157" y="40"/>
                    <a:pt x="158" y="40"/>
                    <a:pt x="158" y="39"/>
                  </a:cubicBezTo>
                  <a:cubicBezTo>
                    <a:pt x="159" y="38"/>
                    <a:pt x="159" y="37"/>
                    <a:pt x="159" y="37"/>
                  </a:cubicBezTo>
                  <a:cubicBezTo>
                    <a:pt x="158" y="36"/>
                    <a:pt x="157" y="31"/>
                    <a:pt x="151" y="26"/>
                  </a:cubicBezTo>
                  <a:cubicBezTo>
                    <a:pt x="148" y="24"/>
                    <a:pt x="146" y="22"/>
                    <a:pt x="145" y="21"/>
                  </a:cubicBezTo>
                  <a:cubicBezTo>
                    <a:pt x="145" y="21"/>
                    <a:pt x="145" y="21"/>
                    <a:pt x="145" y="21"/>
                  </a:cubicBezTo>
                  <a:cubicBezTo>
                    <a:pt x="146" y="20"/>
                    <a:pt x="146" y="18"/>
                    <a:pt x="145" y="17"/>
                  </a:cubicBezTo>
                  <a:cubicBezTo>
                    <a:pt x="145" y="16"/>
                    <a:pt x="143" y="13"/>
                    <a:pt x="136" y="11"/>
                  </a:cubicBezTo>
                  <a:cubicBezTo>
                    <a:pt x="133" y="10"/>
                    <a:pt x="130" y="10"/>
                    <a:pt x="128" y="11"/>
                  </a:cubicBezTo>
                  <a:cubicBezTo>
                    <a:pt x="124" y="8"/>
                    <a:pt x="112" y="0"/>
                    <a:pt x="91" y="3"/>
                  </a:cubicBezTo>
                  <a:cubicBezTo>
                    <a:pt x="68" y="6"/>
                    <a:pt x="58" y="15"/>
                    <a:pt x="57" y="15"/>
                  </a:cubicBezTo>
                  <a:cubicBezTo>
                    <a:pt x="56" y="16"/>
                    <a:pt x="56" y="18"/>
                    <a:pt x="57" y="19"/>
                  </a:cubicBezTo>
                  <a:cubicBezTo>
                    <a:pt x="59" y="22"/>
                    <a:pt x="59" y="22"/>
                    <a:pt x="59" y="22"/>
                  </a:cubicBezTo>
                  <a:cubicBezTo>
                    <a:pt x="57" y="23"/>
                    <a:pt x="54" y="25"/>
                    <a:pt x="52" y="27"/>
                  </a:cubicBezTo>
                  <a:cubicBezTo>
                    <a:pt x="46" y="30"/>
                    <a:pt x="42" y="37"/>
                    <a:pt x="42" y="37"/>
                  </a:cubicBezTo>
                  <a:cubicBezTo>
                    <a:pt x="42" y="38"/>
                    <a:pt x="41" y="39"/>
                    <a:pt x="42" y="39"/>
                  </a:cubicBezTo>
                  <a:cubicBezTo>
                    <a:pt x="42" y="40"/>
                    <a:pt x="42" y="41"/>
                    <a:pt x="43" y="41"/>
                  </a:cubicBezTo>
                  <a:cubicBezTo>
                    <a:pt x="47" y="43"/>
                    <a:pt x="47" y="43"/>
                    <a:pt x="47" y="43"/>
                  </a:cubicBezTo>
                  <a:cubicBezTo>
                    <a:pt x="46" y="44"/>
                    <a:pt x="45" y="45"/>
                    <a:pt x="44" y="46"/>
                  </a:cubicBezTo>
                  <a:cubicBezTo>
                    <a:pt x="42" y="50"/>
                    <a:pt x="42" y="55"/>
                    <a:pt x="42" y="55"/>
                  </a:cubicBezTo>
                  <a:cubicBezTo>
                    <a:pt x="42" y="56"/>
                    <a:pt x="42" y="57"/>
                    <a:pt x="42" y="58"/>
                  </a:cubicBezTo>
                  <a:cubicBezTo>
                    <a:pt x="43" y="58"/>
                    <a:pt x="44" y="59"/>
                    <a:pt x="45" y="59"/>
                  </a:cubicBezTo>
                  <a:cubicBezTo>
                    <a:pt x="47" y="59"/>
                    <a:pt x="47" y="59"/>
                    <a:pt x="47" y="59"/>
                  </a:cubicBezTo>
                  <a:cubicBezTo>
                    <a:pt x="47" y="61"/>
                    <a:pt x="47" y="64"/>
                    <a:pt x="47" y="66"/>
                  </a:cubicBezTo>
                  <a:cubicBezTo>
                    <a:pt x="47" y="77"/>
                    <a:pt x="47" y="77"/>
                    <a:pt x="47" y="77"/>
                  </a:cubicBezTo>
                  <a:cubicBezTo>
                    <a:pt x="47" y="78"/>
                    <a:pt x="47" y="78"/>
                    <a:pt x="47" y="79"/>
                  </a:cubicBezTo>
                  <a:cubicBezTo>
                    <a:pt x="46" y="79"/>
                    <a:pt x="46" y="79"/>
                    <a:pt x="45" y="79"/>
                  </a:cubicBezTo>
                  <a:cubicBezTo>
                    <a:pt x="40" y="81"/>
                    <a:pt x="36" y="88"/>
                    <a:pt x="36" y="94"/>
                  </a:cubicBezTo>
                  <a:cubicBezTo>
                    <a:pt x="36" y="103"/>
                    <a:pt x="44"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5"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ubicBezTo>
                    <a:pt x="5" y="257"/>
                    <a:pt x="6" y="256"/>
                    <a:pt x="6" y="254"/>
                  </a:cubicBezTo>
                  <a:cubicBezTo>
                    <a:pt x="6" y="254"/>
                    <a:pt x="6" y="254"/>
                    <a:pt x="6" y="254"/>
                  </a:cubicBezTo>
                  <a:cubicBezTo>
                    <a:pt x="6" y="230"/>
                    <a:pt x="24" y="205"/>
                    <a:pt x="46" y="199"/>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8" y="175"/>
                    <a:pt x="120" y="179"/>
                  </a:cubicBezTo>
                  <a:cubicBezTo>
                    <a:pt x="105" y="201"/>
                    <a:pt x="105" y="201"/>
                    <a:pt x="105" y="201"/>
                  </a:cubicBezTo>
                  <a:cubicBezTo>
                    <a:pt x="105" y="202"/>
                    <a:pt x="105" y="203"/>
                    <a:pt x="105" y="204"/>
                  </a:cubicBezTo>
                  <a:cubicBezTo>
                    <a:pt x="102" y="211"/>
                    <a:pt x="102" y="211"/>
                    <a:pt x="102" y="211"/>
                  </a:cubicBezTo>
                  <a:cubicBezTo>
                    <a:pt x="99" y="204"/>
                    <a:pt x="99" y="204"/>
                    <a:pt x="99"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5"/>
                  </a:cubicBezTo>
                  <a:cubicBezTo>
                    <a:pt x="66" y="24"/>
                    <a:pt x="66" y="23"/>
                    <a:pt x="66" y="22"/>
                  </a:cubicBezTo>
                  <a:cubicBezTo>
                    <a:pt x="63" y="18"/>
                    <a:pt x="63" y="18"/>
                    <a:pt x="63" y="18"/>
                  </a:cubicBezTo>
                  <a:cubicBezTo>
                    <a:pt x="67" y="16"/>
                    <a:pt x="77" y="11"/>
                    <a:pt x="92" y="9"/>
                  </a:cubicBezTo>
                  <a:cubicBezTo>
                    <a:pt x="114" y="6"/>
                    <a:pt x="124" y="15"/>
                    <a:pt x="125" y="16"/>
                  </a:cubicBezTo>
                  <a:cubicBezTo>
                    <a:pt x="125" y="16"/>
                    <a:pt x="126" y="17"/>
                    <a:pt x="127" y="17"/>
                  </a:cubicBezTo>
                  <a:cubicBezTo>
                    <a:pt x="128" y="16"/>
                    <a:pt x="132" y="16"/>
                    <a:pt x="135" y="17"/>
                  </a:cubicBezTo>
                  <a:cubicBezTo>
                    <a:pt x="136" y="17"/>
                    <a:pt x="137" y="18"/>
                    <a:pt x="138" y="19"/>
                  </a:cubicBezTo>
                  <a:cubicBezTo>
                    <a:pt x="137" y="20"/>
                    <a:pt x="137" y="20"/>
                    <a:pt x="137" y="20"/>
                  </a:cubicBezTo>
                  <a:cubicBezTo>
                    <a:pt x="137" y="20"/>
                    <a:pt x="136" y="21"/>
                    <a:pt x="136" y="22"/>
                  </a:cubicBezTo>
                  <a:cubicBezTo>
                    <a:pt x="137" y="24"/>
                    <a:pt x="137" y="24"/>
                    <a:pt x="139" y="25"/>
                  </a:cubicBezTo>
                  <a:cubicBezTo>
                    <a:pt x="139" y="25"/>
                    <a:pt x="142" y="26"/>
                    <a:pt x="147" y="30"/>
                  </a:cubicBezTo>
                  <a:cubicBezTo>
                    <a:pt x="149" y="32"/>
                    <a:pt x="150" y="34"/>
                    <a:pt x="151" y="36"/>
                  </a:cubicBezTo>
                  <a:cubicBezTo>
                    <a:pt x="149" y="36"/>
                    <a:pt x="149" y="36"/>
                    <a:pt x="149" y="36"/>
                  </a:cubicBezTo>
                  <a:cubicBezTo>
                    <a:pt x="148" y="37"/>
                    <a:pt x="148" y="37"/>
                    <a:pt x="147" y="38"/>
                  </a:cubicBezTo>
                  <a:cubicBezTo>
                    <a:pt x="147" y="39"/>
                    <a:pt x="147" y="40"/>
                    <a:pt x="147" y="41"/>
                  </a:cubicBezTo>
                  <a:cubicBezTo>
                    <a:pt x="152" y="49"/>
                    <a:pt x="154" y="57"/>
                    <a:pt x="154" y="66"/>
                  </a:cubicBezTo>
                  <a:cubicBezTo>
                    <a:pt x="154" y="77"/>
                    <a:pt x="154" y="77"/>
                    <a:pt x="154" y="77"/>
                  </a:cubicBezTo>
                  <a:cubicBezTo>
                    <a:pt x="154" y="78"/>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5" y="53"/>
                  </a:cubicBezTo>
                  <a:cubicBezTo>
                    <a:pt x="128" y="51"/>
                    <a:pt x="112" y="46"/>
                    <a:pt x="108" y="40"/>
                  </a:cubicBezTo>
                  <a:cubicBezTo>
                    <a:pt x="107" y="38"/>
                    <a:pt x="105" y="38"/>
                    <a:pt x="104" y="39"/>
                  </a:cubicBezTo>
                  <a:cubicBezTo>
                    <a:pt x="103" y="39"/>
                    <a:pt x="102" y="41"/>
                    <a:pt x="103" y="42"/>
                  </a:cubicBezTo>
                  <a:cubicBezTo>
                    <a:pt x="104" y="46"/>
                    <a:pt x="107" y="51"/>
                    <a:pt x="110" y="55"/>
                  </a:cubicBezTo>
                  <a:cubicBezTo>
                    <a:pt x="93" y="53"/>
                    <a:pt x="80" y="45"/>
                    <a:pt x="80" y="36"/>
                  </a:cubicBezTo>
                  <a:cubicBezTo>
                    <a:pt x="80" y="35"/>
                    <a:pt x="79" y="33"/>
                    <a:pt x="77" y="33"/>
                  </a:cubicBezTo>
                  <a:cubicBezTo>
                    <a:pt x="75" y="33"/>
                    <a:pt x="74" y="35"/>
                    <a:pt x="74" y="36"/>
                  </a:cubicBezTo>
                  <a:cubicBezTo>
                    <a:pt x="74" y="37"/>
                    <a:pt x="74" y="37"/>
                    <a:pt x="74" y="37"/>
                  </a:cubicBezTo>
                  <a:cubicBezTo>
                    <a:pt x="62" y="45"/>
                    <a:pt x="53" y="59"/>
                    <a:pt x="53" y="75"/>
                  </a:cubicBezTo>
                  <a:cubicBezTo>
                    <a:pt x="53" y="66"/>
                    <a:pt x="53" y="66"/>
                    <a:pt x="53" y="66"/>
                  </a:cubicBezTo>
                  <a:cubicBezTo>
                    <a:pt x="53" y="63"/>
                    <a:pt x="53" y="59"/>
                    <a:pt x="54" y="56"/>
                  </a:cubicBezTo>
                  <a:cubicBezTo>
                    <a:pt x="54" y="55"/>
                    <a:pt x="53" y="54"/>
                    <a:pt x="53" y="53"/>
                  </a:cubicBezTo>
                  <a:cubicBezTo>
                    <a:pt x="52" y="53"/>
                    <a:pt x="51" y="52"/>
                    <a:pt x="51" y="52"/>
                  </a:cubicBezTo>
                  <a:cubicBezTo>
                    <a:pt x="51" y="52"/>
                    <a:pt x="51" y="52"/>
                    <a:pt x="50" y="52"/>
                  </a:cubicBezTo>
                  <a:cubicBezTo>
                    <a:pt x="48" y="52"/>
                    <a:pt x="48" y="52"/>
                    <a:pt x="48" y="52"/>
                  </a:cubicBezTo>
                  <a:cubicBezTo>
                    <a:pt x="49" y="51"/>
                    <a:pt x="49" y="50"/>
                    <a:pt x="50" y="49"/>
                  </a:cubicBezTo>
                  <a:cubicBezTo>
                    <a:pt x="51" y="46"/>
                    <a:pt x="53" y="45"/>
                    <a:pt x="53" y="45"/>
                  </a:cubicBezTo>
                  <a:cubicBezTo>
                    <a:pt x="54" y="44"/>
                    <a:pt x="55" y="43"/>
                    <a:pt x="55" y="42"/>
                  </a:cubicBezTo>
                  <a:cubicBezTo>
                    <a:pt x="55" y="41"/>
                    <a:pt x="54" y="40"/>
                    <a:pt x="53" y="39"/>
                  </a:cubicBezTo>
                  <a:cubicBezTo>
                    <a:pt x="49" y="38"/>
                    <a:pt x="49" y="38"/>
                    <a:pt x="49" y="38"/>
                  </a:cubicBezTo>
                  <a:cubicBezTo>
                    <a:pt x="51" y="36"/>
                    <a:pt x="53" y="33"/>
                    <a:pt x="55" y="32"/>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91" y="69"/>
                    <a:pt x="91" y="69"/>
                    <a:pt x="91" y="69"/>
                  </a:cubicBezTo>
                  <a:cubicBezTo>
                    <a:pt x="91" y="69"/>
                    <a:pt x="90" y="68"/>
                    <a:pt x="90" y="68"/>
                  </a:cubicBezTo>
                  <a:cubicBezTo>
                    <a:pt x="80" y="63"/>
                    <a:pt x="80" y="63"/>
                    <a:pt x="80" y="63"/>
                  </a:cubicBezTo>
                  <a:cubicBezTo>
                    <a:pt x="78" y="62"/>
                    <a:pt x="76" y="63"/>
                    <a:pt x="76" y="64"/>
                  </a:cubicBezTo>
                  <a:cubicBezTo>
                    <a:pt x="75" y="66"/>
                    <a:pt x="76" y="68"/>
                    <a:pt x="77" y="68"/>
                  </a:cubicBezTo>
                  <a:cubicBezTo>
                    <a:pt x="79" y="69"/>
                    <a:pt x="79" y="69"/>
                    <a:pt x="79" y="69"/>
                  </a:cubicBezTo>
                  <a:cubicBezTo>
                    <a:pt x="61" y="69"/>
                    <a:pt x="61" y="69"/>
                    <a:pt x="61" y="69"/>
                  </a:cubicBezTo>
                  <a:cubicBezTo>
                    <a:pt x="61"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4"/>
                    <a:pt x="115" y="52"/>
                  </a:cubicBezTo>
                  <a:cubicBezTo>
                    <a:pt x="123" y="55"/>
                    <a:pt x="132" y="58"/>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3" y="80"/>
                  </a:moveTo>
                  <a:cubicBezTo>
                    <a:pt x="112" y="80"/>
                    <a:pt x="111" y="80"/>
                    <a:pt x="111" y="80"/>
                  </a:cubicBezTo>
                  <a:cubicBezTo>
                    <a:pt x="111" y="76"/>
                    <a:pt x="111" y="76"/>
                    <a:pt x="111" y="76"/>
                  </a:cubicBez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cubicBezTo>
                    <a:pt x="111" y="92"/>
                    <a:pt x="112" y="92"/>
                    <a:pt x="113" y="92"/>
                  </a:cubicBezTo>
                  <a:cubicBezTo>
                    <a:pt x="117" y="92"/>
                    <a:pt x="119" y="89"/>
                    <a:pt x="119" y="86"/>
                  </a:cubicBezTo>
                  <a:cubicBezTo>
                    <a:pt x="119" y="82"/>
                    <a:pt x="117" y="80"/>
                    <a:pt x="113" y="80"/>
                  </a:cubicBezTo>
                  <a:close/>
                  <a:moveTo>
                    <a:pt x="152" y="106"/>
                  </a:moveTo>
                  <a:cubicBezTo>
                    <a:pt x="152" y="86"/>
                    <a:pt x="152" y="86"/>
                    <a:pt x="152" y="86"/>
                  </a:cubicBezTo>
                  <a:cubicBezTo>
                    <a:pt x="154" y="84"/>
                    <a:pt x="155" y="84"/>
                    <a:pt x="157" y="85"/>
                  </a:cubicBezTo>
                  <a:cubicBezTo>
                    <a:pt x="160" y="86"/>
                    <a:pt x="162" y="90"/>
                    <a:pt x="162" y="94"/>
                  </a:cubicBezTo>
                  <a:cubicBezTo>
                    <a:pt x="162" y="100"/>
                    <a:pt x="158" y="104"/>
                    <a:pt x="152" y="106"/>
                  </a:cubicBezTo>
                  <a:close/>
                  <a:moveTo>
                    <a:pt x="49" y="84"/>
                  </a:moveTo>
                  <a:cubicBezTo>
                    <a:pt x="50" y="84"/>
                    <a:pt x="51" y="85"/>
                    <a:pt x="52" y="86"/>
                  </a:cubicBezTo>
                  <a:cubicBezTo>
                    <a:pt x="52" y="106"/>
                    <a:pt x="52" y="106"/>
                    <a:pt x="52" y="106"/>
                  </a:cubicBezTo>
                  <a:cubicBezTo>
                    <a:pt x="46" y="104"/>
                    <a:pt x="42" y="100"/>
                    <a:pt x="42" y="94"/>
                  </a:cubicBezTo>
                  <a:cubicBezTo>
                    <a:pt x="42" y="90"/>
                    <a:pt x="45" y="86"/>
                    <a:pt x="47" y="85"/>
                  </a:cubicBezTo>
                  <a:cubicBezTo>
                    <a:pt x="48" y="85"/>
                    <a:pt x="48" y="84"/>
                    <a:pt x="49" y="84"/>
                  </a:cubicBezTo>
                  <a:close/>
                  <a:moveTo>
                    <a:pt x="127" y="183"/>
                  </a:moveTo>
                  <a:cubicBezTo>
                    <a:pt x="129" y="215"/>
                    <a:pt x="129" y="215"/>
                    <a:pt x="129" y="215"/>
                  </a:cubicBezTo>
                  <a:cubicBezTo>
                    <a:pt x="112" y="202"/>
                    <a:pt x="112" y="202"/>
                    <a:pt x="112" y="202"/>
                  </a:cubicBezTo>
                  <a:cubicBezTo>
                    <a:pt x="126" y="181"/>
                    <a:pt x="126" y="181"/>
                    <a:pt x="126" y="181"/>
                  </a:cubicBezTo>
                  <a:lnTo>
                    <a:pt x="127" y="183"/>
                  </a:lnTo>
                  <a:close/>
                  <a:moveTo>
                    <a:pt x="92" y="202"/>
                  </a:moveTo>
                  <a:cubicBezTo>
                    <a:pt x="75" y="215"/>
                    <a:pt x="75" y="215"/>
                    <a:pt x="75" y="215"/>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Oval 161"/>
            <p:cNvSpPr>
              <a:spLocks noChangeArrowheads="1"/>
            </p:cNvSpPr>
            <p:nvPr/>
          </p:nvSpPr>
          <p:spPr bwMode="auto">
            <a:xfrm>
              <a:off x="5897227"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162"/>
            <p:cNvSpPr>
              <a:spLocks noEditPoints="1"/>
            </p:cNvSpPr>
            <p:nvPr/>
          </p:nvSpPr>
          <p:spPr bwMode="auto">
            <a:xfrm>
              <a:off x="5930947" y="4247723"/>
              <a:ext cx="89922" cy="44962"/>
            </a:xfrm>
            <a:custGeom>
              <a:avLst/>
              <a:gdLst>
                <a:gd name="T0" fmla="*/ 1 w 34"/>
                <a:gd name="T1" fmla="*/ 13 h 17"/>
                <a:gd name="T2" fmla="*/ 9 w 34"/>
                <a:gd name="T3" fmla="*/ 17 h 17"/>
                <a:gd name="T4" fmla="*/ 25 w 34"/>
                <a:gd name="T5" fmla="*/ 17 h 17"/>
                <a:gd name="T6" fmla="*/ 33 w 34"/>
                <a:gd name="T7" fmla="*/ 13 h 17"/>
                <a:gd name="T8" fmla="*/ 30 w 34"/>
                <a:gd name="T9" fmla="*/ 4 h 17"/>
                <a:gd name="T10" fmla="*/ 17 w 34"/>
                <a:gd name="T11" fmla="*/ 0 h 17"/>
                <a:gd name="T12" fmla="*/ 4 w 34"/>
                <a:gd name="T13" fmla="*/ 4 h 17"/>
                <a:gd name="T14" fmla="*/ 1 w 34"/>
                <a:gd name="T15" fmla="*/ 13 h 17"/>
                <a:gd name="T16" fmla="*/ 8 w 34"/>
                <a:gd name="T17" fmla="*/ 9 h 17"/>
                <a:gd name="T18" fmla="*/ 17 w 34"/>
                <a:gd name="T19" fmla="*/ 6 h 17"/>
                <a:gd name="T20" fmla="*/ 26 w 34"/>
                <a:gd name="T21" fmla="*/ 9 h 17"/>
                <a:gd name="T22" fmla="*/ 28 w 34"/>
                <a:gd name="T23" fmla="*/ 11 h 17"/>
                <a:gd name="T24" fmla="*/ 25 w 34"/>
                <a:gd name="T25" fmla="*/ 11 h 17"/>
                <a:gd name="T26" fmla="*/ 9 w 34"/>
                <a:gd name="T27" fmla="*/ 11 h 17"/>
                <a:gd name="T28" fmla="*/ 6 w 34"/>
                <a:gd name="T29" fmla="*/ 11 h 17"/>
                <a:gd name="T30" fmla="*/ 6 w 34"/>
                <a:gd name="T31" fmla="*/ 11 h 17"/>
                <a:gd name="T32" fmla="*/ 8 w 34"/>
                <a:gd name="T3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7">
                  <a:moveTo>
                    <a:pt x="1" y="13"/>
                  </a:moveTo>
                  <a:cubicBezTo>
                    <a:pt x="1" y="15"/>
                    <a:pt x="3" y="17"/>
                    <a:pt x="9" y="17"/>
                  </a:cubicBezTo>
                  <a:cubicBezTo>
                    <a:pt x="25" y="17"/>
                    <a:pt x="25" y="17"/>
                    <a:pt x="25" y="17"/>
                  </a:cubicBezTo>
                  <a:cubicBezTo>
                    <a:pt x="31" y="17"/>
                    <a:pt x="33" y="15"/>
                    <a:pt x="33" y="13"/>
                  </a:cubicBezTo>
                  <a:cubicBezTo>
                    <a:pt x="34" y="12"/>
                    <a:pt x="34" y="8"/>
                    <a:pt x="30" y="4"/>
                  </a:cubicBezTo>
                  <a:cubicBezTo>
                    <a:pt x="30" y="4"/>
                    <a:pt x="26" y="0"/>
                    <a:pt x="17" y="0"/>
                  </a:cubicBezTo>
                  <a:cubicBezTo>
                    <a:pt x="8" y="0"/>
                    <a:pt x="4" y="4"/>
                    <a:pt x="4" y="4"/>
                  </a:cubicBezTo>
                  <a:cubicBezTo>
                    <a:pt x="0" y="8"/>
                    <a:pt x="0" y="12"/>
                    <a:pt x="1" y="13"/>
                  </a:cubicBezTo>
                  <a:close/>
                  <a:moveTo>
                    <a:pt x="8" y="9"/>
                  </a:moveTo>
                  <a:cubicBezTo>
                    <a:pt x="8" y="9"/>
                    <a:pt x="10" y="6"/>
                    <a:pt x="17" y="6"/>
                  </a:cubicBezTo>
                  <a:cubicBezTo>
                    <a:pt x="23" y="6"/>
                    <a:pt x="26" y="9"/>
                    <a:pt x="26" y="9"/>
                  </a:cubicBezTo>
                  <a:cubicBezTo>
                    <a:pt x="27" y="10"/>
                    <a:pt x="28" y="11"/>
                    <a:pt x="28" y="11"/>
                  </a:cubicBezTo>
                  <a:cubicBezTo>
                    <a:pt x="28" y="11"/>
                    <a:pt x="27" y="11"/>
                    <a:pt x="25" y="11"/>
                  </a:cubicBezTo>
                  <a:cubicBezTo>
                    <a:pt x="9" y="11"/>
                    <a:pt x="9" y="11"/>
                    <a:pt x="9" y="11"/>
                  </a:cubicBezTo>
                  <a:cubicBezTo>
                    <a:pt x="7" y="11"/>
                    <a:pt x="6" y="11"/>
                    <a:pt x="6" y="11"/>
                  </a:cubicBezTo>
                  <a:cubicBezTo>
                    <a:pt x="6" y="11"/>
                    <a:pt x="6" y="11"/>
                    <a:pt x="6" y="11"/>
                  </a:cubicBezTo>
                  <a:cubicBezTo>
                    <a:pt x="6" y="11"/>
                    <a:pt x="6" y="10"/>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397"/>
            <p:cNvSpPr>
              <a:spLocks/>
            </p:cNvSpPr>
            <p:nvPr/>
          </p:nvSpPr>
          <p:spPr bwMode="auto">
            <a:xfrm>
              <a:off x="6128777" y="3984703"/>
              <a:ext cx="62945" cy="58449"/>
            </a:xfrm>
            <a:custGeom>
              <a:avLst/>
              <a:gdLst>
                <a:gd name="T0" fmla="*/ 8 w 24"/>
                <a:gd name="T1" fmla="*/ 3 h 22"/>
                <a:gd name="T2" fmla="*/ 0 w 24"/>
                <a:gd name="T3" fmla="*/ 22 h 22"/>
                <a:gd name="T4" fmla="*/ 20 w 24"/>
                <a:gd name="T5" fmla="*/ 16 h 22"/>
                <a:gd name="T6" fmla="*/ 21 w 24"/>
                <a:gd name="T7" fmla="*/ 4 h 22"/>
                <a:gd name="T8" fmla="*/ 8 w 24"/>
                <a:gd name="T9" fmla="*/ 3 h 22"/>
              </a:gdLst>
              <a:ahLst/>
              <a:cxnLst>
                <a:cxn ang="0">
                  <a:pos x="T0" y="T1"/>
                </a:cxn>
                <a:cxn ang="0">
                  <a:pos x="T2" y="T3"/>
                </a:cxn>
                <a:cxn ang="0">
                  <a:pos x="T4" y="T5"/>
                </a:cxn>
                <a:cxn ang="0">
                  <a:pos x="T6" y="T7"/>
                </a:cxn>
                <a:cxn ang="0">
                  <a:pos x="T8" y="T9"/>
                </a:cxn>
              </a:cxnLst>
              <a:rect l="0" t="0" r="r" b="b"/>
              <a:pathLst>
                <a:path w="24" h="22">
                  <a:moveTo>
                    <a:pt x="8" y="3"/>
                  </a:moveTo>
                  <a:cubicBezTo>
                    <a:pt x="4" y="6"/>
                    <a:pt x="0" y="22"/>
                    <a:pt x="0" y="22"/>
                  </a:cubicBezTo>
                  <a:cubicBezTo>
                    <a:pt x="0" y="22"/>
                    <a:pt x="16" y="20"/>
                    <a:pt x="20" y="16"/>
                  </a:cubicBezTo>
                  <a:cubicBezTo>
                    <a:pt x="24" y="13"/>
                    <a:pt x="24" y="7"/>
                    <a:pt x="21" y="4"/>
                  </a:cubicBezTo>
                  <a:cubicBezTo>
                    <a:pt x="17" y="0"/>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398"/>
            <p:cNvSpPr>
              <a:spLocks/>
            </p:cNvSpPr>
            <p:nvPr/>
          </p:nvSpPr>
          <p:spPr bwMode="auto">
            <a:xfrm>
              <a:off x="6178234" y="4045399"/>
              <a:ext cx="40465" cy="26977"/>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399"/>
            <p:cNvSpPr>
              <a:spLocks noEditPoints="1"/>
            </p:cNvSpPr>
            <p:nvPr/>
          </p:nvSpPr>
          <p:spPr bwMode="auto">
            <a:xfrm>
              <a:off x="5699397" y="3939742"/>
              <a:ext cx="114651" cy="114651"/>
            </a:xfrm>
            <a:custGeom>
              <a:avLst/>
              <a:gdLst>
                <a:gd name="T0" fmla="*/ 44 w 44"/>
                <a:gd name="T1" fmla="*/ 22 h 44"/>
                <a:gd name="T2" fmla="*/ 22 w 44"/>
                <a:gd name="T3" fmla="*/ 0 h 44"/>
                <a:gd name="T4" fmla="*/ 0 w 44"/>
                <a:gd name="T5" fmla="*/ 22 h 44"/>
                <a:gd name="T6" fmla="*/ 22 w 44"/>
                <a:gd name="T7" fmla="*/ 44 h 44"/>
                <a:gd name="T8" fmla="*/ 44 w 44"/>
                <a:gd name="T9" fmla="*/ 22 h 44"/>
                <a:gd name="T10" fmla="*/ 5 w 44"/>
                <a:gd name="T11" fmla="*/ 22 h 44"/>
                <a:gd name="T12" fmla="*/ 22 w 44"/>
                <a:gd name="T13" fmla="*/ 5 h 44"/>
                <a:gd name="T14" fmla="*/ 39 w 44"/>
                <a:gd name="T15" fmla="*/ 22 h 44"/>
                <a:gd name="T16" fmla="*/ 22 w 44"/>
                <a:gd name="T17" fmla="*/ 39 h 44"/>
                <a:gd name="T18" fmla="*/ 5 w 44"/>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44" y="22"/>
                  </a:moveTo>
                  <a:cubicBezTo>
                    <a:pt x="44" y="10"/>
                    <a:pt x="34" y="0"/>
                    <a:pt x="22" y="0"/>
                  </a:cubicBezTo>
                  <a:cubicBezTo>
                    <a:pt x="10" y="0"/>
                    <a:pt x="0" y="10"/>
                    <a:pt x="0" y="22"/>
                  </a:cubicBezTo>
                  <a:cubicBezTo>
                    <a:pt x="0" y="34"/>
                    <a:pt x="10" y="44"/>
                    <a:pt x="22" y="44"/>
                  </a:cubicBezTo>
                  <a:cubicBezTo>
                    <a:pt x="34" y="44"/>
                    <a:pt x="44" y="34"/>
                    <a:pt x="44" y="22"/>
                  </a:cubicBezTo>
                  <a:close/>
                  <a:moveTo>
                    <a:pt x="5" y="22"/>
                  </a:moveTo>
                  <a:cubicBezTo>
                    <a:pt x="5" y="13"/>
                    <a:pt x="13" y="5"/>
                    <a:pt x="22" y="5"/>
                  </a:cubicBezTo>
                  <a:cubicBezTo>
                    <a:pt x="31" y="5"/>
                    <a:pt x="39" y="13"/>
                    <a:pt x="39" y="22"/>
                  </a:cubicBezTo>
                  <a:cubicBezTo>
                    <a:pt x="39" y="31"/>
                    <a:pt x="31" y="39"/>
                    <a:pt x="22" y="39"/>
                  </a:cubicBezTo>
                  <a:cubicBezTo>
                    <a:pt x="13" y="39"/>
                    <a:pt x="5" y="31"/>
                    <a:pt x="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400"/>
            <p:cNvSpPr>
              <a:spLocks/>
            </p:cNvSpPr>
            <p:nvPr/>
          </p:nvSpPr>
          <p:spPr bwMode="auto">
            <a:xfrm>
              <a:off x="5726374" y="3973462"/>
              <a:ext cx="62945" cy="40465"/>
            </a:xfrm>
            <a:custGeom>
              <a:avLst/>
              <a:gdLst>
                <a:gd name="T0" fmla="*/ 12 w 24"/>
                <a:gd name="T1" fmla="*/ 15 h 15"/>
                <a:gd name="T2" fmla="*/ 13 w 24"/>
                <a:gd name="T3" fmla="*/ 14 h 15"/>
                <a:gd name="T4" fmla="*/ 13 w 24"/>
                <a:gd name="T5" fmla="*/ 14 h 15"/>
                <a:gd name="T6" fmla="*/ 23 w 24"/>
                <a:gd name="T7" fmla="*/ 6 h 15"/>
                <a:gd name="T8" fmla="*/ 23 w 24"/>
                <a:gd name="T9" fmla="*/ 1 h 15"/>
                <a:gd name="T10" fmla="*/ 18 w 24"/>
                <a:gd name="T11" fmla="*/ 1 h 15"/>
                <a:gd name="T12" fmla="*/ 10 w 24"/>
                <a:gd name="T13" fmla="*/ 8 h 15"/>
                <a:gd name="T14" fmla="*/ 5 w 24"/>
                <a:gd name="T15" fmla="*/ 6 h 15"/>
                <a:gd name="T16" fmla="*/ 1 w 24"/>
                <a:gd name="T17" fmla="*/ 8 h 15"/>
                <a:gd name="T18" fmla="*/ 3 w 24"/>
                <a:gd name="T19" fmla="*/ 12 h 15"/>
                <a:gd name="T20" fmla="*/ 10 w 24"/>
                <a:gd name="T21" fmla="*/ 15 h 15"/>
                <a:gd name="T22" fmla="*/ 11 w 24"/>
                <a:gd name="T23" fmla="*/ 15 h 15"/>
                <a:gd name="T24" fmla="*/ 12 w 24"/>
                <a:gd name="T25" fmla="*/ 15 h 15"/>
                <a:gd name="T26" fmla="*/ 12 w 24"/>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2" y="15"/>
                  </a:moveTo>
                  <a:cubicBezTo>
                    <a:pt x="13" y="15"/>
                    <a:pt x="13" y="14"/>
                    <a:pt x="13" y="14"/>
                  </a:cubicBezTo>
                  <a:cubicBezTo>
                    <a:pt x="13" y="14"/>
                    <a:pt x="13" y="14"/>
                    <a:pt x="13" y="14"/>
                  </a:cubicBezTo>
                  <a:cubicBezTo>
                    <a:pt x="23" y="6"/>
                    <a:pt x="23" y="6"/>
                    <a:pt x="23" y="6"/>
                  </a:cubicBezTo>
                  <a:cubicBezTo>
                    <a:pt x="24" y="5"/>
                    <a:pt x="24" y="3"/>
                    <a:pt x="23" y="1"/>
                  </a:cubicBezTo>
                  <a:cubicBezTo>
                    <a:pt x="22" y="0"/>
                    <a:pt x="20" y="0"/>
                    <a:pt x="18" y="1"/>
                  </a:cubicBezTo>
                  <a:cubicBezTo>
                    <a:pt x="10" y="8"/>
                    <a:pt x="10" y="8"/>
                    <a:pt x="10" y="8"/>
                  </a:cubicBezTo>
                  <a:cubicBezTo>
                    <a:pt x="5" y="6"/>
                    <a:pt x="5" y="6"/>
                    <a:pt x="5" y="6"/>
                  </a:cubicBezTo>
                  <a:cubicBezTo>
                    <a:pt x="4" y="5"/>
                    <a:pt x="2" y="6"/>
                    <a:pt x="1" y="8"/>
                  </a:cubicBezTo>
                  <a:cubicBezTo>
                    <a:pt x="0" y="10"/>
                    <a:pt x="1" y="12"/>
                    <a:pt x="3" y="12"/>
                  </a:cubicBezTo>
                  <a:cubicBezTo>
                    <a:pt x="10" y="15"/>
                    <a:pt x="10" y="15"/>
                    <a:pt x="10" y="15"/>
                  </a:cubicBezTo>
                  <a:cubicBezTo>
                    <a:pt x="10" y="15"/>
                    <a:pt x="11" y="15"/>
                    <a:pt x="11" y="15"/>
                  </a:cubicBezTo>
                  <a:cubicBezTo>
                    <a:pt x="11" y="15"/>
                    <a:pt x="12" y="15"/>
                    <a:pt x="12" y="15"/>
                  </a:cubicBezTo>
                  <a:cubicBezTo>
                    <a:pt x="12" y="15"/>
                    <a:pt x="12" y="15"/>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正方形/長方形 31">
            <a:extLst>
              <a:ext uri="{FF2B5EF4-FFF2-40B4-BE49-F238E27FC236}">
                <a16:creationId xmlns:a16="http://schemas.microsoft.com/office/drawing/2014/main" id="{365E2118-D212-4AAD-9255-88DC64237854}"/>
              </a:ext>
            </a:extLst>
          </p:cNvPr>
          <p:cNvSpPr>
            <a:spLocks noChangeAspect="1"/>
          </p:cNvSpPr>
          <p:nvPr/>
        </p:nvSpPr>
        <p:spPr>
          <a:xfrm>
            <a:off x="1753556" y="2429040"/>
            <a:ext cx="1080000" cy="1080000"/>
          </a:xfrm>
          <a:prstGeom prst="rect">
            <a:avLst/>
          </a:prstGeom>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000"/>
              </a:lnSpc>
              <a:spcAft>
                <a:spcPts val="300"/>
              </a:spcAft>
            </a:pPr>
            <a:r>
              <a:rPr lang="ja-JP" altLang="en-US" dirty="0">
                <a:solidFill>
                  <a:srgbClr val="FFFFFF"/>
                </a:solidFill>
                <a:latin typeface="+mn-ea"/>
              </a:rPr>
              <a:t>表示データ</a:t>
            </a:r>
            <a:br>
              <a:rPr lang="en-US" altLang="ja-JP" dirty="0">
                <a:solidFill>
                  <a:srgbClr val="FFFFFF"/>
                </a:solidFill>
                <a:latin typeface="+mn-ea"/>
              </a:rPr>
            </a:br>
            <a:r>
              <a:rPr lang="ja-JP" altLang="en-US" dirty="0">
                <a:solidFill>
                  <a:srgbClr val="FFFFFF"/>
                </a:solidFill>
                <a:latin typeface="+mn-ea"/>
              </a:rPr>
              <a:t>提供</a:t>
            </a:r>
            <a:r>
              <a:rPr lang="en-US" altLang="ja-JP" dirty="0">
                <a:solidFill>
                  <a:srgbClr val="FFFFFF"/>
                </a:solidFill>
                <a:latin typeface="+mn-ea"/>
              </a:rPr>
              <a:t>API</a:t>
            </a:r>
          </a:p>
          <a:p>
            <a:pPr algn="ctr">
              <a:lnSpc>
                <a:spcPts val="2000"/>
              </a:lnSpc>
            </a:pPr>
            <a:r>
              <a:rPr lang="ja-JP" altLang="en-US" sz="1600" dirty="0">
                <a:solidFill>
                  <a:srgbClr val="FFFFFF"/>
                </a:solidFill>
                <a:latin typeface="+mn-ea"/>
              </a:rPr>
              <a:t>（未実装）</a:t>
            </a:r>
          </a:p>
        </p:txBody>
      </p:sp>
      <p:sp>
        <p:nvSpPr>
          <p:cNvPr id="35" name="正方形/長方形 34">
            <a:extLst>
              <a:ext uri="{FF2B5EF4-FFF2-40B4-BE49-F238E27FC236}">
                <a16:creationId xmlns:a16="http://schemas.microsoft.com/office/drawing/2014/main" id="{806CB377-40C5-4A4E-A174-72F80A75F0DB}"/>
              </a:ext>
            </a:extLst>
          </p:cNvPr>
          <p:cNvSpPr>
            <a:spLocks noChangeAspect="1"/>
          </p:cNvSpPr>
          <p:nvPr/>
        </p:nvSpPr>
        <p:spPr>
          <a:xfrm>
            <a:off x="9358444" y="2429040"/>
            <a:ext cx="1080000" cy="1080000"/>
          </a:xfrm>
          <a:prstGeom prst="rect">
            <a:avLst/>
          </a:prstGeom>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dirty="0">
                <a:solidFill>
                  <a:srgbClr val="FFFFFF"/>
                </a:solidFill>
                <a:latin typeface="+mn-ea"/>
              </a:rPr>
              <a:t>データ表示</a:t>
            </a:r>
            <a:endParaRPr lang="en-US" altLang="ja-JP" dirty="0">
              <a:solidFill>
                <a:srgbClr val="FFFFFF"/>
              </a:solidFill>
              <a:latin typeface="+mn-ea"/>
            </a:endParaRPr>
          </a:p>
          <a:p>
            <a:pPr algn="ctr"/>
            <a:r>
              <a:rPr lang="ja-JP" altLang="en-US" dirty="0">
                <a:solidFill>
                  <a:srgbClr val="FFFFFF"/>
                </a:solidFill>
                <a:latin typeface="+mn-ea"/>
              </a:rPr>
              <a:t>サービス</a:t>
            </a:r>
            <a:endParaRPr lang="en-US" altLang="ja-JP" dirty="0">
              <a:solidFill>
                <a:srgbClr val="FFFFFF"/>
              </a:solidFill>
              <a:latin typeface="+mn-ea"/>
            </a:endParaRPr>
          </a:p>
        </p:txBody>
      </p:sp>
    </p:spTree>
    <p:extLst>
      <p:ext uri="{BB962C8B-B14F-4D97-AF65-F5344CB8AC3E}">
        <p14:creationId xmlns:p14="http://schemas.microsoft.com/office/powerpoint/2010/main" val="2938714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0" y="-211649"/>
            <a:ext cx="12722152" cy="7466188"/>
            <a:chOff x="0" y="-211649"/>
            <a:chExt cx="12722152" cy="7466188"/>
          </a:xfrm>
        </p:grpSpPr>
        <p:sp>
          <p:nvSpPr>
            <p:cNvPr id="14" name="正方形/長方形 13"/>
            <p:cNvSpPr/>
            <p:nvPr/>
          </p:nvSpPr>
          <p:spPr>
            <a:xfrm>
              <a:off x="0" y="-51200"/>
              <a:ext cx="12192000" cy="6909200"/>
            </a:xfrm>
            <a:prstGeom prst="rect">
              <a:avLst/>
            </a:prstGeom>
            <a:solidFill>
              <a:srgbClr val="86A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86AC85"/>
              </a:solid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5" name="Oval 13"/>
              <p:cNvSpPr>
                <a:spLocks noChangeArrowheads="1"/>
              </p:cNvSpPr>
              <p:nvPr/>
            </p:nvSpPr>
            <p:spPr bwMode="auto">
              <a:xfrm rot="2760000">
                <a:off x="8041334" y="2424240"/>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7" name="Oval 17"/>
              <p:cNvSpPr>
                <a:spLocks noChangeArrowheads="1"/>
              </p:cNvSpPr>
              <p:nvPr/>
            </p:nvSpPr>
            <p:spPr bwMode="auto">
              <a:xfrm rot="2760000">
                <a:off x="7840204" y="834754"/>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8" name="Oval 19"/>
              <p:cNvSpPr>
                <a:spLocks noChangeArrowheads="1"/>
              </p:cNvSpPr>
              <p:nvPr/>
            </p:nvSpPr>
            <p:spPr bwMode="auto">
              <a:xfrm rot="2760000">
                <a:off x="8816420" y="-199654"/>
                <a:ext cx="432000" cy="432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3" name="Oval 27"/>
              <p:cNvSpPr>
                <a:spLocks noChangeArrowheads="1"/>
              </p:cNvSpPr>
              <p:nvPr/>
            </p:nvSpPr>
            <p:spPr bwMode="auto">
              <a:xfrm rot="2760000">
                <a:off x="12005267" y="3732164"/>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4" name="Oval 29"/>
              <p:cNvSpPr>
                <a:spLocks noChangeArrowheads="1"/>
              </p:cNvSpPr>
              <p:nvPr/>
            </p:nvSpPr>
            <p:spPr bwMode="auto">
              <a:xfrm rot="2760000">
                <a:off x="9999821" y="1849196"/>
                <a:ext cx="503999" cy="504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5" name="Oval 30"/>
              <p:cNvSpPr>
                <a:spLocks noChangeArrowheads="1"/>
              </p:cNvSpPr>
              <p:nvPr/>
            </p:nvSpPr>
            <p:spPr bwMode="auto">
              <a:xfrm rot="2760000">
                <a:off x="10945961" y="4489068"/>
                <a:ext cx="540001" cy="540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6" name="Oval 31"/>
              <p:cNvSpPr>
                <a:spLocks noChangeArrowheads="1"/>
              </p:cNvSpPr>
              <p:nvPr/>
            </p:nvSpPr>
            <p:spPr bwMode="auto">
              <a:xfrm rot="2760000">
                <a:off x="8772481" y="3818836"/>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8" name="Oval 34"/>
              <p:cNvSpPr>
                <a:spLocks noChangeArrowheads="1"/>
              </p:cNvSpPr>
              <p:nvPr/>
            </p:nvSpPr>
            <p:spPr bwMode="auto">
              <a:xfrm rot="2760000">
                <a:off x="9066535" y="4840536"/>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9" name="Oval 35"/>
              <p:cNvSpPr>
                <a:spLocks noChangeArrowheads="1"/>
              </p:cNvSpPr>
              <p:nvPr/>
            </p:nvSpPr>
            <p:spPr bwMode="auto">
              <a:xfrm rot="2760000">
                <a:off x="10524429" y="3853416"/>
                <a:ext cx="288000" cy="288000"/>
              </a:xfrm>
              <a:prstGeom prst="ellipse">
                <a:avLst/>
              </a:prstGeom>
              <a:solidFill>
                <a:srgbClr val="799878"/>
              </a:solidFill>
              <a:ln w="635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0" name="Oval 36"/>
              <p:cNvSpPr>
                <a:spLocks noChangeArrowheads="1"/>
              </p:cNvSpPr>
              <p:nvPr/>
            </p:nvSpPr>
            <p:spPr bwMode="auto">
              <a:xfrm rot="2760000">
                <a:off x="11234090" y="6314783"/>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1" name="Oval 38"/>
              <p:cNvSpPr>
                <a:spLocks noChangeArrowheads="1"/>
              </p:cNvSpPr>
              <p:nvPr/>
            </p:nvSpPr>
            <p:spPr bwMode="auto">
              <a:xfrm rot="2760000">
                <a:off x="9689861" y="5658648"/>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3" name="Oval 22"/>
              <p:cNvSpPr>
                <a:spLocks noChangeArrowheads="1"/>
              </p:cNvSpPr>
              <p:nvPr/>
            </p:nvSpPr>
            <p:spPr bwMode="auto">
              <a:xfrm rot="2760000">
                <a:off x="10997510" y="492853"/>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5" name="Oval 39"/>
              <p:cNvSpPr>
                <a:spLocks noChangeArrowheads="1"/>
              </p:cNvSpPr>
              <p:nvPr/>
            </p:nvSpPr>
            <p:spPr bwMode="auto">
              <a:xfrm rot="2760000">
                <a:off x="8356981" y="6175970"/>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gr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60</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CDDDCD"/>
                </a:solidFill>
                <a:latin typeface="Meiryo UI" panose="020B0604030504040204" pitchFamily="50" charset="-128"/>
                <a:cs typeface="Meiryo UI" panose="020B0604030504040204" pitchFamily="50" charset="-128"/>
              </a:rPr>
              <a:t>04</a:t>
            </a:r>
            <a:endParaRPr lang="en-US" sz="15000" dirty="0">
              <a:solidFill>
                <a:srgbClr val="CDDDCD"/>
              </a:solidFill>
              <a:latin typeface="Meiryo UI" panose="020B0604030504040204" pitchFamily="50" charset="-128"/>
              <a:cs typeface="Meiryo UI" panose="020B0604030504040204" pitchFamily="50" charset="-128"/>
            </a:endParaRPr>
          </a:p>
        </p:txBody>
      </p:sp>
      <p:sp>
        <p:nvSpPr>
          <p:cNvPr id="52" name="テキスト プレースホルダー 2"/>
          <p:cNvSpPr txBox="1">
            <a:spLocks/>
          </p:cNvSpPr>
          <p:nvPr/>
        </p:nvSpPr>
        <p:spPr>
          <a:xfrm>
            <a:off x="615197" y="2966344"/>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chemeClr val="bg1"/>
                </a:solidFill>
                <a:latin typeface="+mn-ea"/>
              </a:rPr>
              <a:t>プロダクトオーナーとしての立ち回り</a:t>
            </a:r>
            <a:endParaRPr lang="en-US" altLang="ja-JP" sz="4400" dirty="0">
              <a:solidFill>
                <a:schemeClr val="bg1"/>
              </a:solidFill>
              <a:latin typeface="+mn-ea"/>
            </a:endParaRPr>
          </a:p>
          <a:p>
            <a:pPr marL="0" indent="0">
              <a:lnSpc>
                <a:spcPct val="100000"/>
              </a:lnSpc>
              <a:spcBef>
                <a:spcPts val="0"/>
              </a:spcBef>
            </a:pPr>
            <a:r>
              <a:rPr lang="en-US" altLang="ja-JP" sz="3600" dirty="0">
                <a:solidFill>
                  <a:srgbClr val="CDDDCD"/>
                </a:solidFill>
                <a:latin typeface="+mn-ea"/>
              </a:rPr>
              <a:t>【</a:t>
            </a:r>
            <a:r>
              <a:rPr sz="3600" dirty="0">
                <a:solidFill>
                  <a:srgbClr val="CDDDCD"/>
                </a:solidFill>
                <a:latin typeface="+mn-ea"/>
              </a:rPr>
              <a:t>プロダクトオーナー</a:t>
            </a:r>
            <a:r>
              <a:rPr lang="en-US" altLang="ja-JP" sz="3600" dirty="0">
                <a:solidFill>
                  <a:srgbClr val="CDDDCD"/>
                </a:solidFill>
                <a:latin typeface="+mn-ea"/>
              </a:rPr>
              <a:t>】</a:t>
            </a:r>
          </a:p>
        </p:txBody>
      </p:sp>
    </p:spTree>
    <p:extLst>
      <p:ext uri="{BB962C8B-B14F-4D97-AF65-F5344CB8AC3E}">
        <p14:creationId xmlns:p14="http://schemas.microsoft.com/office/powerpoint/2010/main" val="23436895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chemeClr val="accent1"/>
                </a:solidFill>
                <a:latin typeface="Meiryo UI"/>
                <a:cs typeface="Meiryo UI" panose="020B0604030504040204" pitchFamily="50" charset="-128"/>
              </a:rPr>
              <a:t>PJ</a:t>
            </a:r>
            <a:r>
              <a:rPr sz="2800" dirty="0">
                <a:solidFill>
                  <a:schemeClr val="accent1"/>
                </a:solidFill>
                <a:latin typeface="Meiryo UI"/>
                <a:cs typeface="Meiryo UI" panose="020B0604030504040204" pitchFamily="50" charset="-128"/>
              </a:rPr>
              <a:t>リーダー</a:t>
            </a:r>
            <a:r>
              <a:rPr sz="2800" dirty="0">
                <a:solidFill>
                  <a:srgbClr val="000000"/>
                </a:solidFill>
                <a:latin typeface="Meiryo UI"/>
                <a:cs typeface="Meiryo UI" panose="020B0604030504040204" pitchFamily="50" charset="-128"/>
              </a:rPr>
              <a:t>、</a:t>
            </a:r>
            <a:r>
              <a:rPr sz="2800" dirty="0">
                <a:solidFill>
                  <a:schemeClr val="accent1"/>
                </a:solidFill>
                <a:latin typeface="Meiryo UI"/>
                <a:cs typeface="Meiryo UI" panose="020B0604030504040204" pitchFamily="50" charset="-128"/>
              </a:rPr>
              <a:t>開発チームリーダー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7" name="グループ化 6"/>
          <p:cNvGrpSpPr/>
          <p:nvPr/>
        </p:nvGrpSpPr>
        <p:grpSpPr>
          <a:xfrm>
            <a:off x="3498715" y="2420544"/>
            <a:ext cx="2088000" cy="2207147"/>
            <a:chOff x="3498715" y="2420544"/>
            <a:chExt cx="2088000" cy="2207147"/>
          </a:xfrm>
        </p:grpSpPr>
        <p:grpSp>
          <p:nvGrpSpPr>
            <p:cNvPr id="66" name="グループ化 65"/>
            <p:cNvGrpSpPr>
              <a:grpSpLocks noChangeAspect="1"/>
            </p:cNvGrpSpPr>
            <p:nvPr/>
          </p:nvGrpSpPr>
          <p:grpSpPr>
            <a:xfrm>
              <a:off x="3698001" y="2420544"/>
              <a:ext cx="1728000" cy="1728000"/>
              <a:chOff x="6587022" y="1365498"/>
              <a:chExt cx="1080000" cy="1080000"/>
            </a:xfrm>
          </p:grpSpPr>
          <p:sp>
            <p:nvSpPr>
              <p:cNvPr id="67" name="楕円 80"/>
              <p:cNvSpPr>
                <a:spLocks noChangeAspect="1"/>
              </p:cNvSpPr>
              <p:nvPr/>
            </p:nvSpPr>
            <p:spPr>
              <a:xfrm>
                <a:off x="6587022" y="1365498"/>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72" name="グループ化 71"/>
              <p:cNvGrpSpPr>
                <a:grpSpLocks noChangeAspect="1"/>
              </p:cNvGrpSpPr>
              <p:nvPr/>
            </p:nvGrpSpPr>
            <p:grpSpPr>
              <a:xfrm>
                <a:off x="6772316" y="1560433"/>
                <a:ext cx="709413" cy="864000"/>
                <a:chOff x="0" y="1917700"/>
                <a:chExt cx="531813" cy="647700"/>
              </a:xfrm>
              <a:solidFill>
                <a:schemeClr val="bg1"/>
              </a:solidFill>
            </p:grpSpPr>
            <p:sp>
              <p:nvSpPr>
                <p:cNvPr id="7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1" name="テキスト ボックス 8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64D2"/>
                  </a:solidFill>
                </a:rPr>
                <a:t>プロダクトオーナー</a:t>
              </a:r>
            </a:p>
          </p:txBody>
        </p:sp>
      </p:grpSp>
      <p:sp>
        <p:nvSpPr>
          <p:cNvPr id="82" name="正方形/長方形 8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solidFill>
                  <a:schemeClr val="accent3">
                    <a:lumMod val="75000"/>
                  </a:schemeClr>
                </a:solidFill>
                <a:latin typeface="+mn-ea"/>
                <a:cs typeface="Meiryo UI" panose="020B0604030504040204" pitchFamily="50" charset="-128"/>
              </a:rPr>
              <a:t>InnerSource</a:t>
            </a:r>
            <a:r>
              <a:rPr lang="en-US" altLang="ja-JP" sz="2800" dirty="0">
                <a:solidFill>
                  <a:schemeClr val="accent3">
                    <a:lumMod val="75000"/>
                  </a:schemeClr>
                </a:solidFill>
                <a:latin typeface="+mn-ea"/>
                <a:cs typeface="Meiryo UI" panose="020B0604030504040204" pitchFamily="50" charset="-128"/>
              </a:rPr>
              <a:t> </a:t>
            </a:r>
            <a:r>
              <a:rPr lang="ja-JP" altLang="en-US" sz="2800" dirty="0">
                <a:solidFill>
                  <a:schemeClr val="accent3">
                    <a:lumMod val="75000"/>
                  </a:schemeClr>
                </a:solidFill>
                <a:latin typeface="+mn-ea"/>
                <a:cs typeface="Meiryo UI" panose="020B0604030504040204" pitchFamily="50" charset="-128"/>
              </a:rPr>
              <a:t>では</a:t>
            </a:r>
            <a:endParaRPr lang="ja-JP" altLang="en-US" sz="2800" dirty="0">
              <a:solidFill>
                <a:schemeClr val="accent3">
                  <a:lumMod val="75000"/>
                </a:schemeClr>
              </a:solidFill>
              <a:latin typeface="+mn-ea"/>
            </a:endParaRPr>
          </a:p>
        </p:txBody>
      </p:sp>
      <p:sp>
        <p:nvSpPr>
          <p:cNvPr id="83" name="正方形/長方形 82"/>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solidFill>
                  <a:schemeClr val="accent3">
                    <a:lumMod val="75000"/>
                  </a:schemeClr>
                </a:solidFill>
                <a:latin typeface="+mn-ea"/>
                <a:cs typeface="Meiryo UI" panose="020B0604030504040204" pitchFamily="50" charset="-128"/>
              </a:rPr>
              <a:t>がそれらに該当します！</a:t>
            </a:r>
          </a:p>
        </p:txBody>
      </p:sp>
      <p:sp>
        <p:nvSpPr>
          <p:cNvPr id="84" name="テキスト ボックス 8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064D2">
                    <a:lumMod val="60000"/>
                    <a:lumOff val="40000"/>
                  </a:srgbClr>
                </a:solidFill>
              </a:rPr>
              <a:t>トラステッドコミッター</a:t>
            </a:r>
          </a:p>
        </p:txBody>
      </p:sp>
      <p:grpSp>
        <p:nvGrpSpPr>
          <p:cNvPr id="85" name="グループ化 84"/>
          <p:cNvGrpSpPr>
            <a:grpSpLocks noChangeAspect="1"/>
          </p:cNvGrpSpPr>
          <p:nvPr/>
        </p:nvGrpSpPr>
        <p:grpSpPr>
          <a:xfrm>
            <a:off x="6765999" y="2420544"/>
            <a:ext cx="1728000" cy="1728000"/>
            <a:chOff x="6494906" y="4432698"/>
            <a:chExt cx="1080000" cy="1080000"/>
          </a:xfrm>
        </p:grpSpPr>
        <p:sp>
          <p:nvSpPr>
            <p:cNvPr id="86" name="楕円 80"/>
            <p:cNvSpPr>
              <a:spLocks noChangeAspect="1"/>
            </p:cNvSpPr>
            <p:nvPr/>
          </p:nvSpPr>
          <p:spPr>
            <a:xfrm>
              <a:off x="6494906" y="4432698"/>
              <a:ext cx="1080000" cy="1080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7" name="グループ化 86"/>
            <p:cNvGrpSpPr>
              <a:grpSpLocks noChangeAspect="1"/>
            </p:cNvGrpSpPr>
            <p:nvPr/>
          </p:nvGrpSpPr>
          <p:grpSpPr>
            <a:xfrm>
              <a:off x="6709820" y="4596791"/>
              <a:ext cx="650172" cy="828000"/>
              <a:chOff x="36552" y="1761377"/>
              <a:chExt cx="526044" cy="669920"/>
            </a:xfrm>
            <a:solidFill>
              <a:schemeClr val="bg1"/>
            </a:solidFill>
          </p:grpSpPr>
          <p:sp>
            <p:nvSpPr>
              <p:cNvPr id="8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4-1</a:t>
            </a:r>
            <a:r>
              <a:rPr lang="ja-JP" altLang="en-US" sz="2800" dirty="0">
                <a:solidFill>
                  <a:schemeClr val="bg1"/>
                </a:solidFill>
                <a:latin typeface="Meiryo UI" panose="020B0604030504040204" pitchFamily="50" charset="-128"/>
                <a:ea typeface="Meiryo UI" panose="020B0604030504040204" pitchFamily="50" charset="-128"/>
              </a:rPr>
              <a:t>　プロダクトオーナーとは？</a:t>
            </a:r>
            <a:endParaRPr lang="ja-JP" altLang="ja-JP" sz="2800" dirty="0">
              <a:solidFill>
                <a:schemeClr val="bg1"/>
              </a:solidFill>
              <a:latin typeface="+mn-ea"/>
              <a:ea typeface="+mn-ea"/>
            </a:endParaRPr>
          </a:p>
        </p:txBody>
      </p:sp>
      <p:grpSp>
        <p:nvGrpSpPr>
          <p:cNvPr id="10" name="グループ化 9"/>
          <p:cNvGrpSpPr/>
          <p:nvPr/>
        </p:nvGrpSpPr>
        <p:grpSpPr>
          <a:xfrm>
            <a:off x="-13795" y="445686"/>
            <a:ext cx="12219591" cy="6031314"/>
            <a:chOff x="-13795" y="445686"/>
            <a:chExt cx="12219591" cy="6031314"/>
          </a:xfrm>
        </p:grpSpPr>
        <p:grpSp>
          <p:nvGrpSpPr>
            <p:cNvPr id="69" name="グループ化 68"/>
            <p:cNvGrpSpPr/>
            <p:nvPr/>
          </p:nvGrpSpPr>
          <p:grpSpPr>
            <a:xfrm>
              <a:off x="-13795" y="445686"/>
              <a:ext cx="12219591" cy="6031314"/>
              <a:chOff x="-13795" y="445686"/>
              <a:chExt cx="12219591" cy="6031314"/>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3200" b="1" dirty="0" err="1">
                      <a:solidFill>
                        <a:srgbClr val="000000"/>
                      </a:solidFill>
                      <a:latin typeface="Meiryo UI"/>
                    </a:rPr>
                    <a:t>InnerSource</a:t>
                  </a:r>
                  <a:r>
                    <a:rPr lang="ja-JP" altLang="en-US" sz="3200" b="1" dirty="0">
                      <a:solidFill>
                        <a:srgbClr val="000000"/>
                      </a:solidFill>
                      <a:latin typeface="Meiryo UI"/>
                    </a:rPr>
                    <a:t> における</a:t>
                  </a:r>
                  <a:r>
                    <a:rPr lang="ja-JP" altLang="en-US" sz="3200" b="1" dirty="0">
                      <a:solidFill>
                        <a:schemeClr val="accent1"/>
                      </a:solidFill>
                      <a:latin typeface="Meiryo UI"/>
                    </a:rPr>
                    <a:t>プロダクトオーナー</a:t>
                  </a:r>
                  <a:r>
                    <a:rPr lang="ja-JP" altLang="en-US" sz="3200" b="1" dirty="0">
                      <a:solidFill>
                        <a:srgbClr val="000000"/>
                      </a:solidFill>
                      <a:latin typeface="Meiryo UI"/>
                    </a:rPr>
                    <a:t>とは？</a:t>
                  </a:r>
                  <a:endParaRPr lang="ja-JP" altLang="en-US" sz="3200" dirty="0">
                    <a:solidFill>
                      <a:srgbClr val="0064D2"/>
                    </a:solidFill>
                    <a:latin typeface="Meiryo UI"/>
                  </a:endParaRP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6157981" y="-189362"/>
                <a:ext cx="3309157" cy="4579253"/>
                <a:chOff x="5685" y="-1106"/>
                <a:chExt cx="2113" cy="2924"/>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6792" y="-110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chemeClr val="accent6"/>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 name="グループ化 4"/>
            <p:cNvGrpSpPr/>
            <p:nvPr/>
          </p:nvGrpSpPr>
          <p:grpSpPr>
            <a:xfrm>
              <a:off x="3498715" y="2402823"/>
              <a:ext cx="2088000" cy="2207147"/>
              <a:chOff x="3651115" y="2572944"/>
              <a:chExt cx="2088000" cy="2207147"/>
            </a:xfrm>
          </p:grpSpPr>
          <p:grpSp>
            <p:nvGrpSpPr>
              <p:cNvPr id="92" name="グループ化 91"/>
              <p:cNvGrpSpPr>
                <a:grpSpLocks noChangeAspect="1"/>
              </p:cNvGrpSpPr>
              <p:nvPr/>
            </p:nvGrpSpPr>
            <p:grpSpPr>
              <a:xfrm>
                <a:off x="3850401" y="2572944"/>
                <a:ext cx="1728000" cy="1728000"/>
                <a:chOff x="6587022" y="1365498"/>
                <a:chExt cx="1080000" cy="1080000"/>
              </a:xfrm>
            </p:grpSpPr>
            <p:sp>
              <p:nvSpPr>
                <p:cNvPr id="93" name="楕円 80"/>
                <p:cNvSpPr>
                  <a:spLocks noChangeAspect="1"/>
                </p:cNvSpPr>
                <p:nvPr/>
              </p:nvSpPr>
              <p:spPr>
                <a:xfrm>
                  <a:off x="6587022" y="1365498"/>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94" name="グループ化 93"/>
                <p:cNvGrpSpPr>
                  <a:grpSpLocks noChangeAspect="1"/>
                </p:cNvGrpSpPr>
                <p:nvPr/>
              </p:nvGrpSpPr>
              <p:grpSpPr>
                <a:xfrm>
                  <a:off x="6772316" y="1560433"/>
                  <a:ext cx="709413" cy="864000"/>
                  <a:chOff x="0" y="1917700"/>
                  <a:chExt cx="531813" cy="647700"/>
                </a:xfrm>
                <a:solidFill>
                  <a:schemeClr val="bg1"/>
                </a:solidFill>
              </p:grpSpPr>
              <p:sp>
                <p:nvSpPr>
                  <p:cNvPr id="95"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6"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7"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8"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9"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0"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1"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2"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03" name="テキスト ボックス 102"/>
              <p:cNvSpPr txBox="1"/>
              <p:nvPr/>
            </p:nvSpPr>
            <p:spPr>
              <a:xfrm>
                <a:off x="3651115" y="4456091"/>
                <a:ext cx="2088000" cy="324000"/>
              </a:xfrm>
              <a:prstGeom prst="rect">
                <a:avLst/>
              </a:prstGeom>
              <a:noFill/>
            </p:spPr>
            <p:txBody>
              <a:bodyPr wrap="none" lIns="0" tIns="0" rIns="0" bIns="0" rtlCol="0" anchor="ctr" anchorCtr="0">
                <a:noAutofit/>
              </a:bodyPr>
              <a:lstStyle/>
              <a:p>
                <a:pPr algn="ctr"/>
                <a:r>
                  <a:rPr lang="ja-JP" altLang="en-US" sz="2800" b="1" dirty="0">
                    <a:solidFill>
                      <a:srgbClr val="0064D2"/>
                    </a:solidFill>
                  </a:rPr>
                  <a:t>プロダクトオーナー</a:t>
                </a:r>
              </a:p>
            </p:txBody>
          </p:sp>
        </p:grpSp>
      </p:grpSp>
    </p:spTree>
    <p:extLst>
      <p:ext uri="{BB962C8B-B14F-4D97-AF65-F5344CB8AC3E}">
        <p14:creationId xmlns:p14="http://schemas.microsoft.com/office/powerpoint/2010/main" val="13467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eiryo UI" panose="020B0604030504040204" pitchFamily="50" charset="-128"/>
                <a:ea typeface="Meiryo UI" panose="020B0604030504040204" pitchFamily="50" charset="-128"/>
              </a:rPr>
              <a:t>4-1</a:t>
            </a:r>
            <a:r>
              <a:rPr lang="ja-JP" altLang="en-US" sz="2800" dirty="0">
                <a:solidFill>
                  <a:schemeClr val="bg1"/>
                </a:solidFill>
                <a:latin typeface="Meiryo UI" panose="020B0604030504040204" pitchFamily="50" charset="-128"/>
                <a:ea typeface="Meiryo UI" panose="020B0604030504040204" pitchFamily="50" charset="-128"/>
              </a:rPr>
              <a:t>　プロダクトオーナーとは？</a:t>
            </a:r>
            <a:endParaRPr lang="ja-JP" altLang="ja-JP" sz="2800" dirty="0">
              <a:solidFill>
                <a:schemeClr val="bg1"/>
              </a:solidFill>
              <a:latin typeface="Meiryo UI" panose="020B0604030504040204" pitchFamily="50" charset="-128"/>
              <a:ea typeface="Meiryo UI" panose="020B0604030504040204" pitchFamily="50" charset="-128"/>
            </a:endParaRPr>
          </a:p>
        </p:txBody>
      </p:sp>
      <p:grpSp>
        <p:nvGrpSpPr>
          <p:cNvPr id="6" name="グループ化 5"/>
          <p:cNvGrpSpPr>
            <a:grpSpLocks noChangeAspect="1"/>
          </p:cNvGrpSpPr>
          <p:nvPr/>
        </p:nvGrpSpPr>
        <p:grpSpPr>
          <a:xfrm>
            <a:off x="9517131" y="1890690"/>
            <a:ext cx="2098677" cy="2556000"/>
            <a:chOff x="0" y="1917700"/>
            <a:chExt cx="531813" cy="647700"/>
          </a:xfrm>
          <a:solidFill>
            <a:schemeClr val="accent1"/>
          </a:solidFill>
        </p:grpSpPr>
        <p:sp>
          <p:nvSpPr>
            <p:cNvPr id="7"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8" name="テキスト ボックス 17"/>
          <p:cNvSpPr txBox="1"/>
          <p:nvPr/>
        </p:nvSpPr>
        <p:spPr>
          <a:xfrm>
            <a:off x="468087" y="1039343"/>
            <a:ext cx="9000000" cy="504000"/>
          </a:xfrm>
          <a:prstGeom prst="rect">
            <a:avLst/>
          </a:prstGeom>
          <a:noFill/>
        </p:spPr>
        <p:txBody>
          <a:bodyPr wrap="none" lIns="0" tIns="0" rIns="0" bIns="0" rtlCol="0" anchor="ctr" anchorCtr="0">
            <a:noAutofit/>
          </a:bodyPr>
          <a:lstStyle/>
          <a:p>
            <a:r>
              <a:rPr lang="ja-JP" altLang="en-US" sz="3200" b="1" dirty="0">
                <a:solidFill>
                  <a:srgbClr val="0064D2"/>
                </a:solidFill>
                <a:latin typeface="+mn-ea"/>
              </a:rPr>
              <a:t>「中間管理職 </a:t>
            </a:r>
            <a:r>
              <a:rPr lang="en-US" altLang="ja-JP" sz="3200" b="1" dirty="0">
                <a:solidFill>
                  <a:srgbClr val="0064D2"/>
                </a:solidFill>
                <a:latin typeface="+mn-ea"/>
              </a:rPr>
              <a:t>(</a:t>
            </a:r>
            <a:r>
              <a:rPr lang="ja-JP" altLang="en-US" sz="3200" b="1" dirty="0">
                <a:solidFill>
                  <a:srgbClr val="0064D2"/>
                </a:solidFill>
                <a:latin typeface="+mn-ea"/>
              </a:rPr>
              <a:t>ミドルマネージャー</a:t>
            </a:r>
            <a:r>
              <a:rPr lang="en-US" altLang="ja-JP" sz="3200" b="1" dirty="0">
                <a:solidFill>
                  <a:srgbClr val="0064D2"/>
                </a:solidFill>
                <a:latin typeface="+mn-ea"/>
              </a:rPr>
              <a:t>)</a:t>
            </a:r>
            <a:r>
              <a:rPr lang="ja-JP" altLang="en-US" sz="3200" b="1" dirty="0">
                <a:solidFill>
                  <a:srgbClr val="0064D2"/>
                </a:solidFill>
                <a:latin typeface="+mn-ea"/>
              </a:rPr>
              <a:t>」と呼ばれる人？</a:t>
            </a:r>
          </a:p>
        </p:txBody>
      </p:sp>
      <p:sp>
        <p:nvSpPr>
          <p:cNvPr id="19" name="テキスト ボックス 18"/>
          <p:cNvSpPr txBox="1"/>
          <p:nvPr/>
        </p:nvSpPr>
        <p:spPr>
          <a:xfrm>
            <a:off x="468087" y="1664998"/>
            <a:ext cx="9720000" cy="1260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それぞれの組織において、上層部のビジョンの執行に責任を負う人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予算管理や執行をする人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部・課・プロジェクト・チームなどの単位の責任者</a:t>
            </a:r>
            <a:endParaRPr lang="en-US" altLang="ja-JP" sz="2800" dirty="0">
              <a:solidFill>
                <a:srgbClr val="000000"/>
              </a:solidFill>
              <a:latin typeface="+mn-ea"/>
            </a:endParaRPr>
          </a:p>
        </p:txBody>
      </p:sp>
      <p:sp>
        <p:nvSpPr>
          <p:cNvPr id="20" name="テキスト ボックス 19"/>
          <p:cNvSpPr txBox="1"/>
          <p:nvPr/>
        </p:nvSpPr>
        <p:spPr>
          <a:xfrm>
            <a:off x="468087" y="3331459"/>
            <a:ext cx="7560000" cy="504000"/>
          </a:xfrm>
          <a:prstGeom prst="rect">
            <a:avLst/>
          </a:prstGeom>
          <a:noFill/>
        </p:spPr>
        <p:txBody>
          <a:bodyPr wrap="none" lIns="0" tIns="0" rIns="0" bIns="0" rtlCol="0" anchor="ctr" anchorCtr="0">
            <a:noAutofit/>
          </a:bodyPr>
          <a:lstStyle/>
          <a:p>
            <a:r>
              <a:rPr lang="en-US" altLang="ja-JP" sz="3200" b="1" dirty="0" err="1">
                <a:solidFill>
                  <a:srgbClr val="0064D2"/>
                </a:solidFill>
                <a:latin typeface="+mn-ea"/>
              </a:rPr>
              <a:t>InnerSource</a:t>
            </a:r>
            <a:r>
              <a:rPr lang="en-US" altLang="ja-JP" sz="3200" b="1" dirty="0">
                <a:solidFill>
                  <a:srgbClr val="0064D2"/>
                </a:solidFill>
                <a:latin typeface="+mn-ea"/>
              </a:rPr>
              <a:t> </a:t>
            </a:r>
            <a:r>
              <a:rPr lang="ja-JP" altLang="en-US" sz="3200" b="1" dirty="0">
                <a:solidFill>
                  <a:srgbClr val="0064D2"/>
                </a:solidFill>
                <a:latin typeface="+mn-ea"/>
              </a:rPr>
              <a:t>におけるプロダクトオーナー</a:t>
            </a:r>
            <a:endParaRPr lang="en-US" altLang="ja-JP" sz="3200" b="1" dirty="0">
              <a:solidFill>
                <a:srgbClr val="0064D2"/>
              </a:solidFill>
              <a:latin typeface="+mn-ea"/>
            </a:endParaRPr>
          </a:p>
        </p:txBody>
      </p:sp>
      <p:sp>
        <p:nvSpPr>
          <p:cNvPr id="21" name="テキスト ボックス 20"/>
          <p:cNvSpPr txBox="1"/>
          <p:nvPr/>
        </p:nvSpPr>
        <p:spPr>
          <a:xfrm>
            <a:off x="468087" y="3948922"/>
            <a:ext cx="8280000" cy="396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方向性に対して責任を持つ人（</a:t>
            </a:r>
            <a:r>
              <a:rPr lang="en-US" altLang="ja-JP" sz="2800" dirty="0">
                <a:solidFill>
                  <a:srgbClr val="000000"/>
                </a:solidFill>
                <a:latin typeface="+mn-ea"/>
              </a:rPr>
              <a:t>※</a:t>
            </a:r>
            <a:r>
              <a:rPr lang="ja-JP" altLang="en-US" sz="2800" dirty="0">
                <a:solidFill>
                  <a:srgbClr val="000000"/>
                </a:solidFill>
                <a:latin typeface="+mn-ea"/>
              </a:rPr>
              <a:t>注：開発だけでなく）</a:t>
            </a:r>
          </a:p>
        </p:txBody>
      </p:sp>
      <p:grpSp>
        <p:nvGrpSpPr>
          <p:cNvPr id="4" name="グループ化 3"/>
          <p:cNvGrpSpPr/>
          <p:nvPr/>
        </p:nvGrpSpPr>
        <p:grpSpPr>
          <a:xfrm>
            <a:off x="468087" y="4571966"/>
            <a:ext cx="11255828" cy="1800000"/>
            <a:chOff x="468087" y="4571966"/>
            <a:chExt cx="11255828" cy="1800000"/>
          </a:xfrm>
        </p:grpSpPr>
        <p:sp>
          <p:nvSpPr>
            <p:cNvPr id="45" name="正方形/長方形 44"/>
            <p:cNvSpPr/>
            <p:nvPr/>
          </p:nvSpPr>
          <p:spPr>
            <a:xfrm>
              <a:off x="468087" y="4571966"/>
              <a:ext cx="11255828" cy="1800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3105600" y="5023483"/>
              <a:ext cx="5980803" cy="954107"/>
            </a:xfrm>
            <a:prstGeom prst="rect">
              <a:avLst/>
            </a:prstGeom>
            <a:noFill/>
          </p:spPr>
          <p:txBody>
            <a:bodyPr wrap="none" rtlCol="0">
              <a:spAutoFit/>
            </a:bodyPr>
            <a:lstStyle/>
            <a:p>
              <a:pPr marL="106200" algn="ctr"/>
              <a:r>
                <a:rPr lang="ja-JP" altLang="en-US" sz="2800" dirty="0">
                  <a:solidFill>
                    <a:schemeClr val="accent3">
                      <a:lumMod val="75000"/>
                    </a:schemeClr>
                  </a:solidFill>
                </a:rPr>
                <a:t>トラステッドコミッターとプロダクトオーナーが</a:t>
              </a:r>
              <a:endParaRPr lang="en-US" altLang="ja-JP" sz="2800" dirty="0">
                <a:solidFill>
                  <a:schemeClr val="accent3">
                    <a:lumMod val="75000"/>
                  </a:schemeClr>
                </a:solidFill>
              </a:endParaRPr>
            </a:p>
            <a:p>
              <a:pPr marL="106200" algn="ctr"/>
              <a:r>
                <a:rPr lang="ja-JP" altLang="en-US" sz="2800" dirty="0">
                  <a:solidFill>
                    <a:schemeClr val="accent3">
                      <a:lumMod val="75000"/>
                    </a:schemeClr>
                  </a:solidFill>
                </a:rPr>
                <a:t>同一人物の場合もある</a:t>
              </a:r>
              <a:endParaRPr lang="en-US" altLang="ja-JP" sz="2000" dirty="0">
                <a:solidFill>
                  <a:schemeClr val="accent3">
                    <a:lumMod val="75000"/>
                  </a:schemeClr>
                </a:solidFill>
              </a:endParaRPr>
            </a:p>
          </p:txBody>
        </p:sp>
        <p:grpSp>
          <p:nvGrpSpPr>
            <p:cNvPr id="24" name="グループ化 23"/>
            <p:cNvGrpSpPr/>
            <p:nvPr/>
          </p:nvGrpSpPr>
          <p:grpSpPr>
            <a:xfrm>
              <a:off x="1391591" y="4711061"/>
              <a:ext cx="1446589" cy="1575343"/>
              <a:chOff x="3724275" y="1917700"/>
              <a:chExt cx="606425" cy="660400"/>
            </a:xfrm>
            <a:solidFill>
              <a:schemeClr val="accent1"/>
            </a:solidFill>
          </p:grpSpPr>
          <p:sp>
            <p:nvSpPr>
              <p:cNvPr id="25" name="Oval 57"/>
              <p:cNvSpPr>
                <a:spLocks noChangeArrowheads="1"/>
              </p:cNvSpPr>
              <p:nvPr/>
            </p:nvSpPr>
            <p:spPr bwMode="auto">
              <a:xfrm>
                <a:off x="4016375" y="209867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Oval 58"/>
              <p:cNvSpPr>
                <a:spLocks noChangeArrowheads="1"/>
              </p:cNvSpPr>
              <p:nvPr/>
            </p:nvSpPr>
            <p:spPr bwMode="auto">
              <a:xfrm>
                <a:off x="4090988" y="209867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59"/>
              <p:cNvSpPr>
                <a:spLocks/>
              </p:cNvSpPr>
              <p:nvPr/>
            </p:nvSpPr>
            <p:spPr bwMode="auto">
              <a:xfrm>
                <a:off x="3970338" y="20907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9" y="6"/>
                      <a:pt x="10" y="5"/>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60"/>
              <p:cNvSpPr>
                <a:spLocks/>
              </p:cNvSpPr>
              <p:nvPr/>
            </p:nvSpPr>
            <p:spPr bwMode="auto">
              <a:xfrm>
                <a:off x="3970338" y="21161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9" y="6"/>
                      <a:pt x="10" y="4"/>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1"/>
              <p:cNvSpPr>
                <a:spLocks/>
              </p:cNvSpPr>
              <p:nvPr/>
            </p:nvSpPr>
            <p:spPr bwMode="auto">
              <a:xfrm>
                <a:off x="4135438" y="20907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5"/>
                      <a:pt x="10" y="3"/>
                    </a:cubicBezTo>
                    <a:cubicBezTo>
                      <a:pt x="10" y="1"/>
                      <a:pt x="9" y="0"/>
                      <a:pt x="7"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62"/>
              <p:cNvSpPr>
                <a:spLocks/>
              </p:cNvSpPr>
              <p:nvPr/>
            </p:nvSpPr>
            <p:spPr bwMode="auto">
              <a:xfrm>
                <a:off x="4135438" y="21161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4"/>
                      <a:pt x="10" y="3"/>
                    </a:cubicBezTo>
                    <a:cubicBezTo>
                      <a:pt x="10" y="1"/>
                      <a:pt x="9" y="0"/>
                      <a:pt x="7" y="0"/>
                    </a:cubicBezTo>
                    <a:cubicBezTo>
                      <a:pt x="3" y="0"/>
                      <a:pt x="3" y="0"/>
                      <a:pt x="3" y="0"/>
                    </a:cubicBezTo>
                    <a:cubicBezTo>
                      <a:pt x="2" y="0"/>
                      <a:pt x="0" y="1"/>
                      <a:pt x="0" y="3"/>
                    </a:cubicBezTo>
                    <a:cubicBezTo>
                      <a:pt x="0" y="4"/>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3"/>
              <p:cNvSpPr>
                <a:spLocks/>
              </p:cNvSpPr>
              <p:nvPr/>
            </p:nvSpPr>
            <p:spPr bwMode="auto">
              <a:xfrm>
                <a:off x="4000500" y="2168525"/>
                <a:ext cx="131763" cy="50800"/>
              </a:xfrm>
              <a:custGeom>
                <a:avLst/>
                <a:gdLst>
                  <a:gd name="T0" fmla="*/ 25 w 50"/>
                  <a:gd name="T1" fmla="*/ 19 h 19"/>
                  <a:gd name="T2" fmla="*/ 41 w 50"/>
                  <a:gd name="T3" fmla="*/ 13 h 19"/>
                  <a:gd name="T4" fmla="*/ 44 w 50"/>
                  <a:gd name="T5" fmla="*/ 16 h 19"/>
                  <a:gd name="T6" fmla="*/ 46 w 50"/>
                  <a:gd name="T7" fmla="*/ 17 h 19"/>
                  <a:gd name="T8" fmla="*/ 48 w 50"/>
                  <a:gd name="T9" fmla="*/ 17 h 19"/>
                  <a:gd name="T10" fmla="*/ 49 w 50"/>
                  <a:gd name="T11" fmla="*/ 13 h 19"/>
                  <a:gd name="T12" fmla="*/ 41 w 50"/>
                  <a:gd name="T13" fmla="*/ 2 h 19"/>
                  <a:gd name="T14" fmla="*/ 37 w 50"/>
                  <a:gd name="T15" fmla="*/ 1 h 19"/>
                  <a:gd name="T16" fmla="*/ 36 w 50"/>
                  <a:gd name="T17" fmla="*/ 6 h 19"/>
                  <a:gd name="T18" fmla="*/ 38 w 50"/>
                  <a:gd name="T19" fmla="*/ 8 h 19"/>
                  <a:gd name="T20" fmla="*/ 25 w 50"/>
                  <a:gd name="T21" fmla="*/ 13 h 19"/>
                  <a:gd name="T22" fmla="*/ 25 w 50"/>
                  <a:gd name="T23" fmla="*/ 13 h 19"/>
                  <a:gd name="T24" fmla="*/ 11 w 50"/>
                  <a:gd name="T25" fmla="*/ 8 h 19"/>
                  <a:gd name="T26" fmla="*/ 13 w 50"/>
                  <a:gd name="T27" fmla="*/ 6 h 19"/>
                  <a:gd name="T28" fmla="*/ 12 w 50"/>
                  <a:gd name="T29" fmla="*/ 1 h 19"/>
                  <a:gd name="T30" fmla="*/ 8 w 50"/>
                  <a:gd name="T31" fmla="*/ 2 h 19"/>
                  <a:gd name="T32" fmla="*/ 1 w 50"/>
                  <a:gd name="T33" fmla="*/ 13 h 19"/>
                  <a:gd name="T34" fmla="*/ 1 w 50"/>
                  <a:gd name="T35" fmla="*/ 17 h 19"/>
                  <a:gd name="T36" fmla="*/ 3 w 50"/>
                  <a:gd name="T37" fmla="*/ 17 h 19"/>
                  <a:gd name="T38" fmla="*/ 6 w 50"/>
                  <a:gd name="T39" fmla="*/ 16 h 19"/>
                  <a:gd name="T40" fmla="*/ 8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1" y="19"/>
                      <a:pt x="37" y="17"/>
                      <a:pt x="41" y="13"/>
                    </a:cubicBezTo>
                    <a:cubicBezTo>
                      <a:pt x="44" y="16"/>
                      <a:pt x="44" y="16"/>
                      <a:pt x="44" y="16"/>
                    </a:cubicBezTo>
                    <a:cubicBezTo>
                      <a:pt x="44" y="17"/>
                      <a:pt x="45" y="17"/>
                      <a:pt x="46" y="17"/>
                    </a:cubicBezTo>
                    <a:cubicBezTo>
                      <a:pt x="47" y="17"/>
                      <a:pt x="47" y="17"/>
                      <a:pt x="48" y="17"/>
                    </a:cubicBezTo>
                    <a:cubicBezTo>
                      <a:pt x="49" y="16"/>
                      <a:pt x="50" y="14"/>
                      <a:pt x="49" y="13"/>
                    </a:cubicBezTo>
                    <a:cubicBezTo>
                      <a:pt x="41" y="2"/>
                      <a:pt x="41" y="2"/>
                      <a:pt x="41" y="2"/>
                    </a:cubicBezTo>
                    <a:cubicBezTo>
                      <a:pt x="40" y="1"/>
                      <a:pt x="39" y="0"/>
                      <a:pt x="37" y="1"/>
                    </a:cubicBezTo>
                    <a:cubicBezTo>
                      <a:pt x="36" y="2"/>
                      <a:pt x="36" y="4"/>
                      <a:pt x="36" y="6"/>
                    </a:cubicBezTo>
                    <a:cubicBezTo>
                      <a:pt x="38" y="8"/>
                      <a:pt x="38" y="8"/>
                      <a:pt x="38" y="8"/>
                    </a:cubicBezTo>
                    <a:cubicBezTo>
                      <a:pt x="34" y="11"/>
                      <a:pt x="30" y="13"/>
                      <a:pt x="25" y="13"/>
                    </a:cubicBezTo>
                    <a:cubicBezTo>
                      <a:pt x="25" y="13"/>
                      <a:pt x="25" y="13"/>
                      <a:pt x="25" y="13"/>
                    </a:cubicBezTo>
                    <a:cubicBezTo>
                      <a:pt x="20" y="13"/>
                      <a:pt x="15" y="11"/>
                      <a:pt x="11" y="8"/>
                    </a:cubicBezTo>
                    <a:cubicBezTo>
                      <a:pt x="13" y="6"/>
                      <a:pt x="13" y="6"/>
                      <a:pt x="13" y="6"/>
                    </a:cubicBezTo>
                    <a:cubicBezTo>
                      <a:pt x="14" y="4"/>
                      <a:pt x="13" y="2"/>
                      <a:pt x="12" y="1"/>
                    </a:cubicBezTo>
                    <a:cubicBezTo>
                      <a:pt x="11" y="0"/>
                      <a:pt x="9" y="1"/>
                      <a:pt x="8" y="2"/>
                    </a:cubicBezTo>
                    <a:cubicBezTo>
                      <a:pt x="1" y="13"/>
                      <a:pt x="1" y="13"/>
                      <a:pt x="1" y="13"/>
                    </a:cubicBezTo>
                    <a:cubicBezTo>
                      <a:pt x="0" y="14"/>
                      <a:pt x="0" y="16"/>
                      <a:pt x="1" y="17"/>
                    </a:cubicBezTo>
                    <a:cubicBezTo>
                      <a:pt x="2" y="17"/>
                      <a:pt x="2" y="17"/>
                      <a:pt x="3" y="17"/>
                    </a:cubicBezTo>
                    <a:cubicBezTo>
                      <a:pt x="4" y="17"/>
                      <a:pt x="5" y="17"/>
                      <a:pt x="6" y="16"/>
                    </a:cubicBezTo>
                    <a:cubicBezTo>
                      <a:pt x="8" y="13"/>
                      <a:pt x="8" y="13"/>
                      <a:pt x="8" y="13"/>
                    </a:cubicBezTo>
                    <a:cubicBezTo>
                      <a:pt x="12" y="17"/>
                      <a:pt x="18"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278"/>
              <p:cNvSpPr>
                <a:spLocks/>
              </p:cNvSpPr>
              <p:nvPr/>
            </p:nvSpPr>
            <p:spPr bwMode="auto">
              <a:xfrm>
                <a:off x="4006850" y="2046288"/>
                <a:ext cx="46038" cy="25400"/>
              </a:xfrm>
              <a:custGeom>
                <a:avLst/>
                <a:gdLst>
                  <a:gd name="T0" fmla="*/ 2 w 18"/>
                  <a:gd name="T1" fmla="*/ 6 h 10"/>
                  <a:gd name="T2" fmla="*/ 14 w 18"/>
                  <a:gd name="T3" fmla="*/ 10 h 10"/>
                  <a:gd name="T4" fmla="*/ 15 w 18"/>
                  <a:gd name="T5" fmla="*/ 10 h 10"/>
                  <a:gd name="T6" fmla="*/ 18 w 18"/>
                  <a:gd name="T7" fmla="*/ 8 h 10"/>
                  <a:gd name="T8" fmla="*/ 16 w 18"/>
                  <a:gd name="T9" fmla="*/ 4 h 10"/>
                  <a:gd name="T10" fmla="*/ 4 w 18"/>
                  <a:gd name="T11" fmla="*/ 0 h 10"/>
                  <a:gd name="T12" fmla="*/ 0 w 18"/>
                  <a:gd name="T13" fmla="*/ 2 h 10"/>
                  <a:gd name="T14" fmla="*/ 2 w 18"/>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2" y="6"/>
                    </a:moveTo>
                    <a:cubicBezTo>
                      <a:pt x="14" y="10"/>
                      <a:pt x="14" y="10"/>
                      <a:pt x="14" y="10"/>
                    </a:cubicBezTo>
                    <a:cubicBezTo>
                      <a:pt x="14" y="10"/>
                      <a:pt x="14" y="10"/>
                      <a:pt x="15" y="10"/>
                    </a:cubicBezTo>
                    <a:cubicBezTo>
                      <a:pt x="16" y="10"/>
                      <a:pt x="17" y="9"/>
                      <a:pt x="18" y="8"/>
                    </a:cubicBezTo>
                    <a:cubicBezTo>
                      <a:pt x="18" y="6"/>
                      <a:pt x="17" y="4"/>
                      <a:pt x="16" y="4"/>
                    </a:cubicBezTo>
                    <a:cubicBezTo>
                      <a:pt x="4" y="0"/>
                      <a:pt x="4" y="0"/>
                      <a:pt x="4" y="0"/>
                    </a:cubicBezTo>
                    <a:cubicBezTo>
                      <a:pt x="3" y="0"/>
                      <a:pt x="1" y="0"/>
                      <a:pt x="0" y="2"/>
                    </a:cubicBezTo>
                    <a:cubicBezTo>
                      <a:pt x="0" y="4"/>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279"/>
              <p:cNvSpPr>
                <a:spLocks/>
              </p:cNvSpPr>
              <p:nvPr/>
            </p:nvSpPr>
            <p:spPr bwMode="auto">
              <a:xfrm>
                <a:off x="4076700" y="2046288"/>
                <a:ext cx="47625" cy="25400"/>
              </a:xfrm>
              <a:custGeom>
                <a:avLst/>
                <a:gdLst>
                  <a:gd name="T0" fmla="*/ 4 w 18"/>
                  <a:gd name="T1" fmla="*/ 10 h 10"/>
                  <a:gd name="T2" fmla="*/ 4 w 18"/>
                  <a:gd name="T3" fmla="*/ 10 h 10"/>
                  <a:gd name="T4" fmla="*/ 16 w 18"/>
                  <a:gd name="T5" fmla="*/ 6 h 10"/>
                  <a:gd name="T6" fmla="*/ 18 w 18"/>
                  <a:gd name="T7" fmla="*/ 2 h 10"/>
                  <a:gd name="T8" fmla="*/ 14 w 18"/>
                  <a:gd name="T9" fmla="*/ 0 h 10"/>
                  <a:gd name="T10" fmla="*/ 3 w 18"/>
                  <a:gd name="T11" fmla="*/ 4 h 10"/>
                  <a:gd name="T12" fmla="*/ 1 w 18"/>
                  <a:gd name="T13" fmla="*/ 8 h 10"/>
                  <a:gd name="T14" fmla="*/ 4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4" y="10"/>
                    </a:moveTo>
                    <a:cubicBezTo>
                      <a:pt x="4" y="10"/>
                      <a:pt x="4" y="10"/>
                      <a:pt x="4" y="10"/>
                    </a:cubicBezTo>
                    <a:cubicBezTo>
                      <a:pt x="16" y="6"/>
                      <a:pt x="16" y="6"/>
                      <a:pt x="16" y="6"/>
                    </a:cubicBezTo>
                    <a:cubicBezTo>
                      <a:pt x="18" y="5"/>
                      <a:pt x="18" y="4"/>
                      <a:pt x="18" y="2"/>
                    </a:cubicBezTo>
                    <a:cubicBezTo>
                      <a:pt x="17" y="0"/>
                      <a:pt x="16" y="0"/>
                      <a:pt x="14" y="0"/>
                    </a:cubicBezTo>
                    <a:cubicBezTo>
                      <a:pt x="3" y="4"/>
                      <a:pt x="3" y="4"/>
                      <a:pt x="3" y="4"/>
                    </a:cubicBezTo>
                    <a:cubicBezTo>
                      <a:pt x="1" y="4"/>
                      <a:pt x="0" y="6"/>
                      <a:pt x="1" y="8"/>
                    </a:cubicBezTo>
                    <a:cubicBezTo>
                      <a:pt x="1" y="9"/>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316"/>
              <p:cNvSpPr>
                <a:spLocks noEditPoints="1"/>
              </p:cNvSpPr>
              <p:nvPr/>
            </p:nvSpPr>
            <p:spPr bwMode="auto">
              <a:xfrm>
                <a:off x="3724275" y="1917700"/>
                <a:ext cx="606425" cy="660400"/>
              </a:xfrm>
              <a:custGeom>
                <a:avLst/>
                <a:gdLst>
                  <a:gd name="T0" fmla="*/ 60 w 232"/>
                  <a:gd name="T1" fmla="*/ 252 h 252"/>
                  <a:gd name="T2" fmla="*/ 74 w 232"/>
                  <a:gd name="T3" fmla="*/ 189 h 252"/>
                  <a:gd name="T4" fmla="*/ 89 w 232"/>
                  <a:gd name="T5" fmla="*/ 223 h 252"/>
                  <a:gd name="T6" fmla="*/ 92 w 232"/>
                  <a:gd name="T7" fmla="*/ 247 h 252"/>
                  <a:gd name="T8" fmla="*/ 95 w 232"/>
                  <a:gd name="T9" fmla="*/ 224 h 252"/>
                  <a:gd name="T10" fmla="*/ 109 w 232"/>
                  <a:gd name="T11" fmla="*/ 244 h 252"/>
                  <a:gd name="T12" fmla="*/ 113 w 232"/>
                  <a:gd name="T13" fmla="*/ 203 h 252"/>
                  <a:gd name="T14" fmla="*/ 120 w 232"/>
                  <a:gd name="T15" fmla="*/ 244 h 252"/>
                  <a:gd name="T16" fmla="*/ 134 w 232"/>
                  <a:gd name="T17" fmla="*/ 212 h 252"/>
                  <a:gd name="T18" fmla="*/ 141 w 232"/>
                  <a:gd name="T19" fmla="*/ 244 h 252"/>
                  <a:gd name="T20" fmla="*/ 148 w 232"/>
                  <a:gd name="T21" fmla="*/ 203 h 252"/>
                  <a:gd name="T22" fmla="*/ 153 w 232"/>
                  <a:gd name="T23" fmla="*/ 244 h 252"/>
                  <a:gd name="T24" fmla="*/ 166 w 232"/>
                  <a:gd name="T25" fmla="*/ 224 h 252"/>
                  <a:gd name="T26" fmla="*/ 169 w 232"/>
                  <a:gd name="T27" fmla="*/ 247 h 252"/>
                  <a:gd name="T28" fmla="*/ 172 w 232"/>
                  <a:gd name="T29" fmla="*/ 223 h 252"/>
                  <a:gd name="T30" fmla="*/ 226 w 232"/>
                  <a:gd name="T31" fmla="*/ 244 h 252"/>
                  <a:gd name="T32" fmla="*/ 169 w 232"/>
                  <a:gd name="T33" fmla="*/ 178 h 252"/>
                  <a:gd name="T34" fmla="*/ 151 w 232"/>
                  <a:gd name="T35" fmla="*/ 155 h 252"/>
                  <a:gd name="T36" fmla="*/ 187 w 232"/>
                  <a:gd name="T37" fmla="*/ 69 h 252"/>
                  <a:gd name="T38" fmla="*/ 74 w 232"/>
                  <a:gd name="T39" fmla="*/ 68 h 252"/>
                  <a:gd name="T40" fmla="*/ 111 w 232"/>
                  <a:gd name="T41" fmla="*/ 140 h 252"/>
                  <a:gd name="T42" fmla="*/ 107 w 232"/>
                  <a:gd name="T43" fmla="*/ 163 h 252"/>
                  <a:gd name="T44" fmla="*/ 56 w 232"/>
                  <a:gd name="T45" fmla="*/ 182 h 252"/>
                  <a:gd name="T46" fmla="*/ 59 w 232"/>
                  <a:gd name="T47" fmla="*/ 167 h 252"/>
                  <a:gd name="T48" fmla="*/ 60 w 232"/>
                  <a:gd name="T49" fmla="*/ 149 h 252"/>
                  <a:gd name="T50" fmla="*/ 40 w 232"/>
                  <a:gd name="T51" fmla="*/ 120 h 252"/>
                  <a:gd name="T52" fmla="*/ 8 w 232"/>
                  <a:gd name="T53" fmla="*/ 142 h 252"/>
                  <a:gd name="T54" fmla="*/ 6 w 232"/>
                  <a:gd name="T55" fmla="*/ 170 h 252"/>
                  <a:gd name="T56" fmla="*/ 19 w 232"/>
                  <a:gd name="T57" fmla="*/ 182 h 252"/>
                  <a:gd name="T58" fmla="*/ 9 w 232"/>
                  <a:gd name="T59" fmla="*/ 252 h 252"/>
                  <a:gd name="T60" fmla="*/ 113 w 232"/>
                  <a:gd name="T61" fmla="*/ 196 h 252"/>
                  <a:gd name="T62" fmla="*/ 113 w 232"/>
                  <a:gd name="T63" fmla="*/ 196 h 252"/>
                  <a:gd name="T64" fmla="*/ 139 w 232"/>
                  <a:gd name="T65" fmla="*/ 196 h 252"/>
                  <a:gd name="T66" fmla="*/ 149 w 232"/>
                  <a:gd name="T67" fmla="*/ 166 h 252"/>
                  <a:gd name="T68" fmla="*/ 181 w 232"/>
                  <a:gd name="T69" fmla="*/ 96 h 252"/>
                  <a:gd name="T70" fmla="*/ 76 w 232"/>
                  <a:gd name="T71" fmla="*/ 75 h 252"/>
                  <a:gd name="T72" fmla="*/ 81 w 232"/>
                  <a:gd name="T73" fmla="*/ 69 h 252"/>
                  <a:gd name="T74" fmla="*/ 181 w 232"/>
                  <a:gd name="T75" fmla="*/ 57 h 252"/>
                  <a:gd name="T76" fmla="*/ 154 w 232"/>
                  <a:gd name="T77" fmla="*/ 24 h 252"/>
                  <a:gd name="T78" fmla="*/ 112 w 232"/>
                  <a:gd name="T79" fmla="*/ 17 h 252"/>
                  <a:gd name="T80" fmla="*/ 87 w 232"/>
                  <a:gd name="T81" fmla="*/ 95 h 252"/>
                  <a:gd name="T82" fmla="*/ 174 w 232"/>
                  <a:gd name="T83" fmla="*/ 68 h 252"/>
                  <a:gd name="T84" fmla="*/ 145 w 232"/>
                  <a:gd name="T85" fmla="*/ 159 h 252"/>
                  <a:gd name="T86" fmla="*/ 115 w 232"/>
                  <a:gd name="T87" fmla="*/ 135 h 252"/>
                  <a:gd name="T88" fmla="*/ 54 w 232"/>
                  <a:gd name="T89" fmla="*/ 136 h 252"/>
                  <a:gd name="T90" fmla="*/ 32 w 232"/>
                  <a:gd name="T91" fmla="*/ 121 h 252"/>
                  <a:gd name="T92" fmla="*/ 27 w 232"/>
                  <a:gd name="T93" fmla="*/ 124 h 252"/>
                  <a:gd name="T94" fmla="*/ 10 w 232"/>
                  <a:gd name="T95" fmla="*/ 165 h 252"/>
                  <a:gd name="T96" fmla="*/ 14 w 232"/>
                  <a:gd name="T97" fmla="*/ 145 h 252"/>
                  <a:gd name="T98" fmla="*/ 22 w 232"/>
                  <a:gd name="T99" fmla="*/ 141 h 252"/>
                  <a:gd name="T100" fmla="*/ 54 w 232"/>
                  <a:gd name="T101" fmla="*/ 149 h 252"/>
                  <a:gd name="T102" fmla="*/ 50 w 232"/>
                  <a:gd name="T103" fmla="*/ 182 h 252"/>
                  <a:gd name="T104" fmla="*/ 24 w 232"/>
                  <a:gd name="T105" fmla="*/ 1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252">
                    <a:moveTo>
                      <a:pt x="53" y="202"/>
                    </a:moveTo>
                    <a:cubicBezTo>
                      <a:pt x="56" y="249"/>
                      <a:pt x="56" y="249"/>
                      <a:pt x="56" y="249"/>
                    </a:cubicBezTo>
                    <a:cubicBezTo>
                      <a:pt x="56" y="249"/>
                      <a:pt x="56" y="249"/>
                      <a:pt x="56" y="249"/>
                    </a:cubicBezTo>
                    <a:cubicBezTo>
                      <a:pt x="56" y="251"/>
                      <a:pt x="58" y="252"/>
                      <a:pt x="59" y="252"/>
                    </a:cubicBezTo>
                    <a:cubicBezTo>
                      <a:pt x="59" y="252"/>
                      <a:pt x="59" y="252"/>
                      <a:pt x="60" y="252"/>
                    </a:cubicBezTo>
                    <a:cubicBezTo>
                      <a:pt x="61" y="252"/>
                      <a:pt x="62" y="250"/>
                      <a:pt x="62" y="249"/>
                    </a:cubicBezTo>
                    <a:cubicBezTo>
                      <a:pt x="62" y="244"/>
                      <a:pt x="62" y="244"/>
                      <a:pt x="62" y="244"/>
                    </a:cubicBezTo>
                    <a:cubicBezTo>
                      <a:pt x="58" y="198"/>
                      <a:pt x="58" y="198"/>
                      <a:pt x="58" y="198"/>
                    </a:cubicBezTo>
                    <a:cubicBezTo>
                      <a:pt x="58" y="198"/>
                      <a:pt x="58" y="198"/>
                      <a:pt x="58" y="198"/>
                    </a:cubicBezTo>
                    <a:cubicBezTo>
                      <a:pt x="63" y="194"/>
                      <a:pt x="68" y="191"/>
                      <a:pt x="74" y="189"/>
                    </a:cubicBezTo>
                    <a:cubicBezTo>
                      <a:pt x="87" y="186"/>
                      <a:pt x="87" y="186"/>
                      <a:pt x="87" y="186"/>
                    </a:cubicBezTo>
                    <a:cubicBezTo>
                      <a:pt x="88" y="185"/>
                      <a:pt x="88" y="185"/>
                      <a:pt x="88" y="185"/>
                    </a:cubicBezTo>
                    <a:cubicBezTo>
                      <a:pt x="81" y="213"/>
                      <a:pt x="81" y="213"/>
                      <a:pt x="81" y="213"/>
                    </a:cubicBezTo>
                    <a:cubicBezTo>
                      <a:pt x="81" y="214"/>
                      <a:pt x="81" y="215"/>
                      <a:pt x="82" y="215"/>
                    </a:cubicBezTo>
                    <a:cubicBezTo>
                      <a:pt x="89" y="223"/>
                      <a:pt x="89" y="223"/>
                      <a:pt x="89" y="223"/>
                    </a:cubicBezTo>
                    <a:cubicBezTo>
                      <a:pt x="85" y="231"/>
                      <a:pt x="85" y="231"/>
                      <a:pt x="85" y="231"/>
                    </a:cubicBezTo>
                    <a:cubicBezTo>
                      <a:pt x="84" y="232"/>
                      <a:pt x="84" y="232"/>
                      <a:pt x="85" y="233"/>
                    </a:cubicBezTo>
                    <a:cubicBezTo>
                      <a:pt x="89" y="244"/>
                      <a:pt x="89" y="244"/>
                      <a:pt x="89" y="244"/>
                    </a:cubicBezTo>
                    <a:cubicBezTo>
                      <a:pt x="89" y="245"/>
                      <a:pt x="89" y="245"/>
                      <a:pt x="89" y="245"/>
                    </a:cubicBezTo>
                    <a:cubicBezTo>
                      <a:pt x="90" y="246"/>
                      <a:pt x="91" y="247"/>
                      <a:pt x="92" y="247"/>
                    </a:cubicBezTo>
                    <a:cubicBezTo>
                      <a:pt x="92" y="247"/>
                      <a:pt x="93" y="247"/>
                      <a:pt x="93" y="247"/>
                    </a:cubicBezTo>
                    <a:cubicBezTo>
                      <a:pt x="94" y="246"/>
                      <a:pt x="95" y="245"/>
                      <a:pt x="95" y="244"/>
                    </a:cubicBezTo>
                    <a:cubicBezTo>
                      <a:pt x="95" y="244"/>
                      <a:pt x="95" y="243"/>
                      <a:pt x="95" y="243"/>
                    </a:cubicBezTo>
                    <a:cubicBezTo>
                      <a:pt x="91" y="232"/>
                      <a:pt x="91" y="232"/>
                      <a:pt x="91" y="232"/>
                    </a:cubicBezTo>
                    <a:cubicBezTo>
                      <a:pt x="95" y="224"/>
                      <a:pt x="95" y="224"/>
                      <a:pt x="95" y="224"/>
                    </a:cubicBezTo>
                    <a:cubicBezTo>
                      <a:pt x="96" y="223"/>
                      <a:pt x="96" y="222"/>
                      <a:pt x="95" y="221"/>
                    </a:cubicBezTo>
                    <a:cubicBezTo>
                      <a:pt x="87" y="213"/>
                      <a:pt x="87" y="213"/>
                      <a:pt x="87" y="213"/>
                    </a:cubicBezTo>
                    <a:cubicBezTo>
                      <a:pt x="95" y="184"/>
                      <a:pt x="95" y="184"/>
                      <a:pt x="95" y="184"/>
                    </a:cubicBezTo>
                    <a:cubicBezTo>
                      <a:pt x="106" y="172"/>
                      <a:pt x="106" y="172"/>
                      <a:pt x="106" y="172"/>
                    </a:cubicBezTo>
                    <a:cubicBezTo>
                      <a:pt x="109" y="244"/>
                      <a:pt x="109" y="244"/>
                      <a:pt x="109" y="244"/>
                    </a:cubicBezTo>
                    <a:cubicBezTo>
                      <a:pt x="109" y="244"/>
                      <a:pt x="109" y="244"/>
                      <a:pt x="109" y="244"/>
                    </a:cubicBezTo>
                    <a:cubicBezTo>
                      <a:pt x="109" y="246"/>
                      <a:pt x="110" y="247"/>
                      <a:pt x="112" y="247"/>
                    </a:cubicBezTo>
                    <a:cubicBezTo>
                      <a:pt x="113" y="247"/>
                      <a:pt x="115" y="246"/>
                      <a:pt x="115" y="244"/>
                    </a:cubicBezTo>
                    <a:cubicBezTo>
                      <a:pt x="115" y="244"/>
                      <a:pt x="115" y="244"/>
                      <a:pt x="115" y="244"/>
                    </a:cubicBezTo>
                    <a:cubicBezTo>
                      <a:pt x="113" y="203"/>
                      <a:pt x="113" y="203"/>
                      <a:pt x="113" y="203"/>
                    </a:cubicBezTo>
                    <a:cubicBezTo>
                      <a:pt x="117" y="200"/>
                      <a:pt x="117" y="200"/>
                      <a:pt x="117" y="200"/>
                    </a:cubicBezTo>
                    <a:cubicBezTo>
                      <a:pt x="120" y="210"/>
                      <a:pt x="120" y="210"/>
                      <a:pt x="120" y="210"/>
                    </a:cubicBezTo>
                    <a:cubicBezTo>
                      <a:pt x="121" y="210"/>
                      <a:pt x="121" y="211"/>
                      <a:pt x="122" y="211"/>
                    </a:cubicBezTo>
                    <a:cubicBezTo>
                      <a:pt x="120" y="244"/>
                      <a:pt x="120" y="244"/>
                      <a:pt x="120" y="244"/>
                    </a:cubicBezTo>
                    <a:cubicBezTo>
                      <a:pt x="120" y="244"/>
                      <a:pt x="120" y="244"/>
                      <a:pt x="120" y="244"/>
                    </a:cubicBezTo>
                    <a:cubicBezTo>
                      <a:pt x="120" y="246"/>
                      <a:pt x="122" y="247"/>
                      <a:pt x="123" y="247"/>
                    </a:cubicBezTo>
                    <a:cubicBezTo>
                      <a:pt x="125" y="247"/>
                      <a:pt x="126" y="246"/>
                      <a:pt x="126" y="244"/>
                    </a:cubicBezTo>
                    <a:cubicBezTo>
                      <a:pt x="126" y="244"/>
                      <a:pt x="126" y="244"/>
                      <a:pt x="126" y="244"/>
                    </a:cubicBezTo>
                    <a:cubicBezTo>
                      <a:pt x="128" y="212"/>
                      <a:pt x="128" y="212"/>
                      <a:pt x="128" y="212"/>
                    </a:cubicBezTo>
                    <a:cubicBezTo>
                      <a:pt x="134" y="212"/>
                      <a:pt x="134" y="212"/>
                      <a:pt x="134" y="212"/>
                    </a:cubicBezTo>
                    <a:cubicBezTo>
                      <a:pt x="135" y="244"/>
                      <a:pt x="135" y="244"/>
                      <a:pt x="135" y="244"/>
                    </a:cubicBezTo>
                    <a:cubicBezTo>
                      <a:pt x="135" y="244"/>
                      <a:pt x="135" y="244"/>
                      <a:pt x="135" y="244"/>
                    </a:cubicBezTo>
                    <a:cubicBezTo>
                      <a:pt x="135" y="246"/>
                      <a:pt x="136" y="247"/>
                      <a:pt x="138" y="247"/>
                    </a:cubicBezTo>
                    <a:cubicBezTo>
                      <a:pt x="138" y="247"/>
                      <a:pt x="138" y="247"/>
                      <a:pt x="138" y="247"/>
                    </a:cubicBezTo>
                    <a:cubicBezTo>
                      <a:pt x="140" y="247"/>
                      <a:pt x="141" y="246"/>
                      <a:pt x="141" y="244"/>
                    </a:cubicBezTo>
                    <a:cubicBezTo>
                      <a:pt x="141" y="244"/>
                      <a:pt x="141" y="244"/>
                      <a:pt x="141" y="244"/>
                    </a:cubicBezTo>
                    <a:cubicBezTo>
                      <a:pt x="140" y="211"/>
                      <a:pt x="140" y="211"/>
                      <a:pt x="140" y="211"/>
                    </a:cubicBezTo>
                    <a:cubicBezTo>
                      <a:pt x="140" y="211"/>
                      <a:pt x="141" y="210"/>
                      <a:pt x="141" y="210"/>
                    </a:cubicBezTo>
                    <a:cubicBezTo>
                      <a:pt x="144" y="200"/>
                      <a:pt x="144" y="200"/>
                      <a:pt x="144" y="200"/>
                    </a:cubicBezTo>
                    <a:cubicBezTo>
                      <a:pt x="148" y="203"/>
                      <a:pt x="148" y="203"/>
                      <a:pt x="148" y="203"/>
                    </a:cubicBezTo>
                    <a:cubicBezTo>
                      <a:pt x="147" y="244"/>
                      <a:pt x="147" y="244"/>
                      <a:pt x="147" y="244"/>
                    </a:cubicBezTo>
                    <a:cubicBezTo>
                      <a:pt x="147" y="244"/>
                      <a:pt x="147" y="244"/>
                      <a:pt x="147" y="244"/>
                    </a:cubicBezTo>
                    <a:cubicBezTo>
                      <a:pt x="147" y="246"/>
                      <a:pt x="148" y="247"/>
                      <a:pt x="150" y="247"/>
                    </a:cubicBezTo>
                    <a:cubicBezTo>
                      <a:pt x="151" y="247"/>
                      <a:pt x="153" y="246"/>
                      <a:pt x="153" y="244"/>
                    </a:cubicBezTo>
                    <a:cubicBezTo>
                      <a:pt x="153" y="244"/>
                      <a:pt x="153" y="244"/>
                      <a:pt x="153" y="244"/>
                    </a:cubicBezTo>
                    <a:cubicBezTo>
                      <a:pt x="155" y="172"/>
                      <a:pt x="155" y="172"/>
                      <a:pt x="155" y="172"/>
                    </a:cubicBezTo>
                    <a:cubicBezTo>
                      <a:pt x="167" y="184"/>
                      <a:pt x="167" y="184"/>
                      <a:pt x="167" y="184"/>
                    </a:cubicBezTo>
                    <a:cubicBezTo>
                      <a:pt x="174" y="213"/>
                      <a:pt x="174" y="213"/>
                      <a:pt x="174" y="213"/>
                    </a:cubicBezTo>
                    <a:cubicBezTo>
                      <a:pt x="167" y="221"/>
                      <a:pt x="167" y="221"/>
                      <a:pt x="167" y="221"/>
                    </a:cubicBezTo>
                    <a:cubicBezTo>
                      <a:pt x="166" y="222"/>
                      <a:pt x="165" y="223"/>
                      <a:pt x="166" y="224"/>
                    </a:cubicBezTo>
                    <a:cubicBezTo>
                      <a:pt x="171" y="232"/>
                      <a:pt x="171" y="232"/>
                      <a:pt x="171" y="232"/>
                    </a:cubicBezTo>
                    <a:cubicBezTo>
                      <a:pt x="167" y="243"/>
                      <a:pt x="167" y="243"/>
                      <a:pt x="167" y="243"/>
                    </a:cubicBezTo>
                    <a:cubicBezTo>
                      <a:pt x="167" y="243"/>
                      <a:pt x="167" y="244"/>
                      <a:pt x="167" y="244"/>
                    </a:cubicBezTo>
                    <a:cubicBezTo>
                      <a:pt x="167" y="245"/>
                      <a:pt x="167" y="246"/>
                      <a:pt x="168" y="247"/>
                    </a:cubicBezTo>
                    <a:cubicBezTo>
                      <a:pt x="169" y="247"/>
                      <a:pt x="169" y="247"/>
                      <a:pt x="169" y="247"/>
                    </a:cubicBezTo>
                    <a:cubicBezTo>
                      <a:pt x="171" y="247"/>
                      <a:pt x="172" y="246"/>
                      <a:pt x="172" y="245"/>
                    </a:cubicBezTo>
                    <a:cubicBezTo>
                      <a:pt x="173" y="244"/>
                      <a:pt x="173" y="244"/>
                      <a:pt x="173" y="244"/>
                    </a:cubicBezTo>
                    <a:cubicBezTo>
                      <a:pt x="177" y="233"/>
                      <a:pt x="177" y="233"/>
                      <a:pt x="177" y="233"/>
                    </a:cubicBezTo>
                    <a:cubicBezTo>
                      <a:pt x="177" y="232"/>
                      <a:pt x="177" y="232"/>
                      <a:pt x="177" y="231"/>
                    </a:cubicBezTo>
                    <a:cubicBezTo>
                      <a:pt x="172" y="223"/>
                      <a:pt x="172" y="223"/>
                      <a:pt x="172" y="223"/>
                    </a:cubicBezTo>
                    <a:cubicBezTo>
                      <a:pt x="180" y="215"/>
                      <a:pt x="180" y="215"/>
                      <a:pt x="180" y="215"/>
                    </a:cubicBezTo>
                    <a:cubicBezTo>
                      <a:pt x="180" y="215"/>
                      <a:pt x="180" y="214"/>
                      <a:pt x="180" y="213"/>
                    </a:cubicBezTo>
                    <a:cubicBezTo>
                      <a:pt x="173" y="185"/>
                      <a:pt x="173" y="185"/>
                      <a:pt x="173" y="185"/>
                    </a:cubicBezTo>
                    <a:cubicBezTo>
                      <a:pt x="187" y="189"/>
                      <a:pt x="187" y="189"/>
                      <a:pt x="187" y="189"/>
                    </a:cubicBezTo>
                    <a:cubicBezTo>
                      <a:pt x="209" y="195"/>
                      <a:pt x="226" y="219"/>
                      <a:pt x="226" y="244"/>
                    </a:cubicBezTo>
                    <a:cubicBezTo>
                      <a:pt x="226" y="244"/>
                      <a:pt x="226" y="244"/>
                      <a:pt x="226" y="244"/>
                    </a:cubicBezTo>
                    <a:cubicBezTo>
                      <a:pt x="226" y="246"/>
                      <a:pt x="227" y="247"/>
                      <a:pt x="229" y="247"/>
                    </a:cubicBezTo>
                    <a:cubicBezTo>
                      <a:pt x="231" y="247"/>
                      <a:pt x="232" y="246"/>
                      <a:pt x="232" y="244"/>
                    </a:cubicBezTo>
                    <a:cubicBezTo>
                      <a:pt x="232" y="217"/>
                      <a:pt x="213" y="190"/>
                      <a:pt x="189" y="183"/>
                    </a:cubicBezTo>
                    <a:cubicBezTo>
                      <a:pt x="169" y="178"/>
                      <a:pt x="169" y="178"/>
                      <a:pt x="169" y="178"/>
                    </a:cubicBezTo>
                    <a:cubicBezTo>
                      <a:pt x="155" y="163"/>
                      <a:pt x="155" y="163"/>
                      <a:pt x="155" y="163"/>
                    </a:cubicBezTo>
                    <a:cubicBezTo>
                      <a:pt x="155" y="163"/>
                      <a:pt x="155" y="163"/>
                      <a:pt x="155" y="163"/>
                    </a:cubicBezTo>
                    <a:cubicBezTo>
                      <a:pt x="152" y="157"/>
                      <a:pt x="152" y="157"/>
                      <a:pt x="152" y="157"/>
                    </a:cubicBezTo>
                    <a:cubicBezTo>
                      <a:pt x="152" y="156"/>
                      <a:pt x="151" y="156"/>
                      <a:pt x="151" y="156"/>
                    </a:cubicBezTo>
                    <a:cubicBezTo>
                      <a:pt x="151" y="155"/>
                      <a:pt x="151" y="155"/>
                      <a:pt x="151" y="155"/>
                    </a:cubicBezTo>
                    <a:cubicBezTo>
                      <a:pt x="151" y="140"/>
                      <a:pt x="151" y="140"/>
                      <a:pt x="151" y="140"/>
                    </a:cubicBezTo>
                    <a:cubicBezTo>
                      <a:pt x="167" y="133"/>
                      <a:pt x="177" y="119"/>
                      <a:pt x="180" y="102"/>
                    </a:cubicBezTo>
                    <a:cubicBezTo>
                      <a:pt x="189" y="101"/>
                      <a:pt x="197" y="93"/>
                      <a:pt x="197" y="84"/>
                    </a:cubicBezTo>
                    <a:cubicBezTo>
                      <a:pt x="197" y="77"/>
                      <a:pt x="193" y="71"/>
                      <a:pt x="188" y="69"/>
                    </a:cubicBezTo>
                    <a:cubicBezTo>
                      <a:pt x="188" y="69"/>
                      <a:pt x="187" y="69"/>
                      <a:pt x="187" y="69"/>
                    </a:cubicBezTo>
                    <a:cubicBezTo>
                      <a:pt x="187" y="69"/>
                      <a:pt x="187" y="68"/>
                      <a:pt x="187" y="68"/>
                    </a:cubicBezTo>
                    <a:cubicBezTo>
                      <a:pt x="187" y="57"/>
                      <a:pt x="187" y="57"/>
                      <a:pt x="187" y="57"/>
                    </a:cubicBezTo>
                    <a:cubicBezTo>
                      <a:pt x="187" y="25"/>
                      <a:pt x="162" y="0"/>
                      <a:pt x="131" y="0"/>
                    </a:cubicBezTo>
                    <a:cubicBezTo>
                      <a:pt x="99" y="0"/>
                      <a:pt x="74" y="25"/>
                      <a:pt x="74" y="57"/>
                    </a:cubicBezTo>
                    <a:cubicBezTo>
                      <a:pt x="74" y="68"/>
                      <a:pt x="74" y="68"/>
                      <a:pt x="74" y="68"/>
                    </a:cubicBezTo>
                    <a:cubicBezTo>
                      <a:pt x="74" y="68"/>
                      <a:pt x="74" y="69"/>
                      <a:pt x="74" y="69"/>
                    </a:cubicBezTo>
                    <a:cubicBezTo>
                      <a:pt x="74" y="69"/>
                      <a:pt x="74" y="69"/>
                      <a:pt x="74" y="69"/>
                    </a:cubicBezTo>
                    <a:cubicBezTo>
                      <a:pt x="69" y="71"/>
                      <a:pt x="65" y="77"/>
                      <a:pt x="65" y="84"/>
                    </a:cubicBezTo>
                    <a:cubicBezTo>
                      <a:pt x="65" y="93"/>
                      <a:pt x="72" y="101"/>
                      <a:pt x="82" y="102"/>
                    </a:cubicBezTo>
                    <a:cubicBezTo>
                      <a:pt x="84" y="119"/>
                      <a:pt x="95" y="133"/>
                      <a:pt x="111" y="140"/>
                    </a:cubicBezTo>
                    <a:cubicBezTo>
                      <a:pt x="111" y="155"/>
                      <a:pt x="111" y="155"/>
                      <a:pt x="111" y="155"/>
                    </a:cubicBezTo>
                    <a:cubicBezTo>
                      <a:pt x="111" y="155"/>
                      <a:pt x="110" y="155"/>
                      <a:pt x="110" y="155"/>
                    </a:cubicBezTo>
                    <a:cubicBezTo>
                      <a:pt x="110" y="156"/>
                      <a:pt x="110" y="156"/>
                      <a:pt x="109" y="157"/>
                    </a:cubicBezTo>
                    <a:cubicBezTo>
                      <a:pt x="107" y="163"/>
                      <a:pt x="107" y="163"/>
                      <a:pt x="107" y="163"/>
                    </a:cubicBezTo>
                    <a:cubicBezTo>
                      <a:pt x="107" y="163"/>
                      <a:pt x="107" y="163"/>
                      <a:pt x="107" y="163"/>
                    </a:cubicBezTo>
                    <a:cubicBezTo>
                      <a:pt x="92" y="178"/>
                      <a:pt x="92" y="178"/>
                      <a:pt x="92" y="178"/>
                    </a:cubicBezTo>
                    <a:cubicBezTo>
                      <a:pt x="73" y="183"/>
                      <a:pt x="73" y="183"/>
                      <a:pt x="73" y="183"/>
                    </a:cubicBezTo>
                    <a:cubicBezTo>
                      <a:pt x="67" y="185"/>
                      <a:pt x="61" y="188"/>
                      <a:pt x="56" y="192"/>
                    </a:cubicBezTo>
                    <a:cubicBezTo>
                      <a:pt x="56" y="191"/>
                      <a:pt x="56" y="191"/>
                      <a:pt x="56" y="190"/>
                    </a:cubicBezTo>
                    <a:cubicBezTo>
                      <a:pt x="56" y="187"/>
                      <a:pt x="56" y="185"/>
                      <a:pt x="56" y="182"/>
                    </a:cubicBezTo>
                    <a:cubicBezTo>
                      <a:pt x="56" y="181"/>
                      <a:pt x="56" y="181"/>
                      <a:pt x="56" y="181"/>
                    </a:cubicBezTo>
                    <a:cubicBezTo>
                      <a:pt x="56" y="180"/>
                      <a:pt x="56" y="179"/>
                      <a:pt x="56" y="178"/>
                    </a:cubicBezTo>
                    <a:cubicBezTo>
                      <a:pt x="56" y="177"/>
                      <a:pt x="57" y="176"/>
                      <a:pt x="57" y="176"/>
                    </a:cubicBezTo>
                    <a:cubicBezTo>
                      <a:pt x="57" y="175"/>
                      <a:pt x="58" y="174"/>
                      <a:pt x="58" y="173"/>
                    </a:cubicBezTo>
                    <a:cubicBezTo>
                      <a:pt x="59" y="171"/>
                      <a:pt x="59" y="169"/>
                      <a:pt x="59" y="167"/>
                    </a:cubicBezTo>
                    <a:cubicBezTo>
                      <a:pt x="60" y="165"/>
                      <a:pt x="60" y="163"/>
                      <a:pt x="60" y="161"/>
                    </a:cubicBezTo>
                    <a:cubicBezTo>
                      <a:pt x="60" y="161"/>
                      <a:pt x="60" y="161"/>
                      <a:pt x="60" y="161"/>
                    </a:cubicBezTo>
                    <a:cubicBezTo>
                      <a:pt x="60" y="157"/>
                      <a:pt x="60" y="154"/>
                      <a:pt x="60" y="151"/>
                    </a:cubicBezTo>
                    <a:cubicBezTo>
                      <a:pt x="60" y="150"/>
                      <a:pt x="60" y="150"/>
                      <a:pt x="60" y="150"/>
                    </a:cubicBezTo>
                    <a:cubicBezTo>
                      <a:pt x="60" y="149"/>
                      <a:pt x="60" y="149"/>
                      <a:pt x="60" y="149"/>
                    </a:cubicBezTo>
                    <a:cubicBezTo>
                      <a:pt x="60" y="149"/>
                      <a:pt x="60" y="148"/>
                      <a:pt x="60" y="147"/>
                    </a:cubicBezTo>
                    <a:cubicBezTo>
                      <a:pt x="60" y="138"/>
                      <a:pt x="60" y="138"/>
                      <a:pt x="60" y="138"/>
                    </a:cubicBezTo>
                    <a:cubicBezTo>
                      <a:pt x="61" y="132"/>
                      <a:pt x="57" y="128"/>
                      <a:pt x="52" y="127"/>
                    </a:cubicBezTo>
                    <a:cubicBezTo>
                      <a:pt x="51" y="123"/>
                      <a:pt x="47" y="120"/>
                      <a:pt x="43" y="120"/>
                    </a:cubicBezTo>
                    <a:cubicBezTo>
                      <a:pt x="42" y="120"/>
                      <a:pt x="41" y="120"/>
                      <a:pt x="40" y="120"/>
                    </a:cubicBezTo>
                    <a:cubicBezTo>
                      <a:pt x="38" y="117"/>
                      <a:pt x="35" y="116"/>
                      <a:pt x="32" y="115"/>
                    </a:cubicBezTo>
                    <a:cubicBezTo>
                      <a:pt x="28" y="115"/>
                      <a:pt x="25" y="117"/>
                      <a:pt x="23" y="119"/>
                    </a:cubicBezTo>
                    <a:cubicBezTo>
                      <a:pt x="21" y="118"/>
                      <a:pt x="20" y="118"/>
                      <a:pt x="18" y="118"/>
                    </a:cubicBezTo>
                    <a:cubicBezTo>
                      <a:pt x="12" y="118"/>
                      <a:pt x="8" y="122"/>
                      <a:pt x="8" y="128"/>
                    </a:cubicBezTo>
                    <a:cubicBezTo>
                      <a:pt x="8" y="142"/>
                      <a:pt x="8" y="142"/>
                      <a:pt x="8" y="142"/>
                    </a:cubicBezTo>
                    <a:cubicBezTo>
                      <a:pt x="4" y="145"/>
                      <a:pt x="4" y="145"/>
                      <a:pt x="4" y="145"/>
                    </a:cubicBezTo>
                    <a:cubicBezTo>
                      <a:pt x="1" y="148"/>
                      <a:pt x="0" y="152"/>
                      <a:pt x="0" y="155"/>
                    </a:cubicBezTo>
                    <a:cubicBezTo>
                      <a:pt x="1" y="159"/>
                      <a:pt x="2" y="162"/>
                      <a:pt x="4" y="167"/>
                    </a:cubicBezTo>
                    <a:cubicBezTo>
                      <a:pt x="4" y="167"/>
                      <a:pt x="4" y="168"/>
                      <a:pt x="5" y="169"/>
                    </a:cubicBezTo>
                    <a:cubicBezTo>
                      <a:pt x="5" y="169"/>
                      <a:pt x="6" y="170"/>
                      <a:pt x="6" y="170"/>
                    </a:cubicBezTo>
                    <a:cubicBezTo>
                      <a:pt x="7" y="171"/>
                      <a:pt x="7" y="172"/>
                      <a:pt x="8" y="173"/>
                    </a:cubicBezTo>
                    <a:cubicBezTo>
                      <a:pt x="10" y="174"/>
                      <a:pt x="11" y="176"/>
                      <a:pt x="13" y="177"/>
                    </a:cubicBezTo>
                    <a:cubicBezTo>
                      <a:pt x="15" y="178"/>
                      <a:pt x="17" y="180"/>
                      <a:pt x="19" y="181"/>
                    </a:cubicBezTo>
                    <a:cubicBezTo>
                      <a:pt x="19" y="181"/>
                      <a:pt x="19" y="181"/>
                      <a:pt x="19" y="181"/>
                    </a:cubicBezTo>
                    <a:cubicBezTo>
                      <a:pt x="19" y="182"/>
                      <a:pt x="19" y="182"/>
                      <a:pt x="19" y="182"/>
                    </a:cubicBezTo>
                    <a:cubicBezTo>
                      <a:pt x="20" y="187"/>
                      <a:pt x="20" y="192"/>
                      <a:pt x="20" y="196"/>
                    </a:cubicBezTo>
                    <a:cubicBezTo>
                      <a:pt x="13" y="196"/>
                      <a:pt x="13" y="196"/>
                      <a:pt x="13" y="196"/>
                    </a:cubicBezTo>
                    <a:cubicBezTo>
                      <a:pt x="12" y="196"/>
                      <a:pt x="10" y="197"/>
                      <a:pt x="10" y="198"/>
                    </a:cubicBezTo>
                    <a:cubicBezTo>
                      <a:pt x="6" y="249"/>
                      <a:pt x="6" y="249"/>
                      <a:pt x="6" y="249"/>
                    </a:cubicBezTo>
                    <a:cubicBezTo>
                      <a:pt x="6" y="250"/>
                      <a:pt x="7" y="252"/>
                      <a:pt x="9" y="252"/>
                    </a:cubicBezTo>
                    <a:cubicBezTo>
                      <a:pt x="11" y="252"/>
                      <a:pt x="12" y="251"/>
                      <a:pt x="12" y="249"/>
                    </a:cubicBezTo>
                    <a:cubicBezTo>
                      <a:pt x="12" y="249"/>
                      <a:pt x="12" y="249"/>
                      <a:pt x="12" y="249"/>
                    </a:cubicBezTo>
                    <a:cubicBezTo>
                      <a:pt x="16" y="202"/>
                      <a:pt x="16" y="202"/>
                      <a:pt x="16" y="202"/>
                    </a:cubicBezTo>
                    <a:lnTo>
                      <a:pt x="53" y="202"/>
                    </a:lnTo>
                    <a:close/>
                    <a:moveTo>
                      <a:pt x="113" y="196"/>
                    </a:moveTo>
                    <a:cubicBezTo>
                      <a:pt x="112" y="167"/>
                      <a:pt x="112" y="167"/>
                      <a:pt x="112" y="167"/>
                    </a:cubicBezTo>
                    <a:cubicBezTo>
                      <a:pt x="112" y="166"/>
                      <a:pt x="112" y="166"/>
                      <a:pt x="112" y="166"/>
                    </a:cubicBezTo>
                    <a:cubicBezTo>
                      <a:pt x="113" y="164"/>
                      <a:pt x="113" y="164"/>
                      <a:pt x="113" y="164"/>
                    </a:cubicBezTo>
                    <a:cubicBezTo>
                      <a:pt x="127" y="186"/>
                      <a:pt x="127" y="186"/>
                      <a:pt x="127" y="186"/>
                    </a:cubicBezTo>
                    <a:lnTo>
                      <a:pt x="113" y="196"/>
                    </a:lnTo>
                    <a:close/>
                    <a:moveTo>
                      <a:pt x="136" y="206"/>
                    </a:moveTo>
                    <a:cubicBezTo>
                      <a:pt x="126" y="206"/>
                      <a:pt x="126" y="206"/>
                      <a:pt x="126" y="206"/>
                    </a:cubicBezTo>
                    <a:cubicBezTo>
                      <a:pt x="122" y="196"/>
                      <a:pt x="122" y="196"/>
                      <a:pt x="122" y="196"/>
                    </a:cubicBezTo>
                    <a:cubicBezTo>
                      <a:pt x="131" y="190"/>
                      <a:pt x="131" y="190"/>
                      <a:pt x="131" y="190"/>
                    </a:cubicBezTo>
                    <a:cubicBezTo>
                      <a:pt x="139" y="196"/>
                      <a:pt x="139" y="196"/>
                      <a:pt x="139" y="196"/>
                    </a:cubicBezTo>
                    <a:lnTo>
                      <a:pt x="136" y="206"/>
                    </a:lnTo>
                    <a:close/>
                    <a:moveTo>
                      <a:pt x="148" y="196"/>
                    </a:moveTo>
                    <a:cubicBezTo>
                      <a:pt x="135" y="186"/>
                      <a:pt x="135" y="186"/>
                      <a:pt x="135" y="186"/>
                    </a:cubicBezTo>
                    <a:cubicBezTo>
                      <a:pt x="149" y="164"/>
                      <a:pt x="149" y="164"/>
                      <a:pt x="149" y="164"/>
                    </a:cubicBezTo>
                    <a:cubicBezTo>
                      <a:pt x="149" y="166"/>
                      <a:pt x="149" y="166"/>
                      <a:pt x="149" y="166"/>
                    </a:cubicBezTo>
                    <a:cubicBezTo>
                      <a:pt x="150" y="168"/>
                      <a:pt x="150" y="168"/>
                      <a:pt x="150" y="168"/>
                    </a:cubicBezTo>
                    <a:lnTo>
                      <a:pt x="148" y="196"/>
                    </a:lnTo>
                    <a:close/>
                    <a:moveTo>
                      <a:pt x="185" y="75"/>
                    </a:moveTo>
                    <a:cubicBezTo>
                      <a:pt x="188" y="76"/>
                      <a:pt x="191" y="80"/>
                      <a:pt x="191" y="84"/>
                    </a:cubicBezTo>
                    <a:cubicBezTo>
                      <a:pt x="191" y="89"/>
                      <a:pt x="186" y="94"/>
                      <a:pt x="181" y="96"/>
                    </a:cubicBezTo>
                    <a:cubicBezTo>
                      <a:pt x="181" y="76"/>
                      <a:pt x="181" y="76"/>
                      <a:pt x="181" y="76"/>
                    </a:cubicBezTo>
                    <a:cubicBezTo>
                      <a:pt x="182" y="74"/>
                      <a:pt x="184" y="74"/>
                      <a:pt x="185" y="75"/>
                    </a:cubicBezTo>
                    <a:close/>
                    <a:moveTo>
                      <a:pt x="81" y="96"/>
                    </a:moveTo>
                    <a:cubicBezTo>
                      <a:pt x="75" y="94"/>
                      <a:pt x="71" y="89"/>
                      <a:pt x="71" y="84"/>
                    </a:cubicBezTo>
                    <a:cubicBezTo>
                      <a:pt x="71" y="80"/>
                      <a:pt x="73" y="76"/>
                      <a:pt x="76" y="75"/>
                    </a:cubicBezTo>
                    <a:cubicBezTo>
                      <a:pt x="77" y="75"/>
                      <a:pt x="77" y="74"/>
                      <a:pt x="78" y="74"/>
                    </a:cubicBezTo>
                    <a:cubicBezTo>
                      <a:pt x="79" y="74"/>
                      <a:pt x="80" y="75"/>
                      <a:pt x="81" y="76"/>
                    </a:cubicBezTo>
                    <a:lnTo>
                      <a:pt x="81" y="96"/>
                    </a:lnTo>
                    <a:close/>
                    <a:moveTo>
                      <a:pt x="81" y="68"/>
                    </a:moveTo>
                    <a:cubicBezTo>
                      <a:pt x="81" y="69"/>
                      <a:pt x="81" y="69"/>
                      <a:pt x="81" y="69"/>
                    </a:cubicBezTo>
                    <a:cubicBezTo>
                      <a:pt x="81" y="69"/>
                      <a:pt x="80" y="69"/>
                      <a:pt x="80" y="69"/>
                    </a:cubicBezTo>
                    <a:cubicBezTo>
                      <a:pt x="80" y="68"/>
                      <a:pt x="80" y="68"/>
                      <a:pt x="80" y="68"/>
                    </a:cubicBezTo>
                    <a:cubicBezTo>
                      <a:pt x="80" y="57"/>
                      <a:pt x="80" y="57"/>
                      <a:pt x="80" y="57"/>
                    </a:cubicBezTo>
                    <a:cubicBezTo>
                      <a:pt x="80" y="29"/>
                      <a:pt x="103" y="6"/>
                      <a:pt x="131" y="6"/>
                    </a:cubicBezTo>
                    <a:cubicBezTo>
                      <a:pt x="159" y="6"/>
                      <a:pt x="181" y="29"/>
                      <a:pt x="181" y="57"/>
                    </a:cubicBezTo>
                    <a:cubicBezTo>
                      <a:pt x="181" y="68"/>
                      <a:pt x="181" y="68"/>
                      <a:pt x="181" y="68"/>
                    </a:cubicBezTo>
                    <a:cubicBezTo>
                      <a:pt x="181" y="68"/>
                      <a:pt x="181" y="68"/>
                      <a:pt x="181" y="69"/>
                    </a:cubicBezTo>
                    <a:cubicBezTo>
                      <a:pt x="181" y="69"/>
                      <a:pt x="181" y="69"/>
                      <a:pt x="180" y="69"/>
                    </a:cubicBezTo>
                    <a:cubicBezTo>
                      <a:pt x="180" y="68"/>
                      <a:pt x="180" y="68"/>
                      <a:pt x="180" y="68"/>
                    </a:cubicBezTo>
                    <a:cubicBezTo>
                      <a:pt x="180" y="49"/>
                      <a:pt x="170" y="32"/>
                      <a:pt x="154" y="24"/>
                    </a:cubicBezTo>
                    <a:cubicBezTo>
                      <a:pt x="155" y="23"/>
                      <a:pt x="155" y="22"/>
                      <a:pt x="155" y="20"/>
                    </a:cubicBezTo>
                    <a:cubicBezTo>
                      <a:pt x="154" y="19"/>
                      <a:pt x="152" y="18"/>
                      <a:pt x="151" y="19"/>
                    </a:cubicBezTo>
                    <a:cubicBezTo>
                      <a:pt x="150" y="19"/>
                      <a:pt x="150" y="19"/>
                      <a:pt x="150" y="20"/>
                    </a:cubicBezTo>
                    <a:cubicBezTo>
                      <a:pt x="132" y="28"/>
                      <a:pt x="115" y="21"/>
                      <a:pt x="112" y="17"/>
                    </a:cubicBezTo>
                    <a:cubicBezTo>
                      <a:pt x="112" y="17"/>
                      <a:pt x="112" y="17"/>
                      <a:pt x="112" y="17"/>
                    </a:cubicBezTo>
                    <a:cubicBezTo>
                      <a:pt x="111" y="15"/>
                      <a:pt x="109" y="15"/>
                      <a:pt x="108" y="16"/>
                    </a:cubicBezTo>
                    <a:cubicBezTo>
                      <a:pt x="106" y="17"/>
                      <a:pt x="106" y="19"/>
                      <a:pt x="107" y="20"/>
                    </a:cubicBezTo>
                    <a:cubicBezTo>
                      <a:pt x="107" y="21"/>
                      <a:pt x="108" y="22"/>
                      <a:pt x="109" y="23"/>
                    </a:cubicBezTo>
                    <a:cubicBezTo>
                      <a:pt x="93" y="31"/>
                      <a:pt x="81" y="48"/>
                      <a:pt x="81" y="68"/>
                    </a:cubicBezTo>
                    <a:close/>
                    <a:moveTo>
                      <a:pt x="87" y="95"/>
                    </a:moveTo>
                    <a:cubicBezTo>
                      <a:pt x="87" y="68"/>
                      <a:pt x="87" y="68"/>
                      <a:pt x="87" y="68"/>
                    </a:cubicBezTo>
                    <a:cubicBezTo>
                      <a:pt x="87" y="49"/>
                      <a:pt x="99" y="33"/>
                      <a:pt x="116" y="27"/>
                    </a:cubicBezTo>
                    <a:cubicBezTo>
                      <a:pt x="120" y="28"/>
                      <a:pt x="126" y="30"/>
                      <a:pt x="132" y="30"/>
                    </a:cubicBezTo>
                    <a:cubicBezTo>
                      <a:pt x="137" y="30"/>
                      <a:pt x="142" y="29"/>
                      <a:pt x="147" y="27"/>
                    </a:cubicBezTo>
                    <a:cubicBezTo>
                      <a:pt x="163" y="34"/>
                      <a:pt x="174" y="49"/>
                      <a:pt x="174" y="68"/>
                    </a:cubicBezTo>
                    <a:cubicBezTo>
                      <a:pt x="174" y="95"/>
                      <a:pt x="174" y="95"/>
                      <a:pt x="174" y="95"/>
                    </a:cubicBezTo>
                    <a:cubicBezTo>
                      <a:pt x="174" y="113"/>
                      <a:pt x="163" y="129"/>
                      <a:pt x="147" y="135"/>
                    </a:cubicBezTo>
                    <a:cubicBezTo>
                      <a:pt x="146" y="136"/>
                      <a:pt x="145" y="137"/>
                      <a:pt x="145" y="138"/>
                    </a:cubicBezTo>
                    <a:cubicBezTo>
                      <a:pt x="145" y="155"/>
                      <a:pt x="145" y="155"/>
                      <a:pt x="145" y="155"/>
                    </a:cubicBezTo>
                    <a:cubicBezTo>
                      <a:pt x="145" y="156"/>
                      <a:pt x="145" y="158"/>
                      <a:pt x="145" y="159"/>
                    </a:cubicBezTo>
                    <a:cubicBezTo>
                      <a:pt x="131" y="181"/>
                      <a:pt x="131" y="181"/>
                      <a:pt x="131" y="181"/>
                    </a:cubicBezTo>
                    <a:cubicBezTo>
                      <a:pt x="116" y="159"/>
                      <a:pt x="116" y="159"/>
                      <a:pt x="116" y="159"/>
                    </a:cubicBezTo>
                    <a:cubicBezTo>
                      <a:pt x="116" y="158"/>
                      <a:pt x="117" y="156"/>
                      <a:pt x="117" y="155"/>
                    </a:cubicBezTo>
                    <a:cubicBezTo>
                      <a:pt x="117" y="138"/>
                      <a:pt x="117" y="138"/>
                      <a:pt x="117" y="138"/>
                    </a:cubicBezTo>
                    <a:cubicBezTo>
                      <a:pt x="117" y="137"/>
                      <a:pt x="116" y="136"/>
                      <a:pt x="115" y="135"/>
                    </a:cubicBezTo>
                    <a:cubicBezTo>
                      <a:pt x="98" y="129"/>
                      <a:pt x="87" y="113"/>
                      <a:pt x="87" y="95"/>
                    </a:cubicBezTo>
                    <a:close/>
                    <a:moveTo>
                      <a:pt x="54" y="136"/>
                    </a:moveTo>
                    <a:cubicBezTo>
                      <a:pt x="54" y="135"/>
                      <a:pt x="53" y="135"/>
                      <a:pt x="52" y="134"/>
                    </a:cubicBezTo>
                    <a:cubicBezTo>
                      <a:pt x="52" y="133"/>
                      <a:pt x="51" y="133"/>
                      <a:pt x="50" y="132"/>
                    </a:cubicBezTo>
                    <a:cubicBezTo>
                      <a:pt x="52" y="133"/>
                      <a:pt x="54" y="134"/>
                      <a:pt x="54" y="136"/>
                    </a:cubicBezTo>
                    <a:close/>
                    <a:moveTo>
                      <a:pt x="42" y="126"/>
                    </a:moveTo>
                    <a:cubicBezTo>
                      <a:pt x="45" y="126"/>
                      <a:pt x="47" y="128"/>
                      <a:pt x="47" y="131"/>
                    </a:cubicBezTo>
                    <a:cubicBezTo>
                      <a:pt x="44" y="129"/>
                      <a:pt x="41" y="128"/>
                      <a:pt x="38" y="128"/>
                    </a:cubicBezTo>
                    <a:cubicBezTo>
                      <a:pt x="39" y="127"/>
                      <a:pt x="41" y="126"/>
                      <a:pt x="42" y="126"/>
                    </a:cubicBezTo>
                    <a:close/>
                    <a:moveTo>
                      <a:pt x="32" y="121"/>
                    </a:moveTo>
                    <a:cubicBezTo>
                      <a:pt x="34" y="122"/>
                      <a:pt x="37" y="124"/>
                      <a:pt x="36" y="127"/>
                    </a:cubicBezTo>
                    <a:cubicBezTo>
                      <a:pt x="36" y="128"/>
                      <a:pt x="36" y="128"/>
                      <a:pt x="36" y="128"/>
                    </a:cubicBezTo>
                    <a:cubicBezTo>
                      <a:pt x="33" y="128"/>
                      <a:pt x="31" y="128"/>
                      <a:pt x="28" y="129"/>
                    </a:cubicBezTo>
                    <a:cubicBezTo>
                      <a:pt x="28" y="128"/>
                      <a:pt x="28" y="128"/>
                      <a:pt x="28" y="128"/>
                    </a:cubicBezTo>
                    <a:cubicBezTo>
                      <a:pt x="28" y="127"/>
                      <a:pt x="28" y="125"/>
                      <a:pt x="27" y="124"/>
                    </a:cubicBezTo>
                    <a:cubicBezTo>
                      <a:pt x="28" y="122"/>
                      <a:pt x="30" y="121"/>
                      <a:pt x="32" y="121"/>
                    </a:cubicBezTo>
                    <a:close/>
                    <a:moveTo>
                      <a:pt x="16" y="172"/>
                    </a:moveTo>
                    <a:cubicBezTo>
                      <a:pt x="15" y="171"/>
                      <a:pt x="14" y="170"/>
                      <a:pt x="12" y="169"/>
                    </a:cubicBezTo>
                    <a:cubicBezTo>
                      <a:pt x="12" y="168"/>
                      <a:pt x="11" y="167"/>
                      <a:pt x="11" y="167"/>
                    </a:cubicBezTo>
                    <a:cubicBezTo>
                      <a:pt x="10" y="166"/>
                      <a:pt x="10" y="166"/>
                      <a:pt x="10" y="165"/>
                    </a:cubicBezTo>
                    <a:cubicBezTo>
                      <a:pt x="9" y="165"/>
                      <a:pt x="9" y="164"/>
                      <a:pt x="9" y="164"/>
                    </a:cubicBezTo>
                    <a:cubicBezTo>
                      <a:pt x="7" y="160"/>
                      <a:pt x="7" y="158"/>
                      <a:pt x="6" y="154"/>
                    </a:cubicBezTo>
                    <a:cubicBezTo>
                      <a:pt x="6" y="153"/>
                      <a:pt x="7" y="151"/>
                      <a:pt x="8" y="150"/>
                    </a:cubicBezTo>
                    <a:cubicBezTo>
                      <a:pt x="8" y="150"/>
                      <a:pt x="8" y="150"/>
                      <a:pt x="8" y="150"/>
                    </a:cubicBezTo>
                    <a:cubicBezTo>
                      <a:pt x="14" y="145"/>
                      <a:pt x="14" y="145"/>
                      <a:pt x="14" y="145"/>
                    </a:cubicBezTo>
                    <a:cubicBezTo>
                      <a:pt x="14" y="128"/>
                      <a:pt x="14" y="128"/>
                      <a:pt x="14" y="128"/>
                    </a:cubicBezTo>
                    <a:cubicBezTo>
                      <a:pt x="14" y="126"/>
                      <a:pt x="16" y="124"/>
                      <a:pt x="18" y="124"/>
                    </a:cubicBezTo>
                    <a:cubicBezTo>
                      <a:pt x="20" y="124"/>
                      <a:pt x="22" y="126"/>
                      <a:pt x="22" y="128"/>
                    </a:cubicBezTo>
                    <a:cubicBezTo>
                      <a:pt x="22" y="128"/>
                      <a:pt x="22" y="128"/>
                      <a:pt x="22" y="128"/>
                    </a:cubicBezTo>
                    <a:cubicBezTo>
                      <a:pt x="22" y="141"/>
                      <a:pt x="22" y="141"/>
                      <a:pt x="22" y="141"/>
                    </a:cubicBezTo>
                    <a:cubicBezTo>
                      <a:pt x="22" y="140"/>
                      <a:pt x="23" y="139"/>
                      <a:pt x="24" y="139"/>
                    </a:cubicBezTo>
                    <a:cubicBezTo>
                      <a:pt x="31" y="132"/>
                      <a:pt x="41" y="132"/>
                      <a:pt x="48" y="138"/>
                    </a:cubicBezTo>
                    <a:cubicBezTo>
                      <a:pt x="48" y="139"/>
                      <a:pt x="48" y="139"/>
                      <a:pt x="48" y="139"/>
                    </a:cubicBezTo>
                    <a:cubicBezTo>
                      <a:pt x="50" y="140"/>
                      <a:pt x="52" y="142"/>
                      <a:pt x="53" y="144"/>
                    </a:cubicBezTo>
                    <a:cubicBezTo>
                      <a:pt x="54" y="146"/>
                      <a:pt x="54" y="148"/>
                      <a:pt x="54" y="149"/>
                    </a:cubicBezTo>
                    <a:cubicBezTo>
                      <a:pt x="54" y="153"/>
                      <a:pt x="54" y="157"/>
                      <a:pt x="54" y="160"/>
                    </a:cubicBezTo>
                    <a:cubicBezTo>
                      <a:pt x="54" y="162"/>
                      <a:pt x="54" y="164"/>
                      <a:pt x="54" y="166"/>
                    </a:cubicBezTo>
                    <a:cubicBezTo>
                      <a:pt x="53" y="168"/>
                      <a:pt x="53" y="169"/>
                      <a:pt x="52" y="171"/>
                    </a:cubicBezTo>
                    <a:cubicBezTo>
                      <a:pt x="52" y="173"/>
                      <a:pt x="51" y="175"/>
                      <a:pt x="50" y="177"/>
                    </a:cubicBezTo>
                    <a:cubicBezTo>
                      <a:pt x="50" y="178"/>
                      <a:pt x="50" y="180"/>
                      <a:pt x="50" y="182"/>
                    </a:cubicBezTo>
                    <a:cubicBezTo>
                      <a:pt x="50" y="187"/>
                      <a:pt x="50" y="191"/>
                      <a:pt x="50" y="196"/>
                    </a:cubicBezTo>
                    <a:cubicBezTo>
                      <a:pt x="26" y="196"/>
                      <a:pt x="26" y="196"/>
                      <a:pt x="26" y="196"/>
                    </a:cubicBezTo>
                    <a:cubicBezTo>
                      <a:pt x="26" y="191"/>
                      <a:pt x="25" y="187"/>
                      <a:pt x="25" y="182"/>
                    </a:cubicBezTo>
                    <a:cubicBezTo>
                      <a:pt x="25" y="180"/>
                      <a:pt x="25" y="178"/>
                      <a:pt x="24" y="177"/>
                    </a:cubicBezTo>
                    <a:cubicBezTo>
                      <a:pt x="24" y="177"/>
                      <a:pt x="24" y="176"/>
                      <a:pt x="24" y="176"/>
                    </a:cubicBezTo>
                    <a:cubicBezTo>
                      <a:pt x="21" y="175"/>
                      <a:pt x="19" y="174"/>
                      <a:pt x="16"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6" name="グループ化 45"/>
            <p:cNvGrpSpPr/>
            <p:nvPr/>
          </p:nvGrpSpPr>
          <p:grpSpPr>
            <a:xfrm>
              <a:off x="9413316" y="4684085"/>
              <a:ext cx="1243352" cy="1576678"/>
              <a:chOff x="980735" y="1744665"/>
              <a:chExt cx="528292" cy="669920"/>
            </a:xfrm>
            <a:solidFill>
              <a:schemeClr val="accent1">
                <a:lumMod val="60000"/>
                <a:lumOff val="40000"/>
              </a:schemeClr>
            </a:solidFill>
          </p:grpSpPr>
          <p:sp>
            <p:nvSpPr>
              <p:cNvPr id="47" name="Freeform 6"/>
              <p:cNvSpPr>
                <a:spLocks noEditPoints="1"/>
              </p:cNvSpPr>
              <p:nvPr/>
            </p:nvSpPr>
            <p:spPr bwMode="auto">
              <a:xfrm>
                <a:off x="980735" y="1744665"/>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48"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111629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grpSp>
        <p:nvGrpSpPr>
          <p:cNvPr id="4" name="グループ化 3"/>
          <p:cNvGrpSpPr/>
          <p:nvPr/>
        </p:nvGrpSpPr>
        <p:grpSpPr>
          <a:xfrm>
            <a:off x="6535039" y="1326918"/>
            <a:ext cx="4769277" cy="4769277"/>
            <a:chOff x="6421007" y="1116907"/>
            <a:chExt cx="4769277" cy="4769277"/>
          </a:xfrm>
        </p:grpSpPr>
        <p:sp>
          <p:nvSpPr>
            <p:cNvPr id="13" name="角丸四角形 12"/>
            <p:cNvSpPr/>
            <p:nvPr/>
          </p:nvSpPr>
          <p:spPr>
            <a:xfrm>
              <a:off x="6758260" y="1974391"/>
              <a:ext cx="4212000" cy="1044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400" b="1" dirty="0">
                  <a:solidFill>
                    <a:srgbClr val="0064D2"/>
                  </a:solidFill>
                </a:rPr>
                <a:t>オープンプランニング・オープンドキュメント</a:t>
              </a:r>
              <a:endParaRPr lang="en-US" altLang="ja-JP" sz="3400" b="1" dirty="0">
                <a:solidFill>
                  <a:srgbClr val="0064D2"/>
                </a:solidFill>
              </a:endParaRPr>
            </a:p>
          </p:txBody>
        </p:sp>
        <p:sp>
          <p:nvSpPr>
            <p:cNvPr id="14" name="正方形/長方形 13"/>
            <p:cNvSpPr/>
            <p:nvPr/>
          </p:nvSpPr>
          <p:spPr>
            <a:xfrm>
              <a:off x="7005645" y="4716910"/>
              <a:ext cx="3600000" cy="360000"/>
            </a:xfrm>
            <a:prstGeom prst="rect">
              <a:avLst/>
            </a:prstGeom>
          </p:spPr>
          <p:txBody>
            <a:bodyPr wrap="square" lIns="0" tIns="0" rIns="0" bIns="0" anchor="ctr" anchorCtr="0">
              <a:noAutofit/>
            </a:bodyPr>
            <a:lstStyle/>
            <a:p>
              <a:pPr algn="ctr"/>
              <a:r>
                <a:rPr lang="ja-JP" altLang="en-US" sz="2400" dirty="0">
                  <a:solidFill>
                    <a:srgbClr val="0064D2"/>
                  </a:solidFill>
                </a:rPr>
                <a:t>計画とそれに関係する文書</a:t>
              </a:r>
            </a:p>
          </p:txBody>
        </p:sp>
        <p:grpSp>
          <p:nvGrpSpPr>
            <p:cNvPr id="17" name="Group 4"/>
            <p:cNvGrpSpPr>
              <a:grpSpLocks noChangeAspect="1"/>
            </p:cNvGrpSpPr>
            <p:nvPr/>
          </p:nvGrpSpPr>
          <p:grpSpPr bwMode="auto">
            <a:xfrm>
              <a:off x="8281215" y="3219462"/>
              <a:ext cx="1142698" cy="1080000"/>
              <a:chOff x="3688" y="2016"/>
              <a:chExt cx="565" cy="534"/>
            </a:xfrm>
          </p:grpSpPr>
          <p:sp>
            <p:nvSpPr>
              <p:cNvPr id="18" name="AutoShape 3"/>
              <p:cNvSpPr>
                <a:spLocks noChangeAspect="1" noChangeArrowheads="1" noTextEdit="1"/>
              </p:cNvSpPr>
              <p:nvPr/>
            </p:nvSpPr>
            <p:spPr bwMode="auto">
              <a:xfrm>
                <a:off x="3688" y="2016"/>
                <a:ext cx="565"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5"/>
              <p:cNvSpPr>
                <a:spLocks noEditPoints="1"/>
              </p:cNvSpPr>
              <p:nvPr/>
            </p:nvSpPr>
            <p:spPr bwMode="auto">
              <a:xfrm>
                <a:off x="3688" y="2016"/>
                <a:ext cx="405" cy="534"/>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6"/>
              <p:cNvSpPr>
                <a:spLocks noEditPoints="1"/>
              </p:cNvSpPr>
              <p:nvPr/>
            </p:nvSpPr>
            <p:spPr bwMode="auto">
              <a:xfrm>
                <a:off x="3950" y="2129"/>
                <a:ext cx="301" cy="299"/>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2" name="楕円 21"/>
            <p:cNvSpPr/>
            <p:nvPr/>
          </p:nvSpPr>
          <p:spPr>
            <a:xfrm>
              <a:off x="6421007" y="1116907"/>
              <a:ext cx="4769277" cy="4769277"/>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grpSp>
        <p:nvGrpSpPr>
          <p:cNvPr id="2" name="グループ化 1"/>
          <p:cNvGrpSpPr/>
          <p:nvPr/>
        </p:nvGrpSpPr>
        <p:grpSpPr>
          <a:xfrm>
            <a:off x="887684" y="1326918"/>
            <a:ext cx="4769277" cy="4769277"/>
            <a:chOff x="1008112" y="1116907"/>
            <a:chExt cx="4769277" cy="4769277"/>
          </a:xfrm>
        </p:grpSpPr>
        <p:sp>
          <p:nvSpPr>
            <p:cNvPr id="12" name="角丸四角形 11"/>
            <p:cNvSpPr/>
            <p:nvPr/>
          </p:nvSpPr>
          <p:spPr>
            <a:xfrm>
              <a:off x="1736750" y="2075205"/>
              <a:ext cx="3312000" cy="648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4000" b="1" dirty="0">
                  <a:solidFill>
                    <a:srgbClr val="0064D2"/>
                  </a:solidFill>
                </a:rPr>
                <a:t>オープンコード</a:t>
              </a:r>
              <a:endParaRPr lang="en-US" altLang="ja-JP" sz="4000" b="1" dirty="0">
                <a:solidFill>
                  <a:srgbClr val="0064D2"/>
                </a:solidFill>
              </a:endParaRPr>
            </a:p>
          </p:txBody>
        </p:sp>
        <p:sp>
          <p:nvSpPr>
            <p:cNvPr id="15" name="正方形/長方形 14"/>
            <p:cNvSpPr/>
            <p:nvPr/>
          </p:nvSpPr>
          <p:spPr>
            <a:xfrm>
              <a:off x="1772750" y="4716910"/>
              <a:ext cx="3240000" cy="360000"/>
            </a:xfrm>
            <a:prstGeom prst="rect">
              <a:avLst/>
            </a:prstGeom>
          </p:spPr>
          <p:txBody>
            <a:bodyPr wrap="square" lIns="0" tIns="0" rIns="0" bIns="0" anchor="ctr" anchorCtr="0">
              <a:noAutofit/>
            </a:bodyPr>
            <a:lstStyle/>
            <a:p>
              <a:pPr algn="ctr"/>
              <a:r>
                <a:rPr lang="ja-JP" altLang="en-US" sz="2400" dirty="0">
                  <a:solidFill>
                    <a:srgbClr val="0064D2"/>
                  </a:solidFill>
                </a:rPr>
                <a:t>ソースコードの公開</a:t>
              </a:r>
            </a:p>
          </p:txBody>
        </p:sp>
        <p:sp>
          <p:nvSpPr>
            <p:cNvPr id="21" name="楕円 20"/>
            <p:cNvSpPr/>
            <p:nvPr/>
          </p:nvSpPr>
          <p:spPr>
            <a:xfrm>
              <a:off x="1008112" y="1116907"/>
              <a:ext cx="4769277" cy="4769277"/>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9"/>
            <p:cNvGrpSpPr>
              <a:grpSpLocks noChangeAspect="1"/>
            </p:cNvGrpSpPr>
            <p:nvPr/>
          </p:nvGrpSpPr>
          <p:grpSpPr bwMode="auto">
            <a:xfrm>
              <a:off x="2713467" y="3205656"/>
              <a:ext cx="1358566" cy="1107613"/>
              <a:chOff x="1620" y="2024"/>
              <a:chExt cx="1034" cy="843"/>
            </a:xfrm>
          </p:grpSpPr>
          <p:sp>
            <p:nvSpPr>
              <p:cNvPr id="25" name="AutoShape 8"/>
              <p:cNvSpPr>
                <a:spLocks noChangeAspect="1" noChangeArrowheads="1" noTextEdit="1"/>
              </p:cNvSpPr>
              <p:nvPr/>
            </p:nvSpPr>
            <p:spPr bwMode="auto">
              <a:xfrm>
                <a:off x="1620" y="2024"/>
                <a:ext cx="103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
              <p:cNvSpPr>
                <a:spLocks noEditPoints="1"/>
              </p:cNvSpPr>
              <p:nvPr/>
            </p:nvSpPr>
            <p:spPr bwMode="auto">
              <a:xfrm>
                <a:off x="1794" y="2212"/>
                <a:ext cx="59" cy="96"/>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3 w 141"/>
                  <a:gd name="T23" fmla="*/ 159 h 230"/>
                  <a:gd name="T24" fmla="*/ 103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2"/>
                      <a:pt x="71" y="32"/>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1"/>
              <p:cNvSpPr>
                <a:spLocks/>
              </p:cNvSpPr>
              <p:nvPr/>
            </p:nvSpPr>
            <p:spPr bwMode="auto">
              <a:xfrm>
                <a:off x="1897" y="2213"/>
                <a:ext cx="30" cy="94"/>
              </a:xfrm>
              <a:custGeom>
                <a:avLst/>
                <a:gdLst>
                  <a:gd name="T0" fmla="*/ 30 w 30"/>
                  <a:gd name="T1" fmla="*/ 94 h 94"/>
                  <a:gd name="T2" fmla="*/ 14 w 30"/>
                  <a:gd name="T3" fmla="*/ 94 h 94"/>
                  <a:gd name="T4" fmla="*/ 14 w 30"/>
                  <a:gd name="T5" fmla="*/ 17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7"/>
                    </a:lnTo>
                    <a:lnTo>
                      <a:pt x="0" y="26"/>
                    </a:lnTo>
                    <a:lnTo>
                      <a:pt x="0" y="10"/>
                    </a:lnTo>
                    <a:lnTo>
                      <a:pt x="15" y="0"/>
                    </a:lnTo>
                    <a:lnTo>
                      <a:pt x="30" y="0"/>
                    </a:lnTo>
                    <a:lnTo>
                      <a:pt x="30"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2"/>
              <p:cNvSpPr>
                <a:spLocks/>
              </p:cNvSpPr>
              <p:nvPr/>
            </p:nvSpPr>
            <p:spPr bwMode="auto">
              <a:xfrm>
                <a:off x="1980" y="2213"/>
                <a:ext cx="29" cy="94"/>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3"/>
              <p:cNvSpPr>
                <a:spLocks noEditPoints="1"/>
              </p:cNvSpPr>
              <p:nvPr/>
            </p:nvSpPr>
            <p:spPr bwMode="auto">
              <a:xfrm>
                <a:off x="2059" y="2212"/>
                <a:ext cx="59" cy="96"/>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3" y="230"/>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0"/>
                      <a:pt x="71" y="230"/>
                    </a:cubicBezTo>
                    <a:close/>
                    <a:moveTo>
                      <a:pt x="71" y="32"/>
                    </a:moveTo>
                    <a:cubicBezTo>
                      <a:pt x="50" y="32"/>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2"/>
                      <a:pt x="71" y="32"/>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4"/>
              <p:cNvSpPr>
                <a:spLocks/>
              </p:cNvSpPr>
              <p:nvPr/>
            </p:nvSpPr>
            <p:spPr bwMode="auto">
              <a:xfrm>
                <a:off x="1805" y="2343"/>
                <a:ext cx="29" cy="94"/>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5"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5"/>
              <p:cNvSpPr>
                <a:spLocks/>
              </p:cNvSpPr>
              <p:nvPr/>
            </p:nvSpPr>
            <p:spPr bwMode="auto">
              <a:xfrm>
                <a:off x="1888" y="2343"/>
                <a:ext cx="29" cy="94"/>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
              <p:cNvSpPr>
                <a:spLocks noEditPoints="1"/>
              </p:cNvSpPr>
              <p:nvPr/>
            </p:nvSpPr>
            <p:spPr bwMode="auto">
              <a:xfrm>
                <a:off x="1967" y="2341"/>
                <a:ext cx="59" cy="97"/>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
              <p:cNvSpPr>
                <a:spLocks noEditPoints="1"/>
              </p:cNvSpPr>
              <p:nvPr/>
            </p:nvSpPr>
            <p:spPr bwMode="auto">
              <a:xfrm>
                <a:off x="2066" y="2341"/>
                <a:ext cx="60" cy="97"/>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8"/>
              <p:cNvSpPr>
                <a:spLocks noEditPoints="1"/>
              </p:cNvSpPr>
              <p:nvPr/>
            </p:nvSpPr>
            <p:spPr bwMode="auto">
              <a:xfrm>
                <a:off x="2166" y="2212"/>
                <a:ext cx="59" cy="96"/>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4 w 141"/>
                  <a:gd name="T23" fmla="*/ 159 h 230"/>
                  <a:gd name="T24" fmla="*/ 104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2"/>
                      <a:pt x="71" y="32"/>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9"/>
              <p:cNvSpPr>
                <a:spLocks/>
              </p:cNvSpPr>
              <p:nvPr/>
            </p:nvSpPr>
            <p:spPr bwMode="auto">
              <a:xfrm>
                <a:off x="2269" y="2213"/>
                <a:ext cx="29" cy="94"/>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0"/>
              <p:cNvSpPr>
                <a:spLocks/>
              </p:cNvSpPr>
              <p:nvPr/>
            </p:nvSpPr>
            <p:spPr bwMode="auto">
              <a:xfrm>
                <a:off x="2352" y="2213"/>
                <a:ext cx="29" cy="94"/>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1"/>
              <p:cNvSpPr>
                <a:spLocks noEditPoints="1"/>
              </p:cNvSpPr>
              <p:nvPr/>
            </p:nvSpPr>
            <p:spPr bwMode="auto">
              <a:xfrm>
                <a:off x="2431" y="2212"/>
                <a:ext cx="59" cy="96"/>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4" y="230"/>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0"/>
                      <a:pt x="71" y="230"/>
                    </a:cubicBezTo>
                    <a:close/>
                    <a:moveTo>
                      <a:pt x="71" y="32"/>
                    </a:moveTo>
                    <a:cubicBezTo>
                      <a:pt x="51" y="32"/>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2"/>
                      <a:pt x="71" y="32"/>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2"/>
              <p:cNvSpPr>
                <a:spLocks/>
              </p:cNvSpPr>
              <p:nvPr/>
            </p:nvSpPr>
            <p:spPr bwMode="auto">
              <a:xfrm>
                <a:off x="2177" y="2343"/>
                <a:ext cx="29" cy="94"/>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3"/>
              <p:cNvSpPr>
                <a:spLocks/>
              </p:cNvSpPr>
              <p:nvPr/>
            </p:nvSpPr>
            <p:spPr bwMode="auto">
              <a:xfrm>
                <a:off x="2259" y="2343"/>
                <a:ext cx="29" cy="94"/>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24"/>
              <p:cNvSpPr>
                <a:spLocks noEditPoints="1"/>
              </p:cNvSpPr>
              <p:nvPr/>
            </p:nvSpPr>
            <p:spPr bwMode="auto">
              <a:xfrm>
                <a:off x="2338" y="2341"/>
                <a:ext cx="60" cy="97"/>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1" name="Freeform 25"/>
              <p:cNvSpPr>
                <a:spLocks noEditPoints="1"/>
              </p:cNvSpPr>
              <p:nvPr/>
            </p:nvSpPr>
            <p:spPr bwMode="auto">
              <a:xfrm>
                <a:off x="2438" y="2341"/>
                <a:ext cx="59" cy="97"/>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Freeform 26"/>
              <p:cNvSpPr>
                <a:spLocks noEditPoints="1"/>
              </p:cNvSpPr>
              <p:nvPr/>
            </p:nvSpPr>
            <p:spPr bwMode="auto">
              <a:xfrm>
                <a:off x="1794" y="2464"/>
                <a:ext cx="59" cy="97"/>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3 w 141"/>
                  <a:gd name="T23" fmla="*/ 159 h 231"/>
                  <a:gd name="T24" fmla="*/ 103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Freeform 27"/>
              <p:cNvSpPr>
                <a:spLocks/>
              </p:cNvSpPr>
              <p:nvPr/>
            </p:nvSpPr>
            <p:spPr bwMode="auto">
              <a:xfrm>
                <a:off x="1897" y="2466"/>
                <a:ext cx="30" cy="94"/>
              </a:xfrm>
              <a:custGeom>
                <a:avLst/>
                <a:gdLst>
                  <a:gd name="T0" fmla="*/ 30 w 30"/>
                  <a:gd name="T1" fmla="*/ 94 h 94"/>
                  <a:gd name="T2" fmla="*/ 14 w 30"/>
                  <a:gd name="T3" fmla="*/ 94 h 94"/>
                  <a:gd name="T4" fmla="*/ 14 w 30"/>
                  <a:gd name="T5" fmla="*/ 16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6"/>
                    </a:lnTo>
                    <a:lnTo>
                      <a:pt x="0" y="26"/>
                    </a:lnTo>
                    <a:lnTo>
                      <a:pt x="0" y="10"/>
                    </a:lnTo>
                    <a:lnTo>
                      <a:pt x="15" y="0"/>
                    </a:lnTo>
                    <a:lnTo>
                      <a:pt x="30" y="0"/>
                    </a:lnTo>
                    <a:lnTo>
                      <a:pt x="30"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Freeform 28"/>
              <p:cNvSpPr>
                <a:spLocks/>
              </p:cNvSpPr>
              <p:nvPr/>
            </p:nvSpPr>
            <p:spPr bwMode="auto">
              <a:xfrm>
                <a:off x="1980" y="2466"/>
                <a:ext cx="29" cy="94"/>
              </a:xfrm>
              <a:custGeom>
                <a:avLst/>
                <a:gdLst>
                  <a:gd name="T0" fmla="*/ 29 w 29"/>
                  <a:gd name="T1" fmla="*/ 94 h 94"/>
                  <a:gd name="T2" fmla="*/ 14 w 29"/>
                  <a:gd name="T3" fmla="*/ 94 h 94"/>
                  <a:gd name="T4" fmla="*/ 14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6"/>
                    </a:lnTo>
                    <a:lnTo>
                      <a:pt x="0" y="26"/>
                    </a:lnTo>
                    <a:lnTo>
                      <a:pt x="0" y="10"/>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29"/>
              <p:cNvSpPr>
                <a:spLocks noEditPoints="1"/>
              </p:cNvSpPr>
              <p:nvPr/>
            </p:nvSpPr>
            <p:spPr bwMode="auto">
              <a:xfrm>
                <a:off x="2059" y="2464"/>
                <a:ext cx="59" cy="97"/>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3" y="231"/>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1"/>
                      <a:pt x="71" y="231"/>
                    </a:cubicBezTo>
                    <a:close/>
                    <a:moveTo>
                      <a:pt x="71" y="33"/>
                    </a:moveTo>
                    <a:cubicBezTo>
                      <a:pt x="50" y="33"/>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30"/>
              <p:cNvSpPr>
                <a:spLocks/>
              </p:cNvSpPr>
              <p:nvPr/>
            </p:nvSpPr>
            <p:spPr bwMode="auto">
              <a:xfrm>
                <a:off x="1805" y="2595"/>
                <a:ext cx="29" cy="94"/>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5"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31"/>
              <p:cNvSpPr>
                <a:spLocks/>
              </p:cNvSpPr>
              <p:nvPr/>
            </p:nvSpPr>
            <p:spPr bwMode="auto">
              <a:xfrm>
                <a:off x="1888" y="2595"/>
                <a:ext cx="29" cy="94"/>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32"/>
              <p:cNvSpPr>
                <a:spLocks noEditPoints="1"/>
              </p:cNvSpPr>
              <p:nvPr/>
            </p:nvSpPr>
            <p:spPr bwMode="auto">
              <a:xfrm>
                <a:off x="1967" y="2594"/>
                <a:ext cx="59" cy="97"/>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33"/>
              <p:cNvSpPr>
                <a:spLocks noEditPoints="1"/>
              </p:cNvSpPr>
              <p:nvPr/>
            </p:nvSpPr>
            <p:spPr bwMode="auto">
              <a:xfrm>
                <a:off x="2066" y="2594"/>
                <a:ext cx="60" cy="97"/>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34"/>
              <p:cNvSpPr>
                <a:spLocks noEditPoints="1"/>
              </p:cNvSpPr>
              <p:nvPr/>
            </p:nvSpPr>
            <p:spPr bwMode="auto">
              <a:xfrm>
                <a:off x="2166" y="2464"/>
                <a:ext cx="59" cy="97"/>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4 w 141"/>
                  <a:gd name="T23" fmla="*/ 159 h 231"/>
                  <a:gd name="T24" fmla="*/ 104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35"/>
              <p:cNvSpPr>
                <a:spLocks/>
              </p:cNvSpPr>
              <p:nvPr/>
            </p:nvSpPr>
            <p:spPr bwMode="auto">
              <a:xfrm>
                <a:off x="2269" y="2466"/>
                <a:ext cx="29" cy="94"/>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2" name="Freeform 36"/>
              <p:cNvSpPr>
                <a:spLocks/>
              </p:cNvSpPr>
              <p:nvPr/>
            </p:nvSpPr>
            <p:spPr bwMode="auto">
              <a:xfrm>
                <a:off x="2352" y="2466"/>
                <a:ext cx="29" cy="94"/>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3" name="Freeform 37"/>
              <p:cNvSpPr>
                <a:spLocks noEditPoints="1"/>
              </p:cNvSpPr>
              <p:nvPr/>
            </p:nvSpPr>
            <p:spPr bwMode="auto">
              <a:xfrm>
                <a:off x="2431" y="2464"/>
                <a:ext cx="59" cy="97"/>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1"/>
                      <a:pt x="71" y="231"/>
                    </a:cubicBezTo>
                    <a:close/>
                    <a:moveTo>
                      <a:pt x="71" y="33"/>
                    </a:moveTo>
                    <a:cubicBezTo>
                      <a:pt x="51" y="33"/>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38"/>
              <p:cNvSpPr>
                <a:spLocks/>
              </p:cNvSpPr>
              <p:nvPr/>
            </p:nvSpPr>
            <p:spPr bwMode="auto">
              <a:xfrm>
                <a:off x="2177" y="2595"/>
                <a:ext cx="29" cy="94"/>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39"/>
              <p:cNvSpPr>
                <a:spLocks/>
              </p:cNvSpPr>
              <p:nvPr/>
            </p:nvSpPr>
            <p:spPr bwMode="auto">
              <a:xfrm>
                <a:off x="2259" y="2595"/>
                <a:ext cx="29" cy="94"/>
              </a:xfrm>
              <a:custGeom>
                <a:avLst/>
                <a:gdLst>
                  <a:gd name="T0" fmla="*/ 29 w 29"/>
                  <a:gd name="T1" fmla="*/ 94 h 94"/>
                  <a:gd name="T2" fmla="*/ 14 w 29"/>
                  <a:gd name="T3" fmla="*/ 94 h 94"/>
                  <a:gd name="T4" fmla="*/ 14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7"/>
                    </a:lnTo>
                    <a:lnTo>
                      <a:pt x="0" y="11"/>
                    </a:lnTo>
                    <a:lnTo>
                      <a:pt x="14" y="0"/>
                    </a:lnTo>
                    <a:lnTo>
                      <a:pt x="29" y="0"/>
                    </a:lnTo>
                    <a:lnTo>
                      <a:pt x="29" y="94"/>
                    </a:ln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40"/>
              <p:cNvSpPr>
                <a:spLocks noEditPoints="1"/>
              </p:cNvSpPr>
              <p:nvPr/>
            </p:nvSpPr>
            <p:spPr bwMode="auto">
              <a:xfrm>
                <a:off x="2338" y="2594"/>
                <a:ext cx="60" cy="97"/>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41"/>
              <p:cNvSpPr>
                <a:spLocks noEditPoints="1"/>
              </p:cNvSpPr>
              <p:nvPr/>
            </p:nvSpPr>
            <p:spPr bwMode="auto">
              <a:xfrm>
                <a:off x="2438" y="2594"/>
                <a:ext cx="59" cy="97"/>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chemeClr val="accent1">
                  <a:lumMod val="60000"/>
                  <a:lumOff val="40000"/>
                </a:schemeClr>
              </a:solidFill>
              <a:ln w="19050" cap="rnd">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42"/>
              <p:cNvSpPr>
                <a:spLocks/>
              </p:cNvSpPr>
              <p:nvPr/>
            </p:nvSpPr>
            <p:spPr bwMode="auto">
              <a:xfrm>
                <a:off x="2467" y="2042"/>
                <a:ext cx="170" cy="169"/>
              </a:xfrm>
              <a:custGeom>
                <a:avLst/>
                <a:gdLst>
                  <a:gd name="T0" fmla="*/ 170 w 170"/>
                  <a:gd name="T1" fmla="*/ 169 h 169"/>
                  <a:gd name="T2" fmla="*/ 170 w 170"/>
                  <a:gd name="T3" fmla="*/ 0 h 169"/>
                  <a:gd name="T4" fmla="*/ 0 w 170"/>
                  <a:gd name="T5" fmla="*/ 0 h 169"/>
                </a:gdLst>
                <a:ahLst/>
                <a:cxnLst>
                  <a:cxn ang="0">
                    <a:pos x="T0" y="T1"/>
                  </a:cxn>
                  <a:cxn ang="0">
                    <a:pos x="T2" y="T3"/>
                  </a:cxn>
                  <a:cxn ang="0">
                    <a:pos x="T4" y="T5"/>
                  </a:cxn>
                </a:cxnLst>
                <a:rect l="0" t="0" r="r" b="b"/>
                <a:pathLst>
                  <a:path w="170" h="169">
                    <a:moveTo>
                      <a:pt x="170" y="169"/>
                    </a:moveTo>
                    <a:lnTo>
                      <a:pt x="170" y="0"/>
                    </a:lnTo>
                    <a:lnTo>
                      <a:pt x="0" y="0"/>
                    </a:lnTo>
                  </a:path>
                </a:pathLst>
              </a:custGeom>
              <a:noFill/>
              <a:ln w="555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9" name="Freeform 43"/>
              <p:cNvSpPr>
                <a:spLocks/>
              </p:cNvSpPr>
              <p:nvPr/>
            </p:nvSpPr>
            <p:spPr bwMode="auto">
              <a:xfrm>
                <a:off x="1637" y="2042"/>
                <a:ext cx="169" cy="169"/>
              </a:xfrm>
              <a:custGeom>
                <a:avLst/>
                <a:gdLst>
                  <a:gd name="T0" fmla="*/ 169 w 169"/>
                  <a:gd name="T1" fmla="*/ 0 h 169"/>
                  <a:gd name="T2" fmla="*/ 0 w 169"/>
                  <a:gd name="T3" fmla="*/ 0 h 169"/>
                  <a:gd name="T4" fmla="*/ 0 w 169"/>
                  <a:gd name="T5" fmla="*/ 169 h 169"/>
                </a:gdLst>
                <a:ahLst/>
                <a:cxnLst>
                  <a:cxn ang="0">
                    <a:pos x="T0" y="T1"/>
                  </a:cxn>
                  <a:cxn ang="0">
                    <a:pos x="T2" y="T3"/>
                  </a:cxn>
                  <a:cxn ang="0">
                    <a:pos x="T4" y="T5"/>
                  </a:cxn>
                </a:cxnLst>
                <a:rect l="0" t="0" r="r" b="b"/>
                <a:pathLst>
                  <a:path w="169" h="169">
                    <a:moveTo>
                      <a:pt x="169" y="0"/>
                    </a:moveTo>
                    <a:lnTo>
                      <a:pt x="0" y="0"/>
                    </a:lnTo>
                    <a:lnTo>
                      <a:pt x="0" y="169"/>
                    </a:lnTo>
                  </a:path>
                </a:pathLst>
              </a:custGeom>
              <a:noFill/>
              <a:ln w="555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0" name="Freeform 44"/>
              <p:cNvSpPr>
                <a:spLocks/>
              </p:cNvSpPr>
              <p:nvPr/>
            </p:nvSpPr>
            <p:spPr bwMode="auto">
              <a:xfrm>
                <a:off x="1637" y="2681"/>
                <a:ext cx="169" cy="169"/>
              </a:xfrm>
              <a:custGeom>
                <a:avLst/>
                <a:gdLst>
                  <a:gd name="T0" fmla="*/ 0 w 169"/>
                  <a:gd name="T1" fmla="*/ 0 h 169"/>
                  <a:gd name="T2" fmla="*/ 0 w 169"/>
                  <a:gd name="T3" fmla="*/ 169 h 169"/>
                  <a:gd name="T4" fmla="*/ 169 w 169"/>
                  <a:gd name="T5" fmla="*/ 169 h 169"/>
                </a:gdLst>
                <a:ahLst/>
                <a:cxnLst>
                  <a:cxn ang="0">
                    <a:pos x="T0" y="T1"/>
                  </a:cxn>
                  <a:cxn ang="0">
                    <a:pos x="T2" y="T3"/>
                  </a:cxn>
                  <a:cxn ang="0">
                    <a:pos x="T4" y="T5"/>
                  </a:cxn>
                </a:cxnLst>
                <a:rect l="0" t="0" r="r" b="b"/>
                <a:pathLst>
                  <a:path w="169" h="169">
                    <a:moveTo>
                      <a:pt x="0" y="0"/>
                    </a:moveTo>
                    <a:lnTo>
                      <a:pt x="0" y="169"/>
                    </a:lnTo>
                    <a:lnTo>
                      <a:pt x="169" y="169"/>
                    </a:lnTo>
                  </a:path>
                </a:pathLst>
              </a:custGeom>
              <a:noFill/>
              <a:ln w="555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1" name="Freeform 45"/>
              <p:cNvSpPr>
                <a:spLocks/>
              </p:cNvSpPr>
              <p:nvPr/>
            </p:nvSpPr>
            <p:spPr bwMode="auto">
              <a:xfrm>
                <a:off x="2467" y="2681"/>
                <a:ext cx="170" cy="169"/>
              </a:xfrm>
              <a:custGeom>
                <a:avLst/>
                <a:gdLst>
                  <a:gd name="T0" fmla="*/ 0 w 170"/>
                  <a:gd name="T1" fmla="*/ 169 h 169"/>
                  <a:gd name="T2" fmla="*/ 170 w 170"/>
                  <a:gd name="T3" fmla="*/ 169 h 169"/>
                  <a:gd name="T4" fmla="*/ 170 w 170"/>
                  <a:gd name="T5" fmla="*/ 0 h 169"/>
                </a:gdLst>
                <a:ahLst/>
                <a:cxnLst>
                  <a:cxn ang="0">
                    <a:pos x="T0" y="T1"/>
                  </a:cxn>
                  <a:cxn ang="0">
                    <a:pos x="T2" y="T3"/>
                  </a:cxn>
                  <a:cxn ang="0">
                    <a:pos x="T4" y="T5"/>
                  </a:cxn>
                </a:cxnLst>
                <a:rect l="0" t="0" r="r" b="b"/>
                <a:pathLst>
                  <a:path w="170" h="169">
                    <a:moveTo>
                      <a:pt x="0" y="169"/>
                    </a:moveTo>
                    <a:lnTo>
                      <a:pt x="170" y="169"/>
                    </a:lnTo>
                    <a:lnTo>
                      <a:pt x="170" y="0"/>
                    </a:lnTo>
                  </a:path>
                </a:pathLst>
              </a:custGeom>
              <a:noFill/>
              <a:ln w="555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3805726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064D2"/>
                </a:solidFill>
              </a:rPr>
              <a:t>オープンコード</a:t>
            </a:r>
            <a:endParaRPr lang="en-US" altLang="ja-JP" sz="3600" b="1" dirty="0">
              <a:solidFill>
                <a:srgbClr val="0064D2"/>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chemeClr val="accent3">
                    <a:lumMod val="75000"/>
                  </a:schemeClr>
                </a:solidFill>
              </a:rPr>
              <a:t>コードを会社の全員が見えるようにする</a:t>
            </a:r>
            <a:endParaRPr lang="en-US" altLang="ja-JP" sz="2600" b="1" dirty="0">
              <a:solidFill>
                <a:schemeClr val="accent3">
                  <a:lumMod val="75000"/>
                </a:schemeClr>
              </a:solidFill>
            </a:endParaRPr>
          </a:p>
        </p:txBody>
      </p:sp>
      <p:sp>
        <p:nvSpPr>
          <p:cNvPr id="13" name="正方形/長方形 12"/>
          <p:cNvSpPr/>
          <p:nvPr/>
        </p:nvSpPr>
        <p:spPr>
          <a:xfrm>
            <a:off x="468086" y="3399908"/>
            <a:ext cx="11255602" cy="1980000"/>
          </a:xfrm>
          <a:prstGeom prst="rect">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3" y="3687908"/>
            <a:ext cx="9000000" cy="1404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80000">
              <a:spcBef>
                <a:spcPts val="0"/>
              </a:spcBef>
              <a:spcAft>
                <a:spcPts val="0"/>
              </a:spcAft>
              <a:buFont typeface="Arial" panose="020B0604020202020204" pitchFamily="34" charset="0"/>
              <a:buChar char="•"/>
            </a:pPr>
            <a:r>
              <a:rPr lang="ja-JP" altLang="en-US" dirty="0">
                <a:latin typeface="+mn-ea"/>
              </a:rPr>
              <a:t>修正や機能実装を待ったり、</a:t>
            </a:r>
            <a:endParaRPr lang="en-US" altLang="ja-JP" dirty="0">
              <a:latin typeface="+mn-ea"/>
            </a:endParaRPr>
          </a:p>
          <a:p>
            <a:pPr indent="-180000">
              <a:spcBef>
                <a:spcPts val="0"/>
              </a:spcBef>
              <a:spcAft>
                <a:spcPts val="1200"/>
              </a:spcAft>
            </a:pPr>
            <a:r>
              <a:rPr lang="ja-JP" altLang="en-US" dirty="0">
                <a:latin typeface="+mn-ea"/>
              </a:rPr>
              <a:t>  エスカレーションしたり・されたりする必要がなくなる</a:t>
            </a:r>
            <a:endParaRPr lang="en-US" altLang="ja-JP" dirty="0">
              <a:latin typeface="+mn-ea"/>
            </a:endParaRPr>
          </a:p>
          <a:p>
            <a:pPr indent="-180000">
              <a:spcBef>
                <a:spcPts val="0"/>
              </a:spcBef>
              <a:spcAft>
                <a:spcPts val="0"/>
              </a:spcAft>
              <a:buFont typeface="Arial" panose="020B0604020202020204" pitchFamily="34" charset="0"/>
              <a:buChar char="•"/>
            </a:pPr>
            <a:r>
              <a:rPr lang="ja-JP" altLang="en-US" dirty="0">
                <a:latin typeface="+mn-ea"/>
              </a:rPr>
              <a:t>それぞれの優先順位に基づいて、コントリビューションできるようになる</a:t>
            </a:r>
            <a:endParaRPr lang="en-US" altLang="ja-JP" dirty="0">
              <a:latin typeface="+mn-ea"/>
            </a:endParaRPr>
          </a:p>
        </p:txBody>
      </p:sp>
      <p:sp>
        <p:nvSpPr>
          <p:cNvPr id="15" name="正方形/長方形 14"/>
          <p:cNvSpPr/>
          <p:nvPr/>
        </p:nvSpPr>
        <p:spPr>
          <a:xfrm>
            <a:off x="479425" y="3399908"/>
            <a:ext cx="1980000" cy="19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
        <p:nvSpPr>
          <p:cNvPr id="9"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2221650"/>
            <a:ext cx="11244263" cy="756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lnSpc>
                <a:spcPts val="3000"/>
              </a:lnSpc>
              <a:spcBef>
                <a:spcPts val="0"/>
              </a:spcBef>
              <a:spcAft>
                <a:spcPts val="0"/>
              </a:spcAft>
              <a:buFont typeface="Arial" panose="020B0604020202020204" pitchFamily="34" charset="0"/>
              <a:buChar char="•"/>
            </a:pPr>
            <a:r>
              <a:rPr lang="ja-JP" altLang="en-US" sz="2600" b="1" dirty="0">
                <a:solidFill>
                  <a:schemeClr val="accent3">
                    <a:lumMod val="75000"/>
                  </a:schemeClr>
                </a:solidFill>
                <a:latin typeface="+mn-ea"/>
              </a:rPr>
              <a:t>他の開発者が他のコードベースでコントリビューションでき、</a:t>
            </a:r>
            <a:endParaRPr lang="en-US" altLang="ja-JP" sz="2600" b="1" dirty="0">
              <a:solidFill>
                <a:schemeClr val="accent3">
                  <a:lumMod val="75000"/>
                </a:schemeClr>
              </a:solidFill>
              <a:latin typeface="+mn-ea"/>
            </a:endParaRPr>
          </a:p>
          <a:p>
            <a:pPr marL="180000" lvl="1" indent="-216000">
              <a:lnSpc>
                <a:spcPts val="3000"/>
              </a:lnSpc>
              <a:spcBef>
                <a:spcPts val="0"/>
              </a:spcBef>
              <a:spcAft>
                <a:spcPts val="0"/>
              </a:spcAft>
            </a:pPr>
            <a:r>
              <a:rPr lang="ja-JP" altLang="en-US" sz="2600" b="1" dirty="0">
                <a:solidFill>
                  <a:schemeClr val="accent3">
                    <a:lumMod val="75000"/>
                  </a:schemeClr>
                </a:solidFill>
                <a:latin typeface="+mn-ea"/>
              </a:rPr>
              <a:t>  それを受け入れるプロセスがある</a:t>
            </a:r>
            <a:endParaRPr lang="en-US" altLang="ja-JP" sz="2600" b="1" dirty="0">
              <a:solidFill>
                <a:schemeClr val="accent3">
                  <a:lumMod val="75000"/>
                </a:schemeClr>
              </a:solidFill>
              <a:latin typeface="+mn-ea"/>
            </a:endParaRPr>
          </a:p>
        </p:txBody>
      </p:sp>
    </p:spTree>
    <p:extLst>
      <p:ext uri="{BB962C8B-B14F-4D97-AF65-F5344CB8AC3E}">
        <p14:creationId xmlns:p14="http://schemas.microsoft.com/office/powerpoint/2010/main" val="1654534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064D2"/>
                </a:solidFill>
              </a:rPr>
              <a:t>オープンプランニング・オープンドキュメント</a:t>
            </a:r>
            <a:endParaRPr lang="en-US" altLang="ja-JP" sz="3600" b="1" dirty="0">
              <a:solidFill>
                <a:srgbClr val="0064D2"/>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chemeClr val="accent3">
                    <a:lumMod val="75000"/>
                  </a:schemeClr>
                </a:solidFill>
                <a:latin typeface="+mn-ea"/>
              </a:rPr>
              <a:t>標準化された方法</a:t>
            </a:r>
            <a:r>
              <a:rPr lang="en-US" altLang="ja-JP" sz="2600" b="1" dirty="0">
                <a:solidFill>
                  <a:schemeClr val="accent3">
                    <a:lumMod val="75000"/>
                  </a:schemeClr>
                </a:solidFill>
                <a:latin typeface="+mn-ea"/>
              </a:rPr>
              <a:t>(</a:t>
            </a:r>
            <a:r>
              <a:rPr lang="ja-JP" altLang="en-US" sz="2600" b="1" dirty="0">
                <a:solidFill>
                  <a:schemeClr val="accent3">
                    <a:lumMod val="75000"/>
                  </a:schemeClr>
                </a:solidFill>
                <a:latin typeface="+mn-ea"/>
              </a:rPr>
              <a:t>同じ場所</a:t>
            </a:r>
            <a:r>
              <a:rPr lang="en-US" altLang="ja-JP" sz="2600" b="1" dirty="0">
                <a:solidFill>
                  <a:schemeClr val="accent3">
                    <a:lumMod val="75000"/>
                  </a:schemeClr>
                </a:solidFill>
                <a:latin typeface="+mn-ea"/>
              </a:rPr>
              <a:t>)</a:t>
            </a:r>
            <a:r>
              <a:rPr lang="ja-JP" altLang="en-US" sz="2600" b="1" dirty="0">
                <a:solidFill>
                  <a:schemeClr val="accent3">
                    <a:lumMod val="75000"/>
                  </a:schemeClr>
                </a:solidFill>
                <a:latin typeface="+mn-ea"/>
              </a:rPr>
              <a:t>でプランニングプロセスやドキュメントを公開すること</a:t>
            </a:r>
            <a:endParaRPr lang="en-US" altLang="ja-JP" sz="2600" b="1" dirty="0">
              <a:solidFill>
                <a:schemeClr val="accent3">
                  <a:lumMod val="75000"/>
                </a:schemeClr>
              </a:solidFill>
              <a:latin typeface="+mn-ea"/>
            </a:endParaRPr>
          </a:p>
        </p:txBody>
      </p:sp>
      <p:sp>
        <p:nvSpPr>
          <p:cNvPr id="13" name="正方形/長方形 12"/>
          <p:cNvSpPr/>
          <p:nvPr/>
        </p:nvSpPr>
        <p:spPr>
          <a:xfrm>
            <a:off x="468086" y="2489791"/>
            <a:ext cx="11255602" cy="3708000"/>
          </a:xfrm>
          <a:prstGeom prst="rect">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4" y="2651791"/>
            <a:ext cx="8748000" cy="3384000"/>
          </a:xfrm>
          <a:prstGeom prst="rect">
            <a:avLst/>
          </a:prstGeom>
        </p:spPr>
        <p:txBody>
          <a:bodyPr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プロジェクトや製品ごとにドキュメントがどこにあるのかわかる</a:t>
            </a:r>
            <a:r>
              <a:rPr lang="en-US" altLang="ja-JP" sz="2400" dirty="0">
                <a:solidFill>
                  <a:srgbClr val="000000"/>
                </a:solidFill>
                <a:latin typeface="+mn-ea"/>
              </a:rPr>
              <a:t>(</a:t>
            </a:r>
            <a:r>
              <a:rPr lang="ja-JP" altLang="en-US" sz="2400" dirty="0">
                <a:solidFill>
                  <a:srgbClr val="000000"/>
                </a:solidFill>
                <a:latin typeface="+mn-ea"/>
              </a:rPr>
              <a:t>検索できる</a:t>
            </a:r>
            <a:r>
              <a:rPr lang="en-US" altLang="ja-JP" sz="2400" dirty="0">
                <a:solidFill>
                  <a:srgbClr val="000000"/>
                </a:solidFill>
                <a:latin typeface="+mn-ea"/>
              </a:rPr>
              <a:t>)</a:t>
            </a:r>
            <a:endParaRPr lang="ja-JP" altLang="en-US"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見つけてもらえ、利用してもらえ、フィードバックがもらえる</a:t>
            </a:r>
            <a:endParaRPr lang="en-US" altLang="ja-JP" sz="2400" dirty="0">
              <a:solidFill>
                <a:srgbClr val="000000"/>
              </a:solidFill>
              <a:latin typeface="+mn-ea"/>
            </a:endParaRP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他のチームが何に取り組んでいるのか、現在何を優先しているのかを</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知ることで、より効果的にチーム間の調整を行うことができる</a:t>
            </a: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議論の履歴を元に、優先順位が変更される理由などが明確になり、</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チーム同士の信頼関係構築につながる</a:t>
            </a: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コラボレーション可能なチームを簡単に見つけられる</a:t>
            </a:r>
            <a:endParaRPr lang="en-US" altLang="ja-JP"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お互いの開発文化の違いを知ることができる</a:t>
            </a:r>
          </a:p>
        </p:txBody>
      </p:sp>
      <p:sp>
        <p:nvSpPr>
          <p:cNvPr id="15" name="正方形/長方形 14"/>
          <p:cNvSpPr/>
          <p:nvPr/>
        </p:nvSpPr>
        <p:spPr>
          <a:xfrm>
            <a:off x="479425" y="2489791"/>
            <a:ext cx="1980000" cy="37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Tree>
    <p:extLst>
      <p:ext uri="{BB962C8B-B14F-4D97-AF65-F5344CB8AC3E}">
        <p14:creationId xmlns:p14="http://schemas.microsoft.com/office/powerpoint/2010/main" val="2658955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3</a:t>
            </a:r>
            <a:r>
              <a:rPr lang="ja-JP" altLang="en-US" sz="2800" dirty="0">
                <a:solidFill>
                  <a:schemeClr val="bg1"/>
                </a:solidFill>
                <a:latin typeface="+mn-ea"/>
                <a:ea typeface="+mn-ea"/>
              </a:rPr>
              <a:t>　プロダクトオーナーの</a:t>
            </a:r>
            <a:r>
              <a:rPr lang="ja-JP" altLang="ja-JP" sz="2800" dirty="0">
                <a:solidFill>
                  <a:schemeClr val="bg1"/>
                </a:solidFill>
                <a:latin typeface="+mn-ea"/>
                <a:ea typeface="+mn-ea"/>
              </a:rPr>
              <a:t>役割と責任</a:t>
            </a:r>
          </a:p>
        </p:txBody>
      </p:sp>
      <p:grpSp>
        <p:nvGrpSpPr>
          <p:cNvPr id="6" name="グループ化 5"/>
          <p:cNvGrpSpPr/>
          <p:nvPr/>
        </p:nvGrpSpPr>
        <p:grpSpPr>
          <a:xfrm>
            <a:off x="898215" y="1139360"/>
            <a:ext cx="9675454" cy="1111052"/>
            <a:chOff x="898215" y="1139360"/>
            <a:chExt cx="9675454" cy="1111052"/>
          </a:xfrm>
        </p:grpSpPr>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chemeClr val="accent1"/>
                  </a:solidFill>
                </a:rPr>
                <a:t>トラステッドコミッターの選抜とサポート</a:t>
              </a:r>
              <a:endParaRPr lang="en-US" altLang="ja-JP" sz="4000" b="1" dirty="0">
                <a:solidFill>
                  <a:schemeClr val="accent1"/>
                </a:solidFill>
              </a:endParaRPr>
            </a:p>
          </p:txBody>
        </p:sp>
        <p:grpSp>
          <p:nvGrpSpPr>
            <p:cNvPr id="4" name="グループ化 3"/>
            <p:cNvGrpSpPr/>
            <p:nvPr/>
          </p:nvGrpSpPr>
          <p:grpSpPr>
            <a:xfrm>
              <a:off x="898215" y="1139360"/>
              <a:ext cx="1111052" cy="1111052"/>
              <a:chOff x="571640" y="1087108"/>
              <a:chExt cx="1111052" cy="1111052"/>
            </a:xfrm>
          </p:grpSpPr>
          <p:sp>
            <p:nvSpPr>
              <p:cNvPr id="15" name="楕円 14"/>
              <p:cNvSpPr/>
              <p:nvPr/>
            </p:nvSpPr>
            <p:spPr>
              <a:xfrm>
                <a:off x="571640" y="1087108"/>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4"/>
              <p:cNvGrpSpPr>
                <a:grpSpLocks noChangeAspect="1"/>
              </p:cNvGrpSpPr>
              <p:nvPr/>
            </p:nvGrpSpPr>
            <p:grpSpPr bwMode="auto">
              <a:xfrm>
                <a:off x="701010" y="1289316"/>
                <a:ext cx="852312" cy="706637"/>
                <a:chOff x="4457" y="1978"/>
                <a:chExt cx="2235" cy="1853"/>
              </a:xfrm>
            </p:grpSpPr>
            <p:sp>
              <p:nvSpPr>
                <p:cNvPr id="25"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grpSp>
        <p:nvGrpSpPr>
          <p:cNvPr id="8" name="グループ化 7"/>
          <p:cNvGrpSpPr/>
          <p:nvPr/>
        </p:nvGrpSpPr>
        <p:grpSpPr>
          <a:xfrm>
            <a:off x="898215" y="2506175"/>
            <a:ext cx="9675454" cy="1111052"/>
            <a:chOff x="898215" y="2506175"/>
            <a:chExt cx="9675454" cy="1111052"/>
          </a:xfrm>
        </p:grpSpPr>
        <p:sp>
          <p:nvSpPr>
            <p:cNvPr id="18"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chemeClr val="accent1"/>
                  </a:solidFill>
                </a:rPr>
                <a:t>他のプロダクトオーナーとの交渉</a:t>
              </a:r>
              <a:endParaRPr lang="en-US" altLang="ja-JP" sz="4000" b="1" dirty="0">
                <a:solidFill>
                  <a:schemeClr val="accent1"/>
                </a:solidFill>
              </a:endParaRPr>
            </a:p>
          </p:txBody>
        </p:sp>
        <p:grpSp>
          <p:nvGrpSpPr>
            <p:cNvPr id="5" name="グループ化 4"/>
            <p:cNvGrpSpPr/>
            <p:nvPr/>
          </p:nvGrpSpPr>
          <p:grpSpPr>
            <a:xfrm>
              <a:off x="898215" y="2506175"/>
              <a:ext cx="1111052" cy="1111052"/>
              <a:chOff x="571640" y="2475694"/>
              <a:chExt cx="1111052" cy="1111052"/>
            </a:xfrm>
          </p:grpSpPr>
          <p:sp>
            <p:nvSpPr>
              <p:cNvPr id="17" name="楕円 16"/>
              <p:cNvSpPr/>
              <p:nvPr/>
            </p:nvSpPr>
            <p:spPr>
              <a:xfrm>
                <a:off x="571640" y="2475694"/>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Group 4"/>
              <p:cNvGrpSpPr>
                <a:grpSpLocks noChangeAspect="1"/>
              </p:cNvGrpSpPr>
              <p:nvPr/>
            </p:nvGrpSpPr>
            <p:grpSpPr bwMode="auto">
              <a:xfrm>
                <a:off x="742719" y="2713893"/>
                <a:ext cx="768894" cy="616963"/>
                <a:chOff x="2486" y="2829"/>
                <a:chExt cx="749" cy="601"/>
              </a:xfrm>
            </p:grpSpPr>
            <p:sp>
              <p:nvSpPr>
                <p:cNvPr id="30"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1" name="Oval 5"/>
                <p:cNvSpPr>
                  <a:spLocks noChangeArrowheads="1"/>
                </p:cNvSpPr>
                <p:nvPr/>
              </p:nvSpPr>
              <p:spPr bwMode="auto">
                <a:xfrm>
                  <a:off x="2600" y="3075"/>
                  <a:ext cx="147" cy="14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Oval 7"/>
                <p:cNvSpPr>
                  <a:spLocks noChangeArrowheads="1"/>
                </p:cNvSpPr>
                <p:nvPr/>
              </p:nvSpPr>
              <p:spPr bwMode="auto">
                <a:xfrm>
                  <a:off x="2984" y="3075"/>
                  <a:ext cx="147" cy="14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grpSp>
      <p:grpSp>
        <p:nvGrpSpPr>
          <p:cNvPr id="9" name="グループ化 8"/>
          <p:cNvGrpSpPr/>
          <p:nvPr/>
        </p:nvGrpSpPr>
        <p:grpSpPr>
          <a:xfrm>
            <a:off x="898215" y="3872990"/>
            <a:ext cx="9675454" cy="1111052"/>
            <a:chOff x="898215" y="3872990"/>
            <a:chExt cx="9675454" cy="1111052"/>
          </a:xfrm>
        </p:grpSpPr>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chemeClr val="accent1"/>
                  </a:solidFill>
                </a:rPr>
                <a:t>環境の整備（仕事をすすめる上での）</a:t>
              </a:r>
              <a:endParaRPr lang="en-US" altLang="ja-JP" sz="4000" b="1" dirty="0">
                <a:solidFill>
                  <a:schemeClr val="accent1"/>
                </a:solidFill>
              </a:endParaRPr>
            </a:p>
          </p:txBody>
        </p:sp>
        <p:grpSp>
          <p:nvGrpSpPr>
            <p:cNvPr id="7" name="グループ化 6"/>
            <p:cNvGrpSpPr/>
            <p:nvPr/>
          </p:nvGrpSpPr>
          <p:grpSpPr>
            <a:xfrm>
              <a:off x="898215" y="3872990"/>
              <a:ext cx="1111052" cy="1111052"/>
              <a:chOff x="571640" y="3912179"/>
              <a:chExt cx="1111052" cy="1111052"/>
            </a:xfrm>
          </p:grpSpPr>
          <p:sp>
            <p:nvSpPr>
              <p:cNvPr id="19" name="楕円 18"/>
              <p:cNvSpPr/>
              <p:nvPr/>
            </p:nvSpPr>
            <p:spPr>
              <a:xfrm>
                <a:off x="571640" y="3912179"/>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4" name="Group 10"/>
              <p:cNvGrpSpPr>
                <a:grpSpLocks noChangeAspect="1"/>
              </p:cNvGrpSpPr>
              <p:nvPr/>
            </p:nvGrpSpPr>
            <p:grpSpPr bwMode="auto">
              <a:xfrm>
                <a:off x="710485" y="4115528"/>
                <a:ext cx="833362" cy="635473"/>
                <a:chOff x="5610" y="1749"/>
                <a:chExt cx="1196" cy="912"/>
              </a:xfrm>
            </p:grpSpPr>
            <p:sp>
              <p:nvSpPr>
                <p:cNvPr id="45"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grpSp>
        <p:nvGrpSpPr>
          <p:cNvPr id="10" name="グループ化 9"/>
          <p:cNvGrpSpPr/>
          <p:nvPr/>
        </p:nvGrpSpPr>
        <p:grpSpPr>
          <a:xfrm>
            <a:off x="898215" y="5239804"/>
            <a:ext cx="9675454" cy="1111052"/>
            <a:chOff x="898215" y="5239804"/>
            <a:chExt cx="9675454" cy="1111052"/>
          </a:xfrm>
        </p:grpSpPr>
        <p:sp>
          <p:nvSpPr>
            <p:cNvPr id="22" name="Google Shape;215;p35"/>
            <p:cNvSpPr txBox="1">
              <a:spLocks/>
            </p:cNvSpPr>
            <p:nvPr/>
          </p:nvSpPr>
          <p:spPr>
            <a:xfrm>
              <a:off x="2293669" y="5525330"/>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chemeClr val="accent1"/>
                  </a:solidFill>
                </a:rPr>
                <a:t>社内マーケティング</a:t>
              </a:r>
              <a:endParaRPr lang="en-US" altLang="ja-JP" sz="4000" b="1" dirty="0">
                <a:solidFill>
                  <a:schemeClr val="accent1"/>
                </a:solidFill>
              </a:endParaRPr>
            </a:p>
          </p:txBody>
        </p:sp>
        <p:grpSp>
          <p:nvGrpSpPr>
            <p:cNvPr id="2" name="グループ化 1"/>
            <p:cNvGrpSpPr/>
            <p:nvPr/>
          </p:nvGrpSpPr>
          <p:grpSpPr>
            <a:xfrm>
              <a:off x="898215" y="5239804"/>
              <a:ext cx="1111052" cy="1111052"/>
              <a:chOff x="468086" y="5278993"/>
              <a:chExt cx="1111052" cy="1111052"/>
            </a:xfrm>
          </p:grpSpPr>
          <p:sp>
            <p:nvSpPr>
              <p:cNvPr id="21" name="楕円 20"/>
              <p:cNvSpPr/>
              <p:nvPr/>
            </p:nvSpPr>
            <p:spPr>
              <a:xfrm>
                <a:off x="468086" y="5278993"/>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2" name="Group 18"/>
              <p:cNvGrpSpPr>
                <a:grpSpLocks noChangeAspect="1"/>
              </p:cNvGrpSpPr>
              <p:nvPr/>
            </p:nvGrpSpPr>
            <p:grpSpPr bwMode="auto">
              <a:xfrm>
                <a:off x="630424" y="5593657"/>
                <a:ext cx="740584" cy="556502"/>
                <a:chOff x="3688" y="2046"/>
                <a:chExt cx="696" cy="523"/>
              </a:xfrm>
            </p:grpSpPr>
            <p:sp>
              <p:nvSpPr>
                <p:cNvPr id="53"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2940250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3</a:t>
            </a:r>
            <a:r>
              <a:rPr lang="ja-JP" altLang="en-US" sz="2800" dirty="0">
                <a:solidFill>
                  <a:schemeClr val="bg1"/>
                </a:solidFill>
                <a:latin typeface="+mn-ea"/>
                <a:ea typeface="+mn-ea"/>
              </a:rPr>
              <a:t>　プロダクトオーナーの</a:t>
            </a:r>
            <a:r>
              <a:rPr lang="ja-JP" altLang="ja-JP" sz="2800" dirty="0">
                <a:solidFill>
                  <a:schemeClr val="bg1"/>
                </a:solidFill>
                <a:latin typeface="+mn-ea"/>
                <a:ea typeface="+mn-ea"/>
              </a:rPr>
              <a:t>役割と責任</a:t>
            </a:r>
          </a:p>
        </p:txBody>
      </p:sp>
      <p:sp>
        <p:nvSpPr>
          <p:cNvPr id="14" name="Google Shape;215;p35"/>
          <p:cNvSpPr txBox="1">
            <a:spLocks/>
          </p:cNvSpPr>
          <p:nvPr/>
        </p:nvSpPr>
        <p:spPr>
          <a:xfrm>
            <a:off x="1227123" y="2653655"/>
            <a:ext cx="9648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None/>
            </a:pPr>
            <a:r>
              <a:rPr lang="ja-JP" altLang="en-US" sz="3600" dirty="0">
                <a:solidFill>
                  <a:srgbClr val="000000"/>
                </a:solidFill>
                <a:latin typeface="+mn-ea"/>
              </a:rPr>
              <a:t>● 見積などの協力を依頼</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トラステッドコミッターのメンタリング</a:t>
            </a:r>
          </a:p>
        </p:txBody>
      </p:sp>
      <p:grpSp>
        <p:nvGrpSpPr>
          <p:cNvPr id="23" name="グループ化 22"/>
          <p:cNvGrpSpPr/>
          <p:nvPr/>
        </p:nvGrpSpPr>
        <p:grpSpPr>
          <a:xfrm>
            <a:off x="898215" y="1139360"/>
            <a:ext cx="1111052" cy="1111052"/>
            <a:chOff x="571640" y="1087108"/>
            <a:chExt cx="1111052" cy="1111052"/>
          </a:xfrm>
        </p:grpSpPr>
        <p:sp>
          <p:nvSpPr>
            <p:cNvPr id="25" name="楕円 14"/>
            <p:cNvSpPr/>
            <p:nvPr/>
          </p:nvSpPr>
          <p:spPr>
            <a:xfrm>
              <a:off x="571640" y="1087108"/>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Group 4"/>
            <p:cNvGrpSpPr>
              <a:grpSpLocks noChangeAspect="1"/>
            </p:cNvGrpSpPr>
            <p:nvPr/>
          </p:nvGrpSpPr>
          <p:grpSpPr bwMode="auto">
            <a:xfrm>
              <a:off x="701010" y="1289316"/>
              <a:ext cx="852312" cy="706637"/>
              <a:chOff x="4457" y="1978"/>
              <a:chExt cx="2235" cy="1853"/>
            </a:xfrm>
          </p:grpSpPr>
          <p:sp>
            <p:nvSpPr>
              <p:cNvPr id="27"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chemeClr val="accent1"/>
                </a:solidFill>
              </a:rPr>
              <a:t>トラステッドコミッターの選抜とサポート</a:t>
            </a:r>
            <a:endParaRPr lang="en-US" altLang="ja-JP" sz="4000" b="1" dirty="0">
              <a:solidFill>
                <a:schemeClr val="accent1"/>
              </a:solidFill>
            </a:endParaRPr>
          </a:p>
        </p:txBody>
      </p:sp>
    </p:spTree>
    <p:extLst>
      <p:ext uri="{BB962C8B-B14F-4D97-AF65-F5344CB8AC3E}">
        <p14:creationId xmlns:p14="http://schemas.microsoft.com/office/powerpoint/2010/main" val="9272229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3</a:t>
            </a:r>
            <a:r>
              <a:rPr lang="ja-JP" altLang="en-US" sz="2800" dirty="0">
                <a:solidFill>
                  <a:schemeClr val="bg1"/>
                </a:solidFill>
                <a:latin typeface="+mn-ea"/>
                <a:ea typeface="+mn-ea"/>
              </a:rPr>
              <a:t>　プロダクトオーナーの</a:t>
            </a:r>
            <a:r>
              <a:rPr lang="ja-JP" altLang="ja-JP" sz="2800" dirty="0">
                <a:solidFill>
                  <a:schemeClr val="bg1"/>
                </a:solidFill>
                <a:latin typeface="+mn-ea"/>
                <a:ea typeface="+mn-ea"/>
              </a:rPr>
              <a:t>役割と責任</a:t>
            </a:r>
          </a:p>
        </p:txBody>
      </p:sp>
      <p:sp>
        <p:nvSpPr>
          <p:cNvPr id="35" name="Google Shape;215;p35"/>
          <p:cNvSpPr txBox="1">
            <a:spLocks/>
          </p:cNvSpPr>
          <p:nvPr/>
        </p:nvSpPr>
        <p:spPr>
          <a:xfrm>
            <a:off x="1225734" y="2657674"/>
            <a:ext cx="10800000" cy="22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制約（人・時間・資金など）の中で、</a:t>
            </a:r>
            <a:endParaRPr lang="en-US" altLang="ja-JP" sz="3600" dirty="0">
              <a:solidFill>
                <a:srgbClr val="000000"/>
              </a:solidFill>
              <a:latin typeface="+mn-ea"/>
            </a:endParaRPr>
          </a:p>
          <a:p>
            <a:pPr marL="0" lvl="1" indent="0">
              <a:lnSpc>
                <a:spcPct val="100000"/>
              </a:lnSpc>
              <a:spcBef>
                <a:spcPts val="0"/>
              </a:spcBef>
              <a:spcAft>
                <a:spcPts val="1200"/>
              </a:spcAft>
              <a:buNone/>
            </a:pPr>
            <a:r>
              <a:rPr lang="ja-JP" altLang="en-US" sz="3600" dirty="0">
                <a:solidFill>
                  <a:srgbClr val="000000"/>
                </a:solidFill>
                <a:latin typeface="+mn-ea"/>
              </a:rPr>
              <a:t>    自チームの意見を代弁して理解してもらう</a:t>
            </a:r>
            <a:endParaRPr lang="en-US" altLang="ja-JP" sz="3600" dirty="0">
              <a:solidFill>
                <a:srgbClr val="000000"/>
              </a:solidFill>
              <a:latin typeface="+mn-ea"/>
            </a:endParaRPr>
          </a:p>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個々のチームのプロセスを尊重しつつ、</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必要に応じて他チームにも指導を行う</a:t>
            </a:r>
          </a:p>
        </p:txBody>
      </p:sp>
      <p:grpSp>
        <p:nvGrpSpPr>
          <p:cNvPr id="26" name="グループ化 25"/>
          <p:cNvGrpSpPr/>
          <p:nvPr/>
        </p:nvGrpSpPr>
        <p:grpSpPr>
          <a:xfrm>
            <a:off x="898215" y="1139360"/>
            <a:ext cx="9675454" cy="1111052"/>
            <a:chOff x="898215" y="2506175"/>
            <a:chExt cx="9675454" cy="1111052"/>
          </a:xfrm>
        </p:grpSpPr>
        <p:sp>
          <p:nvSpPr>
            <p:cNvPr id="27"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chemeClr val="accent1"/>
                  </a:solidFill>
                </a:rPr>
                <a:t>他のプロダクトオーナーとの交渉</a:t>
              </a:r>
              <a:endParaRPr lang="en-US" altLang="ja-JP" sz="4000" b="1" dirty="0">
                <a:solidFill>
                  <a:schemeClr val="accent1"/>
                </a:solidFill>
              </a:endParaRPr>
            </a:p>
          </p:txBody>
        </p:sp>
        <p:grpSp>
          <p:nvGrpSpPr>
            <p:cNvPr id="28" name="グループ化 27"/>
            <p:cNvGrpSpPr/>
            <p:nvPr/>
          </p:nvGrpSpPr>
          <p:grpSpPr>
            <a:xfrm>
              <a:off x="898215" y="2506175"/>
              <a:ext cx="1111052" cy="1111052"/>
              <a:chOff x="571640" y="2475694"/>
              <a:chExt cx="1111052" cy="1111052"/>
            </a:xfrm>
          </p:grpSpPr>
          <p:sp>
            <p:nvSpPr>
              <p:cNvPr id="29" name="楕円 16"/>
              <p:cNvSpPr/>
              <p:nvPr/>
            </p:nvSpPr>
            <p:spPr>
              <a:xfrm>
                <a:off x="571640" y="2475694"/>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0" name="Group 4"/>
              <p:cNvGrpSpPr>
                <a:grpSpLocks noChangeAspect="1"/>
              </p:cNvGrpSpPr>
              <p:nvPr/>
            </p:nvGrpSpPr>
            <p:grpSpPr bwMode="auto">
              <a:xfrm>
                <a:off x="742719" y="2713893"/>
                <a:ext cx="768894" cy="616963"/>
                <a:chOff x="2486" y="2829"/>
                <a:chExt cx="749" cy="601"/>
              </a:xfrm>
            </p:grpSpPr>
            <p:sp>
              <p:nvSpPr>
                <p:cNvPr id="31"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Oval 5"/>
                <p:cNvSpPr>
                  <a:spLocks noChangeArrowheads="1"/>
                </p:cNvSpPr>
                <p:nvPr/>
              </p:nvSpPr>
              <p:spPr bwMode="auto">
                <a:xfrm>
                  <a:off x="2600" y="3075"/>
                  <a:ext cx="147" cy="14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Oval 7"/>
                <p:cNvSpPr>
                  <a:spLocks noChangeArrowheads="1"/>
                </p:cNvSpPr>
                <p:nvPr/>
              </p:nvSpPr>
              <p:spPr bwMode="auto">
                <a:xfrm>
                  <a:off x="2984" y="3075"/>
                  <a:ext cx="147" cy="14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grpSp>
    </p:spTree>
    <p:extLst>
      <p:ext uri="{BB962C8B-B14F-4D97-AF65-F5344CB8AC3E}">
        <p14:creationId xmlns:p14="http://schemas.microsoft.com/office/powerpoint/2010/main" val="110641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3</a:t>
            </a:r>
            <a:r>
              <a:rPr lang="ja-JP" altLang="en-US" sz="2800" dirty="0">
                <a:solidFill>
                  <a:schemeClr val="bg1"/>
                </a:solidFill>
                <a:latin typeface="+mn-ea"/>
                <a:ea typeface="+mn-ea"/>
              </a:rPr>
              <a:t>　プロダクトオーナーの</a:t>
            </a:r>
            <a:r>
              <a:rPr lang="ja-JP" altLang="ja-JP" sz="2800" dirty="0">
                <a:solidFill>
                  <a:schemeClr val="bg1"/>
                </a:solidFill>
                <a:latin typeface="+mn-ea"/>
                <a:ea typeface="+mn-ea"/>
              </a:rPr>
              <a:t>役割と責任</a:t>
            </a:r>
          </a:p>
        </p:txBody>
      </p:sp>
      <p:sp>
        <p:nvSpPr>
          <p:cNvPr id="35" name="Google Shape;215;p35"/>
          <p:cNvSpPr txBox="1">
            <a:spLocks/>
          </p:cNvSpPr>
          <p:nvPr/>
        </p:nvSpPr>
        <p:spPr>
          <a:xfrm>
            <a:off x="1225734" y="2644611"/>
            <a:ext cx="10800000" cy="288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Font typeface="Arial" panose="020B0604020202020204" pitchFamily="34" charset="0"/>
              <a:buNone/>
            </a:pPr>
            <a:r>
              <a:rPr lang="ja-JP" altLang="en-US" sz="3600" dirty="0">
                <a:latin typeface="+mn-ea"/>
              </a:rPr>
              <a:t>● チームに対するドキュメンテーションの時間の確保</a:t>
            </a:r>
            <a:endParaRPr lang="en-US" altLang="ja-JP" sz="3600" dirty="0">
              <a:latin typeface="+mn-ea"/>
            </a:endParaRPr>
          </a:p>
          <a:p>
            <a:pPr marL="1080000" lvl="2" indent="-216000">
              <a:lnSpc>
                <a:spcPct val="100000"/>
              </a:lnSpc>
              <a:spcBef>
                <a:spcPts val="0"/>
              </a:spcBef>
              <a:spcAft>
                <a:spcPts val="600"/>
              </a:spcAft>
            </a:pPr>
            <a:r>
              <a:rPr lang="ja-JP" altLang="en-US" sz="2800" dirty="0">
                <a:latin typeface="+mn-ea"/>
              </a:rPr>
              <a:t>オープンドキュメンテーションに時間を割くことへの理解</a:t>
            </a:r>
            <a:endParaRPr lang="en-US" altLang="ja-JP" sz="2800" dirty="0">
              <a:latin typeface="+mn-ea"/>
            </a:endParaRPr>
          </a:p>
          <a:p>
            <a:pPr marL="1080000" lvl="2" indent="-216000">
              <a:lnSpc>
                <a:spcPct val="100000"/>
              </a:lnSpc>
              <a:spcBef>
                <a:spcPts val="0"/>
              </a:spcBef>
              <a:spcAft>
                <a:spcPts val="600"/>
              </a:spcAft>
            </a:pPr>
            <a:r>
              <a:rPr lang="en-US" altLang="ja-JP" sz="2800" dirty="0">
                <a:latin typeface="+mn-ea"/>
              </a:rPr>
              <a:t>UX</a:t>
            </a:r>
            <a:r>
              <a:rPr lang="ja-JP" altLang="en-US" sz="2800" dirty="0">
                <a:latin typeface="+mn-ea"/>
              </a:rPr>
              <a:t>や</a:t>
            </a:r>
            <a:r>
              <a:rPr lang="en-US" altLang="ja-JP" sz="2800" dirty="0">
                <a:latin typeface="+mn-ea"/>
              </a:rPr>
              <a:t>UI</a:t>
            </a:r>
            <a:r>
              <a:rPr lang="ja-JP" altLang="en-US" sz="2800" dirty="0">
                <a:latin typeface="+mn-ea"/>
              </a:rPr>
              <a:t>の標準、</a:t>
            </a:r>
            <a:r>
              <a:rPr lang="en-US" altLang="ja-JP" sz="2800" dirty="0">
                <a:latin typeface="+mn-ea"/>
              </a:rPr>
              <a:t>API</a:t>
            </a:r>
            <a:r>
              <a:rPr lang="ja-JP" altLang="en-US" sz="2800" dirty="0">
                <a:latin typeface="+mn-ea"/>
              </a:rPr>
              <a:t>標準、テスト要件等の明確化依頼</a:t>
            </a:r>
            <a:endParaRPr lang="en-US" altLang="ja-JP" sz="2800" dirty="0">
              <a:latin typeface="+mn-ea"/>
            </a:endParaRPr>
          </a:p>
          <a:p>
            <a:pPr marL="0" lvl="1" indent="0">
              <a:lnSpc>
                <a:spcPct val="100000"/>
              </a:lnSpc>
              <a:spcBef>
                <a:spcPts val="1800"/>
              </a:spcBef>
              <a:spcAft>
                <a:spcPts val="1200"/>
              </a:spcAft>
              <a:buFont typeface="Arial" panose="020B0604020202020204" pitchFamily="34" charset="0"/>
              <a:buNone/>
            </a:pPr>
            <a:r>
              <a:rPr lang="ja-JP" altLang="en-US" sz="3600" dirty="0">
                <a:latin typeface="+mn-ea"/>
              </a:rPr>
              <a:t>● 開発者が安心して活動できる環境の整備</a:t>
            </a:r>
            <a:endParaRPr lang="en-US" altLang="ja-JP" sz="3600" dirty="0">
              <a:latin typeface="+mn-ea"/>
            </a:endParaRPr>
          </a:p>
          <a:p>
            <a:pPr marL="1080000" lvl="2" indent="-216000">
              <a:lnSpc>
                <a:spcPct val="100000"/>
              </a:lnSpc>
              <a:spcBef>
                <a:spcPts val="0"/>
              </a:spcBef>
            </a:pPr>
            <a:r>
              <a:rPr lang="ja-JP" altLang="en-US" sz="2800" dirty="0">
                <a:latin typeface="+mn-ea"/>
              </a:rPr>
              <a:t>標準的な開発ツールの整備の許可</a:t>
            </a:r>
            <a:endParaRPr lang="en-US" altLang="ja-JP" sz="2800" dirty="0">
              <a:latin typeface="+mn-ea"/>
            </a:endParaRPr>
          </a:p>
        </p:txBody>
      </p:sp>
      <p:grpSp>
        <p:nvGrpSpPr>
          <p:cNvPr id="19" name="グループ化 18"/>
          <p:cNvGrpSpPr/>
          <p:nvPr/>
        </p:nvGrpSpPr>
        <p:grpSpPr>
          <a:xfrm>
            <a:off x="898215" y="1139360"/>
            <a:ext cx="9675454" cy="1111052"/>
            <a:chOff x="898215" y="3872990"/>
            <a:chExt cx="9675454" cy="1111052"/>
          </a:xfrm>
        </p:grpSpPr>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chemeClr val="accent1"/>
                  </a:solidFill>
                </a:rPr>
                <a:t>環境の整備（仕事をすすめる上での）</a:t>
              </a:r>
              <a:endParaRPr lang="en-US" altLang="ja-JP" sz="4000" b="1" dirty="0">
                <a:solidFill>
                  <a:schemeClr val="accent1"/>
                </a:solidFill>
              </a:endParaRPr>
            </a:p>
          </p:txBody>
        </p:sp>
        <p:grpSp>
          <p:nvGrpSpPr>
            <p:cNvPr id="21" name="グループ化 20"/>
            <p:cNvGrpSpPr/>
            <p:nvPr/>
          </p:nvGrpSpPr>
          <p:grpSpPr>
            <a:xfrm>
              <a:off x="898215" y="3872990"/>
              <a:ext cx="1111052" cy="1111052"/>
              <a:chOff x="571640" y="3912179"/>
              <a:chExt cx="1111052" cy="1111052"/>
            </a:xfrm>
          </p:grpSpPr>
          <p:sp>
            <p:nvSpPr>
              <p:cNvPr id="22" name="楕円 18"/>
              <p:cNvSpPr/>
              <p:nvPr/>
            </p:nvSpPr>
            <p:spPr>
              <a:xfrm>
                <a:off x="571640" y="3912179"/>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Group 10"/>
              <p:cNvGrpSpPr>
                <a:grpSpLocks noChangeAspect="1"/>
              </p:cNvGrpSpPr>
              <p:nvPr/>
            </p:nvGrpSpPr>
            <p:grpSpPr bwMode="auto">
              <a:xfrm>
                <a:off x="710485" y="4115528"/>
                <a:ext cx="833362" cy="635473"/>
                <a:chOff x="5610" y="1749"/>
                <a:chExt cx="1196" cy="912"/>
              </a:xfrm>
            </p:grpSpPr>
            <p:sp>
              <p:nvSpPr>
                <p:cNvPr id="24"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31414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solidFill>
                  <a:schemeClr val="bg1"/>
                </a:solidFill>
                <a:latin typeface="+mn-ea"/>
                <a:ea typeface="+mn-ea"/>
              </a:rPr>
              <a:t>1-</a:t>
            </a:r>
            <a:r>
              <a:rPr lang="en-US" altLang="ja-JP" sz="2800" dirty="0">
                <a:solidFill>
                  <a:schemeClr val="bg1"/>
                </a:solidFill>
                <a:latin typeface="+mn-ea"/>
                <a:ea typeface="+mn-ea"/>
              </a:rPr>
              <a:t>1</a:t>
            </a:r>
            <a:r>
              <a:rPr lang="ja-JP" altLang="en-US" sz="2800" dirty="0">
                <a:solidFill>
                  <a:schemeClr val="bg1"/>
                </a:solidFill>
                <a:latin typeface="+mn-ea"/>
                <a:ea typeface="+mn-ea"/>
              </a:rPr>
              <a:t>　こんな時、あなたならどうしますか？</a:t>
            </a:r>
            <a:endParaRPr lang="en-US" altLang="ja-JP" sz="2800" dirty="0">
              <a:solidFill>
                <a:schemeClr val="bg1"/>
              </a:solidFill>
              <a:latin typeface="+mn-ea"/>
              <a:ea typeface="+mn-ea"/>
            </a:endParaRPr>
          </a:p>
        </p:txBody>
      </p:sp>
      <p:sp>
        <p:nvSpPr>
          <p:cNvPr id="2" name="正方形/長方形 1"/>
          <p:cNvSpPr/>
          <p:nvPr/>
        </p:nvSpPr>
        <p:spPr>
          <a:xfrm>
            <a:off x="376581" y="1031160"/>
            <a:ext cx="4500000" cy="504000"/>
          </a:xfrm>
          <a:prstGeom prst="rect">
            <a:avLst/>
          </a:prstGeom>
        </p:spPr>
        <p:txBody>
          <a:bodyPr wrap="none" lIns="0" tIns="0" rIns="0" bIns="0" anchor="ctr" anchorCtr="0">
            <a:noAutofit/>
          </a:bodyPr>
          <a:lstStyle/>
          <a:p>
            <a:r>
              <a:rPr lang="ja-JP" altLang="en-US" sz="3200" b="1" dirty="0">
                <a:solidFill>
                  <a:srgbClr val="A0A0A5">
                    <a:lumMod val="75000"/>
                  </a:srgbClr>
                </a:solidFill>
                <a:latin typeface="Meiryo UI"/>
              </a:rPr>
              <a:t>１</a:t>
            </a:r>
            <a:r>
              <a:rPr lang="en-US" altLang="ja-JP" sz="3200" b="1" dirty="0">
                <a:solidFill>
                  <a:srgbClr val="A0A0A5">
                    <a:lumMod val="75000"/>
                  </a:srgbClr>
                </a:solidFill>
                <a:latin typeface="Meiryo UI"/>
              </a:rPr>
              <a:t>.</a:t>
            </a:r>
            <a:r>
              <a:rPr lang="ja-JP" altLang="en-US" sz="3200" b="1" dirty="0">
                <a:solidFill>
                  <a:srgbClr val="A0A0A5">
                    <a:lumMod val="75000"/>
                  </a:srgbClr>
                </a:solidFill>
                <a:latin typeface="Meiryo UI"/>
              </a:rPr>
              <a:t> </a:t>
            </a:r>
            <a:r>
              <a:rPr lang="ja-JP" altLang="en-US" sz="4000" b="1" dirty="0">
                <a:solidFill>
                  <a:srgbClr val="799878"/>
                </a:solidFill>
                <a:latin typeface="Meiryo UI"/>
              </a:rPr>
              <a:t>「</a:t>
            </a:r>
            <a:r>
              <a:rPr lang="ja-JP" altLang="en-US" sz="4000" b="1" dirty="0">
                <a:solidFill>
                  <a:srgbClr val="668565"/>
                </a:solidFill>
                <a:latin typeface="Meiryo UI"/>
              </a:rPr>
              <a:t>静観」</a:t>
            </a:r>
            <a:r>
              <a:rPr lang="ja-JP" altLang="en-US" sz="3200" dirty="0">
                <a:latin typeface="Meiryo UI"/>
              </a:rPr>
              <a:t>：黙っている</a:t>
            </a:r>
            <a:endParaRPr lang="en-US" altLang="ja-JP" sz="3200" dirty="0">
              <a:latin typeface="Meiryo UI"/>
            </a:endParaRPr>
          </a:p>
        </p:txBody>
      </p:sp>
      <p:sp>
        <p:nvSpPr>
          <p:cNvPr id="18" name="正方形/長方形 17"/>
          <p:cNvSpPr/>
          <p:nvPr/>
        </p:nvSpPr>
        <p:spPr>
          <a:xfrm>
            <a:off x="376581" y="2662862"/>
            <a:ext cx="4500000" cy="504000"/>
          </a:xfrm>
          <a:prstGeom prst="rect">
            <a:avLst/>
          </a:prstGeom>
        </p:spPr>
        <p:txBody>
          <a:bodyPr wrap="none" lIns="0" tIns="0" rIns="0" bIns="0" anchor="ctr" anchorCtr="0">
            <a:noAutofit/>
          </a:bodyPr>
          <a:lstStyle/>
          <a:p>
            <a:r>
              <a:rPr lang="ja-JP" altLang="en-US" sz="3200" b="1" dirty="0">
                <a:solidFill>
                  <a:srgbClr val="A0A0A5">
                    <a:lumMod val="75000"/>
                  </a:srgbClr>
                </a:solidFill>
                <a:latin typeface="Meiryo UI"/>
              </a:rPr>
              <a:t>２</a:t>
            </a:r>
            <a:r>
              <a:rPr lang="en-US" altLang="ja-JP" sz="3200" b="1" dirty="0">
                <a:solidFill>
                  <a:srgbClr val="A0A0A5">
                    <a:lumMod val="75000"/>
                  </a:srgbClr>
                </a:solidFill>
                <a:latin typeface="Meiryo UI"/>
              </a:rPr>
              <a:t>.</a:t>
            </a:r>
            <a:r>
              <a:rPr lang="ja-JP" altLang="en-US" sz="3200" b="1" dirty="0">
                <a:solidFill>
                  <a:srgbClr val="A0A0A5">
                    <a:lumMod val="75000"/>
                  </a:srgbClr>
                </a:solidFill>
                <a:latin typeface="Meiryo UI"/>
              </a:rPr>
              <a:t> </a:t>
            </a:r>
            <a:r>
              <a:rPr lang="ja-JP" altLang="en-US" sz="4000" b="1" dirty="0">
                <a:solidFill>
                  <a:srgbClr val="799878"/>
                </a:solidFill>
                <a:latin typeface="Meiryo UI"/>
              </a:rPr>
              <a:t>「回避」</a:t>
            </a:r>
            <a:r>
              <a:rPr lang="ja-JP" altLang="en-US" sz="3200" i="1" dirty="0">
                <a:latin typeface="Meiryo UI"/>
              </a:rPr>
              <a:t>：</a:t>
            </a:r>
            <a:r>
              <a:rPr lang="ja-JP" altLang="en-US" sz="3200" dirty="0">
                <a:latin typeface="Meiryo UI"/>
              </a:rPr>
              <a:t>勝手にやる</a:t>
            </a:r>
            <a:endParaRPr lang="en-US" altLang="ja-JP" sz="3200" dirty="0">
              <a:latin typeface="Meiryo UI"/>
            </a:endParaRPr>
          </a:p>
        </p:txBody>
      </p:sp>
      <p:sp>
        <p:nvSpPr>
          <p:cNvPr id="19" name="正方形/長方形 18"/>
          <p:cNvSpPr/>
          <p:nvPr/>
        </p:nvSpPr>
        <p:spPr>
          <a:xfrm>
            <a:off x="376581" y="4650693"/>
            <a:ext cx="6660000" cy="504000"/>
          </a:xfrm>
          <a:prstGeom prst="rect">
            <a:avLst/>
          </a:prstGeom>
        </p:spPr>
        <p:txBody>
          <a:bodyPr wrap="none" lIns="0" tIns="0" rIns="0" bIns="0" anchor="ctr" anchorCtr="0">
            <a:noAutofit/>
          </a:bodyPr>
          <a:lstStyle/>
          <a:p>
            <a:r>
              <a:rPr lang="ja-JP" altLang="en-US" sz="3200" b="1" dirty="0">
                <a:solidFill>
                  <a:srgbClr val="A0A0A5">
                    <a:lumMod val="75000"/>
                  </a:srgbClr>
                </a:solidFill>
                <a:latin typeface="Meiryo UI"/>
              </a:rPr>
              <a:t>３</a:t>
            </a:r>
            <a:r>
              <a:rPr lang="en-US" altLang="ja-JP" sz="3200" b="1" dirty="0">
                <a:solidFill>
                  <a:srgbClr val="A0A0A5">
                    <a:lumMod val="75000"/>
                  </a:srgbClr>
                </a:solidFill>
                <a:latin typeface="Meiryo UI"/>
              </a:rPr>
              <a:t>.</a:t>
            </a:r>
            <a:r>
              <a:rPr lang="ja-JP" altLang="en-US" sz="3200" b="1" dirty="0">
                <a:solidFill>
                  <a:srgbClr val="A0A0A5">
                    <a:lumMod val="75000"/>
                  </a:srgbClr>
                </a:solidFill>
                <a:latin typeface="Meiryo UI"/>
              </a:rPr>
              <a:t> </a:t>
            </a:r>
            <a:r>
              <a:rPr lang="ja-JP" altLang="en-US" sz="4000" b="1" dirty="0">
                <a:solidFill>
                  <a:srgbClr val="799878"/>
                </a:solidFill>
                <a:latin typeface="Meiryo UI"/>
              </a:rPr>
              <a:t>「圧力」</a:t>
            </a:r>
            <a:r>
              <a:rPr lang="ja-JP" altLang="en-US" sz="3200" dirty="0">
                <a:latin typeface="Meiryo UI"/>
              </a:rPr>
              <a:t>：上層部を通してやらせる</a:t>
            </a:r>
            <a:endParaRPr lang="en-US" altLang="ja-JP" sz="3200" dirty="0">
              <a:latin typeface="Meiryo UI"/>
            </a:endParaRPr>
          </a:p>
        </p:txBody>
      </p:sp>
      <p:sp>
        <p:nvSpPr>
          <p:cNvPr id="25" name="テキスト ボックス 24">
            <a:extLst>
              <a:ext uri="{FF2B5EF4-FFF2-40B4-BE49-F238E27FC236}">
                <a16:creationId xmlns:a16="http://schemas.microsoft.com/office/drawing/2014/main" id="{9F9C195A-4699-46D6-A0D5-CA9E5E127F66}"/>
              </a:ext>
            </a:extLst>
          </p:cNvPr>
          <p:cNvSpPr txBox="1"/>
          <p:nvPr/>
        </p:nvSpPr>
        <p:spPr>
          <a:xfrm>
            <a:off x="4343914" y="5291966"/>
            <a:ext cx="7380000" cy="1080000"/>
          </a:xfrm>
          <a:prstGeom prst="rect">
            <a:avLst/>
          </a:prstGeom>
          <a:solidFill>
            <a:schemeClr val="bg2"/>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6" name="正方形/長方形 25">
            <a:extLst>
              <a:ext uri="{FF2B5EF4-FFF2-40B4-BE49-F238E27FC236}">
                <a16:creationId xmlns:a16="http://schemas.microsoft.com/office/drawing/2014/main" id="{19B34467-E76F-4B16-BC21-8DD81056F32A}"/>
              </a:ext>
            </a:extLst>
          </p:cNvPr>
          <p:cNvSpPr>
            <a:spLocks noChangeAspect="1"/>
          </p:cNvSpPr>
          <p:nvPr/>
        </p:nvSpPr>
        <p:spPr>
          <a:xfrm>
            <a:off x="4343914" y="5291966"/>
            <a:ext cx="1080000" cy="1080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5" name="テキスト ボックス 34">
            <a:extLst>
              <a:ext uri="{FF2B5EF4-FFF2-40B4-BE49-F238E27FC236}">
                <a16:creationId xmlns:a16="http://schemas.microsoft.com/office/drawing/2014/main" id="{6AA6124F-B90A-4BBE-999B-7724C4E0F594}"/>
              </a:ext>
            </a:extLst>
          </p:cNvPr>
          <p:cNvSpPr txBox="1"/>
          <p:nvPr/>
        </p:nvSpPr>
        <p:spPr>
          <a:xfrm>
            <a:off x="737231" y="5291966"/>
            <a:ext cx="3492000" cy="1080000"/>
          </a:xfrm>
          <a:prstGeom prst="rect">
            <a:avLst/>
          </a:prstGeom>
          <a:solidFill>
            <a:srgbClr val="CDDDCD"/>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6" name="正方形/長方形 35">
            <a:extLst>
              <a:ext uri="{FF2B5EF4-FFF2-40B4-BE49-F238E27FC236}">
                <a16:creationId xmlns:a16="http://schemas.microsoft.com/office/drawing/2014/main" id="{57CC8736-EBC9-41BB-A36F-C1E529E57C8D}"/>
              </a:ext>
            </a:extLst>
          </p:cNvPr>
          <p:cNvSpPr>
            <a:spLocks noChangeAspect="1"/>
          </p:cNvSpPr>
          <p:nvPr/>
        </p:nvSpPr>
        <p:spPr>
          <a:xfrm>
            <a:off x="737231" y="5291966"/>
            <a:ext cx="1080000" cy="1080000"/>
          </a:xfrm>
          <a:prstGeom prst="rect">
            <a:avLst/>
          </a:prstGeom>
          <a:solidFill>
            <a:srgbClr val="7998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8" name="正方形/長方形 7"/>
          <p:cNvSpPr/>
          <p:nvPr/>
        </p:nvSpPr>
        <p:spPr>
          <a:xfrm>
            <a:off x="5562658" y="5435966"/>
            <a:ext cx="5508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・圧力という開発に関係のない作業に注力しなければならない。</a:t>
            </a:r>
            <a:endParaRPr lang="en-US" altLang="ja-JP" sz="1600" dirty="0">
              <a:latin typeface="+mn-ea"/>
            </a:endParaRPr>
          </a:p>
          <a:p>
            <a:pPr marL="0" lvl="1">
              <a:spcAft>
                <a:spcPts val="300"/>
              </a:spcAft>
            </a:pPr>
            <a:r>
              <a:rPr lang="ja-JP" altLang="en-US" sz="1600" dirty="0">
                <a:latin typeface="+mn-ea"/>
              </a:rPr>
              <a:t>・何度も使えるものでもなく発展しない。</a:t>
            </a:r>
          </a:p>
          <a:p>
            <a:pPr marL="0" lvl="1">
              <a:spcAft>
                <a:spcPts val="300"/>
              </a:spcAft>
            </a:pPr>
            <a:r>
              <a:rPr lang="ja-JP" altLang="en-US" sz="1600" dirty="0">
                <a:latin typeface="+mn-ea"/>
              </a:rPr>
              <a:t>・チーム間や個人間の信頼を損なう。</a:t>
            </a:r>
          </a:p>
        </p:txBody>
      </p:sp>
      <p:sp>
        <p:nvSpPr>
          <p:cNvPr id="9" name="正方形/長方形 8"/>
          <p:cNvSpPr/>
          <p:nvPr/>
        </p:nvSpPr>
        <p:spPr>
          <a:xfrm>
            <a:off x="1937275" y="5561966"/>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必要な機能が手に入る</a:t>
            </a:r>
            <a:br>
              <a:rPr lang="en-US" altLang="ja-JP" sz="1600" dirty="0">
                <a:latin typeface="+mn-ea"/>
              </a:rPr>
            </a:br>
            <a:r>
              <a:rPr lang="en-US" altLang="ja-JP" sz="1600" dirty="0">
                <a:latin typeface="+mn-ea"/>
              </a:rPr>
              <a:t>(</a:t>
            </a:r>
            <a:r>
              <a:rPr lang="ja-JP" altLang="en-US" sz="1600" dirty="0">
                <a:latin typeface="+mn-ea"/>
              </a:rPr>
              <a:t>かもしれない</a:t>
            </a:r>
            <a:r>
              <a:rPr lang="en-US" altLang="ja-JP" sz="1600" dirty="0">
                <a:latin typeface="+mn-ea"/>
              </a:rPr>
              <a:t>)</a:t>
            </a:r>
          </a:p>
        </p:txBody>
      </p:sp>
      <p:sp>
        <p:nvSpPr>
          <p:cNvPr id="10" name="テキスト ボックス 9"/>
          <p:cNvSpPr txBox="1"/>
          <p:nvPr/>
        </p:nvSpPr>
        <p:spPr>
          <a:xfrm>
            <a:off x="4343914" y="3301732"/>
            <a:ext cx="7380000" cy="1080000"/>
          </a:xfrm>
          <a:prstGeom prst="rect">
            <a:avLst/>
          </a:prstGeom>
          <a:solidFill>
            <a:schemeClr val="bg2"/>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ja-JP" sz="1600" dirty="0">
              <a:solidFill>
                <a:srgbClr val="0064D2">
                  <a:lumMod val="75000"/>
                </a:srgbClr>
              </a:solidFill>
              <a:latin typeface="Meiryo UI"/>
            </a:endParaRPr>
          </a:p>
        </p:txBody>
      </p:sp>
      <p:sp>
        <p:nvSpPr>
          <p:cNvPr id="11" name="正方形/長方形 10"/>
          <p:cNvSpPr>
            <a:spLocks noChangeAspect="1"/>
          </p:cNvSpPr>
          <p:nvPr/>
        </p:nvSpPr>
        <p:spPr>
          <a:xfrm>
            <a:off x="4343914" y="3301732"/>
            <a:ext cx="1080000" cy="1080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0" name="テキスト ボックス 29">
            <a:extLst>
              <a:ext uri="{FF2B5EF4-FFF2-40B4-BE49-F238E27FC236}">
                <a16:creationId xmlns:a16="http://schemas.microsoft.com/office/drawing/2014/main" id="{0DE2BE46-4F99-4160-A787-E67D84BCBE1D}"/>
              </a:ext>
            </a:extLst>
          </p:cNvPr>
          <p:cNvSpPr txBox="1"/>
          <p:nvPr/>
        </p:nvSpPr>
        <p:spPr>
          <a:xfrm>
            <a:off x="737231" y="3301732"/>
            <a:ext cx="3492000" cy="1080000"/>
          </a:xfrm>
          <a:prstGeom prst="rect">
            <a:avLst/>
          </a:prstGeom>
          <a:solidFill>
            <a:srgbClr val="CDDDCD"/>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1" name="正方形/長方形 30">
            <a:extLst>
              <a:ext uri="{FF2B5EF4-FFF2-40B4-BE49-F238E27FC236}">
                <a16:creationId xmlns:a16="http://schemas.microsoft.com/office/drawing/2014/main" id="{5DB23B40-4F8C-4CAD-BE8F-DE5750C8BD14}"/>
              </a:ext>
            </a:extLst>
          </p:cNvPr>
          <p:cNvSpPr>
            <a:spLocks noChangeAspect="1"/>
          </p:cNvSpPr>
          <p:nvPr/>
        </p:nvSpPr>
        <p:spPr>
          <a:xfrm>
            <a:off x="737231" y="3301732"/>
            <a:ext cx="1080000" cy="1080000"/>
          </a:xfrm>
          <a:prstGeom prst="rect">
            <a:avLst/>
          </a:prstGeom>
          <a:solidFill>
            <a:srgbClr val="7998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7" name="正方形/長方形 6"/>
          <p:cNvSpPr/>
          <p:nvPr/>
        </p:nvSpPr>
        <p:spPr>
          <a:xfrm>
            <a:off x="5562658" y="3445732"/>
            <a:ext cx="5904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a:t>
            </a:r>
            <a:r>
              <a:rPr lang="ja-JP" altLang="ja-JP" sz="1600" dirty="0">
                <a:latin typeface="+mn-ea"/>
              </a:rPr>
              <a:t>成果は同じ機能を必要としている他の利用者に提供されな</a:t>
            </a:r>
            <a:r>
              <a:rPr lang="ja-JP" altLang="en-US" sz="1600" dirty="0">
                <a:latin typeface="+mn-ea"/>
              </a:rPr>
              <a:t>い</a:t>
            </a:r>
            <a:endParaRPr lang="en-US" altLang="ja-JP" sz="1600" dirty="0">
              <a:latin typeface="+mn-ea"/>
            </a:endParaRPr>
          </a:p>
          <a:p>
            <a:pPr marL="0" lvl="1">
              <a:spcAft>
                <a:spcPts val="300"/>
              </a:spcAft>
            </a:pPr>
            <a:r>
              <a:rPr lang="ja-JP" altLang="en-US" sz="1600" dirty="0">
                <a:latin typeface="+mn-ea"/>
              </a:rPr>
              <a:t>・本来の</a:t>
            </a:r>
            <a:r>
              <a:rPr lang="ja-JP" altLang="ja-JP" sz="1600" dirty="0">
                <a:latin typeface="+mn-ea"/>
              </a:rPr>
              <a:t>役割範疇</a:t>
            </a:r>
            <a:r>
              <a:rPr lang="ja-JP" altLang="en-US" sz="1600" dirty="0">
                <a:latin typeface="+mn-ea"/>
              </a:rPr>
              <a:t>でない</a:t>
            </a:r>
            <a:r>
              <a:rPr lang="ja-JP" altLang="ja-JP" sz="1600" dirty="0">
                <a:latin typeface="+mn-ea"/>
              </a:rPr>
              <a:t>コードを長期的にメンテナンス</a:t>
            </a:r>
            <a:r>
              <a:rPr lang="ja-JP" altLang="en-US" sz="1600" dirty="0">
                <a:latin typeface="+mn-ea"/>
              </a:rPr>
              <a:t>しなければならない</a:t>
            </a:r>
            <a:endParaRPr lang="en-US" altLang="ja-JP" sz="1600" dirty="0">
              <a:latin typeface="+mn-ea"/>
            </a:endParaRPr>
          </a:p>
          <a:p>
            <a:pPr marL="0" lvl="1">
              <a:spcAft>
                <a:spcPts val="300"/>
              </a:spcAft>
            </a:pPr>
            <a:r>
              <a:rPr lang="ja-JP" altLang="en-US" sz="1600" dirty="0">
                <a:latin typeface="+mn-ea"/>
              </a:rPr>
              <a:t>・</a:t>
            </a:r>
            <a:r>
              <a:rPr lang="ja-JP" altLang="ja-JP" sz="1600" spc="-120" dirty="0">
                <a:latin typeface="+mn-ea"/>
              </a:rPr>
              <a:t>会社全体として、同じ課題に対する重複したプロジェクトとコードを取得して</a:t>
            </a:r>
            <a:r>
              <a:rPr lang="ja-JP" altLang="en-US" sz="1600" spc="-120" dirty="0">
                <a:latin typeface="+mn-ea"/>
              </a:rPr>
              <a:t>しまう</a:t>
            </a:r>
            <a:endParaRPr lang="ja-JP" altLang="ja-JP" sz="1600" spc="-120" dirty="0">
              <a:latin typeface="+mn-ea"/>
            </a:endParaRPr>
          </a:p>
        </p:txBody>
      </p:sp>
      <p:sp>
        <p:nvSpPr>
          <p:cNvPr id="13" name="正方形/長方形 12"/>
          <p:cNvSpPr/>
          <p:nvPr/>
        </p:nvSpPr>
        <p:spPr>
          <a:xfrm>
            <a:off x="1937275" y="3463732"/>
            <a:ext cx="2196000" cy="756000"/>
          </a:xfrm>
          <a:prstGeom prst="rect">
            <a:avLst/>
          </a:prstGeom>
        </p:spPr>
        <p:txBody>
          <a:bodyPr wrap="none" lIns="0" tIns="0" rIns="0" bIns="0" anchor="ctr" anchorCtr="0">
            <a:noAutofit/>
          </a:bodyPr>
          <a:lstStyle/>
          <a:p>
            <a:pPr marL="0" lvl="1">
              <a:spcAft>
                <a:spcPts val="300"/>
              </a:spcAft>
            </a:pPr>
            <a:r>
              <a:rPr lang="ja-JP" altLang="en-US" sz="1600" dirty="0">
                <a:latin typeface="+mn-ea"/>
              </a:rPr>
              <a:t>要求機能が足りない部分を</a:t>
            </a:r>
            <a:endParaRPr lang="en-US" altLang="ja-JP" sz="1600" dirty="0">
              <a:latin typeface="+mn-ea"/>
            </a:endParaRPr>
          </a:p>
          <a:p>
            <a:pPr marL="0" lvl="1">
              <a:spcAft>
                <a:spcPts val="300"/>
              </a:spcAft>
            </a:pPr>
            <a:r>
              <a:rPr lang="ja-JP" altLang="en-US" sz="1600" dirty="0">
                <a:latin typeface="+mn-ea"/>
              </a:rPr>
              <a:t>ローカルに変更・機能追加</a:t>
            </a:r>
            <a:endParaRPr lang="en-US" altLang="ja-JP" sz="1600" dirty="0">
              <a:latin typeface="+mn-ea"/>
            </a:endParaRPr>
          </a:p>
          <a:p>
            <a:pPr marL="0" lvl="1">
              <a:spcAft>
                <a:spcPts val="300"/>
              </a:spcAft>
            </a:pPr>
            <a:r>
              <a:rPr lang="ja-JP" altLang="en-US" sz="1600" dirty="0">
                <a:latin typeface="+mn-ea"/>
              </a:rPr>
              <a:t>して補なえる</a:t>
            </a:r>
            <a:endParaRPr lang="en-US" altLang="ja-JP" sz="1600" dirty="0">
              <a:latin typeface="+mn-ea"/>
            </a:endParaRPr>
          </a:p>
        </p:txBody>
      </p:sp>
      <p:sp>
        <p:nvSpPr>
          <p:cNvPr id="27" name="テキスト ボックス 26">
            <a:extLst>
              <a:ext uri="{FF2B5EF4-FFF2-40B4-BE49-F238E27FC236}">
                <a16:creationId xmlns:a16="http://schemas.microsoft.com/office/drawing/2014/main" id="{3D4B4CF4-1821-40BC-96E4-F149F2222BFE}"/>
              </a:ext>
            </a:extLst>
          </p:cNvPr>
          <p:cNvSpPr txBox="1"/>
          <p:nvPr/>
        </p:nvSpPr>
        <p:spPr>
          <a:xfrm>
            <a:off x="4343914" y="1671497"/>
            <a:ext cx="7380000" cy="720000"/>
          </a:xfrm>
          <a:prstGeom prst="rect">
            <a:avLst/>
          </a:prstGeom>
          <a:solidFill>
            <a:schemeClr val="bg2"/>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8" name="正方形/長方形 27">
            <a:extLst>
              <a:ext uri="{FF2B5EF4-FFF2-40B4-BE49-F238E27FC236}">
                <a16:creationId xmlns:a16="http://schemas.microsoft.com/office/drawing/2014/main" id="{43B8D63C-DE68-466E-8FDA-F4DF0EA95076}"/>
              </a:ext>
            </a:extLst>
          </p:cNvPr>
          <p:cNvSpPr/>
          <p:nvPr/>
        </p:nvSpPr>
        <p:spPr>
          <a:xfrm>
            <a:off x="4343914" y="1671497"/>
            <a:ext cx="1080000" cy="720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2" name="テキスト ボックス 31">
            <a:extLst>
              <a:ext uri="{FF2B5EF4-FFF2-40B4-BE49-F238E27FC236}">
                <a16:creationId xmlns:a16="http://schemas.microsoft.com/office/drawing/2014/main" id="{C0AD9B16-BF23-45AE-8774-D4401C94F605}"/>
              </a:ext>
            </a:extLst>
          </p:cNvPr>
          <p:cNvSpPr txBox="1"/>
          <p:nvPr/>
        </p:nvSpPr>
        <p:spPr>
          <a:xfrm>
            <a:off x="737231" y="1671497"/>
            <a:ext cx="3492000" cy="720000"/>
          </a:xfrm>
          <a:prstGeom prst="rect">
            <a:avLst/>
          </a:prstGeom>
          <a:solidFill>
            <a:srgbClr val="CDDDCD"/>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3" name="正方形/長方形 32">
            <a:extLst>
              <a:ext uri="{FF2B5EF4-FFF2-40B4-BE49-F238E27FC236}">
                <a16:creationId xmlns:a16="http://schemas.microsoft.com/office/drawing/2014/main" id="{C09518E0-8E2D-4DC0-84AF-60B0F600B56D}"/>
              </a:ext>
            </a:extLst>
          </p:cNvPr>
          <p:cNvSpPr/>
          <p:nvPr/>
        </p:nvSpPr>
        <p:spPr>
          <a:xfrm>
            <a:off x="737231" y="1671497"/>
            <a:ext cx="1080000" cy="720000"/>
          </a:xfrm>
          <a:prstGeom prst="rect">
            <a:avLst/>
          </a:prstGeom>
          <a:solidFill>
            <a:srgbClr val="7998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6" name="正方形/長方形 5"/>
          <p:cNvSpPr/>
          <p:nvPr/>
        </p:nvSpPr>
        <p:spPr>
          <a:xfrm>
            <a:off x="5562658" y="1862220"/>
            <a:ext cx="4245073" cy="338554"/>
          </a:xfrm>
          <a:prstGeom prst="rect">
            <a:avLst/>
          </a:prstGeom>
        </p:spPr>
        <p:txBody>
          <a:bodyPr wrap="none" lIns="0" tIns="0" rIns="0" bIns="0" anchor="ctr" anchorCtr="0">
            <a:noAutofit/>
          </a:bodyPr>
          <a:lstStyle/>
          <a:p>
            <a:pPr marL="0" lvl="1">
              <a:spcAft>
                <a:spcPts val="300"/>
              </a:spcAft>
            </a:pPr>
            <a:r>
              <a:rPr lang="ja-JP" altLang="en-US" sz="1600" dirty="0">
                <a:latin typeface="+mn-ea"/>
              </a:rPr>
              <a:t>・要求された機能がいつまでたっても提供されない。</a:t>
            </a:r>
          </a:p>
        </p:txBody>
      </p:sp>
      <p:sp>
        <p:nvSpPr>
          <p:cNvPr id="14" name="正方形/長方形 13"/>
          <p:cNvSpPr/>
          <p:nvPr/>
        </p:nvSpPr>
        <p:spPr>
          <a:xfrm>
            <a:off x="1937275" y="1761497"/>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作業を最小限にする</a:t>
            </a:r>
            <a:endParaRPr lang="en-US" altLang="ja-JP" sz="1600" dirty="0">
              <a:latin typeface="+mn-ea"/>
            </a:endParaRPr>
          </a:p>
          <a:p>
            <a:pPr marL="0" lvl="1">
              <a:spcAft>
                <a:spcPts val="300"/>
              </a:spcAft>
            </a:pPr>
            <a:r>
              <a:rPr lang="ja-JP" altLang="en-US" sz="1600" dirty="0">
                <a:latin typeface="+mn-ea"/>
              </a:rPr>
              <a:t>ことができる</a:t>
            </a:r>
            <a:endParaRPr lang="en-US" altLang="ja-JP" sz="1600" dirty="0">
              <a:latin typeface="+mn-ea"/>
            </a:endParaRPr>
          </a:p>
        </p:txBody>
      </p:sp>
    </p:spTree>
    <p:extLst>
      <p:ext uri="{BB962C8B-B14F-4D97-AF65-F5344CB8AC3E}">
        <p14:creationId xmlns:p14="http://schemas.microsoft.com/office/powerpoint/2010/main" val="3375569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3</a:t>
            </a:r>
            <a:r>
              <a:rPr lang="ja-JP" altLang="en-US" sz="2800" dirty="0">
                <a:solidFill>
                  <a:schemeClr val="bg1"/>
                </a:solidFill>
                <a:latin typeface="+mn-ea"/>
                <a:ea typeface="+mn-ea"/>
              </a:rPr>
              <a:t>　プロダクトオーナーの</a:t>
            </a:r>
            <a:r>
              <a:rPr lang="ja-JP" altLang="ja-JP" sz="2800" dirty="0">
                <a:solidFill>
                  <a:schemeClr val="bg1"/>
                </a:solidFill>
                <a:latin typeface="+mn-ea"/>
                <a:ea typeface="+mn-ea"/>
              </a:rPr>
              <a:t>役割と責任</a:t>
            </a:r>
          </a:p>
        </p:txBody>
      </p:sp>
      <p:sp>
        <p:nvSpPr>
          <p:cNvPr id="28" name="Google Shape;215;p35"/>
          <p:cNvSpPr txBox="1">
            <a:spLocks/>
          </p:cNvSpPr>
          <p:nvPr/>
        </p:nvSpPr>
        <p:spPr>
          <a:xfrm>
            <a:off x="1055915" y="2601324"/>
            <a:ext cx="11255828" cy="3384000"/>
          </a:xfrm>
          <a:prstGeom prst="rect">
            <a:avLst/>
          </a:prstGeom>
        </p:spPr>
        <p:txBody>
          <a:bodyPr spcFirstLastPara="1" wrap="squar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solidFill>
                  <a:srgbClr val="000000"/>
                </a:solidFill>
                <a:latin typeface="+mn-ea"/>
              </a:rPr>
              <a:t>● コードを利用してもらえそうなプロジェクトの発掘                                       　  　　　　</a:t>
            </a:r>
            <a:endParaRPr lang="en-US" altLang="ja-JP" sz="3600" dirty="0">
              <a:solidFill>
                <a:srgbClr val="000000"/>
              </a:solidFill>
              <a:latin typeface="+mn-ea"/>
            </a:endParaRPr>
          </a:p>
          <a:p>
            <a:pPr marL="0" lvl="1" indent="0">
              <a:lnSpc>
                <a:spcPct val="100000"/>
              </a:lnSpc>
              <a:spcBef>
                <a:spcPts val="0"/>
              </a:spcBef>
              <a:buNone/>
            </a:pPr>
            <a:r>
              <a:rPr lang="en-US" altLang="ja-JP" sz="3000" dirty="0">
                <a:solidFill>
                  <a:srgbClr val="000000"/>
                </a:solidFill>
                <a:latin typeface="+mn-ea"/>
              </a:rPr>
              <a:t>    </a:t>
            </a:r>
            <a:r>
              <a:rPr lang="ja-JP" altLang="en-US" sz="3000" dirty="0">
                <a:solidFill>
                  <a:srgbClr val="000000"/>
                </a:solidFill>
                <a:latin typeface="+mn-ea"/>
              </a:rPr>
              <a:t> </a:t>
            </a:r>
            <a:r>
              <a:rPr lang="en-US" altLang="ja-JP" sz="3000" dirty="0">
                <a:solidFill>
                  <a:srgbClr val="000000"/>
                </a:solidFill>
                <a:latin typeface="+mn-ea"/>
              </a:rPr>
              <a:t>(</a:t>
            </a:r>
            <a:r>
              <a:rPr lang="ja-JP" altLang="en-US" sz="3000" dirty="0">
                <a:solidFill>
                  <a:srgbClr val="000000"/>
                </a:solidFill>
                <a:latin typeface="+mn-ea"/>
              </a:rPr>
              <a:t>似たような機能開発をしているプロジェクトの発掘</a:t>
            </a:r>
            <a:r>
              <a:rPr lang="en-US" altLang="ja-JP" sz="3000" dirty="0">
                <a:solidFill>
                  <a:srgbClr val="000000"/>
                </a:solidFill>
                <a:latin typeface="+mn-ea"/>
              </a:rPr>
              <a:t>)</a:t>
            </a:r>
          </a:p>
          <a:p>
            <a:pPr marL="0" lvl="1" indent="0">
              <a:lnSpc>
                <a:spcPct val="100000"/>
              </a:lnSpc>
              <a:spcBef>
                <a:spcPts val="600"/>
              </a:spcBef>
              <a:spcAft>
                <a:spcPts val="600"/>
              </a:spcAft>
              <a:buNone/>
            </a:pPr>
            <a:r>
              <a:rPr lang="ja-JP" altLang="en-US" sz="3600" dirty="0">
                <a:solidFill>
                  <a:srgbClr val="000000"/>
                </a:solidFill>
                <a:latin typeface="+mn-ea"/>
              </a:rPr>
              <a:t>● コードを提供してもらえそうなプロジェクトの発掘</a:t>
            </a:r>
            <a:endParaRPr lang="en-US" altLang="ja-JP" sz="3600" dirty="0">
              <a:solidFill>
                <a:srgbClr val="000000"/>
              </a:solidFill>
              <a:latin typeface="+mn-ea"/>
            </a:endParaRPr>
          </a:p>
          <a:p>
            <a:pPr marL="0" lvl="1" indent="0">
              <a:lnSpc>
                <a:spcPct val="100000"/>
              </a:lnSpc>
              <a:spcBef>
                <a:spcPts val="0"/>
              </a:spcBef>
              <a:spcAft>
                <a:spcPts val="600"/>
              </a:spcAft>
              <a:buNone/>
            </a:pPr>
            <a:r>
              <a:rPr lang="ja-JP" altLang="en-US" sz="3600" dirty="0">
                <a:solidFill>
                  <a:srgbClr val="000000"/>
                </a:solidFill>
                <a:latin typeface="+mn-ea"/>
              </a:rPr>
              <a:t>● ベストプラクティスや失敗談の共有</a:t>
            </a:r>
          </a:p>
          <a:p>
            <a:pPr marL="0" lvl="1" indent="0">
              <a:lnSpc>
                <a:spcPct val="100000"/>
              </a:lnSpc>
              <a:spcBef>
                <a:spcPts val="0"/>
              </a:spcBef>
              <a:buNone/>
            </a:pPr>
            <a:r>
              <a:rPr lang="ja-JP" altLang="en-US" sz="3600" dirty="0">
                <a:solidFill>
                  <a:srgbClr val="000000"/>
                </a:solidFill>
                <a:latin typeface="+mn-ea"/>
              </a:rPr>
              <a:t>● </a:t>
            </a:r>
            <a:r>
              <a:rPr lang="en-US" altLang="ja-JP" sz="3600" dirty="0" err="1">
                <a:solidFill>
                  <a:srgbClr val="000000"/>
                </a:solidFill>
                <a:latin typeface="+mn-ea"/>
              </a:rPr>
              <a:t>Codeathon</a:t>
            </a:r>
            <a:r>
              <a:rPr lang="en-US" altLang="ja-JP" sz="3600" dirty="0">
                <a:solidFill>
                  <a:srgbClr val="000000"/>
                </a:solidFill>
                <a:latin typeface="+mn-ea"/>
              </a:rPr>
              <a:t> / </a:t>
            </a:r>
            <a:r>
              <a:rPr lang="en-US" altLang="ja-JP" sz="3600" dirty="0" err="1">
                <a:solidFill>
                  <a:srgbClr val="000000"/>
                </a:solidFill>
                <a:latin typeface="+mn-ea"/>
              </a:rPr>
              <a:t>Hackathon</a:t>
            </a:r>
            <a:r>
              <a:rPr lang="ja-JP" altLang="en-US" sz="3600" dirty="0">
                <a:solidFill>
                  <a:srgbClr val="000000"/>
                </a:solidFill>
                <a:latin typeface="+mn-ea"/>
              </a:rPr>
              <a:t>開催など、</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さまざまな種類のアナウンス</a:t>
            </a:r>
            <a:endParaRPr lang="en-US" altLang="ja-JP" sz="3600" dirty="0">
              <a:solidFill>
                <a:srgbClr val="000000"/>
              </a:solidFill>
              <a:latin typeface="+mn-ea"/>
            </a:endParaRPr>
          </a:p>
        </p:txBody>
      </p:sp>
      <p:grpSp>
        <p:nvGrpSpPr>
          <p:cNvPr id="17" name="グループ化 16"/>
          <p:cNvGrpSpPr/>
          <p:nvPr/>
        </p:nvGrpSpPr>
        <p:grpSpPr>
          <a:xfrm>
            <a:off x="898215" y="1139360"/>
            <a:ext cx="9675454" cy="1111052"/>
            <a:chOff x="898215" y="5239804"/>
            <a:chExt cx="9675454" cy="1111052"/>
          </a:xfrm>
        </p:grpSpPr>
        <p:sp>
          <p:nvSpPr>
            <p:cNvPr id="18" name="Google Shape;215;p35"/>
            <p:cNvSpPr txBox="1">
              <a:spLocks/>
            </p:cNvSpPr>
            <p:nvPr/>
          </p:nvSpPr>
          <p:spPr>
            <a:xfrm>
              <a:off x="2293669" y="5525330"/>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chemeClr val="accent1"/>
                  </a:solidFill>
                </a:rPr>
                <a:t>社内マーケティング</a:t>
              </a:r>
              <a:endParaRPr lang="en-US" altLang="ja-JP" sz="4000" b="1" dirty="0">
                <a:solidFill>
                  <a:schemeClr val="accent1"/>
                </a:solidFill>
              </a:endParaRPr>
            </a:p>
          </p:txBody>
        </p:sp>
        <p:grpSp>
          <p:nvGrpSpPr>
            <p:cNvPr id="19" name="グループ化 18"/>
            <p:cNvGrpSpPr/>
            <p:nvPr/>
          </p:nvGrpSpPr>
          <p:grpSpPr>
            <a:xfrm>
              <a:off x="898215" y="5239804"/>
              <a:ext cx="1111052" cy="1111052"/>
              <a:chOff x="468086" y="5278993"/>
              <a:chExt cx="1111052" cy="1111052"/>
            </a:xfrm>
          </p:grpSpPr>
          <p:sp>
            <p:nvSpPr>
              <p:cNvPr id="20" name="楕円 20"/>
              <p:cNvSpPr/>
              <p:nvPr/>
            </p:nvSpPr>
            <p:spPr>
              <a:xfrm>
                <a:off x="468086" y="5278993"/>
                <a:ext cx="1111052" cy="1111052"/>
              </a:xfrm>
              <a:prstGeom prst="ellipse">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Group 18"/>
              <p:cNvGrpSpPr>
                <a:grpSpLocks noChangeAspect="1"/>
              </p:cNvGrpSpPr>
              <p:nvPr/>
            </p:nvGrpSpPr>
            <p:grpSpPr bwMode="auto">
              <a:xfrm>
                <a:off x="630424" y="5593657"/>
                <a:ext cx="740584" cy="556502"/>
                <a:chOff x="3688" y="2046"/>
                <a:chExt cx="696" cy="523"/>
              </a:xfrm>
            </p:grpSpPr>
            <p:sp>
              <p:nvSpPr>
                <p:cNvPr id="22"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3458505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0" name="正方形/長方形 9"/>
          <p:cNvSpPr/>
          <p:nvPr/>
        </p:nvSpPr>
        <p:spPr>
          <a:xfrm>
            <a:off x="0" y="0"/>
            <a:ext cx="12192000" cy="781200"/>
          </a:xfrm>
          <a:prstGeom prst="rect">
            <a:avLst/>
          </a:prstGeom>
          <a:solidFill>
            <a:srgbClr val="ABC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solidFill>
                  <a:srgbClr val="FFFFFF"/>
                </a:solidFill>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71</a:t>
            </a:fld>
            <a:endParaRPr kumimoji="0" lang="en-US" altLang="ja-JP" sz="1100" dirty="0">
              <a:solidFill>
                <a:srgbClr val="FFFFFF"/>
              </a:solidFill>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4-</a:t>
            </a:r>
            <a:r>
              <a:rPr lang="en-US" altLang="ja-JP" sz="2800" dirty="0">
                <a:solidFill>
                  <a:schemeClr val="bg1"/>
                </a:solidFill>
                <a:latin typeface="Meiryo UI" panose="020B0604030504040204" pitchFamily="50" charset="-128"/>
                <a:ea typeface="Meiryo UI" panose="020B0604030504040204" pitchFamily="50" charset="-128"/>
              </a:rPr>
              <a:t>4</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ea typeface="Meiryo UI" panose="020B0604030504040204" pitchFamily="50" charset="-128"/>
              </a:rPr>
              <a:t>のプロダクトオーナーになる利点</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コンテンツ プレースホルダー 1">
            <a:extLst>
              <a:ext uri="{FF2B5EF4-FFF2-40B4-BE49-F238E27FC236}">
                <a16:creationId xmlns:a16="http://schemas.microsoft.com/office/drawing/2014/main" id="{C5AE3746-4090-4524-9BC3-788213E2CE14}"/>
              </a:ext>
            </a:extLst>
          </p:cNvPr>
          <p:cNvSpPr txBox="1">
            <a:spLocks/>
          </p:cNvSpPr>
          <p:nvPr/>
        </p:nvSpPr>
        <p:spPr>
          <a:xfrm>
            <a:off x="444000" y="1155020"/>
            <a:ext cx="11304000" cy="5040000"/>
          </a:xfrm>
          <a:prstGeom prst="rect">
            <a:avLst/>
          </a:prstGeom>
          <a:solidFill>
            <a:schemeClr val="bg1">
              <a:alpha val="85000"/>
            </a:schemeClr>
          </a:solidFill>
        </p:spPr>
        <p:txBody>
          <a:bodyPr lIns="288000" tIns="0" rIns="21600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80000" indent="-180000">
              <a:lnSpc>
                <a:spcPts val="36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コラボレーションで、</a:t>
            </a:r>
          </a:p>
          <a:p>
            <a:pPr>
              <a:lnSpc>
                <a:spcPts val="3600"/>
              </a:lnSpc>
              <a:spcBef>
                <a:spcPts val="0"/>
              </a:spcBef>
              <a:spcAft>
                <a:spcPts val="10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668565"/>
                </a:solidFill>
                <a:latin typeface="Meiryo UI" panose="020B0604030504040204" pitchFamily="50" charset="-128"/>
                <a:ea typeface="Meiryo UI" panose="020B0604030504040204" pitchFamily="50" charset="-128"/>
              </a:rPr>
              <a:t>より少ないリソースでより多くのことを達成</a:t>
            </a:r>
            <a:r>
              <a:rPr lang="ja-JP" altLang="en-US" sz="3200" dirty="0">
                <a:latin typeface="Meiryo UI" panose="020B0604030504040204" pitchFamily="50" charset="-128"/>
                <a:ea typeface="Meiryo UI" panose="020B0604030504040204" pitchFamily="50" charset="-128"/>
              </a:rPr>
              <a:t>できる実感が得られる</a:t>
            </a:r>
          </a:p>
          <a:p>
            <a:pPr marL="180000" indent="-180000">
              <a:lnSpc>
                <a:spcPct val="110000"/>
              </a:lnSpc>
              <a:spcBef>
                <a:spcPts val="0"/>
              </a:spcBef>
              <a:spcAft>
                <a:spcPts val="10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チームの</a:t>
            </a:r>
            <a:r>
              <a:rPr lang="ja-JP" altLang="en-US" sz="3200" b="1" dirty="0">
                <a:solidFill>
                  <a:srgbClr val="668565"/>
                </a:solidFill>
                <a:latin typeface="Meiryo UI" panose="020B0604030504040204" pitchFamily="50" charset="-128"/>
                <a:ea typeface="Meiryo UI" panose="020B0604030504040204" pitchFamily="50" charset="-128"/>
              </a:rPr>
              <a:t>冗長性が向上</a:t>
            </a:r>
            <a:r>
              <a:rPr lang="ja-JP" altLang="en-US" sz="3200" dirty="0">
                <a:latin typeface="Meiryo UI" panose="020B0604030504040204" pitchFamily="50" charset="-128"/>
                <a:ea typeface="Meiryo UI" panose="020B0604030504040204" pitchFamily="50" charset="-128"/>
              </a:rPr>
              <a:t>する</a:t>
            </a:r>
          </a:p>
          <a:p>
            <a:pPr marL="180000" indent="-180000">
              <a:lnSpc>
                <a:spcPct val="110000"/>
              </a:lnSpc>
              <a:spcBef>
                <a:spcPts val="0"/>
              </a:spcBef>
              <a:spcAft>
                <a:spcPts val="10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プロセスを公開することで</a:t>
            </a:r>
            <a:r>
              <a:rPr lang="ja-JP" altLang="en-US" sz="3200" b="1" dirty="0">
                <a:solidFill>
                  <a:srgbClr val="668565"/>
                </a:solidFill>
                <a:latin typeface="Meiryo UI" panose="020B0604030504040204" pitchFamily="50" charset="-128"/>
                <a:ea typeface="Meiryo UI" panose="020B0604030504040204" pitchFamily="50" charset="-128"/>
              </a:rPr>
              <a:t>政治的な問題にも対処</a:t>
            </a:r>
            <a:r>
              <a:rPr lang="ja-JP" altLang="en-US" sz="3200" dirty="0">
                <a:latin typeface="Meiryo UI" panose="020B0604030504040204" pitchFamily="50" charset="-128"/>
                <a:ea typeface="Meiryo UI" panose="020B0604030504040204" pitchFamily="50" charset="-128"/>
              </a:rPr>
              <a:t>できる</a:t>
            </a:r>
          </a:p>
          <a:p>
            <a:pPr marL="180000" indent="-180000">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トラステッドコミッターのサポートなど、</a:t>
            </a:r>
          </a:p>
          <a:p>
            <a:pPr marL="180000">
              <a:spcBef>
                <a:spcPts val="0"/>
              </a:spcBef>
              <a:spcAft>
                <a:spcPts val="10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668565"/>
                </a:solidFill>
                <a:latin typeface="Meiryo UI" panose="020B0604030504040204" pitchFamily="50" charset="-128"/>
                <a:ea typeface="Meiryo UI" panose="020B0604030504040204" pitchFamily="50" charset="-128"/>
              </a:rPr>
              <a:t>新たな役割と責任を得る</a:t>
            </a:r>
            <a:r>
              <a:rPr lang="ja-JP" altLang="en-US" sz="3200" dirty="0">
                <a:latin typeface="Meiryo UI" panose="020B0604030504040204" pitchFamily="50" charset="-128"/>
                <a:ea typeface="Meiryo UI" panose="020B0604030504040204" pitchFamily="50" charset="-128"/>
              </a:rPr>
              <a:t>ことができる</a:t>
            </a:r>
          </a:p>
          <a:p>
            <a:pPr marL="180000" indent="-180000">
              <a:lnSpc>
                <a:spcPct val="110000"/>
              </a:lnSpc>
              <a:spcBef>
                <a:spcPts val="0"/>
              </a:spcBef>
              <a:spcAft>
                <a:spcPts val="10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社内マーケティング</a:t>
            </a:r>
            <a:r>
              <a:rPr lang="ja-JP" altLang="en-US" sz="3200" b="1" dirty="0">
                <a:solidFill>
                  <a:srgbClr val="668565"/>
                </a:solidFill>
                <a:latin typeface="Meiryo UI" panose="020B0604030504040204" pitchFamily="50" charset="-128"/>
                <a:ea typeface="Meiryo UI" panose="020B0604030504040204" pitchFamily="50" charset="-128"/>
              </a:rPr>
              <a:t>スキルを身につけるチャンス</a:t>
            </a:r>
            <a:r>
              <a:rPr lang="ja-JP" altLang="en-US" sz="3200" dirty="0">
                <a:latin typeface="Meiryo UI" panose="020B0604030504040204" pitchFamily="50" charset="-128"/>
                <a:ea typeface="Meiryo UI" panose="020B0604030504040204" pitchFamily="50" charset="-128"/>
              </a:rPr>
              <a:t>が得られる</a:t>
            </a:r>
            <a:endParaRPr lang="en-US" altLang="ja-JP" sz="3200" dirty="0">
              <a:latin typeface="Meiryo UI" panose="020B0604030504040204" pitchFamily="50" charset="-128"/>
              <a:ea typeface="Meiryo UI" panose="020B0604030504040204" pitchFamily="50" charset="-128"/>
            </a:endParaRPr>
          </a:p>
          <a:p>
            <a:pPr marL="180000" indent="-180000">
              <a:lnSpc>
                <a:spcPct val="11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仕事に対する</a:t>
            </a:r>
            <a:r>
              <a:rPr lang="ja-JP" altLang="en-US" sz="3200" b="1" dirty="0">
                <a:solidFill>
                  <a:srgbClr val="668565"/>
                </a:solidFill>
                <a:latin typeface="Meiryo UI" panose="020B0604030504040204" pitchFamily="50" charset="-128"/>
                <a:ea typeface="Meiryo UI" panose="020B0604030504040204" pitchFamily="50" charset="-128"/>
              </a:rPr>
              <a:t>評価が高く</a:t>
            </a:r>
            <a:r>
              <a:rPr lang="ja-JP" altLang="en-US" sz="3200" dirty="0">
                <a:latin typeface="Meiryo UI" panose="020B0604030504040204" pitchFamily="50" charset="-128"/>
                <a:ea typeface="Meiryo UI" panose="020B0604030504040204" pitchFamily="50" charset="-128"/>
              </a:rPr>
              <a:t>なる</a:t>
            </a:r>
          </a:p>
        </p:txBody>
      </p:sp>
    </p:spTree>
    <p:extLst>
      <p:ext uri="{BB962C8B-B14F-4D97-AF65-F5344CB8AC3E}">
        <p14:creationId xmlns:p14="http://schemas.microsoft.com/office/powerpoint/2010/main" val="2893830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0" y="-211649"/>
            <a:ext cx="12722152" cy="7466188"/>
            <a:chOff x="0" y="-211649"/>
            <a:chExt cx="12722152" cy="7466188"/>
          </a:xfrm>
        </p:grpSpPr>
        <p:sp>
          <p:nvSpPr>
            <p:cNvPr id="14" name="正方形/長方形 13"/>
            <p:cNvSpPr/>
            <p:nvPr/>
          </p:nvSpPr>
          <p:spPr>
            <a:xfrm>
              <a:off x="0" y="-51200"/>
              <a:ext cx="12192000" cy="6909200"/>
            </a:xfrm>
            <a:prstGeom prst="rect">
              <a:avLst/>
            </a:prstGeom>
            <a:solidFill>
              <a:srgbClr val="86A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86AC85"/>
              </a:solid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5" name="Oval 13"/>
              <p:cNvSpPr>
                <a:spLocks noChangeArrowheads="1"/>
              </p:cNvSpPr>
              <p:nvPr/>
            </p:nvSpPr>
            <p:spPr bwMode="auto">
              <a:xfrm rot="2760000">
                <a:off x="8041334" y="2424240"/>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7" name="Oval 17"/>
              <p:cNvSpPr>
                <a:spLocks noChangeArrowheads="1"/>
              </p:cNvSpPr>
              <p:nvPr/>
            </p:nvSpPr>
            <p:spPr bwMode="auto">
              <a:xfrm rot="2760000">
                <a:off x="7840204" y="834754"/>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8" name="Oval 19"/>
              <p:cNvSpPr>
                <a:spLocks noChangeArrowheads="1"/>
              </p:cNvSpPr>
              <p:nvPr/>
            </p:nvSpPr>
            <p:spPr bwMode="auto">
              <a:xfrm rot="2760000">
                <a:off x="8816420" y="-199654"/>
                <a:ext cx="432000" cy="432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3" name="Oval 27"/>
              <p:cNvSpPr>
                <a:spLocks noChangeArrowheads="1"/>
              </p:cNvSpPr>
              <p:nvPr/>
            </p:nvSpPr>
            <p:spPr bwMode="auto">
              <a:xfrm rot="2760000">
                <a:off x="12005267" y="3732164"/>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4" name="Oval 29"/>
              <p:cNvSpPr>
                <a:spLocks noChangeArrowheads="1"/>
              </p:cNvSpPr>
              <p:nvPr/>
            </p:nvSpPr>
            <p:spPr bwMode="auto">
              <a:xfrm rot="2760000">
                <a:off x="9999821" y="1849196"/>
                <a:ext cx="503999" cy="504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5" name="Oval 30"/>
              <p:cNvSpPr>
                <a:spLocks noChangeArrowheads="1"/>
              </p:cNvSpPr>
              <p:nvPr/>
            </p:nvSpPr>
            <p:spPr bwMode="auto">
              <a:xfrm rot="2760000">
                <a:off x="10945961" y="4489068"/>
                <a:ext cx="540001" cy="540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6" name="Oval 31"/>
              <p:cNvSpPr>
                <a:spLocks noChangeArrowheads="1"/>
              </p:cNvSpPr>
              <p:nvPr/>
            </p:nvSpPr>
            <p:spPr bwMode="auto">
              <a:xfrm rot="2760000">
                <a:off x="8772481" y="3818836"/>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8" name="Oval 34"/>
              <p:cNvSpPr>
                <a:spLocks noChangeArrowheads="1"/>
              </p:cNvSpPr>
              <p:nvPr/>
            </p:nvSpPr>
            <p:spPr bwMode="auto">
              <a:xfrm rot="2760000">
                <a:off x="9066535" y="4840536"/>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9" name="Oval 35"/>
              <p:cNvSpPr>
                <a:spLocks noChangeArrowheads="1"/>
              </p:cNvSpPr>
              <p:nvPr/>
            </p:nvSpPr>
            <p:spPr bwMode="auto">
              <a:xfrm rot="2760000">
                <a:off x="10524429" y="3853416"/>
                <a:ext cx="288000" cy="288000"/>
              </a:xfrm>
              <a:prstGeom prst="ellipse">
                <a:avLst/>
              </a:prstGeom>
              <a:solidFill>
                <a:srgbClr val="799878"/>
              </a:solidFill>
              <a:ln w="635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0" name="Oval 36"/>
              <p:cNvSpPr>
                <a:spLocks noChangeArrowheads="1"/>
              </p:cNvSpPr>
              <p:nvPr/>
            </p:nvSpPr>
            <p:spPr bwMode="auto">
              <a:xfrm rot="2760000">
                <a:off x="11234090" y="6314783"/>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1" name="Oval 38"/>
              <p:cNvSpPr>
                <a:spLocks noChangeArrowheads="1"/>
              </p:cNvSpPr>
              <p:nvPr/>
            </p:nvSpPr>
            <p:spPr bwMode="auto">
              <a:xfrm rot="2760000">
                <a:off x="9689861" y="5658648"/>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3" name="Oval 22"/>
              <p:cNvSpPr>
                <a:spLocks noChangeArrowheads="1"/>
              </p:cNvSpPr>
              <p:nvPr/>
            </p:nvSpPr>
            <p:spPr bwMode="auto">
              <a:xfrm rot="2760000">
                <a:off x="10997510" y="492853"/>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5" name="Oval 39"/>
              <p:cNvSpPr>
                <a:spLocks noChangeArrowheads="1"/>
              </p:cNvSpPr>
              <p:nvPr/>
            </p:nvSpPr>
            <p:spPr bwMode="auto">
              <a:xfrm rot="2760000">
                <a:off x="8356981" y="6175970"/>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gr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72</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CDDDCD"/>
                </a:solidFill>
                <a:latin typeface="Meiryo UI" panose="020B0604030504040204" pitchFamily="50" charset="-128"/>
                <a:cs typeface="Meiryo UI" panose="020B0604030504040204" pitchFamily="50" charset="-128"/>
              </a:rPr>
              <a:t>05</a:t>
            </a:r>
            <a:endParaRPr lang="en-US" sz="15000" dirty="0">
              <a:solidFill>
                <a:srgbClr val="CDDDCD"/>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の実践</a:t>
            </a:r>
          </a:p>
        </p:txBody>
      </p:sp>
    </p:spTree>
    <p:extLst>
      <p:ext uri="{BB962C8B-B14F-4D97-AF65-F5344CB8AC3E}">
        <p14:creationId xmlns:p14="http://schemas.microsoft.com/office/powerpoint/2010/main" val="1165145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solidFill>
                  <a:schemeClr val="bg1"/>
                </a:solidFill>
                <a:latin typeface="+mn-ea"/>
                <a:ea typeface="+mn-ea"/>
              </a:rPr>
              <a:t>5-1</a:t>
            </a:r>
            <a:r>
              <a:rPr kumimoji="1" lang="ja-JP" altLang="en-US" sz="2800" dirty="0">
                <a:solidFill>
                  <a:schemeClr val="bg1"/>
                </a:solidFill>
                <a:latin typeface="+mn-ea"/>
                <a:ea typeface="+mn-ea"/>
              </a:rPr>
              <a:t>　</a:t>
            </a:r>
            <a:r>
              <a:rPr kumimoji="1" lang="en-US" altLang="ja-JP" sz="2800" dirty="0" err="1">
                <a:solidFill>
                  <a:schemeClr val="bg1"/>
                </a:solidFill>
                <a:latin typeface="+mn-ea"/>
                <a:ea typeface="+mn-ea"/>
              </a:rPr>
              <a:t>InnerSource</a:t>
            </a:r>
            <a:r>
              <a:rPr kumimoji="1" lang="en-US" altLang="ja-JP" sz="2800" dirty="0">
                <a:solidFill>
                  <a:schemeClr val="bg1"/>
                </a:solidFill>
                <a:latin typeface="+mn-ea"/>
                <a:ea typeface="+mn-ea"/>
              </a:rPr>
              <a:t> </a:t>
            </a:r>
            <a:r>
              <a:rPr kumimoji="1" lang="ja-JP" altLang="en-US" sz="2800" dirty="0">
                <a:solidFill>
                  <a:schemeClr val="bg1"/>
                </a:solidFill>
                <a:latin typeface="+mn-ea"/>
                <a:ea typeface="+mn-ea"/>
              </a:rPr>
              <a:t>実践のための準備</a:t>
            </a:r>
          </a:p>
        </p:txBody>
      </p:sp>
      <p:sp>
        <p:nvSpPr>
          <p:cNvPr id="70" name="コンテンツ プレースホルダー 2">
            <a:extLst>
              <a:ext uri="{FF2B5EF4-FFF2-40B4-BE49-F238E27FC236}">
                <a16:creationId xmlns:a16="http://schemas.microsoft.com/office/drawing/2014/main" id="{A817170D-2491-417D-9339-523333095FE0}"/>
              </a:ext>
            </a:extLst>
          </p:cNvPr>
          <p:cNvSpPr>
            <a:spLocks noGrp="1"/>
          </p:cNvSpPr>
          <p:nvPr>
            <p:ph idx="1"/>
          </p:nvPr>
        </p:nvSpPr>
        <p:spPr>
          <a:xfrm>
            <a:off x="488314" y="1898293"/>
            <a:ext cx="7380000" cy="4032000"/>
          </a:xfrm>
        </p:spPr>
        <p:txBody>
          <a:bodyPr wrap="none" lIns="0" tIns="0" rIns="0" bIns="0" anchor="ctr" anchorCtr="0">
            <a:noAutofit/>
          </a:bodyPr>
          <a:lstStyle/>
          <a:p>
            <a:pPr>
              <a:spcBef>
                <a:spcPts val="0"/>
              </a:spcBef>
              <a:spcAft>
                <a:spcPts val="1800"/>
              </a:spcAft>
            </a:pPr>
            <a:r>
              <a:rPr lang="en-US" altLang="ja-JP" sz="2400" b="1" dirty="0">
                <a:latin typeface="Meiryo UI" panose="020B0604030504040204" pitchFamily="50" charset="-128"/>
                <a:ea typeface="Meiryo UI" panose="020B0604030504040204" pitchFamily="50" charset="-128"/>
              </a:rPr>
              <a:t>1. </a:t>
            </a:r>
            <a:r>
              <a:rPr kumimoji="1" lang="ja-JP" altLang="en-US" sz="2400" b="1" dirty="0">
                <a:latin typeface="Meiryo UI" panose="020B0604030504040204" pitchFamily="50" charset="-128"/>
                <a:ea typeface="Meiryo UI" panose="020B0604030504040204" pitchFamily="50" charset="-128"/>
              </a:rPr>
              <a:t>問題意識を共有する・発見する</a:t>
            </a:r>
            <a:endParaRPr kumimoji="1" lang="en-US" altLang="ja-JP" sz="2400" b="1" dirty="0">
              <a:latin typeface="Meiryo UI" panose="020B0604030504040204" pitchFamily="50" charset="-128"/>
              <a:ea typeface="Meiryo UI" panose="020B0604030504040204" pitchFamily="50" charset="-128"/>
            </a:endParaRPr>
          </a:p>
          <a:p>
            <a:pPr>
              <a:spcBef>
                <a:spcPts val="0"/>
              </a:spcBef>
              <a:spcAft>
                <a:spcPts val="1800"/>
              </a:spcAft>
            </a:pPr>
            <a:r>
              <a:rPr lang="en-US" altLang="ja-JP" sz="2400" b="1" dirty="0">
                <a:latin typeface="Meiryo UI" panose="020B0604030504040204" pitchFamily="50" charset="-128"/>
                <a:ea typeface="Meiryo UI" panose="020B0604030504040204" pitchFamily="50" charset="-128"/>
              </a:rPr>
              <a:t>2. </a:t>
            </a:r>
            <a:r>
              <a:rPr kumimoji="1" lang="ja-JP" altLang="en-US" sz="2400" b="1" dirty="0">
                <a:latin typeface="Meiryo UI" panose="020B0604030504040204" pitchFamily="50" charset="-128"/>
                <a:ea typeface="Meiryo UI" panose="020B0604030504040204" pitchFamily="50" charset="-128"/>
              </a:rPr>
              <a:t>共通の問題意識をもつ人達で意見交換する</a:t>
            </a:r>
            <a:endParaRPr kumimoji="1" lang="en-US" altLang="ja-JP" sz="2400" b="1" dirty="0">
              <a:latin typeface="Meiryo UI" panose="020B0604030504040204" pitchFamily="50" charset="-128"/>
              <a:ea typeface="Meiryo UI" panose="020B0604030504040204" pitchFamily="50" charset="-128"/>
            </a:endParaRPr>
          </a:p>
          <a:p>
            <a:pPr>
              <a:spcBef>
                <a:spcPts val="0"/>
              </a:spcBef>
              <a:spcAft>
                <a:spcPts val="1800"/>
              </a:spcAft>
            </a:pPr>
            <a:r>
              <a:rPr lang="en-US" altLang="ja-JP" sz="2400" b="1" dirty="0">
                <a:latin typeface="Meiryo UI" panose="020B0604030504040204" pitchFamily="50" charset="-128"/>
                <a:ea typeface="Meiryo UI" panose="020B0604030504040204" pitchFamily="50" charset="-128"/>
              </a:rPr>
              <a:t>3. </a:t>
            </a:r>
            <a:r>
              <a:rPr lang="ja-JP" altLang="en-US" sz="2400" b="1" dirty="0">
                <a:latin typeface="Meiryo UI" panose="020B0604030504040204" pitchFamily="50" charset="-128"/>
                <a:ea typeface="Meiryo UI" panose="020B0604030504040204" pitchFamily="50" charset="-128"/>
              </a:rPr>
              <a:t>課題を解決する</a:t>
            </a:r>
            <a:endParaRPr lang="en-US" altLang="ja-JP" sz="2400" b="1" dirty="0">
              <a:latin typeface="Meiryo UI" panose="020B0604030504040204" pitchFamily="50" charset="-128"/>
              <a:ea typeface="Meiryo UI" panose="020B0604030504040204" pitchFamily="50" charset="-128"/>
            </a:endParaRPr>
          </a:p>
          <a:p>
            <a:pPr>
              <a:spcBef>
                <a:spcPts val="0"/>
              </a:spcBef>
              <a:spcAft>
                <a:spcPts val="1800"/>
              </a:spcAft>
            </a:pPr>
            <a:r>
              <a:rPr lang="en-US" altLang="ja-JP" sz="2400" b="1" dirty="0">
                <a:solidFill>
                  <a:schemeClr val="bg1">
                    <a:lumMod val="75000"/>
                  </a:schemeClr>
                </a:solidFill>
                <a:latin typeface="Meiryo UI" panose="020B0604030504040204" pitchFamily="50" charset="-128"/>
                <a:ea typeface="Meiryo UI" panose="020B0604030504040204" pitchFamily="50" charset="-128"/>
              </a:rPr>
              <a:t>4.</a:t>
            </a:r>
            <a:r>
              <a:rPr lang="ja-JP" altLang="en-US" sz="2400" b="1" dirty="0">
                <a:solidFill>
                  <a:schemeClr val="bg1">
                    <a:lumMod val="75000"/>
                  </a:schemeClr>
                </a:solidFill>
                <a:latin typeface="Meiryo UI" panose="020B0604030504040204" pitchFamily="50" charset="-128"/>
                <a:ea typeface="Meiryo UI" panose="020B0604030504040204" pitchFamily="50" charset="-128"/>
              </a:rPr>
              <a:t>（個別対応が必要な部分を作る）</a:t>
            </a:r>
            <a:endParaRPr lang="en-US" altLang="ja-JP" sz="2400" b="1" dirty="0">
              <a:solidFill>
                <a:schemeClr val="bg1">
                  <a:lumMod val="75000"/>
                </a:schemeClr>
              </a:solidFill>
              <a:latin typeface="Meiryo UI" panose="020B0604030504040204" pitchFamily="50" charset="-128"/>
              <a:ea typeface="Meiryo UI" panose="020B0604030504040204" pitchFamily="50" charset="-128"/>
            </a:endParaRPr>
          </a:p>
          <a:p>
            <a:pPr>
              <a:spcBef>
                <a:spcPts val="0"/>
              </a:spcBef>
              <a:spcAft>
                <a:spcPts val="1800"/>
              </a:spcAft>
            </a:pPr>
            <a:r>
              <a:rPr lang="en-US" altLang="ja-JP" sz="2400" b="1" dirty="0">
                <a:latin typeface="Meiryo UI" panose="020B0604030504040204" pitchFamily="50" charset="-128"/>
                <a:ea typeface="Meiryo UI" panose="020B0604030504040204" pitchFamily="50" charset="-128"/>
              </a:rPr>
              <a:t>5. 4</a:t>
            </a:r>
            <a:r>
              <a:rPr lang="ja-JP" altLang="en-US" sz="2400" b="1" dirty="0">
                <a:latin typeface="Meiryo UI" panose="020B0604030504040204" pitchFamily="50" charset="-128"/>
                <a:ea typeface="Meiryo UI" panose="020B0604030504040204" pitchFamily="50" charset="-128"/>
              </a:rPr>
              <a:t>の</a:t>
            </a:r>
            <a:r>
              <a:rPr kumimoji="1" lang="ja-JP" altLang="en-US" sz="2400" b="1" dirty="0">
                <a:latin typeface="Meiryo UI" panose="020B0604030504040204" pitchFamily="50" charset="-128"/>
                <a:ea typeface="Meiryo UI" panose="020B0604030504040204" pitchFamily="50" charset="-128"/>
              </a:rPr>
              <a:t>途中で出てくる共通部分の問題は共有する</a:t>
            </a:r>
            <a:endParaRPr lang="en-US" altLang="ja-JP" sz="2400" b="1" dirty="0">
              <a:latin typeface="Meiryo UI" panose="020B0604030504040204" pitchFamily="50" charset="-128"/>
              <a:ea typeface="Meiryo UI" panose="020B0604030504040204" pitchFamily="50" charset="-128"/>
            </a:endParaRPr>
          </a:p>
          <a:p>
            <a:pPr>
              <a:spcBef>
                <a:spcPts val="0"/>
              </a:spcBef>
              <a:spcAft>
                <a:spcPts val="1800"/>
              </a:spcAft>
            </a:pPr>
            <a:r>
              <a:rPr kumimoji="1" lang="en-US" altLang="ja-JP" sz="2400" b="1" dirty="0">
                <a:latin typeface="Meiryo UI" panose="020B0604030504040204" pitchFamily="50" charset="-128"/>
                <a:ea typeface="Meiryo UI" panose="020B0604030504040204" pitchFamily="50" charset="-128"/>
              </a:rPr>
              <a:t>6.</a:t>
            </a:r>
            <a:r>
              <a:rPr kumimoji="1" lang="ja-JP" altLang="en-US" sz="2400" b="1" dirty="0">
                <a:latin typeface="Meiryo UI" panose="020B0604030504040204" pitchFamily="50" charset="-128"/>
                <a:ea typeface="Meiryo UI" panose="020B0604030504040204" pitchFamily="50" charset="-128"/>
              </a:rPr>
              <a:t> </a:t>
            </a:r>
            <a:r>
              <a:rPr kumimoji="1" lang="ja-JP" altLang="en-US" sz="2400" b="1" spc="-110" dirty="0">
                <a:latin typeface="Meiryo UI" panose="020B0604030504040204" pitchFamily="50" charset="-128"/>
                <a:ea typeface="Meiryo UI" panose="020B0604030504040204" pitchFamily="50" charset="-128"/>
              </a:rPr>
              <a:t>ノウハウが共有され、新しいアイデアが出る</a:t>
            </a:r>
            <a:r>
              <a:rPr kumimoji="1" lang="ja-JP" altLang="en-US" sz="2200" spc="-110" dirty="0">
                <a:latin typeface="Meiryo UI" panose="020B0604030504040204" pitchFamily="50" charset="-128"/>
                <a:ea typeface="Meiryo UI" panose="020B0604030504040204" pitchFamily="50" charset="-128"/>
              </a:rPr>
              <a:t>（可能性がある）</a:t>
            </a:r>
            <a:endParaRPr kumimoji="1" lang="en-US" altLang="ja-JP" sz="2200" spc="-110" dirty="0">
              <a:latin typeface="Meiryo UI" panose="020B0604030504040204" pitchFamily="50" charset="-128"/>
              <a:ea typeface="Meiryo UI" panose="020B0604030504040204" pitchFamily="50" charset="-128"/>
            </a:endParaRPr>
          </a:p>
          <a:p>
            <a:pPr>
              <a:spcBef>
                <a:spcPts val="0"/>
              </a:spcBef>
              <a:spcAft>
                <a:spcPts val="1800"/>
              </a:spcAft>
            </a:pPr>
            <a:r>
              <a:rPr lang="en-US" altLang="ja-JP" sz="2400" b="1" dirty="0">
                <a:solidFill>
                  <a:schemeClr val="bg1">
                    <a:lumMod val="75000"/>
                  </a:schemeClr>
                </a:solidFill>
                <a:latin typeface="Meiryo UI" panose="020B0604030504040204" pitchFamily="50" charset="-128"/>
                <a:ea typeface="Meiryo UI" panose="020B0604030504040204" pitchFamily="50" charset="-128"/>
              </a:rPr>
              <a:t>7. </a:t>
            </a:r>
            <a:r>
              <a:rPr lang="ja-JP" altLang="en-US" sz="2400" b="1" dirty="0">
                <a:solidFill>
                  <a:schemeClr val="bg1">
                    <a:lumMod val="75000"/>
                  </a:schemeClr>
                </a:solidFill>
                <a:latin typeface="Meiryo UI" panose="020B0604030504040204" pitchFamily="50" charset="-128"/>
                <a:ea typeface="Meiryo UI" panose="020B0604030504040204" pitchFamily="50" charset="-128"/>
              </a:rPr>
              <a:t>１に戻る</a:t>
            </a:r>
            <a:endParaRPr kumimoji="1" lang="ja-JP" altLang="en-US" sz="2400" b="1" dirty="0">
              <a:solidFill>
                <a:schemeClr val="bg1">
                  <a:lumMod val="75000"/>
                </a:schemeClr>
              </a:solidFill>
              <a:latin typeface="Meiryo UI" panose="020B0604030504040204" pitchFamily="50" charset="-128"/>
              <a:ea typeface="Meiryo UI" panose="020B0604030504040204" pitchFamily="50" charset="-128"/>
            </a:endParaRPr>
          </a:p>
        </p:txBody>
      </p:sp>
      <p:sp>
        <p:nvSpPr>
          <p:cNvPr id="3" name="正方形/長方形 2"/>
          <p:cNvSpPr/>
          <p:nvPr/>
        </p:nvSpPr>
        <p:spPr>
          <a:xfrm>
            <a:off x="475060" y="1048852"/>
            <a:ext cx="8532000" cy="432000"/>
          </a:xfrm>
          <a:prstGeom prst="rect">
            <a:avLst/>
          </a:prstGeom>
        </p:spPr>
        <p:txBody>
          <a:bodyPr wrap="none" lIns="0" tIns="0" rIns="0" bIns="0" anchor="ctr" anchorCtr="0">
            <a:noAutofit/>
          </a:bodyPr>
          <a:lstStyle/>
          <a:p>
            <a:r>
              <a:rPr lang="en-US" altLang="ja-JP" sz="3000" b="1" dirty="0" err="1">
                <a:solidFill>
                  <a:srgbClr val="668565"/>
                </a:solidFill>
                <a:latin typeface="+mn-ea"/>
              </a:rPr>
              <a:t>InnerSource</a:t>
            </a:r>
            <a:r>
              <a:rPr lang="en-US" altLang="ja-JP" sz="3000" b="1" dirty="0">
                <a:solidFill>
                  <a:srgbClr val="668565"/>
                </a:solidFill>
                <a:latin typeface="+mn-ea"/>
              </a:rPr>
              <a:t> </a:t>
            </a:r>
            <a:r>
              <a:rPr lang="ja-JP" altLang="en-US" sz="3000" b="1" dirty="0">
                <a:solidFill>
                  <a:srgbClr val="668565"/>
                </a:solidFill>
                <a:latin typeface="+mn-ea"/>
              </a:rPr>
              <a:t>に必要なもの</a:t>
            </a:r>
            <a:r>
              <a:rPr lang="ja-JP" altLang="en-US" sz="3000" dirty="0">
                <a:solidFill>
                  <a:srgbClr val="668565"/>
                </a:solidFill>
                <a:latin typeface="+mn-ea"/>
              </a:rPr>
              <a:t>（「共通」の問題・課題）</a:t>
            </a:r>
            <a:endParaRPr lang="en-US" altLang="ja-JP" sz="3000" dirty="0">
              <a:solidFill>
                <a:srgbClr val="668565"/>
              </a:solidFill>
              <a:latin typeface="+mn-ea"/>
            </a:endParaRPr>
          </a:p>
        </p:txBody>
      </p:sp>
      <p:grpSp>
        <p:nvGrpSpPr>
          <p:cNvPr id="179" name="グループ化 178">
            <a:extLst>
              <a:ext uri="{FF2B5EF4-FFF2-40B4-BE49-F238E27FC236}">
                <a16:creationId xmlns:a16="http://schemas.microsoft.com/office/drawing/2014/main" id="{F883349E-CD77-4EA2-AF1D-C296C4571DC8}"/>
              </a:ext>
            </a:extLst>
          </p:cNvPr>
          <p:cNvGrpSpPr/>
          <p:nvPr/>
        </p:nvGrpSpPr>
        <p:grpSpPr>
          <a:xfrm>
            <a:off x="6744948" y="1637714"/>
            <a:ext cx="5356205" cy="2715846"/>
            <a:chOff x="945662" y="1189600"/>
            <a:chExt cx="10147307" cy="5145159"/>
          </a:xfrm>
        </p:grpSpPr>
        <p:sp>
          <p:nvSpPr>
            <p:cNvPr id="180" name="角丸四角形 94">
              <a:extLst>
                <a:ext uri="{FF2B5EF4-FFF2-40B4-BE49-F238E27FC236}">
                  <a16:creationId xmlns:a16="http://schemas.microsoft.com/office/drawing/2014/main" id="{6A8C244D-BD94-4EF2-8C24-4A75D6D3AB6B}"/>
                </a:ext>
              </a:extLst>
            </p:cNvPr>
            <p:cNvSpPr/>
            <p:nvPr/>
          </p:nvSpPr>
          <p:spPr>
            <a:xfrm>
              <a:off x="945662" y="1189600"/>
              <a:ext cx="10089661" cy="5145159"/>
            </a:xfrm>
            <a:prstGeom prst="roundRect">
              <a:avLst>
                <a:gd name="adj" fmla="val 3163"/>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grpSp>
          <p:nvGrpSpPr>
            <p:cNvPr id="181" name="グループ化 180">
              <a:extLst>
                <a:ext uri="{FF2B5EF4-FFF2-40B4-BE49-F238E27FC236}">
                  <a16:creationId xmlns:a16="http://schemas.microsoft.com/office/drawing/2014/main" id="{F1AABA2B-435A-45C7-8236-4A7A3685A689}"/>
                </a:ext>
              </a:extLst>
            </p:cNvPr>
            <p:cNvGrpSpPr/>
            <p:nvPr/>
          </p:nvGrpSpPr>
          <p:grpSpPr>
            <a:xfrm>
              <a:off x="9338891" y="1447817"/>
              <a:ext cx="1358296" cy="1866630"/>
              <a:chOff x="9181411" y="1447817"/>
              <a:chExt cx="1358296" cy="1866630"/>
            </a:xfrm>
          </p:grpSpPr>
          <p:sp>
            <p:nvSpPr>
              <p:cNvPr id="218" name="Google Shape;401;p66">
                <a:extLst>
                  <a:ext uri="{FF2B5EF4-FFF2-40B4-BE49-F238E27FC236}">
                    <a16:creationId xmlns:a16="http://schemas.microsoft.com/office/drawing/2014/main" id="{A1809375-778C-40D5-A683-B6A3F5542C14}"/>
                  </a:ext>
                </a:extLst>
              </p:cNvPr>
              <p:cNvSpPr txBox="1"/>
              <p:nvPr/>
            </p:nvSpPr>
            <p:spPr>
              <a:xfrm>
                <a:off x="9181413" y="2810447"/>
                <a:ext cx="1349202" cy="504000"/>
              </a:xfrm>
              <a:prstGeom prst="rect">
                <a:avLst/>
              </a:prstGeom>
              <a:noFill/>
              <a:ln>
                <a:noFill/>
              </a:ln>
            </p:spPr>
            <p:txBody>
              <a:bodyPr spcFirstLastPara="1" wrap="square" lIns="0" tIns="0" rIns="0" bIns="0" anchor="ctr" anchorCtr="0">
                <a:noAutofit/>
              </a:bodyPr>
              <a:lstStyle/>
              <a:p>
                <a:pPr algn="ctr"/>
                <a:r>
                  <a:rPr lang="en" sz="1050" dirty="0">
                    <a:solidFill>
                      <a:srgbClr val="000000"/>
                    </a:solidFill>
                    <a:latin typeface="+mj-ea"/>
                    <a:ea typeface="+mj-ea"/>
                    <a:cs typeface="Arial"/>
                    <a:sym typeface="Arial"/>
                  </a:rPr>
                  <a:t>賛同者</a:t>
                </a:r>
                <a:endParaRPr sz="1050" dirty="0">
                  <a:solidFill>
                    <a:srgbClr val="000000"/>
                  </a:solidFill>
                  <a:latin typeface="+mj-ea"/>
                  <a:ea typeface="+mj-ea"/>
                  <a:cs typeface="Arial"/>
                  <a:sym typeface="Arial"/>
                </a:endParaRPr>
              </a:p>
              <a:p>
                <a:pPr algn="ctr"/>
                <a:r>
                  <a:rPr lang="en" sz="1050" dirty="0">
                    <a:solidFill>
                      <a:srgbClr val="000000"/>
                    </a:solidFill>
                    <a:latin typeface="+mj-ea"/>
                    <a:ea typeface="+mj-ea"/>
                    <a:cs typeface="Arial"/>
                    <a:sym typeface="Arial"/>
                  </a:rPr>
                  <a:t>（有識者）</a:t>
                </a:r>
                <a:endParaRPr sz="1050" dirty="0">
                  <a:latin typeface="+mj-ea"/>
                  <a:ea typeface="+mj-ea"/>
                </a:endParaRPr>
              </a:p>
            </p:txBody>
          </p:sp>
          <p:grpSp>
            <p:nvGrpSpPr>
              <p:cNvPr id="219" name="Google Shape;428;p66">
                <a:extLst>
                  <a:ext uri="{FF2B5EF4-FFF2-40B4-BE49-F238E27FC236}">
                    <a16:creationId xmlns:a16="http://schemas.microsoft.com/office/drawing/2014/main" id="{F98F5F75-7793-482C-9812-39D08E6FA3F5}"/>
                  </a:ext>
                </a:extLst>
              </p:cNvPr>
              <p:cNvGrpSpPr/>
              <p:nvPr/>
            </p:nvGrpSpPr>
            <p:grpSpPr>
              <a:xfrm>
                <a:off x="9181411" y="1535410"/>
                <a:ext cx="444500" cy="430213"/>
                <a:chOff x="1701800" y="3179763"/>
                <a:chExt cx="444500" cy="430213"/>
              </a:xfrm>
            </p:grpSpPr>
            <p:sp>
              <p:nvSpPr>
                <p:cNvPr id="227" name="Google Shape;429;p66">
                  <a:extLst>
                    <a:ext uri="{FF2B5EF4-FFF2-40B4-BE49-F238E27FC236}">
                      <a16:creationId xmlns:a16="http://schemas.microsoft.com/office/drawing/2014/main" id="{7B2AD00B-5436-4EA2-BBFE-9E5605A84B56}"/>
                    </a:ext>
                  </a:extLst>
                </p:cNvPr>
                <p:cNvSpPr/>
                <p:nvPr/>
              </p:nvSpPr>
              <p:spPr>
                <a:xfrm>
                  <a:off x="1701800" y="3179763"/>
                  <a:ext cx="444500" cy="430213"/>
                </a:xfrm>
                <a:custGeom>
                  <a:avLst/>
                  <a:gdLst/>
                  <a:ahLst/>
                  <a:cxnLst/>
                  <a:rect l="l" t="t" r="r" b="b"/>
                  <a:pathLst>
                    <a:path w="164" h="159" extrusionOk="0">
                      <a:moveTo>
                        <a:pt x="0" y="68"/>
                      </a:moveTo>
                      <a:cubicBezTo>
                        <a:pt x="0" y="31"/>
                        <a:pt x="37" y="0"/>
                        <a:pt x="82" y="0"/>
                      </a:cubicBezTo>
                      <a:cubicBezTo>
                        <a:pt x="127" y="0"/>
                        <a:pt x="164" y="31"/>
                        <a:pt x="164" y="68"/>
                      </a:cubicBezTo>
                      <a:cubicBezTo>
                        <a:pt x="164" y="106"/>
                        <a:pt x="127" y="136"/>
                        <a:pt x="82" y="136"/>
                      </a:cubicBezTo>
                      <a:cubicBezTo>
                        <a:pt x="78" y="136"/>
                        <a:pt x="74" y="136"/>
                        <a:pt x="70" y="135"/>
                      </a:cubicBezTo>
                      <a:cubicBezTo>
                        <a:pt x="73" y="149"/>
                        <a:pt x="77" y="159"/>
                        <a:pt x="77" y="159"/>
                      </a:cubicBezTo>
                      <a:cubicBezTo>
                        <a:pt x="77" y="159"/>
                        <a:pt x="55" y="152"/>
                        <a:pt x="41" y="127"/>
                      </a:cubicBezTo>
                      <a:cubicBezTo>
                        <a:pt x="16" y="115"/>
                        <a:pt x="0" y="93"/>
                        <a:pt x="0" y="68"/>
                      </a:cubicBezTo>
                      <a:close/>
                    </a:path>
                  </a:pathLst>
                </a:custGeom>
                <a:solidFill>
                  <a:schemeClr val="accent4"/>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8" name="Google Shape;430;p66">
                  <a:extLst>
                    <a:ext uri="{FF2B5EF4-FFF2-40B4-BE49-F238E27FC236}">
                      <a16:creationId xmlns:a16="http://schemas.microsoft.com/office/drawing/2014/main" id="{211D0F01-005A-44FE-95C9-3D317E358DEE}"/>
                    </a:ext>
                  </a:extLst>
                </p:cNvPr>
                <p:cNvSpPr/>
                <p:nvPr/>
              </p:nvSpPr>
              <p:spPr>
                <a:xfrm>
                  <a:off x="1866900" y="3417888"/>
                  <a:ext cx="492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9" name="Google Shape;431;p66">
                  <a:extLst>
                    <a:ext uri="{FF2B5EF4-FFF2-40B4-BE49-F238E27FC236}">
                      <a16:creationId xmlns:a16="http://schemas.microsoft.com/office/drawing/2014/main" id="{B6532E37-7B39-4FB1-9B63-BA37967A1171}"/>
                    </a:ext>
                  </a:extLst>
                </p:cNvPr>
                <p:cNvSpPr/>
                <p:nvPr/>
              </p:nvSpPr>
              <p:spPr>
                <a:xfrm>
                  <a:off x="1920875" y="3406776"/>
                  <a:ext cx="36513" cy="23813"/>
                </a:xfrm>
                <a:custGeom>
                  <a:avLst/>
                  <a:gdLst/>
                  <a:ahLst/>
                  <a:cxnLst/>
                  <a:rect l="l" t="t" r="r" b="b"/>
                  <a:pathLst>
                    <a:path w="23" h="15" extrusionOk="0">
                      <a:moveTo>
                        <a:pt x="0" y="3"/>
                      </a:moveTo>
                      <a:lnTo>
                        <a:pt x="4" y="0"/>
                      </a:lnTo>
                      <a:lnTo>
                        <a:pt x="12" y="7"/>
                      </a:lnTo>
                      <a:lnTo>
                        <a:pt x="17" y="2"/>
                      </a:lnTo>
                      <a:lnTo>
                        <a:pt x="23" y="7"/>
                      </a:lnTo>
                      <a:lnTo>
                        <a:pt x="14" y="15"/>
                      </a:lnTo>
                      <a:lnTo>
                        <a:pt x="14" y="14"/>
                      </a:lnTo>
                      <a:lnTo>
                        <a:pt x="12" y="15"/>
                      </a:lnTo>
                      <a:lnTo>
                        <a:pt x="0" y="3"/>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0" name="Google Shape;432;p66">
                  <a:extLst>
                    <a:ext uri="{FF2B5EF4-FFF2-40B4-BE49-F238E27FC236}">
                      <a16:creationId xmlns:a16="http://schemas.microsoft.com/office/drawing/2014/main" id="{390DD776-6C3B-4C57-B57B-A5AD8B2FABC4}"/>
                    </a:ext>
                  </a:extLst>
                </p:cNvPr>
                <p:cNvSpPr/>
                <p:nvPr/>
              </p:nvSpPr>
              <p:spPr>
                <a:xfrm>
                  <a:off x="1831975" y="3295651"/>
                  <a:ext cx="157163" cy="179388"/>
                </a:xfrm>
                <a:custGeom>
                  <a:avLst/>
                  <a:gdLst/>
                  <a:ahLst/>
                  <a:cxnLst/>
                  <a:rect l="l" t="t" r="r" b="b"/>
                  <a:pathLst>
                    <a:path w="58" h="66" extrusionOk="0">
                      <a:moveTo>
                        <a:pt x="0" y="7"/>
                      </a:moveTo>
                      <a:cubicBezTo>
                        <a:pt x="0" y="59"/>
                        <a:pt x="0" y="59"/>
                        <a:pt x="0" y="59"/>
                      </a:cubicBezTo>
                      <a:cubicBezTo>
                        <a:pt x="0" y="63"/>
                        <a:pt x="4" y="66"/>
                        <a:pt x="8" y="66"/>
                      </a:cubicBezTo>
                      <a:cubicBezTo>
                        <a:pt x="51" y="66"/>
                        <a:pt x="51" y="66"/>
                        <a:pt x="51" y="66"/>
                      </a:cubicBezTo>
                      <a:cubicBezTo>
                        <a:pt x="55" y="66"/>
                        <a:pt x="58" y="63"/>
                        <a:pt x="58" y="59"/>
                      </a:cubicBezTo>
                      <a:cubicBezTo>
                        <a:pt x="58" y="7"/>
                        <a:pt x="58" y="7"/>
                        <a:pt x="58" y="7"/>
                      </a:cubicBezTo>
                      <a:cubicBezTo>
                        <a:pt x="58" y="3"/>
                        <a:pt x="55" y="0"/>
                        <a:pt x="51" y="0"/>
                      </a:cubicBezTo>
                      <a:cubicBezTo>
                        <a:pt x="8" y="0"/>
                        <a:pt x="8" y="0"/>
                        <a:pt x="8" y="0"/>
                      </a:cubicBezTo>
                      <a:cubicBezTo>
                        <a:pt x="4" y="0"/>
                        <a:pt x="0" y="3"/>
                        <a:pt x="0" y="7"/>
                      </a:cubicBezTo>
                      <a:close/>
                      <a:moveTo>
                        <a:pt x="8" y="9"/>
                      </a:moveTo>
                      <a:cubicBezTo>
                        <a:pt x="8" y="9"/>
                        <a:pt x="8" y="8"/>
                        <a:pt x="9" y="8"/>
                      </a:cubicBezTo>
                      <a:cubicBezTo>
                        <a:pt x="49" y="8"/>
                        <a:pt x="49" y="8"/>
                        <a:pt x="49" y="8"/>
                      </a:cubicBezTo>
                      <a:cubicBezTo>
                        <a:pt x="50" y="8"/>
                        <a:pt x="51" y="9"/>
                        <a:pt x="51" y="9"/>
                      </a:cubicBezTo>
                      <a:cubicBezTo>
                        <a:pt x="51" y="57"/>
                        <a:pt x="51" y="57"/>
                        <a:pt x="51" y="57"/>
                      </a:cubicBezTo>
                      <a:cubicBezTo>
                        <a:pt x="51" y="57"/>
                        <a:pt x="50" y="58"/>
                        <a:pt x="49" y="58"/>
                      </a:cubicBezTo>
                      <a:cubicBezTo>
                        <a:pt x="9" y="58"/>
                        <a:pt x="9" y="58"/>
                        <a:pt x="9" y="58"/>
                      </a:cubicBezTo>
                      <a:cubicBezTo>
                        <a:pt x="8" y="58"/>
                        <a:pt x="8" y="57"/>
                        <a:pt x="8" y="57"/>
                      </a:cubicBezTo>
                      <a:lnTo>
                        <a:pt x="8" y="9"/>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1" name="Google Shape;433;p66">
                  <a:extLst>
                    <a:ext uri="{FF2B5EF4-FFF2-40B4-BE49-F238E27FC236}">
                      <a16:creationId xmlns:a16="http://schemas.microsoft.com/office/drawing/2014/main" id="{07FE5097-A850-441F-897E-3533A3C59979}"/>
                    </a:ext>
                  </a:extLst>
                </p:cNvPr>
                <p:cNvSpPr/>
                <p:nvPr/>
              </p:nvSpPr>
              <p:spPr>
                <a:xfrm>
                  <a:off x="1866900" y="3344863"/>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2" name="Google Shape;434;p66">
                  <a:extLst>
                    <a:ext uri="{FF2B5EF4-FFF2-40B4-BE49-F238E27FC236}">
                      <a16:creationId xmlns:a16="http://schemas.microsoft.com/office/drawing/2014/main" id="{FE6A36C1-2C5E-4170-98AE-C0C964E43EC9}"/>
                    </a:ext>
                  </a:extLst>
                </p:cNvPr>
                <p:cNvSpPr/>
                <p:nvPr/>
              </p:nvSpPr>
              <p:spPr>
                <a:xfrm>
                  <a:off x="1920875" y="3333751"/>
                  <a:ext cx="36513" cy="26988"/>
                </a:xfrm>
                <a:custGeom>
                  <a:avLst/>
                  <a:gdLst/>
                  <a:ahLst/>
                  <a:cxnLst/>
                  <a:rect l="l" t="t" r="r" b="b"/>
                  <a:pathLst>
                    <a:path w="23" h="17" extrusionOk="0">
                      <a:moveTo>
                        <a:pt x="0" y="5"/>
                      </a:moveTo>
                      <a:lnTo>
                        <a:pt x="4" y="0"/>
                      </a:lnTo>
                      <a:lnTo>
                        <a:pt x="12" y="9"/>
                      </a:lnTo>
                      <a:lnTo>
                        <a:pt x="17" y="3"/>
                      </a:lnTo>
                      <a:lnTo>
                        <a:pt x="23" y="7"/>
                      </a:lnTo>
                      <a:lnTo>
                        <a:pt x="14" y="15"/>
                      </a:lnTo>
                      <a:lnTo>
                        <a:pt x="14" y="15"/>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3" name="Google Shape;435;p66">
                  <a:extLst>
                    <a:ext uri="{FF2B5EF4-FFF2-40B4-BE49-F238E27FC236}">
                      <a16:creationId xmlns:a16="http://schemas.microsoft.com/office/drawing/2014/main" id="{F262498F-2E40-48F4-B301-CD97FFCB68B9}"/>
                    </a:ext>
                  </a:extLst>
                </p:cNvPr>
                <p:cNvSpPr/>
                <p:nvPr/>
              </p:nvSpPr>
              <p:spPr>
                <a:xfrm>
                  <a:off x="1866900" y="3379788"/>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4" name="Google Shape;436;p66">
                  <a:extLst>
                    <a:ext uri="{FF2B5EF4-FFF2-40B4-BE49-F238E27FC236}">
                      <a16:creationId xmlns:a16="http://schemas.microsoft.com/office/drawing/2014/main" id="{23807DE6-D39A-42C1-A04F-DBE49C4C8CE6}"/>
                    </a:ext>
                  </a:extLst>
                </p:cNvPr>
                <p:cNvSpPr/>
                <p:nvPr/>
              </p:nvSpPr>
              <p:spPr>
                <a:xfrm>
                  <a:off x="1920875" y="3368676"/>
                  <a:ext cx="36513" cy="26988"/>
                </a:xfrm>
                <a:custGeom>
                  <a:avLst/>
                  <a:gdLst/>
                  <a:ahLst/>
                  <a:cxnLst/>
                  <a:rect l="l" t="t" r="r" b="b"/>
                  <a:pathLst>
                    <a:path w="23" h="17" extrusionOk="0">
                      <a:moveTo>
                        <a:pt x="0" y="5"/>
                      </a:moveTo>
                      <a:lnTo>
                        <a:pt x="4" y="0"/>
                      </a:lnTo>
                      <a:lnTo>
                        <a:pt x="12" y="7"/>
                      </a:lnTo>
                      <a:lnTo>
                        <a:pt x="17" y="2"/>
                      </a:lnTo>
                      <a:lnTo>
                        <a:pt x="23" y="7"/>
                      </a:lnTo>
                      <a:lnTo>
                        <a:pt x="14" y="16"/>
                      </a:lnTo>
                      <a:lnTo>
                        <a:pt x="14" y="16"/>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5" name="Google Shape;437;p66">
                  <a:extLst>
                    <a:ext uri="{FF2B5EF4-FFF2-40B4-BE49-F238E27FC236}">
                      <a16:creationId xmlns:a16="http://schemas.microsoft.com/office/drawing/2014/main" id="{8938B363-B0D6-48C8-9806-42393ADB5F24}"/>
                    </a:ext>
                  </a:extLst>
                </p:cNvPr>
                <p:cNvSpPr/>
                <p:nvPr/>
              </p:nvSpPr>
              <p:spPr>
                <a:xfrm>
                  <a:off x="1857375" y="3282951"/>
                  <a:ext cx="1017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6" name="Google Shape;438;p66">
                  <a:extLst>
                    <a:ext uri="{FF2B5EF4-FFF2-40B4-BE49-F238E27FC236}">
                      <a16:creationId xmlns:a16="http://schemas.microsoft.com/office/drawing/2014/main" id="{33B3EDDE-8849-488A-B757-AE81B7A1E39F}"/>
                    </a:ext>
                  </a:extLst>
                </p:cNvPr>
                <p:cNvSpPr/>
                <p:nvPr/>
              </p:nvSpPr>
              <p:spPr>
                <a:xfrm>
                  <a:off x="1884363" y="3260726"/>
                  <a:ext cx="47625" cy="23813"/>
                </a:xfrm>
                <a:custGeom>
                  <a:avLst/>
                  <a:gdLst/>
                  <a:ahLst/>
                  <a:cxnLst/>
                  <a:rect l="l" t="t" r="r" b="b"/>
                  <a:pathLst>
                    <a:path w="18" h="9" extrusionOk="0">
                      <a:moveTo>
                        <a:pt x="9" y="4"/>
                      </a:moveTo>
                      <a:cubicBezTo>
                        <a:pt x="6" y="4"/>
                        <a:pt x="3" y="6"/>
                        <a:pt x="3" y="9"/>
                      </a:cubicBezTo>
                      <a:cubicBezTo>
                        <a:pt x="0" y="9"/>
                        <a:pt x="0" y="9"/>
                        <a:pt x="0" y="9"/>
                      </a:cubicBezTo>
                      <a:cubicBezTo>
                        <a:pt x="0" y="4"/>
                        <a:pt x="4" y="0"/>
                        <a:pt x="9" y="0"/>
                      </a:cubicBezTo>
                      <a:cubicBezTo>
                        <a:pt x="14" y="0"/>
                        <a:pt x="18" y="4"/>
                        <a:pt x="18" y="9"/>
                      </a:cubicBezTo>
                      <a:cubicBezTo>
                        <a:pt x="15" y="9"/>
                        <a:pt x="15" y="9"/>
                        <a:pt x="15" y="9"/>
                      </a:cubicBezTo>
                      <a:cubicBezTo>
                        <a:pt x="15" y="6"/>
                        <a:pt x="12" y="4"/>
                        <a:pt x="9" y="4"/>
                      </a:cubicBez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grpSp>
            <p:nvGrpSpPr>
              <p:cNvPr id="220" name="グループ化 219">
                <a:extLst>
                  <a:ext uri="{FF2B5EF4-FFF2-40B4-BE49-F238E27FC236}">
                    <a16:creationId xmlns:a16="http://schemas.microsoft.com/office/drawing/2014/main" id="{7FB16313-B572-4708-BEED-CCC141445173}"/>
                  </a:ext>
                </a:extLst>
              </p:cNvPr>
              <p:cNvGrpSpPr>
                <a:grpSpLocks noChangeAspect="1"/>
              </p:cNvGrpSpPr>
              <p:nvPr/>
            </p:nvGrpSpPr>
            <p:grpSpPr>
              <a:xfrm>
                <a:off x="9290620" y="1447817"/>
                <a:ext cx="1249087" cy="1344274"/>
                <a:chOff x="5607050" y="1830388"/>
                <a:chExt cx="687388" cy="739775"/>
              </a:xfrm>
              <a:solidFill>
                <a:schemeClr val="accent4"/>
              </a:solidFill>
            </p:grpSpPr>
            <p:sp>
              <p:nvSpPr>
                <p:cNvPr id="221" name="Oval 33">
                  <a:extLst>
                    <a:ext uri="{FF2B5EF4-FFF2-40B4-BE49-F238E27FC236}">
                      <a16:creationId xmlns:a16="http://schemas.microsoft.com/office/drawing/2014/main" id="{9B3B6BFD-138C-4667-8FBA-06309EC6331A}"/>
                    </a:ext>
                  </a:extLst>
                </p:cNvPr>
                <p:cNvSpPr>
                  <a:spLocks noChangeArrowheads="1"/>
                </p:cNvSpPr>
                <p:nvPr/>
              </p:nvSpPr>
              <p:spPr bwMode="auto">
                <a:xfrm>
                  <a:off x="59023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2" name="Oval 34">
                  <a:extLst>
                    <a:ext uri="{FF2B5EF4-FFF2-40B4-BE49-F238E27FC236}">
                      <a16:creationId xmlns:a16="http://schemas.microsoft.com/office/drawing/2014/main" id="{741A3928-7CD3-4158-BAC7-3F46B7F3CA4E}"/>
                    </a:ext>
                  </a:extLst>
                </p:cNvPr>
                <p:cNvSpPr>
                  <a:spLocks noChangeArrowheads="1"/>
                </p:cNvSpPr>
                <p:nvPr/>
              </p:nvSpPr>
              <p:spPr bwMode="auto">
                <a:xfrm>
                  <a:off x="5994400"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3" name="Freeform 63">
                  <a:extLst>
                    <a:ext uri="{FF2B5EF4-FFF2-40B4-BE49-F238E27FC236}">
                      <a16:creationId xmlns:a16="http://schemas.microsoft.com/office/drawing/2014/main" id="{BC236EFF-FBD9-4828-B584-FB90196E9AAB}"/>
                    </a:ext>
                  </a:extLst>
                </p:cNvPr>
                <p:cNvSpPr>
                  <a:spLocks noEditPoints="1"/>
                </p:cNvSpPr>
                <p:nvPr/>
              </p:nvSpPr>
              <p:spPr bwMode="auto">
                <a:xfrm>
                  <a:off x="5919788" y="2163763"/>
                  <a:ext cx="87313" cy="460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4" name="Freeform 147">
                  <a:extLst>
                    <a:ext uri="{FF2B5EF4-FFF2-40B4-BE49-F238E27FC236}">
                      <a16:creationId xmlns:a16="http://schemas.microsoft.com/office/drawing/2014/main" id="{BC9B7A47-E228-4093-950A-C95A013AA6FC}"/>
                    </a:ext>
                  </a:extLst>
                </p:cNvPr>
                <p:cNvSpPr>
                  <a:spLocks/>
                </p:cNvSpPr>
                <p:nvPr/>
              </p:nvSpPr>
              <p:spPr bwMode="auto">
                <a:xfrm>
                  <a:off x="6224588" y="1830388"/>
                  <a:ext cx="69850" cy="117475"/>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5" name="Freeform 148">
                  <a:extLst>
                    <a:ext uri="{FF2B5EF4-FFF2-40B4-BE49-F238E27FC236}">
                      <a16:creationId xmlns:a16="http://schemas.microsoft.com/office/drawing/2014/main" id="{89EDDCCE-60AF-47D5-9C51-4AB9F571258A}"/>
                    </a:ext>
                  </a:extLst>
                </p:cNvPr>
                <p:cNvSpPr>
                  <a:spLocks/>
                </p:cNvSpPr>
                <p:nvPr/>
              </p:nvSpPr>
              <p:spPr bwMode="auto">
                <a:xfrm>
                  <a:off x="6188075" y="1958976"/>
                  <a:ext cx="44450" cy="460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6" name="Freeform 173">
                  <a:extLst>
                    <a:ext uri="{FF2B5EF4-FFF2-40B4-BE49-F238E27FC236}">
                      <a16:creationId xmlns:a16="http://schemas.microsoft.com/office/drawing/2014/main" id="{F3F088DE-43A1-4F55-96F1-7263C2366DDC}"/>
                    </a:ext>
                  </a:extLst>
                </p:cNvPr>
                <p:cNvSpPr>
                  <a:spLocks noEditPoints="1"/>
                </p:cNvSpPr>
                <p:nvPr/>
              </p:nvSpPr>
              <p:spPr bwMode="auto">
                <a:xfrm>
                  <a:off x="5607050" y="1900238"/>
                  <a:ext cx="622300" cy="669925"/>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grpSp>
        <p:grpSp>
          <p:nvGrpSpPr>
            <p:cNvPr id="182" name="グループ化 181">
              <a:extLst>
                <a:ext uri="{FF2B5EF4-FFF2-40B4-BE49-F238E27FC236}">
                  <a16:creationId xmlns:a16="http://schemas.microsoft.com/office/drawing/2014/main" id="{69B23A26-AA68-40BF-A664-A3626BEE368B}"/>
                </a:ext>
              </a:extLst>
            </p:cNvPr>
            <p:cNvGrpSpPr/>
            <p:nvPr/>
          </p:nvGrpSpPr>
          <p:grpSpPr>
            <a:xfrm>
              <a:off x="1078971" y="2850959"/>
              <a:ext cx="1489200" cy="2016806"/>
              <a:chOff x="1078971" y="2850959"/>
              <a:chExt cx="1489200" cy="2016806"/>
            </a:xfrm>
          </p:grpSpPr>
          <p:sp>
            <p:nvSpPr>
              <p:cNvPr id="208" name="Google Shape;400;p66">
                <a:extLst>
                  <a:ext uri="{FF2B5EF4-FFF2-40B4-BE49-F238E27FC236}">
                    <a16:creationId xmlns:a16="http://schemas.microsoft.com/office/drawing/2014/main" id="{D08B32FB-75C9-4EEE-97FD-2096F674E557}"/>
                  </a:ext>
                </a:extLst>
              </p:cNvPr>
              <p:cNvSpPr txBox="1"/>
              <p:nvPr/>
            </p:nvSpPr>
            <p:spPr>
              <a:xfrm>
                <a:off x="1078971" y="4372222"/>
                <a:ext cx="1489200" cy="495543"/>
              </a:xfrm>
              <a:prstGeom prst="rect">
                <a:avLst/>
              </a:prstGeom>
              <a:noFill/>
              <a:ln>
                <a:noFill/>
              </a:ln>
            </p:spPr>
            <p:txBody>
              <a:bodyPr spcFirstLastPara="1" wrap="square" lIns="91433" tIns="45700" rIns="91433" bIns="45700" anchor="t" anchorCtr="0">
                <a:spAutoFit/>
              </a:bodyPr>
              <a:lstStyle/>
              <a:p>
                <a:pPr algn="ctr"/>
                <a:r>
                  <a:rPr lang="en" sz="1050" dirty="0">
                    <a:latin typeface="+mj-ea"/>
                    <a:ea typeface="+mj-ea"/>
                  </a:rPr>
                  <a:t>提案者</a:t>
                </a:r>
                <a:endParaRPr sz="1050" dirty="0">
                  <a:latin typeface="+mj-ea"/>
                  <a:ea typeface="+mj-ea"/>
                </a:endParaRPr>
              </a:p>
            </p:txBody>
          </p:sp>
          <p:grpSp>
            <p:nvGrpSpPr>
              <p:cNvPr id="209" name="Google Shape;425;p66">
                <a:extLst>
                  <a:ext uri="{FF2B5EF4-FFF2-40B4-BE49-F238E27FC236}">
                    <a16:creationId xmlns:a16="http://schemas.microsoft.com/office/drawing/2014/main" id="{BD69D2C0-72C3-47D4-8822-5C995883E343}"/>
                  </a:ext>
                </a:extLst>
              </p:cNvPr>
              <p:cNvGrpSpPr/>
              <p:nvPr/>
            </p:nvGrpSpPr>
            <p:grpSpPr>
              <a:xfrm>
                <a:off x="1127319" y="2850959"/>
                <a:ext cx="441773" cy="452220"/>
                <a:chOff x="8655632" y="4023207"/>
                <a:chExt cx="441773" cy="452220"/>
              </a:xfrm>
            </p:grpSpPr>
            <p:sp>
              <p:nvSpPr>
                <p:cNvPr id="216" name="Google Shape;426;p66">
                  <a:extLst>
                    <a:ext uri="{FF2B5EF4-FFF2-40B4-BE49-F238E27FC236}">
                      <a16:creationId xmlns:a16="http://schemas.microsoft.com/office/drawing/2014/main" id="{1C6F74F9-C8EF-41FB-8950-604CBF8EE423}"/>
                    </a:ext>
                  </a:extLst>
                </p:cNvPr>
                <p:cNvSpPr/>
                <p:nvPr/>
              </p:nvSpPr>
              <p:spPr>
                <a:xfrm>
                  <a:off x="8655632" y="4023207"/>
                  <a:ext cx="441773" cy="452220"/>
                </a:xfrm>
                <a:custGeom>
                  <a:avLst/>
                  <a:gdLst/>
                  <a:ahLst/>
                  <a:cxnLst/>
                  <a:rect l="l" t="t" r="r" b="b"/>
                  <a:pathLst>
                    <a:path w="137" h="140" extrusionOk="0">
                      <a:moveTo>
                        <a:pt x="137" y="83"/>
                      </a:moveTo>
                      <a:cubicBezTo>
                        <a:pt x="137" y="98"/>
                        <a:pt x="125" y="109"/>
                        <a:pt x="110" y="109"/>
                      </a:cubicBezTo>
                      <a:cubicBezTo>
                        <a:pt x="99" y="109"/>
                        <a:pt x="99" y="109"/>
                        <a:pt x="99" y="109"/>
                      </a:cubicBezTo>
                      <a:cubicBezTo>
                        <a:pt x="97" y="140"/>
                        <a:pt x="97" y="140"/>
                        <a:pt x="97" y="140"/>
                      </a:cubicBezTo>
                      <a:cubicBezTo>
                        <a:pt x="77" y="109"/>
                        <a:pt x="77" y="109"/>
                        <a:pt x="77" y="109"/>
                      </a:cubicBezTo>
                      <a:cubicBezTo>
                        <a:pt x="27" y="109"/>
                        <a:pt x="27" y="109"/>
                        <a:pt x="27" y="109"/>
                      </a:cubicBezTo>
                      <a:cubicBezTo>
                        <a:pt x="12" y="109"/>
                        <a:pt x="0" y="98"/>
                        <a:pt x="0" y="83"/>
                      </a:cubicBezTo>
                      <a:cubicBezTo>
                        <a:pt x="0" y="26"/>
                        <a:pt x="0" y="26"/>
                        <a:pt x="0" y="26"/>
                      </a:cubicBezTo>
                      <a:cubicBezTo>
                        <a:pt x="0" y="12"/>
                        <a:pt x="12" y="0"/>
                        <a:pt x="27" y="0"/>
                      </a:cubicBezTo>
                      <a:cubicBezTo>
                        <a:pt x="110" y="0"/>
                        <a:pt x="110" y="0"/>
                        <a:pt x="110" y="0"/>
                      </a:cubicBezTo>
                      <a:cubicBezTo>
                        <a:pt x="125" y="0"/>
                        <a:pt x="137" y="12"/>
                        <a:pt x="137" y="26"/>
                      </a:cubicBezTo>
                      <a:lnTo>
                        <a:pt x="137" y="83"/>
                      </a:lnTo>
                      <a:close/>
                    </a:path>
                  </a:pathLst>
                </a:custGeom>
                <a:solidFill>
                  <a:srgbClr val="0064D2"/>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17" name="Google Shape;427;p66">
                  <a:extLst>
                    <a:ext uri="{FF2B5EF4-FFF2-40B4-BE49-F238E27FC236}">
                      <a16:creationId xmlns:a16="http://schemas.microsoft.com/office/drawing/2014/main" id="{2A63B48C-0EB3-4926-9128-D107F059583E}"/>
                    </a:ext>
                  </a:extLst>
                </p:cNvPr>
                <p:cNvSpPr/>
                <p:nvPr/>
              </p:nvSpPr>
              <p:spPr>
                <a:xfrm>
                  <a:off x="8769061" y="4108278"/>
                  <a:ext cx="225364" cy="180590"/>
                </a:xfrm>
                <a:custGeom>
                  <a:avLst/>
                  <a:gdLst/>
                  <a:ahLst/>
                  <a:cxnLst/>
                  <a:rect l="l" t="t" r="r" b="b"/>
                  <a:pathLst>
                    <a:path w="70" h="56" extrusionOk="0">
                      <a:moveTo>
                        <a:pt x="0" y="4"/>
                      </a:moveTo>
                      <a:cubicBezTo>
                        <a:pt x="0" y="52"/>
                        <a:pt x="0" y="52"/>
                        <a:pt x="0" y="52"/>
                      </a:cubicBezTo>
                      <a:cubicBezTo>
                        <a:pt x="0" y="54"/>
                        <a:pt x="2" y="56"/>
                        <a:pt x="4" y="56"/>
                      </a:cubicBezTo>
                      <a:cubicBezTo>
                        <a:pt x="66" y="56"/>
                        <a:pt x="66" y="56"/>
                        <a:pt x="66" y="56"/>
                      </a:cubicBezTo>
                      <a:cubicBezTo>
                        <a:pt x="68" y="56"/>
                        <a:pt x="70" y="54"/>
                        <a:pt x="70" y="52"/>
                      </a:cubicBezTo>
                      <a:cubicBezTo>
                        <a:pt x="70" y="4"/>
                        <a:pt x="70" y="4"/>
                        <a:pt x="70" y="4"/>
                      </a:cubicBezTo>
                      <a:cubicBezTo>
                        <a:pt x="70" y="2"/>
                        <a:pt x="68" y="0"/>
                        <a:pt x="66" y="0"/>
                      </a:cubicBezTo>
                      <a:cubicBezTo>
                        <a:pt x="4" y="0"/>
                        <a:pt x="4" y="0"/>
                        <a:pt x="4" y="0"/>
                      </a:cubicBezTo>
                      <a:cubicBezTo>
                        <a:pt x="2" y="0"/>
                        <a:pt x="0" y="2"/>
                        <a:pt x="0" y="4"/>
                      </a:cubicBezTo>
                      <a:close/>
                      <a:moveTo>
                        <a:pt x="55" y="8"/>
                      </a:moveTo>
                      <a:cubicBezTo>
                        <a:pt x="55" y="10"/>
                        <a:pt x="54" y="11"/>
                        <a:pt x="52" y="11"/>
                      </a:cubicBezTo>
                      <a:cubicBezTo>
                        <a:pt x="50" y="11"/>
                        <a:pt x="49" y="10"/>
                        <a:pt x="49" y="8"/>
                      </a:cubicBezTo>
                      <a:cubicBezTo>
                        <a:pt x="49" y="7"/>
                        <a:pt x="50" y="5"/>
                        <a:pt x="52" y="5"/>
                      </a:cubicBezTo>
                      <a:cubicBezTo>
                        <a:pt x="54" y="5"/>
                        <a:pt x="55" y="7"/>
                        <a:pt x="55" y="8"/>
                      </a:cubicBezTo>
                      <a:close/>
                      <a:moveTo>
                        <a:pt x="65" y="8"/>
                      </a:moveTo>
                      <a:cubicBezTo>
                        <a:pt x="65" y="10"/>
                        <a:pt x="63" y="11"/>
                        <a:pt x="62" y="11"/>
                      </a:cubicBezTo>
                      <a:cubicBezTo>
                        <a:pt x="60" y="11"/>
                        <a:pt x="59" y="10"/>
                        <a:pt x="59" y="8"/>
                      </a:cubicBezTo>
                      <a:cubicBezTo>
                        <a:pt x="59" y="7"/>
                        <a:pt x="60" y="5"/>
                        <a:pt x="62" y="5"/>
                      </a:cubicBezTo>
                      <a:cubicBezTo>
                        <a:pt x="63" y="5"/>
                        <a:pt x="65" y="7"/>
                        <a:pt x="65" y="8"/>
                      </a:cubicBezTo>
                      <a:close/>
                      <a:moveTo>
                        <a:pt x="5" y="14"/>
                      </a:moveTo>
                      <a:cubicBezTo>
                        <a:pt x="65" y="14"/>
                        <a:pt x="65" y="14"/>
                        <a:pt x="65" y="14"/>
                      </a:cubicBezTo>
                      <a:cubicBezTo>
                        <a:pt x="65" y="50"/>
                        <a:pt x="65" y="50"/>
                        <a:pt x="65" y="50"/>
                      </a:cubicBezTo>
                      <a:cubicBezTo>
                        <a:pt x="5" y="50"/>
                        <a:pt x="5" y="50"/>
                        <a:pt x="5" y="50"/>
                      </a:cubicBezTo>
                      <a:lnTo>
                        <a:pt x="5" y="14"/>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grpSp>
            <p:nvGrpSpPr>
              <p:cNvPr id="210" name="グループ化 209">
                <a:extLst>
                  <a:ext uri="{FF2B5EF4-FFF2-40B4-BE49-F238E27FC236}">
                    <a16:creationId xmlns:a16="http://schemas.microsoft.com/office/drawing/2014/main" id="{AB932284-ADC1-48EA-BB55-9927CA67FACF}"/>
                  </a:ext>
                </a:extLst>
              </p:cNvPr>
              <p:cNvGrpSpPr>
                <a:grpSpLocks noChangeAspect="1"/>
              </p:cNvGrpSpPr>
              <p:nvPr/>
            </p:nvGrpSpPr>
            <p:grpSpPr>
              <a:xfrm>
                <a:off x="1335392" y="3077069"/>
                <a:ext cx="976358" cy="1254065"/>
                <a:chOff x="8550275" y="1863726"/>
                <a:chExt cx="530225" cy="681038"/>
              </a:xfrm>
              <a:solidFill>
                <a:srgbClr val="0064D2"/>
              </a:solidFill>
            </p:grpSpPr>
            <p:sp>
              <p:nvSpPr>
                <p:cNvPr id="211" name="Freeform 12">
                  <a:extLst>
                    <a:ext uri="{FF2B5EF4-FFF2-40B4-BE49-F238E27FC236}">
                      <a16:creationId xmlns:a16="http://schemas.microsoft.com/office/drawing/2014/main" id="{0E334FB9-4D58-4B24-8138-1F18E774A4E7}"/>
                    </a:ext>
                  </a:extLst>
                </p:cNvPr>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2" name="Oval 82">
                  <a:extLst>
                    <a:ext uri="{FF2B5EF4-FFF2-40B4-BE49-F238E27FC236}">
                      <a16:creationId xmlns:a16="http://schemas.microsoft.com/office/drawing/2014/main" id="{47E8681A-61E4-477E-A747-19458FB8AFC6}"/>
                    </a:ext>
                  </a:extLst>
                </p:cNvPr>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3" name="Oval 83">
                  <a:extLst>
                    <a:ext uri="{FF2B5EF4-FFF2-40B4-BE49-F238E27FC236}">
                      <a16:creationId xmlns:a16="http://schemas.microsoft.com/office/drawing/2014/main" id="{3F661E02-03A9-4375-96D8-1F1B05079418}"/>
                    </a:ext>
                  </a:extLst>
                </p:cNvPr>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4" name="Freeform 84">
                  <a:extLst>
                    <a:ext uri="{FF2B5EF4-FFF2-40B4-BE49-F238E27FC236}">
                      <a16:creationId xmlns:a16="http://schemas.microsoft.com/office/drawing/2014/main" id="{74983590-6940-4761-9E5D-C4AFB37FBF43}"/>
                    </a:ext>
                  </a:extLst>
                </p:cNvPr>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5" name="Freeform 85">
                  <a:extLst>
                    <a:ext uri="{FF2B5EF4-FFF2-40B4-BE49-F238E27FC236}">
                      <a16:creationId xmlns:a16="http://schemas.microsoft.com/office/drawing/2014/main" id="{F1B382DF-132D-4D98-BDE7-09EC80B5A408}"/>
                    </a:ext>
                  </a:extLst>
                </p:cNvPr>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grpSp>
        </p:grpSp>
        <p:grpSp>
          <p:nvGrpSpPr>
            <p:cNvPr id="183" name="グループ化 182">
              <a:extLst>
                <a:ext uri="{FF2B5EF4-FFF2-40B4-BE49-F238E27FC236}">
                  <a16:creationId xmlns:a16="http://schemas.microsoft.com/office/drawing/2014/main" id="{71C32290-7B9B-44E4-9D2A-C270C9A4CC25}"/>
                </a:ext>
              </a:extLst>
            </p:cNvPr>
            <p:cNvGrpSpPr/>
            <p:nvPr/>
          </p:nvGrpSpPr>
          <p:grpSpPr>
            <a:xfrm>
              <a:off x="8770233" y="4515982"/>
              <a:ext cx="2322736" cy="1650754"/>
              <a:chOff x="8612753" y="4515982"/>
              <a:chExt cx="2322736" cy="1650754"/>
            </a:xfrm>
          </p:grpSpPr>
          <p:sp>
            <p:nvSpPr>
              <p:cNvPr id="201" name="Google Shape;402;p66">
                <a:extLst>
                  <a:ext uri="{FF2B5EF4-FFF2-40B4-BE49-F238E27FC236}">
                    <a16:creationId xmlns:a16="http://schemas.microsoft.com/office/drawing/2014/main" id="{A3799C8F-84A8-4F6E-B061-CB8C73EE55D2}"/>
                  </a:ext>
                </a:extLst>
              </p:cNvPr>
              <p:cNvSpPr txBox="1"/>
              <p:nvPr/>
            </p:nvSpPr>
            <p:spPr>
              <a:xfrm>
                <a:off x="8612753" y="5662736"/>
                <a:ext cx="2322736" cy="504000"/>
              </a:xfrm>
              <a:prstGeom prst="rect">
                <a:avLst/>
              </a:prstGeom>
              <a:noFill/>
              <a:ln>
                <a:noFill/>
              </a:ln>
            </p:spPr>
            <p:txBody>
              <a:bodyPr spcFirstLastPara="1" wrap="square" lIns="0" tIns="0" rIns="0" bIns="0" anchor="ctr" anchorCtr="0">
                <a:noAutofit/>
              </a:bodyPr>
              <a:lstStyle/>
              <a:p>
                <a:pPr algn="ctr"/>
                <a:r>
                  <a:rPr lang="en" sz="1050" dirty="0">
                    <a:solidFill>
                      <a:schemeClr val="dk1"/>
                    </a:solidFill>
                    <a:latin typeface="+mj-ea"/>
                    <a:ea typeface="+mj-ea"/>
                  </a:rPr>
                  <a:t>賛同者</a:t>
                </a:r>
                <a:endParaRPr sz="1050" dirty="0">
                  <a:solidFill>
                    <a:schemeClr val="dk1"/>
                  </a:solidFill>
                  <a:latin typeface="+mj-ea"/>
                  <a:ea typeface="+mj-ea"/>
                </a:endParaRPr>
              </a:p>
              <a:p>
                <a:pPr algn="ctr"/>
                <a:r>
                  <a:rPr lang="en" sz="1050" dirty="0">
                    <a:solidFill>
                      <a:schemeClr val="dk1"/>
                    </a:solidFill>
                    <a:latin typeface="+mj-ea"/>
                    <a:ea typeface="+mj-ea"/>
                  </a:rPr>
                  <a:t>（開発者や</a:t>
                </a:r>
                <a:r>
                  <a:rPr lang="en" sz="1050" dirty="0">
                    <a:solidFill>
                      <a:srgbClr val="000000"/>
                    </a:solidFill>
                    <a:latin typeface="+mj-ea"/>
                    <a:ea typeface="+mj-ea"/>
                    <a:cs typeface="Arial"/>
                    <a:sym typeface="Arial"/>
                  </a:rPr>
                  <a:t>ユーザ</a:t>
                </a:r>
                <a:r>
                  <a:rPr lang="en" sz="1050" dirty="0">
                    <a:latin typeface="+mj-ea"/>
                    <a:ea typeface="+mj-ea"/>
                  </a:rPr>
                  <a:t>ー）</a:t>
                </a:r>
                <a:endParaRPr sz="1050" dirty="0">
                  <a:latin typeface="+mj-ea"/>
                  <a:ea typeface="+mj-ea"/>
                </a:endParaRPr>
              </a:p>
            </p:txBody>
          </p:sp>
          <p:grpSp>
            <p:nvGrpSpPr>
              <p:cNvPr id="202" name="グループ化 201">
                <a:extLst>
                  <a:ext uri="{FF2B5EF4-FFF2-40B4-BE49-F238E27FC236}">
                    <a16:creationId xmlns:a16="http://schemas.microsoft.com/office/drawing/2014/main" id="{1A4C838C-2CF9-40D0-8CFE-0B080535F6BB}"/>
                  </a:ext>
                </a:extLst>
              </p:cNvPr>
              <p:cNvGrpSpPr/>
              <p:nvPr/>
            </p:nvGrpSpPr>
            <p:grpSpPr>
              <a:xfrm>
                <a:off x="9381903" y="4515982"/>
                <a:ext cx="920473" cy="1147703"/>
                <a:chOff x="980735" y="1761377"/>
                <a:chExt cx="537285" cy="669920"/>
              </a:xfrm>
              <a:solidFill>
                <a:schemeClr val="accent1">
                  <a:lumMod val="60000"/>
                  <a:lumOff val="40000"/>
                </a:schemeClr>
              </a:solidFill>
            </p:grpSpPr>
            <p:sp>
              <p:nvSpPr>
                <p:cNvPr id="203" name="Freeform 6">
                  <a:extLst>
                    <a:ext uri="{FF2B5EF4-FFF2-40B4-BE49-F238E27FC236}">
                      <a16:creationId xmlns:a16="http://schemas.microsoft.com/office/drawing/2014/main" id="{7CFB8F36-9B61-42DD-A270-8456460AB20A}"/>
                    </a:ext>
                  </a:extLst>
                </p:cNvPr>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4" name="Oval 83">
                  <a:extLst>
                    <a:ext uri="{FF2B5EF4-FFF2-40B4-BE49-F238E27FC236}">
                      <a16:creationId xmlns:a16="http://schemas.microsoft.com/office/drawing/2014/main" id="{FEB61FD3-45DE-41C4-873F-79D628DB9183}"/>
                    </a:ext>
                  </a:extLst>
                </p:cNvPr>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5" name="Oval 84">
                  <a:extLst>
                    <a:ext uri="{FF2B5EF4-FFF2-40B4-BE49-F238E27FC236}">
                      <a16:creationId xmlns:a16="http://schemas.microsoft.com/office/drawing/2014/main" id="{7BAC2D2D-5B69-4D40-814B-FE8563B2ED72}"/>
                    </a:ext>
                  </a:extLst>
                </p:cNvPr>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6" name="Freeform 85">
                  <a:extLst>
                    <a:ext uri="{FF2B5EF4-FFF2-40B4-BE49-F238E27FC236}">
                      <a16:creationId xmlns:a16="http://schemas.microsoft.com/office/drawing/2014/main" id="{1146C327-7999-48B8-BBCB-48483A835B43}"/>
                    </a:ext>
                  </a:extLst>
                </p:cNvPr>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7" name="Freeform 366">
                  <a:extLst>
                    <a:ext uri="{FF2B5EF4-FFF2-40B4-BE49-F238E27FC236}">
                      <a16:creationId xmlns:a16="http://schemas.microsoft.com/office/drawing/2014/main" id="{F5311B47-4AF4-4D75-95EA-760AD6CE6A48}"/>
                    </a:ext>
                  </a:extLst>
                </p:cNvPr>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grpSp>
        <p:sp>
          <p:nvSpPr>
            <p:cNvPr id="184" name="角丸四角形 94">
              <a:extLst>
                <a:ext uri="{FF2B5EF4-FFF2-40B4-BE49-F238E27FC236}">
                  <a16:creationId xmlns:a16="http://schemas.microsoft.com/office/drawing/2014/main" id="{909B6CD3-F9DD-4C53-87FB-970369160DEA}"/>
                </a:ext>
              </a:extLst>
            </p:cNvPr>
            <p:cNvSpPr/>
            <p:nvPr/>
          </p:nvSpPr>
          <p:spPr>
            <a:xfrm>
              <a:off x="2838780" y="2053607"/>
              <a:ext cx="6045200" cy="3234602"/>
            </a:xfrm>
            <a:prstGeom prst="roundRect">
              <a:avLst>
                <a:gd name="adj" fmla="val 6148"/>
              </a:avLst>
            </a:prstGeom>
            <a:solidFill>
              <a:schemeClr val="accent1">
                <a:lumMod val="40000"/>
                <a:lumOff val="60000"/>
              </a:schemeClr>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5" name="角丸四角形 94">
              <a:extLst>
                <a:ext uri="{FF2B5EF4-FFF2-40B4-BE49-F238E27FC236}">
                  <a16:creationId xmlns:a16="http://schemas.microsoft.com/office/drawing/2014/main" id="{26247311-BEEB-4D36-B3F9-DA44395A413B}"/>
                </a:ext>
              </a:extLst>
            </p:cNvPr>
            <p:cNvSpPr/>
            <p:nvPr/>
          </p:nvSpPr>
          <p:spPr>
            <a:xfrm>
              <a:off x="3725240" y="2693511"/>
              <a:ext cx="4272280" cy="2053728"/>
            </a:xfrm>
            <a:prstGeom prst="roundRect">
              <a:avLst>
                <a:gd name="adj" fmla="val 8492"/>
              </a:avLst>
            </a:prstGeom>
            <a:solidFill>
              <a:schemeClr val="accent1">
                <a:lumMod val="60000"/>
                <a:lumOff val="40000"/>
              </a:schemeClr>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6" name="角丸四角形 94">
              <a:extLst>
                <a:ext uri="{FF2B5EF4-FFF2-40B4-BE49-F238E27FC236}">
                  <a16:creationId xmlns:a16="http://schemas.microsoft.com/office/drawing/2014/main" id="{31692B17-8161-4ACC-BBF1-31F9464B9DFE}"/>
                </a:ext>
              </a:extLst>
            </p:cNvPr>
            <p:cNvSpPr/>
            <p:nvPr/>
          </p:nvSpPr>
          <p:spPr>
            <a:xfrm>
              <a:off x="4869110" y="3277181"/>
              <a:ext cx="2260600" cy="800252"/>
            </a:xfrm>
            <a:prstGeom prst="roundRect">
              <a:avLst>
                <a:gd name="adj" fmla="val 15270"/>
              </a:avLst>
            </a:prstGeom>
            <a:solidFill>
              <a:schemeClr val="accent2">
                <a:lumMod val="40000"/>
                <a:lumOff val="60000"/>
              </a:schemeClr>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7" name="テキスト ボックス 186">
              <a:extLst>
                <a:ext uri="{FF2B5EF4-FFF2-40B4-BE49-F238E27FC236}">
                  <a16:creationId xmlns:a16="http://schemas.microsoft.com/office/drawing/2014/main" id="{33B1DB55-FAF7-4F3E-9F37-F0BA64797F3D}"/>
                </a:ext>
              </a:extLst>
            </p:cNvPr>
            <p:cNvSpPr txBox="1"/>
            <p:nvPr/>
          </p:nvSpPr>
          <p:spPr>
            <a:xfrm>
              <a:off x="4800531" y="1367840"/>
              <a:ext cx="2397761" cy="583082"/>
            </a:xfrm>
            <a:prstGeom prst="rect">
              <a:avLst/>
            </a:prstGeom>
            <a:noFill/>
          </p:spPr>
          <p:txBody>
            <a:bodyPr wrap="square">
              <a:spAutoFit/>
            </a:bodyPr>
            <a:lstStyle/>
            <a:p>
              <a:pPr algn="ctr"/>
              <a:r>
                <a:rPr lang="ja-JP" altLang="en-US" sz="1400" b="1" dirty="0">
                  <a:solidFill>
                    <a:schemeClr val="accent1"/>
                  </a:solidFill>
                  <a:latin typeface="+mj-ea"/>
                  <a:ea typeface="+mj-ea"/>
                </a:rPr>
                <a:t>オープンな</a:t>
              </a:r>
              <a:r>
                <a:rPr kumimoji="1" lang="ja-JP" altLang="en-US" sz="1400" b="1" dirty="0">
                  <a:solidFill>
                    <a:schemeClr val="accent1"/>
                  </a:solidFill>
                  <a:latin typeface="+mj-ea"/>
                  <a:ea typeface="+mj-ea"/>
                </a:rPr>
                <a:t>場</a:t>
              </a:r>
              <a:endParaRPr lang="ja-JP" altLang="en-US" sz="1400" dirty="0">
                <a:latin typeface="+mj-ea"/>
                <a:ea typeface="+mj-ea"/>
              </a:endParaRPr>
            </a:p>
          </p:txBody>
        </p:sp>
        <p:sp>
          <p:nvSpPr>
            <p:cNvPr id="188" name="テキスト ボックス 187">
              <a:extLst>
                <a:ext uri="{FF2B5EF4-FFF2-40B4-BE49-F238E27FC236}">
                  <a16:creationId xmlns:a16="http://schemas.microsoft.com/office/drawing/2014/main" id="{DFEA9FB9-B185-4EF9-84BB-5B1128B3C4ED}"/>
                </a:ext>
              </a:extLst>
            </p:cNvPr>
            <p:cNvSpPr txBox="1"/>
            <p:nvPr/>
          </p:nvSpPr>
          <p:spPr>
            <a:xfrm>
              <a:off x="4524141" y="2719028"/>
              <a:ext cx="3143720" cy="583082"/>
            </a:xfrm>
            <a:prstGeom prst="rect">
              <a:avLst/>
            </a:prstGeom>
            <a:noFill/>
          </p:spPr>
          <p:txBody>
            <a:bodyPr wrap="square">
              <a:spAutoFit/>
            </a:bodyPr>
            <a:lstStyle/>
            <a:p>
              <a:pPr algn="ctr"/>
              <a:r>
                <a:rPr lang="ja-JP" altLang="en-US" sz="1200" dirty="0">
                  <a:solidFill>
                    <a:schemeClr val="bg1"/>
                  </a:solidFill>
                  <a:latin typeface="+mj-ea"/>
                  <a:ea typeface="+mj-ea"/>
                </a:rPr>
                <a:t>課題解決の</a:t>
              </a:r>
              <a:r>
                <a:rPr lang="ja-JP" altLang="en-US" sz="1400" b="1" dirty="0">
                  <a:solidFill>
                    <a:schemeClr val="bg1"/>
                  </a:solidFill>
                  <a:latin typeface="+mj-ea"/>
                  <a:ea typeface="+mj-ea"/>
                </a:rPr>
                <a:t>アイデア</a:t>
              </a:r>
              <a:endParaRPr lang="ja-JP" altLang="en-US" sz="1400" dirty="0">
                <a:solidFill>
                  <a:schemeClr val="bg1"/>
                </a:solidFill>
                <a:latin typeface="+mj-ea"/>
                <a:ea typeface="+mj-ea"/>
              </a:endParaRPr>
            </a:p>
          </p:txBody>
        </p:sp>
        <p:sp>
          <p:nvSpPr>
            <p:cNvPr id="189" name="テキスト ボックス 188">
              <a:extLst>
                <a:ext uri="{FF2B5EF4-FFF2-40B4-BE49-F238E27FC236}">
                  <a16:creationId xmlns:a16="http://schemas.microsoft.com/office/drawing/2014/main" id="{542491C7-714C-4EC6-8741-ADDE99B24E79}"/>
                </a:ext>
              </a:extLst>
            </p:cNvPr>
            <p:cNvSpPr txBox="1"/>
            <p:nvPr/>
          </p:nvSpPr>
          <p:spPr>
            <a:xfrm>
              <a:off x="4427550" y="3446473"/>
              <a:ext cx="3143720" cy="583082"/>
            </a:xfrm>
            <a:prstGeom prst="rect">
              <a:avLst/>
            </a:prstGeom>
            <a:noFill/>
          </p:spPr>
          <p:txBody>
            <a:bodyPr wrap="square">
              <a:spAutoFit/>
            </a:bodyPr>
            <a:lstStyle/>
            <a:p>
              <a:pPr algn="ctr"/>
              <a:r>
                <a:rPr lang="ja-JP" altLang="en-US" sz="1400" b="1" dirty="0">
                  <a:solidFill>
                    <a:schemeClr val="accent1">
                      <a:lumMod val="50000"/>
                    </a:schemeClr>
                  </a:solidFill>
                  <a:latin typeface="+mj-ea"/>
                  <a:ea typeface="+mj-ea"/>
                </a:rPr>
                <a:t>課題</a:t>
              </a:r>
            </a:p>
          </p:txBody>
        </p:sp>
        <p:sp>
          <p:nvSpPr>
            <p:cNvPr id="190" name="テキスト ボックス 189">
              <a:extLst>
                <a:ext uri="{FF2B5EF4-FFF2-40B4-BE49-F238E27FC236}">
                  <a16:creationId xmlns:a16="http://schemas.microsoft.com/office/drawing/2014/main" id="{637F452F-8188-411F-AC84-FE63D590C311}"/>
                </a:ext>
              </a:extLst>
            </p:cNvPr>
            <p:cNvSpPr txBox="1"/>
            <p:nvPr/>
          </p:nvSpPr>
          <p:spPr>
            <a:xfrm>
              <a:off x="3015620" y="2118306"/>
              <a:ext cx="5967578" cy="583082"/>
            </a:xfrm>
            <a:prstGeom prst="rect">
              <a:avLst/>
            </a:prstGeom>
            <a:noFill/>
          </p:spPr>
          <p:txBody>
            <a:bodyPr wrap="square">
              <a:spAutoFit/>
            </a:bodyPr>
            <a:lstStyle/>
            <a:p>
              <a:pPr algn="ctr"/>
              <a:r>
                <a:rPr lang="ja-JP" altLang="en-US" sz="1200" dirty="0">
                  <a:solidFill>
                    <a:srgbClr val="004B9D"/>
                  </a:solidFill>
                  <a:latin typeface="+mj-ea"/>
                  <a:ea typeface="+mj-ea"/>
                </a:rPr>
                <a:t>解決策を具現化する</a:t>
              </a:r>
              <a:r>
                <a:rPr lang="ja-JP" altLang="en-US" sz="1400" b="1" dirty="0">
                  <a:solidFill>
                    <a:srgbClr val="004B9D"/>
                  </a:solidFill>
                  <a:latin typeface="+mj-ea"/>
                  <a:ea typeface="+mj-ea"/>
                </a:rPr>
                <a:t>実装（ソースコード）</a:t>
              </a:r>
              <a:endParaRPr lang="ja-JP" altLang="en-US" sz="1400" dirty="0">
                <a:solidFill>
                  <a:srgbClr val="004B9D"/>
                </a:solidFill>
                <a:latin typeface="+mj-ea"/>
                <a:ea typeface="+mj-ea"/>
              </a:endParaRPr>
            </a:p>
          </p:txBody>
        </p:sp>
        <p:sp>
          <p:nvSpPr>
            <p:cNvPr id="191" name="矢印: 右 190">
              <a:extLst>
                <a:ext uri="{FF2B5EF4-FFF2-40B4-BE49-F238E27FC236}">
                  <a16:creationId xmlns:a16="http://schemas.microsoft.com/office/drawing/2014/main" id="{037AEFF2-6B25-4408-BC38-C6C5542982EC}"/>
                </a:ext>
              </a:extLst>
            </p:cNvPr>
            <p:cNvSpPr/>
            <p:nvPr/>
          </p:nvSpPr>
          <p:spPr>
            <a:xfrm>
              <a:off x="2286291" y="3345067"/>
              <a:ext cx="3070193" cy="275722"/>
            </a:xfrm>
            <a:prstGeom prst="rightArrow">
              <a:avLst>
                <a:gd name="adj1" fmla="val 50000"/>
                <a:gd name="adj2" fmla="val 923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192" name="グループ化 191">
              <a:extLst>
                <a:ext uri="{FF2B5EF4-FFF2-40B4-BE49-F238E27FC236}">
                  <a16:creationId xmlns:a16="http://schemas.microsoft.com/office/drawing/2014/main" id="{1332B428-7495-42FC-B110-1DCE91F44BEB}"/>
                </a:ext>
              </a:extLst>
            </p:cNvPr>
            <p:cNvGrpSpPr/>
            <p:nvPr/>
          </p:nvGrpSpPr>
          <p:grpSpPr>
            <a:xfrm>
              <a:off x="2282951" y="3596467"/>
              <a:ext cx="2142929" cy="543720"/>
              <a:chOff x="2282951" y="3596467"/>
              <a:chExt cx="2142929" cy="543720"/>
            </a:xfrm>
          </p:grpSpPr>
          <p:sp>
            <p:nvSpPr>
              <p:cNvPr id="199" name="矢印: 右 198">
                <a:extLst>
                  <a:ext uri="{FF2B5EF4-FFF2-40B4-BE49-F238E27FC236}">
                    <a16:creationId xmlns:a16="http://schemas.microsoft.com/office/drawing/2014/main" id="{1872A590-8C34-409E-909A-AC314F89B19D}"/>
                  </a:ext>
                </a:extLst>
              </p:cNvPr>
              <p:cNvSpPr/>
              <p:nvPr/>
            </p:nvSpPr>
            <p:spPr>
              <a:xfrm>
                <a:off x="2284621" y="3596467"/>
                <a:ext cx="2141259" cy="275722"/>
              </a:xfrm>
              <a:prstGeom prst="rightArrow">
                <a:avLst>
                  <a:gd name="adj1" fmla="val 50000"/>
                  <a:gd name="adj2" fmla="val 9237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00" name="矢印: 右 199">
                <a:extLst>
                  <a:ext uri="{FF2B5EF4-FFF2-40B4-BE49-F238E27FC236}">
                    <a16:creationId xmlns:a16="http://schemas.microsoft.com/office/drawing/2014/main" id="{7C2B1F56-2176-4C49-BA40-9903BC3A1509}"/>
                  </a:ext>
                </a:extLst>
              </p:cNvPr>
              <p:cNvSpPr/>
              <p:nvPr/>
            </p:nvSpPr>
            <p:spPr>
              <a:xfrm>
                <a:off x="2282951" y="3864465"/>
                <a:ext cx="1113899" cy="275722"/>
              </a:xfrm>
              <a:prstGeom prst="rightArrow">
                <a:avLst>
                  <a:gd name="adj1" fmla="val 50000"/>
                  <a:gd name="adj2" fmla="val 923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nvGrpSpPr>
            <p:cNvPr id="193" name="グループ化 192">
              <a:extLst>
                <a:ext uri="{FF2B5EF4-FFF2-40B4-BE49-F238E27FC236}">
                  <a16:creationId xmlns:a16="http://schemas.microsoft.com/office/drawing/2014/main" id="{D4A38157-0734-47D4-BFCB-F7D75582801D}"/>
                </a:ext>
              </a:extLst>
            </p:cNvPr>
            <p:cNvGrpSpPr/>
            <p:nvPr/>
          </p:nvGrpSpPr>
          <p:grpSpPr>
            <a:xfrm rot="9276859">
              <a:off x="7330714" y="2754466"/>
              <a:ext cx="2142929" cy="543720"/>
              <a:chOff x="2282951" y="3596467"/>
              <a:chExt cx="2142929" cy="543720"/>
            </a:xfrm>
          </p:grpSpPr>
          <p:sp>
            <p:nvSpPr>
              <p:cNvPr id="197" name="矢印: 右 196">
                <a:extLst>
                  <a:ext uri="{FF2B5EF4-FFF2-40B4-BE49-F238E27FC236}">
                    <a16:creationId xmlns:a16="http://schemas.microsoft.com/office/drawing/2014/main" id="{D790C89C-D6E2-4848-85D0-015475DCF3A6}"/>
                  </a:ext>
                </a:extLst>
              </p:cNvPr>
              <p:cNvSpPr/>
              <p:nvPr/>
            </p:nvSpPr>
            <p:spPr>
              <a:xfrm>
                <a:off x="2284621" y="3596467"/>
                <a:ext cx="2141259" cy="275722"/>
              </a:xfrm>
              <a:prstGeom prst="rightArrow">
                <a:avLst>
                  <a:gd name="adj1" fmla="val 50000"/>
                  <a:gd name="adj2" fmla="val 9237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8" name="矢印: 右 197">
                <a:extLst>
                  <a:ext uri="{FF2B5EF4-FFF2-40B4-BE49-F238E27FC236}">
                    <a16:creationId xmlns:a16="http://schemas.microsoft.com/office/drawing/2014/main" id="{13764B4E-B968-4358-94A5-FD3053D4BE0E}"/>
                  </a:ext>
                </a:extLst>
              </p:cNvPr>
              <p:cNvSpPr/>
              <p:nvPr/>
            </p:nvSpPr>
            <p:spPr>
              <a:xfrm>
                <a:off x="2282951" y="3864465"/>
                <a:ext cx="1113899" cy="275722"/>
              </a:xfrm>
              <a:prstGeom prst="rightArrow">
                <a:avLst>
                  <a:gd name="adj1" fmla="val 50000"/>
                  <a:gd name="adj2" fmla="val 923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nvGrpSpPr>
            <p:cNvPr id="194" name="グループ化 193">
              <a:extLst>
                <a:ext uri="{FF2B5EF4-FFF2-40B4-BE49-F238E27FC236}">
                  <a16:creationId xmlns:a16="http://schemas.microsoft.com/office/drawing/2014/main" id="{65B22601-ADE7-4DAA-8550-FB71CA0ED64F}"/>
                </a:ext>
              </a:extLst>
            </p:cNvPr>
            <p:cNvGrpSpPr/>
            <p:nvPr/>
          </p:nvGrpSpPr>
          <p:grpSpPr>
            <a:xfrm rot="12326709">
              <a:off x="7365709" y="4289725"/>
              <a:ext cx="2156326" cy="554768"/>
              <a:chOff x="2269554" y="3317421"/>
              <a:chExt cx="2156326" cy="554768"/>
            </a:xfrm>
          </p:grpSpPr>
          <p:sp>
            <p:nvSpPr>
              <p:cNvPr id="195" name="矢印: 右 194">
                <a:extLst>
                  <a:ext uri="{FF2B5EF4-FFF2-40B4-BE49-F238E27FC236}">
                    <a16:creationId xmlns:a16="http://schemas.microsoft.com/office/drawing/2014/main" id="{9C1CFC3D-E4E4-4DF9-BCE3-76136C291670}"/>
                  </a:ext>
                </a:extLst>
              </p:cNvPr>
              <p:cNvSpPr/>
              <p:nvPr/>
            </p:nvSpPr>
            <p:spPr>
              <a:xfrm>
                <a:off x="2284621" y="3596467"/>
                <a:ext cx="2141259" cy="275722"/>
              </a:xfrm>
              <a:prstGeom prst="rightArrow">
                <a:avLst>
                  <a:gd name="adj1" fmla="val 50000"/>
                  <a:gd name="adj2" fmla="val 9237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6" name="矢印: 右 195">
                <a:extLst>
                  <a:ext uri="{FF2B5EF4-FFF2-40B4-BE49-F238E27FC236}">
                    <a16:creationId xmlns:a16="http://schemas.microsoft.com/office/drawing/2014/main" id="{226C0674-4350-49E2-8EA9-B7B4EA813074}"/>
                  </a:ext>
                </a:extLst>
              </p:cNvPr>
              <p:cNvSpPr/>
              <p:nvPr/>
            </p:nvSpPr>
            <p:spPr>
              <a:xfrm>
                <a:off x="2269554" y="3317421"/>
                <a:ext cx="1113899" cy="275722"/>
              </a:xfrm>
              <a:prstGeom prst="rightArrow">
                <a:avLst>
                  <a:gd name="adj1" fmla="val 50000"/>
                  <a:gd name="adj2" fmla="val 923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spTree>
    <p:extLst>
      <p:ext uri="{BB962C8B-B14F-4D97-AF65-F5344CB8AC3E}">
        <p14:creationId xmlns:p14="http://schemas.microsoft.com/office/powerpoint/2010/main" val="1986789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0"/>
            <a:ext cx="12192000" cy="7812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solidFill>
                  <a:srgbClr val="FFFFFF"/>
                </a:solidFill>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74</a:t>
            </a:fld>
            <a:endParaRPr kumimoji="0" lang="en-US" altLang="ja-JP" sz="1100" dirty="0">
              <a:solidFill>
                <a:srgbClr val="FFFFFF"/>
              </a:solidFill>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en-US" altLang="ja-JP" sz="2800" dirty="0">
                <a:solidFill>
                  <a:schemeClr val="bg1"/>
                </a:solidFill>
                <a:latin typeface="Meiryo UI" panose="020B0604030504040204" pitchFamily="50" charset="-128"/>
                <a:ea typeface="Meiryo UI" panose="020B0604030504040204" pitchFamily="50" charset="-128"/>
              </a:rPr>
              <a:t>5-2</a:t>
            </a:r>
            <a:r>
              <a:rPr lang="ja-JP" altLang="en-US" sz="2800" dirty="0">
                <a:solidFill>
                  <a:schemeClr val="bg1"/>
                </a:solidFill>
                <a:latin typeface="Meiryo UI" panose="020B0604030504040204" pitchFamily="50" charset="-128"/>
                <a:ea typeface="Meiryo UI" panose="020B0604030504040204" pitchFamily="50" charset="-128"/>
              </a:rPr>
              <a:t>　「共通課題」 を見つけるには？</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コンテンツ プレースホルダー 2">
            <a:extLst>
              <a:ext uri="{FF2B5EF4-FFF2-40B4-BE49-F238E27FC236}">
                <a16:creationId xmlns:a16="http://schemas.microsoft.com/office/drawing/2014/main" id="{2622BCD1-3926-44B9-B001-2A4CCC471A1E}"/>
              </a:ext>
            </a:extLst>
          </p:cNvPr>
          <p:cNvSpPr txBox="1">
            <a:spLocks/>
          </p:cNvSpPr>
          <p:nvPr/>
        </p:nvSpPr>
        <p:spPr>
          <a:xfrm>
            <a:off x="516000" y="1367243"/>
            <a:ext cx="11160000" cy="4320000"/>
          </a:xfrm>
          <a:prstGeom prst="rect">
            <a:avLst/>
          </a:prstGeom>
          <a:solidFill>
            <a:schemeClr val="bg1">
              <a:alpha val="85000"/>
            </a:schemeClr>
          </a:solidFill>
        </p:spPr>
        <p:txBody>
          <a:bodyPr wrap="none" lIns="180000" rIns="18000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spcBef>
                <a:spcPts val="0"/>
              </a:spcBef>
              <a:spcAft>
                <a:spcPts val="600"/>
              </a:spcAft>
            </a:pPr>
            <a:r>
              <a:rPr lang="ja-JP" altLang="en-US" sz="3200" dirty="0">
                <a:solidFill>
                  <a:srgbClr val="668565"/>
                </a:solidFill>
                <a:latin typeface="Meiryo UI" panose="020B0604030504040204" pitchFamily="50" charset="-128"/>
                <a:ea typeface="Meiryo UI" panose="020B0604030504040204" pitchFamily="50" charset="-128"/>
              </a:rPr>
              <a:t>●</a:t>
            </a:r>
            <a:r>
              <a:rPr lang="ja-JP" altLang="en-US" sz="3200" b="1" dirty="0">
                <a:solidFill>
                  <a:srgbClr val="668565"/>
                </a:solidFill>
                <a:latin typeface="Meiryo UI" panose="020B0604030504040204" pitchFamily="50" charset="-128"/>
                <a:ea typeface="Meiryo UI" panose="020B0604030504040204" pitchFamily="50" charset="-128"/>
              </a:rPr>
              <a:t>まずは身近なところから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同じ部門・組織の中から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同じ事業部 </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ドメイン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の中から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会社全体で</a:t>
            </a:r>
          </a:p>
          <a:p>
            <a:pPr marL="0" indent="0">
              <a:spcBef>
                <a:spcPts val="1800"/>
              </a:spcBef>
              <a:spcAft>
                <a:spcPts val="600"/>
              </a:spcAft>
            </a:pPr>
            <a:r>
              <a:rPr lang="ja-JP" altLang="en-US" sz="3200" dirty="0">
                <a:solidFill>
                  <a:srgbClr val="668565"/>
                </a:solidFill>
                <a:latin typeface="Meiryo UI" panose="020B0604030504040204" pitchFamily="50" charset="-128"/>
                <a:ea typeface="Meiryo UI" panose="020B0604030504040204" pitchFamily="50" charset="-128"/>
              </a:rPr>
              <a:t>●</a:t>
            </a:r>
            <a:r>
              <a:rPr lang="ja-JP" altLang="en-US" sz="3200" b="1" dirty="0">
                <a:solidFill>
                  <a:srgbClr val="668565"/>
                </a:solidFill>
                <a:latin typeface="Meiryo UI" panose="020B0604030504040204" pitchFamily="50" charset="-128"/>
                <a:ea typeface="Meiryo UI" panose="020B0604030504040204" pitchFamily="50" charset="-128"/>
              </a:rPr>
              <a:t>どのようなタイミングで考えるのが良いか？</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新しいプロジェクトを始めるとき</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要件定義やシステム設計するとき</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リファクタリングするとき</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90913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471F9-6FCE-4080-8637-79765E3F23F9}"/>
              </a:ext>
            </a:extLst>
          </p:cNvPr>
          <p:cNvSpPr>
            <a:spLocks noGrp="1"/>
          </p:cNvSpPr>
          <p:nvPr>
            <p:ph type="title"/>
          </p:nvPr>
        </p:nvSpPr>
        <p:spPr/>
        <p:txBody>
          <a:bodyPr/>
          <a:lstStyle/>
          <a:p>
            <a:r>
              <a:rPr lang="en-US" altLang="ja-JP" sz="2800" dirty="0">
                <a:solidFill>
                  <a:schemeClr val="bg1"/>
                </a:solidFill>
                <a:latin typeface="+mn-ea"/>
                <a:ea typeface="+mn-ea"/>
              </a:rPr>
              <a:t>5-3</a:t>
            </a:r>
            <a:r>
              <a:rPr lang="ja-JP" altLang="en-US" sz="2800" dirty="0">
                <a:solidFill>
                  <a:schemeClr val="bg1"/>
                </a:solidFill>
                <a:latin typeface="+mn-ea"/>
                <a:ea typeface="+mn-ea"/>
              </a:rPr>
              <a:t>　「共通課題」 の解決にあたり重要なこと</a:t>
            </a:r>
            <a:endParaRPr kumimoji="1" lang="ja-JP" altLang="en-US" sz="2800" dirty="0">
              <a:solidFill>
                <a:schemeClr val="bg1"/>
              </a:solidFill>
              <a:latin typeface="+mn-ea"/>
              <a:ea typeface="+mn-ea"/>
            </a:endParaRPr>
          </a:p>
        </p:txBody>
      </p:sp>
      <p:sp>
        <p:nvSpPr>
          <p:cNvPr id="65" name="角丸四角形 94">
            <a:extLst>
              <a:ext uri="{FF2B5EF4-FFF2-40B4-BE49-F238E27FC236}">
                <a16:creationId xmlns:a16="http://schemas.microsoft.com/office/drawing/2014/main" id="{CE944521-05CF-48A6-B6B7-619A18A8E577}"/>
              </a:ext>
            </a:extLst>
          </p:cNvPr>
          <p:cNvSpPr/>
          <p:nvPr/>
        </p:nvSpPr>
        <p:spPr>
          <a:xfrm>
            <a:off x="688307" y="1010870"/>
            <a:ext cx="10901355" cy="4272330"/>
          </a:xfrm>
          <a:prstGeom prst="roundRect">
            <a:avLst>
              <a:gd name="adj" fmla="val 3163"/>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66" name="コンテンツ プレースホルダー 2">
            <a:extLst>
              <a:ext uri="{FF2B5EF4-FFF2-40B4-BE49-F238E27FC236}">
                <a16:creationId xmlns:a16="http://schemas.microsoft.com/office/drawing/2014/main" id="{1D6D21A0-F0FE-40EF-B79F-8D256800A155}"/>
              </a:ext>
            </a:extLst>
          </p:cNvPr>
          <p:cNvSpPr txBox="1">
            <a:spLocks/>
          </p:cNvSpPr>
          <p:nvPr/>
        </p:nvSpPr>
        <p:spPr>
          <a:xfrm>
            <a:off x="3220600" y="1107165"/>
            <a:ext cx="5400675" cy="396875"/>
          </a:xfrm>
          <a:prstGeom prst="rect">
            <a:avLst/>
          </a:prstGeom>
        </p:spPr>
        <p:txBody>
          <a:bodyPr wrap="none" t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000">
                <a:solidFill>
                  <a:schemeClr val="accent1"/>
                </a:solidFill>
                <a:latin typeface="東芝 Pゴシック" panose="020B0500000000000000" pitchFamily="50" charset="-128"/>
                <a:ea typeface="東芝 Pゴシック" panose="020B0500000000000000" pitchFamily="50" charset="-128"/>
              </a:rPr>
              <a:t>共有された</a:t>
            </a:r>
            <a:r>
              <a:rPr lang="ja-JP" altLang="en-US" sz="3000" b="1">
                <a:solidFill>
                  <a:schemeClr val="accent1"/>
                </a:solidFill>
                <a:latin typeface="東芝 Pゴシック" panose="020B0500000000000000" pitchFamily="50" charset="-128"/>
                <a:ea typeface="東芝 Pゴシック" panose="020B0500000000000000" pitchFamily="50" charset="-128"/>
              </a:rPr>
              <a:t>オープンな場所</a:t>
            </a:r>
            <a:endParaRPr lang="en-US" altLang="ja-JP" sz="3000" dirty="0">
              <a:solidFill>
                <a:schemeClr val="tx2">
                  <a:lumMod val="50000"/>
                </a:schemeClr>
              </a:solidFill>
              <a:latin typeface="東芝 Pゴシック" panose="020B0500000000000000" pitchFamily="50" charset="-128"/>
              <a:ea typeface="東芝 Pゴシック" panose="020B0500000000000000" pitchFamily="50" charset="-128"/>
            </a:endParaRPr>
          </a:p>
        </p:txBody>
      </p:sp>
      <p:pic>
        <p:nvPicPr>
          <p:cNvPr id="96" name="図 95">
            <a:extLst>
              <a:ext uri="{FF2B5EF4-FFF2-40B4-BE49-F238E27FC236}">
                <a16:creationId xmlns:a16="http://schemas.microsoft.com/office/drawing/2014/main" id="{6238838E-EA4C-484C-A692-70C05A195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004" y="2498946"/>
            <a:ext cx="2802882" cy="993664"/>
          </a:xfrm>
          <a:prstGeom prst="rect">
            <a:avLst/>
          </a:prstGeom>
        </p:spPr>
      </p:pic>
      <p:pic>
        <p:nvPicPr>
          <p:cNvPr id="99" name="図 98">
            <a:extLst>
              <a:ext uri="{FF2B5EF4-FFF2-40B4-BE49-F238E27FC236}">
                <a16:creationId xmlns:a16="http://schemas.microsoft.com/office/drawing/2014/main" id="{E5BA2470-1B5A-4021-A0FD-AB91FD7FB9AF}"/>
              </a:ext>
            </a:extLst>
          </p:cNvPr>
          <p:cNvPicPr>
            <a:picLocks noChangeAspect="1"/>
          </p:cNvPicPr>
          <p:nvPr/>
        </p:nvPicPr>
        <p:blipFill>
          <a:blip r:embed="rId3">
            <a:lum bright="-20000" contrast="40000"/>
          </a:blip>
          <a:stretch>
            <a:fillRect/>
          </a:stretch>
        </p:blipFill>
        <p:spPr>
          <a:xfrm>
            <a:off x="7495087" y="4523477"/>
            <a:ext cx="1660691" cy="524179"/>
          </a:xfrm>
          <a:prstGeom prst="rect">
            <a:avLst/>
          </a:prstGeom>
          <a:effectLst>
            <a:outerShdw blurRad="50800" dist="50800" dir="2700000" algn="tl" rotWithShape="0">
              <a:prstClr val="black">
                <a:alpha val="50000"/>
              </a:prstClr>
            </a:outerShdw>
          </a:effectLst>
        </p:spPr>
      </p:pic>
      <p:grpSp>
        <p:nvGrpSpPr>
          <p:cNvPr id="100" name="グループ化 99">
            <a:extLst>
              <a:ext uri="{FF2B5EF4-FFF2-40B4-BE49-F238E27FC236}">
                <a16:creationId xmlns:a16="http://schemas.microsoft.com/office/drawing/2014/main" id="{4EDCE20E-C118-42AF-AFF0-B22A532990FF}"/>
              </a:ext>
            </a:extLst>
          </p:cNvPr>
          <p:cNvGrpSpPr/>
          <p:nvPr/>
        </p:nvGrpSpPr>
        <p:grpSpPr>
          <a:xfrm>
            <a:off x="7697217" y="4000531"/>
            <a:ext cx="576228" cy="733829"/>
            <a:chOff x="36552" y="1761377"/>
            <a:chExt cx="526044" cy="669920"/>
          </a:xfrm>
          <a:solidFill>
            <a:schemeClr val="accent1">
              <a:lumMod val="60000"/>
              <a:lumOff val="40000"/>
            </a:schemeClr>
          </a:solidFill>
        </p:grpSpPr>
        <p:sp>
          <p:nvSpPr>
            <p:cNvPr id="101" name="Freeform 5">
              <a:extLst>
                <a:ext uri="{FF2B5EF4-FFF2-40B4-BE49-F238E27FC236}">
                  <a16:creationId xmlns:a16="http://schemas.microsoft.com/office/drawing/2014/main" id="{3020F461-927C-4CF9-9B87-1EB9374A1E70}"/>
                </a:ext>
              </a:extLst>
            </p:cNvPr>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54">
              <a:extLst>
                <a:ext uri="{FF2B5EF4-FFF2-40B4-BE49-F238E27FC236}">
                  <a16:creationId xmlns:a16="http://schemas.microsoft.com/office/drawing/2014/main" id="{D8D424C0-86D5-4D04-9798-B2710F14F827}"/>
                </a:ext>
              </a:extLst>
            </p:cNvPr>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55">
              <a:extLst>
                <a:ext uri="{FF2B5EF4-FFF2-40B4-BE49-F238E27FC236}">
                  <a16:creationId xmlns:a16="http://schemas.microsoft.com/office/drawing/2014/main" id="{23732DBD-3B65-4DD7-8663-CD306A6571E7}"/>
                </a:ext>
              </a:extLst>
            </p:cNvPr>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56">
              <a:extLst>
                <a:ext uri="{FF2B5EF4-FFF2-40B4-BE49-F238E27FC236}">
                  <a16:creationId xmlns:a16="http://schemas.microsoft.com/office/drawing/2014/main" id="{600876C7-2160-4B9D-A9E6-A7293CADE0A0}"/>
                </a:ext>
              </a:extLst>
            </p:cNvPr>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05" name="グループ化 104">
            <a:extLst>
              <a:ext uri="{FF2B5EF4-FFF2-40B4-BE49-F238E27FC236}">
                <a16:creationId xmlns:a16="http://schemas.microsoft.com/office/drawing/2014/main" id="{63FF8480-BC53-414F-AA80-C1F28ECAA0FC}"/>
              </a:ext>
            </a:extLst>
          </p:cNvPr>
          <p:cNvGrpSpPr/>
          <p:nvPr/>
        </p:nvGrpSpPr>
        <p:grpSpPr>
          <a:xfrm>
            <a:off x="8406835" y="4030883"/>
            <a:ext cx="582546" cy="711228"/>
            <a:chOff x="-3175" y="1900238"/>
            <a:chExt cx="531813" cy="649288"/>
          </a:xfrm>
          <a:solidFill>
            <a:srgbClr val="7030A0"/>
          </a:solidFill>
        </p:grpSpPr>
        <p:sp>
          <p:nvSpPr>
            <p:cNvPr id="106" name="Freeform 5">
              <a:extLst>
                <a:ext uri="{FF2B5EF4-FFF2-40B4-BE49-F238E27FC236}">
                  <a16:creationId xmlns:a16="http://schemas.microsoft.com/office/drawing/2014/main" id="{93945338-53AF-45B5-8E46-371425F298D9}"/>
                </a:ext>
              </a:extLst>
            </p:cNvPr>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7" name="Oval 125">
              <a:extLst>
                <a:ext uri="{FF2B5EF4-FFF2-40B4-BE49-F238E27FC236}">
                  <a16:creationId xmlns:a16="http://schemas.microsoft.com/office/drawing/2014/main" id="{992D68A0-333D-4B7E-97B4-78C8178179AE}"/>
                </a:ext>
              </a:extLst>
            </p:cNvPr>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8" name="Oval 126">
              <a:extLst>
                <a:ext uri="{FF2B5EF4-FFF2-40B4-BE49-F238E27FC236}">
                  <a16:creationId xmlns:a16="http://schemas.microsoft.com/office/drawing/2014/main" id="{F1E1692F-E69B-47C8-99FD-784E077BCA6D}"/>
                </a:ext>
              </a:extLst>
            </p:cNvPr>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9" name="Freeform 127">
              <a:extLst>
                <a:ext uri="{FF2B5EF4-FFF2-40B4-BE49-F238E27FC236}">
                  <a16:creationId xmlns:a16="http://schemas.microsoft.com/office/drawing/2014/main" id="{945F78B6-EF80-4943-8FCA-C11FC120A812}"/>
                </a:ext>
              </a:extLst>
            </p:cNvPr>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10" name="直線矢印コネクタ 109">
            <a:extLst>
              <a:ext uri="{FF2B5EF4-FFF2-40B4-BE49-F238E27FC236}">
                <a16:creationId xmlns:a16="http://schemas.microsoft.com/office/drawing/2014/main" id="{10293AA5-27B9-411D-AA27-4E0822559EC3}"/>
              </a:ext>
            </a:extLst>
          </p:cNvPr>
          <p:cNvCxnSpPr>
            <a:cxnSpLocks/>
          </p:cNvCxnSpPr>
          <p:nvPr/>
        </p:nvCxnSpPr>
        <p:spPr>
          <a:xfrm flipH="1" flipV="1">
            <a:off x="8325432" y="3195886"/>
            <a:ext cx="10168" cy="500134"/>
          </a:xfrm>
          <a:prstGeom prst="straightConnector1">
            <a:avLst/>
          </a:prstGeom>
          <a:ln w="47625" cap="rnd">
            <a:solidFill>
              <a:schemeClr val="accent1">
                <a:lumMod val="60000"/>
                <a:lumOff val="40000"/>
              </a:schemeClr>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DB55CCEE-DBC3-4D8B-A3BA-09FE0763D894}"/>
              </a:ext>
            </a:extLst>
          </p:cNvPr>
          <p:cNvSpPr txBox="1"/>
          <p:nvPr/>
        </p:nvSpPr>
        <p:spPr>
          <a:xfrm>
            <a:off x="6704550" y="3696020"/>
            <a:ext cx="1757212" cy="307777"/>
          </a:xfrm>
          <a:prstGeom prst="rect">
            <a:avLst/>
          </a:prstGeom>
          <a:noFill/>
        </p:spPr>
        <p:txBody>
          <a:bodyPr wrap="none" rtlCol="0">
            <a:spAutoFit/>
          </a:bodyPr>
          <a:lstStyle/>
          <a:p>
            <a:pPr algn="ctr"/>
            <a:r>
              <a:rPr lang="ja-JP" altLang="en-US" sz="1400" b="1" spc="-150" dirty="0">
                <a:solidFill>
                  <a:srgbClr val="0064D2">
                    <a:lumMod val="60000"/>
                    <a:lumOff val="40000"/>
                  </a:srgbClr>
                </a:solidFill>
                <a:latin typeface="東芝 Pゴシック" panose="020B0500000000000000" pitchFamily="50" charset="-128"/>
                <a:ea typeface="東芝 Pゴシック" panose="020B0500000000000000" pitchFamily="50" charset="-128"/>
              </a:rPr>
              <a:t>トラステッドコミッター</a:t>
            </a:r>
          </a:p>
        </p:txBody>
      </p:sp>
      <p:sp>
        <p:nvSpPr>
          <p:cNvPr id="112" name="テキスト ボックス 111">
            <a:extLst>
              <a:ext uri="{FF2B5EF4-FFF2-40B4-BE49-F238E27FC236}">
                <a16:creationId xmlns:a16="http://schemas.microsoft.com/office/drawing/2014/main" id="{621CB43F-9B67-4618-8D92-42FB53C19043}"/>
              </a:ext>
            </a:extLst>
          </p:cNvPr>
          <p:cNvSpPr txBox="1"/>
          <p:nvPr/>
        </p:nvSpPr>
        <p:spPr>
          <a:xfrm>
            <a:off x="8375564" y="3696020"/>
            <a:ext cx="1656224" cy="307777"/>
          </a:xfrm>
          <a:prstGeom prst="rect">
            <a:avLst/>
          </a:prstGeom>
          <a:noFill/>
        </p:spPr>
        <p:txBody>
          <a:bodyPr wrap="none" rtlCol="0">
            <a:spAutoFit/>
          </a:bodyPr>
          <a:lstStyle/>
          <a:p>
            <a:pPr algn="ctr"/>
            <a:r>
              <a:rPr lang="ja-JP" altLang="en-US" sz="1400" b="1" dirty="0">
                <a:solidFill>
                  <a:schemeClr val="accent4"/>
                </a:solidFill>
                <a:latin typeface="東芝 Pゴシック" panose="020B0500000000000000" pitchFamily="50" charset="-128"/>
                <a:ea typeface="東芝 Pゴシック" panose="020B0500000000000000" pitchFamily="50" charset="-128"/>
              </a:rPr>
              <a:t>コントリビューター</a:t>
            </a:r>
          </a:p>
        </p:txBody>
      </p:sp>
      <p:cxnSp>
        <p:nvCxnSpPr>
          <p:cNvPr id="113" name="直線矢印コネクタ 112">
            <a:extLst>
              <a:ext uri="{FF2B5EF4-FFF2-40B4-BE49-F238E27FC236}">
                <a16:creationId xmlns:a16="http://schemas.microsoft.com/office/drawing/2014/main" id="{F8168C51-7D7F-4AD8-83B3-32E6F79D9462}"/>
              </a:ext>
            </a:extLst>
          </p:cNvPr>
          <p:cNvCxnSpPr>
            <a:cxnSpLocks/>
          </p:cNvCxnSpPr>
          <p:nvPr/>
        </p:nvCxnSpPr>
        <p:spPr>
          <a:xfrm flipV="1">
            <a:off x="6327098" y="3195886"/>
            <a:ext cx="1392989" cy="680661"/>
          </a:xfrm>
          <a:prstGeom prst="straightConnector1">
            <a:avLst/>
          </a:prstGeom>
          <a:ln w="47625" cap="rnd">
            <a:solidFill>
              <a:schemeClr val="accent1">
                <a:lumMod val="60000"/>
                <a:lumOff val="40000"/>
              </a:schemeClr>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4" name="図 113">
            <a:extLst>
              <a:ext uri="{FF2B5EF4-FFF2-40B4-BE49-F238E27FC236}">
                <a16:creationId xmlns:a16="http://schemas.microsoft.com/office/drawing/2014/main" id="{5B6DA6D1-5E5F-45DE-AD3C-D9F7496413AF}"/>
              </a:ext>
            </a:extLst>
          </p:cNvPr>
          <p:cNvPicPr>
            <a:picLocks noChangeAspect="1"/>
          </p:cNvPicPr>
          <p:nvPr/>
        </p:nvPicPr>
        <p:blipFill>
          <a:blip r:embed="rId3">
            <a:lum bright="-20000" contrast="40000"/>
          </a:blip>
          <a:stretch>
            <a:fillRect/>
          </a:stretch>
        </p:blipFill>
        <p:spPr>
          <a:xfrm>
            <a:off x="9548693" y="4523477"/>
            <a:ext cx="1660691" cy="524179"/>
          </a:xfrm>
          <a:prstGeom prst="rect">
            <a:avLst/>
          </a:prstGeom>
          <a:effectLst>
            <a:outerShdw blurRad="50800" dist="50800" dir="2700000" algn="tl" rotWithShape="0">
              <a:prstClr val="black">
                <a:alpha val="50000"/>
              </a:prstClr>
            </a:outerShdw>
          </a:effectLst>
        </p:spPr>
      </p:pic>
      <p:pic>
        <p:nvPicPr>
          <p:cNvPr id="115" name="図 114">
            <a:extLst>
              <a:ext uri="{FF2B5EF4-FFF2-40B4-BE49-F238E27FC236}">
                <a16:creationId xmlns:a16="http://schemas.microsoft.com/office/drawing/2014/main" id="{ACB03DA5-083E-4984-84C3-B70743D33985}"/>
              </a:ext>
            </a:extLst>
          </p:cNvPr>
          <p:cNvPicPr>
            <a:picLocks noChangeAspect="1"/>
          </p:cNvPicPr>
          <p:nvPr/>
        </p:nvPicPr>
        <p:blipFill>
          <a:blip r:embed="rId3">
            <a:lum bright="-20000" contrast="40000"/>
          </a:blip>
          <a:stretch>
            <a:fillRect/>
          </a:stretch>
        </p:blipFill>
        <p:spPr>
          <a:xfrm>
            <a:off x="5485060" y="4523477"/>
            <a:ext cx="1660691" cy="524179"/>
          </a:xfrm>
          <a:prstGeom prst="rect">
            <a:avLst/>
          </a:prstGeom>
          <a:effectLst>
            <a:outerShdw blurRad="50800" dist="50800" dir="2700000" algn="tl" rotWithShape="0">
              <a:prstClr val="black">
                <a:alpha val="50000"/>
              </a:prstClr>
            </a:outerShdw>
          </a:effectLst>
        </p:spPr>
      </p:pic>
      <p:grpSp>
        <p:nvGrpSpPr>
          <p:cNvPr id="116" name="グループ化 115">
            <a:extLst>
              <a:ext uri="{FF2B5EF4-FFF2-40B4-BE49-F238E27FC236}">
                <a16:creationId xmlns:a16="http://schemas.microsoft.com/office/drawing/2014/main" id="{A582A8FE-3EFE-4564-8154-D5DE6FDD2B87}"/>
              </a:ext>
            </a:extLst>
          </p:cNvPr>
          <p:cNvGrpSpPr/>
          <p:nvPr/>
        </p:nvGrpSpPr>
        <p:grpSpPr>
          <a:xfrm>
            <a:off x="10397929" y="4019542"/>
            <a:ext cx="679928" cy="752963"/>
            <a:chOff x="1809750" y="3000376"/>
            <a:chExt cx="620713" cy="687388"/>
          </a:xfrm>
          <a:solidFill>
            <a:srgbClr val="7030A0"/>
          </a:solidFill>
        </p:grpSpPr>
        <p:sp>
          <p:nvSpPr>
            <p:cNvPr id="117" name="Freeform 14">
              <a:extLst>
                <a:ext uri="{FF2B5EF4-FFF2-40B4-BE49-F238E27FC236}">
                  <a16:creationId xmlns:a16="http://schemas.microsoft.com/office/drawing/2014/main" id="{156FD006-96EF-4F14-9ABD-E7507F6FEBD4}"/>
                </a:ext>
              </a:extLst>
            </p:cNvPr>
            <p:cNvSpPr>
              <a:spLocks noEditPoints="1"/>
            </p:cNvSpPr>
            <p:nvPr/>
          </p:nvSpPr>
          <p:spPr bwMode="auto">
            <a:xfrm>
              <a:off x="1809750" y="3000376"/>
              <a:ext cx="620713" cy="687388"/>
            </a:xfrm>
            <a:custGeom>
              <a:avLst/>
              <a:gdLst>
                <a:gd name="T0" fmla="*/ 166 w 237"/>
                <a:gd name="T1" fmla="*/ 171 h 262"/>
                <a:gd name="T2" fmla="*/ 155 w 237"/>
                <a:gd name="T3" fmla="*/ 155 h 262"/>
                <a:gd name="T4" fmla="*/ 209 w 237"/>
                <a:gd name="T5" fmla="*/ 175 h 262"/>
                <a:gd name="T6" fmla="*/ 200 w 237"/>
                <a:gd name="T7" fmla="*/ 89 h 262"/>
                <a:gd name="T8" fmla="*/ 128 w 237"/>
                <a:gd name="T9" fmla="*/ 0 h 262"/>
                <a:gd name="T10" fmla="*/ 49 w 237"/>
                <a:gd name="T11" fmla="*/ 105 h 262"/>
                <a:gd name="T12" fmla="*/ 34 w 237"/>
                <a:gd name="T13" fmla="*/ 135 h 262"/>
                <a:gd name="T14" fmla="*/ 32 w 237"/>
                <a:gd name="T15" fmla="*/ 169 h 262"/>
                <a:gd name="T16" fmla="*/ 1 w 237"/>
                <a:gd name="T17" fmla="*/ 258 h 262"/>
                <a:gd name="T18" fmla="*/ 25 w 237"/>
                <a:gd name="T19" fmla="*/ 192 h 262"/>
                <a:gd name="T20" fmla="*/ 63 w 237"/>
                <a:gd name="T21" fmla="*/ 259 h 262"/>
                <a:gd name="T22" fmla="*/ 79 w 237"/>
                <a:gd name="T23" fmla="*/ 189 h 262"/>
                <a:gd name="T24" fmla="*/ 103 w 237"/>
                <a:gd name="T25" fmla="*/ 213 h 262"/>
                <a:gd name="T26" fmla="*/ 135 w 237"/>
                <a:gd name="T27" fmla="*/ 210 h 262"/>
                <a:gd name="T28" fmla="*/ 166 w 237"/>
                <a:gd name="T29" fmla="*/ 213 h 262"/>
                <a:gd name="T30" fmla="*/ 192 w 237"/>
                <a:gd name="T31" fmla="*/ 189 h 262"/>
                <a:gd name="T32" fmla="*/ 193 w 237"/>
                <a:gd name="T33" fmla="*/ 184 h 262"/>
                <a:gd name="T34" fmla="*/ 162 w 237"/>
                <a:gd name="T35" fmla="*/ 204 h 262"/>
                <a:gd name="T36" fmla="*/ 121 w 237"/>
                <a:gd name="T37" fmla="*/ 155 h 262"/>
                <a:gd name="T38" fmla="*/ 108 w 237"/>
                <a:gd name="T39" fmla="*/ 91 h 262"/>
                <a:gd name="T40" fmla="*/ 163 w 237"/>
                <a:gd name="T41" fmla="*/ 91 h 262"/>
                <a:gd name="T42" fmla="*/ 149 w 237"/>
                <a:gd name="T43" fmla="*/ 155 h 262"/>
                <a:gd name="T44" fmla="*/ 108 w 237"/>
                <a:gd name="T45" fmla="*/ 204 h 262"/>
                <a:gd name="T46" fmla="*/ 61 w 237"/>
                <a:gd name="T47" fmla="*/ 174 h 262"/>
                <a:gd name="T48" fmla="*/ 81 w 237"/>
                <a:gd name="T49" fmla="*/ 145 h 262"/>
                <a:gd name="T50" fmla="*/ 71 w 237"/>
                <a:gd name="T51" fmla="*/ 113 h 262"/>
                <a:gd name="T52" fmla="*/ 115 w 237"/>
                <a:gd name="T53" fmla="*/ 155 h 262"/>
                <a:gd name="T54" fmla="*/ 105 w 237"/>
                <a:gd name="T55" fmla="*/ 171 h 262"/>
                <a:gd name="T56" fmla="*/ 59 w 237"/>
                <a:gd name="T57" fmla="*/ 193 h 262"/>
                <a:gd name="T58" fmla="*/ 187 w 237"/>
                <a:gd name="T59" fmla="*/ 51 h 262"/>
                <a:gd name="T60" fmla="*/ 185 w 237"/>
                <a:gd name="T61" fmla="*/ 66 h 262"/>
                <a:gd name="T62" fmla="*/ 152 w 237"/>
                <a:gd name="T63" fmla="*/ 57 h 262"/>
                <a:gd name="T64" fmla="*/ 144 w 237"/>
                <a:gd name="T65" fmla="*/ 54 h 262"/>
                <a:gd name="T66" fmla="*/ 116 w 237"/>
                <a:gd name="T67" fmla="*/ 11 h 262"/>
                <a:gd name="T68" fmla="*/ 86 w 237"/>
                <a:gd name="T69" fmla="*/ 69 h 262"/>
                <a:gd name="T70" fmla="*/ 185 w 237"/>
                <a:gd name="T71" fmla="*/ 76 h 262"/>
                <a:gd name="T72" fmla="*/ 189 w 237"/>
                <a:gd name="T73" fmla="*/ 161 h 262"/>
                <a:gd name="T74" fmla="*/ 207 w 237"/>
                <a:gd name="T75" fmla="*/ 108 h 262"/>
                <a:gd name="T76" fmla="*/ 92 w 237"/>
                <a:gd name="T77" fmla="*/ 70 h 262"/>
                <a:gd name="T78" fmla="*/ 133 w 237"/>
                <a:gd name="T79" fmla="*/ 70 h 262"/>
                <a:gd name="T80" fmla="*/ 102 w 237"/>
                <a:gd name="T81" fmla="*/ 68 h 262"/>
                <a:gd name="T82" fmla="*/ 174 w 237"/>
                <a:gd name="T83" fmla="*/ 74 h 262"/>
                <a:gd name="T84" fmla="*/ 179 w 237"/>
                <a:gd name="T85" fmla="*/ 69 h 262"/>
                <a:gd name="T86" fmla="*/ 82 w 237"/>
                <a:gd name="T87" fmla="*/ 75 h 262"/>
                <a:gd name="T88" fmla="*/ 36 w 237"/>
                <a:gd name="T89" fmla="*/ 181 h 262"/>
                <a:gd name="T90" fmla="*/ 41 w 237"/>
                <a:gd name="T91" fmla="*/ 134 h 262"/>
                <a:gd name="T92" fmla="*/ 63 w 237"/>
                <a:gd name="T93" fmla="*/ 91 h 262"/>
                <a:gd name="T94" fmla="*/ 61 w 237"/>
                <a:gd name="T95" fmla="*/ 129 h 262"/>
                <a:gd name="T96" fmla="*/ 60 w 237"/>
                <a:gd name="T97" fmla="*/ 148 h 262"/>
                <a:gd name="T98" fmla="*/ 73 w 237"/>
                <a:gd name="T99" fmla="*/ 128 h 262"/>
                <a:gd name="T100" fmla="*/ 63 w 237"/>
                <a:gd name="T101" fmla="*/ 165 h 262"/>
                <a:gd name="T102" fmla="*/ 36 w 237"/>
                <a:gd name="T103" fmla="*/ 18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262">
                  <a:moveTo>
                    <a:pt x="193" y="184"/>
                  </a:moveTo>
                  <a:cubicBezTo>
                    <a:pt x="173" y="178"/>
                    <a:pt x="173" y="178"/>
                    <a:pt x="173" y="178"/>
                  </a:cubicBezTo>
                  <a:cubicBezTo>
                    <a:pt x="170" y="177"/>
                    <a:pt x="168" y="176"/>
                    <a:pt x="166" y="175"/>
                  </a:cubicBezTo>
                  <a:cubicBezTo>
                    <a:pt x="166" y="172"/>
                    <a:pt x="166" y="172"/>
                    <a:pt x="166" y="172"/>
                  </a:cubicBezTo>
                  <a:cubicBezTo>
                    <a:pt x="166" y="171"/>
                    <a:pt x="166" y="171"/>
                    <a:pt x="166" y="171"/>
                  </a:cubicBezTo>
                  <a:cubicBezTo>
                    <a:pt x="163" y="163"/>
                    <a:pt x="163" y="163"/>
                    <a:pt x="163" y="163"/>
                  </a:cubicBezTo>
                  <a:cubicBezTo>
                    <a:pt x="162" y="162"/>
                    <a:pt x="161" y="161"/>
                    <a:pt x="160" y="161"/>
                  </a:cubicBezTo>
                  <a:cubicBezTo>
                    <a:pt x="159" y="161"/>
                    <a:pt x="158" y="162"/>
                    <a:pt x="157" y="163"/>
                  </a:cubicBezTo>
                  <a:cubicBezTo>
                    <a:pt x="157" y="163"/>
                    <a:pt x="157" y="163"/>
                    <a:pt x="157" y="163"/>
                  </a:cubicBezTo>
                  <a:cubicBezTo>
                    <a:pt x="156" y="161"/>
                    <a:pt x="155" y="158"/>
                    <a:pt x="155" y="155"/>
                  </a:cubicBezTo>
                  <a:cubicBezTo>
                    <a:pt x="155" y="140"/>
                    <a:pt x="155" y="140"/>
                    <a:pt x="155" y="140"/>
                  </a:cubicBezTo>
                  <a:cubicBezTo>
                    <a:pt x="161" y="138"/>
                    <a:pt x="167" y="134"/>
                    <a:pt x="171" y="130"/>
                  </a:cubicBezTo>
                  <a:cubicBezTo>
                    <a:pt x="171" y="133"/>
                    <a:pt x="171" y="133"/>
                    <a:pt x="171" y="133"/>
                  </a:cubicBezTo>
                  <a:cubicBezTo>
                    <a:pt x="171" y="143"/>
                    <a:pt x="176" y="159"/>
                    <a:pt x="185" y="165"/>
                  </a:cubicBezTo>
                  <a:cubicBezTo>
                    <a:pt x="192" y="171"/>
                    <a:pt x="208" y="174"/>
                    <a:pt x="209" y="175"/>
                  </a:cubicBezTo>
                  <a:cubicBezTo>
                    <a:pt x="209" y="175"/>
                    <a:pt x="210" y="175"/>
                    <a:pt x="210" y="175"/>
                  </a:cubicBezTo>
                  <a:cubicBezTo>
                    <a:pt x="210" y="175"/>
                    <a:pt x="211" y="174"/>
                    <a:pt x="212" y="174"/>
                  </a:cubicBezTo>
                  <a:cubicBezTo>
                    <a:pt x="212" y="173"/>
                    <a:pt x="213" y="173"/>
                    <a:pt x="213" y="172"/>
                  </a:cubicBezTo>
                  <a:cubicBezTo>
                    <a:pt x="213" y="108"/>
                    <a:pt x="213" y="108"/>
                    <a:pt x="213" y="108"/>
                  </a:cubicBezTo>
                  <a:cubicBezTo>
                    <a:pt x="213" y="99"/>
                    <a:pt x="208" y="92"/>
                    <a:pt x="200" y="89"/>
                  </a:cubicBezTo>
                  <a:cubicBezTo>
                    <a:pt x="201" y="87"/>
                    <a:pt x="201" y="86"/>
                    <a:pt x="201" y="84"/>
                  </a:cubicBezTo>
                  <a:cubicBezTo>
                    <a:pt x="201" y="78"/>
                    <a:pt x="198" y="72"/>
                    <a:pt x="193" y="70"/>
                  </a:cubicBezTo>
                  <a:cubicBezTo>
                    <a:pt x="193" y="51"/>
                    <a:pt x="193" y="51"/>
                    <a:pt x="193" y="51"/>
                  </a:cubicBezTo>
                  <a:cubicBezTo>
                    <a:pt x="193" y="23"/>
                    <a:pt x="170" y="0"/>
                    <a:pt x="142" y="0"/>
                  </a:cubicBezTo>
                  <a:cubicBezTo>
                    <a:pt x="128" y="0"/>
                    <a:pt x="128" y="0"/>
                    <a:pt x="128" y="0"/>
                  </a:cubicBezTo>
                  <a:cubicBezTo>
                    <a:pt x="100" y="0"/>
                    <a:pt x="77" y="23"/>
                    <a:pt x="77" y="51"/>
                  </a:cubicBezTo>
                  <a:cubicBezTo>
                    <a:pt x="77" y="70"/>
                    <a:pt x="77" y="70"/>
                    <a:pt x="77" y="70"/>
                  </a:cubicBezTo>
                  <a:cubicBezTo>
                    <a:pt x="73" y="73"/>
                    <a:pt x="70" y="78"/>
                    <a:pt x="70" y="83"/>
                  </a:cubicBezTo>
                  <a:cubicBezTo>
                    <a:pt x="65" y="82"/>
                    <a:pt x="60" y="84"/>
                    <a:pt x="58" y="88"/>
                  </a:cubicBezTo>
                  <a:cubicBezTo>
                    <a:pt x="49" y="105"/>
                    <a:pt x="49" y="105"/>
                    <a:pt x="49" y="105"/>
                  </a:cubicBezTo>
                  <a:cubicBezTo>
                    <a:pt x="41" y="120"/>
                    <a:pt x="41" y="120"/>
                    <a:pt x="41" y="120"/>
                  </a:cubicBezTo>
                  <a:cubicBezTo>
                    <a:pt x="41" y="120"/>
                    <a:pt x="41" y="120"/>
                    <a:pt x="41" y="120"/>
                  </a:cubicBezTo>
                  <a:cubicBezTo>
                    <a:pt x="39" y="123"/>
                    <a:pt x="38" y="125"/>
                    <a:pt x="37" y="128"/>
                  </a:cubicBezTo>
                  <a:cubicBezTo>
                    <a:pt x="36" y="129"/>
                    <a:pt x="36" y="130"/>
                    <a:pt x="35" y="132"/>
                  </a:cubicBezTo>
                  <a:cubicBezTo>
                    <a:pt x="34" y="135"/>
                    <a:pt x="34" y="135"/>
                    <a:pt x="34" y="135"/>
                  </a:cubicBezTo>
                  <a:cubicBezTo>
                    <a:pt x="33" y="139"/>
                    <a:pt x="32" y="143"/>
                    <a:pt x="32" y="147"/>
                  </a:cubicBezTo>
                  <a:cubicBezTo>
                    <a:pt x="31" y="150"/>
                    <a:pt x="32" y="154"/>
                    <a:pt x="33" y="157"/>
                  </a:cubicBezTo>
                  <a:cubicBezTo>
                    <a:pt x="33" y="158"/>
                    <a:pt x="33" y="159"/>
                    <a:pt x="34" y="160"/>
                  </a:cubicBezTo>
                  <a:cubicBezTo>
                    <a:pt x="34" y="162"/>
                    <a:pt x="33" y="164"/>
                    <a:pt x="33" y="167"/>
                  </a:cubicBezTo>
                  <a:cubicBezTo>
                    <a:pt x="33" y="167"/>
                    <a:pt x="32" y="168"/>
                    <a:pt x="32" y="169"/>
                  </a:cubicBezTo>
                  <a:cubicBezTo>
                    <a:pt x="32" y="172"/>
                    <a:pt x="31" y="176"/>
                    <a:pt x="30" y="180"/>
                  </a:cubicBezTo>
                  <a:cubicBezTo>
                    <a:pt x="29" y="182"/>
                    <a:pt x="29" y="184"/>
                    <a:pt x="28" y="187"/>
                  </a:cubicBezTo>
                  <a:cubicBezTo>
                    <a:pt x="23" y="186"/>
                    <a:pt x="23" y="186"/>
                    <a:pt x="23" y="186"/>
                  </a:cubicBezTo>
                  <a:cubicBezTo>
                    <a:pt x="22" y="185"/>
                    <a:pt x="20" y="186"/>
                    <a:pt x="20" y="188"/>
                  </a:cubicBezTo>
                  <a:cubicBezTo>
                    <a:pt x="1" y="258"/>
                    <a:pt x="1" y="258"/>
                    <a:pt x="1" y="258"/>
                  </a:cubicBezTo>
                  <a:cubicBezTo>
                    <a:pt x="0" y="260"/>
                    <a:pt x="1" y="261"/>
                    <a:pt x="3" y="262"/>
                  </a:cubicBezTo>
                  <a:cubicBezTo>
                    <a:pt x="3" y="262"/>
                    <a:pt x="3" y="262"/>
                    <a:pt x="4" y="262"/>
                  </a:cubicBezTo>
                  <a:cubicBezTo>
                    <a:pt x="5" y="262"/>
                    <a:pt x="6" y="261"/>
                    <a:pt x="7" y="260"/>
                  </a:cubicBezTo>
                  <a:cubicBezTo>
                    <a:pt x="7" y="259"/>
                    <a:pt x="7" y="259"/>
                    <a:pt x="7" y="259"/>
                  </a:cubicBezTo>
                  <a:cubicBezTo>
                    <a:pt x="25" y="192"/>
                    <a:pt x="25" y="192"/>
                    <a:pt x="25" y="192"/>
                  </a:cubicBezTo>
                  <a:cubicBezTo>
                    <a:pt x="63" y="202"/>
                    <a:pt x="63" y="202"/>
                    <a:pt x="63" y="202"/>
                  </a:cubicBezTo>
                  <a:cubicBezTo>
                    <a:pt x="57" y="258"/>
                    <a:pt x="57" y="258"/>
                    <a:pt x="57" y="258"/>
                  </a:cubicBezTo>
                  <a:cubicBezTo>
                    <a:pt x="57" y="259"/>
                    <a:pt x="57" y="259"/>
                    <a:pt x="57" y="259"/>
                  </a:cubicBezTo>
                  <a:cubicBezTo>
                    <a:pt x="57" y="260"/>
                    <a:pt x="58" y="262"/>
                    <a:pt x="60" y="262"/>
                  </a:cubicBezTo>
                  <a:cubicBezTo>
                    <a:pt x="62" y="262"/>
                    <a:pt x="63" y="261"/>
                    <a:pt x="63" y="259"/>
                  </a:cubicBezTo>
                  <a:cubicBezTo>
                    <a:pt x="65" y="244"/>
                    <a:pt x="65" y="244"/>
                    <a:pt x="65" y="244"/>
                  </a:cubicBezTo>
                  <a:cubicBezTo>
                    <a:pt x="70" y="200"/>
                    <a:pt x="70" y="200"/>
                    <a:pt x="70" y="200"/>
                  </a:cubicBezTo>
                  <a:cubicBezTo>
                    <a:pt x="70" y="199"/>
                    <a:pt x="69" y="198"/>
                    <a:pt x="67" y="197"/>
                  </a:cubicBezTo>
                  <a:cubicBezTo>
                    <a:pt x="64" y="196"/>
                    <a:pt x="64" y="196"/>
                    <a:pt x="64" y="196"/>
                  </a:cubicBezTo>
                  <a:cubicBezTo>
                    <a:pt x="69" y="193"/>
                    <a:pt x="74" y="191"/>
                    <a:pt x="79" y="189"/>
                  </a:cubicBezTo>
                  <a:cubicBezTo>
                    <a:pt x="92" y="186"/>
                    <a:pt x="92" y="186"/>
                    <a:pt x="92" y="186"/>
                  </a:cubicBezTo>
                  <a:cubicBezTo>
                    <a:pt x="99" y="184"/>
                    <a:pt x="99" y="184"/>
                    <a:pt x="99" y="184"/>
                  </a:cubicBezTo>
                  <a:cubicBezTo>
                    <a:pt x="101" y="183"/>
                    <a:pt x="102" y="183"/>
                    <a:pt x="104" y="182"/>
                  </a:cubicBezTo>
                  <a:cubicBezTo>
                    <a:pt x="102" y="210"/>
                    <a:pt x="102" y="210"/>
                    <a:pt x="102" y="210"/>
                  </a:cubicBezTo>
                  <a:cubicBezTo>
                    <a:pt x="102" y="211"/>
                    <a:pt x="102" y="213"/>
                    <a:pt x="103" y="213"/>
                  </a:cubicBezTo>
                  <a:cubicBezTo>
                    <a:pt x="104" y="213"/>
                    <a:pt x="104" y="213"/>
                    <a:pt x="105" y="213"/>
                  </a:cubicBezTo>
                  <a:cubicBezTo>
                    <a:pt x="105" y="213"/>
                    <a:pt x="106" y="213"/>
                    <a:pt x="107" y="213"/>
                  </a:cubicBezTo>
                  <a:cubicBezTo>
                    <a:pt x="127" y="198"/>
                    <a:pt x="127" y="198"/>
                    <a:pt x="127" y="198"/>
                  </a:cubicBezTo>
                  <a:cubicBezTo>
                    <a:pt x="133" y="208"/>
                    <a:pt x="133" y="208"/>
                    <a:pt x="133" y="208"/>
                  </a:cubicBezTo>
                  <a:cubicBezTo>
                    <a:pt x="133" y="209"/>
                    <a:pt x="134" y="210"/>
                    <a:pt x="135" y="210"/>
                  </a:cubicBezTo>
                  <a:cubicBezTo>
                    <a:pt x="135" y="210"/>
                    <a:pt x="135" y="210"/>
                    <a:pt x="135" y="210"/>
                  </a:cubicBezTo>
                  <a:cubicBezTo>
                    <a:pt x="136" y="210"/>
                    <a:pt x="137" y="209"/>
                    <a:pt x="138" y="208"/>
                  </a:cubicBezTo>
                  <a:cubicBezTo>
                    <a:pt x="143" y="198"/>
                    <a:pt x="143" y="198"/>
                    <a:pt x="143" y="198"/>
                  </a:cubicBezTo>
                  <a:cubicBezTo>
                    <a:pt x="164" y="213"/>
                    <a:pt x="164" y="213"/>
                    <a:pt x="164" y="213"/>
                  </a:cubicBezTo>
                  <a:cubicBezTo>
                    <a:pt x="165" y="213"/>
                    <a:pt x="165" y="213"/>
                    <a:pt x="166" y="213"/>
                  </a:cubicBezTo>
                  <a:cubicBezTo>
                    <a:pt x="166" y="213"/>
                    <a:pt x="167" y="213"/>
                    <a:pt x="167" y="213"/>
                  </a:cubicBezTo>
                  <a:cubicBezTo>
                    <a:pt x="168" y="213"/>
                    <a:pt x="169" y="211"/>
                    <a:pt x="169" y="210"/>
                  </a:cubicBezTo>
                  <a:cubicBezTo>
                    <a:pt x="167" y="182"/>
                    <a:pt x="167" y="182"/>
                    <a:pt x="167" y="182"/>
                  </a:cubicBezTo>
                  <a:cubicBezTo>
                    <a:pt x="168" y="183"/>
                    <a:pt x="170" y="183"/>
                    <a:pt x="171" y="184"/>
                  </a:cubicBezTo>
                  <a:cubicBezTo>
                    <a:pt x="192" y="189"/>
                    <a:pt x="192" y="189"/>
                    <a:pt x="192" y="189"/>
                  </a:cubicBezTo>
                  <a:cubicBezTo>
                    <a:pt x="213" y="195"/>
                    <a:pt x="231" y="220"/>
                    <a:pt x="231" y="244"/>
                  </a:cubicBezTo>
                  <a:cubicBezTo>
                    <a:pt x="231" y="244"/>
                    <a:pt x="231" y="244"/>
                    <a:pt x="231" y="244"/>
                  </a:cubicBezTo>
                  <a:cubicBezTo>
                    <a:pt x="231" y="246"/>
                    <a:pt x="232" y="247"/>
                    <a:pt x="234" y="247"/>
                  </a:cubicBezTo>
                  <a:cubicBezTo>
                    <a:pt x="235" y="247"/>
                    <a:pt x="237" y="246"/>
                    <a:pt x="237" y="244"/>
                  </a:cubicBezTo>
                  <a:cubicBezTo>
                    <a:pt x="237" y="217"/>
                    <a:pt x="217" y="190"/>
                    <a:pt x="193" y="184"/>
                  </a:cubicBezTo>
                  <a:close/>
                  <a:moveTo>
                    <a:pt x="162" y="204"/>
                  </a:moveTo>
                  <a:cubicBezTo>
                    <a:pt x="145" y="192"/>
                    <a:pt x="145" y="192"/>
                    <a:pt x="145" y="192"/>
                  </a:cubicBezTo>
                  <a:cubicBezTo>
                    <a:pt x="159" y="171"/>
                    <a:pt x="159" y="171"/>
                    <a:pt x="159" y="171"/>
                  </a:cubicBezTo>
                  <a:cubicBezTo>
                    <a:pt x="160" y="173"/>
                    <a:pt x="160" y="173"/>
                    <a:pt x="160" y="173"/>
                  </a:cubicBezTo>
                  <a:lnTo>
                    <a:pt x="162" y="204"/>
                  </a:lnTo>
                  <a:close/>
                  <a:moveTo>
                    <a:pt x="135" y="200"/>
                  </a:moveTo>
                  <a:cubicBezTo>
                    <a:pt x="132" y="194"/>
                    <a:pt x="132" y="194"/>
                    <a:pt x="132" y="194"/>
                  </a:cubicBezTo>
                  <a:cubicBezTo>
                    <a:pt x="132" y="193"/>
                    <a:pt x="132" y="192"/>
                    <a:pt x="132" y="191"/>
                  </a:cubicBezTo>
                  <a:cubicBezTo>
                    <a:pt x="117" y="169"/>
                    <a:pt x="117" y="169"/>
                    <a:pt x="117" y="169"/>
                  </a:cubicBezTo>
                  <a:cubicBezTo>
                    <a:pt x="120" y="165"/>
                    <a:pt x="121" y="160"/>
                    <a:pt x="121" y="155"/>
                  </a:cubicBezTo>
                  <a:cubicBezTo>
                    <a:pt x="121" y="138"/>
                    <a:pt x="121" y="138"/>
                    <a:pt x="121" y="138"/>
                  </a:cubicBezTo>
                  <a:cubicBezTo>
                    <a:pt x="121" y="137"/>
                    <a:pt x="120" y="136"/>
                    <a:pt x="119" y="136"/>
                  </a:cubicBezTo>
                  <a:cubicBezTo>
                    <a:pt x="103" y="129"/>
                    <a:pt x="92" y="113"/>
                    <a:pt x="92" y="95"/>
                  </a:cubicBezTo>
                  <a:cubicBezTo>
                    <a:pt x="92" y="79"/>
                    <a:pt x="92" y="79"/>
                    <a:pt x="92" y="79"/>
                  </a:cubicBezTo>
                  <a:cubicBezTo>
                    <a:pt x="94" y="86"/>
                    <a:pt x="100" y="91"/>
                    <a:pt x="108" y="91"/>
                  </a:cubicBezTo>
                  <a:cubicBezTo>
                    <a:pt x="117" y="91"/>
                    <a:pt x="117" y="91"/>
                    <a:pt x="117" y="91"/>
                  </a:cubicBezTo>
                  <a:cubicBezTo>
                    <a:pt x="126" y="91"/>
                    <a:pt x="133" y="84"/>
                    <a:pt x="134" y="76"/>
                  </a:cubicBezTo>
                  <a:cubicBezTo>
                    <a:pt x="137" y="76"/>
                    <a:pt x="137" y="76"/>
                    <a:pt x="137" y="76"/>
                  </a:cubicBezTo>
                  <a:cubicBezTo>
                    <a:pt x="138" y="84"/>
                    <a:pt x="145" y="91"/>
                    <a:pt x="153" y="91"/>
                  </a:cubicBezTo>
                  <a:cubicBezTo>
                    <a:pt x="163" y="91"/>
                    <a:pt x="163" y="91"/>
                    <a:pt x="163" y="91"/>
                  </a:cubicBezTo>
                  <a:cubicBezTo>
                    <a:pt x="170" y="91"/>
                    <a:pt x="177" y="86"/>
                    <a:pt x="179" y="79"/>
                  </a:cubicBezTo>
                  <a:cubicBezTo>
                    <a:pt x="179" y="95"/>
                    <a:pt x="179" y="95"/>
                    <a:pt x="179" y="95"/>
                  </a:cubicBezTo>
                  <a:cubicBezTo>
                    <a:pt x="179" y="113"/>
                    <a:pt x="168" y="129"/>
                    <a:pt x="151" y="136"/>
                  </a:cubicBezTo>
                  <a:cubicBezTo>
                    <a:pt x="150" y="136"/>
                    <a:pt x="149" y="137"/>
                    <a:pt x="149" y="138"/>
                  </a:cubicBezTo>
                  <a:cubicBezTo>
                    <a:pt x="149" y="155"/>
                    <a:pt x="149" y="155"/>
                    <a:pt x="149" y="155"/>
                  </a:cubicBezTo>
                  <a:cubicBezTo>
                    <a:pt x="149" y="160"/>
                    <a:pt x="151" y="165"/>
                    <a:pt x="153" y="169"/>
                  </a:cubicBezTo>
                  <a:cubicBezTo>
                    <a:pt x="139" y="191"/>
                    <a:pt x="139" y="191"/>
                    <a:pt x="139" y="191"/>
                  </a:cubicBezTo>
                  <a:cubicBezTo>
                    <a:pt x="138" y="192"/>
                    <a:pt x="138" y="193"/>
                    <a:pt x="139" y="194"/>
                  </a:cubicBezTo>
                  <a:lnTo>
                    <a:pt x="135" y="200"/>
                  </a:lnTo>
                  <a:close/>
                  <a:moveTo>
                    <a:pt x="108" y="204"/>
                  </a:moveTo>
                  <a:cubicBezTo>
                    <a:pt x="110" y="173"/>
                    <a:pt x="110" y="173"/>
                    <a:pt x="110" y="173"/>
                  </a:cubicBezTo>
                  <a:cubicBezTo>
                    <a:pt x="111" y="171"/>
                    <a:pt x="111" y="171"/>
                    <a:pt x="111" y="171"/>
                  </a:cubicBezTo>
                  <a:cubicBezTo>
                    <a:pt x="125" y="192"/>
                    <a:pt x="125" y="192"/>
                    <a:pt x="125" y="192"/>
                  </a:cubicBezTo>
                  <a:lnTo>
                    <a:pt x="108" y="204"/>
                  </a:lnTo>
                  <a:close/>
                  <a:moveTo>
                    <a:pt x="61" y="174"/>
                  </a:moveTo>
                  <a:cubicBezTo>
                    <a:pt x="63" y="173"/>
                    <a:pt x="65" y="171"/>
                    <a:pt x="67" y="170"/>
                  </a:cubicBezTo>
                  <a:cubicBezTo>
                    <a:pt x="71" y="167"/>
                    <a:pt x="74" y="163"/>
                    <a:pt x="76" y="159"/>
                  </a:cubicBezTo>
                  <a:cubicBezTo>
                    <a:pt x="77" y="157"/>
                    <a:pt x="78" y="155"/>
                    <a:pt x="79" y="152"/>
                  </a:cubicBezTo>
                  <a:cubicBezTo>
                    <a:pt x="80" y="150"/>
                    <a:pt x="80" y="148"/>
                    <a:pt x="81" y="146"/>
                  </a:cubicBezTo>
                  <a:cubicBezTo>
                    <a:pt x="81" y="145"/>
                    <a:pt x="81" y="145"/>
                    <a:pt x="81" y="145"/>
                  </a:cubicBezTo>
                  <a:cubicBezTo>
                    <a:pt x="82" y="142"/>
                    <a:pt x="82" y="139"/>
                    <a:pt x="83" y="134"/>
                  </a:cubicBezTo>
                  <a:cubicBezTo>
                    <a:pt x="83" y="134"/>
                    <a:pt x="83" y="134"/>
                    <a:pt x="83" y="134"/>
                  </a:cubicBezTo>
                  <a:cubicBezTo>
                    <a:pt x="84" y="129"/>
                    <a:pt x="80" y="123"/>
                    <a:pt x="74" y="122"/>
                  </a:cubicBezTo>
                  <a:cubicBezTo>
                    <a:pt x="72" y="122"/>
                    <a:pt x="70" y="122"/>
                    <a:pt x="68" y="123"/>
                  </a:cubicBezTo>
                  <a:cubicBezTo>
                    <a:pt x="69" y="120"/>
                    <a:pt x="70" y="116"/>
                    <a:pt x="71" y="113"/>
                  </a:cubicBezTo>
                  <a:cubicBezTo>
                    <a:pt x="71" y="111"/>
                    <a:pt x="72" y="109"/>
                    <a:pt x="72" y="107"/>
                  </a:cubicBezTo>
                  <a:cubicBezTo>
                    <a:pt x="73" y="103"/>
                    <a:pt x="74" y="100"/>
                    <a:pt x="75" y="96"/>
                  </a:cubicBezTo>
                  <a:cubicBezTo>
                    <a:pt x="78" y="99"/>
                    <a:pt x="82" y="101"/>
                    <a:pt x="86" y="102"/>
                  </a:cubicBezTo>
                  <a:cubicBezTo>
                    <a:pt x="89" y="119"/>
                    <a:pt x="99" y="133"/>
                    <a:pt x="115" y="140"/>
                  </a:cubicBezTo>
                  <a:cubicBezTo>
                    <a:pt x="115" y="155"/>
                    <a:pt x="115" y="155"/>
                    <a:pt x="115" y="155"/>
                  </a:cubicBezTo>
                  <a:cubicBezTo>
                    <a:pt x="115" y="158"/>
                    <a:pt x="115" y="161"/>
                    <a:pt x="114" y="163"/>
                  </a:cubicBezTo>
                  <a:cubicBezTo>
                    <a:pt x="113" y="163"/>
                    <a:pt x="113" y="163"/>
                    <a:pt x="113" y="163"/>
                  </a:cubicBezTo>
                  <a:cubicBezTo>
                    <a:pt x="113" y="162"/>
                    <a:pt x="112" y="161"/>
                    <a:pt x="110" y="161"/>
                  </a:cubicBezTo>
                  <a:cubicBezTo>
                    <a:pt x="109" y="161"/>
                    <a:pt x="108" y="162"/>
                    <a:pt x="108" y="163"/>
                  </a:cubicBezTo>
                  <a:cubicBezTo>
                    <a:pt x="105" y="171"/>
                    <a:pt x="105" y="171"/>
                    <a:pt x="105" y="171"/>
                  </a:cubicBezTo>
                  <a:cubicBezTo>
                    <a:pt x="105" y="171"/>
                    <a:pt x="105" y="171"/>
                    <a:pt x="105" y="172"/>
                  </a:cubicBezTo>
                  <a:cubicBezTo>
                    <a:pt x="104" y="175"/>
                    <a:pt x="104" y="175"/>
                    <a:pt x="104" y="175"/>
                  </a:cubicBezTo>
                  <a:cubicBezTo>
                    <a:pt x="102" y="176"/>
                    <a:pt x="100" y="177"/>
                    <a:pt x="98" y="178"/>
                  </a:cubicBezTo>
                  <a:cubicBezTo>
                    <a:pt x="77" y="184"/>
                    <a:pt x="77" y="184"/>
                    <a:pt x="77" y="184"/>
                  </a:cubicBezTo>
                  <a:cubicBezTo>
                    <a:pt x="71" y="185"/>
                    <a:pt x="65" y="188"/>
                    <a:pt x="59" y="193"/>
                  </a:cubicBezTo>
                  <a:cubicBezTo>
                    <a:pt x="60" y="189"/>
                    <a:pt x="60" y="185"/>
                    <a:pt x="61" y="181"/>
                  </a:cubicBezTo>
                  <a:cubicBezTo>
                    <a:pt x="61" y="178"/>
                    <a:pt x="61" y="176"/>
                    <a:pt x="61" y="174"/>
                  </a:cubicBezTo>
                  <a:close/>
                  <a:moveTo>
                    <a:pt x="128" y="6"/>
                  </a:moveTo>
                  <a:cubicBezTo>
                    <a:pt x="142" y="6"/>
                    <a:pt x="142" y="6"/>
                    <a:pt x="142" y="6"/>
                  </a:cubicBezTo>
                  <a:cubicBezTo>
                    <a:pt x="167" y="6"/>
                    <a:pt x="187" y="26"/>
                    <a:pt x="187" y="51"/>
                  </a:cubicBezTo>
                  <a:cubicBezTo>
                    <a:pt x="187" y="69"/>
                    <a:pt x="187" y="69"/>
                    <a:pt x="187" y="69"/>
                  </a:cubicBezTo>
                  <a:cubicBezTo>
                    <a:pt x="186" y="69"/>
                    <a:pt x="186" y="69"/>
                    <a:pt x="185" y="69"/>
                  </a:cubicBezTo>
                  <a:cubicBezTo>
                    <a:pt x="185" y="68"/>
                    <a:pt x="185" y="68"/>
                    <a:pt x="185" y="68"/>
                  </a:cubicBezTo>
                  <a:cubicBezTo>
                    <a:pt x="185" y="67"/>
                    <a:pt x="185" y="67"/>
                    <a:pt x="185" y="66"/>
                  </a:cubicBezTo>
                  <a:cubicBezTo>
                    <a:pt x="185" y="66"/>
                    <a:pt x="185" y="66"/>
                    <a:pt x="185" y="66"/>
                  </a:cubicBezTo>
                  <a:cubicBezTo>
                    <a:pt x="185" y="66"/>
                    <a:pt x="185" y="66"/>
                    <a:pt x="185" y="66"/>
                  </a:cubicBezTo>
                  <a:cubicBezTo>
                    <a:pt x="185" y="64"/>
                    <a:pt x="183" y="63"/>
                    <a:pt x="182" y="63"/>
                  </a:cubicBezTo>
                  <a:cubicBezTo>
                    <a:pt x="182" y="63"/>
                    <a:pt x="182" y="63"/>
                    <a:pt x="182" y="63"/>
                  </a:cubicBezTo>
                  <a:cubicBezTo>
                    <a:pt x="175" y="63"/>
                    <a:pt x="167" y="62"/>
                    <a:pt x="160" y="60"/>
                  </a:cubicBezTo>
                  <a:cubicBezTo>
                    <a:pt x="157" y="59"/>
                    <a:pt x="154" y="58"/>
                    <a:pt x="152" y="57"/>
                  </a:cubicBezTo>
                  <a:cubicBezTo>
                    <a:pt x="160" y="55"/>
                    <a:pt x="160" y="55"/>
                    <a:pt x="160" y="55"/>
                  </a:cubicBezTo>
                  <a:cubicBezTo>
                    <a:pt x="162" y="54"/>
                    <a:pt x="163" y="52"/>
                    <a:pt x="162" y="51"/>
                  </a:cubicBezTo>
                  <a:cubicBezTo>
                    <a:pt x="162" y="49"/>
                    <a:pt x="160" y="48"/>
                    <a:pt x="158" y="49"/>
                  </a:cubicBezTo>
                  <a:cubicBezTo>
                    <a:pt x="146" y="53"/>
                    <a:pt x="146" y="53"/>
                    <a:pt x="146" y="53"/>
                  </a:cubicBezTo>
                  <a:cubicBezTo>
                    <a:pt x="145" y="53"/>
                    <a:pt x="144" y="54"/>
                    <a:pt x="144" y="54"/>
                  </a:cubicBezTo>
                  <a:cubicBezTo>
                    <a:pt x="128" y="47"/>
                    <a:pt x="116" y="35"/>
                    <a:pt x="117" y="24"/>
                  </a:cubicBezTo>
                  <a:cubicBezTo>
                    <a:pt x="117" y="23"/>
                    <a:pt x="117" y="22"/>
                    <a:pt x="117" y="21"/>
                  </a:cubicBezTo>
                  <a:cubicBezTo>
                    <a:pt x="118" y="19"/>
                    <a:pt x="119" y="17"/>
                    <a:pt x="121" y="15"/>
                  </a:cubicBezTo>
                  <a:cubicBezTo>
                    <a:pt x="122" y="14"/>
                    <a:pt x="122" y="12"/>
                    <a:pt x="120" y="11"/>
                  </a:cubicBezTo>
                  <a:cubicBezTo>
                    <a:pt x="119" y="10"/>
                    <a:pt x="117" y="10"/>
                    <a:pt x="116" y="11"/>
                  </a:cubicBezTo>
                  <a:cubicBezTo>
                    <a:pt x="114" y="14"/>
                    <a:pt x="112" y="16"/>
                    <a:pt x="112" y="19"/>
                  </a:cubicBezTo>
                  <a:cubicBezTo>
                    <a:pt x="111" y="21"/>
                    <a:pt x="111" y="22"/>
                    <a:pt x="111" y="23"/>
                  </a:cubicBezTo>
                  <a:cubicBezTo>
                    <a:pt x="111" y="24"/>
                    <a:pt x="111" y="24"/>
                    <a:pt x="111" y="25"/>
                  </a:cubicBezTo>
                  <a:cubicBezTo>
                    <a:pt x="96" y="33"/>
                    <a:pt x="86" y="49"/>
                    <a:pt x="86" y="68"/>
                  </a:cubicBezTo>
                  <a:cubicBezTo>
                    <a:pt x="86" y="69"/>
                    <a:pt x="86" y="69"/>
                    <a:pt x="86" y="69"/>
                  </a:cubicBezTo>
                  <a:cubicBezTo>
                    <a:pt x="85" y="69"/>
                    <a:pt x="84" y="69"/>
                    <a:pt x="83" y="69"/>
                  </a:cubicBezTo>
                  <a:cubicBezTo>
                    <a:pt x="83" y="51"/>
                    <a:pt x="83" y="51"/>
                    <a:pt x="83" y="51"/>
                  </a:cubicBezTo>
                  <a:cubicBezTo>
                    <a:pt x="83" y="26"/>
                    <a:pt x="103" y="6"/>
                    <a:pt x="128" y="6"/>
                  </a:cubicBezTo>
                  <a:close/>
                  <a:moveTo>
                    <a:pt x="185" y="96"/>
                  </a:moveTo>
                  <a:cubicBezTo>
                    <a:pt x="185" y="76"/>
                    <a:pt x="185" y="76"/>
                    <a:pt x="185" y="76"/>
                  </a:cubicBezTo>
                  <a:cubicBezTo>
                    <a:pt x="187" y="75"/>
                    <a:pt x="188" y="74"/>
                    <a:pt x="190" y="75"/>
                  </a:cubicBezTo>
                  <a:cubicBezTo>
                    <a:pt x="193" y="76"/>
                    <a:pt x="195" y="80"/>
                    <a:pt x="195" y="84"/>
                  </a:cubicBezTo>
                  <a:cubicBezTo>
                    <a:pt x="195" y="90"/>
                    <a:pt x="191" y="94"/>
                    <a:pt x="185" y="96"/>
                  </a:cubicBezTo>
                  <a:close/>
                  <a:moveTo>
                    <a:pt x="207" y="168"/>
                  </a:moveTo>
                  <a:cubicBezTo>
                    <a:pt x="201" y="166"/>
                    <a:pt x="192" y="163"/>
                    <a:pt x="189" y="161"/>
                  </a:cubicBezTo>
                  <a:cubicBezTo>
                    <a:pt x="182" y="155"/>
                    <a:pt x="177" y="142"/>
                    <a:pt x="177" y="133"/>
                  </a:cubicBezTo>
                  <a:cubicBezTo>
                    <a:pt x="177" y="122"/>
                    <a:pt x="177" y="122"/>
                    <a:pt x="177" y="122"/>
                  </a:cubicBezTo>
                  <a:cubicBezTo>
                    <a:pt x="181" y="116"/>
                    <a:pt x="183" y="109"/>
                    <a:pt x="184" y="102"/>
                  </a:cubicBezTo>
                  <a:cubicBezTo>
                    <a:pt x="190" y="101"/>
                    <a:pt x="195" y="98"/>
                    <a:pt x="198" y="94"/>
                  </a:cubicBezTo>
                  <a:cubicBezTo>
                    <a:pt x="203" y="97"/>
                    <a:pt x="207" y="102"/>
                    <a:pt x="207" y="108"/>
                  </a:cubicBezTo>
                  <a:lnTo>
                    <a:pt x="207" y="168"/>
                  </a:lnTo>
                  <a:close/>
                  <a:moveTo>
                    <a:pt x="133" y="70"/>
                  </a:moveTo>
                  <a:cubicBezTo>
                    <a:pt x="132" y="65"/>
                    <a:pt x="128" y="62"/>
                    <a:pt x="123" y="62"/>
                  </a:cubicBezTo>
                  <a:cubicBezTo>
                    <a:pt x="102" y="62"/>
                    <a:pt x="102" y="62"/>
                    <a:pt x="102" y="62"/>
                  </a:cubicBezTo>
                  <a:cubicBezTo>
                    <a:pt x="98" y="62"/>
                    <a:pt x="93" y="65"/>
                    <a:pt x="92" y="70"/>
                  </a:cubicBezTo>
                  <a:cubicBezTo>
                    <a:pt x="92" y="68"/>
                    <a:pt x="92" y="68"/>
                    <a:pt x="92" y="68"/>
                  </a:cubicBezTo>
                  <a:cubicBezTo>
                    <a:pt x="92" y="52"/>
                    <a:pt x="100" y="39"/>
                    <a:pt x="112" y="31"/>
                  </a:cubicBezTo>
                  <a:cubicBezTo>
                    <a:pt x="116" y="43"/>
                    <a:pt x="129" y="55"/>
                    <a:pt x="147" y="62"/>
                  </a:cubicBezTo>
                  <a:cubicBezTo>
                    <a:pt x="143" y="63"/>
                    <a:pt x="139" y="66"/>
                    <a:pt x="137" y="70"/>
                  </a:cubicBezTo>
                  <a:lnTo>
                    <a:pt x="133" y="70"/>
                  </a:lnTo>
                  <a:close/>
                  <a:moveTo>
                    <a:pt x="128" y="74"/>
                  </a:moveTo>
                  <a:cubicBezTo>
                    <a:pt x="128" y="80"/>
                    <a:pt x="123" y="85"/>
                    <a:pt x="117" y="85"/>
                  </a:cubicBezTo>
                  <a:cubicBezTo>
                    <a:pt x="108" y="85"/>
                    <a:pt x="108" y="85"/>
                    <a:pt x="108" y="85"/>
                  </a:cubicBezTo>
                  <a:cubicBezTo>
                    <a:pt x="102" y="85"/>
                    <a:pt x="97" y="80"/>
                    <a:pt x="97" y="74"/>
                  </a:cubicBezTo>
                  <a:cubicBezTo>
                    <a:pt x="97" y="71"/>
                    <a:pt x="99" y="68"/>
                    <a:pt x="102" y="68"/>
                  </a:cubicBezTo>
                  <a:cubicBezTo>
                    <a:pt x="123" y="68"/>
                    <a:pt x="123" y="68"/>
                    <a:pt x="123" y="68"/>
                  </a:cubicBezTo>
                  <a:cubicBezTo>
                    <a:pt x="126" y="68"/>
                    <a:pt x="128" y="71"/>
                    <a:pt x="128" y="74"/>
                  </a:cubicBezTo>
                  <a:close/>
                  <a:moveTo>
                    <a:pt x="148" y="68"/>
                  </a:moveTo>
                  <a:cubicBezTo>
                    <a:pt x="168" y="68"/>
                    <a:pt x="168" y="68"/>
                    <a:pt x="168" y="68"/>
                  </a:cubicBezTo>
                  <a:cubicBezTo>
                    <a:pt x="171" y="68"/>
                    <a:pt x="174" y="71"/>
                    <a:pt x="174" y="74"/>
                  </a:cubicBezTo>
                  <a:cubicBezTo>
                    <a:pt x="174" y="80"/>
                    <a:pt x="169" y="85"/>
                    <a:pt x="163" y="85"/>
                  </a:cubicBezTo>
                  <a:cubicBezTo>
                    <a:pt x="153" y="85"/>
                    <a:pt x="153" y="85"/>
                    <a:pt x="153" y="85"/>
                  </a:cubicBezTo>
                  <a:cubicBezTo>
                    <a:pt x="147" y="85"/>
                    <a:pt x="142" y="80"/>
                    <a:pt x="142" y="74"/>
                  </a:cubicBezTo>
                  <a:cubicBezTo>
                    <a:pt x="142" y="71"/>
                    <a:pt x="145" y="68"/>
                    <a:pt x="148" y="68"/>
                  </a:cubicBezTo>
                  <a:close/>
                  <a:moveTo>
                    <a:pt x="179" y="69"/>
                  </a:moveTo>
                  <a:cubicBezTo>
                    <a:pt x="179" y="69"/>
                    <a:pt x="179" y="69"/>
                    <a:pt x="179" y="69"/>
                  </a:cubicBezTo>
                  <a:cubicBezTo>
                    <a:pt x="179" y="69"/>
                    <a:pt x="179" y="69"/>
                    <a:pt x="178" y="69"/>
                  </a:cubicBezTo>
                  <a:cubicBezTo>
                    <a:pt x="179" y="69"/>
                    <a:pt x="179" y="69"/>
                    <a:pt x="179" y="69"/>
                  </a:cubicBezTo>
                  <a:close/>
                  <a:moveTo>
                    <a:pt x="81" y="75"/>
                  </a:moveTo>
                  <a:cubicBezTo>
                    <a:pt x="81" y="75"/>
                    <a:pt x="82" y="75"/>
                    <a:pt x="82" y="75"/>
                  </a:cubicBezTo>
                  <a:cubicBezTo>
                    <a:pt x="83" y="75"/>
                    <a:pt x="84" y="75"/>
                    <a:pt x="85" y="76"/>
                  </a:cubicBezTo>
                  <a:cubicBezTo>
                    <a:pt x="85" y="96"/>
                    <a:pt x="85" y="96"/>
                    <a:pt x="85" y="96"/>
                  </a:cubicBezTo>
                  <a:cubicBezTo>
                    <a:pt x="80" y="94"/>
                    <a:pt x="76" y="90"/>
                    <a:pt x="76" y="84"/>
                  </a:cubicBezTo>
                  <a:cubicBezTo>
                    <a:pt x="76" y="80"/>
                    <a:pt x="78" y="76"/>
                    <a:pt x="81" y="75"/>
                  </a:cubicBezTo>
                  <a:close/>
                  <a:moveTo>
                    <a:pt x="36" y="181"/>
                  </a:moveTo>
                  <a:cubicBezTo>
                    <a:pt x="37" y="177"/>
                    <a:pt x="37" y="174"/>
                    <a:pt x="38" y="170"/>
                  </a:cubicBezTo>
                  <a:cubicBezTo>
                    <a:pt x="39" y="166"/>
                    <a:pt x="40" y="163"/>
                    <a:pt x="39" y="159"/>
                  </a:cubicBezTo>
                  <a:cubicBezTo>
                    <a:pt x="39" y="155"/>
                    <a:pt x="37" y="151"/>
                    <a:pt x="38" y="147"/>
                  </a:cubicBezTo>
                  <a:cubicBezTo>
                    <a:pt x="38" y="144"/>
                    <a:pt x="39" y="140"/>
                    <a:pt x="40" y="136"/>
                  </a:cubicBezTo>
                  <a:cubicBezTo>
                    <a:pt x="41" y="134"/>
                    <a:pt x="41" y="134"/>
                    <a:pt x="41" y="134"/>
                  </a:cubicBezTo>
                  <a:cubicBezTo>
                    <a:pt x="41" y="132"/>
                    <a:pt x="42" y="131"/>
                    <a:pt x="42" y="130"/>
                  </a:cubicBezTo>
                  <a:cubicBezTo>
                    <a:pt x="43" y="128"/>
                    <a:pt x="45" y="126"/>
                    <a:pt x="46" y="124"/>
                  </a:cubicBezTo>
                  <a:cubicBezTo>
                    <a:pt x="46" y="124"/>
                    <a:pt x="46" y="124"/>
                    <a:pt x="46" y="124"/>
                  </a:cubicBezTo>
                  <a:cubicBezTo>
                    <a:pt x="54" y="108"/>
                    <a:pt x="54" y="108"/>
                    <a:pt x="54" y="108"/>
                  </a:cubicBezTo>
                  <a:cubicBezTo>
                    <a:pt x="63" y="91"/>
                    <a:pt x="63" y="91"/>
                    <a:pt x="63" y="91"/>
                  </a:cubicBezTo>
                  <a:cubicBezTo>
                    <a:pt x="63" y="91"/>
                    <a:pt x="63" y="91"/>
                    <a:pt x="63" y="91"/>
                  </a:cubicBezTo>
                  <a:cubicBezTo>
                    <a:pt x="64" y="89"/>
                    <a:pt x="66" y="88"/>
                    <a:pt x="68" y="89"/>
                  </a:cubicBezTo>
                  <a:cubicBezTo>
                    <a:pt x="69" y="90"/>
                    <a:pt x="70" y="92"/>
                    <a:pt x="69" y="93"/>
                  </a:cubicBezTo>
                  <a:cubicBezTo>
                    <a:pt x="68" y="99"/>
                    <a:pt x="66" y="105"/>
                    <a:pt x="65" y="111"/>
                  </a:cubicBezTo>
                  <a:cubicBezTo>
                    <a:pt x="63" y="117"/>
                    <a:pt x="62" y="123"/>
                    <a:pt x="61" y="129"/>
                  </a:cubicBezTo>
                  <a:cubicBezTo>
                    <a:pt x="60" y="130"/>
                    <a:pt x="60" y="130"/>
                    <a:pt x="60" y="130"/>
                  </a:cubicBezTo>
                  <a:cubicBezTo>
                    <a:pt x="60" y="131"/>
                    <a:pt x="60" y="133"/>
                    <a:pt x="60" y="134"/>
                  </a:cubicBezTo>
                  <a:cubicBezTo>
                    <a:pt x="60" y="135"/>
                    <a:pt x="60" y="136"/>
                    <a:pt x="60" y="137"/>
                  </a:cubicBezTo>
                  <a:cubicBezTo>
                    <a:pt x="60" y="140"/>
                    <a:pt x="60" y="140"/>
                    <a:pt x="60" y="140"/>
                  </a:cubicBezTo>
                  <a:cubicBezTo>
                    <a:pt x="60" y="142"/>
                    <a:pt x="60" y="145"/>
                    <a:pt x="60" y="148"/>
                  </a:cubicBezTo>
                  <a:cubicBezTo>
                    <a:pt x="61" y="148"/>
                    <a:pt x="63" y="147"/>
                    <a:pt x="63" y="146"/>
                  </a:cubicBezTo>
                  <a:cubicBezTo>
                    <a:pt x="64" y="145"/>
                    <a:pt x="65" y="144"/>
                    <a:pt x="65" y="142"/>
                  </a:cubicBezTo>
                  <a:cubicBezTo>
                    <a:pt x="66" y="139"/>
                    <a:pt x="68" y="135"/>
                    <a:pt x="68" y="132"/>
                  </a:cubicBezTo>
                  <a:cubicBezTo>
                    <a:pt x="68" y="132"/>
                    <a:pt x="68" y="132"/>
                    <a:pt x="68" y="132"/>
                  </a:cubicBezTo>
                  <a:cubicBezTo>
                    <a:pt x="69" y="129"/>
                    <a:pt x="71" y="128"/>
                    <a:pt x="73" y="128"/>
                  </a:cubicBezTo>
                  <a:cubicBezTo>
                    <a:pt x="76" y="129"/>
                    <a:pt x="77" y="131"/>
                    <a:pt x="77" y="133"/>
                  </a:cubicBezTo>
                  <a:cubicBezTo>
                    <a:pt x="76" y="137"/>
                    <a:pt x="76" y="141"/>
                    <a:pt x="75" y="144"/>
                  </a:cubicBezTo>
                  <a:cubicBezTo>
                    <a:pt x="75" y="146"/>
                    <a:pt x="74" y="148"/>
                    <a:pt x="74" y="150"/>
                  </a:cubicBezTo>
                  <a:cubicBezTo>
                    <a:pt x="73" y="152"/>
                    <a:pt x="72" y="154"/>
                    <a:pt x="71" y="156"/>
                  </a:cubicBezTo>
                  <a:cubicBezTo>
                    <a:pt x="69" y="159"/>
                    <a:pt x="66" y="162"/>
                    <a:pt x="63" y="165"/>
                  </a:cubicBezTo>
                  <a:cubicBezTo>
                    <a:pt x="61" y="167"/>
                    <a:pt x="59" y="169"/>
                    <a:pt x="56" y="170"/>
                  </a:cubicBezTo>
                  <a:cubicBezTo>
                    <a:pt x="56" y="171"/>
                    <a:pt x="56" y="172"/>
                    <a:pt x="56" y="173"/>
                  </a:cubicBezTo>
                  <a:cubicBezTo>
                    <a:pt x="55" y="180"/>
                    <a:pt x="54" y="187"/>
                    <a:pt x="53" y="194"/>
                  </a:cubicBezTo>
                  <a:cubicBezTo>
                    <a:pt x="34" y="188"/>
                    <a:pt x="34" y="188"/>
                    <a:pt x="34" y="188"/>
                  </a:cubicBezTo>
                  <a:cubicBezTo>
                    <a:pt x="34" y="186"/>
                    <a:pt x="35" y="183"/>
                    <a:pt x="36"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8" name="Freeform 105">
              <a:extLst>
                <a:ext uri="{FF2B5EF4-FFF2-40B4-BE49-F238E27FC236}">
                  <a16:creationId xmlns:a16="http://schemas.microsoft.com/office/drawing/2014/main" id="{C72E7F1E-EAF3-4E03-9D10-BF40FA9731BB}"/>
                </a:ext>
              </a:extLst>
            </p:cNvPr>
            <p:cNvSpPr>
              <a:spLocks/>
            </p:cNvSpPr>
            <p:nvPr/>
          </p:nvSpPr>
          <p:spPr bwMode="auto">
            <a:xfrm>
              <a:off x="2112963" y="3270251"/>
              <a:ext cx="100013" cy="31750"/>
            </a:xfrm>
            <a:custGeom>
              <a:avLst/>
              <a:gdLst>
                <a:gd name="T0" fmla="*/ 19 w 38"/>
                <a:gd name="T1" fmla="*/ 12 h 12"/>
                <a:gd name="T2" fmla="*/ 19 w 38"/>
                <a:gd name="T3" fmla="*/ 12 h 12"/>
                <a:gd name="T4" fmla="*/ 37 w 38"/>
                <a:gd name="T5" fmla="*/ 5 h 12"/>
                <a:gd name="T6" fmla="*/ 37 w 38"/>
                <a:gd name="T7" fmla="*/ 1 h 12"/>
                <a:gd name="T8" fmla="*/ 33 w 38"/>
                <a:gd name="T9" fmla="*/ 1 h 12"/>
                <a:gd name="T10" fmla="*/ 19 w 38"/>
                <a:gd name="T11" fmla="*/ 6 h 12"/>
                <a:gd name="T12" fmla="*/ 19 w 38"/>
                <a:gd name="T13" fmla="*/ 6 h 12"/>
                <a:gd name="T14" fmla="*/ 6 w 38"/>
                <a:gd name="T15" fmla="*/ 1 h 12"/>
                <a:gd name="T16" fmla="*/ 2 w 38"/>
                <a:gd name="T17" fmla="*/ 1 h 12"/>
                <a:gd name="T18" fmla="*/ 2 w 38"/>
                <a:gd name="T19" fmla="*/ 5 h 12"/>
                <a:gd name="T20" fmla="*/ 19 w 3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2">
                  <a:moveTo>
                    <a:pt x="19" y="12"/>
                  </a:moveTo>
                  <a:cubicBezTo>
                    <a:pt x="19" y="12"/>
                    <a:pt x="19" y="12"/>
                    <a:pt x="19" y="12"/>
                  </a:cubicBezTo>
                  <a:cubicBezTo>
                    <a:pt x="26" y="12"/>
                    <a:pt x="32" y="10"/>
                    <a:pt x="37" y="5"/>
                  </a:cubicBezTo>
                  <a:cubicBezTo>
                    <a:pt x="38" y="4"/>
                    <a:pt x="38" y="2"/>
                    <a:pt x="37" y="1"/>
                  </a:cubicBezTo>
                  <a:cubicBezTo>
                    <a:pt x="36" y="0"/>
                    <a:pt x="34" y="0"/>
                    <a:pt x="33" y="1"/>
                  </a:cubicBezTo>
                  <a:cubicBezTo>
                    <a:pt x="29" y="4"/>
                    <a:pt x="24" y="6"/>
                    <a:pt x="19" y="6"/>
                  </a:cubicBezTo>
                  <a:cubicBezTo>
                    <a:pt x="19" y="6"/>
                    <a:pt x="19" y="6"/>
                    <a:pt x="19" y="6"/>
                  </a:cubicBezTo>
                  <a:cubicBezTo>
                    <a:pt x="14" y="6"/>
                    <a:pt x="9" y="4"/>
                    <a:pt x="6" y="1"/>
                  </a:cubicBezTo>
                  <a:cubicBezTo>
                    <a:pt x="5" y="0"/>
                    <a:pt x="3" y="0"/>
                    <a:pt x="2" y="1"/>
                  </a:cubicBezTo>
                  <a:cubicBezTo>
                    <a:pt x="0" y="2"/>
                    <a:pt x="0" y="4"/>
                    <a:pt x="2" y="5"/>
                  </a:cubicBezTo>
                  <a:cubicBezTo>
                    <a:pt x="6" y="10"/>
                    <a:pt x="13" y="12"/>
                    <a:pt x="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9" name="Freeform 129">
              <a:extLst>
                <a:ext uri="{FF2B5EF4-FFF2-40B4-BE49-F238E27FC236}">
                  <a16:creationId xmlns:a16="http://schemas.microsoft.com/office/drawing/2014/main" id="{70C2CED1-4A44-4DC2-957F-912FEDAF45A2}"/>
                </a:ext>
              </a:extLst>
            </p:cNvPr>
            <p:cNvSpPr>
              <a:spLocks/>
            </p:cNvSpPr>
            <p:nvPr/>
          </p:nvSpPr>
          <p:spPr bwMode="auto">
            <a:xfrm>
              <a:off x="2092325" y="3125788"/>
              <a:ext cx="49213" cy="28575"/>
            </a:xfrm>
            <a:custGeom>
              <a:avLst/>
              <a:gdLst>
                <a:gd name="T0" fmla="*/ 17 w 19"/>
                <a:gd name="T1" fmla="*/ 5 h 11"/>
                <a:gd name="T2" fmla="*/ 4 w 19"/>
                <a:gd name="T3" fmla="*/ 1 h 11"/>
                <a:gd name="T4" fmla="*/ 0 w 19"/>
                <a:gd name="T5" fmla="*/ 3 h 11"/>
                <a:gd name="T6" fmla="*/ 2 w 19"/>
                <a:gd name="T7" fmla="*/ 7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3" y="0"/>
                    <a:pt x="1" y="1"/>
                    <a:pt x="0" y="3"/>
                  </a:cubicBezTo>
                  <a:cubicBezTo>
                    <a:pt x="0" y="4"/>
                    <a:pt x="1" y="6"/>
                    <a:pt x="2" y="7"/>
                  </a:cubicBezTo>
                  <a:cubicBezTo>
                    <a:pt x="15" y="11"/>
                    <a:pt x="15" y="11"/>
                    <a:pt x="15" y="11"/>
                  </a:cubicBezTo>
                  <a:cubicBezTo>
                    <a:pt x="15" y="11"/>
                    <a:pt x="16" y="11"/>
                    <a:pt x="16" y="11"/>
                  </a:cubicBezTo>
                  <a:cubicBezTo>
                    <a:pt x="17" y="11"/>
                    <a:pt x="18" y="10"/>
                    <a:pt x="19" y="9"/>
                  </a:cubicBezTo>
                  <a:cubicBezTo>
                    <a:pt x="19" y="7"/>
                    <a:pt x="19"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0" name="Oval 130">
              <a:extLst>
                <a:ext uri="{FF2B5EF4-FFF2-40B4-BE49-F238E27FC236}">
                  <a16:creationId xmlns:a16="http://schemas.microsoft.com/office/drawing/2014/main" id="{8F873937-31D7-4092-8BCB-568B5CA47BE4}"/>
                </a:ext>
              </a:extLst>
            </p:cNvPr>
            <p:cNvSpPr>
              <a:spLocks noChangeArrowheads="1"/>
            </p:cNvSpPr>
            <p:nvPr/>
          </p:nvSpPr>
          <p:spPr bwMode="auto">
            <a:xfrm>
              <a:off x="2103438" y="3184526"/>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1" name="Oval 131">
              <a:extLst>
                <a:ext uri="{FF2B5EF4-FFF2-40B4-BE49-F238E27FC236}">
                  <a16:creationId xmlns:a16="http://schemas.microsoft.com/office/drawing/2014/main" id="{762FE0E5-194D-48E2-AFC2-7370114352DF}"/>
                </a:ext>
              </a:extLst>
            </p:cNvPr>
            <p:cNvSpPr>
              <a:spLocks noChangeArrowheads="1"/>
            </p:cNvSpPr>
            <p:nvPr/>
          </p:nvSpPr>
          <p:spPr bwMode="auto">
            <a:xfrm>
              <a:off x="2193925" y="3184526"/>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28" name="グループ化 127">
            <a:extLst>
              <a:ext uri="{FF2B5EF4-FFF2-40B4-BE49-F238E27FC236}">
                <a16:creationId xmlns:a16="http://schemas.microsoft.com/office/drawing/2014/main" id="{7E589489-B182-4D4E-BB9F-F58092171CEA}"/>
              </a:ext>
            </a:extLst>
          </p:cNvPr>
          <p:cNvGrpSpPr/>
          <p:nvPr/>
        </p:nvGrpSpPr>
        <p:grpSpPr>
          <a:xfrm>
            <a:off x="6306819" y="4004876"/>
            <a:ext cx="666015" cy="725139"/>
            <a:chOff x="3721100" y="1900238"/>
            <a:chExt cx="608013" cy="661988"/>
          </a:xfrm>
          <a:solidFill>
            <a:srgbClr val="7030A0"/>
          </a:solidFill>
        </p:grpSpPr>
        <p:sp>
          <p:nvSpPr>
            <p:cNvPr id="129" name="Freeform 41">
              <a:extLst>
                <a:ext uri="{FF2B5EF4-FFF2-40B4-BE49-F238E27FC236}">
                  <a16:creationId xmlns:a16="http://schemas.microsoft.com/office/drawing/2014/main" id="{A2F804B9-D51A-4F42-A360-BCFCAB3453BC}"/>
                </a:ext>
              </a:extLst>
            </p:cNvPr>
            <p:cNvSpPr>
              <a:spLocks/>
            </p:cNvSpPr>
            <p:nvPr/>
          </p:nvSpPr>
          <p:spPr bwMode="auto">
            <a:xfrm>
              <a:off x="3998913" y="2036763"/>
              <a:ext cx="41275" cy="28575"/>
            </a:xfrm>
            <a:custGeom>
              <a:avLst/>
              <a:gdLst>
                <a:gd name="T0" fmla="*/ 2 w 16"/>
                <a:gd name="T1" fmla="*/ 6 h 11"/>
                <a:gd name="T2" fmla="*/ 12 w 16"/>
                <a:gd name="T3" fmla="*/ 11 h 11"/>
                <a:gd name="T4" fmla="*/ 13 w 16"/>
                <a:gd name="T5" fmla="*/ 11 h 11"/>
                <a:gd name="T6" fmla="*/ 16 w 16"/>
                <a:gd name="T7" fmla="*/ 10 h 11"/>
                <a:gd name="T8" fmla="*/ 15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2" y="11"/>
                    <a:pt x="12" y="11"/>
                    <a:pt x="12" y="11"/>
                  </a:cubicBezTo>
                  <a:cubicBezTo>
                    <a:pt x="12" y="11"/>
                    <a:pt x="13" y="11"/>
                    <a:pt x="13" y="11"/>
                  </a:cubicBezTo>
                  <a:cubicBezTo>
                    <a:pt x="14" y="11"/>
                    <a:pt x="15" y="11"/>
                    <a:pt x="16" y="10"/>
                  </a:cubicBezTo>
                  <a:cubicBezTo>
                    <a:pt x="16" y="8"/>
                    <a:pt x="16" y="6"/>
                    <a:pt x="15" y="6"/>
                  </a:cubicBezTo>
                  <a:cubicBezTo>
                    <a:pt x="5" y="1"/>
                    <a:pt x="5" y="1"/>
                    <a:pt x="5" y="1"/>
                  </a:cubicBezTo>
                  <a:cubicBezTo>
                    <a:pt x="4" y="0"/>
                    <a:pt x="2" y="0"/>
                    <a:pt x="1" y="2"/>
                  </a:cubicBezTo>
                  <a:cubicBezTo>
                    <a:pt x="0" y="3"/>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0" name="Oval 42">
              <a:extLst>
                <a:ext uri="{FF2B5EF4-FFF2-40B4-BE49-F238E27FC236}">
                  <a16:creationId xmlns:a16="http://schemas.microsoft.com/office/drawing/2014/main" id="{86E169ED-3ECC-4BC8-AD0B-248BD7D17F99}"/>
                </a:ext>
              </a:extLst>
            </p:cNvPr>
            <p:cNvSpPr>
              <a:spLocks noChangeArrowheads="1"/>
            </p:cNvSpPr>
            <p:nvPr/>
          </p:nvSpPr>
          <p:spPr bwMode="auto">
            <a:xfrm>
              <a:off x="400050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1" name="Oval 43">
              <a:extLst>
                <a:ext uri="{FF2B5EF4-FFF2-40B4-BE49-F238E27FC236}">
                  <a16:creationId xmlns:a16="http://schemas.microsoft.com/office/drawing/2014/main" id="{340E1C36-A5D7-4C70-AF14-1636774B7591}"/>
                </a:ext>
              </a:extLst>
            </p:cNvPr>
            <p:cNvSpPr>
              <a:spLocks noChangeArrowheads="1"/>
            </p:cNvSpPr>
            <p:nvPr/>
          </p:nvSpPr>
          <p:spPr bwMode="auto">
            <a:xfrm>
              <a:off x="409575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2" name="Freeform 44">
              <a:extLst>
                <a:ext uri="{FF2B5EF4-FFF2-40B4-BE49-F238E27FC236}">
                  <a16:creationId xmlns:a16="http://schemas.microsoft.com/office/drawing/2014/main" id="{621FE039-7CED-469A-A151-1C6E605E04B5}"/>
                </a:ext>
              </a:extLst>
            </p:cNvPr>
            <p:cNvSpPr>
              <a:spLocks/>
            </p:cNvSpPr>
            <p:nvPr/>
          </p:nvSpPr>
          <p:spPr bwMode="auto">
            <a:xfrm>
              <a:off x="4014788" y="2168526"/>
              <a:ext cx="98425" cy="33338"/>
            </a:xfrm>
            <a:custGeom>
              <a:avLst/>
              <a:gdLst>
                <a:gd name="T0" fmla="*/ 1 w 38"/>
                <a:gd name="T1" fmla="*/ 1 h 13"/>
                <a:gd name="T2" fmla="*/ 1 w 38"/>
                <a:gd name="T3" fmla="*/ 5 h 13"/>
                <a:gd name="T4" fmla="*/ 19 w 38"/>
                <a:gd name="T5" fmla="*/ 13 h 13"/>
                <a:gd name="T6" fmla="*/ 19 w 38"/>
                <a:gd name="T7" fmla="*/ 13 h 13"/>
                <a:gd name="T8" fmla="*/ 37 w 38"/>
                <a:gd name="T9" fmla="*/ 5 h 13"/>
                <a:gd name="T10" fmla="*/ 37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6" y="13"/>
                    <a:pt x="32" y="10"/>
                    <a:pt x="37" y="5"/>
                  </a:cubicBezTo>
                  <a:cubicBezTo>
                    <a:pt x="38" y="4"/>
                    <a:pt x="38" y="2"/>
                    <a:pt x="37" y="1"/>
                  </a:cubicBezTo>
                  <a:cubicBezTo>
                    <a:pt x="35" y="0"/>
                    <a:pt x="34"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3" name="Freeform 172">
              <a:extLst>
                <a:ext uri="{FF2B5EF4-FFF2-40B4-BE49-F238E27FC236}">
                  <a16:creationId xmlns:a16="http://schemas.microsoft.com/office/drawing/2014/main" id="{3E8F7B70-D4A9-47A9-B086-09D134BC97CE}"/>
                </a:ext>
              </a:extLst>
            </p:cNvPr>
            <p:cNvSpPr>
              <a:spLocks noEditPoints="1"/>
            </p:cNvSpPr>
            <p:nvPr/>
          </p:nvSpPr>
          <p:spPr bwMode="auto">
            <a:xfrm>
              <a:off x="3721100" y="1900238"/>
              <a:ext cx="608013" cy="661988"/>
            </a:xfrm>
            <a:custGeom>
              <a:avLst/>
              <a:gdLst>
                <a:gd name="T0" fmla="*/ 57 w 232"/>
                <a:gd name="T1" fmla="*/ 249 h 252"/>
                <a:gd name="T2" fmla="*/ 62 w 232"/>
                <a:gd name="T3" fmla="*/ 244 h 252"/>
                <a:gd name="T4" fmla="*/ 88 w 232"/>
                <a:gd name="T5" fmla="*/ 185 h 252"/>
                <a:gd name="T6" fmla="*/ 99 w 232"/>
                <a:gd name="T7" fmla="*/ 213 h 252"/>
                <a:gd name="T8" fmla="*/ 128 w 232"/>
                <a:gd name="T9" fmla="*/ 208 h 252"/>
                <a:gd name="T10" fmla="*/ 139 w 232"/>
                <a:gd name="T11" fmla="*/ 197 h 252"/>
                <a:gd name="T12" fmla="*/ 164 w 232"/>
                <a:gd name="T13" fmla="*/ 210 h 252"/>
                <a:gd name="T14" fmla="*/ 226 w 232"/>
                <a:gd name="T15" fmla="*/ 244 h 252"/>
                <a:gd name="T16" fmla="*/ 189 w 232"/>
                <a:gd name="T17" fmla="*/ 183 h 252"/>
                <a:gd name="T18" fmla="*/ 161 w 232"/>
                <a:gd name="T19" fmla="*/ 170 h 252"/>
                <a:gd name="T20" fmla="*/ 153 w 232"/>
                <a:gd name="T21" fmla="*/ 163 h 252"/>
                <a:gd name="T22" fmla="*/ 167 w 232"/>
                <a:gd name="T23" fmla="*/ 132 h 252"/>
                <a:gd name="T24" fmla="*/ 207 w 232"/>
                <a:gd name="T25" fmla="*/ 173 h 252"/>
                <a:gd name="T26" fmla="*/ 197 w 232"/>
                <a:gd name="T27" fmla="*/ 83 h 252"/>
                <a:gd name="T28" fmla="*/ 124 w 232"/>
                <a:gd name="T29" fmla="*/ 0 h 252"/>
                <a:gd name="T30" fmla="*/ 82 w 232"/>
                <a:gd name="T31" fmla="*/ 101 h 252"/>
                <a:gd name="T32" fmla="*/ 109 w 232"/>
                <a:gd name="T33" fmla="*/ 162 h 252"/>
                <a:gd name="T34" fmla="*/ 100 w 232"/>
                <a:gd name="T35" fmla="*/ 171 h 252"/>
                <a:gd name="T36" fmla="*/ 56 w 232"/>
                <a:gd name="T37" fmla="*/ 191 h 252"/>
                <a:gd name="T38" fmla="*/ 56 w 232"/>
                <a:gd name="T39" fmla="*/ 178 h 252"/>
                <a:gd name="T40" fmla="*/ 60 w 232"/>
                <a:gd name="T41" fmla="*/ 161 h 252"/>
                <a:gd name="T42" fmla="*/ 60 w 232"/>
                <a:gd name="T43" fmla="*/ 149 h 252"/>
                <a:gd name="T44" fmla="*/ 43 w 232"/>
                <a:gd name="T45" fmla="*/ 119 h 252"/>
                <a:gd name="T46" fmla="*/ 18 w 232"/>
                <a:gd name="T47" fmla="*/ 117 h 252"/>
                <a:gd name="T48" fmla="*/ 1 w 232"/>
                <a:gd name="T49" fmla="*/ 155 h 252"/>
                <a:gd name="T50" fmla="*/ 8 w 232"/>
                <a:gd name="T51" fmla="*/ 173 h 252"/>
                <a:gd name="T52" fmla="*/ 19 w 232"/>
                <a:gd name="T53" fmla="*/ 182 h 252"/>
                <a:gd name="T54" fmla="*/ 6 w 232"/>
                <a:gd name="T55" fmla="*/ 248 h 252"/>
                <a:gd name="T56" fmla="*/ 16 w 232"/>
                <a:gd name="T57" fmla="*/ 201 h 252"/>
                <a:gd name="T58" fmla="*/ 87 w 232"/>
                <a:gd name="T59" fmla="*/ 95 h 252"/>
                <a:gd name="T60" fmla="*/ 141 w 232"/>
                <a:gd name="T61" fmla="*/ 62 h 252"/>
                <a:gd name="T62" fmla="*/ 154 w 232"/>
                <a:gd name="T63" fmla="*/ 65 h 252"/>
                <a:gd name="T64" fmla="*/ 145 w 232"/>
                <a:gd name="T65" fmla="*/ 138 h 252"/>
                <a:gd name="T66" fmla="*/ 134 w 232"/>
                <a:gd name="T67" fmla="*/ 193 h 252"/>
                <a:gd name="T68" fmla="*/ 113 w 232"/>
                <a:gd name="T69" fmla="*/ 168 h 252"/>
                <a:gd name="T70" fmla="*/ 183 w 232"/>
                <a:gd name="T71" fmla="*/ 68 h 252"/>
                <a:gd name="T72" fmla="*/ 180 w 232"/>
                <a:gd name="T73" fmla="*/ 66 h 252"/>
                <a:gd name="T74" fmla="*/ 155 w 232"/>
                <a:gd name="T75" fmla="*/ 59 h 252"/>
                <a:gd name="T76" fmla="*/ 151 w 232"/>
                <a:gd name="T77" fmla="*/ 53 h 252"/>
                <a:gd name="T78" fmla="*/ 116 w 232"/>
                <a:gd name="T79" fmla="*/ 14 h 252"/>
                <a:gd name="T80" fmla="*/ 107 w 232"/>
                <a:gd name="T81" fmla="*/ 23 h 252"/>
                <a:gd name="T82" fmla="*/ 79 w 232"/>
                <a:gd name="T83" fmla="*/ 68 h 252"/>
                <a:gd name="T84" fmla="*/ 181 w 232"/>
                <a:gd name="T85" fmla="*/ 95 h 252"/>
                <a:gd name="T86" fmla="*/ 181 w 232"/>
                <a:gd name="T87" fmla="*/ 95 h 252"/>
                <a:gd name="T88" fmla="*/ 173 w 232"/>
                <a:gd name="T89" fmla="*/ 122 h 252"/>
                <a:gd name="T90" fmla="*/ 202 w 232"/>
                <a:gd name="T91" fmla="*/ 167 h 252"/>
                <a:gd name="T92" fmla="*/ 81 w 232"/>
                <a:gd name="T93" fmla="*/ 95 h 252"/>
                <a:gd name="T94" fmla="*/ 158 w 232"/>
                <a:gd name="T95" fmla="*/ 204 h 252"/>
                <a:gd name="T96" fmla="*/ 121 w 232"/>
                <a:gd name="T97" fmla="*/ 191 h 252"/>
                <a:gd name="T98" fmla="*/ 121 w 232"/>
                <a:gd name="T99" fmla="*/ 191 h 252"/>
                <a:gd name="T100" fmla="*/ 55 w 232"/>
                <a:gd name="T101" fmla="*/ 136 h 252"/>
                <a:gd name="T102" fmla="*/ 43 w 232"/>
                <a:gd name="T103" fmla="*/ 125 h 252"/>
                <a:gd name="T104" fmla="*/ 28 w 232"/>
                <a:gd name="T105" fmla="*/ 129 h 252"/>
                <a:gd name="T106" fmla="*/ 25 w 232"/>
                <a:gd name="T107" fmla="*/ 182 h 252"/>
                <a:gd name="T108" fmla="*/ 13 w 232"/>
                <a:gd name="T109" fmla="*/ 168 h 252"/>
                <a:gd name="T110" fmla="*/ 6 w 232"/>
                <a:gd name="T111" fmla="*/ 154 h 252"/>
                <a:gd name="T112" fmla="*/ 14 w 232"/>
                <a:gd name="T113" fmla="*/ 127 h 252"/>
                <a:gd name="T114" fmla="*/ 24 w 232"/>
                <a:gd name="T115" fmla="*/ 138 h 252"/>
                <a:gd name="T116" fmla="*/ 54 w 232"/>
                <a:gd name="T117" fmla="*/ 149 h 252"/>
                <a:gd name="T118" fmla="*/ 51 w 232"/>
                <a:gd name="T119" fmla="*/ 176 h 252"/>
                <a:gd name="T120" fmla="*/ 25 w 232"/>
                <a:gd name="T121" fmla="*/ 18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2" h="252">
                  <a:moveTo>
                    <a:pt x="16" y="201"/>
                  </a:moveTo>
                  <a:cubicBezTo>
                    <a:pt x="53" y="201"/>
                    <a:pt x="53" y="201"/>
                    <a:pt x="53" y="201"/>
                  </a:cubicBezTo>
                  <a:cubicBezTo>
                    <a:pt x="57" y="249"/>
                    <a:pt x="57" y="249"/>
                    <a:pt x="57" y="249"/>
                  </a:cubicBezTo>
                  <a:cubicBezTo>
                    <a:pt x="57" y="249"/>
                    <a:pt x="57" y="249"/>
                    <a:pt x="57" y="249"/>
                  </a:cubicBezTo>
                  <a:cubicBezTo>
                    <a:pt x="57" y="250"/>
                    <a:pt x="58" y="252"/>
                    <a:pt x="60" y="252"/>
                  </a:cubicBezTo>
                  <a:cubicBezTo>
                    <a:pt x="60" y="252"/>
                    <a:pt x="60" y="252"/>
                    <a:pt x="60" y="252"/>
                  </a:cubicBezTo>
                  <a:cubicBezTo>
                    <a:pt x="61" y="251"/>
                    <a:pt x="63" y="250"/>
                    <a:pt x="63" y="248"/>
                  </a:cubicBezTo>
                  <a:cubicBezTo>
                    <a:pt x="62" y="244"/>
                    <a:pt x="62" y="244"/>
                    <a:pt x="62" y="244"/>
                  </a:cubicBezTo>
                  <a:cubicBezTo>
                    <a:pt x="59" y="198"/>
                    <a:pt x="59" y="198"/>
                    <a:pt x="59" y="198"/>
                  </a:cubicBezTo>
                  <a:cubicBezTo>
                    <a:pt x="59" y="198"/>
                    <a:pt x="58" y="197"/>
                    <a:pt x="58" y="197"/>
                  </a:cubicBezTo>
                  <a:cubicBezTo>
                    <a:pt x="63" y="193"/>
                    <a:pt x="69" y="190"/>
                    <a:pt x="75" y="189"/>
                  </a:cubicBezTo>
                  <a:cubicBezTo>
                    <a:pt x="88" y="185"/>
                    <a:pt x="88" y="185"/>
                    <a:pt x="88" y="185"/>
                  </a:cubicBezTo>
                  <a:cubicBezTo>
                    <a:pt x="95" y="183"/>
                    <a:pt x="95" y="183"/>
                    <a:pt x="95" y="183"/>
                  </a:cubicBezTo>
                  <a:cubicBezTo>
                    <a:pt x="97" y="183"/>
                    <a:pt x="98" y="182"/>
                    <a:pt x="99" y="182"/>
                  </a:cubicBezTo>
                  <a:cubicBezTo>
                    <a:pt x="97" y="210"/>
                    <a:pt x="97" y="210"/>
                    <a:pt x="97" y="210"/>
                  </a:cubicBezTo>
                  <a:cubicBezTo>
                    <a:pt x="97" y="211"/>
                    <a:pt x="98" y="212"/>
                    <a:pt x="99" y="213"/>
                  </a:cubicBezTo>
                  <a:cubicBezTo>
                    <a:pt x="99" y="213"/>
                    <a:pt x="100" y="213"/>
                    <a:pt x="100" y="213"/>
                  </a:cubicBezTo>
                  <a:cubicBezTo>
                    <a:pt x="101" y="213"/>
                    <a:pt x="102" y="213"/>
                    <a:pt x="102" y="212"/>
                  </a:cubicBezTo>
                  <a:cubicBezTo>
                    <a:pt x="123" y="197"/>
                    <a:pt x="123" y="197"/>
                    <a:pt x="123" y="197"/>
                  </a:cubicBezTo>
                  <a:cubicBezTo>
                    <a:pt x="128" y="208"/>
                    <a:pt x="128" y="208"/>
                    <a:pt x="128" y="208"/>
                  </a:cubicBezTo>
                  <a:cubicBezTo>
                    <a:pt x="129" y="209"/>
                    <a:pt x="130" y="209"/>
                    <a:pt x="131" y="209"/>
                  </a:cubicBezTo>
                  <a:cubicBezTo>
                    <a:pt x="131" y="209"/>
                    <a:pt x="131" y="209"/>
                    <a:pt x="131" y="209"/>
                  </a:cubicBezTo>
                  <a:cubicBezTo>
                    <a:pt x="132" y="209"/>
                    <a:pt x="133" y="209"/>
                    <a:pt x="134" y="208"/>
                  </a:cubicBezTo>
                  <a:cubicBezTo>
                    <a:pt x="139" y="197"/>
                    <a:pt x="139" y="197"/>
                    <a:pt x="139" y="197"/>
                  </a:cubicBezTo>
                  <a:cubicBezTo>
                    <a:pt x="160" y="212"/>
                    <a:pt x="160" y="212"/>
                    <a:pt x="160" y="212"/>
                  </a:cubicBezTo>
                  <a:cubicBezTo>
                    <a:pt x="160" y="213"/>
                    <a:pt x="161" y="213"/>
                    <a:pt x="161" y="213"/>
                  </a:cubicBezTo>
                  <a:cubicBezTo>
                    <a:pt x="162" y="213"/>
                    <a:pt x="162" y="213"/>
                    <a:pt x="163" y="213"/>
                  </a:cubicBezTo>
                  <a:cubicBezTo>
                    <a:pt x="164" y="212"/>
                    <a:pt x="165" y="211"/>
                    <a:pt x="164" y="210"/>
                  </a:cubicBezTo>
                  <a:cubicBezTo>
                    <a:pt x="162" y="182"/>
                    <a:pt x="162" y="182"/>
                    <a:pt x="162" y="182"/>
                  </a:cubicBezTo>
                  <a:cubicBezTo>
                    <a:pt x="164" y="182"/>
                    <a:pt x="165" y="183"/>
                    <a:pt x="167" y="183"/>
                  </a:cubicBezTo>
                  <a:cubicBezTo>
                    <a:pt x="187" y="189"/>
                    <a:pt x="187" y="189"/>
                    <a:pt x="187" y="189"/>
                  </a:cubicBezTo>
                  <a:cubicBezTo>
                    <a:pt x="209" y="195"/>
                    <a:pt x="226" y="219"/>
                    <a:pt x="226" y="244"/>
                  </a:cubicBezTo>
                  <a:cubicBezTo>
                    <a:pt x="226" y="244"/>
                    <a:pt x="226" y="244"/>
                    <a:pt x="226" y="244"/>
                  </a:cubicBezTo>
                  <a:cubicBezTo>
                    <a:pt x="226" y="245"/>
                    <a:pt x="228" y="247"/>
                    <a:pt x="229" y="247"/>
                  </a:cubicBezTo>
                  <a:cubicBezTo>
                    <a:pt x="231" y="247"/>
                    <a:pt x="232" y="245"/>
                    <a:pt x="232" y="244"/>
                  </a:cubicBezTo>
                  <a:cubicBezTo>
                    <a:pt x="232" y="217"/>
                    <a:pt x="213" y="189"/>
                    <a:pt x="189" y="183"/>
                  </a:cubicBezTo>
                  <a:cubicBezTo>
                    <a:pt x="168" y="177"/>
                    <a:pt x="168" y="177"/>
                    <a:pt x="168" y="177"/>
                  </a:cubicBezTo>
                  <a:cubicBezTo>
                    <a:pt x="166" y="177"/>
                    <a:pt x="164" y="176"/>
                    <a:pt x="162" y="174"/>
                  </a:cubicBezTo>
                  <a:cubicBezTo>
                    <a:pt x="162" y="171"/>
                    <a:pt x="162" y="171"/>
                    <a:pt x="162" y="171"/>
                  </a:cubicBezTo>
                  <a:cubicBezTo>
                    <a:pt x="162" y="171"/>
                    <a:pt x="162" y="170"/>
                    <a:pt x="161" y="170"/>
                  </a:cubicBezTo>
                  <a:cubicBezTo>
                    <a:pt x="158" y="163"/>
                    <a:pt x="158" y="163"/>
                    <a:pt x="158" y="163"/>
                  </a:cubicBezTo>
                  <a:cubicBezTo>
                    <a:pt x="158" y="162"/>
                    <a:pt x="157" y="161"/>
                    <a:pt x="156" y="161"/>
                  </a:cubicBezTo>
                  <a:cubicBezTo>
                    <a:pt x="155" y="161"/>
                    <a:pt x="154" y="161"/>
                    <a:pt x="153" y="162"/>
                  </a:cubicBezTo>
                  <a:cubicBezTo>
                    <a:pt x="153" y="163"/>
                    <a:pt x="153" y="163"/>
                    <a:pt x="153" y="163"/>
                  </a:cubicBezTo>
                  <a:cubicBezTo>
                    <a:pt x="152" y="160"/>
                    <a:pt x="151" y="157"/>
                    <a:pt x="151" y="155"/>
                  </a:cubicBezTo>
                  <a:cubicBezTo>
                    <a:pt x="151" y="140"/>
                    <a:pt x="151" y="140"/>
                    <a:pt x="151" y="140"/>
                  </a:cubicBezTo>
                  <a:cubicBezTo>
                    <a:pt x="157" y="137"/>
                    <a:pt x="162" y="133"/>
                    <a:pt x="167" y="129"/>
                  </a:cubicBezTo>
                  <a:cubicBezTo>
                    <a:pt x="167" y="132"/>
                    <a:pt x="167" y="132"/>
                    <a:pt x="167" y="132"/>
                  </a:cubicBezTo>
                  <a:cubicBezTo>
                    <a:pt x="167" y="143"/>
                    <a:pt x="172" y="158"/>
                    <a:pt x="181" y="165"/>
                  </a:cubicBezTo>
                  <a:cubicBezTo>
                    <a:pt x="187" y="170"/>
                    <a:pt x="204" y="174"/>
                    <a:pt x="205" y="174"/>
                  </a:cubicBezTo>
                  <a:cubicBezTo>
                    <a:pt x="205" y="174"/>
                    <a:pt x="205" y="174"/>
                    <a:pt x="205" y="174"/>
                  </a:cubicBezTo>
                  <a:cubicBezTo>
                    <a:pt x="206" y="174"/>
                    <a:pt x="207" y="174"/>
                    <a:pt x="207" y="173"/>
                  </a:cubicBezTo>
                  <a:cubicBezTo>
                    <a:pt x="208" y="173"/>
                    <a:pt x="208" y="172"/>
                    <a:pt x="208" y="171"/>
                  </a:cubicBezTo>
                  <a:cubicBezTo>
                    <a:pt x="208" y="107"/>
                    <a:pt x="208" y="107"/>
                    <a:pt x="208" y="107"/>
                  </a:cubicBezTo>
                  <a:cubicBezTo>
                    <a:pt x="208" y="99"/>
                    <a:pt x="203" y="92"/>
                    <a:pt x="196" y="88"/>
                  </a:cubicBezTo>
                  <a:cubicBezTo>
                    <a:pt x="197" y="87"/>
                    <a:pt x="197" y="85"/>
                    <a:pt x="197" y="83"/>
                  </a:cubicBezTo>
                  <a:cubicBezTo>
                    <a:pt x="197" y="78"/>
                    <a:pt x="194" y="72"/>
                    <a:pt x="189" y="69"/>
                  </a:cubicBezTo>
                  <a:cubicBezTo>
                    <a:pt x="189" y="51"/>
                    <a:pt x="189" y="51"/>
                    <a:pt x="189" y="51"/>
                  </a:cubicBezTo>
                  <a:cubicBezTo>
                    <a:pt x="189" y="22"/>
                    <a:pt x="166" y="0"/>
                    <a:pt x="138" y="0"/>
                  </a:cubicBezTo>
                  <a:cubicBezTo>
                    <a:pt x="124" y="0"/>
                    <a:pt x="124" y="0"/>
                    <a:pt x="124" y="0"/>
                  </a:cubicBezTo>
                  <a:cubicBezTo>
                    <a:pt x="96" y="0"/>
                    <a:pt x="73" y="22"/>
                    <a:pt x="73" y="51"/>
                  </a:cubicBezTo>
                  <a:cubicBezTo>
                    <a:pt x="73" y="69"/>
                    <a:pt x="73" y="69"/>
                    <a:pt x="73" y="69"/>
                  </a:cubicBezTo>
                  <a:cubicBezTo>
                    <a:pt x="68" y="72"/>
                    <a:pt x="65" y="78"/>
                    <a:pt x="65" y="83"/>
                  </a:cubicBezTo>
                  <a:cubicBezTo>
                    <a:pt x="65" y="93"/>
                    <a:pt x="73" y="100"/>
                    <a:pt x="82" y="101"/>
                  </a:cubicBezTo>
                  <a:cubicBezTo>
                    <a:pt x="84" y="118"/>
                    <a:pt x="95" y="133"/>
                    <a:pt x="111" y="140"/>
                  </a:cubicBezTo>
                  <a:cubicBezTo>
                    <a:pt x="111" y="155"/>
                    <a:pt x="111" y="155"/>
                    <a:pt x="111" y="155"/>
                  </a:cubicBezTo>
                  <a:cubicBezTo>
                    <a:pt x="111" y="157"/>
                    <a:pt x="110" y="160"/>
                    <a:pt x="109" y="163"/>
                  </a:cubicBezTo>
                  <a:cubicBezTo>
                    <a:pt x="109" y="162"/>
                    <a:pt x="109" y="162"/>
                    <a:pt x="109" y="162"/>
                  </a:cubicBezTo>
                  <a:cubicBezTo>
                    <a:pt x="108" y="161"/>
                    <a:pt x="107" y="161"/>
                    <a:pt x="106" y="161"/>
                  </a:cubicBezTo>
                  <a:cubicBezTo>
                    <a:pt x="105" y="161"/>
                    <a:pt x="104" y="162"/>
                    <a:pt x="104" y="163"/>
                  </a:cubicBezTo>
                  <a:cubicBezTo>
                    <a:pt x="100" y="170"/>
                    <a:pt x="100" y="170"/>
                    <a:pt x="100" y="170"/>
                  </a:cubicBezTo>
                  <a:cubicBezTo>
                    <a:pt x="100" y="170"/>
                    <a:pt x="100" y="171"/>
                    <a:pt x="100" y="171"/>
                  </a:cubicBezTo>
                  <a:cubicBezTo>
                    <a:pt x="100" y="174"/>
                    <a:pt x="100" y="174"/>
                    <a:pt x="100" y="174"/>
                  </a:cubicBezTo>
                  <a:cubicBezTo>
                    <a:pt x="98" y="176"/>
                    <a:pt x="96" y="177"/>
                    <a:pt x="93" y="177"/>
                  </a:cubicBezTo>
                  <a:cubicBezTo>
                    <a:pt x="73" y="183"/>
                    <a:pt x="73" y="183"/>
                    <a:pt x="73" y="183"/>
                  </a:cubicBezTo>
                  <a:cubicBezTo>
                    <a:pt x="67" y="185"/>
                    <a:pt x="61" y="188"/>
                    <a:pt x="56" y="191"/>
                  </a:cubicBezTo>
                  <a:cubicBezTo>
                    <a:pt x="56" y="191"/>
                    <a:pt x="56" y="190"/>
                    <a:pt x="56" y="189"/>
                  </a:cubicBezTo>
                  <a:cubicBezTo>
                    <a:pt x="56" y="187"/>
                    <a:pt x="56" y="184"/>
                    <a:pt x="56" y="182"/>
                  </a:cubicBezTo>
                  <a:cubicBezTo>
                    <a:pt x="56" y="180"/>
                    <a:pt x="56" y="180"/>
                    <a:pt x="56" y="180"/>
                  </a:cubicBezTo>
                  <a:cubicBezTo>
                    <a:pt x="56" y="179"/>
                    <a:pt x="56" y="178"/>
                    <a:pt x="56" y="178"/>
                  </a:cubicBezTo>
                  <a:cubicBezTo>
                    <a:pt x="57" y="177"/>
                    <a:pt x="57" y="176"/>
                    <a:pt x="57" y="175"/>
                  </a:cubicBezTo>
                  <a:cubicBezTo>
                    <a:pt x="58" y="174"/>
                    <a:pt x="58" y="173"/>
                    <a:pt x="58" y="173"/>
                  </a:cubicBezTo>
                  <a:cubicBezTo>
                    <a:pt x="59" y="170"/>
                    <a:pt x="59" y="168"/>
                    <a:pt x="60" y="166"/>
                  </a:cubicBezTo>
                  <a:cubicBezTo>
                    <a:pt x="60" y="164"/>
                    <a:pt x="60" y="163"/>
                    <a:pt x="60" y="161"/>
                  </a:cubicBezTo>
                  <a:cubicBezTo>
                    <a:pt x="60" y="160"/>
                    <a:pt x="60" y="160"/>
                    <a:pt x="60" y="160"/>
                  </a:cubicBezTo>
                  <a:cubicBezTo>
                    <a:pt x="60" y="157"/>
                    <a:pt x="60" y="154"/>
                    <a:pt x="60" y="150"/>
                  </a:cubicBezTo>
                  <a:cubicBezTo>
                    <a:pt x="60" y="149"/>
                    <a:pt x="60" y="149"/>
                    <a:pt x="60" y="149"/>
                  </a:cubicBezTo>
                  <a:cubicBezTo>
                    <a:pt x="60" y="149"/>
                    <a:pt x="60" y="149"/>
                    <a:pt x="60" y="149"/>
                  </a:cubicBezTo>
                  <a:cubicBezTo>
                    <a:pt x="60" y="148"/>
                    <a:pt x="60" y="147"/>
                    <a:pt x="60" y="147"/>
                  </a:cubicBezTo>
                  <a:cubicBezTo>
                    <a:pt x="61" y="137"/>
                    <a:pt x="61" y="137"/>
                    <a:pt x="61" y="137"/>
                  </a:cubicBezTo>
                  <a:cubicBezTo>
                    <a:pt x="61" y="132"/>
                    <a:pt x="57" y="127"/>
                    <a:pt x="52" y="126"/>
                  </a:cubicBezTo>
                  <a:cubicBezTo>
                    <a:pt x="51" y="122"/>
                    <a:pt x="47" y="120"/>
                    <a:pt x="43" y="119"/>
                  </a:cubicBezTo>
                  <a:cubicBezTo>
                    <a:pt x="42" y="119"/>
                    <a:pt x="41" y="119"/>
                    <a:pt x="41" y="120"/>
                  </a:cubicBezTo>
                  <a:cubicBezTo>
                    <a:pt x="39" y="117"/>
                    <a:pt x="36" y="115"/>
                    <a:pt x="32" y="115"/>
                  </a:cubicBezTo>
                  <a:cubicBezTo>
                    <a:pt x="28" y="115"/>
                    <a:pt x="25" y="116"/>
                    <a:pt x="23" y="119"/>
                  </a:cubicBezTo>
                  <a:cubicBezTo>
                    <a:pt x="22" y="118"/>
                    <a:pt x="20" y="117"/>
                    <a:pt x="18" y="117"/>
                  </a:cubicBezTo>
                  <a:cubicBezTo>
                    <a:pt x="13" y="117"/>
                    <a:pt x="8" y="122"/>
                    <a:pt x="8" y="127"/>
                  </a:cubicBezTo>
                  <a:cubicBezTo>
                    <a:pt x="8" y="141"/>
                    <a:pt x="8" y="141"/>
                    <a:pt x="8" y="141"/>
                  </a:cubicBezTo>
                  <a:cubicBezTo>
                    <a:pt x="4" y="145"/>
                    <a:pt x="4" y="145"/>
                    <a:pt x="4" y="145"/>
                  </a:cubicBezTo>
                  <a:cubicBezTo>
                    <a:pt x="1" y="147"/>
                    <a:pt x="0" y="151"/>
                    <a:pt x="1" y="155"/>
                  </a:cubicBezTo>
                  <a:cubicBezTo>
                    <a:pt x="1" y="159"/>
                    <a:pt x="2" y="162"/>
                    <a:pt x="4" y="166"/>
                  </a:cubicBezTo>
                  <a:cubicBezTo>
                    <a:pt x="4" y="167"/>
                    <a:pt x="4" y="167"/>
                    <a:pt x="5" y="168"/>
                  </a:cubicBezTo>
                  <a:cubicBezTo>
                    <a:pt x="5" y="169"/>
                    <a:pt x="6" y="169"/>
                    <a:pt x="6" y="170"/>
                  </a:cubicBezTo>
                  <a:cubicBezTo>
                    <a:pt x="7" y="171"/>
                    <a:pt x="8" y="172"/>
                    <a:pt x="8" y="173"/>
                  </a:cubicBezTo>
                  <a:cubicBezTo>
                    <a:pt x="10" y="174"/>
                    <a:pt x="11" y="175"/>
                    <a:pt x="13" y="177"/>
                  </a:cubicBezTo>
                  <a:cubicBezTo>
                    <a:pt x="15" y="178"/>
                    <a:pt x="17" y="179"/>
                    <a:pt x="19" y="180"/>
                  </a:cubicBezTo>
                  <a:cubicBezTo>
                    <a:pt x="19" y="180"/>
                    <a:pt x="19" y="180"/>
                    <a:pt x="19" y="181"/>
                  </a:cubicBezTo>
                  <a:cubicBezTo>
                    <a:pt x="19" y="181"/>
                    <a:pt x="19" y="182"/>
                    <a:pt x="19" y="182"/>
                  </a:cubicBezTo>
                  <a:cubicBezTo>
                    <a:pt x="20" y="187"/>
                    <a:pt x="20" y="191"/>
                    <a:pt x="20" y="195"/>
                  </a:cubicBezTo>
                  <a:cubicBezTo>
                    <a:pt x="13" y="195"/>
                    <a:pt x="13" y="195"/>
                    <a:pt x="13" y="195"/>
                  </a:cubicBezTo>
                  <a:cubicBezTo>
                    <a:pt x="12" y="195"/>
                    <a:pt x="10" y="196"/>
                    <a:pt x="10" y="198"/>
                  </a:cubicBezTo>
                  <a:cubicBezTo>
                    <a:pt x="6" y="248"/>
                    <a:pt x="6" y="248"/>
                    <a:pt x="6" y="248"/>
                  </a:cubicBezTo>
                  <a:cubicBezTo>
                    <a:pt x="6" y="250"/>
                    <a:pt x="7" y="251"/>
                    <a:pt x="9" y="252"/>
                  </a:cubicBezTo>
                  <a:cubicBezTo>
                    <a:pt x="11" y="252"/>
                    <a:pt x="12" y="250"/>
                    <a:pt x="12" y="249"/>
                  </a:cubicBezTo>
                  <a:cubicBezTo>
                    <a:pt x="12" y="249"/>
                    <a:pt x="12" y="249"/>
                    <a:pt x="12" y="249"/>
                  </a:cubicBezTo>
                  <a:lnTo>
                    <a:pt x="16" y="201"/>
                  </a:lnTo>
                  <a:close/>
                  <a:moveTo>
                    <a:pt x="117" y="155"/>
                  </a:moveTo>
                  <a:cubicBezTo>
                    <a:pt x="117" y="138"/>
                    <a:pt x="117" y="138"/>
                    <a:pt x="117" y="138"/>
                  </a:cubicBezTo>
                  <a:cubicBezTo>
                    <a:pt x="117" y="137"/>
                    <a:pt x="116" y="135"/>
                    <a:pt x="115" y="135"/>
                  </a:cubicBezTo>
                  <a:cubicBezTo>
                    <a:pt x="98" y="128"/>
                    <a:pt x="87" y="113"/>
                    <a:pt x="87" y="95"/>
                  </a:cubicBezTo>
                  <a:cubicBezTo>
                    <a:pt x="87" y="67"/>
                    <a:pt x="87" y="67"/>
                    <a:pt x="87" y="67"/>
                  </a:cubicBezTo>
                  <a:cubicBezTo>
                    <a:pt x="87" y="52"/>
                    <a:pt x="95" y="38"/>
                    <a:pt x="108" y="31"/>
                  </a:cubicBezTo>
                  <a:cubicBezTo>
                    <a:pt x="111" y="42"/>
                    <a:pt x="124" y="54"/>
                    <a:pt x="141" y="61"/>
                  </a:cubicBezTo>
                  <a:cubicBezTo>
                    <a:pt x="141" y="61"/>
                    <a:pt x="141" y="61"/>
                    <a:pt x="141" y="62"/>
                  </a:cubicBezTo>
                  <a:cubicBezTo>
                    <a:pt x="142" y="63"/>
                    <a:pt x="143" y="63"/>
                    <a:pt x="144" y="63"/>
                  </a:cubicBezTo>
                  <a:cubicBezTo>
                    <a:pt x="144" y="63"/>
                    <a:pt x="145" y="63"/>
                    <a:pt x="145" y="63"/>
                  </a:cubicBezTo>
                  <a:cubicBezTo>
                    <a:pt x="146" y="63"/>
                    <a:pt x="146" y="63"/>
                    <a:pt x="146" y="63"/>
                  </a:cubicBezTo>
                  <a:cubicBezTo>
                    <a:pt x="148" y="64"/>
                    <a:pt x="151" y="64"/>
                    <a:pt x="154" y="65"/>
                  </a:cubicBezTo>
                  <a:cubicBezTo>
                    <a:pt x="161" y="67"/>
                    <a:pt x="168" y="68"/>
                    <a:pt x="174" y="68"/>
                  </a:cubicBezTo>
                  <a:cubicBezTo>
                    <a:pt x="174" y="95"/>
                    <a:pt x="174" y="95"/>
                    <a:pt x="174" y="95"/>
                  </a:cubicBezTo>
                  <a:cubicBezTo>
                    <a:pt x="174" y="113"/>
                    <a:pt x="164" y="128"/>
                    <a:pt x="147" y="135"/>
                  </a:cubicBezTo>
                  <a:cubicBezTo>
                    <a:pt x="146" y="135"/>
                    <a:pt x="145" y="137"/>
                    <a:pt x="145" y="138"/>
                  </a:cubicBezTo>
                  <a:cubicBezTo>
                    <a:pt x="145" y="155"/>
                    <a:pt x="145" y="155"/>
                    <a:pt x="145" y="155"/>
                  </a:cubicBezTo>
                  <a:cubicBezTo>
                    <a:pt x="145" y="160"/>
                    <a:pt x="146" y="164"/>
                    <a:pt x="149" y="168"/>
                  </a:cubicBezTo>
                  <a:cubicBezTo>
                    <a:pt x="134" y="190"/>
                    <a:pt x="134" y="190"/>
                    <a:pt x="134" y="190"/>
                  </a:cubicBezTo>
                  <a:cubicBezTo>
                    <a:pt x="134" y="191"/>
                    <a:pt x="134" y="192"/>
                    <a:pt x="134" y="193"/>
                  </a:cubicBezTo>
                  <a:cubicBezTo>
                    <a:pt x="131" y="200"/>
                    <a:pt x="131" y="200"/>
                    <a:pt x="131" y="200"/>
                  </a:cubicBezTo>
                  <a:cubicBezTo>
                    <a:pt x="128" y="193"/>
                    <a:pt x="128" y="193"/>
                    <a:pt x="128" y="193"/>
                  </a:cubicBezTo>
                  <a:cubicBezTo>
                    <a:pt x="128" y="192"/>
                    <a:pt x="128" y="191"/>
                    <a:pt x="127" y="190"/>
                  </a:cubicBezTo>
                  <a:cubicBezTo>
                    <a:pt x="113" y="168"/>
                    <a:pt x="113" y="168"/>
                    <a:pt x="113" y="168"/>
                  </a:cubicBezTo>
                  <a:cubicBezTo>
                    <a:pt x="115" y="164"/>
                    <a:pt x="117" y="160"/>
                    <a:pt x="117" y="155"/>
                  </a:cubicBezTo>
                  <a:close/>
                  <a:moveTo>
                    <a:pt x="138" y="6"/>
                  </a:moveTo>
                  <a:cubicBezTo>
                    <a:pt x="163" y="6"/>
                    <a:pt x="183" y="26"/>
                    <a:pt x="183" y="51"/>
                  </a:cubicBezTo>
                  <a:cubicBezTo>
                    <a:pt x="183" y="68"/>
                    <a:pt x="183" y="68"/>
                    <a:pt x="183" y="68"/>
                  </a:cubicBezTo>
                  <a:cubicBezTo>
                    <a:pt x="182" y="68"/>
                    <a:pt x="181" y="68"/>
                    <a:pt x="180" y="69"/>
                  </a:cubicBezTo>
                  <a:cubicBezTo>
                    <a:pt x="180" y="67"/>
                    <a:pt x="180" y="67"/>
                    <a:pt x="180" y="67"/>
                  </a:cubicBezTo>
                  <a:cubicBezTo>
                    <a:pt x="180" y="67"/>
                    <a:pt x="180" y="66"/>
                    <a:pt x="180" y="66"/>
                  </a:cubicBezTo>
                  <a:cubicBezTo>
                    <a:pt x="180" y="66"/>
                    <a:pt x="180" y="66"/>
                    <a:pt x="180" y="66"/>
                  </a:cubicBezTo>
                  <a:cubicBezTo>
                    <a:pt x="180" y="66"/>
                    <a:pt x="180" y="65"/>
                    <a:pt x="180" y="65"/>
                  </a:cubicBezTo>
                  <a:cubicBezTo>
                    <a:pt x="180" y="63"/>
                    <a:pt x="179" y="62"/>
                    <a:pt x="177" y="62"/>
                  </a:cubicBezTo>
                  <a:cubicBezTo>
                    <a:pt x="177" y="62"/>
                    <a:pt x="177" y="62"/>
                    <a:pt x="177" y="62"/>
                  </a:cubicBezTo>
                  <a:cubicBezTo>
                    <a:pt x="170" y="62"/>
                    <a:pt x="163" y="61"/>
                    <a:pt x="155" y="59"/>
                  </a:cubicBezTo>
                  <a:cubicBezTo>
                    <a:pt x="154" y="59"/>
                    <a:pt x="154" y="59"/>
                    <a:pt x="153" y="59"/>
                  </a:cubicBezTo>
                  <a:cubicBezTo>
                    <a:pt x="154" y="58"/>
                    <a:pt x="154" y="58"/>
                    <a:pt x="154" y="58"/>
                  </a:cubicBezTo>
                  <a:cubicBezTo>
                    <a:pt x="156" y="57"/>
                    <a:pt x="156" y="55"/>
                    <a:pt x="155" y="54"/>
                  </a:cubicBezTo>
                  <a:cubicBezTo>
                    <a:pt x="155" y="52"/>
                    <a:pt x="153" y="52"/>
                    <a:pt x="151" y="53"/>
                  </a:cubicBezTo>
                  <a:cubicBezTo>
                    <a:pt x="145" y="56"/>
                    <a:pt x="145" y="56"/>
                    <a:pt x="145" y="56"/>
                  </a:cubicBezTo>
                  <a:cubicBezTo>
                    <a:pt x="126" y="48"/>
                    <a:pt x="112" y="35"/>
                    <a:pt x="113" y="23"/>
                  </a:cubicBezTo>
                  <a:cubicBezTo>
                    <a:pt x="113" y="22"/>
                    <a:pt x="113" y="21"/>
                    <a:pt x="113" y="20"/>
                  </a:cubicBezTo>
                  <a:cubicBezTo>
                    <a:pt x="114" y="18"/>
                    <a:pt x="115" y="16"/>
                    <a:pt x="116" y="14"/>
                  </a:cubicBezTo>
                  <a:cubicBezTo>
                    <a:pt x="117" y="13"/>
                    <a:pt x="117" y="11"/>
                    <a:pt x="116" y="10"/>
                  </a:cubicBezTo>
                  <a:cubicBezTo>
                    <a:pt x="115" y="9"/>
                    <a:pt x="113" y="9"/>
                    <a:pt x="112" y="11"/>
                  </a:cubicBezTo>
                  <a:cubicBezTo>
                    <a:pt x="109" y="13"/>
                    <a:pt x="108" y="16"/>
                    <a:pt x="107" y="19"/>
                  </a:cubicBezTo>
                  <a:cubicBezTo>
                    <a:pt x="107" y="20"/>
                    <a:pt x="107" y="21"/>
                    <a:pt x="107" y="23"/>
                  </a:cubicBezTo>
                  <a:cubicBezTo>
                    <a:pt x="107" y="23"/>
                    <a:pt x="107" y="24"/>
                    <a:pt x="107" y="24"/>
                  </a:cubicBezTo>
                  <a:cubicBezTo>
                    <a:pt x="92" y="33"/>
                    <a:pt x="81" y="49"/>
                    <a:pt x="81" y="67"/>
                  </a:cubicBezTo>
                  <a:cubicBezTo>
                    <a:pt x="81" y="69"/>
                    <a:pt x="81" y="69"/>
                    <a:pt x="81" y="69"/>
                  </a:cubicBezTo>
                  <a:cubicBezTo>
                    <a:pt x="81" y="68"/>
                    <a:pt x="80" y="68"/>
                    <a:pt x="79" y="68"/>
                  </a:cubicBezTo>
                  <a:cubicBezTo>
                    <a:pt x="79" y="51"/>
                    <a:pt x="79" y="51"/>
                    <a:pt x="79" y="51"/>
                  </a:cubicBezTo>
                  <a:cubicBezTo>
                    <a:pt x="79" y="26"/>
                    <a:pt x="99" y="6"/>
                    <a:pt x="124" y="6"/>
                  </a:cubicBezTo>
                  <a:lnTo>
                    <a:pt x="138" y="6"/>
                  </a:lnTo>
                  <a:close/>
                  <a:moveTo>
                    <a:pt x="181" y="95"/>
                  </a:moveTo>
                  <a:cubicBezTo>
                    <a:pt x="181" y="75"/>
                    <a:pt x="181" y="75"/>
                    <a:pt x="181" y="75"/>
                  </a:cubicBezTo>
                  <a:cubicBezTo>
                    <a:pt x="183" y="74"/>
                    <a:pt x="184" y="74"/>
                    <a:pt x="186" y="74"/>
                  </a:cubicBezTo>
                  <a:cubicBezTo>
                    <a:pt x="189" y="76"/>
                    <a:pt x="191" y="80"/>
                    <a:pt x="191" y="83"/>
                  </a:cubicBezTo>
                  <a:cubicBezTo>
                    <a:pt x="191" y="89"/>
                    <a:pt x="187" y="94"/>
                    <a:pt x="181" y="95"/>
                  </a:cubicBezTo>
                  <a:close/>
                  <a:moveTo>
                    <a:pt x="202" y="167"/>
                  </a:moveTo>
                  <a:cubicBezTo>
                    <a:pt x="197" y="166"/>
                    <a:pt x="188" y="163"/>
                    <a:pt x="184" y="160"/>
                  </a:cubicBezTo>
                  <a:cubicBezTo>
                    <a:pt x="177" y="155"/>
                    <a:pt x="173" y="141"/>
                    <a:pt x="173" y="132"/>
                  </a:cubicBezTo>
                  <a:cubicBezTo>
                    <a:pt x="173" y="122"/>
                    <a:pt x="173" y="122"/>
                    <a:pt x="173" y="122"/>
                  </a:cubicBezTo>
                  <a:cubicBezTo>
                    <a:pt x="176" y="116"/>
                    <a:pt x="179" y="109"/>
                    <a:pt x="180" y="101"/>
                  </a:cubicBezTo>
                  <a:cubicBezTo>
                    <a:pt x="186" y="101"/>
                    <a:pt x="190" y="98"/>
                    <a:pt x="194" y="94"/>
                  </a:cubicBezTo>
                  <a:cubicBezTo>
                    <a:pt x="199" y="96"/>
                    <a:pt x="202" y="101"/>
                    <a:pt x="202" y="107"/>
                  </a:cubicBezTo>
                  <a:lnTo>
                    <a:pt x="202" y="167"/>
                  </a:lnTo>
                  <a:close/>
                  <a:moveTo>
                    <a:pt x="76" y="74"/>
                  </a:moveTo>
                  <a:cubicBezTo>
                    <a:pt x="77" y="74"/>
                    <a:pt x="77" y="74"/>
                    <a:pt x="78" y="74"/>
                  </a:cubicBezTo>
                  <a:cubicBezTo>
                    <a:pt x="79" y="74"/>
                    <a:pt x="80" y="74"/>
                    <a:pt x="81" y="75"/>
                  </a:cubicBezTo>
                  <a:cubicBezTo>
                    <a:pt x="81" y="95"/>
                    <a:pt x="81" y="95"/>
                    <a:pt x="81" y="95"/>
                  </a:cubicBezTo>
                  <a:cubicBezTo>
                    <a:pt x="75" y="94"/>
                    <a:pt x="71" y="89"/>
                    <a:pt x="71" y="83"/>
                  </a:cubicBezTo>
                  <a:cubicBezTo>
                    <a:pt x="71" y="80"/>
                    <a:pt x="74" y="76"/>
                    <a:pt x="76" y="74"/>
                  </a:cubicBezTo>
                  <a:close/>
                  <a:moveTo>
                    <a:pt x="156" y="172"/>
                  </a:moveTo>
                  <a:cubicBezTo>
                    <a:pt x="158" y="204"/>
                    <a:pt x="158" y="204"/>
                    <a:pt x="158" y="204"/>
                  </a:cubicBezTo>
                  <a:cubicBezTo>
                    <a:pt x="141" y="191"/>
                    <a:pt x="141" y="191"/>
                    <a:pt x="141" y="191"/>
                  </a:cubicBezTo>
                  <a:cubicBezTo>
                    <a:pt x="155" y="170"/>
                    <a:pt x="155" y="170"/>
                    <a:pt x="155" y="170"/>
                  </a:cubicBezTo>
                  <a:lnTo>
                    <a:pt x="156" y="172"/>
                  </a:lnTo>
                  <a:close/>
                  <a:moveTo>
                    <a:pt x="121" y="191"/>
                  </a:moveTo>
                  <a:cubicBezTo>
                    <a:pt x="104" y="204"/>
                    <a:pt x="104" y="204"/>
                    <a:pt x="104" y="204"/>
                  </a:cubicBezTo>
                  <a:cubicBezTo>
                    <a:pt x="106" y="172"/>
                    <a:pt x="106" y="172"/>
                    <a:pt x="106" y="172"/>
                  </a:cubicBezTo>
                  <a:cubicBezTo>
                    <a:pt x="107" y="170"/>
                    <a:pt x="107" y="170"/>
                    <a:pt x="107" y="170"/>
                  </a:cubicBezTo>
                  <a:lnTo>
                    <a:pt x="121" y="191"/>
                  </a:lnTo>
                  <a:close/>
                  <a:moveTo>
                    <a:pt x="55" y="136"/>
                  </a:moveTo>
                  <a:cubicBezTo>
                    <a:pt x="54" y="135"/>
                    <a:pt x="53" y="134"/>
                    <a:pt x="52" y="134"/>
                  </a:cubicBezTo>
                  <a:cubicBezTo>
                    <a:pt x="52" y="133"/>
                    <a:pt x="51" y="132"/>
                    <a:pt x="50" y="132"/>
                  </a:cubicBezTo>
                  <a:cubicBezTo>
                    <a:pt x="52" y="132"/>
                    <a:pt x="54" y="134"/>
                    <a:pt x="55" y="136"/>
                  </a:cubicBezTo>
                  <a:close/>
                  <a:moveTo>
                    <a:pt x="43" y="125"/>
                  </a:moveTo>
                  <a:cubicBezTo>
                    <a:pt x="45" y="126"/>
                    <a:pt x="47" y="128"/>
                    <a:pt x="47" y="130"/>
                  </a:cubicBezTo>
                  <a:cubicBezTo>
                    <a:pt x="44" y="129"/>
                    <a:pt x="41" y="128"/>
                    <a:pt x="38" y="128"/>
                  </a:cubicBezTo>
                  <a:cubicBezTo>
                    <a:pt x="39" y="126"/>
                    <a:pt x="41" y="125"/>
                    <a:pt x="43" y="125"/>
                  </a:cubicBezTo>
                  <a:close/>
                  <a:moveTo>
                    <a:pt x="32" y="121"/>
                  </a:moveTo>
                  <a:cubicBezTo>
                    <a:pt x="35" y="121"/>
                    <a:pt x="37" y="123"/>
                    <a:pt x="37" y="126"/>
                  </a:cubicBezTo>
                  <a:cubicBezTo>
                    <a:pt x="37" y="127"/>
                    <a:pt x="37" y="127"/>
                    <a:pt x="37" y="127"/>
                  </a:cubicBezTo>
                  <a:cubicBezTo>
                    <a:pt x="34" y="127"/>
                    <a:pt x="31" y="128"/>
                    <a:pt x="28" y="129"/>
                  </a:cubicBezTo>
                  <a:cubicBezTo>
                    <a:pt x="28" y="127"/>
                    <a:pt x="28" y="127"/>
                    <a:pt x="28" y="127"/>
                  </a:cubicBezTo>
                  <a:cubicBezTo>
                    <a:pt x="28" y="126"/>
                    <a:pt x="28" y="125"/>
                    <a:pt x="27" y="124"/>
                  </a:cubicBezTo>
                  <a:cubicBezTo>
                    <a:pt x="28" y="122"/>
                    <a:pt x="30" y="121"/>
                    <a:pt x="32" y="121"/>
                  </a:cubicBezTo>
                  <a:close/>
                  <a:moveTo>
                    <a:pt x="25" y="182"/>
                  </a:moveTo>
                  <a:cubicBezTo>
                    <a:pt x="25" y="180"/>
                    <a:pt x="25" y="178"/>
                    <a:pt x="24" y="176"/>
                  </a:cubicBezTo>
                  <a:cubicBezTo>
                    <a:pt x="24" y="176"/>
                    <a:pt x="24" y="176"/>
                    <a:pt x="24" y="176"/>
                  </a:cubicBezTo>
                  <a:cubicBezTo>
                    <a:pt x="22" y="175"/>
                    <a:pt x="19" y="174"/>
                    <a:pt x="17" y="172"/>
                  </a:cubicBezTo>
                  <a:cubicBezTo>
                    <a:pt x="15" y="171"/>
                    <a:pt x="14" y="170"/>
                    <a:pt x="13" y="168"/>
                  </a:cubicBezTo>
                  <a:cubicBezTo>
                    <a:pt x="12" y="168"/>
                    <a:pt x="11" y="167"/>
                    <a:pt x="11" y="166"/>
                  </a:cubicBezTo>
                  <a:cubicBezTo>
                    <a:pt x="11" y="166"/>
                    <a:pt x="10" y="165"/>
                    <a:pt x="10" y="165"/>
                  </a:cubicBezTo>
                  <a:cubicBezTo>
                    <a:pt x="10" y="164"/>
                    <a:pt x="9" y="164"/>
                    <a:pt x="9" y="164"/>
                  </a:cubicBezTo>
                  <a:cubicBezTo>
                    <a:pt x="8" y="160"/>
                    <a:pt x="7" y="157"/>
                    <a:pt x="6" y="154"/>
                  </a:cubicBezTo>
                  <a:cubicBezTo>
                    <a:pt x="6" y="152"/>
                    <a:pt x="7" y="150"/>
                    <a:pt x="8" y="149"/>
                  </a:cubicBezTo>
                  <a:cubicBezTo>
                    <a:pt x="8" y="149"/>
                    <a:pt x="8" y="149"/>
                    <a:pt x="8" y="149"/>
                  </a:cubicBezTo>
                  <a:cubicBezTo>
                    <a:pt x="14" y="144"/>
                    <a:pt x="14" y="144"/>
                    <a:pt x="14" y="144"/>
                  </a:cubicBezTo>
                  <a:cubicBezTo>
                    <a:pt x="14" y="127"/>
                    <a:pt x="14" y="127"/>
                    <a:pt x="14" y="127"/>
                  </a:cubicBezTo>
                  <a:cubicBezTo>
                    <a:pt x="14" y="125"/>
                    <a:pt x="16" y="123"/>
                    <a:pt x="18" y="123"/>
                  </a:cubicBezTo>
                  <a:cubicBezTo>
                    <a:pt x="20" y="123"/>
                    <a:pt x="22" y="125"/>
                    <a:pt x="22" y="127"/>
                  </a:cubicBezTo>
                  <a:cubicBezTo>
                    <a:pt x="22" y="140"/>
                    <a:pt x="22" y="140"/>
                    <a:pt x="22" y="140"/>
                  </a:cubicBezTo>
                  <a:cubicBezTo>
                    <a:pt x="23" y="140"/>
                    <a:pt x="23" y="139"/>
                    <a:pt x="24" y="138"/>
                  </a:cubicBezTo>
                  <a:cubicBezTo>
                    <a:pt x="31" y="132"/>
                    <a:pt x="42" y="132"/>
                    <a:pt x="48" y="138"/>
                  </a:cubicBezTo>
                  <a:cubicBezTo>
                    <a:pt x="49" y="138"/>
                    <a:pt x="49" y="138"/>
                    <a:pt x="49" y="138"/>
                  </a:cubicBezTo>
                  <a:cubicBezTo>
                    <a:pt x="51" y="140"/>
                    <a:pt x="52" y="142"/>
                    <a:pt x="53" y="144"/>
                  </a:cubicBezTo>
                  <a:cubicBezTo>
                    <a:pt x="54" y="145"/>
                    <a:pt x="54" y="147"/>
                    <a:pt x="54" y="149"/>
                  </a:cubicBezTo>
                  <a:cubicBezTo>
                    <a:pt x="54" y="153"/>
                    <a:pt x="54" y="156"/>
                    <a:pt x="54" y="160"/>
                  </a:cubicBezTo>
                  <a:cubicBezTo>
                    <a:pt x="54" y="162"/>
                    <a:pt x="54" y="163"/>
                    <a:pt x="54" y="165"/>
                  </a:cubicBezTo>
                  <a:cubicBezTo>
                    <a:pt x="53" y="167"/>
                    <a:pt x="53" y="169"/>
                    <a:pt x="53" y="171"/>
                  </a:cubicBezTo>
                  <a:cubicBezTo>
                    <a:pt x="52" y="173"/>
                    <a:pt x="51" y="174"/>
                    <a:pt x="51" y="176"/>
                  </a:cubicBezTo>
                  <a:cubicBezTo>
                    <a:pt x="50" y="178"/>
                    <a:pt x="50" y="180"/>
                    <a:pt x="50" y="182"/>
                  </a:cubicBezTo>
                  <a:cubicBezTo>
                    <a:pt x="50" y="186"/>
                    <a:pt x="50" y="191"/>
                    <a:pt x="50" y="195"/>
                  </a:cubicBezTo>
                  <a:cubicBezTo>
                    <a:pt x="26" y="195"/>
                    <a:pt x="26" y="195"/>
                    <a:pt x="26" y="195"/>
                  </a:cubicBezTo>
                  <a:cubicBezTo>
                    <a:pt x="26" y="191"/>
                    <a:pt x="26" y="186"/>
                    <a:pt x="25"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4" name="グループ化 133">
            <a:extLst>
              <a:ext uri="{FF2B5EF4-FFF2-40B4-BE49-F238E27FC236}">
                <a16:creationId xmlns:a16="http://schemas.microsoft.com/office/drawing/2014/main" id="{E531EE4D-84C8-4D76-9DCB-D10071743F27}"/>
              </a:ext>
            </a:extLst>
          </p:cNvPr>
          <p:cNvGrpSpPr/>
          <p:nvPr/>
        </p:nvGrpSpPr>
        <p:grpSpPr>
          <a:xfrm>
            <a:off x="9650635" y="3995485"/>
            <a:ext cx="660718" cy="743920"/>
            <a:chOff x="3741345" y="1761377"/>
            <a:chExt cx="606974" cy="683408"/>
          </a:xfrm>
          <a:solidFill>
            <a:schemeClr val="accent1">
              <a:lumMod val="60000"/>
              <a:lumOff val="40000"/>
            </a:schemeClr>
          </a:solidFill>
        </p:grpSpPr>
        <p:sp>
          <p:nvSpPr>
            <p:cNvPr id="135" name="Oval 89">
              <a:extLst>
                <a:ext uri="{FF2B5EF4-FFF2-40B4-BE49-F238E27FC236}">
                  <a16:creationId xmlns:a16="http://schemas.microsoft.com/office/drawing/2014/main" id="{1BFCAF2F-E650-49A3-9165-3A36BB89A532}"/>
                </a:ext>
              </a:extLst>
            </p:cNvPr>
            <p:cNvSpPr>
              <a:spLocks noChangeArrowheads="1"/>
            </p:cNvSpPr>
            <p:nvPr/>
          </p:nvSpPr>
          <p:spPr bwMode="auto">
            <a:xfrm>
              <a:off x="4022351"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6" name="Oval 90">
              <a:extLst>
                <a:ext uri="{FF2B5EF4-FFF2-40B4-BE49-F238E27FC236}">
                  <a16:creationId xmlns:a16="http://schemas.microsoft.com/office/drawing/2014/main" id="{2E17AD13-3C94-4D94-997C-A8FEB66A6D83}"/>
                </a:ext>
              </a:extLst>
            </p:cNvPr>
            <p:cNvSpPr>
              <a:spLocks noChangeArrowheads="1"/>
            </p:cNvSpPr>
            <p:nvPr/>
          </p:nvSpPr>
          <p:spPr bwMode="auto">
            <a:xfrm>
              <a:off x="411452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7" name="Freeform 91">
              <a:extLst>
                <a:ext uri="{FF2B5EF4-FFF2-40B4-BE49-F238E27FC236}">
                  <a16:creationId xmlns:a16="http://schemas.microsoft.com/office/drawing/2014/main" id="{AFC47A35-E2E9-4CA7-936F-BD3C9734CF7D}"/>
                </a:ext>
              </a:extLst>
            </p:cNvPr>
            <p:cNvSpPr>
              <a:spLocks/>
            </p:cNvSpPr>
            <p:nvPr/>
          </p:nvSpPr>
          <p:spPr bwMode="auto">
            <a:xfrm>
              <a:off x="4033589"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2 w 38"/>
                <a:gd name="T17" fmla="*/ 2 h 13"/>
                <a:gd name="T18" fmla="*/ 2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2" y="2"/>
                  </a:cubicBezTo>
                  <a:cubicBezTo>
                    <a:pt x="0" y="3"/>
                    <a:pt x="0" y="5"/>
                    <a:pt x="2" y="6"/>
                  </a:cubicBezTo>
                  <a:cubicBezTo>
                    <a:pt x="6" y="10"/>
                    <a:pt x="13"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8" name="Freeform 401">
              <a:extLst>
                <a:ext uri="{FF2B5EF4-FFF2-40B4-BE49-F238E27FC236}">
                  <a16:creationId xmlns:a16="http://schemas.microsoft.com/office/drawing/2014/main" id="{B32F3875-FC67-4728-8ECB-5D450D7611EF}"/>
                </a:ext>
              </a:extLst>
            </p:cNvPr>
            <p:cNvSpPr>
              <a:spLocks noEditPoints="1"/>
            </p:cNvSpPr>
            <p:nvPr/>
          </p:nvSpPr>
          <p:spPr bwMode="auto">
            <a:xfrm>
              <a:off x="3741345" y="1761377"/>
              <a:ext cx="606974" cy="683408"/>
            </a:xfrm>
            <a:custGeom>
              <a:avLst/>
              <a:gdLst>
                <a:gd name="T0" fmla="*/ 14 w 233"/>
                <a:gd name="T1" fmla="*/ 187 h 262"/>
                <a:gd name="T2" fmla="*/ 14 w 233"/>
                <a:gd name="T3" fmla="*/ 206 h 262"/>
                <a:gd name="T4" fmla="*/ 13 w 233"/>
                <a:gd name="T5" fmla="*/ 259 h 262"/>
                <a:gd name="T6" fmla="*/ 60 w 233"/>
                <a:gd name="T7" fmla="*/ 262 h 262"/>
                <a:gd name="T8" fmla="*/ 59 w 233"/>
                <a:gd name="T9" fmla="*/ 208 h 262"/>
                <a:gd name="T10" fmla="*/ 98 w 233"/>
                <a:gd name="T11" fmla="*/ 220 h 262"/>
                <a:gd name="T12" fmla="*/ 129 w 233"/>
                <a:gd name="T13" fmla="*/ 219 h 262"/>
                <a:gd name="T14" fmla="*/ 160 w 233"/>
                <a:gd name="T15" fmla="*/ 223 h 262"/>
                <a:gd name="T16" fmla="*/ 167 w 233"/>
                <a:gd name="T17" fmla="*/ 194 h 262"/>
                <a:gd name="T18" fmla="*/ 233 w 233"/>
                <a:gd name="T19" fmla="*/ 254 h 262"/>
                <a:gd name="T20" fmla="*/ 162 w 233"/>
                <a:gd name="T21" fmla="*/ 181 h 262"/>
                <a:gd name="T22" fmla="*/ 151 w 233"/>
                <a:gd name="T23" fmla="*/ 165 h 262"/>
                <a:gd name="T24" fmla="*/ 189 w 233"/>
                <a:gd name="T25" fmla="*/ 77 h 262"/>
                <a:gd name="T26" fmla="*/ 188 w 233"/>
                <a:gd name="T27" fmla="*/ 37 h 262"/>
                <a:gd name="T28" fmla="*/ 166 w 233"/>
                <a:gd name="T29" fmla="*/ 11 h 262"/>
                <a:gd name="T30" fmla="*/ 88 w 233"/>
                <a:gd name="T31" fmla="*/ 22 h 262"/>
                <a:gd name="T32" fmla="*/ 76 w 233"/>
                <a:gd name="T33" fmla="*/ 43 h 262"/>
                <a:gd name="T34" fmla="*/ 76 w 233"/>
                <a:gd name="T35" fmla="*/ 58 h 262"/>
                <a:gd name="T36" fmla="*/ 66 w 233"/>
                <a:gd name="T37" fmla="*/ 94 h 262"/>
                <a:gd name="T38" fmla="*/ 109 w 233"/>
                <a:gd name="T39" fmla="*/ 173 h 262"/>
                <a:gd name="T40" fmla="*/ 100 w 233"/>
                <a:gd name="T41" fmla="*/ 185 h 262"/>
                <a:gd name="T42" fmla="*/ 56 w 233"/>
                <a:gd name="T43" fmla="*/ 192 h 262"/>
                <a:gd name="T44" fmla="*/ 60 w 233"/>
                <a:gd name="T45" fmla="*/ 177 h 262"/>
                <a:gd name="T46" fmla="*/ 60 w 233"/>
                <a:gd name="T47" fmla="*/ 159 h 262"/>
                <a:gd name="T48" fmla="*/ 41 w 233"/>
                <a:gd name="T49" fmla="*/ 130 h 262"/>
                <a:gd name="T50" fmla="*/ 8 w 233"/>
                <a:gd name="T51" fmla="*/ 152 h 262"/>
                <a:gd name="T52" fmla="*/ 117 w 233"/>
                <a:gd name="T53" fmla="*/ 148 h 262"/>
                <a:gd name="T54" fmla="*/ 114 w 233"/>
                <a:gd name="T55" fmla="*/ 106 h 262"/>
                <a:gd name="T56" fmla="*/ 149 w 233"/>
                <a:gd name="T57" fmla="*/ 106 h 262"/>
                <a:gd name="T58" fmla="*/ 145 w 233"/>
                <a:gd name="T59" fmla="*/ 148 h 262"/>
                <a:gd name="T60" fmla="*/ 131 w 233"/>
                <a:gd name="T61" fmla="*/ 211 h 262"/>
                <a:gd name="T62" fmla="*/ 94 w 233"/>
                <a:gd name="T63" fmla="*/ 26 h 262"/>
                <a:gd name="T64" fmla="*/ 154 w 233"/>
                <a:gd name="T65" fmla="*/ 16 h 262"/>
                <a:gd name="T66" fmla="*/ 166 w 233"/>
                <a:gd name="T67" fmla="*/ 22 h 262"/>
                <a:gd name="T68" fmla="*/ 177 w 233"/>
                <a:gd name="T69" fmla="*/ 38 h 262"/>
                <a:gd name="T70" fmla="*/ 181 w 233"/>
                <a:gd name="T71" fmla="*/ 79 h 262"/>
                <a:gd name="T72" fmla="*/ 137 w 233"/>
                <a:gd name="T73" fmla="*/ 39 h 262"/>
                <a:gd name="T74" fmla="*/ 106 w 233"/>
                <a:gd name="T75" fmla="*/ 33 h 262"/>
                <a:gd name="T76" fmla="*/ 83 w 233"/>
                <a:gd name="T77" fmla="*/ 56 h 262"/>
                <a:gd name="T78" fmla="*/ 79 w 233"/>
                <a:gd name="T79" fmla="*/ 49 h 262"/>
                <a:gd name="T80" fmla="*/ 85 w 233"/>
                <a:gd name="T81" fmla="*/ 31 h 262"/>
                <a:gd name="T82" fmla="*/ 123 w 233"/>
                <a:gd name="T83" fmla="*/ 76 h 262"/>
                <a:gd name="T84" fmla="*/ 90 w 233"/>
                <a:gd name="T85" fmla="*/ 76 h 262"/>
                <a:gd name="T86" fmla="*/ 109 w 233"/>
                <a:gd name="T87" fmla="*/ 68 h 262"/>
                <a:gd name="T88" fmla="*/ 149 w 233"/>
                <a:gd name="T89" fmla="*/ 62 h 262"/>
                <a:gd name="T90" fmla="*/ 174 w 233"/>
                <a:gd name="T91" fmla="*/ 70 h 262"/>
                <a:gd name="T92" fmla="*/ 152 w 233"/>
                <a:gd name="T93" fmla="*/ 63 h 262"/>
                <a:gd name="T94" fmla="*/ 134 w 233"/>
                <a:gd name="T95" fmla="*/ 79 h 262"/>
                <a:gd name="T96" fmla="*/ 141 w 233"/>
                <a:gd name="T97" fmla="*/ 75 h 262"/>
                <a:gd name="T98" fmla="*/ 149 w 233"/>
                <a:gd name="T99" fmla="*/ 100 h 262"/>
                <a:gd name="T100" fmla="*/ 186 w 233"/>
                <a:gd name="T101" fmla="*/ 85 h 262"/>
                <a:gd name="T102" fmla="*/ 81 w 233"/>
                <a:gd name="T103" fmla="*/ 106 h 262"/>
                <a:gd name="T104" fmla="*/ 158 w 233"/>
                <a:gd name="T105" fmla="*/ 214 h 262"/>
                <a:gd name="T106" fmla="*/ 104 w 233"/>
                <a:gd name="T107" fmla="*/ 214 h 262"/>
                <a:gd name="T108" fmla="*/ 53 w 233"/>
                <a:gd name="T109" fmla="*/ 144 h 262"/>
                <a:gd name="T110" fmla="*/ 39 w 233"/>
                <a:gd name="T111" fmla="*/ 138 h 262"/>
                <a:gd name="T112" fmla="*/ 28 w 233"/>
                <a:gd name="T113" fmla="*/ 139 h 262"/>
                <a:gd name="T114" fmla="*/ 22 w 233"/>
                <a:gd name="T115" fmla="*/ 138 h 262"/>
                <a:gd name="T116" fmla="*/ 49 w 233"/>
                <a:gd name="T117" fmla="*/ 149 h 262"/>
                <a:gd name="T118" fmla="*/ 53 w 233"/>
                <a:gd name="T119" fmla="*/ 181 h 262"/>
                <a:gd name="T120" fmla="*/ 26 w 233"/>
                <a:gd name="T121" fmla="*/ 192 h 262"/>
                <a:gd name="T122" fmla="*/ 11 w 233"/>
                <a:gd name="T123" fmla="*/ 177 h 262"/>
                <a:gd name="T124" fmla="*/ 8 w 233"/>
                <a:gd name="T125" fmla="*/ 1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262">
                  <a:moveTo>
                    <a:pt x="4" y="177"/>
                  </a:moveTo>
                  <a:cubicBezTo>
                    <a:pt x="5" y="177"/>
                    <a:pt x="5" y="178"/>
                    <a:pt x="5" y="178"/>
                  </a:cubicBezTo>
                  <a:cubicBezTo>
                    <a:pt x="6" y="179"/>
                    <a:pt x="6" y="180"/>
                    <a:pt x="6" y="180"/>
                  </a:cubicBezTo>
                  <a:cubicBezTo>
                    <a:pt x="7" y="181"/>
                    <a:pt x="8" y="182"/>
                    <a:pt x="9" y="183"/>
                  </a:cubicBezTo>
                  <a:cubicBezTo>
                    <a:pt x="10" y="184"/>
                    <a:pt x="12" y="186"/>
                    <a:pt x="14" y="187"/>
                  </a:cubicBezTo>
                  <a:cubicBezTo>
                    <a:pt x="15" y="188"/>
                    <a:pt x="17" y="190"/>
                    <a:pt x="20" y="191"/>
                  </a:cubicBezTo>
                  <a:cubicBezTo>
                    <a:pt x="20" y="191"/>
                    <a:pt x="20" y="191"/>
                    <a:pt x="20" y="191"/>
                  </a:cubicBezTo>
                  <a:cubicBezTo>
                    <a:pt x="20" y="191"/>
                    <a:pt x="20" y="192"/>
                    <a:pt x="20" y="192"/>
                  </a:cubicBezTo>
                  <a:cubicBezTo>
                    <a:pt x="20" y="197"/>
                    <a:pt x="20" y="202"/>
                    <a:pt x="20" y="206"/>
                  </a:cubicBezTo>
                  <a:cubicBezTo>
                    <a:pt x="14" y="206"/>
                    <a:pt x="14" y="206"/>
                    <a:pt x="14" y="206"/>
                  </a:cubicBezTo>
                  <a:cubicBezTo>
                    <a:pt x="12" y="206"/>
                    <a:pt x="11" y="207"/>
                    <a:pt x="11" y="208"/>
                  </a:cubicBezTo>
                  <a:cubicBezTo>
                    <a:pt x="7" y="259"/>
                    <a:pt x="7" y="259"/>
                    <a:pt x="7" y="259"/>
                  </a:cubicBezTo>
                  <a:cubicBezTo>
                    <a:pt x="7" y="260"/>
                    <a:pt x="8" y="262"/>
                    <a:pt x="9" y="262"/>
                  </a:cubicBezTo>
                  <a:cubicBezTo>
                    <a:pt x="11" y="262"/>
                    <a:pt x="13" y="261"/>
                    <a:pt x="13" y="259"/>
                  </a:cubicBezTo>
                  <a:cubicBezTo>
                    <a:pt x="13" y="259"/>
                    <a:pt x="13" y="259"/>
                    <a:pt x="13" y="259"/>
                  </a:cubicBezTo>
                  <a:cubicBezTo>
                    <a:pt x="16" y="212"/>
                    <a:pt x="16" y="212"/>
                    <a:pt x="16" y="212"/>
                  </a:cubicBezTo>
                  <a:cubicBezTo>
                    <a:pt x="53" y="212"/>
                    <a:pt x="53" y="212"/>
                    <a:pt x="53" y="212"/>
                  </a:cubicBezTo>
                  <a:cubicBezTo>
                    <a:pt x="57" y="259"/>
                    <a:pt x="57" y="259"/>
                    <a:pt x="57" y="259"/>
                  </a:cubicBezTo>
                  <a:cubicBezTo>
                    <a:pt x="57" y="259"/>
                    <a:pt x="57" y="259"/>
                    <a:pt x="57" y="259"/>
                  </a:cubicBezTo>
                  <a:cubicBezTo>
                    <a:pt x="57" y="261"/>
                    <a:pt x="58" y="262"/>
                    <a:pt x="60" y="262"/>
                  </a:cubicBezTo>
                  <a:cubicBezTo>
                    <a:pt x="60" y="262"/>
                    <a:pt x="60" y="262"/>
                    <a:pt x="60" y="262"/>
                  </a:cubicBezTo>
                  <a:cubicBezTo>
                    <a:pt x="62" y="262"/>
                    <a:pt x="63" y="260"/>
                    <a:pt x="63" y="259"/>
                  </a:cubicBezTo>
                  <a:cubicBezTo>
                    <a:pt x="63" y="254"/>
                    <a:pt x="63" y="254"/>
                    <a:pt x="63" y="254"/>
                  </a:cubicBezTo>
                  <a:cubicBezTo>
                    <a:pt x="59" y="208"/>
                    <a:pt x="59" y="208"/>
                    <a:pt x="59" y="208"/>
                  </a:cubicBezTo>
                  <a:cubicBezTo>
                    <a:pt x="59" y="208"/>
                    <a:pt x="59" y="208"/>
                    <a:pt x="59" y="208"/>
                  </a:cubicBezTo>
                  <a:cubicBezTo>
                    <a:pt x="64" y="204"/>
                    <a:pt x="69" y="201"/>
                    <a:pt x="75" y="199"/>
                  </a:cubicBezTo>
                  <a:cubicBezTo>
                    <a:pt x="88" y="196"/>
                    <a:pt x="88" y="196"/>
                    <a:pt x="88" y="196"/>
                  </a:cubicBezTo>
                  <a:cubicBezTo>
                    <a:pt x="95" y="194"/>
                    <a:pt x="95" y="194"/>
                    <a:pt x="95" y="194"/>
                  </a:cubicBezTo>
                  <a:cubicBezTo>
                    <a:pt x="97" y="193"/>
                    <a:pt x="98" y="193"/>
                    <a:pt x="100" y="192"/>
                  </a:cubicBezTo>
                  <a:cubicBezTo>
                    <a:pt x="98" y="220"/>
                    <a:pt x="98" y="220"/>
                    <a:pt x="98" y="220"/>
                  </a:cubicBezTo>
                  <a:cubicBezTo>
                    <a:pt x="98" y="222"/>
                    <a:pt x="98" y="223"/>
                    <a:pt x="99" y="223"/>
                  </a:cubicBezTo>
                  <a:cubicBezTo>
                    <a:pt x="100" y="224"/>
                    <a:pt x="100" y="224"/>
                    <a:pt x="101" y="224"/>
                  </a:cubicBezTo>
                  <a:cubicBezTo>
                    <a:pt x="101" y="224"/>
                    <a:pt x="102" y="223"/>
                    <a:pt x="103" y="223"/>
                  </a:cubicBezTo>
                  <a:cubicBezTo>
                    <a:pt x="123" y="208"/>
                    <a:pt x="123" y="208"/>
                    <a:pt x="123" y="208"/>
                  </a:cubicBezTo>
                  <a:cubicBezTo>
                    <a:pt x="129" y="219"/>
                    <a:pt x="129" y="219"/>
                    <a:pt x="129" y="219"/>
                  </a:cubicBezTo>
                  <a:cubicBezTo>
                    <a:pt x="129" y="219"/>
                    <a:pt x="130" y="220"/>
                    <a:pt x="131" y="220"/>
                  </a:cubicBezTo>
                  <a:cubicBezTo>
                    <a:pt x="131" y="220"/>
                    <a:pt x="131" y="220"/>
                    <a:pt x="131" y="220"/>
                  </a:cubicBezTo>
                  <a:cubicBezTo>
                    <a:pt x="132" y="220"/>
                    <a:pt x="133" y="220"/>
                    <a:pt x="134" y="219"/>
                  </a:cubicBezTo>
                  <a:cubicBezTo>
                    <a:pt x="139" y="208"/>
                    <a:pt x="139" y="208"/>
                    <a:pt x="139" y="208"/>
                  </a:cubicBezTo>
                  <a:cubicBezTo>
                    <a:pt x="160" y="223"/>
                    <a:pt x="160" y="223"/>
                    <a:pt x="160" y="223"/>
                  </a:cubicBezTo>
                  <a:cubicBezTo>
                    <a:pt x="161" y="223"/>
                    <a:pt x="161" y="224"/>
                    <a:pt x="162" y="224"/>
                  </a:cubicBezTo>
                  <a:cubicBezTo>
                    <a:pt x="162" y="224"/>
                    <a:pt x="163" y="224"/>
                    <a:pt x="163" y="223"/>
                  </a:cubicBezTo>
                  <a:cubicBezTo>
                    <a:pt x="164" y="223"/>
                    <a:pt x="165" y="222"/>
                    <a:pt x="165" y="220"/>
                  </a:cubicBezTo>
                  <a:cubicBezTo>
                    <a:pt x="163" y="192"/>
                    <a:pt x="163" y="192"/>
                    <a:pt x="163" y="192"/>
                  </a:cubicBezTo>
                  <a:cubicBezTo>
                    <a:pt x="164" y="193"/>
                    <a:pt x="166" y="193"/>
                    <a:pt x="167" y="194"/>
                  </a:cubicBezTo>
                  <a:cubicBezTo>
                    <a:pt x="188" y="199"/>
                    <a:pt x="188" y="199"/>
                    <a:pt x="188" y="199"/>
                  </a:cubicBezTo>
                  <a:cubicBezTo>
                    <a:pt x="209" y="205"/>
                    <a:pt x="227" y="229"/>
                    <a:pt x="227" y="254"/>
                  </a:cubicBezTo>
                  <a:cubicBezTo>
                    <a:pt x="227" y="254"/>
                    <a:pt x="227" y="254"/>
                    <a:pt x="227" y="254"/>
                  </a:cubicBezTo>
                  <a:cubicBezTo>
                    <a:pt x="227" y="256"/>
                    <a:pt x="228" y="257"/>
                    <a:pt x="230" y="257"/>
                  </a:cubicBezTo>
                  <a:cubicBezTo>
                    <a:pt x="231" y="257"/>
                    <a:pt x="233" y="256"/>
                    <a:pt x="233" y="254"/>
                  </a:cubicBezTo>
                  <a:cubicBezTo>
                    <a:pt x="233" y="227"/>
                    <a:pt x="213" y="200"/>
                    <a:pt x="189" y="193"/>
                  </a:cubicBezTo>
                  <a:cubicBezTo>
                    <a:pt x="169" y="188"/>
                    <a:pt x="169" y="188"/>
                    <a:pt x="169" y="188"/>
                  </a:cubicBezTo>
                  <a:cubicBezTo>
                    <a:pt x="166" y="187"/>
                    <a:pt x="164" y="186"/>
                    <a:pt x="162" y="185"/>
                  </a:cubicBezTo>
                  <a:cubicBezTo>
                    <a:pt x="162" y="182"/>
                    <a:pt x="162" y="182"/>
                    <a:pt x="162" y="182"/>
                  </a:cubicBezTo>
                  <a:cubicBezTo>
                    <a:pt x="162" y="182"/>
                    <a:pt x="162" y="181"/>
                    <a:pt x="162" y="181"/>
                  </a:cubicBezTo>
                  <a:cubicBezTo>
                    <a:pt x="159" y="173"/>
                    <a:pt x="159" y="173"/>
                    <a:pt x="159" y="173"/>
                  </a:cubicBezTo>
                  <a:cubicBezTo>
                    <a:pt x="158" y="172"/>
                    <a:pt x="157" y="172"/>
                    <a:pt x="156" y="172"/>
                  </a:cubicBezTo>
                  <a:cubicBezTo>
                    <a:pt x="155" y="171"/>
                    <a:pt x="154" y="172"/>
                    <a:pt x="153" y="173"/>
                  </a:cubicBezTo>
                  <a:cubicBezTo>
                    <a:pt x="153" y="173"/>
                    <a:pt x="153" y="173"/>
                    <a:pt x="153" y="173"/>
                  </a:cubicBezTo>
                  <a:cubicBezTo>
                    <a:pt x="152" y="171"/>
                    <a:pt x="151" y="168"/>
                    <a:pt x="151" y="165"/>
                  </a:cubicBezTo>
                  <a:cubicBezTo>
                    <a:pt x="151" y="150"/>
                    <a:pt x="151" y="150"/>
                    <a:pt x="151" y="150"/>
                  </a:cubicBezTo>
                  <a:cubicBezTo>
                    <a:pt x="167" y="143"/>
                    <a:pt x="178" y="129"/>
                    <a:pt x="180" y="112"/>
                  </a:cubicBezTo>
                  <a:cubicBezTo>
                    <a:pt x="190" y="111"/>
                    <a:pt x="197" y="103"/>
                    <a:pt x="197" y="94"/>
                  </a:cubicBezTo>
                  <a:cubicBezTo>
                    <a:pt x="197" y="88"/>
                    <a:pt x="194" y="82"/>
                    <a:pt x="189" y="80"/>
                  </a:cubicBezTo>
                  <a:cubicBezTo>
                    <a:pt x="189" y="79"/>
                    <a:pt x="189" y="78"/>
                    <a:pt x="189" y="77"/>
                  </a:cubicBezTo>
                  <a:cubicBezTo>
                    <a:pt x="189" y="66"/>
                    <a:pt x="189" y="66"/>
                    <a:pt x="189" y="66"/>
                  </a:cubicBezTo>
                  <a:cubicBezTo>
                    <a:pt x="189" y="57"/>
                    <a:pt x="187" y="49"/>
                    <a:pt x="184" y="41"/>
                  </a:cubicBezTo>
                  <a:cubicBezTo>
                    <a:pt x="186" y="40"/>
                    <a:pt x="186" y="40"/>
                    <a:pt x="186" y="40"/>
                  </a:cubicBezTo>
                  <a:cubicBezTo>
                    <a:pt x="187" y="40"/>
                    <a:pt x="187" y="40"/>
                    <a:pt x="188" y="39"/>
                  </a:cubicBezTo>
                  <a:cubicBezTo>
                    <a:pt x="188" y="38"/>
                    <a:pt x="188" y="37"/>
                    <a:pt x="188" y="37"/>
                  </a:cubicBezTo>
                  <a:cubicBezTo>
                    <a:pt x="188" y="36"/>
                    <a:pt x="186" y="31"/>
                    <a:pt x="180" y="26"/>
                  </a:cubicBezTo>
                  <a:cubicBezTo>
                    <a:pt x="178" y="24"/>
                    <a:pt x="176" y="22"/>
                    <a:pt x="174" y="21"/>
                  </a:cubicBezTo>
                  <a:cubicBezTo>
                    <a:pt x="174" y="21"/>
                    <a:pt x="174" y="21"/>
                    <a:pt x="174" y="21"/>
                  </a:cubicBezTo>
                  <a:cubicBezTo>
                    <a:pt x="176" y="20"/>
                    <a:pt x="176" y="18"/>
                    <a:pt x="175" y="17"/>
                  </a:cubicBezTo>
                  <a:cubicBezTo>
                    <a:pt x="175" y="16"/>
                    <a:pt x="172" y="13"/>
                    <a:pt x="166" y="11"/>
                  </a:cubicBezTo>
                  <a:cubicBezTo>
                    <a:pt x="163" y="10"/>
                    <a:pt x="159" y="10"/>
                    <a:pt x="157" y="10"/>
                  </a:cubicBezTo>
                  <a:cubicBezTo>
                    <a:pt x="154" y="8"/>
                    <a:pt x="142" y="0"/>
                    <a:pt x="121" y="3"/>
                  </a:cubicBezTo>
                  <a:cubicBezTo>
                    <a:pt x="98" y="6"/>
                    <a:pt x="87" y="15"/>
                    <a:pt x="87" y="15"/>
                  </a:cubicBezTo>
                  <a:cubicBezTo>
                    <a:pt x="85" y="16"/>
                    <a:pt x="85" y="18"/>
                    <a:pt x="86" y="19"/>
                  </a:cubicBezTo>
                  <a:cubicBezTo>
                    <a:pt x="88" y="22"/>
                    <a:pt x="88" y="22"/>
                    <a:pt x="88" y="22"/>
                  </a:cubicBezTo>
                  <a:cubicBezTo>
                    <a:pt x="86" y="23"/>
                    <a:pt x="84" y="25"/>
                    <a:pt x="81" y="27"/>
                  </a:cubicBezTo>
                  <a:cubicBezTo>
                    <a:pt x="76" y="30"/>
                    <a:pt x="72" y="37"/>
                    <a:pt x="71" y="37"/>
                  </a:cubicBezTo>
                  <a:cubicBezTo>
                    <a:pt x="71" y="38"/>
                    <a:pt x="71" y="38"/>
                    <a:pt x="71" y="39"/>
                  </a:cubicBezTo>
                  <a:cubicBezTo>
                    <a:pt x="71" y="40"/>
                    <a:pt x="72" y="41"/>
                    <a:pt x="73" y="41"/>
                  </a:cubicBezTo>
                  <a:cubicBezTo>
                    <a:pt x="76" y="43"/>
                    <a:pt x="76" y="43"/>
                    <a:pt x="76" y="43"/>
                  </a:cubicBezTo>
                  <a:cubicBezTo>
                    <a:pt x="75" y="44"/>
                    <a:pt x="74" y="45"/>
                    <a:pt x="74" y="46"/>
                  </a:cubicBezTo>
                  <a:cubicBezTo>
                    <a:pt x="71" y="50"/>
                    <a:pt x="71" y="55"/>
                    <a:pt x="71" y="55"/>
                  </a:cubicBezTo>
                  <a:cubicBezTo>
                    <a:pt x="71" y="56"/>
                    <a:pt x="71" y="57"/>
                    <a:pt x="72" y="58"/>
                  </a:cubicBezTo>
                  <a:cubicBezTo>
                    <a:pt x="72" y="58"/>
                    <a:pt x="73" y="59"/>
                    <a:pt x="74" y="59"/>
                  </a:cubicBezTo>
                  <a:cubicBezTo>
                    <a:pt x="76" y="58"/>
                    <a:pt x="76" y="58"/>
                    <a:pt x="76" y="58"/>
                  </a:cubicBezTo>
                  <a:cubicBezTo>
                    <a:pt x="76" y="61"/>
                    <a:pt x="76" y="63"/>
                    <a:pt x="76" y="66"/>
                  </a:cubicBezTo>
                  <a:cubicBezTo>
                    <a:pt x="76" y="77"/>
                    <a:pt x="76" y="77"/>
                    <a:pt x="76" y="77"/>
                  </a:cubicBezTo>
                  <a:cubicBezTo>
                    <a:pt x="76" y="78"/>
                    <a:pt x="76" y="78"/>
                    <a:pt x="76" y="79"/>
                  </a:cubicBezTo>
                  <a:cubicBezTo>
                    <a:pt x="75" y="79"/>
                    <a:pt x="75" y="79"/>
                    <a:pt x="74" y="79"/>
                  </a:cubicBezTo>
                  <a:cubicBezTo>
                    <a:pt x="69" y="81"/>
                    <a:pt x="66" y="87"/>
                    <a:pt x="66" y="94"/>
                  </a:cubicBezTo>
                  <a:cubicBezTo>
                    <a:pt x="66" y="103"/>
                    <a:pt x="73" y="111"/>
                    <a:pt x="82" y="112"/>
                  </a:cubicBezTo>
                  <a:cubicBezTo>
                    <a:pt x="85" y="129"/>
                    <a:pt x="95" y="143"/>
                    <a:pt x="111" y="150"/>
                  </a:cubicBezTo>
                  <a:cubicBezTo>
                    <a:pt x="111" y="165"/>
                    <a:pt x="111" y="165"/>
                    <a:pt x="111" y="165"/>
                  </a:cubicBezTo>
                  <a:cubicBezTo>
                    <a:pt x="111" y="168"/>
                    <a:pt x="110" y="171"/>
                    <a:pt x="109" y="173"/>
                  </a:cubicBezTo>
                  <a:cubicBezTo>
                    <a:pt x="109" y="173"/>
                    <a:pt x="109" y="173"/>
                    <a:pt x="109" y="173"/>
                  </a:cubicBezTo>
                  <a:cubicBezTo>
                    <a:pt x="109" y="172"/>
                    <a:pt x="108" y="171"/>
                    <a:pt x="106" y="172"/>
                  </a:cubicBezTo>
                  <a:cubicBezTo>
                    <a:pt x="105" y="172"/>
                    <a:pt x="104" y="172"/>
                    <a:pt x="104" y="173"/>
                  </a:cubicBezTo>
                  <a:cubicBezTo>
                    <a:pt x="101" y="181"/>
                    <a:pt x="101" y="181"/>
                    <a:pt x="101" y="181"/>
                  </a:cubicBezTo>
                  <a:cubicBezTo>
                    <a:pt x="101" y="181"/>
                    <a:pt x="101" y="182"/>
                    <a:pt x="101" y="182"/>
                  </a:cubicBezTo>
                  <a:cubicBezTo>
                    <a:pt x="100" y="185"/>
                    <a:pt x="100" y="185"/>
                    <a:pt x="100" y="185"/>
                  </a:cubicBezTo>
                  <a:cubicBezTo>
                    <a:pt x="98" y="186"/>
                    <a:pt x="96" y="187"/>
                    <a:pt x="94" y="188"/>
                  </a:cubicBezTo>
                  <a:cubicBezTo>
                    <a:pt x="73" y="193"/>
                    <a:pt x="73" y="193"/>
                    <a:pt x="73" y="193"/>
                  </a:cubicBezTo>
                  <a:cubicBezTo>
                    <a:pt x="67" y="195"/>
                    <a:pt x="62" y="198"/>
                    <a:pt x="56" y="202"/>
                  </a:cubicBezTo>
                  <a:cubicBezTo>
                    <a:pt x="56" y="201"/>
                    <a:pt x="56" y="200"/>
                    <a:pt x="56" y="200"/>
                  </a:cubicBezTo>
                  <a:cubicBezTo>
                    <a:pt x="56" y="197"/>
                    <a:pt x="56" y="195"/>
                    <a:pt x="56" y="192"/>
                  </a:cubicBezTo>
                  <a:cubicBezTo>
                    <a:pt x="56" y="191"/>
                    <a:pt x="56" y="191"/>
                    <a:pt x="56" y="191"/>
                  </a:cubicBezTo>
                  <a:cubicBezTo>
                    <a:pt x="56" y="190"/>
                    <a:pt x="56" y="189"/>
                    <a:pt x="57" y="188"/>
                  </a:cubicBezTo>
                  <a:cubicBezTo>
                    <a:pt x="57" y="187"/>
                    <a:pt x="57" y="186"/>
                    <a:pt x="58" y="186"/>
                  </a:cubicBezTo>
                  <a:cubicBezTo>
                    <a:pt x="58" y="185"/>
                    <a:pt x="58" y="184"/>
                    <a:pt x="59" y="183"/>
                  </a:cubicBezTo>
                  <a:cubicBezTo>
                    <a:pt x="59" y="181"/>
                    <a:pt x="60" y="179"/>
                    <a:pt x="60" y="177"/>
                  </a:cubicBezTo>
                  <a:cubicBezTo>
                    <a:pt x="60" y="175"/>
                    <a:pt x="60" y="173"/>
                    <a:pt x="60" y="171"/>
                  </a:cubicBezTo>
                  <a:cubicBezTo>
                    <a:pt x="60" y="170"/>
                    <a:pt x="60" y="170"/>
                    <a:pt x="60" y="170"/>
                  </a:cubicBezTo>
                  <a:cubicBezTo>
                    <a:pt x="61" y="167"/>
                    <a:pt x="61" y="164"/>
                    <a:pt x="60" y="161"/>
                  </a:cubicBezTo>
                  <a:cubicBezTo>
                    <a:pt x="60" y="159"/>
                    <a:pt x="60" y="159"/>
                    <a:pt x="60" y="159"/>
                  </a:cubicBezTo>
                  <a:cubicBezTo>
                    <a:pt x="60" y="159"/>
                    <a:pt x="60" y="159"/>
                    <a:pt x="60" y="159"/>
                  </a:cubicBezTo>
                  <a:cubicBezTo>
                    <a:pt x="61" y="158"/>
                    <a:pt x="61" y="158"/>
                    <a:pt x="61" y="157"/>
                  </a:cubicBezTo>
                  <a:cubicBezTo>
                    <a:pt x="61" y="148"/>
                    <a:pt x="61" y="148"/>
                    <a:pt x="61" y="148"/>
                  </a:cubicBezTo>
                  <a:cubicBezTo>
                    <a:pt x="61" y="142"/>
                    <a:pt x="58" y="138"/>
                    <a:pt x="53" y="137"/>
                  </a:cubicBezTo>
                  <a:cubicBezTo>
                    <a:pt x="51" y="133"/>
                    <a:pt x="48" y="130"/>
                    <a:pt x="43" y="130"/>
                  </a:cubicBezTo>
                  <a:cubicBezTo>
                    <a:pt x="42" y="130"/>
                    <a:pt x="42" y="130"/>
                    <a:pt x="41" y="130"/>
                  </a:cubicBezTo>
                  <a:cubicBezTo>
                    <a:pt x="39" y="127"/>
                    <a:pt x="36" y="125"/>
                    <a:pt x="32" y="125"/>
                  </a:cubicBezTo>
                  <a:cubicBezTo>
                    <a:pt x="29" y="125"/>
                    <a:pt x="26" y="127"/>
                    <a:pt x="24" y="129"/>
                  </a:cubicBezTo>
                  <a:cubicBezTo>
                    <a:pt x="22" y="128"/>
                    <a:pt x="20" y="128"/>
                    <a:pt x="18" y="128"/>
                  </a:cubicBezTo>
                  <a:cubicBezTo>
                    <a:pt x="13" y="128"/>
                    <a:pt x="8" y="132"/>
                    <a:pt x="8" y="138"/>
                  </a:cubicBezTo>
                  <a:cubicBezTo>
                    <a:pt x="8" y="152"/>
                    <a:pt x="8" y="152"/>
                    <a:pt x="8" y="152"/>
                  </a:cubicBezTo>
                  <a:cubicBezTo>
                    <a:pt x="4" y="155"/>
                    <a:pt x="4" y="155"/>
                    <a:pt x="4" y="155"/>
                  </a:cubicBezTo>
                  <a:cubicBezTo>
                    <a:pt x="2" y="158"/>
                    <a:pt x="0" y="162"/>
                    <a:pt x="1" y="165"/>
                  </a:cubicBezTo>
                  <a:cubicBezTo>
                    <a:pt x="2" y="169"/>
                    <a:pt x="2" y="172"/>
                    <a:pt x="4" y="177"/>
                  </a:cubicBezTo>
                  <a:close/>
                  <a:moveTo>
                    <a:pt x="117" y="165"/>
                  </a:moveTo>
                  <a:cubicBezTo>
                    <a:pt x="117" y="148"/>
                    <a:pt x="117" y="148"/>
                    <a:pt x="117" y="148"/>
                  </a:cubicBezTo>
                  <a:cubicBezTo>
                    <a:pt x="117" y="147"/>
                    <a:pt x="116" y="146"/>
                    <a:pt x="115" y="145"/>
                  </a:cubicBezTo>
                  <a:cubicBezTo>
                    <a:pt x="99" y="139"/>
                    <a:pt x="88" y="123"/>
                    <a:pt x="88" y="105"/>
                  </a:cubicBezTo>
                  <a:cubicBezTo>
                    <a:pt x="88" y="101"/>
                    <a:pt x="88" y="101"/>
                    <a:pt x="88" y="101"/>
                  </a:cubicBezTo>
                  <a:cubicBezTo>
                    <a:pt x="91" y="104"/>
                    <a:pt x="94" y="106"/>
                    <a:pt x="99" y="106"/>
                  </a:cubicBezTo>
                  <a:cubicBezTo>
                    <a:pt x="114" y="106"/>
                    <a:pt x="114" y="106"/>
                    <a:pt x="114" y="106"/>
                  </a:cubicBezTo>
                  <a:cubicBezTo>
                    <a:pt x="122" y="106"/>
                    <a:pt x="129" y="99"/>
                    <a:pt x="129" y="91"/>
                  </a:cubicBezTo>
                  <a:cubicBezTo>
                    <a:pt x="129" y="85"/>
                    <a:pt x="129" y="85"/>
                    <a:pt x="129" y="85"/>
                  </a:cubicBezTo>
                  <a:cubicBezTo>
                    <a:pt x="134" y="85"/>
                    <a:pt x="134" y="85"/>
                    <a:pt x="134" y="85"/>
                  </a:cubicBezTo>
                  <a:cubicBezTo>
                    <a:pt x="134" y="91"/>
                    <a:pt x="134" y="91"/>
                    <a:pt x="134" y="91"/>
                  </a:cubicBezTo>
                  <a:cubicBezTo>
                    <a:pt x="134" y="99"/>
                    <a:pt x="141" y="106"/>
                    <a:pt x="149" y="106"/>
                  </a:cubicBezTo>
                  <a:cubicBezTo>
                    <a:pt x="164" y="106"/>
                    <a:pt x="164" y="106"/>
                    <a:pt x="164" y="106"/>
                  </a:cubicBezTo>
                  <a:cubicBezTo>
                    <a:pt x="168" y="106"/>
                    <a:pt x="172" y="104"/>
                    <a:pt x="175" y="101"/>
                  </a:cubicBezTo>
                  <a:cubicBezTo>
                    <a:pt x="175" y="105"/>
                    <a:pt x="175" y="105"/>
                    <a:pt x="175" y="105"/>
                  </a:cubicBezTo>
                  <a:cubicBezTo>
                    <a:pt x="175" y="123"/>
                    <a:pt x="164" y="139"/>
                    <a:pt x="147" y="145"/>
                  </a:cubicBezTo>
                  <a:cubicBezTo>
                    <a:pt x="146" y="146"/>
                    <a:pt x="145" y="147"/>
                    <a:pt x="145" y="148"/>
                  </a:cubicBezTo>
                  <a:cubicBezTo>
                    <a:pt x="145" y="165"/>
                    <a:pt x="145" y="165"/>
                    <a:pt x="145" y="165"/>
                  </a:cubicBezTo>
                  <a:cubicBezTo>
                    <a:pt x="145" y="170"/>
                    <a:pt x="147" y="175"/>
                    <a:pt x="149" y="179"/>
                  </a:cubicBezTo>
                  <a:cubicBezTo>
                    <a:pt x="135" y="201"/>
                    <a:pt x="135" y="201"/>
                    <a:pt x="135" y="201"/>
                  </a:cubicBezTo>
                  <a:cubicBezTo>
                    <a:pt x="134" y="202"/>
                    <a:pt x="134" y="203"/>
                    <a:pt x="135" y="204"/>
                  </a:cubicBezTo>
                  <a:cubicBezTo>
                    <a:pt x="131" y="211"/>
                    <a:pt x="131" y="211"/>
                    <a:pt x="131" y="211"/>
                  </a:cubicBezTo>
                  <a:cubicBezTo>
                    <a:pt x="128" y="204"/>
                    <a:pt x="128" y="204"/>
                    <a:pt x="128" y="204"/>
                  </a:cubicBezTo>
                  <a:cubicBezTo>
                    <a:pt x="128" y="203"/>
                    <a:pt x="128" y="202"/>
                    <a:pt x="128" y="201"/>
                  </a:cubicBezTo>
                  <a:cubicBezTo>
                    <a:pt x="113" y="179"/>
                    <a:pt x="113" y="179"/>
                    <a:pt x="113" y="179"/>
                  </a:cubicBezTo>
                  <a:cubicBezTo>
                    <a:pt x="116" y="175"/>
                    <a:pt x="117" y="170"/>
                    <a:pt x="117" y="165"/>
                  </a:cubicBezTo>
                  <a:close/>
                  <a:moveTo>
                    <a:pt x="94" y="26"/>
                  </a:moveTo>
                  <a:cubicBezTo>
                    <a:pt x="94" y="26"/>
                    <a:pt x="95" y="25"/>
                    <a:pt x="95" y="24"/>
                  </a:cubicBezTo>
                  <a:cubicBezTo>
                    <a:pt x="96" y="24"/>
                    <a:pt x="96" y="23"/>
                    <a:pt x="95" y="22"/>
                  </a:cubicBezTo>
                  <a:cubicBezTo>
                    <a:pt x="93" y="18"/>
                    <a:pt x="93" y="18"/>
                    <a:pt x="93" y="18"/>
                  </a:cubicBezTo>
                  <a:cubicBezTo>
                    <a:pt x="96" y="16"/>
                    <a:pt x="106" y="11"/>
                    <a:pt x="122" y="9"/>
                  </a:cubicBezTo>
                  <a:cubicBezTo>
                    <a:pt x="144" y="6"/>
                    <a:pt x="154" y="15"/>
                    <a:pt x="154" y="16"/>
                  </a:cubicBezTo>
                  <a:cubicBezTo>
                    <a:pt x="155" y="16"/>
                    <a:pt x="156" y="17"/>
                    <a:pt x="157" y="17"/>
                  </a:cubicBezTo>
                  <a:cubicBezTo>
                    <a:pt x="158" y="16"/>
                    <a:pt x="161" y="16"/>
                    <a:pt x="164" y="17"/>
                  </a:cubicBezTo>
                  <a:cubicBezTo>
                    <a:pt x="166" y="17"/>
                    <a:pt x="167" y="18"/>
                    <a:pt x="168" y="19"/>
                  </a:cubicBezTo>
                  <a:cubicBezTo>
                    <a:pt x="167" y="19"/>
                    <a:pt x="167" y="19"/>
                    <a:pt x="167" y="19"/>
                  </a:cubicBezTo>
                  <a:cubicBezTo>
                    <a:pt x="166" y="20"/>
                    <a:pt x="166" y="21"/>
                    <a:pt x="166" y="22"/>
                  </a:cubicBezTo>
                  <a:cubicBezTo>
                    <a:pt x="166" y="23"/>
                    <a:pt x="167" y="24"/>
                    <a:pt x="168" y="25"/>
                  </a:cubicBezTo>
                  <a:cubicBezTo>
                    <a:pt x="168" y="25"/>
                    <a:pt x="171" y="26"/>
                    <a:pt x="176" y="30"/>
                  </a:cubicBezTo>
                  <a:cubicBezTo>
                    <a:pt x="178" y="32"/>
                    <a:pt x="180" y="34"/>
                    <a:pt x="181" y="36"/>
                  </a:cubicBezTo>
                  <a:cubicBezTo>
                    <a:pt x="179" y="36"/>
                    <a:pt x="179" y="36"/>
                    <a:pt x="179" y="36"/>
                  </a:cubicBezTo>
                  <a:cubicBezTo>
                    <a:pt x="178" y="37"/>
                    <a:pt x="177" y="37"/>
                    <a:pt x="177" y="38"/>
                  </a:cubicBezTo>
                  <a:cubicBezTo>
                    <a:pt x="176" y="39"/>
                    <a:pt x="176" y="40"/>
                    <a:pt x="177" y="41"/>
                  </a:cubicBezTo>
                  <a:cubicBezTo>
                    <a:pt x="181" y="48"/>
                    <a:pt x="183" y="57"/>
                    <a:pt x="183" y="66"/>
                  </a:cubicBezTo>
                  <a:cubicBezTo>
                    <a:pt x="183" y="77"/>
                    <a:pt x="183" y="77"/>
                    <a:pt x="183" y="77"/>
                  </a:cubicBezTo>
                  <a:cubicBezTo>
                    <a:pt x="183" y="77"/>
                    <a:pt x="183" y="78"/>
                    <a:pt x="183" y="79"/>
                  </a:cubicBezTo>
                  <a:cubicBezTo>
                    <a:pt x="182" y="79"/>
                    <a:pt x="182" y="79"/>
                    <a:pt x="181" y="79"/>
                  </a:cubicBezTo>
                  <a:cubicBezTo>
                    <a:pt x="181" y="78"/>
                    <a:pt x="181" y="78"/>
                    <a:pt x="181" y="78"/>
                  </a:cubicBezTo>
                  <a:cubicBezTo>
                    <a:pt x="181" y="70"/>
                    <a:pt x="179" y="63"/>
                    <a:pt x="176" y="57"/>
                  </a:cubicBezTo>
                  <a:cubicBezTo>
                    <a:pt x="176" y="57"/>
                    <a:pt x="177" y="57"/>
                    <a:pt x="177" y="56"/>
                  </a:cubicBezTo>
                  <a:cubicBezTo>
                    <a:pt x="177" y="55"/>
                    <a:pt x="176" y="53"/>
                    <a:pt x="174" y="53"/>
                  </a:cubicBezTo>
                  <a:cubicBezTo>
                    <a:pt x="157" y="51"/>
                    <a:pt x="142" y="45"/>
                    <a:pt x="137" y="39"/>
                  </a:cubicBezTo>
                  <a:cubicBezTo>
                    <a:pt x="136" y="38"/>
                    <a:pt x="135" y="38"/>
                    <a:pt x="133" y="38"/>
                  </a:cubicBezTo>
                  <a:cubicBezTo>
                    <a:pt x="132" y="39"/>
                    <a:pt x="131" y="41"/>
                    <a:pt x="132" y="42"/>
                  </a:cubicBezTo>
                  <a:cubicBezTo>
                    <a:pt x="133" y="46"/>
                    <a:pt x="136" y="51"/>
                    <a:pt x="140" y="55"/>
                  </a:cubicBezTo>
                  <a:cubicBezTo>
                    <a:pt x="123" y="53"/>
                    <a:pt x="109" y="45"/>
                    <a:pt x="109" y="36"/>
                  </a:cubicBezTo>
                  <a:cubicBezTo>
                    <a:pt x="109" y="35"/>
                    <a:pt x="108" y="33"/>
                    <a:pt x="106" y="33"/>
                  </a:cubicBezTo>
                  <a:cubicBezTo>
                    <a:pt x="105" y="33"/>
                    <a:pt x="103" y="35"/>
                    <a:pt x="103" y="36"/>
                  </a:cubicBezTo>
                  <a:cubicBezTo>
                    <a:pt x="103" y="36"/>
                    <a:pt x="103" y="37"/>
                    <a:pt x="103" y="37"/>
                  </a:cubicBezTo>
                  <a:cubicBezTo>
                    <a:pt x="91" y="45"/>
                    <a:pt x="83" y="59"/>
                    <a:pt x="82" y="75"/>
                  </a:cubicBezTo>
                  <a:cubicBezTo>
                    <a:pt x="82" y="66"/>
                    <a:pt x="82" y="66"/>
                    <a:pt x="82" y="66"/>
                  </a:cubicBezTo>
                  <a:cubicBezTo>
                    <a:pt x="82" y="63"/>
                    <a:pt x="82" y="59"/>
                    <a:pt x="83" y="56"/>
                  </a:cubicBezTo>
                  <a:cubicBezTo>
                    <a:pt x="83" y="55"/>
                    <a:pt x="83" y="54"/>
                    <a:pt x="82" y="53"/>
                  </a:cubicBezTo>
                  <a:cubicBezTo>
                    <a:pt x="82" y="53"/>
                    <a:pt x="81" y="52"/>
                    <a:pt x="80" y="52"/>
                  </a:cubicBezTo>
                  <a:cubicBezTo>
                    <a:pt x="80" y="52"/>
                    <a:pt x="80" y="52"/>
                    <a:pt x="80" y="52"/>
                  </a:cubicBezTo>
                  <a:cubicBezTo>
                    <a:pt x="78" y="52"/>
                    <a:pt x="78" y="52"/>
                    <a:pt x="78" y="52"/>
                  </a:cubicBezTo>
                  <a:cubicBezTo>
                    <a:pt x="78" y="51"/>
                    <a:pt x="78" y="50"/>
                    <a:pt x="79" y="49"/>
                  </a:cubicBezTo>
                  <a:cubicBezTo>
                    <a:pt x="80" y="46"/>
                    <a:pt x="83" y="44"/>
                    <a:pt x="83" y="44"/>
                  </a:cubicBezTo>
                  <a:cubicBezTo>
                    <a:pt x="84" y="44"/>
                    <a:pt x="84" y="43"/>
                    <a:pt x="84" y="42"/>
                  </a:cubicBezTo>
                  <a:cubicBezTo>
                    <a:pt x="84" y="41"/>
                    <a:pt x="83" y="40"/>
                    <a:pt x="82" y="39"/>
                  </a:cubicBezTo>
                  <a:cubicBezTo>
                    <a:pt x="78" y="37"/>
                    <a:pt x="78" y="37"/>
                    <a:pt x="78" y="37"/>
                  </a:cubicBezTo>
                  <a:cubicBezTo>
                    <a:pt x="80" y="36"/>
                    <a:pt x="82" y="33"/>
                    <a:pt x="85" y="31"/>
                  </a:cubicBezTo>
                  <a:cubicBezTo>
                    <a:pt x="89" y="28"/>
                    <a:pt x="94" y="26"/>
                    <a:pt x="94" y="26"/>
                  </a:cubicBezTo>
                  <a:close/>
                  <a:moveTo>
                    <a:pt x="90" y="76"/>
                  </a:moveTo>
                  <a:cubicBezTo>
                    <a:pt x="90" y="76"/>
                    <a:pt x="90" y="75"/>
                    <a:pt x="91" y="75"/>
                  </a:cubicBezTo>
                  <a:cubicBezTo>
                    <a:pt x="122" y="75"/>
                    <a:pt x="122" y="75"/>
                    <a:pt x="122" y="75"/>
                  </a:cubicBezTo>
                  <a:cubicBezTo>
                    <a:pt x="122" y="75"/>
                    <a:pt x="123" y="76"/>
                    <a:pt x="123" y="76"/>
                  </a:cubicBezTo>
                  <a:cubicBezTo>
                    <a:pt x="123" y="91"/>
                    <a:pt x="123" y="91"/>
                    <a:pt x="123" y="91"/>
                  </a:cubicBezTo>
                  <a:cubicBezTo>
                    <a:pt x="123" y="96"/>
                    <a:pt x="118" y="100"/>
                    <a:pt x="114" y="100"/>
                  </a:cubicBezTo>
                  <a:cubicBezTo>
                    <a:pt x="99" y="100"/>
                    <a:pt x="99" y="100"/>
                    <a:pt x="99" y="100"/>
                  </a:cubicBezTo>
                  <a:cubicBezTo>
                    <a:pt x="94" y="100"/>
                    <a:pt x="90" y="96"/>
                    <a:pt x="90" y="91"/>
                  </a:cubicBezTo>
                  <a:lnTo>
                    <a:pt x="90" y="76"/>
                  </a:lnTo>
                  <a:close/>
                  <a:moveTo>
                    <a:pt x="122" y="69"/>
                  </a:moveTo>
                  <a:cubicBezTo>
                    <a:pt x="122" y="69"/>
                    <a:pt x="121" y="68"/>
                    <a:pt x="121" y="68"/>
                  </a:cubicBezTo>
                  <a:cubicBezTo>
                    <a:pt x="112" y="63"/>
                    <a:pt x="112" y="63"/>
                    <a:pt x="112" y="63"/>
                  </a:cubicBezTo>
                  <a:cubicBezTo>
                    <a:pt x="110" y="62"/>
                    <a:pt x="108" y="63"/>
                    <a:pt x="108" y="64"/>
                  </a:cubicBezTo>
                  <a:cubicBezTo>
                    <a:pt x="107" y="66"/>
                    <a:pt x="107" y="67"/>
                    <a:pt x="109" y="68"/>
                  </a:cubicBezTo>
                  <a:cubicBezTo>
                    <a:pt x="111" y="69"/>
                    <a:pt x="111" y="69"/>
                    <a:pt x="111" y="69"/>
                  </a:cubicBezTo>
                  <a:cubicBezTo>
                    <a:pt x="91" y="69"/>
                    <a:pt x="91" y="69"/>
                    <a:pt x="91" y="69"/>
                  </a:cubicBezTo>
                  <a:cubicBezTo>
                    <a:pt x="90" y="69"/>
                    <a:pt x="89" y="69"/>
                    <a:pt x="89" y="70"/>
                  </a:cubicBezTo>
                  <a:cubicBezTo>
                    <a:pt x="91" y="59"/>
                    <a:pt x="97" y="49"/>
                    <a:pt x="105" y="43"/>
                  </a:cubicBezTo>
                  <a:cubicBezTo>
                    <a:pt x="110" y="54"/>
                    <a:pt x="128" y="62"/>
                    <a:pt x="149" y="62"/>
                  </a:cubicBezTo>
                  <a:cubicBezTo>
                    <a:pt x="150" y="62"/>
                    <a:pt x="152" y="61"/>
                    <a:pt x="152" y="60"/>
                  </a:cubicBezTo>
                  <a:cubicBezTo>
                    <a:pt x="152" y="58"/>
                    <a:pt x="152" y="57"/>
                    <a:pt x="150" y="56"/>
                  </a:cubicBezTo>
                  <a:cubicBezTo>
                    <a:pt x="148" y="55"/>
                    <a:pt x="146" y="53"/>
                    <a:pt x="144" y="52"/>
                  </a:cubicBezTo>
                  <a:cubicBezTo>
                    <a:pt x="152" y="55"/>
                    <a:pt x="162" y="57"/>
                    <a:pt x="170" y="59"/>
                  </a:cubicBezTo>
                  <a:cubicBezTo>
                    <a:pt x="172" y="62"/>
                    <a:pt x="173" y="66"/>
                    <a:pt x="174" y="70"/>
                  </a:cubicBezTo>
                  <a:cubicBezTo>
                    <a:pt x="173" y="69"/>
                    <a:pt x="173" y="69"/>
                    <a:pt x="172" y="69"/>
                  </a:cubicBezTo>
                  <a:cubicBezTo>
                    <a:pt x="153" y="69"/>
                    <a:pt x="153" y="69"/>
                    <a:pt x="153" y="69"/>
                  </a:cubicBezTo>
                  <a:cubicBezTo>
                    <a:pt x="155" y="68"/>
                    <a:pt x="155" y="68"/>
                    <a:pt x="155" y="68"/>
                  </a:cubicBezTo>
                  <a:cubicBezTo>
                    <a:pt x="156" y="67"/>
                    <a:pt x="157" y="66"/>
                    <a:pt x="156" y="64"/>
                  </a:cubicBezTo>
                  <a:cubicBezTo>
                    <a:pt x="155" y="63"/>
                    <a:pt x="153" y="62"/>
                    <a:pt x="152" y="63"/>
                  </a:cubicBezTo>
                  <a:cubicBezTo>
                    <a:pt x="143" y="68"/>
                    <a:pt x="143" y="68"/>
                    <a:pt x="143" y="68"/>
                  </a:cubicBezTo>
                  <a:cubicBezTo>
                    <a:pt x="142" y="68"/>
                    <a:pt x="142" y="69"/>
                    <a:pt x="141" y="69"/>
                  </a:cubicBezTo>
                  <a:cubicBezTo>
                    <a:pt x="141" y="69"/>
                    <a:pt x="141" y="69"/>
                    <a:pt x="141" y="69"/>
                  </a:cubicBezTo>
                  <a:cubicBezTo>
                    <a:pt x="137" y="69"/>
                    <a:pt x="134" y="72"/>
                    <a:pt x="134" y="76"/>
                  </a:cubicBezTo>
                  <a:cubicBezTo>
                    <a:pt x="134" y="79"/>
                    <a:pt x="134" y="79"/>
                    <a:pt x="134" y="79"/>
                  </a:cubicBezTo>
                  <a:cubicBezTo>
                    <a:pt x="129" y="79"/>
                    <a:pt x="129" y="79"/>
                    <a:pt x="129" y="79"/>
                  </a:cubicBezTo>
                  <a:cubicBezTo>
                    <a:pt x="129" y="76"/>
                    <a:pt x="129" y="76"/>
                    <a:pt x="129" y="76"/>
                  </a:cubicBezTo>
                  <a:cubicBezTo>
                    <a:pt x="129" y="72"/>
                    <a:pt x="126" y="69"/>
                    <a:pt x="122" y="69"/>
                  </a:cubicBezTo>
                  <a:close/>
                  <a:moveTo>
                    <a:pt x="140" y="76"/>
                  </a:moveTo>
                  <a:cubicBezTo>
                    <a:pt x="140" y="76"/>
                    <a:pt x="140" y="75"/>
                    <a:pt x="141" y="75"/>
                  </a:cubicBezTo>
                  <a:cubicBezTo>
                    <a:pt x="172" y="75"/>
                    <a:pt x="172" y="75"/>
                    <a:pt x="172" y="75"/>
                  </a:cubicBezTo>
                  <a:cubicBezTo>
                    <a:pt x="172" y="75"/>
                    <a:pt x="173" y="76"/>
                    <a:pt x="173" y="76"/>
                  </a:cubicBezTo>
                  <a:cubicBezTo>
                    <a:pt x="173" y="91"/>
                    <a:pt x="173" y="91"/>
                    <a:pt x="173" y="91"/>
                  </a:cubicBezTo>
                  <a:cubicBezTo>
                    <a:pt x="173" y="96"/>
                    <a:pt x="169" y="100"/>
                    <a:pt x="164" y="100"/>
                  </a:cubicBezTo>
                  <a:cubicBezTo>
                    <a:pt x="149" y="100"/>
                    <a:pt x="149" y="100"/>
                    <a:pt x="149" y="100"/>
                  </a:cubicBezTo>
                  <a:cubicBezTo>
                    <a:pt x="144" y="100"/>
                    <a:pt x="140" y="96"/>
                    <a:pt x="140" y="91"/>
                  </a:cubicBezTo>
                  <a:lnTo>
                    <a:pt x="140" y="76"/>
                  </a:lnTo>
                  <a:close/>
                  <a:moveTo>
                    <a:pt x="181" y="106"/>
                  </a:moveTo>
                  <a:cubicBezTo>
                    <a:pt x="181" y="86"/>
                    <a:pt x="181" y="86"/>
                    <a:pt x="181" y="86"/>
                  </a:cubicBezTo>
                  <a:cubicBezTo>
                    <a:pt x="183" y="84"/>
                    <a:pt x="184" y="84"/>
                    <a:pt x="186" y="85"/>
                  </a:cubicBezTo>
                  <a:cubicBezTo>
                    <a:pt x="189" y="86"/>
                    <a:pt x="191" y="90"/>
                    <a:pt x="191" y="94"/>
                  </a:cubicBezTo>
                  <a:cubicBezTo>
                    <a:pt x="191" y="99"/>
                    <a:pt x="187" y="104"/>
                    <a:pt x="181" y="106"/>
                  </a:cubicBezTo>
                  <a:close/>
                  <a:moveTo>
                    <a:pt x="78" y="84"/>
                  </a:moveTo>
                  <a:cubicBezTo>
                    <a:pt x="79" y="84"/>
                    <a:pt x="80" y="85"/>
                    <a:pt x="81" y="86"/>
                  </a:cubicBezTo>
                  <a:cubicBezTo>
                    <a:pt x="81" y="106"/>
                    <a:pt x="81" y="106"/>
                    <a:pt x="81" y="106"/>
                  </a:cubicBezTo>
                  <a:cubicBezTo>
                    <a:pt x="76" y="104"/>
                    <a:pt x="72" y="99"/>
                    <a:pt x="72" y="94"/>
                  </a:cubicBezTo>
                  <a:cubicBezTo>
                    <a:pt x="72" y="90"/>
                    <a:pt x="74" y="86"/>
                    <a:pt x="77" y="85"/>
                  </a:cubicBezTo>
                  <a:cubicBezTo>
                    <a:pt x="77" y="85"/>
                    <a:pt x="78" y="84"/>
                    <a:pt x="78" y="84"/>
                  </a:cubicBezTo>
                  <a:close/>
                  <a:moveTo>
                    <a:pt x="156" y="183"/>
                  </a:moveTo>
                  <a:cubicBezTo>
                    <a:pt x="158" y="214"/>
                    <a:pt x="158" y="214"/>
                    <a:pt x="158" y="214"/>
                  </a:cubicBezTo>
                  <a:cubicBezTo>
                    <a:pt x="141" y="202"/>
                    <a:pt x="141" y="202"/>
                    <a:pt x="141" y="202"/>
                  </a:cubicBezTo>
                  <a:cubicBezTo>
                    <a:pt x="155" y="181"/>
                    <a:pt x="155" y="181"/>
                    <a:pt x="155" y="181"/>
                  </a:cubicBezTo>
                  <a:lnTo>
                    <a:pt x="156" y="183"/>
                  </a:lnTo>
                  <a:close/>
                  <a:moveTo>
                    <a:pt x="121" y="202"/>
                  </a:moveTo>
                  <a:cubicBezTo>
                    <a:pt x="104" y="214"/>
                    <a:pt x="104" y="214"/>
                    <a:pt x="104" y="214"/>
                  </a:cubicBezTo>
                  <a:cubicBezTo>
                    <a:pt x="106" y="183"/>
                    <a:pt x="106" y="183"/>
                    <a:pt x="106" y="183"/>
                  </a:cubicBezTo>
                  <a:cubicBezTo>
                    <a:pt x="107" y="181"/>
                    <a:pt x="107" y="181"/>
                    <a:pt x="107" y="181"/>
                  </a:cubicBezTo>
                  <a:lnTo>
                    <a:pt x="121" y="202"/>
                  </a:lnTo>
                  <a:close/>
                  <a:moveTo>
                    <a:pt x="55" y="146"/>
                  </a:moveTo>
                  <a:cubicBezTo>
                    <a:pt x="54" y="145"/>
                    <a:pt x="54" y="145"/>
                    <a:pt x="53" y="144"/>
                  </a:cubicBezTo>
                  <a:cubicBezTo>
                    <a:pt x="52" y="143"/>
                    <a:pt x="51" y="143"/>
                    <a:pt x="51" y="142"/>
                  </a:cubicBezTo>
                  <a:cubicBezTo>
                    <a:pt x="53" y="143"/>
                    <a:pt x="54" y="144"/>
                    <a:pt x="55" y="146"/>
                  </a:cubicBezTo>
                  <a:close/>
                  <a:moveTo>
                    <a:pt x="43" y="136"/>
                  </a:moveTo>
                  <a:cubicBezTo>
                    <a:pt x="45" y="136"/>
                    <a:pt x="47" y="138"/>
                    <a:pt x="48" y="140"/>
                  </a:cubicBezTo>
                  <a:cubicBezTo>
                    <a:pt x="45" y="139"/>
                    <a:pt x="42" y="138"/>
                    <a:pt x="39" y="138"/>
                  </a:cubicBezTo>
                  <a:cubicBezTo>
                    <a:pt x="40" y="137"/>
                    <a:pt x="41" y="136"/>
                    <a:pt x="43" y="136"/>
                  </a:cubicBezTo>
                  <a:close/>
                  <a:moveTo>
                    <a:pt x="32" y="131"/>
                  </a:moveTo>
                  <a:cubicBezTo>
                    <a:pt x="35" y="131"/>
                    <a:pt x="37" y="134"/>
                    <a:pt x="37" y="136"/>
                  </a:cubicBezTo>
                  <a:cubicBezTo>
                    <a:pt x="37" y="138"/>
                    <a:pt x="37" y="138"/>
                    <a:pt x="37" y="138"/>
                  </a:cubicBezTo>
                  <a:cubicBezTo>
                    <a:pt x="34" y="138"/>
                    <a:pt x="31" y="138"/>
                    <a:pt x="28" y="139"/>
                  </a:cubicBezTo>
                  <a:cubicBezTo>
                    <a:pt x="28" y="138"/>
                    <a:pt x="28" y="138"/>
                    <a:pt x="28" y="138"/>
                  </a:cubicBezTo>
                  <a:cubicBezTo>
                    <a:pt x="28" y="136"/>
                    <a:pt x="28" y="135"/>
                    <a:pt x="28" y="134"/>
                  </a:cubicBezTo>
                  <a:cubicBezTo>
                    <a:pt x="29" y="132"/>
                    <a:pt x="30" y="131"/>
                    <a:pt x="32" y="131"/>
                  </a:cubicBezTo>
                  <a:close/>
                  <a:moveTo>
                    <a:pt x="18" y="134"/>
                  </a:moveTo>
                  <a:cubicBezTo>
                    <a:pt x="21" y="134"/>
                    <a:pt x="22" y="136"/>
                    <a:pt x="22" y="138"/>
                  </a:cubicBezTo>
                  <a:cubicBezTo>
                    <a:pt x="22" y="138"/>
                    <a:pt x="22" y="138"/>
                    <a:pt x="22" y="138"/>
                  </a:cubicBezTo>
                  <a:cubicBezTo>
                    <a:pt x="22" y="151"/>
                    <a:pt x="22" y="151"/>
                    <a:pt x="22" y="151"/>
                  </a:cubicBezTo>
                  <a:cubicBezTo>
                    <a:pt x="23" y="150"/>
                    <a:pt x="24" y="149"/>
                    <a:pt x="24" y="149"/>
                  </a:cubicBezTo>
                  <a:cubicBezTo>
                    <a:pt x="31" y="142"/>
                    <a:pt x="42" y="142"/>
                    <a:pt x="49" y="148"/>
                  </a:cubicBezTo>
                  <a:cubicBezTo>
                    <a:pt x="49" y="149"/>
                    <a:pt x="49" y="149"/>
                    <a:pt x="49" y="149"/>
                  </a:cubicBezTo>
                  <a:cubicBezTo>
                    <a:pt x="51" y="150"/>
                    <a:pt x="52" y="152"/>
                    <a:pt x="53" y="154"/>
                  </a:cubicBezTo>
                  <a:cubicBezTo>
                    <a:pt x="55" y="156"/>
                    <a:pt x="54" y="158"/>
                    <a:pt x="54" y="159"/>
                  </a:cubicBezTo>
                  <a:cubicBezTo>
                    <a:pt x="54" y="163"/>
                    <a:pt x="55" y="167"/>
                    <a:pt x="54" y="170"/>
                  </a:cubicBezTo>
                  <a:cubicBezTo>
                    <a:pt x="54" y="172"/>
                    <a:pt x="54" y="174"/>
                    <a:pt x="54" y="176"/>
                  </a:cubicBezTo>
                  <a:cubicBezTo>
                    <a:pt x="54" y="177"/>
                    <a:pt x="53" y="179"/>
                    <a:pt x="53" y="181"/>
                  </a:cubicBezTo>
                  <a:cubicBezTo>
                    <a:pt x="52" y="183"/>
                    <a:pt x="51" y="185"/>
                    <a:pt x="51" y="187"/>
                  </a:cubicBezTo>
                  <a:cubicBezTo>
                    <a:pt x="50" y="188"/>
                    <a:pt x="50" y="190"/>
                    <a:pt x="50" y="192"/>
                  </a:cubicBezTo>
                  <a:cubicBezTo>
                    <a:pt x="50" y="197"/>
                    <a:pt x="50" y="201"/>
                    <a:pt x="50" y="206"/>
                  </a:cubicBezTo>
                  <a:cubicBezTo>
                    <a:pt x="26" y="206"/>
                    <a:pt x="26" y="206"/>
                    <a:pt x="26" y="206"/>
                  </a:cubicBezTo>
                  <a:cubicBezTo>
                    <a:pt x="26" y="201"/>
                    <a:pt x="26" y="197"/>
                    <a:pt x="26" y="192"/>
                  </a:cubicBezTo>
                  <a:cubicBezTo>
                    <a:pt x="26" y="190"/>
                    <a:pt x="26" y="188"/>
                    <a:pt x="25" y="187"/>
                  </a:cubicBezTo>
                  <a:cubicBezTo>
                    <a:pt x="25" y="186"/>
                    <a:pt x="25" y="186"/>
                    <a:pt x="25" y="186"/>
                  </a:cubicBezTo>
                  <a:cubicBezTo>
                    <a:pt x="22" y="185"/>
                    <a:pt x="19" y="184"/>
                    <a:pt x="17" y="182"/>
                  </a:cubicBezTo>
                  <a:cubicBezTo>
                    <a:pt x="16" y="181"/>
                    <a:pt x="14" y="180"/>
                    <a:pt x="13" y="179"/>
                  </a:cubicBezTo>
                  <a:cubicBezTo>
                    <a:pt x="12" y="178"/>
                    <a:pt x="12" y="177"/>
                    <a:pt x="11" y="177"/>
                  </a:cubicBezTo>
                  <a:cubicBezTo>
                    <a:pt x="11" y="176"/>
                    <a:pt x="11" y="176"/>
                    <a:pt x="10" y="175"/>
                  </a:cubicBezTo>
                  <a:cubicBezTo>
                    <a:pt x="10" y="175"/>
                    <a:pt x="10" y="174"/>
                    <a:pt x="10" y="174"/>
                  </a:cubicBezTo>
                  <a:cubicBezTo>
                    <a:pt x="8" y="170"/>
                    <a:pt x="7" y="168"/>
                    <a:pt x="7" y="164"/>
                  </a:cubicBezTo>
                  <a:cubicBezTo>
                    <a:pt x="7" y="162"/>
                    <a:pt x="7" y="161"/>
                    <a:pt x="8" y="160"/>
                  </a:cubicBezTo>
                  <a:cubicBezTo>
                    <a:pt x="8" y="160"/>
                    <a:pt x="8" y="160"/>
                    <a:pt x="8" y="160"/>
                  </a:cubicBezTo>
                  <a:cubicBezTo>
                    <a:pt x="14" y="154"/>
                    <a:pt x="14" y="154"/>
                    <a:pt x="14" y="154"/>
                  </a:cubicBezTo>
                  <a:cubicBezTo>
                    <a:pt x="14" y="138"/>
                    <a:pt x="14" y="138"/>
                    <a:pt x="14" y="138"/>
                  </a:cubicBezTo>
                  <a:cubicBezTo>
                    <a:pt x="14" y="136"/>
                    <a:pt x="16" y="134"/>
                    <a:pt x="18"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9" name="グループ化 138">
            <a:extLst>
              <a:ext uri="{FF2B5EF4-FFF2-40B4-BE49-F238E27FC236}">
                <a16:creationId xmlns:a16="http://schemas.microsoft.com/office/drawing/2014/main" id="{98BEDFDD-54C9-42E5-ACF1-1E9F4D144455}"/>
              </a:ext>
            </a:extLst>
          </p:cNvPr>
          <p:cNvGrpSpPr/>
          <p:nvPr/>
        </p:nvGrpSpPr>
        <p:grpSpPr>
          <a:xfrm>
            <a:off x="5596582" y="3986205"/>
            <a:ext cx="660816" cy="762480"/>
            <a:chOff x="1841739" y="2853932"/>
            <a:chExt cx="613719" cy="708138"/>
          </a:xfrm>
          <a:solidFill>
            <a:schemeClr val="accent1">
              <a:lumMod val="60000"/>
              <a:lumOff val="40000"/>
            </a:schemeClr>
          </a:solidFill>
        </p:grpSpPr>
        <p:sp>
          <p:nvSpPr>
            <p:cNvPr id="140" name="Freeform 138">
              <a:extLst>
                <a:ext uri="{FF2B5EF4-FFF2-40B4-BE49-F238E27FC236}">
                  <a16:creationId xmlns:a16="http://schemas.microsoft.com/office/drawing/2014/main" id="{3466146C-EDE5-4BEF-9E90-F923DD534771}"/>
                </a:ext>
              </a:extLst>
            </p:cNvPr>
            <p:cNvSpPr>
              <a:spLocks/>
            </p:cNvSpPr>
            <p:nvPr/>
          </p:nvSpPr>
          <p:spPr bwMode="auto">
            <a:xfrm>
              <a:off x="2142978" y="3148426"/>
              <a:ext cx="96666" cy="33722"/>
            </a:xfrm>
            <a:custGeom>
              <a:avLst/>
              <a:gdLst>
                <a:gd name="T0" fmla="*/ 19 w 37"/>
                <a:gd name="T1" fmla="*/ 13 h 13"/>
                <a:gd name="T2" fmla="*/ 19 w 37"/>
                <a:gd name="T3" fmla="*/ 13 h 13"/>
                <a:gd name="T4" fmla="*/ 36 w 37"/>
                <a:gd name="T5" fmla="*/ 5 h 13"/>
                <a:gd name="T6" fmla="*/ 36 w 37"/>
                <a:gd name="T7" fmla="*/ 1 h 13"/>
                <a:gd name="T8" fmla="*/ 32 w 37"/>
                <a:gd name="T9" fmla="*/ 1 h 13"/>
                <a:gd name="T10" fmla="*/ 19 w 37"/>
                <a:gd name="T11" fmla="*/ 7 h 13"/>
                <a:gd name="T12" fmla="*/ 19 w 37"/>
                <a:gd name="T13" fmla="*/ 7 h 13"/>
                <a:gd name="T14" fmla="*/ 5 w 37"/>
                <a:gd name="T15" fmla="*/ 1 h 13"/>
                <a:gd name="T16" fmla="*/ 1 w 37"/>
                <a:gd name="T17" fmla="*/ 1 h 13"/>
                <a:gd name="T18" fmla="*/ 1 w 37"/>
                <a:gd name="T19" fmla="*/ 5 h 13"/>
                <a:gd name="T20" fmla="*/ 19 w 37"/>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3">
                  <a:moveTo>
                    <a:pt x="19" y="13"/>
                  </a:moveTo>
                  <a:cubicBezTo>
                    <a:pt x="19" y="13"/>
                    <a:pt x="19" y="13"/>
                    <a:pt x="19" y="13"/>
                  </a:cubicBezTo>
                  <a:cubicBezTo>
                    <a:pt x="25" y="13"/>
                    <a:pt x="32" y="10"/>
                    <a:pt x="36" y="5"/>
                  </a:cubicBezTo>
                  <a:cubicBezTo>
                    <a:pt x="37" y="4"/>
                    <a:pt x="37" y="2"/>
                    <a:pt x="36" y="1"/>
                  </a:cubicBezTo>
                  <a:cubicBezTo>
                    <a:pt x="35" y="0"/>
                    <a:pt x="33" y="0"/>
                    <a:pt x="32" y="1"/>
                  </a:cubicBezTo>
                  <a:cubicBezTo>
                    <a:pt x="28" y="5"/>
                    <a:pt x="24" y="7"/>
                    <a:pt x="19" y="7"/>
                  </a:cubicBezTo>
                  <a:cubicBezTo>
                    <a:pt x="19" y="7"/>
                    <a:pt x="19" y="7"/>
                    <a:pt x="19" y="7"/>
                  </a:cubicBezTo>
                  <a:cubicBezTo>
                    <a:pt x="14" y="7"/>
                    <a:pt x="9" y="5"/>
                    <a:pt x="5" y="1"/>
                  </a:cubicBezTo>
                  <a:cubicBezTo>
                    <a:pt x="4" y="0"/>
                    <a:pt x="2" y="0"/>
                    <a:pt x="1" y="1"/>
                  </a:cubicBezTo>
                  <a:cubicBezTo>
                    <a:pt x="0" y="2"/>
                    <a:pt x="0" y="4"/>
                    <a:pt x="1" y="5"/>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1" name="Freeform 158">
              <a:extLst>
                <a:ext uri="{FF2B5EF4-FFF2-40B4-BE49-F238E27FC236}">
                  <a16:creationId xmlns:a16="http://schemas.microsoft.com/office/drawing/2014/main" id="{317B0F41-8D21-4792-9179-9A5B6C217033}"/>
                </a:ext>
              </a:extLst>
            </p:cNvPr>
            <p:cNvSpPr>
              <a:spLocks/>
            </p:cNvSpPr>
            <p:nvPr/>
          </p:nvSpPr>
          <p:spPr bwMode="auto">
            <a:xfrm>
              <a:off x="2120498" y="3006798"/>
              <a:ext cx="51706" cy="26977"/>
            </a:xfrm>
            <a:custGeom>
              <a:avLst/>
              <a:gdLst>
                <a:gd name="T0" fmla="*/ 17 w 20"/>
                <a:gd name="T1" fmla="*/ 5 h 10"/>
                <a:gd name="T2" fmla="*/ 4 w 20"/>
                <a:gd name="T3" fmla="*/ 0 h 10"/>
                <a:gd name="T4" fmla="*/ 1 w 20"/>
                <a:gd name="T5" fmla="*/ 2 h 10"/>
                <a:gd name="T6" fmla="*/ 3 w 20"/>
                <a:gd name="T7" fmla="*/ 6 h 10"/>
                <a:gd name="T8" fmla="*/ 15 w 20"/>
                <a:gd name="T9" fmla="*/ 10 h 10"/>
                <a:gd name="T10" fmla="*/ 16 w 20"/>
                <a:gd name="T11" fmla="*/ 10 h 10"/>
                <a:gd name="T12" fmla="*/ 19 w 20"/>
                <a:gd name="T13" fmla="*/ 8 h 10"/>
                <a:gd name="T14" fmla="*/ 17 w 20"/>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5"/>
                  </a:moveTo>
                  <a:cubicBezTo>
                    <a:pt x="4" y="0"/>
                    <a:pt x="4" y="0"/>
                    <a:pt x="4" y="0"/>
                  </a:cubicBezTo>
                  <a:cubicBezTo>
                    <a:pt x="3" y="0"/>
                    <a:pt x="1" y="1"/>
                    <a:pt x="1" y="2"/>
                  </a:cubicBezTo>
                  <a:cubicBezTo>
                    <a:pt x="0" y="4"/>
                    <a:pt x="1" y="5"/>
                    <a:pt x="3" y="6"/>
                  </a:cubicBezTo>
                  <a:cubicBezTo>
                    <a:pt x="15" y="10"/>
                    <a:pt x="15" y="10"/>
                    <a:pt x="15" y="10"/>
                  </a:cubicBezTo>
                  <a:cubicBezTo>
                    <a:pt x="16" y="10"/>
                    <a:pt x="16" y="10"/>
                    <a:pt x="16" y="10"/>
                  </a:cubicBezTo>
                  <a:cubicBezTo>
                    <a:pt x="18" y="10"/>
                    <a:pt x="19" y="10"/>
                    <a:pt x="19" y="8"/>
                  </a:cubicBezTo>
                  <a:cubicBezTo>
                    <a:pt x="20" y="7"/>
                    <a:pt x="19"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Oval 159">
              <a:extLst>
                <a:ext uri="{FF2B5EF4-FFF2-40B4-BE49-F238E27FC236}">
                  <a16:creationId xmlns:a16="http://schemas.microsoft.com/office/drawing/2014/main" id="{49D70DE0-E9C3-4CA8-8B4A-6BAB600B79CF}"/>
                </a:ext>
              </a:extLst>
            </p:cNvPr>
            <p:cNvSpPr>
              <a:spLocks noChangeArrowheads="1"/>
            </p:cNvSpPr>
            <p:nvPr/>
          </p:nvSpPr>
          <p:spPr bwMode="auto">
            <a:xfrm>
              <a:off x="212949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3" name="Oval 160">
              <a:extLst>
                <a:ext uri="{FF2B5EF4-FFF2-40B4-BE49-F238E27FC236}">
                  <a16:creationId xmlns:a16="http://schemas.microsoft.com/office/drawing/2014/main" id="{EEF193EF-A228-4FE1-9861-3DEF2D4EA196}"/>
                </a:ext>
              </a:extLst>
            </p:cNvPr>
            <p:cNvSpPr>
              <a:spLocks noChangeArrowheads="1"/>
            </p:cNvSpPr>
            <p:nvPr/>
          </p:nvSpPr>
          <p:spPr bwMode="auto">
            <a:xfrm>
              <a:off x="222166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404">
              <a:extLst>
                <a:ext uri="{FF2B5EF4-FFF2-40B4-BE49-F238E27FC236}">
                  <a16:creationId xmlns:a16="http://schemas.microsoft.com/office/drawing/2014/main" id="{CB1C43BE-2825-4DC5-8A9E-AE7513FA990A}"/>
                </a:ext>
              </a:extLst>
            </p:cNvPr>
            <p:cNvSpPr>
              <a:spLocks noEditPoints="1"/>
            </p:cNvSpPr>
            <p:nvPr/>
          </p:nvSpPr>
          <p:spPr bwMode="auto">
            <a:xfrm>
              <a:off x="1841739" y="2853932"/>
              <a:ext cx="613719" cy="708138"/>
            </a:xfrm>
            <a:custGeom>
              <a:avLst/>
              <a:gdLst>
                <a:gd name="T0" fmla="*/ 24 w 236"/>
                <a:gd name="T1" fmla="*/ 202 h 272"/>
                <a:gd name="T2" fmla="*/ 63 w 236"/>
                <a:gd name="T3" fmla="*/ 270 h 272"/>
                <a:gd name="T4" fmla="*/ 78 w 236"/>
                <a:gd name="T5" fmla="*/ 200 h 272"/>
                <a:gd name="T6" fmla="*/ 103 w 236"/>
                <a:gd name="T7" fmla="*/ 224 h 272"/>
                <a:gd name="T8" fmla="*/ 135 w 236"/>
                <a:gd name="T9" fmla="*/ 221 h 272"/>
                <a:gd name="T10" fmla="*/ 165 w 236"/>
                <a:gd name="T11" fmla="*/ 224 h 272"/>
                <a:gd name="T12" fmla="*/ 191 w 236"/>
                <a:gd name="T13" fmla="*/ 200 h 272"/>
                <a:gd name="T14" fmla="*/ 193 w 236"/>
                <a:gd name="T15" fmla="*/ 194 h 272"/>
                <a:gd name="T16" fmla="*/ 162 w 236"/>
                <a:gd name="T17" fmla="*/ 174 h 272"/>
                <a:gd name="T18" fmla="*/ 155 w 236"/>
                <a:gd name="T19" fmla="*/ 151 h 272"/>
                <a:gd name="T20" fmla="*/ 193 w 236"/>
                <a:gd name="T21" fmla="*/ 66 h 272"/>
                <a:gd name="T22" fmla="*/ 183 w 236"/>
                <a:gd name="T23" fmla="*/ 26 h 272"/>
                <a:gd name="T24" fmla="*/ 161 w 236"/>
                <a:gd name="T25" fmla="*/ 11 h 272"/>
                <a:gd name="T26" fmla="*/ 84 w 236"/>
                <a:gd name="T27" fmla="*/ 27 h 272"/>
                <a:gd name="T28" fmla="*/ 77 w 236"/>
                <a:gd name="T29" fmla="*/ 47 h 272"/>
                <a:gd name="T30" fmla="*/ 79 w 236"/>
                <a:gd name="T31" fmla="*/ 66 h 272"/>
                <a:gd name="T32" fmla="*/ 57 w 236"/>
                <a:gd name="T33" fmla="*/ 98 h 272"/>
                <a:gd name="T34" fmla="*/ 35 w 236"/>
                <a:gd name="T35" fmla="*/ 142 h 272"/>
                <a:gd name="T36" fmla="*/ 32 w 236"/>
                <a:gd name="T37" fmla="*/ 177 h 272"/>
                <a:gd name="T38" fmla="*/ 19 w 236"/>
                <a:gd name="T39" fmla="*/ 198 h 272"/>
                <a:gd name="T40" fmla="*/ 75 w 236"/>
                <a:gd name="T41" fmla="*/ 169 h 272"/>
                <a:gd name="T42" fmla="*/ 74 w 236"/>
                <a:gd name="T43" fmla="*/ 133 h 272"/>
                <a:gd name="T44" fmla="*/ 86 w 236"/>
                <a:gd name="T45" fmla="*/ 112 h 272"/>
                <a:gd name="T46" fmla="*/ 110 w 236"/>
                <a:gd name="T47" fmla="*/ 172 h 272"/>
                <a:gd name="T48" fmla="*/ 97 w 236"/>
                <a:gd name="T49" fmla="*/ 188 h 272"/>
                <a:gd name="T50" fmla="*/ 97 w 236"/>
                <a:gd name="T51" fmla="*/ 27 h 272"/>
                <a:gd name="T52" fmla="*/ 157 w 236"/>
                <a:gd name="T53" fmla="*/ 16 h 272"/>
                <a:gd name="T54" fmla="*/ 169 w 236"/>
                <a:gd name="T55" fmla="*/ 23 h 272"/>
                <a:gd name="T56" fmla="*/ 180 w 236"/>
                <a:gd name="T57" fmla="*/ 39 h 272"/>
                <a:gd name="T58" fmla="*/ 184 w 236"/>
                <a:gd name="T59" fmla="*/ 80 h 272"/>
                <a:gd name="T60" fmla="*/ 141 w 236"/>
                <a:gd name="T61" fmla="*/ 40 h 272"/>
                <a:gd name="T62" fmla="*/ 110 w 236"/>
                <a:gd name="T63" fmla="*/ 34 h 272"/>
                <a:gd name="T64" fmla="*/ 86 w 236"/>
                <a:gd name="T65" fmla="*/ 56 h 272"/>
                <a:gd name="T66" fmla="*/ 82 w 236"/>
                <a:gd name="T67" fmla="*/ 50 h 272"/>
                <a:gd name="T68" fmla="*/ 88 w 236"/>
                <a:gd name="T69" fmla="*/ 32 h 272"/>
                <a:gd name="T70" fmla="*/ 153 w 236"/>
                <a:gd name="T71" fmla="*/ 180 h 272"/>
                <a:gd name="T72" fmla="*/ 131 w 236"/>
                <a:gd name="T73" fmla="*/ 202 h 272"/>
                <a:gd name="T74" fmla="*/ 91 w 236"/>
                <a:gd name="T75" fmla="*/ 105 h 272"/>
                <a:gd name="T76" fmla="*/ 136 w 236"/>
                <a:gd name="T77" fmla="*/ 86 h 272"/>
                <a:gd name="T78" fmla="*/ 151 w 236"/>
                <a:gd name="T79" fmla="*/ 146 h 272"/>
                <a:gd name="T80" fmla="*/ 159 w 236"/>
                <a:gd name="T81" fmla="*/ 183 h 272"/>
                <a:gd name="T82" fmla="*/ 108 w 236"/>
                <a:gd name="T83" fmla="*/ 215 h 272"/>
                <a:gd name="T84" fmla="*/ 153 w 236"/>
                <a:gd name="T85" fmla="*/ 95 h 272"/>
                <a:gd name="T86" fmla="*/ 137 w 236"/>
                <a:gd name="T87" fmla="*/ 80 h 272"/>
                <a:gd name="T88" fmla="*/ 91 w 236"/>
                <a:gd name="T89" fmla="*/ 78 h 272"/>
                <a:gd name="T90" fmla="*/ 146 w 236"/>
                <a:gd name="T91" fmla="*/ 69 h 272"/>
                <a:gd name="T92" fmla="*/ 155 w 236"/>
                <a:gd name="T93" fmla="*/ 60 h 272"/>
                <a:gd name="T94" fmla="*/ 178 w 236"/>
                <a:gd name="T95" fmla="*/ 80 h 272"/>
                <a:gd name="T96" fmla="*/ 96 w 236"/>
                <a:gd name="T97" fmla="*/ 84 h 272"/>
                <a:gd name="T98" fmla="*/ 185 w 236"/>
                <a:gd name="T99" fmla="*/ 86 h 272"/>
                <a:gd name="T100" fmla="*/ 85 w 236"/>
                <a:gd name="T101" fmla="*/ 86 h 272"/>
                <a:gd name="T102" fmla="*/ 35 w 236"/>
                <a:gd name="T103" fmla="*/ 191 h 272"/>
                <a:gd name="T104" fmla="*/ 40 w 236"/>
                <a:gd name="T105" fmla="*/ 144 h 272"/>
                <a:gd name="T106" fmla="*/ 62 w 236"/>
                <a:gd name="T107" fmla="*/ 101 h 272"/>
                <a:gd name="T108" fmla="*/ 60 w 236"/>
                <a:gd name="T109" fmla="*/ 140 h 272"/>
                <a:gd name="T110" fmla="*/ 59 w 236"/>
                <a:gd name="T111" fmla="*/ 159 h 272"/>
                <a:gd name="T112" fmla="*/ 73 w 236"/>
                <a:gd name="T113" fmla="*/ 138 h 272"/>
                <a:gd name="T114" fmla="*/ 63 w 236"/>
                <a:gd name="T115" fmla="*/ 176 h 272"/>
                <a:gd name="T116" fmla="*/ 35 w 236"/>
                <a:gd name="T117" fmla="*/ 19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2">
                  <a:moveTo>
                    <a:pt x="2" y="272"/>
                  </a:moveTo>
                  <a:cubicBezTo>
                    <a:pt x="3" y="272"/>
                    <a:pt x="3" y="272"/>
                    <a:pt x="3" y="272"/>
                  </a:cubicBezTo>
                  <a:cubicBezTo>
                    <a:pt x="4" y="272"/>
                    <a:pt x="6" y="271"/>
                    <a:pt x="6" y="270"/>
                  </a:cubicBezTo>
                  <a:cubicBezTo>
                    <a:pt x="6" y="269"/>
                    <a:pt x="6" y="269"/>
                    <a:pt x="6" y="269"/>
                  </a:cubicBezTo>
                  <a:cubicBezTo>
                    <a:pt x="24" y="202"/>
                    <a:pt x="24" y="202"/>
                    <a:pt x="24" y="202"/>
                  </a:cubicBezTo>
                  <a:cubicBezTo>
                    <a:pt x="63" y="213"/>
                    <a:pt x="63" y="213"/>
                    <a:pt x="63" y="213"/>
                  </a:cubicBezTo>
                  <a:cubicBezTo>
                    <a:pt x="57" y="269"/>
                    <a:pt x="57" y="269"/>
                    <a:pt x="57" y="269"/>
                  </a:cubicBezTo>
                  <a:cubicBezTo>
                    <a:pt x="57" y="269"/>
                    <a:pt x="57" y="269"/>
                    <a:pt x="57" y="269"/>
                  </a:cubicBezTo>
                  <a:cubicBezTo>
                    <a:pt x="57" y="271"/>
                    <a:pt x="58" y="272"/>
                    <a:pt x="59" y="272"/>
                  </a:cubicBezTo>
                  <a:cubicBezTo>
                    <a:pt x="61" y="272"/>
                    <a:pt x="62" y="271"/>
                    <a:pt x="63" y="270"/>
                  </a:cubicBezTo>
                  <a:cubicBezTo>
                    <a:pt x="64" y="254"/>
                    <a:pt x="64" y="254"/>
                    <a:pt x="64" y="254"/>
                  </a:cubicBezTo>
                  <a:cubicBezTo>
                    <a:pt x="69" y="211"/>
                    <a:pt x="69" y="211"/>
                    <a:pt x="69" y="211"/>
                  </a:cubicBezTo>
                  <a:cubicBezTo>
                    <a:pt x="69" y="209"/>
                    <a:pt x="68" y="208"/>
                    <a:pt x="67" y="208"/>
                  </a:cubicBezTo>
                  <a:cubicBezTo>
                    <a:pt x="64" y="207"/>
                    <a:pt x="64" y="207"/>
                    <a:pt x="64" y="207"/>
                  </a:cubicBezTo>
                  <a:cubicBezTo>
                    <a:pt x="68" y="204"/>
                    <a:pt x="73" y="201"/>
                    <a:pt x="78" y="200"/>
                  </a:cubicBezTo>
                  <a:cubicBezTo>
                    <a:pt x="91" y="196"/>
                    <a:pt x="91" y="196"/>
                    <a:pt x="91" y="196"/>
                  </a:cubicBezTo>
                  <a:cubicBezTo>
                    <a:pt x="99" y="194"/>
                    <a:pt x="99" y="194"/>
                    <a:pt x="99" y="194"/>
                  </a:cubicBezTo>
                  <a:cubicBezTo>
                    <a:pt x="100" y="194"/>
                    <a:pt x="102" y="193"/>
                    <a:pt x="103" y="192"/>
                  </a:cubicBezTo>
                  <a:cubicBezTo>
                    <a:pt x="101" y="221"/>
                    <a:pt x="101" y="221"/>
                    <a:pt x="101" y="221"/>
                  </a:cubicBezTo>
                  <a:cubicBezTo>
                    <a:pt x="101" y="222"/>
                    <a:pt x="102" y="223"/>
                    <a:pt x="103" y="224"/>
                  </a:cubicBezTo>
                  <a:cubicBezTo>
                    <a:pt x="103" y="224"/>
                    <a:pt x="104" y="224"/>
                    <a:pt x="104" y="224"/>
                  </a:cubicBezTo>
                  <a:cubicBezTo>
                    <a:pt x="105" y="224"/>
                    <a:pt x="105" y="224"/>
                    <a:pt x="106" y="224"/>
                  </a:cubicBezTo>
                  <a:cubicBezTo>
                    <a:pt x="127" y="209"/>
                    <a:pt x="127" y="209"/>
                    <a:pt x="127" y="209"/>
                  </a:cubicBezTo>
                  <a:cubicBezTo>
                    <a:pt x="132" y="219"/>
                    <a:pt x="132" y="219"/>
                    <a:pt x="132" y="219"/>
                  </a:cubicBezTo>
                  <a:cubicBezTo>
                    <a:pt x="132" y="220"/>
                    <a:pt x="133" y="221"/>
                    <a:pt x="135" y="221"/>
                  </a:cubicBezTo>
                  <a:cubicBezTo>
                    <a:pt x="135" y="221"/>
                    <a:pt x="135" y="221"/>
                    <a:pt x="135" y="221"/>
                  </a:cubicBezTo>
                  <a:cubicBezTo>
                    <a:pt x="136" y="221"/>
                    <a:pt x="137" y="220"/>
                    <a:pt x="137" y="219"/>
                  </a:cubicBezTo>
                  <a:cubicBezTo>
                    <a:pt x="143" y="209"/>
                    <a:pt x="143" y="209"/>
                    <a:pt x="143" y="209"/>
                  </a:cubicBezTo>
                  <a:cubicBezTo>
                    <a:pt x="163" y="224"/>
                    <a:pt x="163" y="224"/>
                    <a:pt x="163" y="224"/>
                  </a:cubicBezTo>
                  <a:cubicBezTo>
                    <a:pt x="164" y="224"/>
                    <a:pt x="165" y="224"/>
                    <a:pt x="165" y="224"/>
                  </a:cubicBezTo>
                  <a:cubicBezTo>
                    <a:pt x="166" y="224"/>
                    <a:pt x="166" y="224"/>
                    <a:pt x="167" y="224"/>
                  </a:cubicBezTo>
                  <a:cubicBezTo>
                    <a:pt x="168" y="223"/>
                    <a:pt x="168" y="222"/>
                    <a:pt x="168" y="221"/>
                  </a:cubicBezTo>
                  <a:cubicBezTo>
                    <a:pt x="166" y="192"/>
                    <a:pt x="166" y="192"/>
                    <a:pt x="166" y="192"/>
                  </a:cubicBezTo>
                  <a:cubicBezTo>
                    <a:pt x="168" y="193"/>
                    <a:pt x="169" y="194"/>
                    <a:pt x="170" y="194"/>
                  </a:cubicBezTo>
                  <a:cubicBezTo>
                    <a:pt x="191" y="200"/>
                    <a:pt x="191" y="200"/>
                    <a:pt x="191" y="200"/>
                  </a:cubicBezTo>
                  <a:cubicBezTo>
                    <a:pt x="213" y="205"/>
                    <a:pt x="230" y="230"/>
                    <a:pt x="230" y="254"/>
                  </a:cubicBezTo>
                  <a:cubicBezTo>
                    <a:pt x="230" y="254"/>
                    <a:pt x="230" y="254"/>
                    <a:pt x="230" y="254"/>
                  </a:cubicBezTo>
                  <a:cubicBezTo>
                    <a:pt x="230" y="256"/>
                    <a:pt x="231" y="257"/>
                    <a:pt x="233" y="257"/>
                  </a:cubicBezTo>
                  <a:cubicBezTo>
                    <a:pt x="235" y="257"/>
                    <a:pt x="236" y="256"/>
                    <a:pt x="236" y="254"/>
                  </a:cubicBezTo>
                  <a:cubicBezTo>
                    <a:pt x="236" y="227"/>
                    <a:pt x="217" y="200"/>
                    <a:pt x="193" y="194"/>
                  </a:cubicBezTo>
                  <a:cubicBezTo>
                    <a:pt x="172" y="188"/>
                    <a:pt x="172" y="188"/>
                    <a:pt x="172" y="188"/>
                  </a:cubicBezTo>
                  <a:cubicBezTo>
                    <a:pt x="170" y="188"/>
                    <a:pt x="168" y="187"/>
                    <a:pt x="166" y="185"/>
                  </a:cubicBezTo>
                  <a:cubicBezTo>
                    <a:pt x="165" y="182"/>
                    <a:pt x="165" y="182"/>
                    <a:pt x="165" y="182"/>
                  </a:cubicBezTo>
                  <a:cubicBezTo>
                    <a:pt x="165" y="182"/>
                    <a:pt x="165" y="182"/>
                    <a:pt x="165" y="181"/>
                  </a:cubicBezTo>
                  <a:cubicBezTo>
                    <a:pt x="162" y="174"/>
                    <a:pt x="162" y="174"/>
                    <a:pt x="162" y="174"/>
                  </a:cubicBezTo>
                  <a:cubicBezTo>
                    <a:pt x="162" y="173"/>
                    <a:pt x="161" y="172"/>
                    <a:pt x="160" y="172"/>
                  </a:cubicBezTo>
                  <a:cubicBezTo>
                    <a:pt x="158" y="172"/>
                    <a:pt x="157" y="172"/>
                    <a:pt x="157" y="173"/>
                  </a:cubicBezTo>
                  <a:cubicBezTo>
                    <a:pt x="156" y="174"/>
                    <a:pt x="156" y="174"/>
                    <a:pt x="156" y="174"/>
                  </a:cubicBezTo>
                  <a:cubicBezTo>
                    <a:pt x="155" y="171"/>
                    <a:pt x="155" y="168"/>
                    <a:pt x="155" y="166"/>
                  </a:cubicBezTo>
                  <a:cubicBezTo>
                    <a:pt x="155" y="151"/>
                    <a:pt x="155" y="151"/>
                    <a:pt x="155" y="151"/>
                  </a:cubicBezTo>
                  <a:cubicBezTo>
                    <a:pt x="171" y="144"/>
                    <a:pt x="181" y="129"/>
                    <a:pt x="184" y="112"/>
                  </a:cubicBezTo>
                  <a:cubicBezTo>
                    <a:pt x="193" y="111"/>
                    <a:pt x="201" y="104"/>
                    <a:pt x="201" y="94"/>
                  </a:cubicBezTo>
                  <a:cubicBezTo>
                    <a:pt x="201" y="88"/>
                    <a:pt x="197" y="83"/>
                    <a:pt x="193" y="80"/>
                  </a:cubicBezTo>
                  <a:cubicBezTo>
                    <a:pt x="193" y="79"/>
                    <a:pt x="193" y="78"/>
                    <a:pt x="193" y="78"/>
                  </a:cubicBezTo>
                  <a:cubicBezTo>
                    <a:pt x="193" y="66"/>
                    <a:pt x="193" y="66"/>
                    <a:pt x="193" y="66"/>
                  </a:cubicBezTo>
                  <a:cubicBezTo>
                    <a:pt x="193" y="58"/>
                    <a:pt x="191" y="49"/>
                    <a:pt x="187" y="42"/>
                  </a:cubicBezTo>
                  <a:cubicBezTo>
                    <a:pt x="189" y="41"/>
                    <a:pt x="189" y="41"/>
                    <a:pt x="189" y="41"/>
                  </a:cubicBezTo>
                  <a:cubicBezTo>
                    <a:pt x="190" y="41"/>
                    <a:pt x="191" y="40"/>
                    <a:pt x="191" y="39"/>
                  </a:cubicBezTo>
                  <a:cubicBezTo>
                    <a:pt x="191" y="39"/>
                    <a:pt x="192" y="38"/>
                    <a:pt x="191" y="37"/>
                  </a:cubicBezTo>
                  <a:cubicBezTo>
                    <a:pt x="191" y="37"/>
                    <a:pt x="189" y="32"/>
                    <a:pt x="183" y="26"/>
                  </a:cubicBezTo>
                  <a:cubicBezTo>
                    <a:pt x="181" y="24"/>
                    <a:pt x="179" y="23"/>
                    <a:pt x="178" y="22"/>
                  </a:cubicBezTo>
                  <a:cubicBezTo>
                    <a:pt x="178" y="21"/>
                    <a:pt x="178" y="21"/>
                    <a:pt x="178" y="21"/>
                  </a:cubicBezTo>
                  <a:cubicBezTo>
                    <a:pt x="179" y="20"/>
                    <a:pt x="179" y="19"/>
                    <a:pt x="178" y="17"/>
                  </a:cubicBezTo>
                  <a:cubicBezTo>
                    <a:pt x="178" y="17"/>
                    <a:pt x="175" y="14"/>
                    <a:pt x="169" y="12"/>
                  </a:cubicBezTo>
                  <a:cubicBezTo>
                    <a:pt x="166" y="11"/>
                    <a:pt x="162" y="11"/>
                    <a:pt x="161" y="11"/>
                  </a:cubicBezTo>
                  <a:cubicBezTo>
                    <a:pt x="157" y="8"/>
                    <a:pt x="145" y="0"/>
                    <a:pt x="124" y="3"/>
                  </a:cubicBezTo>
                  <a:cubicBezTo>
                    <a:pt x="101" y="6"/>
                    <a:pt x="90" y="15"/>
                    <a:pt x="90" y="16"/>
                  </a:cubicBezTo>
                  <a:cubicBezTo>
                    <a:pt x="89" y="17"/>
                    <a:pt x="88" y="18"/>
                    <a:pt x="89" y="20"/>
                  </a:cubicBezTo>
                  <a:cubicBezTo>
                    <a:pt x="91" y="23"/>
                    <a:pt x="91" y="23"/>
                    <a:pt x="91" y="23"/>
                  </a:cubicBezTo>
                  <a:cubicBezTo>
                    <a:pt x="90" y="24"/>
                    <a:pt x="87" y="25"/>
                    <a:pt x="84" y="27"/>
                  </a:cubicBezTo>
                  <a:cubicBezTo>
                    <a:pt x="79" y="31"/>
                    <a:pt x="75" y="37"/>
                    <a:pt x="75" y="37"/>
                  </a:cubicBezTo>
                  <a:cubicBezTo>
                    <a:pt x="74" y="38"/>
                    <a:pt x="74" y="39"/>
                    <a:pt x="74" y="40"/>
                  </a:cubicBezTo>
                  <a:cubicBezTo>
                    <a:pt x="75" y="41"/>
                    <a:pt x="75" y="41"/>
                    <a:pt x="76" y="42"/>
                  </a:cubicBezTo>
                  <a:cubicBezTo>
                    <a:pt x="79" y="43"/>
                    <a:pt x="79" y="43"/>
                    <a:pt x="79" y="43"/>
                  </a:cubicBezTo>
                  <a:cubicBezTo>
                    <a:pt x="78" y="44"/>
                    <a:pt x="78" y="46"/>
                    <a:pt x="77" y="47"/>
                  </a:cubicBezTo>
                  <a:cubicBezTo>
                    <a:pt x="75" y="51"/>
                    <a:pt x="74" y="56"/>
                    <a:pt x="74" y="56"/>
                  </a:cubicBezTo>
                  <a:cubicBezTo>
                    <a:pt x="74" y="57"/>
                    <a:pt x="75" y="58"/>
                    <a:pt x="75" y="58"/>
                  </a:cubicBezTo>
                  <a:cubicBezTo>
                    <a:pt x="76" y="59"/>
                    <a:pt x="77" y="59"/>
                    <a:pt x="77" y="59"/>
                  </a:cubicBezTo>
                  <a:cubicBezTo>
                    <a:pt x="80" y="59"/>
                    <a:pt x="80" y="59"/>
                    <a:pt x="80" y="59"/>
                  </a:cubicBezTo>
                  <a:cubicBezTo>
                    <a:pt x="79" y="61"/>
                    <a:pt x="79" y="64"/>
                    <a:pt x="79" y="66"/>
                  </a:cubicBezTo>
                  <a:cubicBezTo>
                    <a:pt x="79" y="78"/>
                    <a:pt x="79" y="78"/>
                    <a:pt x="79" y="78"/>
                  </a:cubicBezTo>
                  <a:cubicBezTo>
                    <a:pt x="79" y="78"/>
                    <a:pt x="79" y="79"/>
                    <a:pt x="79" y="79"/>
                  </a:cubicBezTo>
                  <a:cubicBezTo>
                    <a:pt x="79" y="79"/>
                    <a:pt x="78" y="80"/>
                    <a:pt x="78" y="80"/>
                  </a:cubicBezTo>
                  <a:cubicBezTo>
                    <a:pt x="73" y="82"/>
                    <a:pt x="69" y="88"/>
                    <a:pt x="69" y="94"/>
                  </a:cubicBezTo>
                  <a:cubicBezTo>
                    <a:pt x="65" y="92"/>
                    <a:pt x="59" y="94"/>
                    <a:pt x="57" y="98"/>
                  </a:cubicBezTo>
                  <a:cubicBezTo>
                    <a:pt x="48" y="115"/>
                    <a:pt x="48" y="115"/>
                    <a:pt x="48" y="115"/>
                  </a:cubicBezTo>
                  <a:cubicBezTo>
                    <a:pt x="41" y="130"/>
                    <a:pt x="41" y="130"/>
                    <a:pt x="41" y="130"/>
                  </a:cubicBezTo>
                  <a:cubicBezTo>
                    <a:pt x="41" y="130"/>
                    <a:pt x="40" y="130"/>
                    <a:pt x="40" y="131"/>
                  </a:cubicBezTo>
                  <a:cubicBezTo>
                    <a:pt x="39" y="133"/>
                    <a:pt x="37" y="136"/>
                    <a:pt x="36" y="138"/>
                  </a:cubicBezTo>
                  <a:cubicBezTo>
                    <a:pt x="36" y="139"/>
                    <a:pt x="35" y="141"/>
                    <a:pt x="35" y="142"/>
                  </a:cubicBezTo>
                  <a:cubicBezTo>
                    <a:pt x="34" y="145"/>
                    <a:pt x="34" y="145"/>
                    <a:pt x="34" y="145"/>
                  </a:cubicBezTo>
                  <a:cubicBezTo>
                    <a:pt x="33" y="149"/>
                    <a:pt x="32" y="153"/>
                    <a:pt x="31" y="157"/>
                  </a:cubicBezTo>
                  <a:cubicBezTo>
                    <a:pt x="31" y="161"/>
                    <a:pt x="32" y="164"/>
                    <a:pt x="32" y="167"/>
                  </a:cubicBezTo>
                  <a:cubicBezTo>
                    <a:pt x="32" y="168"/>
                    <a:pt x="33" y="169"/>
                    <a:pt x="33" y="170"/>
                  </a:cubicBezTo>
                  <a:cubicBezTo>
                    <a:pt x="33" y="172"/>
                    <a:pt x="33" y="174"/>
                    <a:pt x="32" y="177"/>
                  </a:cubicBezTo>
                  <a:cubicBezTo>
                    <a:pt x="32" y="178"/>
                    <a:pt x="32" y="178"/>
                    <a:pt x="32" y="179"/>
                  </a:cubicBezTo>
                  <a:cubicBezTo>
                    <a:pt x="31" y="183"/>
                    <a:pt x="30" y="186"/>
                    <a:pt x="29" y="190"/>
                  </a:cubicBezTo>
                  <a:cubicBezTo>
                    <a:pt x="29" y="192"/>
                    <a:pt x="28" y="195"/>
                    <a:pt x="27" y="197"/>
                  </a:cubicBezTo>
                  <a:cubicBezTo>
                    <a:pt x="23" y="196"/>
                    <a:pt x="23" y="196"/>
                    <a:pt x="23" y="196"/>
                  </a:cubicBezTo>
                  <a:cubicBezTo>
                    <a:pt x="21" y="195"/>
                    <a:pt x="20" y="196"/>
                    <a:pt x="19" y="198"/>
                  </a:cubicBezTo>
                  <a:cubicBezTo>
                    <a:pt x="0" y="268"/>
                    <a:pt x="0" y="268"/>
                    <a:pt x="0" y="268"/>
                  </a:cubicBezTo>
                  <a:cubicBezTo>
                    <a:pt x="0" y="270"/>
                    <a:pt x="1" y="272"/>
                    <a:pt x="2" y="272"/>
                  </a:cubicBezTo>
                  <a:close/>
                  <a:moveTo>
                    <a:pt x="61" y="184"/>
                  </a:moveTo>
                  <a:cubicBezTo>
                    <a:pt x="63" y="183"/>
                    <a:pt x="65" y="182"/>
                    <a:pt x="67" y="180"/>
                  </a:cubicBezTo>
                  <a:cubicBezTo>
                    <a:pt x="70" y="177"/>
                    <a:pt x="73" y="173"/>
                    <a:pt x="75" y="169"/>
                  </a:cubicBezTo>
                  <a:cubicBezTo>
                    <a:pt x="76" y="167"/>
                    <a:pt x="78" y="165"/>
                    <a:pt x="79" y="162"/>
                  </a:cubicBezTo>
                  <a:cubicBezTo>
                    <a:pt x="79" y="160"/>
                    <a:pt x="80" y="158"/>
                    <a:pt x="80" y="157"/>
                  </a:cubicBezTo>
                  <a:cubicBezTo>
                    <a:pt x="80" y="156"/>
                    <a:pt x="80" y="156"/>
                    <a:pt x="80" y="156"/>
                  </a:cubicBezTo>
                  <a:cubicBezTo>
                    <a:pt x="81" y="152"/>
                    <a:pt x="82" y="149"/>
                    <a:pt x="82" y="145"/>
                  </a:cubicBezTo>
                  <a:cubicBezTo>
                    <a:pt x="83" y="139"/>
                    <a:pt x="79" y="134"/>
                    <a:pt x="74" y="133"/>
                  </a:cubicBezTo>
                  <a:cubicBezTo>
                    <a:pt x="72" y="132"/>
                    <a:pt x="69" y="133"/>
                    <a:pt x="68" y="133"/>
                  </a:cubicBezTo>
                  <a:cubicBezTo>
                    <a:pt x="68" y="130"/>
                    <a:pt x="69" y="126"/>
                    <a:pt x="70" y="123"/>
                  </a:cubicBezTo>
                  <a:cubicBezTo>
                    <a:pt x="70" y="121"/>
                    <a:pt x="71" y="119"/>
                    <a:pt x="71" y="117"/>
                  </a:cubicBezTo>
                  <a:cubicBezTo>
                    <a:pt x="72" y="113"/>
                    <a:pt x="73" y="110"/>
                    <a:pt x="74" y="107"/>
                  </a:cubicBezTo>
                  <a:cubicBezTo>
                    <a:pt x="77" y="110"/>
                    <a:pt x="81" y="112"/>
                    <a:pt x="86" y="112"/>
                  </a:cubicBezTo>
                  <a:cubicBezTo>
                    <a:pt x="88" y="129"/>
                    <a:pt x="99" y="144"/>
                    <a:pt x="114" y="151"/>
                  </a:cubicBezTo>
                  <a:cubicBezTo>
                    <a:pt x="114" y="166"/>
                    <a:pt x="114" y="166"/>
                    <a:pt x="114" y="166"/>
                  </a:cubicBezTo>
                  <a:cubicBezTo>
                    <a:pt x="114" y="168"/>
                    <a:pt x="114" y="171"/>
                    <a:pt x="113" y="174"/>
                  </a:cubicBezTo>
                  <a:cubicBezTo>
                    <a:pt x="113" y="173"/>
                    <a:pt x="113" y="173"/>
                    <a:pt x="113" y="173"/>
                  </a:cubicBezTo>
                  <a:cubicBezTo>
                    <a:pt x="112" y="172"/>
                    <a:pt x="111" y="172"/>
                    <a:pt x="110" y="172"/>
                  </a:cubicBezTo>
                  <a:cubicBezTo>
                    <a:pt x="109" y="172"/>
                    <a:pt x="108" y="173"/>
                    <a:pt x="107" y="174"/>
                  </a:cubicBezTo>
                  <a:cubicBezTo>
                    <a:pt x="104" y="181"/>
                    <a:pt x="104" y="181"/>
                    <a:pt x="104" y="181"/>
                  </a:cubicBezTo>
                  <a:cubicBezTo>
                    <a:pt x="104" y="182"/>
                    <a:pt x="104" y="182"/>
                    <a:pt x="104" y="182"/>
                  </a:cubicBezTo>
                  <a:cubicBezTo>
                    <a:pt x="104" y="185"/>
                    <a:pt x="104" y="185"/>
                    <a:pt x="104" y="185"/>
                  </a:cubicBezTo>
                  <a:cubicBezTo>
                    <a:pt x="102" y="187"/>
                    <a:pt x="99" y="188"/>
                    <a:pt x="97" y="188"/>
                  </a:cubicBezTo>
                  <a:cubicBezTo>
                    <a:pt x="77" y="194"/>
                    <a:pt x="77" y="194"/>
                    <a:pt x="77" y="194"/>
                  </a:cubicBezTo>
                  <a:cubicBezTo>
                    <a:pt x="70" y="196"/>
                    <a:pt x="64" y="199"/>
                    <a:pt x="59" y="203"/>
                  </a:cubicBezTo>
                  <a:cubicBezTo>
                    <a:pt x="59" y="199"/>
                    <a:pt x="60" y="195"/>
                    <a:pt x="60" y="191"/>
                  </a:cubicBezTo>
                  <a:cubicBezTo>
                    <a:pt x="60" y="189"/>
                    <a:pt x="61" y="187"/>
                    <a:pt x="61" y="184"/>
                  </a:cubicBezTo>
                  <a:close/>
                  <a:moveTo>
                    <a:pt x="97" y="27"/>
                  </a:moveTo>
                  <a:cubicBezTo>
                    <a:pt x="98" y="27"/>
                    <a:pt x="98" y="26"/>
                    <a:pt x="99" y="25"/>
                  </a:cubicBezTo>
                  <a:cubicBezTo>
                    <a:pt x="99" y="24"/>
                    <a:pt x="99" y="23"/>
                    <a:pt x="98" y="23"/>
                  </a:cubicBezTo>
                  <a:cubicBezTo>
                    <a:pt x="96" y="19"/>
                    <a:pt x="96" y="19"/>
                    <a:pt x="96" y="19"/>
                  </a:cubicBezTo>
                  <a:cubicBezTo>
                    <a:pt x="100" y="16"/>
                    <a:pt x="109" y="11"/>
                    <a:pt x="125" y="9"/>
                  </a:cubicBezTo>
                  <a:cubicBezTo>
                    <a:pt x="147" y="6"/>
                    <a:pt x="157" y="16"/>
                    <a:pt x="157" y="16"/>
                  </a:cubicBezTo>
                  <a:cubicBezTo>
                    <a:pt x="158" y="17"/>
                    <a:pt x="159" y="17"/>
                    <a:pt x="160" y="17"/>
                  </a:cubicBezTo>
                  <a:cubicBezTo>
                    <a:pt x="161" y="17"/>
                    <a:pt x="165" y="17"/>
                    <a:pt x="167" y="17"/>
                  </a:cubicBezTo>
                  <a:cubicBezTo>
                    <a:pt x="169" y="18"/>
                    <a:pt x="170" y="19"/>
                    <a:pt x="171" y="19"/>
                  </a:cubicBezTo>
                  <a:cubicBezTo>
                    <a:pt x="170" y="20"/>
                    <a:pt x="170" y="20"/>
                    <a:pt x="170" y="20"/>
                  </a:cubicBezTo>
                  <a:cubicBezTo>
                    <a:pt x="169" y="21"/>
                    <a:pt x="169" y="22"/>
                    <a:pt x="169" y="23"/>
                  </a:cubicBezTo>
                  <a:cubicBezTo>
                    <a:pt x="169" y="24"/>
                    <a:pt x="170" y="25"/>
                    <a:pt x="171" y="25"/>
                  </a:cubicBezTo>
                  <a:cubicBezTo>
                    <a:pt x="171" y="25"/>
                    <a:pt x="175" y="26"/>
                    <a:pt x="179" y="31"/>
                  </a:cubicBezTo>
                  <a:cubicBezTo>
                    <a:pt x="182" y="33"/>
                    <a:pt x="183" y="35"/>
                    <a:pt x="184" y="36"/>
                  </a:cubicBezTo>
                  <a:cubicBezTo>
                    <a:pt x="182" y="37"/>
                    <a:pt x="182" y="37"/>
                    <a:pt x="182" y="37"/>
                  </a:cubicBezTo>
                  <a:cubicBezTo>
                    <a:pt x="181" y="37"/>
                    <a:pt x="180" y="38"/>
                    <a:pt x="180" y="39"/>
                  </a:cubicBezTo>
                  <a:cubicBezTo>
                    <a:pt x="179" y="39"/>
                    <a:pt x="179" y="40"/>
                    <a:pt x="180" y="41"/>
                  </a:cubicBezTo>
                  <a:cubicBezTo>
                    <a:pt x="184" y="49"/>
                    <a:pt x="187" y="58"/>
                    <a:pt x="187" y="66"/>
                  </a:cubicBezTo>
                  <a:cubicBezTo>
                    <a:pt x="187" y="78"/>
                    <a:pt x="187" y="78"/>
                    <a:pt x="187" y="78"/>
                  </a:cubicBezTo>
                  <a:cubicBezTo>
                    <a:pt x="187" y="78"/>
                    <a:pt x="187" y="79"/>
                    <a:pt x="187" y="79"/>
                  </a:cubicBezTo>
                  <a:cubicBezTo>
                    <a:pt x="186" y="79"/>
                    <a:pt x="185" y="79"/>
                    <a:pt x="184" y="80"/>
                  </a:cubicBezTo>
                  <a:cubicBezTo>
                    <a:pt x="184" y="78"/>
                    <a:pt x="184" y="78"/>
                    <a:pt x="184" y="78"/>
                  </a:cubicBezTo>
                  <a:cubicBezTo>
                    <a:pt x="184" y="71"/>
                    <a:pt x="183" y="64"/>
                    <a:pt x="180" y="58"/>
                  </a:cubicBezTo>
                  <a:cubicBezTo>
                    <a:pt x="180" y="57"/>
                    <a:pt x="180" y="57"/>
                    <a:pt x="180" y="57"/>
                  </a:cubicBezTo>
                  <a:cubicBezTo>
                    <a:pt x="180" y="55"/>
                    <a:pt x="179" y="54"/>
                    <a:pt x="177" y="54"/>
                  </a:cubicBezTo>
                  <a:cubicBezTo>
                    <a:pt x="161" y="52"/>
                    <a:pt x="145" y="46"/>
                    <a:pt x="141" y="40"/>
                  </a:cubicBezTo>
                  <a:cubicBezTo>
                    <a:pt x="140" y="39"/>
                    <a:pt x="138" y="38"/>
                    <a:pt x="137" y="39"/>
                  </a:cubicBezTo>
                  <a:cubicBezTo>
                    <a:pt x="135" y="40"/>
                    <a:pt x="135" y="41"/>
                    <a:pt x="135" y="43"/>
                  </a:cubicBezTo>
                  <a:cubicBezTo>
                    <a:pt x="137" y="47"/>
                    <a:pt x="139" y="52"/>
                    <a:pt x="143" y="56"/>
                  </a:cubicBezTo>
                  <a:cubicBezTo>
                    <a:pt x="126" y="54"/>
                    <a:pt x="113" y="46"/>
                    <a:pt x="113" y="37"/>
                  </a:cubicBezTo>
                  <a:cubicBezTo>
                    <a:pt x="113" y="35"/>
                    <a:pt x="111" y="34"/>
                    <a:pt x="110" y="34"/>
                  </a:cubicBezTo>
                  <a:cubicBezTo>
                    <a:pt x="108" y="34"/>
                    <a:pt x="107" y="35"/>
                    <a:pt x="107" y="37"/>
                  </a:cubicBezTo>
                  <a:cubicBezTo>
                    <a:pt x="107" y="37"/>
                    <a:pt x="107" y="37"/>
                    <a:pt x="107" y="37"/>
                  </a:cubicBezTo>
                  <a:cubicBezTo>
                    <a:pt x="94" y="46"/>
                    <a:pt x="86" y="60"/>
                    <a:pt x="85" y="76"/>
                  </a:cubicBezTo>
                  <a:cubicBezTo>
                    <a:pt x="85" y="66"/>
                    <a:pt x="85" y="66"/>
                    <a:pt x="85" y="66"/>
                  </a:cubicBezTo>
                  <a:cubicBezTo>
                    <a:pt x="85" y="63"/>
                    <a:pt x="86" y="60"/>
                    <a:pt x="86" y="56"/>
                  </a:cubicBezTo>
                  <a:cubicBezTo>
                    <a:pt x="86" y="55"/>
                    <a:pt x="86" y="55"/>
                    <a:pt x="86" y="54"/>
                  </a:cubicBezTo>
                  <a:cubicBezTo>
                    <a:pt x="85" y="53"/>
                    <a:pt x="84" y="53"/>
                    <a:pt x="83" y="53"/>
                  </a:cubicBezTo>
                  <a:cubicBezTo>
                    <a:pt x="83" y="53"/>
                    <a:pt x="83" y="53"/>
                    <a:pt x="83" y="53"/>
                  </a:cubicBezTo>
                  <a:cubicBezTo>
                    <a:pt x="81" y="53"/>
                    <a:pt x="81" y="53"/>
                    <a:pt x="81" y="53"/>
                  </a:cubicBezTo>
                  <a:cubicBezTo>
                    <a:pt x="81" y="52"/>
                    <a:pt x="82" y="51"/>
                    <a:pt x="82" y="50"/>
                  </a:cubicBezTo>
                  <a:cubicBezTo>
                    <a:pt x="84" y="47"/>
                    <a:pt x="86" y="45"/>
                    <a:pt x="86" y="45"/>
                  </a:cubicBezTo>
                  <a:cubicBezTo>
                    <a:pt x="87" y="44"/>
                    <a:pt x="87" y="43"/>
                    <a:pt x="87" y="42"/>
                  </a:cubicBezTo>
                  <a:cubicBezTo>
                    <a:pt x="87" y="41"/>
                    <a:pt x="87" y="40"/>
                    <a:pt x="86" y="40"/>
                  </a:cubicBezTo>
                  <a:cubicBezTo>
                    <a:pt x="82" y="38"/>
                    <a:pt x="82" y="38"/>
                    <a:pt x="82" y="38"/>
                  </a:cubicBezTo>
                  <a:cubicBezTo>
                    <a:pt x="83" y="36"/>
                    <a:pt x="85" y="34"/>
                    <a:pt x="88" y="32"/>
                  </a:cubicBezTo>
                  <a:cubicBezTo>
                    <a:pt x="93" y="29"/>
                    <a:pt x="97" y="27"/>
                    <a:pt x="97" y="27"/>
                  </a:cubicBezTo>
                  <a:close/>
                  <a:moveTo>
                    <a:pt x="151" y="146"/>
                  </a:moveTo>
                  <a:cubicBezTo>
                    <a:pt x="150" y="146"/>
                    <a:pt x="149" y="147"/>
                    <a:pt x="149" y="149"/>
                  </a:cubicBezTo>
                  <a:cubicBezTo>
                    <a:pt x="149" y="166"/>
                    <a:pt x="149" y="166"/>
                    <a:pt x="149" y="166"/>
                  </a:cubicBezTo>
                  <a:cubicBezTo>
                    <a:pt x="149" y="171"/>
                    <a:pt x="150" y="175"/>
                    <a:pt x="153" y="180"/>
                  </a:cubicBezTo>
                  <a:cubicBezTo>
                    <a:pt x="138" y="202"/>
                    <a:pt x="138" y="202"/>
                    <a:pt x="138" y="202"/>
                  </a:cubicBezTo>
                  <a:cubicBezTo>
                    <a:pt x="138" y="203"/>
                    <a:pt x="138" y="204"/>
                    <a:pt x="138" y="205"/>
                  </a:cubicBezTo>
                  <a:cubicBezTo>
                    <a:pt x="135" y="211"/>
                    <a:pt x="135" y="211"/>
                    <a:pt x="135" y="211"/>
                  </a:cubicBezTo>
                  <a:cubicBezTo>
                    <a:pt x="131" y="205"/>
                    <a:pt x="131" y="205"/>
                    <a:pt x="131" y="205"/>
                  </a:cubicBezTo>
                  <a:cubicBezTo>
                    <a:pt x="132" y="204"/>
                    <a:pt x="132" y="203"/>
                    <a:pt x="131" y="202"/>
                  </a:cubicBezTo>
                  <a:cubicBezTo>
                    <a:pt x="117" y="180"/>
                    <a:pt x="117" y="180"/>
                    <a:pt x="117" y="180"/>
                  </a:cubicBezTo>
                  <a:cubicBezTo>
                    <a:pt x="119" y="175"/>
                    <a:pt x="120" y="171"/>
                    <a:pt x="120" y="166"/>
                  </a:cubicBezTo>
                  <a:cubicBezTo>
                    <a:pt x="120" y="149"/>
                    <a:pt x="120" y="149"/>
                    <a:pt x="120" y="149"/>
                  </a:cubicBezTo>
                  <a:cubicBezTo>
                    <a:pt x="120" y="147"/>
                    <a:pt x="120" y="146"/>
                    <a:pt x="119" y="146"/>
                  </a:cubicBezTo>
                  <a:cubicBezTo>
                    <a:pt x="102" y="139"/>
                    <a:pt x="91" y="123"/>
                    <a:pt x="91" y="105"/>
                  </a:cubicBezTo>
                  <a:cubicBezTo>
                    <a:pt x="91" y="89"/>
                    <a:pt x="91" y="89"/>
                    <a:pt x="91" y="89"/>
                  </a:cubicBezTo>
                  <a:cubicBezTo>
                    <a:pt x="93" y="96"/>
                    <a:pt x="100" y="101"/>
                    <a:pt x="107" y="101"/>
                  </a:cubicBezTo>
                  <a:cubicBezTo>
                    <a:pt x="117" y="101"/>
                    <a:pt x="117" y="101"/>
                    <a:pt x="117" y="101"/>
                  </a:cubicBezTo>
                  <a:cubicBezTo>
                    <a:pt x="125" y="101"/>
                    <a:pt x="132" y="94"/>
                    <a:pt x="133" y="86"/>
                  </a:cubicBezTo>
                  <a:cubicBezTo>
                    <a:pt x="136" y="86"/>
                    <a:pt x="136" y="86"/>
                    <a:pt x="136" y="86"/>
                  </a:cubicBezTo>
                  <a:cubicBezTo>
                    <a:pt x="137" y="94"/>
                    <a:pt x="144" y="101"/>
                    <a:pt x="153" y="101"/>
                  </a:cubicBezTo>
                  <a:cubicBezTo>
                    <a:pt x="162" y="101"/>
                    <a:pt x="162" y="101"/>
                    <a:pt x="162" y="101"/>
                  </a:cubicBezTo>
                  <a:cubicBezTo>
                    <a:pt x="170" y="101"/>
                    <a:pt x="176" y="96"/>
                    <a:pt x="178" y="89"/>
                  </a:cubicBezTo>
                  <a:cubicBezTo>
                    <a:pt x="178" y="105"/>
                    <a:pt x="178" y="105"/>
                    <a:pt x="178" y="105"/>
                  </a:cubicBezTo>
                  <a:cubicBezTo>
                    <a:pt x="178" y="123"/>
                    <a:pt x="167" y="139"/>
                    <a:pt x="151" y="146"/>
                  </a:cubicBezTo>
                  <a:close/>
                  <a:moveTo>
                    <a:pt x="159" y="183"/>
                  </a:moveTo>
                  <a:cubicBezTo>
                    <a:pt x="162" y="215"/>
                    <a:pt x="162" y="215"/>
                    <a:pt x="162" y="215"/>
                  </a:cubicBezTo>
                  <a:cubicBezTo>
                    <a:pt x="145" y="203"/>
                    <a:pt x="145" y="203"/>
                    <a:pt x="145" y="203"/>
                  </a:cubicBezTo>
                  <a:cubicBezTo>
                    <a:pt x="159" y="181"/>
                    <a:pt x="159" y="181"/>
                    <a:pt x="159" y="181"/>
                  </a:cubicBezTo>
                  <a:lnTo>
                    <a:pt x="159" y="183"/>
                  </a:lnTo>
                  <a:close/>
                  <a:moveTo>
                    <a:pt x="108" y="215"/>
                  </a:moveTo>
                  <a:cubicBezTo>
                    <a:pt x="110" y="183"/>
                    <a:pt x="110" y="183"/>
                    <a:pt x="110" y="183"/>
                  </a:cubicBezTo>
                  <a:cubicBezTo>
                    <a:pt x="111" y="181"/>
                    <a:pt x="111" y="181"/>
                    <a:pt x="111" y="181"/>
                  </a:cubicBezTo>
                  <a:cubicBezTo>
                    <a:pt x="125" y="203"/>
                    <a:pt x="125" y="203"/>
                    <a:pt x="125" y="203"/>
                  </a:cubicBezTo>
                  <a:lnTo>
                    <a:pt x="108" y="215"/>
                  </a:lnTo>
                  <a:close/>
                  <a:moveTo>
                    <a:pt x="147" y="79"/>
                  </a:moveTo>
                  <a:cubicBezTo>
                    <a:pt x="168" y="79"/>
                    <a:pt x="168" y="79"/>
                    <a:pt x="168" y="79"/>
                  </a:cubicBezTo>
                  <a:cubicBezTo>
                    <a:pt x="171" y="79"/>
                    <a:pt x="173" y="81"/>
                    <a:pt x="173" y="84"/>
                  </a:cubicBezTo>
                  <a:cubicBezTo>
                    <a:pt x="173" y="90"/>
                    <a:pt x="168" y="95"/>
                    <a:pt x="162" y="95"/>
                  </a:cubicBezTo>
                  <a:cubicBezTo>
                    <a:pt x="153" y="95"/>
                    <a:pt x="153" y="95"/>
                    <a:pt x="153" y="95"/>
                  </a:cubicBezTo>
                  <a:cubicBezTo>
                    <a:pt x="147" y="95"/>
                    <a:pt x="142" y="90"/>
                    <a:pt x="142" y="84"/>
                  </a:cubicBezTo>
                  <a:cubicBezTo>
                    <a:pt x="142" y="81"/>
                    <a:pt x="144" y="79"/>
                    <a:pt x="147" y="79"/>
                  </a:cubicBezTo>
                  <a:close/>
                  <a:moveTo>
                    <a:pt x="168" y="73"/>
                  </a:moveTo>
                  <a:cubicBezTo>
                    <a:pt x="147" y="73"/>
                    <a:pt x="147" y="73"/>
                    <a:pt x="147" y="73"/>
                  </a:cubicBezTo>
                  <a:cubicBezTo>
                    <a:pt x="142" y="73"/>
                    <a:pt x="138" y="76"/>
                    <a:pt x="137" y="80"/>
                  </a:cubicBezTo>
                  <a:cubicBezTo>
                    <a:pt x="133" y="80"/>
                    <a:pt x="133" y="80"/>
                    <a:pt x="133" y="80"/>
                  </a:cubicBezTo>
                  <a:cubicBezTo>
                    <a:pt x="131" y="76"/>
                    <a:pt x="127" y="73"/>
                    <a:pt x="122" y="73"/>
                  </a:cubicBezTo>
                  <a:cubicBezTo>
                    <a:pt x="102" y="73"/>
                    <a:pt x="102" y="73"/>
                    <a:pt x="102" y="73"/>
                  </a:cubicBezTo>
                  <a:cubicBezTo>
                    <a:pt x="97" y="73"/>
                    <a:pt x="93" y="76"/>
                    <a:pt x="91" y="80"/>
                  </a:cubicBezTo>
                  <a:cubicBezTo>
                    <a:pt x="91" y="78"/>
                    <a:pt x="91" y="78"/>
                    <a:pt x="91" y="78"/>
                  </a:cubicBezTo>
                  <a:cubicBezTo>
                    <a:pt x="91" y="64"/>
                    <a:pt x="98" y="51"/>
                    <a:pt x="108" y="44"/>
                  </a:cubicBezTo>
                  <a:cubicBezTo>
                    <a:pt x="113" y="54"/>
                    <a:pt x="129" y="61"/>
                    <a:pt x="148" y="62"/>
                  </a:cubicBezTo>
                  <a:cubicBezTo>
                    <a:pt x="145" y="64"/>
                    <a:pt x="145" y="64"/>
                    <a:pt x="145" y="64"/>
                  </a:cubicBezTo>
                  <a:cubicBezTo>
                    <a:pt x="143" y="64"/>
                    <a:pt x="142" y="66"/>
                    <a:pt x="143" y="67"/>
                  </a:cubicBezTo>
                  <a:cubicBezTo>
                    <a:pt x="143" y="69"/>
                    <a:pt x="145" y="69"/>
                    <a:pt x="146" y="69"/>
                  </a:cubicBezTo>
                  <a:cubicBezTo>
                    <a:pt x="146" y="69"/>
                    <a:pt x="146" y="69"/>
                    <a:pt x="147" y="69"/>
                  </a:cubicBezTo>
                  <a:cubicBezTo>
                    <a:pt x="160" y="65"/>
                    <a:pt x="160" y="65"/>
                    <a:pt x="160" y="65"/>
                  </a:cubicBezTo>
                  <a:cubicBezTo>
                    <a:pt x="161" y="64"/>
                    <a:pt x="162" y="63"/>
                    <a:pt x="162" y="61"/>
                  </a:cubicBezTo>
                  <a:cubicBezTo>
                    <a:pt x="161" y="60"/>
                    <a:pt x="159" y="59"/>
                    <a:pt x="158" y="59"/>
                  </a:cubicBezTo>
                  <a:cubicBezTo>
                    <a:pt x="155" y="60"/>
                    <a:pt x="155" y="60"/>
                    <a:pt x="155" y="60"/>
                  </a:cubicBezTo>
                  <a:cubicBezTo>
                    <a:pt x="156" y="59"/>
                    <a:pt x="155" y="57"/>
                    <a:pt x="154" y="57"/>
                  </a:cubicBezTo>
                  <a:cubicBezTo>
                    <a:pt x="151" y="56"/>
                    <a:pt x="149" y="54"/>
                    <a:pt x="148" y="52"/>
                  </a:cubicBezTo>
                  <a:cubicBezTo>
                    <a:pt x="155" y="56"/>
                    <a:pt x="165" y="58"/>
                    <a:pt x="174" y="59"/>
                  </a:cubicBezTo>
                  <a:cubicBezTo>
                    <a:pt x="177" y="65"/>
                    <a:pt x="178" y="71"/>
                    <a:pt x="178" y="78"/>
                  </a:cubicBezTo>
                  <a:cubicBezTo>
                    <a:pt x="178" y="80"/>
                    <a:pt x="178" y="80"/>
                    <a:pt x="178" y="80"/>
                  </a:cubicBezTo>
                  <a:cubicBezTo>
                    <a:pt x="176" y="76"/>
                    <a:pt x="172" y="73"/>
                    <a:pt x="168" y="73"/>
                  </a:cubicBezTo>
                  <a:close/>
                  <a:moveTo>
                    <a:pt x="127" y="84"/>
                  </a:moveTo>
                  <a:cubicBezTo>
                    <a:pt x="127" y="90"/>
                    <a:pt x="123" y="95"/>
                    <a:pt x="117" y="95"/>
                  </a:cubicBezTo>
                  <a:cubicBezTo>
                    <a:pt x="107" y="95"/>
                    <a:pt x="107" y="95"/>
                    <a:pt x="107" y="95"/>
                  </a:cubicBezTo>
                  <a:cubicBezTo>
                    <a:pt x="101" y="95"/>
                    <a:pt x="96" y="90"/>
                    <a:pt x="96" y="84"/>
                  </a:cubicBezTo>
                  <a:cubicBezTo>
                    <a:pt x="96" y="81"/>
                    <a:pt x="99" y="79"/>
                    <a:pt x="102" y="79"/>
                  </a:cubicBezTo>
                  <a:cubicBezTo>
                    <a:pt x="122" y="79"/>
                    <a:pt x="122" y="79"/>
                    <a:pt x="122" y="79"/>
                  </a:cubicBezTo>
                  <a:cubicBezTo>
                    <a:pt x="125" y="79"/>
                    <a:pt x="127" y="81"/>
                    <a:pt x="127" y="84"/>
                  </a:cubicBezTo>
                  <a:close/>
                  <a:moveTo>
                    <a:pt x="185" y="106"/>
                  </a:moveTo>
                  <a:cubicBezTo>
                    <a:pt x="185" y="86"/>
                    <a:pt x="185" y="86"/>
                    <a:pt x="185" y="86"/>
                  </a:cubicBezTo>
                  <a:cubicBezTo>
                    <a:pt x="186" y="85"/>
                    <a:pt x="188" y="85"/>
                    <a:pt x="189" y="85"/>
                  </a:cubicBezTo>
                  <a:cubicBezTo>
                    <a:pt x="192" y="86"/>
                    <a:pt x="195" y="91"/>
                    <a:pt x="195" y="94"/>
                  </a:cubicBezTo>
                  <a:cubicBezTo>
                    <a:pt x="195" y="100"/>
                    <a:pt x="190" y="105"/>
                    <a:pt x="185" y="106"/>
                  </a:cubicBezTo>
                  <a:close/>
                  <a:moveTo>
                    <a:pt x="82" y="85"/>
                  </a:moveTo>
                  <a:cubicBezTo>
                    <a:pt x="83" y="85"/>
                    <a:pt x="84" y="85"/>
                    <a:pt x="85" y="86"/>
                  </a:cubicBezTo>
                  <a:cubicBezTo>
                    <a:pt x="85" y="106"/>
                    <a:pt x="85" y="106"/>
                    <a:pt x="85" y="106"/>
                  </a:cubicBezTo>
                  <a:cubicBezTo>
                    <a:pt x="79" y="105"/>
                    <a:pt x="75" y="100"/>
                    <a:pt x="75" y="94"/>
                  </a:cubicBezTo>
                  <a:cubicBezTo>
                    <a:pt x="75" y="91"/>
                    <a:pt x="77" y="86"/>
                    <a:pt x="80" y="85"/>
                  </a:cubicBezTo>
                  <a:cubicBezTo>
                    <a:pt x="81" y="85"/>
                    <a:pt x="81" y="85"/>
                    <a:pt x="82" y="85"/>
                  </a:cubicBezTo>
                  <a:close/>
                  <a:moveTo>
                    <a:pt x="35" y="191"/>
                  </a:moveTo>
                  <a:cubicBezTo>
                    <a:pt x="36" y="188"/>
                    <a:pt x="37" y="184"/>
                    <a:pt x="38" y="180"/>
                  </a:cubicBezTo>
                  <a:cubicBezTo>
                    <a:pt x="38" y="177"/>
                    <a:pt x="40" y="173"/>
                    <a:pt x="39" y="169"/>
                  </a:cubicBezTo>
                  <a:cubicBezTo>
                    <a:pt x="38" y="165"/>
                    <a:pt x="37" y="161"/>
                    <a:pt x="37" y="158"/>
                  </a:cubicBezTo>
                  <a:cubicBezTo>
                    <a:pt x="38" y="154"/>
                    <a:pt x="39" y="150"/>
                    <a:pt x="40" y="147"/>
                  </a:cubicBezTo>
                  <a:cubicBezTo>
                    <a:pt x="40" y="144"/>
                    <a:pt x="40" y="144"/>
                    <a:pt x="40" y="144"/>
                  </a:cubicBezTo>
                  <a:cubicBezTo>
                    <a:pt x="41" y="143"/>
                    <a:pt x="41" y="142"/>
                    <a:pt x="42" y="140"/>
                  </a:cubicBezTo>
                  <a:cubicBezTo>
                    <a:pt x="43" y="138"/>
                    <a:pt x="44" y="136"/>
                    <a:pt x="45" y="134"/>
                  </a:cubicBezTo>
                  <a:cubicBezTo>
                    <a:pt x="45" y="135"/>
                    <a:pt x="45" y="135"/>
                    <a:pt x="45" y="135"/>
                  </a:cubicBezTo>
                  <a:cubicBezTo>
                    <a:pt x="54" y="118"/>
                    <a:pt x="54" y="118"/>
                    <a:pt x="54" y="118"/>
                  </a:cubicBezTo>
                  <a:cubicBezTo>
                    <a:pt x="62" y="101"/>
                    <a:pt x="62" y="101"/>
                    <a:pt x="62" y="101"/>
                  </a:cubicBezTo>
                  <a:cubicBezTo>
                    <a:pt x="63" y="101"/>
                    <a:pt x="63" y="101"/>
                    <a:pt x="63" y="101"/>
                  </a:cubicBezTo>
                  <a:cubicBezTo>
                    <a:pt x="63" y="99"/>
                    <a:pt x="65" y="99"/>
                    <a:pt x="67" y="99"/>
                  </a:cubicBezTo>
                  <a:cubicBezTo>
                    <a:pt x="69" y="100"/>
                    <a:pt x="69" y="102"/>
                    <a:pt x="69" y="103"/>
                  </a:cubicBezTo>
                  <a:cubicBezTo>
                    <a:pt x="67" y="109"/>
                    <a:pt x="66" y="115"/>
                    <a:pt x="64" y="121"/>
                  </a:cubicBezTo>
                  <a:cubicBezTo>
                    <a:pt x="63" y="128"/>
                    <a:pt x="61" y="134"/>
                    <a:pt x="60" y="140"/>
                  </a:cubicBezTo>
                  <a:cubicBezTo>
                    <a:pt x="60" y="140"/>
                    <a:pt x="60" y="140"/>
                    <a:pt x="60" y="140"/>
                  </a:cubicBezTo>
                  <a:cubicBezTo>
                    <a:pt x="59" y="142"/>
                    <a:pt x="59" y="143"/>
                    <a:pt x="59" y="145"/>
                  </a:cubicBezTo>
                  <a:cubicBezTo>
                    <a:pt x="59" y="146"/>
                    <a:pt x="59" y="146"/>
                    <a:pt x="59" y="147"/>
                  </a:cubicBezTo>
                  <a:cubicBezTo>
                    <a:pt x="59" y="150"/>
                    <a:pt x="59" y="150"/>
                    <a:pt x="59" y="150"/>
                  </a:cubicBezTo>
                  <a:cubicBezTo>
                    <a:pt x="59" y="153"/>
                    <a:pt x="59" y="156"/>
                    <a:pt x="59" y="159"/>
                  </a:cubicBezTo>
                  <a:cubicBezTo>
                    <a:pt x="60" y="158"/>
                    <a:pt x="62" y="158"/>
                    <a:pt x="62" y="157"/>
                  </a:cubicBezTo>
                  <a:cubicBezTo>
                    <a:pt x="63" y="156"/>
                    <a:pt x="64" y="154"/>
                    <a:pt x="65" y="153"/>
                  </a:cubicBezTo>
                  <a:cubicBezTo>
                    <a:pt x="66" y="149"/>
                    <a:pt x="67" y="146"/>
                    <a:pt x="67" y="142"/>
                  </a:cubicBezTo>
                  <a:cubicBezTo>
                    <a:pt x="67" y="142"/>
                    <a:pt x="67" y="142"/>
                    <a:pt x="67" y="142"/>
                  </a:cubicBezTo>
                  <a:cubicBezTo>
                    <a:pt x="68" y="140"/>
                    <a:pt x="70" y="138"/>
                    <a:pt x="73" y="138"/>
                  </a:cubicBezTo>
                  <a:cubicBezTo>
                    <a:pt x="75" y="139"/>
                    <a:pt x="77" y="141"/>
                    <a:pt x="76" y="144"/>
                  </a:cubicBezTo>
                  <a:cubicBezTo>
                    <a:pt x="76" y="147"/>
                    <a:pt x="75" y="151"/>
                    <a:pt x="74" y="155"/>
                  </a:cubicBezTo>
                  <a:cubicBezTo>
                    <a:pt x="74" y="156"/>
                    <a:pt x="74" y="158"/>
                    <a:pt x="73" y="160"/>
                  </a:cubicBezTo>
                  <a:cubicBezTo>
                    <a:pt x="72" y="163"/>
                    <a:pt x="71" y="164"/>
                    <a:pt x="70" y="166"/>
                  </a:cubicBezTo>
                  <a:cubicBezTo>
                    <a:pt x="68" y="170"/>
                    <a:pt x="66" y="173"/>
                    <a:pt x="63" y="176"/>
                  </a:cubicBezTo>
                  <a:cubicBezTo>
                    <a:pt x="61" y="178"/>
                    <a:pt x="58" y="179"/>
                    <a:pt x="55" y="180"/>
                  </a:cubicBezTo>
                  <a:cubicBezTo>
                    <a:pt x="55" y="181"/>
                    <a:pt x="55" y="182"/>
                    <a:pt x="55" y="183"/>
                  </a:cubicBezTo>
                  <a:cubicBezTo>
                    <a:pt x="54" y="190"/>
                    <a:pt x="53" y="197"/>
                    <a:pt x="53" y="204"/>
                  </a:cubicBezTo>
                  <a:cubicBezTo>
                    <a:pt x="33" y="199"/>
                    <a:pt x="33" y="199"/>
                    <a:pt x="33" y="199"/>
                  </a:cubicBezTo>
                  <a:cubicBezTo>
                    <a:pt x="34" y="196"/>
                    <a:pt x="34" y="194"/>
                    <a:pt x="3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45" name="直線矢印コネクタ 144">
            <a:extLst>
              <a:ext uri="{FF2B5EF4-FFF2-40B4-BE49-F238E27FC236}">
                <a16:creationId xmlns:a16="http://schemas.microsoft.com/office/drawing/2014/main" id="{42C8A5CC-3191-4453-9278-E608FFBE1AFE}"/>
              </a:ext>
            </a:extLst>
          </p:cNvPr>
          <p:cNvCxnSpPr>
            <a:cxnSpLocks/>
          </p:cNvCxnSpPr>
          <p:nvPr/>
        </p:nvCxnSpPr>
        <p:spPr>
          <a:xfrm flipH="1" flipV="1">
            <a:off x="8964650" y="3195886"/>
            <a:ext cx="1426961" cy="653952"/>
          </a:xfrm>
          <a:prstGeom prst="straightConnector1">
            <a:avLst/>
          </a:prstGeom>
          <a:ln w="47625" cap="rnd">
            <a:solidFill>
              <a:schemeClr val="accent1">
                <a:lumMod val="60000"/>
                <a:lumOff val="40000"/>
              </a:schemeClr>
            </a:solidFill>
            <a:roun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6" name="グループ化 145">
            <a:extLst>
              <a:ext uri="{FF2B5EF4-FFF2-40B4-BE49-F238E27FC236}">
                <a16:creationId xmlns:a16="http://schemas.microsoft.com/office/drawing/2014/main" id="{AC39413D-6934-4506-9726-9F8611FBC74A}"/>
              </a:ext>
            </a:extLst>
          </p:cNvPr>
          <p:cNvGrpSpPr/>
          <p:nvPr/>
        </p:nvGrpSpPr>
        <p:grpSpPr>
          <a:xfrm>
            <a:off x="7815402" y="2065110"/>
            <a:ext cx="1095375" cy="823913"/>
            <a:chOff x="9579960" y="3048002"/>
            <a:chExt cx="1095375" cy="823913"/>
          </a:xfrm>
        </p:grpSpPr>
        <p:sp>
          <p:nvSpPr>
            <p:cNvPr id="147" name="正方形/長方形 146">
              <a:extLst>
                <a:ext uri="{FF2B5EF4-FFF2-40B4-BE49-F238E27FC236}">
                  <a16:creationId xmlns:a16="http://schemas.microsoft.com/office/drawing/2014/main" id="{46818A22-25E8-427E-AB3F-7D329DBB9AB1}"/>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8" name="Group 4">
              <a:extLst>
                <a:ext uri="{FF2B5EF4-FFF2-40B4-BE49-F238E27FC236}">
                  <a16:creationId xmlns:a16="http://schemas.microsoft.com/office/drawing/2014/main" id="{7C007E75-DC59-4961-B58F-2DAD20CE56DD}"/>
                </a:ext>
              </a:extLst>
            </p:cNvPr>
            <p:cNvGrpSpPr>
              <a:grpSpLocks noChangeAspect="1"/>
            </p:cNvGrpSpPr>
            <p:nvPr/>
          </p:nvGrpSpPr>
          <p:grpSpPr bwMode="auto">
            <a:xfrm>
              <a:off x="9579960" y="3048002"/>
              <a:ext cx="1095375" cy="823913"/>
              <a:chOff x="5037" y="1920"/>
              <a:chExt cx="690" cy="519"/>
            </a:xfrm>
          </p:grpSpPr>
          <p:sp>
            <p:nvSpPr>
              <p:cNvPr id="149" name="AutoShape 3">
                <a:extLst>
                  <a:ext uri="{FF2B5EF4-FFF2-40B4-BE49-F238E27FC236}">
                    <a16:creationId xmlns:a16="http://schemas.microsoft.com/office/drawing/2014/main" id="{F0F2D5D8-C75A-451F-9205-18FBB30206ED}"/>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0" name="Freeform 5">
                <a:extLst>
                  <a:ext uri="{FF2B5EF4-FFF2-40B4-BE49-F238E27FC236}">
                    <a16:creationId xmlns:a16="http://schemas.microsoft.com/office/drawing/2014/main" id="{EEE38C67-1E7C-41D5-9E3E-B0D9F894B741}"/>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151" name="グループ化 150">
            <a:extLst>
              <a:ext uri="{FF2B5EF4-FFF2-40B4-BE49-F238E27FC236}">
                <a16:creationId xmlns:a16="http://schemas.microsoft.com/office/drawing/2014/main" id="{FCDB2B87-E80C-49A5-B666-F75E1599F1C2}"/>
              </a:ext>
            </a:extLst>
          </p:cNvPr>
          <p:cNvGrpSpPr/>
          <p:nvPr/>
        </p:nvGrpSpPr>
        <p:grpSpPr>
          <a:xfrm>
            <a:off x="2072513" y="2052037"/>
            <a:ext cx="1360728" cy="1023505"/>
            <a:chOff x="9579960" y="3048002"/>
            <a:chExt cx="1095375" cy="823913"/>
          </a:xfrm>
        </p:grpSpPr>
        <p:sp>
          <p:nvSpPr>
            <p:cNvPr id="152" name="正方形/長方形 151">
              <a:extLst>
                <a:ext uri="{FF2B5EF4-FFF2-40B4-BE49-F238E27FC236}">
                  <a16:creationId xmlns:a16="http://schemas.microsoft.com/office/drawing/2014/main" id="{EA1A8374-EDC5-483D-9813-ED65CAFA8F04}"/>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53" name="Group 4">
              <a:extLst>
                <a:ext uri="{FF2B5EF4-FFF2-40B4-BE49-F238E27FC236}">
                  <a16:creationId xmlns:a16="http://schemas.microsoft.com/office/drawing/2014/main" id="{9FC33F49-9436-4860-9984-DF506E0C002A}"/>
                </a:ext>
              </a:extLst>
            </p:cNvPr>
            <p:cNvGrpSpPr>
              <a:grpSpLocks noChangeAspect="1"/>
            </p:cNvGrpSpPr>
            <p:nvPr/>
          </p:nvGrpSpPr>
          <p:grpSpPr bwMode="auto">
            <a:xfrm>
              <a:off x="9579960" y="3048002"/>
              <a:ext cx="1095375" cy="823913"/>
              <a:chOff x="5037" y="1920"/>
              <a:chExt cx="690" cy="519"/>
            </a:xfrm>
          </p:grpSpPr>
          <p:sp>
            <p:nvSpPr>
              <p:cNvPr id="154" name="AutoShape 3">
                <a:extLst>
                  <a:ext uri="{FF2B5EF4-FFF2-40B4-BE49-F238E27FC236}">
                    <a16:creationId xmlns:a16="http://schemas.microsoft.com/office/drawing/2014/main" id="{0F386165-F389-4D95-8ACA-4FCFD5F8D361}"/>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5" name="Freeform 5">
                <a:extLst>
                  <a:ext uri="{FF2B5EF4-FFF2-40B4-BE49-F238E27FC236}">
                    <a16:creationId xmlns:a16="http://schemas.microsoft.com/office/drawing/2014/main" id="{E8E04631-C8CE-4A11-ACB7-2AF70580B085}"/>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56" name="AutoShape 3">
            <a:extLst>
              <a:ext uri="{FF2B5EF4-FFF2-40B4-BE49-F238E27FC236}">
                <a16:creationId xmlns:a16="http://schemas.microsoft.com/office/drawing/2014/main" id="{6EA8F0F2-9C83-4E37-A8AE-CF575402E515}"/>
              </a:ext>
            </a:extLst>
          </p:cNvPr>
          <p:cNvSpPr>
            <a:spLocks noChangeAspect="1" noChangeArrowheads="1" noTextEdit="1"/>
          </p:cNvSpPr>
          <p:nvPr/>
        </p:nvSpPr>
        <p:spPr bwMode="auto">
          <a:xfrm>
            <a:off x="8457601" y="23373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7" name="Freeform 5">
            <a:extLst>
              <a:ext uri="{FF2B5EF4-FFF2-40B4-BE49-F238E27FC236}">
                <a16:creationId xmlns:a16="http://schemas.microsoft.com/office/drawing/2014/main" id="{B18A2BB0-B0A0-4612-AAF9-7803F04021C0}"/>
              </a:ext>
            </a:extLst>
          </p:cNvPr>
          <p:cNvSpPr>
            <a:spLocks noEditPoints="1"/>
          </p:cNvSpPr>
          <p:nvPr/>
        </p:nvSpPr>
        <p:spPr bwMode="auto">
          <a:xfrm>
            <a:off x="8457601" y="23373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8" name="Freeform 6">
            <a:extLst>
              <a:ext uri="{FF2B5EF4-FFF2-40B4-BE49-F238E27FC236}">
                <a16:creationId xmlns:a16="http://schemas.microsoft.com/office/drawing/2014/main" id="{2C8FD5C5-2603-40B7-8D90-506432E3F297}"/>
              </a:ext>
            </a:extLst>
          </p:cNvPr>
          <p:cNvSpPr>
            <a:spLocks noEditPoints="1"/>
          </p:cNvSpPr>
          <p:nvPr/>
        </p:nvSpPr>
        <p:spPr bwMode="auto">
          <a:xfrm>
            <a:off x="8636787" y="24146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9" name="Freeform 6">
            <a:extLst>
              <a:ext uri="{FF2B5EF4-FFF2-40B4-BE49-F238E27FC236}">
                <a16:creationId xmlns:a16="http://schemas.microsoft.com/office/drawing/2014/main" id="{C60F5583-CE69-45FC-A346-72AA725D373E}"/>
              </a:ext>
            </a:extLst>
          </p:cNvPr>
          <p:cNvSpPr>
            <a:spLocks/>
          </p:cNvSpPr>
          <p:nvPr/>
        </p:nvSpPr>
        <p:spPr bwMode="auto">
          <a:xfrm>
            <a:off x="7949188" y="24681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0" name="Freeform 7">
            <a:extLst>
              <a:ext uri="{FF2B5EF4-FFF2-40B4-BE49-F238E27FC236}">
                <a16:creationId xmlns:a16="http://schemas.microsoft.com/office/drawing/2014/main" id="{5FBB80BF-E486-4EAF-8888-31A4C78C54D9}"/>
              </a:ext>
            </a:extLst>
          </p:cNvPr>
          <p:cNvSpPr>
            <a:spLocks/>
          </p:cNvSpPr>
          <p:nvPr/>
        </p:nvSpPr>
        <p:spPr bwMode="auto">
          <a:xfrm>
            <a:off x="8229383" y="24681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1" name="Freeform 8">
            <a:extLst>
              <a:ext uri="{FF2B5EF4-FFF2-40B4-BE49-F238E27FC236}">
                <a16:creationId xmlns:a16="http://schemas.microsoft.com/office/drawing/2014/main" id="{6070DE7D-0C62-414A-980D-0EDC6DA7D67E}"/>
              </a:ext>
            </a:extLst>
          </p:cNvPr>
          <p:cNvSpPr>
            <a:spLocks/>
          </p:cNvSpPr>
          <p:nvPr/>
        </p:nvSpPr>
        <p:spPr bwMode="auto">
          <a:xfrm>
            <a:off x="8076466" y="24251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62" name="グループ化 161">
            <a:extLst>
              <a:ext uri="{FF2B5EF4-FFF2-40B4-BE49-F238E27FC236}">
                <a16:creationId xmlns:a16="http://schemas.microsoft.com/office/drawing/2014/main" id="{2BDA9F98-8A4C-4FC8-ADC2-EF7B13E2AFC1}"/>
              </a:ext>
            </a:extLst>
          </p:cNvPr>
          <p:cNvGrpSpPr/>
          <p:nvPr/>
        </p:nvGrpSpPr>
        <p:grpSpPr>
          <a:xfrm>
            <a:off x="7677655" y="2217510"/>
            <a:ext cx="1095375" cy="823913"/>
            <a:chOff x="9579960" y="3048002"/>
            <a:chExt cx="1095375" cy="823913"/>
          </a:xfrm>
        </p:grpSpPr>
        <p:sp>
          <p:nvSpPr>
            <p:cNvPr id="163" name="正方形/長方形 162">
              <a:extLst>
                <a:ext uri="{FF2B5EF4-FFF2-40B4-BE49-F238E27FC236}">
                  <a16:creationId xmlns:a16="http://schemas.microsoft.com/office/drawing/2014/main" id="{D6E326AC-D3EC-44FE-B8B2-A0143D1F21C8}"/>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64" name="Group 4">
              <a:extLst>
                <a:ext uri="{FF2B5EF4-FFF2-40B4-BE49-F238E27FC236}">
                  <a16:creationId xmlns:a16="http://schemas.microsoft.com/office/drawing/2014/main" id="{D07783FF-FD78-499A-B3F4-64F98DBFC7E7}"/>
                </a:ext>
              </a:extLst>
            </p:cNvPr>
            <p:cNvGrpSpPr>
              <a:grpSpLocks noChangeAspect="1"/>
            </p:cNvGrpSpPr>
            <p:nvPr/>
          </p:nvGrpSpPr>
          <p:grpSpPr bwMode="auto">
            <a:xfrm>
              <a:off x="9579960" y="3048002"/>
              <a:ext cx="1095375" cy="823913"/>
              <a:chOff x="5037" y="1920"/>
              <a:chExt cx="690" cy="519"/>
            </a:xfrm>
          </p:grpSpPr>
          <p:sp>
            <p:nvSpPr>
              <p:cNvPr id="165" name="AutoShape 3">
                <a:extLst>
                  <a:ext uri="{FF2B5EF4-FFF2-40B4-BE49-F238E27FC236}">
                    <a16:creationId xmlns:a16="http://schemas.microsoft.com/office/drawing/2014/main" id="{01142138-F801-4A28-AD98-427C2D9B0E3B}"/>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6" name="Freeform 5">
                <a:extLst>
                  <a:ext uri="{FF2B5EF4-FFF2-40B4-BE49-F238E27FC236}">
                    <a16:creationId xmlns:a16="http://schemas.microsoft.com/office/drawing/2014/main" id="{C5B03EE1-DB62-4D6E-8510-9C72FB926169}"/>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7" name="AutoShape 3">
            <a:extLst>
              <a:ext uri="{FF2B5EF4-FFF2-40B4-BE49-F238E27FC236}">
                <a16:creationId xmlns:a16="http://schemas.microsoft.com/office/drawing/2014/main" id="{DB9B7EFF-2AB0-4FEF-82C4-71921C4A3536}"/>
              </a:ext>
            </a:extLst>
          </p:cNvPr>
          <p:cNvSpPr>
            <a:spLocks noChangeAspect="1" noChangeArrowheads="1" noTextEdit="1"/>
          </p:cNvSpPr>
          <p:nvPr/>
        </p:nvSpPr>
        <p:spPr bwMode="auto">
          <a:xfrm>
            <a:off x="8319854" y="24897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8" name="Freeform 5">
            <a:extLst>
              <a:ext uri="{FF2B5EF4-FFF2-40B4-BE49-F238E27FC236}">
                <a16:creationId xmlns:a16="http://schemas.microsoft.com/office/drawing/2014/main" id="{98862984-3251-421B-AAE0-5447D03B514E}"/>
              </a:ext>
            </a:extLst>
          </p:cNvPr>
          <p:cNvSpPr>
            <a:spLocks noEditPoints="1"/>
          </p:cNvSpPr>
          <p:nvPr/>
        </p:nvSpPr>
        <p:spPr bwMode="auto">
          <a:xfrm>
            <a:off x="8319854" y="24897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9" name="Freeform 6">
            <a:extLst>
              <a:ext uri="{FF2B5EF4-FFF2-40B4-BE49-F238E27FC236}">
                <a16:creationId xmlns:a16="http://schemas.microsoft.com/office/drawing/2014/main" id="{41AFEBFB-C8AE-4971-9526-CEF758FA9579}"/>
              </a:ext>
            </a:extLst>
          </p:cNvPr>
          <p:cNvSpPr>
            <a:spLocks noEditPoints="1"/>
          </p:cNvSpPr>
          <p:nvPr/>
        </p:nvSpPr>
        <p:spPr bwMode="auto">
          <a:xfrm>
            <a:off x="8499040" y="25670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0" name="Freeform 6">
            <a:extLst>
              <a:ext uri="{FF2B5EF4-FFF2-40B4-BE49-F238E27FC236}">
                <a16:creationId xmlns:a16="http://schemas.microsoft.com/office/drawing/2014/main" id="{A0967422-8C1D-4C86-99AD-72EEB099C399}"/>
              </a:ext>
            </a:extLst>
          </p:cNvPr>
          <p:cNvSpPr>
            <a:spLocks/>
          </p:cNvSpPr>
          <p:nvPr/>
        </p:nvSpPr>
        <p:spPr bwMode="auto">
          <a:xfrm>
            <a:off x="7811441" y="26205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1" name="Freeform 7">
            <a:extLst>
              <a:ext uri="{FF2B5EF4-FFF2-40B4-BE49-F238E27FC236}">
                <a16:creationId xmlns:a16="http://schemas.microsoft.com/office/drawing/2014/main" id="{5100EB1F-C595-4A3E-891C-C521DFECDDF7}"/>
              </a:ext>
            </a:extLst>
          </p:cNvPr>
          <p:cNvSpPr>
            <a:spLocks/>
          </p:cNvSpPr>
          <p:nvPr/>
        </p:nvSpPr>
        <p:spPr bwMode="auto">
          <a:xfrm>
            <a:off x="8091636" y="26205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2" name="Freeform 8">
            <a:extLst>
              <a:ext uri="{FF2B5EF4-FFF2-40B4-BE49-F238E27FC236}">
                <a16:creationId xmlns:a16="http://schemas.microsoft.com/office/drawing/2014/main" id="{EE0A78A3-6099-47C4-9743-37B3ED1CD6E4}"/>
              </a:ext>
            </a:extLst>
          </p:cNvPr>
          <p:cNvSpPr>
            <a:spLocks/>
          </p:cNvSpPr>
          <p:nvPr/>
        </p:nvSpPr>
        <p:spPr bwMode="auto">
          <a:xfrm>
            <a:off x="7938719" y="25775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3" name="四角形: 角を丸くする 172">
            <a:extLst>
              <a:ext uri="{FF2B5EF4-FFF2-40B4-BE49-F238E27FC236}">
                <a16:creationId xmlns:a16="http://schemas.microsoft.com/office/drawing/2014/main" id="{A037DA2F-1AAB-4F8B-AD55-CE9568612276}"/>
              </a:ext>
            </a:extLst>
          </p:cNvPr>
          <p:cNvSpPr/>
          <p:nvPr/>
        </p:nvSpPr>
        <p:spPr>
          <a:xfrm>
            <a:off x="2278414" y="2326645"/>
            <a:ext cx="915847" cy="241340"/>
          </a:xfrm>
          <a:prstGeom prst="roundRect">
            <a:avLst>
              <a:gd name="adj" fmla="val 50000"/>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4" name="グループ化 173">
            <a:extLst>
              <a:ext uri="{FF2B5EF4-FFF2-40B4-BE49-F238E27FC236}">
                <a16:creationId xmlns:a16="http://schemas.microsoft.com/office/drawing/2014/main" id="{A2552E1A-C46A-4828-A493-95B6EAD49101}"/>
              </a:ext>
            </a:extLst>
          </p:cNvPr>
          <p:cNvGrpSpPr/>
          <p:nvPr/>
        </p:nvGrpSpPr>
        <p:grpSpPr>
          <a:xfrm rot="18869038">
            <a:off x="2919528" y="2375907"/>
            <a:ext cx="218758" cy="158449"/>
            <a:chOff x="4687375" y="6292260"/>
            <a:chExt cx="745532" cy="540000"/>
          </a:xfrm>
        </p:grpSpPr>
        <p:sp>
          <p:nvSpPr>
            <p:cNvPr id="175" name="楕円 174">
              <a:extLst>
                <a:ext uri="{FF2B5EF4-FFF2-40B4-BE49-F238E27FC236}">
                  <a16:creationId xmlns:a16="http://schemas.microsoft.com/office/drawing/2014/main" id="{5CB96BA6-0A20-482E-BD54-9A0E1E57B672}"/>
                </a:ext>
              </a:extLst>
            </p:cNvPr>
            <p:cNvSpPr/>
            <p:nvPr/>
          </p:nvSpPr>
          <p:spPr>
            <a:xfrm>
              <a:off x="4892907" y="6292260"/>
              <a:ext cx="540000" cy="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2AD5DDED-9D4F-46F0-B867-63AE26BCB002}"/>
                </a:ext>
              </a:extLst>
            </p:cNvPr>
            <p:cNvSpPr/>
            <p:nvPr/>
          </p:nvSpPr>
          <p:spPr>
            <a:xfrm>
              <a:off x="4982907" y="6382260"/>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a:extLst>
                <a:ext uri="{FF2B5EF4-FFF2-40B4-BE49-F238E27FC236}">
                  <a16:creationId xmlns:a16="http://schemas.microsoft.com/office/drawing/2014/main" id="{EB7EE67C-9CD7-4BB9-AF3F-6C88BE4E8A60}"/>
                </a:ext>
              </a:extLst>
            </p:cNvPr>
            <p:cNvGrpSpPr/>
            <p:nvPr/>
          </p:nvGrpSpPr>
          <p:grpSpPr>
            <a:xfrm>
              <a:off x="4687375" y="6506063"/>
              <a:ext cx="254923" cy="120725"/>
              <a:chOff x="4687375" y="6506063"/>
              <a:chExt cx="254923" cy="120725"/>
            </a:xfrm>
          </p:grpSpPr>
          <p:sp>
            <p:nvSpPr>
              <p:cNvPr id="178" name="正方形/長方形 177">
                <a:extLst>
                  <a:ext uri="{FF2B5EF4-FFF2-40B4-BE49-F238E27FC236}">
                    <a16:creationId xmlns:a16="http://schemas.microsoft.com/office/drawing/2014/main" id="{2B8A7D75-9BB9-4904-9A04-8F5D18E7B959}"/>
                  </a:ext>
                </a:extLst>
              </p:cNvPr>
              <p:cNvSpPr/>
              <p:nvPr/>
            </p:nvSpPr>
            <p:spPr>
              <a:xfrm>
                <a:off x="4746177" y="6506063"/>
                <a:ext cx="196121" cy="120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a:extLst>
                  <a:ext uri="{FF2B5EF4-FFF2-40B4-BE49-F238E27FC236}">
                    <a16:creationId xmlns:a16="http://schemas.microsoft.com/office/drawing/2014/main" id="{E2150069-928B-4BA0-A85A-5CA5F3E6216B}"/>
                  </a:ext>
                </a:extLst>
              </p:cNvPr>
              <p:cNvSpPr/>
              <p:nvPr/>
            </p:nvSpPr>
            <p:spPr>
              <a:xfrm>
                <a:off x="4687375" y="6506063"/>
                <a:ext cx="117598" cy="1207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0" name="直線コネクタ 179">
            <a:extLst>
              <a:ext uri="{FF2B5EF4-FFF2-40B4-BE49-F238E27FC236}">
                <a16:creationId xmlns:a16="http://schemas.microsoft.com/office/drawing/2014/main" id="{DDA358DF-4758-46D3-9C7D-DD18FE27DAC6}"/>
              </a:ext>
            </a:extLst>
          </p:cNvPr>
          <p:cNvCxnSpPr>
            <a:cxnSpLocks/>
          </p:cNvCxnSpPr>
          <p:nvPr/>
        </p:nvCxnSpPr>
        <p:spPr>
          <a:xfrm>
            <a:off x="2293405" y="2693400"/>
            <a:ext cx="488105"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CC21AA7-117B-45B8-B136-4D96E32BEE57}"/>
              </a:ext>
            </a:extLst>
          </p:cNvPr>
          <p:cNvCxnSpPr>
            <a:cxnSpLocks/>
          </p:cNvCxnSpPr>
          <p:nvPr/>
        </p:nvCxnSpPr>
        <p:spPr>
          <a:xfrm>
            <a:off x="2293405" y="2796587"/>
            <a:ext cx="488105"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0D02A82B-9BCD-436B-ACB0-22221B5689D2}"/>
              </a:ext>
            </a:extLst>
          </p:cNvPr>
          <p:cNvCxnSpPr>
            <a:cxnSpLocks/>
          </p:cNvCxnSpPr>
          <p:nvPr/>
        </p:nvCxnSpPr>
        <p:spPr>
          <a:xfrm>
            <a:off x="2293405" y="2899775"/>
            <a:ext cx="488105"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sp>
        <p:nvSpPr>
          <p:cNvPr id="183" name="正方形/長方形 182">
            <a:extLst>
              <a:ext uri="{FF2B5EF4-FFF2-40B4-BE49-F238E27FC236}">
                <a16:creationId xmlns:a16="http://schemas.microsoft.com/office/drawing/2014/main" id="{F1258A65-873D-43DA-8A9E-8DCB157301D5}"/>
              </a:ext>
            </a:extLst>
          </p:cNvPr>
          <p:cNvSpPr/>
          <p:nvPr/>
        </p:nvSpPr>
        <p:spPr>
          <a:xfrm>
            <a:off x="2859993" y="2671922"/>
            <a:ext cx="320237" cy="2413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テキスト ボックス 183">
            <a:extLst>
              <a:ext uri="{FF2B5EF4-FFF2-40B4-BE49-F238E27FC236}">
                <a16:creationId xmlns:a16="http://schemas.microsoft.com/office/drawing/2014/main" id="{8F515332-E162-448B-9074-AF52790996EF}"/>
              </a:ext>
            </a:extLst>
          </p:cNvPr>
          <p:cNvSpPr txBox="1"/>
          <p:nvPr/>
        </p:nvSpPr>
        <p:spPr>
          <a:xfrm>
            <a:off x="1819273" y="1602813"/>
            <a:ext cx="1949573" cy="461665"/>
          </a:xfrm>
          <a:prstGeom prst="rect">
            <a:avLst/>
          </a:prstGeom>
          <a:noFill/>
        </p:spPr>
        <p:txBody>
          <a:bodyPr wrap="none" rtlCol="0">
            <a:spAutoFit/>
          </a:bodyPr>
          <a:lstStyle/>
          <a:p>
            <a:r>
              <a:rPr kumimoji="1" lang="ja-JP" altLang="en-US" sz="2400" b="1" dirty="0"/>
              <a:t>ポータルサイト</a:t>
            </a:r>
          </a:p>
        </p:txBody>
      </p:sp>
      <p:sp>
        <p:nvSpPr>
          <p:cNvPr id="185" name="テキスト ボックス 184">
            <a:extLst>
              <a:ext uri="{FF2B5EF4-FFF2-40B4-BE49-F238E27FC236}">
                <a16:creationId xmlns:a16="http://schemas.microsoft.com/office/drawing/2014/main" id="{2420215E-0B04-4BD7-BDBE-E5434F46C7A5}"/>
              </a:ext>
            </a:extLst>
          </p:cNvPr>
          <p:cNvSpPr txBox="1"/>
          <p:nvPr/>
        </p:nvSpPr>
        <p:spPr>
          <a:xfrm>
            <a:off x="7067826" y="1602813"/>
            <a:ext cx="2853666" cy="461665"/>
          </a:xfrm>
          <a:prstGeom prst="rect">
            <a:avLst/>
          </a:prstGeom>
          <a:noFill/>
        </p:spPr>
        <p:txBody>
          <a:bodyPr wrap="none" rtlCol="0">
            <a:spAutoFit/>
          </a:bodyPr>
          <a:lstStyle/>
          <a:p>
            <a:r>
              <a:rPr kumimoji="1" lang="ja-JP" altLang="en-US" sz="2400" b="1" dirty="0"/>
              <a:t>ソースコードリポジトリ</a:t>
            </a:r>
          </a:p>
        </p:txBody>
      </p:sp>
      <p:pic>
        <p:nvPicPr>
          <p:cNvPr id="186" name="図 185">
            <a:extLst>
              <a:ext uri="{FF2B5EF4-FFF2-40B4-BE49-F238E27FC236}">
                <a16:creationId xmlns:a16="http://schemas.microsoft.com/office/drawing/2014/main" id="{3F85BBF0-21F0-46E4-87F8-F11F60765406}"/>
              </a:ext>
            </a:extLst>
          </p:cNvPr>
          <p:cNvPicPr>
            <a:picLocks noChangeAspect="1"/>
          </p:cNvPicPr>
          <p:nvPr/>
        </p:nvPicPr>
        <p:blipFill>
          <a:blip r:embed="rId3">
            <a:lum bright="-20000" contrast="40000"/>
          </a:blip>
          <a:stretch>
            <a:fillRect/>
          </a:stretch>
        </p:blipFill>
        <p:spPr>
          <a:xfrm>
            <a:off x="1915113" y="4523477"/>
            <a:ext cx="1660691" cy="524179"/>
          </a:xfrm>
          <a:prstGeom prst="rect">
            <a:avLst/>
          </a:prstGeom>
          <a:effectLst>
            <a:outerShdw blurRad="50800" dist="50800" dir="2700000" algn="tl" rotWithShape="0">
              <a:prstClr val="black">
                <a:alpha val="50000"/>
              </a:prstClr>
            </a:outerShdw>
          </a:effectLst>
        </p:spPr>
      </p:pic>
      <p:grpSp>
        <p:nvGrpSpPr>
          <p:cNvPr id="187" name="グループ化 186">
            <a:extLst>
              <a:ext uri="{FF2B5EF4-FFF2-40B4-BE49-F238E27FC236}">
                <a16:creationId xmlns:a16="http://schemas.microsoft.com/office/drawing/2014/main" id="{CCAABFF0-3877-4408-8A2A-110399620192}"/>
              </a:ext>
            </a:extLst>
          </p:cNvPr>
          <p:cNvGrpSpPr>
            <a:grpSpLocks noChangeAspect="1"/>
          </p:cNvGrpSpPr>
          <p:nvPr/>
        </p:nvGrpSpPr>
        <p:grpSpPr>
          <a:xfrm>
            <a:off x="2426943" y="3969318"/>
            <a:ext cx="603475" cy="733829"/>
            <a:chOff x="1927165" y="1747888"/>
            <a:chExt cx="562014" cy="683409"/>
          </a:xfrm>
          <a:solidFill>
            <a:schemeClr val="accent1">
              <a:lumMod val="60000"/>
              <a:lumOff val="40000"/>
            </a:schemeClr>
          </a:solidFill>
        </p:grpSpPr>
        <p:sp>
          <p:nvSpPr>
            <p:cNvPr id="188" name="Freeform 7">
              <a:extLst>
                <a:ext uri="{FF2B5EF4-FFF2-40B4-BE49-F238E27FC236}">
                  <a16:creationId xmlns:a16="http://schemas.microsoft.com/office/drawing/2014/main" id="{011F1997-93B6-4653-8267-483CAAD2FE71}"/>
                </a:ext>
              </a:extLst>
            </p:cNvPr>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9" name="Oval 86">
              <a:extLst>
                <a:ext uri="{FF2B5EF4-FFF2-40B4-BE49-F238E27FC236}">
                  <a16:creationId xmlns:a16="http://schemas.microsoft.com/office/drawing/2014/main" id="{83709075-B51E-4B59-A759-8FDE58C992F1}"/>
                </a:ext>
              </a:extLst>
            </p:cNvPr>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0" name="Oval 87">
              <a:extLst>
                <a:ext uri="{FF2B5EF4-FFF2-40B4-BE49-F238E27FC236}">
                  <a16:creationId xmlns:a16="http://schemas.microsoft.com/office/drawing/2014/main" id="{64CD3A76-A4F0-4CE3-99F0-094B85AA213A}"/>
                </a:ext>
              </a:extLst>
            </p:cNvPr>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1" name="Freeform 88">
              <a:extLst>
                <a:ext uri="{FF2B5EF4-FFF2-40B4-BE49-F238E27FC236}">
                  <a16:creationId xmlns:a16="http://schemas.microsoft.com/office/drawing/2014/main" id="{5225A3DC-E42F-4000-8CA2-9F2B4425C88B}"/>
                </a:ext>
              </a:extLst>
            </p:cNvPr>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2" name="Freeform 367">
              <a:extLst>
                <a:ext uri="{FF2B5EF4-FFF2-40B4-BE49-F238E27FC236}">
                  <a16:creationId xmlns:a16="http://schemas.microsoft.com/office/drawing/2014/main" id="{C96B2774-6806-465B-AB19-325194D7D1D6}"/>
                </a:ext>
              </a:extLst>
            </p:cNvPr>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3" name="Freeform 368">
              <a:extLst>
                <a:ext uri="{FF2B5EF4-FFF2-40B4-BE49-F238E27FC236}">
                  <a16:creationId xmlns:a16="http://schemas.microsoft.com/office/drawing/2014/main" id="{955FA019-EE0C-4BDA-9B61-CA8B30A838FF}"/>
                </a:ext>
              </a:extLst>
            </p:cNvPr>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94" name="矢印: 右 193">
            <a:extLst>
              <a:ext uri="{FF2B5EF4-FFF2-40B4-BE49-F238E27FC236}">
                <a16:creationId xmlns:a16="http://schemas.microsoft.com/office/drawing/2014/main" id="{AAE58F52-4F7B-4FFF-858E-10716E2A460F}"/>
              </a:ext>
            </a:extLst>
          </p:cNvPr>
          <p:cNvSpPr/>
          <p:nvPr/>
        </p:nvSpPr>
        <p:spPr>
          <a:xfrm rot="10800000">
            <a:off x="3795603" y="2489768"/>
            <a:ext cx="2906796" cy="245468"/>
          </a:xfrm>
          <a:prstGeom prst="rightArrow">
            <a:avLst>
              <a:gd name="adj1" fmla="val 50000"/>
              <a:gd name="adj2" fmla="val 9139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テキスト ボックス 194">
            <a:extLst>
              <a:ext uri="{FF2B5EF4-FFF2-40B4-BE49-F238E27FC236}">
                <a16:creationId xmlns:a16="http://schemas.microsoft.com/office/drawing/2014/main" id="{6192DDB7-733A-4FDE-A7B1-EF1F04D51C9F}"/>
              </a:ext>
            </a:extLst>
          </p:cNvPr>
          <p:cNvSpPr txBox="1"/>
          <p:nvPr/>
        </p:nvSpPr>
        <p:spPr>
          <a:xfrm>
            <a:off x="4925835" y="2162311"/>
            <a:ext cx="646331" cy="369332"/>
          </a:xfrm>
          <a:prstGeom prst="rect">
            <a:avLst/>
          </a:prstGeom>
          <a:noFill/>
        </p:spPr>
        <p:txBody>
          <a:bodyPr wrap="none" rtlCol="0">
            <a:spAutoFit/>
          </a:bodyPr>
          <a:lstStyle/>
          <a:p>
            <a:r>
              <a:rPr kumimoji="1" lang="ja-JP" altLang="en-US" b="1" dirty="0">
                <a:solidFill>
                  <a:schemeClr val="accent2">
                    <a:lumMod val="75000"/>
                  </a:schemeClr>
                </a:solidFill>
              </a:rPr>
              <a:t>登録</a:t>
            </a:r>
          </a:p>
        </p:txBody>
      </p:sp>
      <p:sp>
        <p:nvSpPr>
          <p:cNvPr id="196" name="矢印: 右 195">
            <a:extLst>
              <a:ext uri="{FF2B5EF4-FFF2-40B4-BE49-F238E27FC236}">
                <a16:creationId xmlns:a16="http://schemas.microsoft.com/office/drawing/2014/main" id="{69382252-E1CC-4BCD-B39F-D1AD3BF6BE44}"/>
              </a:ext>
            </a:extLst>
          </p:cNvPr>
          <p:cNvSpPr/>
          <p:nvPr/>
        </p:nvSpPr>
        <p:spPr>
          <a:xfrm>
            <a:off x="3662380" y="4612712"/>
            <a:ext cx="1720561" cy="245468"/>
          </a:xfrm>
          <a:prstGeom prst="rightArrow">
            <a:avLst>
              <a:gd name="adj1" fmla="val 50000"/>
              <a:gd name="adj2" fmla="val 9139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7EA0238A-FC8C-49AF-81B3-84D14AE60542}"/>
              </a:ext>
            </a:extLst>
          </p:cNvPr>
          <p:cNvSpPr txBox="1"/>
          <p:nvPr/>
        </p:nvSpPr>
        <p:spPr>
          <a:xfrm>
            <a:off x="4177392" y="4339127"/>
            <a:ext cx="646331" cy="369332"/>
          </a:xfrm>
          <a:prstGeom prst="rect">
            <a:avLst/>
          </a:prstGeom>
          <a:noFill/>
        </p:spPr>
        <p:txBody>
          <a:bodyPr wrap="none" rtlCol="0">
            <a:spAutoFit/>
          </a:bodyPr>
          <a:lstStyle/>
          <a:p>
            <a:r>
              <a:rPr kumimoji="1" lang="ja-JP" altLang="en-US" b="1" dirty="0">
                <a:solidFill>
                  <a:schemeClr val="accent2">
                    <a:lumMod val="75000"/>
                  </a:schemeClr>
                </a:solidFill>
              </a:rPr>
              <a:t>参加</a:t>
            </a:r>
          </a:p>
        </p:txBody>
      </p:sp>
      <p:sp>
        <p:nvSpPr>
          <p:cNvPr id="198" name="矢印: 右 197">
            <a:extLst>
              <a:ext uri="{FF2B5EF4-FFF2-40B4-BE49-F238E27FC236}">
                <a16:creationId xmlns:a16="http://schemas.microsoft.com/office/drawing/2014/main" id="{67F1D8C5-8337-4F14-90BE-4670C0F04798}"/>
              </a:ext>
            </a:extLst>
          </p:cNvPr>
          <p:cNvSpPr/>
          <p:nvPr/>
        </p:nvSpPr>
        <p:spPr>
          <a:xfrm rot="5400000">
            <a:off x="2345112" y="3411773"/>
            <a:ext cx="769815" cy="245468"/>
          </a:xfrm>
          <a:prstGeom prst="rightArrow">
            <a:avLst>
              <a:gd name="adj1" fmla="val 50000"/>
              <a:gd name="adj2" fmla="val 9139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9F9AFC52-6C93-44DA-A2E3-C25B3BC6ED37}"/>
              </a:ext>
            </a:extLst>
          </p:cNvPr>
          <p:cNvSpPr txBox="1"/>
          <p:nvPr/>
        </p:nvSpPr>
        <p:spPr>
          <a:xfrm>
            <a:off x="2005588" y="3315330"/>
            <a:ext cx="646331" cy="369332"/>
          </a:xfrm>
          <a:prstGeom prst="rect">
            <a:avLst/>
          </a:prstGeom>
          <a:noFill/>
        </p:spPr>
        <p:txBody>
          <a:bodyPr wrap="none" rtlCol="0">
            <a:spAutoFit/>
          </a:bodyPr>
          <a:lstStyle/>
          <a:p>
            <a:r>
              <a:rPr kumimoji="1" lang="ja-JP" altLang="en-US" b="1" dirty="0">
                <a:solidFill>
                  <a:schemeClr val="accent2">
                    <a:lumMod val="75000"/>
                  </a:schemeClr>
                </a:solidFill>
              </a:rPr>
              <a:t>発見</a:t>
            </a:r>
          </a:p>
        </p:txBody>
      </p:sp>
      <p:grpSp>
        <p:nvGrpSpPr>
          <p:cNvPr id="122" name="グループ化 121">
            <a:extLst>
              <a:ext uri="{FF2B5EF4-FFF2-40B4-BE49-F238E27FC236}">
                <a16:creationId xmlns:a16="http://schemas.microsoft.com/office/drawing/2014/main" id="{B1906FC2-E688-4438-9049-0F972E086560}"/>
              </a:ext>
            </a:extLst>
          </p:cNvPr>
          <p:cNvGrpSpPr/>
          <p:nvPr/>
        </p:nvGrpSpPr>
        <p:grpSpPr>
          <a:xfrm>
            <a:off x="511071" y="5706039"/>
            <a:ext cx="11255828" cy="936000"/>
            <a:chOff x="468087" y="5435966"/>
            <a:chExt cx="11255828" cy="936000"/>
          </a:xfrm>
        </p:grpSpPr>
        <p:sp>
          <p:nvSpPr>
            <p:cNvPr id="123" name="角丸四角形 21">
              <a:extLst>
                <a:ext uri="{FF2B5EF4-FFF2-40B4-BE49-F238E27FC236}">
                  <a16:creationId xmlns:a16="http://schemas.microsoft.com/office/drawing/2014/main" id="{0AF21BB3-93D4-4890-9DB8-FA4BD21736D7}"/>
                </a:ext>
              </a:extLst>
            </p:cNvPr>
            <p:cNvSpPr/>
            <p:nvPr/>
          </p:nvSpPr>
          <p:spPr>
            <a:xfrm>
              <a:off x="468087" y="5435966"/>
              <a:ext cx="11255828" cy="936000"/>
            </a:xfrm>
            <a:prstGeom prst="roundRect">
              <a:avLst>
                <a:gd name="adj" fmla="val 11887"/>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4" name="テキスト ボックス 123">
              <a:extLst>
                <a:ext uri="{FF2B5EF4-FFF2-40B4-BE49-F238E27FC236}">
                  <a16:creationId xmlns:a16="http://schemas.microsoft.com/office/drawing/2014/main" id="{D133491E-8CB7-4156-8B2E-105749B0CA1C}"/>
                </a:ext>
              </a:extLst>
            </p:cNvPr>
            <p:cNvSpPr txBox="1"/>
            <p:nvPr/>
          </p:nvSpPr>
          <p:spPr>
            <a:xfrm>
              <a:off x="479425" y="5633966"/>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64D2"/>
                  </a:solidFill>
                </a:rPr>
                <a:t>オープン性や透明性の確保に向けて、共通の場を用意</a:t>
              </a:r>
              <a:endParaRPr lang="en-US" altLang="ja-JP" sz="3200" b="1" spc="-80" dirty="0">
                <a:solidFill>
                  <a:srgbClr val="0064D2"/>
                </a:solidFill>
              </a:endParaRPr>
            </a:p>
          </p:txBody>
        </p:sp>
      </p:grpSp>
      <p:sp>
        <p:nvSpPr>
          <p:cNvPr id="125" name="右矢印 19">
            <a:extLst>
              <a:ext uri="{FF2B5EF4-FFF2-40B4-BE49-F238E27FC236}">
                <a16:creationId xmlns:a16="http://schemas.microsoft.com/office/drawing/2014/main" id="{8C6210B2-3AC8-48C1-BD52-2D5BBC9F3BC8}"/>
              </a:ext>
            </a:extLst>
          </p:cNvPr>
          <p:cNvSpPr/>
          <p:nvPr/>
        </p:nvSpPr>
        <p:spPr>
          <a:xfrm rot="5400000">
            <a:off x="5897826" y="4594620"/>
            <a:ext cx="540000" cy="1800000"/>
          </a:xfrm>
          <a:prstGeom prst="rightArrow">
            <a:avLst>
              <a:gd name="adj1" fmla="val 61460"/>
              <a:gd name="adj2" fmla="val 62451"/>
            </a:avLst>
          </a:prstGeom>
          <a:solidFill>
            <a:srgbClr val="65D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17568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0" y="-211649"/>
            <a:ext cx="12722152" cy="7466188"/>
            <a:chOff x="0" y="-211649"/>
            <a:chExt cx="12722152" cy="7466188"/>
          </a:xfrm>
        </p:grpSpPr>
        <p:sp>
          <p:nvSpPr>
            <p:cNvPr id="14" name="正方形/長方形 13"/>
            <p:cNvSpPr/>
            <p:nvPr/>
          </p:nvSpPr>
          <p:spPr>
            <a:xfrm>
              <a:off x="0" y="-51200"/>
              <a:ext cx="12192000" cy="6909200"/>
            </a:xfrm>
            <a:prstGeom prst="rect">
              <a:avLst/>
            </a:prstGeom>
            <a:solidFill>
              <a:srgbClr val="86A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86AC85"/>
              </a:solid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5" name="Oval 13"/>
              <p:cNvSpPr>
                <a:spLocks noChangeArrowheads="1"/>
              </p:cNvSpPr>
              <p:nvPr/>
            </p:nvSpPr>
            <p:spPr bwMode="auto">
              <a:xfrm rot="2760000">
                <a:off x="8041334" y="2424240"/>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7" name="Oval 17"/>
              <p:cNvSpPr>
                <a:spLocks noChangeArrowheads="1"/>
              </p:cNvSpPr>
              <p:nvPr/>
            </p:nvSpPr>
            <p:spPr bwMode="auto">
              <a:xfrm rot="2760000">
                <a:off x="7840204" y="834754"/>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8" name="Oval 19"/>
              <p:cNvSpPr>
                <a:spLocks noChangeArrowheads="1"/>
              </p:cNvSpPr>
              <p:nvPr/>
            </p:nvSpPr>
            <p:spPr bwMode="auto">
              <a:xfrm rot="2760000">
                <a:off x="8816420" y="-199654"/>
                <a:ext cx="432000" cy="432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3" name="Oval 27"/>
              <p:cNvSpPr>
                <a:spLocks noChangeArrowheads="1"/>
              </p:cNvSpPr>
              <p:nvPr/>
            </p:nvSpPr>
            <p:spPr bwMode="auto">
              <a:xfrm rot="2760000">
                <a:off x="12005267" y="3732164"/>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4" name="Oval 29"/>
              <p:cNvSpPr>
                <a:spLocks noChangeArrowheads="1"/>
              </p:cNvSpPr>
              <p:nvPr/>
            </p:nvSpPr>
            <p:spPr bwMode="auto">
              <a:xfrm rot="2760000">
                <a:off x="9999821" y="1849196"/>
                <a:ext cx="503999" cy="504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5" name="Oval 30"/>
              <p:cNvSpPr>
                <a:spLocks noChangeArrowheads="1"/>
              </p:cNvSpPr>
              <p:nvPr/>
            </p:nvSpPr>
            <p:spPr bwMode="auto">
              <a:xfrm rot="2760000">
                <a:off x="10945961" y="4489068"/>
                <a:ext cx="540001" cy="540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6" name="Oval 31"/>
              <p:cNvSpPr>
                <a:spLocks noChangeArrowheads="1"/>
              </p:cNvSpPr>
              <p:nvPr/>
            </p:nvSpPr>
            <p:spPr bwMode="auto">
              <a:xfrm rot="2760000">
                <a:off x="8772481" y="3818836"/>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8" name="Oval 34"/>
              <p:cNvSpPr>
                <a:spLocks noChangeArrowheads="1"/>
              </p:cNvSpPr>
              <p:nvPr/>
            </p:nvSpPr>
            <p:spPr bwMode="auto">
              <a:xfrm rot="2760000">
                <a:off x="9066535" y="4840536"/>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9" name="Oval 35"/>
              <p:cNvSpPr>
                <a:spLocks noChangeArrowheads="1"/>
              </p:cNvSpPr>
              <p:nvPr/>
            </p:nvSpPr>
            <p:spPr bwMode="auto">
              <a:xfrm rot="2760000">
                <a:off x="10524429" y="3853416"/>
                <a:ext cx="288000" cy="288000"/>
              </a:xfrm>
              <a:prstGeom prst="ellipse">
                <a:avLst/>
              </a:prstGeom>
              <a:solidFill>
                <a:srgbClr val="799878"/>
              </a:solidFill>
              <a:ln w="635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0" name="Oval 36"/>
              <p:cNvSpPr>
                <a:spLocks noChangeArrowheads="1"/>
              </p:cNvSpPr>
              <p:nvPr/>
            </p:nvSpPr>
            <p:spPr bwMode="auto">
              <a:xfrm rot="2760000">
                <a:off x="11234090" y="6314783"/>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1" name="Oval 38"/>
              <p:cNvSpPr>
                <a:spLocks noChangeArrowheads="1"/>
              </p:cNvSpPr>
              <p:nvPr/>
            </p:nvSpPr>
            <p:spPr bwMode="auto">
              <a:xfrm rot="2760000">
                <a:off x="9689861" y="5658648"/>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3" name="Oval 22"/>
              <p:cNvSpPr>
                <a:spLocks noChangeArrowheads="1"/>
              </p:cNvSpPr>
              <p:nvPr/>
            </p:nvSpPr>
            <p:spPr bwMode="auto">
              <a:xfrm rot="2760000">
                <a:off x="10997510" y="492853"/>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5" name="Oval 39"/>
              <p:cNvSpPr>
                <a:spLocks noChangeArrowheads="1"/>
              </p:cNvSpPr>
              <p:nvPr/>
            </p:nvSpPr>
            <p:spPr bwMode="auto">
              <a:xfrm rot="2760000">
                <a:off x="8356981" y="6175970"/>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gr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76</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CDDDCD"/>
                </a:solidFill>
                <a:latin typeface="Meiryo UI" panose="020B0604030504040204" pitchFamily="50" charset="-128"/>
                <a:cs typeface="Meiryo UI" panose="020B0604030504040204" pitchFamily="50" charset="-128"/>
              </a:rPr>
              <a:t>06</a:t>
            </a:r>
            <a:endParaRPr lang="en-US" sz="15000" dirty="0">
              <a:solidFill>
                <a:srgbClr val="CDDDCD"/>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rgbClr val="FFFFFF"/>
                </a:solidFill>
                <a:latin typeface="Meiryo UI"/>
              </a:rPr>
              <a:t>まとめ</a:t>
            </a:r>
            <a:endParaRPr sz="4400" dirty="0">
              <a:solidFill>
                <a:srgbClr val="FFFFFF"/>
              </a:solidFill>
              <a:latin typeface="Meiryo UI"/>
            </a:endParaRPr>
          </a:p>
        </p:txBody>
      </p:sp>
    </p:spTree>
    <p:extLst>
      <p:ext uri="{BB962C8B-B14F-4D97-AF65-F5344CB8AC3E}">
        <p14:creationId xmlns:p14="http://schemas.microsoft.com/office/powerpoint/2010/main" val="5646167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0"/>
            <a:ext cx="12192000" cy="7812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solidFill>
                  <a:srgbClr val="FFFFFF"/>
                </a:solidFill>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77</a:t>
            </a:fld>
            <a:endParaRPr kumimoji="0" lang="en-US" altLang="ja-JP" sz="1100" dirty="0">
              <a:solidFill>
                <a:srgbClr val="FFFFFF"/>
              </a:solidFill>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en-US" altLang="ja-JP" sz="2800" dirty="0">
                <a:solidFill>
                  <a:schemeClr val="bg1"/>
                </a:solidFill>
                <a:latin typeface="Meiryo UI" panose="020B0604030504040204" pitchFamily="50" charset="-128"/>
                <a:ea typeface="Meiryo UI" panose="020B0604030504040204" pitchFamily="50" charset="-128"/>
              </a:rPr>
              <a:t>6 </a:t>
            </a:r>
            <a:r>
              <a:rPr lang="ja-JP" altLang="en-US" sz="2800" dirty="0">
                <a:solidFill>
                  <a:schemeClr val="bg1"/>
                </a:solidFill>
                <a:latin typeface="Meiryo UI" panose="020B0604030504040204" pitchFamily="50" charset="-128"/>
                <a:ea typeface="Meiryo UI" panose="020B0604030504040204" pitchFamily="50" charset="-128"/>
              </a:rPr>
              <a:t>まとめ</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4">
            <a:extLst>
              <a:ext uri="{FF2B5EF4-FFF2-40B4-BE49-F238E27FC236}">
                <a16:creationId xmlns:a16="http://schemas.microsoft.com/office/drawing/2014/main" id="{E508F3F1-3376-4F77-BD2D-B32D2AA851F7}"/>
              </a:ext>
            </a:extLst>
          </p:cNvPr>
          <p:cNvSpPr txBox="1">
            <a:spLocks/>
          </p:cNvSpPr>
          <p:nvPr/>
        </p:nvSpPr>
        <p:spPr>
          <a:xfrm>
            <a:off x="412970" y="1042533"/>
            <a:ext cx="11257200" cy="3611529"/>
          </a:xfrm>
          <a:prstGeom prst="rect">
            <a:avLst/>
          </a:prstGeom>
        </p:spPr>
        <p:txBody>
          <a:bodyPr wrap="none" t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spcBef>
                <a:spcPts val="0"/>
              </a:spcBef>
              <a:spcAft>
                <a:spcPts val="1000"/>
              </a:spcAft>
              <a:buFont typeface="Arial" panose="020B0604020202020204" pitchFamily="34" charset="0"/>
              <a:buNone/>
            </a:pPr>
            <a:r>
              <a:rPr lang="ja-JP" altLang="en-US" dirty="0"/>
              <a:t>● </a:t>
            </a:r>
            <a:r>
              <a:rPr lang="en-US" altLang="ja-JP" b="1" dirty="0">
                <a:solidFill>
                  <a:schemeClr val="accent1"/>
                </a:solidFill>
              </a:rPr>
              <a:t>InnerSource</a:t>
            </a:r>
            <a:r>
              <a:rPr lang="en-US" altLang="ja-JP" b="1" dirty="0"/>
              <a:t> </a:t>
            </a:r>
            <a:r>
              <a:rPr lang="ja-JP" altLang="en-US" dirty="0"/>
              <a:t>の多くのメリット</a:t>
            </a:r>
            <a:endParaRPr lang="en-US" altLang="ja-JP" dirty="0"/>
          </a:p>
          <a:p>
            <a:pPr lvl="1" indent="0">
              <a:spcBef>
                <a:spcPts val="0"/>
              </a:spcBef>
              <a:spcAft>
                <a:spcPts val="1000"/>
              </a:spcAft>
              <a:buNone/>
            </a:pPr>
            <a:r>
              <a:rPr lang="ja-JP" altLang="en-US" dirty="0"/>
              <a:t>開発スピード、品質、メンテナンス性の向上</a:t>
            </a:r>
            <a:endParaRPr lang="en-US" altLang="ja-JP" dirty="0"/>
          </a:p>
          <a:p>
            <a:pPr lvl="1" indent="0">
              <a:spcBef>
                <a:spcPts val="0"/>
              </a:spcBef>
              <a:spcAft>
                <a:spcPts val="1000"/>
              </a:spcAft>
              <a:buNone/>
            </a:pPr>
            <a:r>
              <a:rPr lang="ja-JP" altLang="en-US" dirty="0"/>
              <a:t>開発リソースのスケール</a:t>
            </a:r>
            <a:endParaRPr lang="en-US" altLang="ja-JP" dirty="0"/>
          </a:p>
          <a:p>
            <a:pPr lvl="1" indent="0">
              <a:spcBef>
                <a:spcPts val="0"/>
              </a:spcBef>
              <a:spcAft>
                <a:spcPts val="1000"/>
              </a:spcAft>
              <a:buNone/>
            </a:pPr>
            <a:r>
              <a:rPr lang="ja-JP" altLang="en-US" dirty="0"/>
              <a:t>開発者の満足度向上</a:t>
            </a:r>
            <a:endParaRPr lang="en-US" altLang="ja-JP" dirty="0"/>
          </a:p>
          <a:p>
            <a:pPr indent="0">
              <a:spcBef>
                <a:spcPts val="0"/>
              </a:spcBef>
              <a:spcAft>
                <a:spcPts val="1000"/>
              </a:spcAft>
              <a:buFont typeface="Arial" panose="020B0604020202020204" pitchFamily="34" charset="0"/>
              <a:buNone/>
            </a:pPr>
            <a:r>
              <a:rPr lang="ja-JP" altLang="en-US" b="1" dirty="0"/>
              <a:t>● </a:t>
            </a:r>
            <a:r>
              <a:rPr lang="en-US" altLang="ja-JP" b="1" dirty="0">
                <a:solidFill>
                  <a:schemeClr val="accent1"/>
                </a:solidFill>
              </a:rPr>
              <a:t>InnerSource</a:t>
            </a:r>
            <a:r>
              <a:rPr lang="en-US" altLang="ja-JP" b="1" dirty="0"/>
              <a:t> </a:t>
            </a:r>
            <a:r>
              <a:rPr lang="ja-JP" altLang="en-US" dirty="0"/>
              <a:t>における役割</a:t>
            </a:r>
            <a:endParaRPr lang="en-US" altLang="ja-JP" dirty="0"/>
          </a:p>
          <a:p>
            <a:pPr lvl="1" indent="0">
              <a:spcBef>
                <a:spcPts val="0"/>
              </a:spcBef>
              <a:spcAft>
                <a:spcPts val="1000"/>
              </a:spcAft>
              <a:buNone/>
            </a:pPr>
            <a:r>
              <a:rPr lang="ja-JP" altLang="en-US" dirty="0"/>
              <a:t>コントリビューター、トラステッドコミッター、プロダクトオーナー</a:t>
            </a:r>
            <a:endParaRPr lang="en-US" altLang="ja-JP" dirty="0"/>
          </a:p>
          <a:p>
            <a:pPr indent="0">
              <a:spcBef>
                <a:spcPts val="0"/>
              </a:spcBef>
              <a:spcAft>
                <a:spcPts val="300"/>
              </a:spcAft>
              <a:buFont typeface="Arial" panose="020B0604020202020204" pitchFamily="34" charset="0"/>
              <a:buNone/>
            </a:pPr>
            <a:r>
              <a:rPr lang="ja-JP" altLang="en-US" b="1" dirty="0"/>
              <a:t>●</a:t>
            </a:r>
            <a:r>
              <a:rPr lang="en-US" altLang="ja-JP" b="1" dirty="0">
                <a:solidFill>
                  <a:schemeClr val="accent1"/>
                </a:solidFill>
              </a:rPr>
              <a:t> InnerSource</a:t>
            </a:r>
            <a:r>
              <a:rPr lang="en-US" altLang="ja-JP" b="1" dirty="0"/>
              <a:t> </a:t>
            </a:r>
            <a:r>
              <a:rPr lang="ja-JP" altLang="en-US" dirty="0"/>
              <a:t>の実践</a:t>
            </a:r>
            <a:endParaRPr lang="en-US" altLang="ja-JP" dirty="0"/>
          </a:p>
          <a:p>
            <a:pPr lvl="1" indent="0">
              <a:spcBef>
                <a:spcPts val="0"/>
              </a:spcBef>
              <a:spcAft>
                <a:spcPts val="300"/>
              </a:spcAft>
              <a:buNone/>
            </a:pPr>
            <a:r>
              <a:rPr lang="ja-JP" altLang="en-US" dirty="0"/>
              <a:t>オープンな場で透明性を確保して開発を行う</a:t>
            </a:r>
            <a:endParaRPr lang="en-US" altLang="ja-JP" dirty="0"/>
          </a:p>
        </p:txBody>
      </p:sp>
      <p:grpSp>
        <p:nvGrpSpPr>
          <p:cNvPr id="8" name="グループ化 7">
            <a:extLst>
              <a:ext uri="{FF2B5EF4-FFF2-40B4-BE49-F238E27FC236}">
                <a16:creationId xmlns:a16="http://schemas.microsoft.com/office/drawing/2014/main" id="{2083AE44-2582-4F02-BE12-979DA2553F7A}"/>
              </a:ext>
            </a:extLst>
          </p:cNvPr>
          <p:cNvGrpSpPr/>
          <p:nvPr/>
        </p:nvGrpSpPr>
        <p:grpSpPr>
          <a:xfrm>
            <a:off x="468085" y="5005754"/>
            <a:ext cx="11257200" cy="1366212"/>
            <a:chOff x="468085" y="4715966"/>
            <a:chExt cx="11257200" cy="1656000"/>
          </a:xfrm>
        </p:grpSpPr>
        <p:sp>
          <p:nvSpPr>
            <p:cNvPr id="9" name="角丸四角形 12">
              <a:extLst>
                <a:ext uri="{FF2B5EF4-FFF2-40B4-BE49-F238E27FC236}">
                  <a16:creationId xmlns:a16="http://schemas.microsoft.com/office/drawing/2014/main" id="{EE7316B8-A4AE-4B6B-9EBF-50046ECEC15F}"/>
                </a:ext>
              </a:extLst>
            </p:cNvPr>
            <p:cNvSpPr/>
            <p:nvPr/>
          </p:nvSpPr>
          <p:spPr>
            <a:xfrm>
              <a:off x="468087" y="4715966"/>
              <a:ext cx="11255828" cy="1656000"/>
            </a:xfrm>
            <a:prstGeom prst="roundRect">
              <a:avLst>
                <a:gd name="adj" fmla="val 8398"/>
              </a:avLst>
            </a:prstGeom>
            <a:solidFill>
              <a:srgbClr val="D9EBFF"/>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 name="正方形/長方形 11">
              <a:extLst>
                <a:ext uri="{FF2B5EF4-FFF2-40B4-BE49-F238E27FC236}">
                  <a16:creationId xmlns:a16="http://schemas.microsoft.com/office/drawing/2014/main" id="{27037283-EA53-4823-9F2F-FD19AC30613A}"/>
                </a:ext>
              </a:extLst>
            </p:cNvPr>
            <p:cNvSpPr/>
            <p:nvPr/>
          </p:nvSpPr>
          <p:spPr>
            <a:xfrm>
              <a:off x="468085" y="4913966"/>
              <a:ext cx="11257200" cy="1260000"/>
            </a:xfrm>
            <a:prstGeom prst="rect">
              <a:avLst/>
            </a:prstGeom>
          </p:spPr>
          <p:txBody>
            <a:bodyPr wrap="none" lIns="324000" tIns="0" rIns="0" bIns="0" anchor="ctr" anchorCtr="0">
              <a:noAutofit/>
            </a:bodyPr>
            <a:lstStyle/>
            <a:p>
              <a:pPr algn="ctr">
                <a:spcAft>
                  <a:spcPts val="600"/>
                </a:spcAft>
              </a:pPr>
              <a:r>
                <a:rPr lang="en-US" altLang="ja-JP" sz="3200" b="1" dirty="0">
                  <a:solidFill>
                    <a:schemeClr val="accent1">
                      <a:lumMod val="75000"/>
                    </a:schemeClr>
                  </a:solidFill>
                  <a:latin typeface="Meiryo UI" panose="020B0604030504040204" pitchFamily="50" charset="-128"/>
                  <a:ea typeface="Meiryo UI" panose="020B0604030504040204" pitchFamily="50" charset="-128"/>
                </a:rPr>
                <a:t>InnerSource</a:t>
              </a:r>
              <a:r>
                <a:rPr lang="ja-JP" altLang="en-US" sz="3200" b="1" dirty="0">
                  <a:solidFill>
                    <a:schemeClr val="accent1">
                      <a:lumMod val="75000"/>
                    </a:schemeClr>
                  </a:solidFill>
                  <a:latin typeface="Meiryo UI" panose="020B0604030504040204" pitchFamily="50" charset="-128"/>
                  <a:ea typeface="Meiryo UI" panose="020B0604030504040204" pitchFamily="50" charset="-128"/>
                </a:rPr>
                <a:t>は企業文化に変革をもたらす活動です！</a:t>
              </a:r>
              <a:endParaRPr lang="en-US" altLang="ja-JP" sz="3200" b="1" dirty="0">
                <a:solidFill>
                  <a:schemeClr val="accent1">
                    <a:lumMod val="75000"/>
                  </a:schemeClr>
                </a:solidFill>
                <a:latin typeface="Meiryo UI" panose="020B0604030504040204" pitchFamily="50" charset="-128"/>
                <a:ea typeface="Meiryo UI" panose="020B0604030504040204" pitchFamily="50" charset="-128"/>
              </a:endParaRPr>
            </a:p>
            <a:p>
              <a:pPr algn="ctr">
                <a:spcAft>
                  <a:spcPts val="600"/>
                </a:spcAft>
              </a:pPr>
              <a:r>
                <a:rPr lang="ja-JP" altLang="en-US" sz="3200" b="1" dirty="0">
                  <a:solidFill>
                    <a:schemeClr val="accent1">
                      <a:lumMod val="75000"/>
                    </a:schemeClr>
                  </a:solidFill>
                  <a:latin typeface="Meiryo UI" panose="020B0604030504040204" pitchFamily="50" charset="-128"/>
                  <a:ea typeface="Meiryo UI" panose="020B0604030504040204" pitchFamily="50" charset="-128"/>
                </a:rPr>
                <a:t>一緒に</a:t>
              </a:r>
              <a:r>
                <a:rPr lang="en-US" altLang="ja-JP" sz="3200" b="1" dirty="0">
                  <a:solidFill>
                    <a:schemeClr val="accent1">
                      <a:lumMod val="75000"/>
                    </a:schemeClr>
                  </a:solidFill>
                  <a:latin typeface="Meiryo UI" panose="020B0604030504040204" pitchFamily="50" charset="-128"/>
                  <a:ea typeface="Meiryo UI" panose="020B0604030504040204" pitchFamily="50" charset="-128"/>
                </a:rPr>
                <a:t>InnerSource</a:t>
              </a:r>
              <a:r>
                <a:rPr lang="ja-JP" altLang="en-US" sz="3200" b="1" dirty="0">
                  <a:solidFill>
                    <a:schemeClr val="accent1">
                      <a:lumMod val="75000"/>
                    </a:schemeClr>
                  </a:solidFill>
                  <a:latin typeface="Meiryo UI" panose="020B0604030504040204" pitchFamily="50" charset="-128"/>
                  <a:ea typeface="Meiryo UI" panose="020B0604030504040204" pitchFamily="50" charset="-128"/>
                </a:rPr>
                <a:t>をはじめましょう！</a:t>
              </a:r>
              <a:endParaRPr lang="en-US" altLang="ja-JP" sz="2400" dirty="0">
                <a:solidFill>
                  <a:schemeClr val="accent1">
                    <a:lumMod val="75000"/>
                  </a:schemeClr>
                </a:solidFill>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30300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0" y="-211649"/>
            <a:ext cx="12722152" cy="7466188"/>
            <a:chOff x="0" y="-211649"/>
            <a:chExt cx="12722152" cy="7466188"/>
          </a:xfrm>
        </p:grpSpPr>
        <p:sp>
          <p:nvSpPr>
            <p:cNvPr id="14" name="正方形/長方形 13"/>
            <p:cNvSpPr/>
            <p:nvPr/>
          </p:nvSpPr>
          <p:spPr>
            <a:xfrm>
              <a:off x="0" y="-51200"/>
              <a:ext cx="12192000" cy="6909200"/>
            </a:xfrm>
            <a:prstGeom prst="rect">
              <a:avLst/>
            </a:prstGeom>
            <a:solidFill>
              <a:srgbClr val="86A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86AC85"/>
              </a:solid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5" name="Oval 13"/>
              <p:cNvSpPr>
                <a:spLocks noChangeArrowheads="1"/>
              </p:cNvSpPr>
              <p:nvPr/>
            </p:nvSpPr>
            <p:spPr bwMode="auto">
              <a:xfrm rot="2760000">
                <a:off x="8041334" y="2424240"/>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7" name="Oval 17"/>
              <p:cNvSpPr>
                <a:spLocks noChangeArrowheads="1"/>
              </p:cNvSpPr>
              <p:nvPr/>
            </p:nvSpPr>
            <p:spPr bwMode="auto">
              <a:xfrm rot="2760000">
                <a:off x="7840204" y="834754"/>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8" name="Oval 19"/>
              <p:cNvSpPr>
                <a:spLocks noChangeArrowheads="1"/>
              </p:cNvSpPr>
              <p:nvPr/>
            </p:nvSpPr>
            <p:spPr bwMode="auto">
              <a:xfrm rot="2760000">
                <a:off x="8816420" y="-199654"/>
                <a:ext cx="432000" cy="432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3" name="Oval 27"/>
              <p:cNvSpPr>
                <a:spLocks noChangeArrowheads="1"/>
              </p:cNvSpPr>
              <p:nvPr/>
            </p:nvSpPr>
            <p:spPr bwMode="auto">
              <a:xfrm rot="2760000">
                <a:off x="12005267" y="3732164"/>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4" name="Oval 29"/>
              <p:cNvSpPr>
                <a:spLocks noChangeArrowheads="1"/>
              </p:cNvSpPr>
              <p:nvPr/>
            </p:nvSpPr>
            <p:spPr bwMode="auto">
              <a:xfrm rot="2760000">
                <a:off x="9999821" y="1849196"/>
                <a:ext cx="503999" cy="504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5" name="Oval 30"/>
              <p:cNvSpPr>
                <a:spLocks noChangeArrowheads="1"/>
              </p:cNvSpPr>
              <p:nvPr/>
            </p:nvSpPr>
            <p:spPr bwMode="auto">
              <a:xfrm rot="2760000">
                <a:off x="10945961" y="4489068"/>
                <a:ext cx="540001" cy="540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6" name="Oval 31"/>
              <p:cNvSpPr>
                <a:spLocks noChangeArrowheads="1"/>
              </p:cNvSpPr>
              <p:nvPr/>
            </p:nvSpPr>
            <p:spPr bwMode="auto">
              <a:xfrm rot="2760000">
                <a:off x="8772481" y="3818836"/>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8" name="Oval 34"/>
              <p:cNvSpPr>
                <a:spLocks noChangeArrowheads="1"/>
              </p:cNvSpPr>
              <p:nvPr/>
            </p:nvSpPr>
            <p:spPr bwMode="auto">
              <a:xfrm rot="2760000">
                <a:off x="9066535" y="4840536"/>
                <a:ext cx="360000" cy="360001"/>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39" name="Oval 35"/>
              <p:cNvSpPr>
                <a:spLocks noChangeArrowheads="1"/>
              </p:cNvSpPr>
              <p:nvPr/>
            </p:nvSpPr>
            <p:spPr bwMode="auto">
              <a:xfrm rot="2760000">
                <a:off x="10524429" y="3853416"/>
                <a:ext cx="288000" cy="288000"/>
              </a:xfrm>
              <a:prstGeom prst="ellipse">
                <a:avLst/>
              </a:prstGeom>
              <a:solidFill>
                <a:srgbClr val="799878"/>
              </a:solidFill>
              <a:ln w="635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0" name="Oval 36"/>
              <p:cNvSpPr>
                <a:spLocks noChangeArrowheads="1"/>
              </p:cNvSpPr>
              <p:nvPr/>
            </p:nvSpPr>
            <p:spPr bwMode="auto">
              <a:xfrm rot="2760000">
                <a:off x="11234090" y="6314783"/>
                <a:ext cx="432000" cy="432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1" name="Oval 38"/>
              <p:cNvSpPr>
                <a:spLocks noChangeArrowheads="1"/>
              </p:cNvSpPr>
              <p:nvPr/>
            </p:nvSpPr>
            <p:spPr bwMode="auto">
              <a:xfrm rot="2760000">
                <a:off x="9689861" y="5658648"/>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3" name="Oval 22"/>
              <p:cNvSpPr>
                <a:spLocks noChangeArrowheads="1"/>
              </p:cNvSpPr>
              <p:nvPr/>
            </p:nvSpPr>
            <p:spPr bwMode="auto">
              <a:xfrm rot="2760000">
                <a:off x="10997510" y="492853"/>
                <a:ext cx="324000" cy="324000"/>
              </a:xfrm>
              <a:prstGeom prst="ellipse">
                <a:avLst/>
              </a:prstGeom>
              <a:solidFill>
                <a:srgbClr val="799878"/>
              </a:solidFill>
              <a:ln w="698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5" name="Oval 39"/>
              <p:cNvSpPr>
                <a:spLocks noChangeArrowheads="1"/>
              </p:cNvSpPr>
              <p:nvPr/>
            </p:nvSpPr>
            <p:spPr bwMode="auto">
              <a:xfrm rot="2760000">
                <a:off x="8356981" y="6175970"/>
                <a:ext cx="396000" cy="396000"/>
              </a:xfrm>
              <a:prstGeom prst="ellipse">
                <a:avLst/>
              </a:prstGeom>
              <a:solidFill>
                <a:srgbClr val="799878"/>
              </a:solidFill>
              <a:ln w="666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228"/>
                <a:endParaRPr lang="ja-JP" altLang="en-US">
                  <a:solidFill>
                    <a:srgbClr val="000000"/>
                  </a:solidFill>
                </a:endParaRPr>
              </a:p>
            </p:txBody>
          </p:sp>
        </p:gr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78</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2021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a:solidFill>
                  <a:srgbClr val="FFFFFF"/>
                </a:solidFill>
                <a:latin typeface="Meiryo UI"/>
              </a:rPr>
              <a:t>Appendix: FAQ</a:t>
            </a:r>
            <a:endParaRPr sz="4400" dirty="0">
              <a:solidFill>
                <a:srgbClr val="FFFFFF"/>
              </a:solidFill>
              <a:latin typeface="Meiryo UI"/>
            </a:endParaRPr>
          </a:p>
        </p:txBody>
      </p:sp>
    </p:spTree>
    <p:extLst>
      <p:ext uri="{BB962C8B-B14F-4D97-AF65-F5344CB8AC3E}">
        <p14:creationId xmlns:p14="http://schemas.microsoft.com/office/powerpoint/2010/main" val="1613261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67400" y="1547966"/>
            <a:ext cx="11257200" cy="4824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solidFill>
                  <a:schemeClr val="bg1"/>
                </a:solidFill>
                <a:latin typeface="+mn-ea"/>
                <a:ea typeface="+mn-ea"/>
              </a:rPr>
              <a:t>なんでも共有すれば良いのでしょうか？</a:t>
            </a:r>
            <a:endParaRPr lang="ja-JP" altLang="ja-JP" sz="2800" dirty="0">
              <a:solidFill>
                <a:schemeClr val="bg1"/>
              </a:solidFill>
              <a:latin typeface="+mn-ea"/>
              <a:ea typeface="+mn-ea"/>
            </a:endParaRPr>
          </a:p>
        </p:txBody>
      </p:sp>
      <p:sp>
        <p:nvSpPr>
          <p:cNvPr id="4" name="コンテンツ プレースホルダー 2"/>
          <p:cNvSpPr txBox="1">
            <a:spLocks/>
          </p:cNvSpPr>
          <p:nvPr/>
        </p:nvSpPr>
        <p:spPr>
          <a:xfrm>
            <a:off x="479426" y="983687"/>
            <a:ext cx="6012165"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064D2"/>
                </a:solidFill>
              </a:rPr>
              <a:t>回答：いいえ</a:t>
            </a:r>
            <a:endParaRPr lang="en-US" altLang="ja-JP" sz="3600" b="1" dirty="0">
              <a:solidFill>
                <a:srgbClr val="0064D2"/>
              </a:solidFill>
            </a:endParaRPr>
          </a:p>
        </p:txBody>
      </p:sp>
      <p:sp>
        <p:nvSpPr>
          <p:cNvPr id="8" name="正方形/長方形 7"/>
          <p:cNvSpPr/>
          <p:nvPr/>
        </p:nvSpPr>
        <p:spPr>
          <a:xfrm>
            <a:off x="2912713" y="5395474"/>
            <a:ext cx="8776581" cy="720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2400" dirty="0">
                <a:solidFill>
                  <a:srgbClr val="000000"/>
                </a:solidFill>
                <a:latin typeface="+mn-ea"/>
              </a:rPr>
              <a:t>共通の課題であることを気づかないことが有るため、</a:t>
            </a:r>
            <a:endParaRPr lang="en-US" altLang="ja-JP" sz="2400" dirty="0">
              <a:solidFill>
                <a:srgbClr val="000000"/>
              </a:solidFill>
              <a:latin typeface="+mn-ea"/>
            </a:endParaRPr>
          </a:p>
          <a:p>
            <a:r>
              <a:rPr lang="ja-JP" altLang="en-US" sz="2400" dirty="0">
                <a:solidFill>
                  <a:srgbClr val="000000"/>
                </a:solidFill>
                <a:latin typeface="+mn-ea"/>
              </a:rPr>
              <a:t>なるべく</a:t>
            </a:r>
            <a:r>
              <a:rPr lang="ja-JP" altLang="en-US" sz="2400" b="1" dirty="0">
                <a:solidFill>
                  <a:srgbClr val="0064D2"/>
                </a:solidFill>
                <a:latin typeface="+mn-ea"/>
              </a:rPr>
              <a:t>早い段階からアイデアや悩みを共有</a:t>
            </a:r>
            <a:r>
              <a:rPr lang="ja-JP" altLang="en-US" sz="2400" dirty="0">
                <a:solidFill>
                  <a:srgbClr val="000000"/>
                </a:solidFill>
                <a:latin typeface="+mn-ea"/>
              </a:rPr>
              <a:t>しておくことが大切です</a:t>
            </a:r>
          </a:p>
        </p:txBody>
      </p:sp>
      <p:sp>
        <p:nvSpPr>
          <p:cNvPr id="9" name="コンテンツ プレースホルダー 2"/>
          <p:cNvSpPr txBox="1">
            <a:spLocks/>
          </p:cNvSpPr>
          <p:nvPr/>
        </p:nvSpPr>
        <p:spPr>
          <a:xfrm>
            <a:off x="6167076" y="1789766"/>
            <a:ext cx="5545952" cy="1487352"/>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chemeClr val="accent3">
                    <a:lumMod val="75000"/>
                  </a:schemeClr>
                </a:solidFill>
                <a:latin typeface="+mn-ea"/>
              </a:rPr>
              <a:t>望ましい共有のケース</a:t>
            </a:r>
            <a:endParaRPr lang="en-US" altLang="ja-JP" b="1" dirty="0">
              <a:solidFill>
                <a:schemeClr val="accent3">
                  <a:lumMod val="75000"/>
                </a:schemeClr>
              </a:solidFill>
              <a:latin typeface="+mn-ea"/>
            </a:endParaRPr>
          </a:p>
          <a:p>
            <a:pPr marL="360000" lvl="1" indent="-180000">
              <a:spcBef>
                <a:spcPts val="0"/>
              </a:spcBef>
              <a:spcAft>
                <a:spcPts val="0"/>
              </a:spcAft>
            </a:pPr>
            <a:r>
              <a:rPr lang="ja-JP" altLang="en-US" dirty="0">
                <a:solidFill>
                  <a:srgbClr val="000000"/>
                </a:solidFill>
                <a:latin typeface="+mn-ea"/>
              </a:rPr>
              <a:t>共通課題に基づく共有</a:t>
            </a:r>
          </a:p>
          <a:p>
            <a:pPr marL="360000" lvl="1" indent="-180000">
              <a:spcBef>
                <a:spcPts val="0"/>
              </a:spcBef>
              <a:spcAft>
                <a:spcPts val="0"/>
              </a:spcAft>
            </a:pPr>
            <a:r>
              <a:rPr lang="ja-JP" altLang="en-US" dirty="0">
                <a:solidFill>
                  <a:srgbClr val="000000"/>
                </a:solidFill>
                <a:latin typeface="+mn-ea"/>
              </a:rPr>
              <a:t>自分が問題意識を持っているものの共有</a:t>
            </a:r>
            <a:br>
              <a:rPr lang="en-US" altLang="ja-JP" dirty="0">
                <a:solidFill>
                  <a:srgbClr val="000000"/>
                </a:solidFill>
                <a:latin typeface="+mn-ea"/>
              </a:rPr>
            </a:br>
            <a:r>
              <a:rPr lang="en-US" altLang="ja-JP" sz="2200" dirty="0">
                <a:solidFill>
                  <a:srgbClr val="000000"/>
                </a:solidFill>
                <a:latin typeface="+mn-ea"/>
              </a:rPr>
              <a:t>(</a:t>
            </a:r>
            <a:r>
              <a:rPr lang="ja-JP" altLang="en-US" sz="2200" dirty="0">
                <a:solidFill>
                  <a:srgbClr val="000000"/>
                </a:solidFill>
                <a:latin typeface="+mn-ea"/>
              </a:rPr>
              <a:t>もしかしたら共通課題になりそうなもの</a:t>
            </a:r>
            <a:r>
              <a:rPr lang="en-US" altLang="ja-JP" sz="2200" dirty="0">
                <a:solidFill>
                  <a:srgbClr val="000000"/>
                </a:solidFill>
                <a:latin typeface="+mn-ea"/>
              </a:rPr>
              <a:t>)</a:t>
            </a:r>
          </a:p>
        </p:txBody>
      </p:sp>
      <p:sp>
        <p:nvSpPr>
          <p:cNvPr id="10" name="コンテンツ プレースホルダー 2"/>
          <p:cNvSpPr txBox="1">
            <a:spLocks/>
          </p:cNvSpPr>
          <p:nvPr/>
        </p:nvSpPr>
        <p:spPr>
          <a:xfrm>
            <a:off x="720547" y="1789766"/>
            <a:ext cx="4921915" cy="1227947"/>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chemeClr val="accent3">
                    <a:lumMod val="75000"/>
                  </a:schemeClr>
                </a:solidFill>
                <a:latin typeface="+mn-ea"/>
              </a:rPr>
              <a:t>望ましくない共有のケース</a:t>
            </a:r>
            <a:endParaRPr lang="en-US" altLang="ja-JP" b="1" dirty="0">
              <a:solidFill>
                <a:schemeClr val="accent3">
                  <a:lumMod val="75000"/>
                </a:schemeClr>
              </a:solidFill>
              <a:latin typeface="+mn-ea"/>
            </a:endParaRPr>
          </a:p>
          <a:p>
            <a:pPr marL="360000" lvl="1" indent="-180000">
              <a:spcBef>
                <a:spcPts val="0"/>
              </a:spcBef>
              <a:spcAft>
                <a:spcPts val="0"/>
              </a:spcAft>
            </a:pPr>
            <a:r>
              <a:rPr lang="ja-JP" altLang="en-US" dirty="0">
                <a:solidFill>
                  <a:srgbClr val="000000"/>
                </a:solidFill>
                <a:latin typeface="+mn-ea"/>
              </a:rPr>
              <a:t>捨てたいものを共有</a:t>
            </a:r>
            <a:endParaRPr lang="en-US" altLang="ja-JP" dirty="0">
              <a:solidFill>
                <a:srgbClr val="000000"/>
              </a:solidFill>
              <a:latin typeface="+mn-ea"/>
            </a:endParaRPr>
          </a:p>
          <a:p>
            <a:pPr marL="360000" lvl="1" indent="-180000">
              <a:spcBef>
                <a:spcPts val="0"/>
              </a:spcBef>
              <a:spcAft>
                <a:spcPts val="0"/>
              </a:spcAft>
            </a:pPr>
            <a:r>
              <a:rPr lang="ja-JP" altLang="en-US" dirty="0">
                <a:solidFill>
                  <a:srgbClr val="000000"/>
                </a:solidFill>
                <a:latin typeface="+mn-ea"/>
              </a:rPr>
              <a:t>なにかあっても答えられないものの共有</a:t>
            </a:r>
            <a:endParaRPr lang="en-US" altLang="ja-JP" dirty="0">
              <a:solidFill>
                <a:srgbClr val="000000"/>
              </a:solidFill>
              <a:latin typeface="+mn-ea"/>
            </a:endParaRPr>
          </a:p>
        </p:txBody>
      </p:sp>
      <p:grpSp>
        <p:nvGrpSpPr>
          <p:cNvPr id="15" name="Group 4"/>
          <p:cNvGrpSpPr>
            <a:grpSpLocks noChangeAspect="1"/>
          </p:cNvGrpSpPr>
          <p:nvPr/>
        </p:nvGrpSpPr>
        <p:grpSpPr bwMode="auto">
          <a:xfrm>
            <a:off x="2651844" y="3320888"/>
            <a:ext cx="1320388" cy="1656000"/>
            <a:chOff x="1543" y="2037"/>
            <a:chExt cx="676" cy="967"/>
          </a:xfrm>
        </p:grpSpPr>
        <p:sp>
          <p:nvSpPr>
            <p:cNvPr id="16" name="AutoShape 3"/>
            <p:cNvSpPr>
              <a:spLocks noChangeAspect="1" noChangeArrowheads="1" noTextEdit="1"/>
            </p:cNvSpPr>
            <p:nvPr/>
          </p:nvSpPr>
          <p:spPr bwMode="auto">
            <a:xfrm>
              <a:off x="1543" y="2037"/>
              <a:ext cx="676"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5"/>
            <p:cNvSpPr>
              <a:spLocks/>
            </p:cNvSpPr>
            <p:nvPr/>
          </p:nvSpPr>
          <p:spPr bwMode="auto">
            <a:xfrm>
              <a:off x="1540" y="2203"/>
              <a:ext cx="679" cy="798"/>
            </a:xfrm>
            <a:custGeom>
              <a:avLst/>
              <a:gdLst>
                <a:gd name="T0" fmla="*/ 205 w 208"/>
                <a:gd name="T1" fmla="*/ 0 h 245"/>
                <a:gd name="T2" fmla="*/ 3 w 208"/>
                <a:gd name="T3" fmla="*/ 0 h 245"/>
                <a:gd name="T4" fmla="*/ 0 w 208"/>
                <a:gd name="T5" fmla="*/ 3 h 245"/>
                <a:gd name="T6" fmla="*/ 0 w 208"/>
                <a:gd name="T7" fmla="*/ 10 h 245"/>
                <a:gd name="T8" fmla="*/ 10 w 208"/>
                <a:gd name="T9" fmla="*/ 21 h 245"/>
                <a:gd name="T10" fmla="*/ 15 w 208"/>
                <a:gd name="T11" fmla="*/ 21 h 245"/>
                <a:gd name="T12" fmla="*/ 20 w 208"/>
                <a:gd name="T13" fmla="*/ 29 h 245"/>
                <a:gd name="T14" fmla="*/ 41 w 208"/>
                <a:gd name="T15" fmla="*/ 225 h 245"/>
                <a:gd name="T16" fmla="*/ 63 w 208"/>
                <a:gd name="T17" fmla="*/ 245 h 245"/>
                <a:gd name="T18" fmla="*/ 145 w 208"/>
                <a:gd name="T19" fmla="*/ 245 h 245"/>
                <a:gd name="T20" fmla="*/ 167 w 208"/>
                <a:gd name="T21" fmla="*/ 225 h 245"/>
                <a:gd name="T22" fmla="*/ 188 w 208"/>
                <a:gd name="T23" fmla="*/ 29 h 245"/>
                <a:gd name="T24" fmla="*/ 193 w 208"/>
                <a:gd name="T25" fmla="*/ 21 h 245"/>
                <a:gd name="T26" fmla="*/ 198 w 208"/>
                <a:gd name="T27" fmla="*/ 21 h 245"/>
                <a:gd name="T28" fmla="*/ 208 w 208"/>
                <a:gd name="T29" fmla="*/ 10 h 245"/>
                <a:gd name="T30" fmla="*/ 208 w 208"/>
                <a:gd name="T31" fmla="*/ 3 h 245"/>
                <a:gd name="T32" fmla="*/ 205 w 208"/>
                <a:gd name="T3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45">
                  <a:moveTo>
                    <a:pt x="205" y="0"/>
                  </a:moveTo>
                  <a:cubicBezTo>
                    <a:pt x="3" y="0"/>
                    <a:pt x="3" y="0"/>
                    <a:pt x="3" y="0"/>
                  </a:cubicBezTo>
                  <a:cubicBezTo>
                    <a:pt x="2" y="0"/>
                    <a:pt x="0" y="1"/>
                    <a:pt x="0" y="3"/>
                  </a:cubicBezTo>
                  <a:cubicBezTo>
                    <a:pt x="0" y="10"/>
                    <a:pt x="0" y="10"/>
                    <a:pt x="0" y="10"/>
                  </a:cubicBezTo>
                  <a:cubicBezTo>
                    <a:pt x="0" y="16"/>
                    <a:pt x="5" y="21"/>
                    <a:pt x="10" y="21"/>
                  </a:cubicBezTo>
                  <a:cubicBezTo>
                    <a:pt x="15" y="21"/>
                    <a:pt x="15" y="21"/>
                    <a:pt x="15" y="21"/>
                  </a:cubicBezTo>
                  <a:cubicBezTo>
                    <a:pt x="20" y="21"/>
                    <a:pt x="19" y="24"/>
                    <a:pt x="20" y="29"/>
                  </a:cubicBezTo>
                  <a:cubicBezTo>
                    <a:pt x="41" y="225"/>
                    <a:pt x="41" y="225"/>
                    <a:pt x="41" y="225"/>
                  </a:cubicBezTo>
                  <a:cubicBezTo>
                    <a:pt x="42" y="236"/>
                    <a:pt x="52" y="245"/>
                    <a:pt x="63" y="245"/>
                  </a:cubicBezTo>
                  <a:cubicBezTo>
                    <a:pt x="145" y="245"/>
                    <a:pt x="145" y="245"/>
                    <a:pt x="145" y="245"/>
                  </a:cubicBezTo>
                  <a:cubicBezTo>
                    <a:pt x="156" y="245"/>
                    <a:pt x="166" y="236"/>
                    <a:pt x="167" y="225"/>
                  </a:cubicBezTo>
                  <a:cubicBezTo>
                    <a:pt x="188" y="29"/>
                    <a:pt x="188" y="29"/>
                    <a:pt x="188" y="29"/>
                  </a:cubicBezTo>
                  <a:cubicBezTo>
                    <a:pt x="189" y="24"/>
                    <a:pt x="189" y="21"/>
                    <a:pt x="193" y="21"/>
                  </a:cubicBezTo>
                  <a:cubicBezTo>
                    <a:pt x="198" y="21"/>
                    <a:pt x="198" y="21"/>
                    <a:pt x="198" y="21"/>
                  </a:cubicBezTo>
                  <a:cubicBezTo>
                    <a:pt x="203" y="21"/>
                    <a:pt x="208" y="16"/>
                    <a:pt x="208" y="10"/>
                  </a:cubicBezTo>
                  <a:cubicBezTo>
                    <a:pt x="208" y="3"/>
                    <a:pt x="208" y="3"/>
                    <a:pt x="208" y="3"/>
                  </a:cubicBezTo>
                  <a:cubicBezTo>
                    <a:pt x="208" y="1"/>
                    <a:pt x="207" y="0"/>
                    <a:pt x="205" y="0"/>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6"/>
            <p:cNvSpPr>
              <a:spLocks/>
            </p:cNvSpPr>
            <p:nvPr/>
          </p:nvSpPr>
          <p:spPr bwMode="auto">
            <a:xfrm>
              <a:off x="1540" y="2135"/>
              <a:ext cx="679" cy="55"/>
            </a:xfrm>
            <a:custGeom>
              <a:avLst/>
              <a:gdLst>
                <a:gd name="T0" fmla="*/ 203 w 208"/>
                <a:gd name="T1" fmla="*/ 17 h 17"/>
                <a:gd name="T2" fmla="*/ 5 w 208"/>
                <a:gd name="T3" fmla="*/ 17 h 17"/>
                <a:gd name="T4" fmla="*/ 0 w 208"/>
                <a:gd name="T5" fmla="*/ 12 h 17"/>
                <a:gd name="T6" fmla="*/ 0 w 208"/>
                <a:gd name="T7" fmla="*/ 12 h 17"/>
                <a:gd name="T8" fmla="*/ 12 w 208"/>
                <a:gd name="T9" fmla="*/ 0 h 17"/>
                <a:gd name="T10" fmla="*/ 196 w 208"/>
                <a:gd name="T11" fmla="*/ 0 h 17"/>
                <a:gd name="T12" fmla="*/ 208 w 208"/>
                <a:gd name="T13" fmla="*/ 12 h 17"/>
                <a:gd name="T14" fmla="*/ 208 w 208"/>
                <a:gd name="T15" fmla="*/ 12 h 17"/>
                <a:gd name="T16" fmla="*/ 203 w 20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7">
                  <a:moveTo>
                    <a:pt x="203" y="17"/>
                  </a:moveTo>
                  <a:cubicBezTo>
                    <a:pt x="5" y="17"/>
                    <a:pt x="5" y="17"/>
                    <a:pt x="5" y="17"/>
                  </a:cubicBezTo>
                  <a:cubicBezTo>
                    <a:pt x="2" y="17"/>
                    <a:pt x="0" y="15"/>
                    <a:pt x="0" y="12"/>
                  </a:cubicBezTo>
                  <a:cubicBezTo>
                    <a:pt x="0" y="12"/>
                    <a:pt x="0" y="12"/>
                    <a:pt x="0" y="12"/>
                  </a:cubicBezTo>
                  <a:cubicBezTo>
                    <a:pt x="0" y="6"/>
                    <a:pt x="6" y="0"/>
                    <a:pt x="12" y="0"/>
                  </a:cubicBezTo>
                  <a:cubicBezTo>
                    <a:pt x="196" y="0"/>
                    <a:pt x="196" y="0"/>
                    <a:pt x="196" y="0"/>
                  </a:cubicBezTo>
                  <a:cubicBezTo>
                    <a:pt x="203" y="0"/>
                    <a:pt x="208" y="6"/>
                    <a:pt x="208" y="12"/>
                  </a:cubicBezTo>
                  <a:cubicBezTo>
                    <a:pt x="208" y="12"/>
                    <a:pt x="208" y="12"/>
                    <a:pt x="208" y="12"/>
                  </a:cubicBezTo>
                  <a:cubicBezTo>
                    <a:pt x="208" y="15"/>
                    <a:pt x="206" y="17"/>
                    <a:pt x="203" y="17"/>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7"/>
            <p:cNvSpPr>
              <a:spLocks noEditPoints="1"/>
            </p:cNvSpPr>
            <p:nvPr/>
          </p:nvSpPr>
          <p:spPr bwMode="auto">
            <a:xfrm>
              <a:off x="1775" y="2040"/>
              <a:ext cx="209" cy="150"/>
            </a:xfrm>
            <a:custGeom>
              <a:avLst/>
              <a:gdLst>
                <a:gd name="T0" fmla="*/ 42 w 64"/>
                <a:gd name="T1" fmla="*/ 19 h 46"/>
                <a:gd name="T2" fmla="*/ 46 w 64"/>
                <a:gd name="T3" fmla="*/ 23 h 46"/>
                <a:gd name="T4" fmla="*/ 46 w 64"/>
                <a:gd name="T5" fmla="*/ 27 h 46"/>
                <a:gd name="T6" fmla="*/ 19 w 64"/>
                <a:gd name="T7" fmla="*/ 27 h 46"/>
                <a:gd name="T8" fmla="*/ 19 w 64"/>
                <a:gd name="T9" fmla="*/ 23 h 46"/>
                <a:gd name="T10" fmla="*/ 22 w 64"/>
                <a:gd name="T11" fmla="*/ 19 h 46"/>
                <a:gd name="T12" fmla="*/ 42 w 64"/>
                <a:gd name="T13" fmla="*/ 19 h 46"/>
                <a:gd name="T14" fmla="*/ 42 w 64"/>
                <a:gd name="T15" fmla="*/ 0 h 46"/>
                <a:gd name="T16" fmla="*/ 22 w 64"/>
                <a:gd name="T17" fmla="*/ 0 h 46"/>
                <a:gd name="T18" fmla="*/ 0 w 64"/>
                <a:gd name="T19" fmla="*/ 23 h 46"/>
                <a:gd name="T20" fmla="*/ 0 w 64"/>
                <a:gd name="T21" fmla="*/ 27 h 46"/>
                <a:gd name="T22" fmla="*/ 0 w 64"/>
                <a:gd name="T23" fmla="*/ 46 h 46"/>
                <a:gd name="T24" fmla="*/ 19 w 64"/>
                <a:gd name="T25" fmla="*/ 46 h 46"/>
                <a:gd name="T26" fmla="*/ 46 w 64"/>
                <a:gd name="T27" fmla="*/ 46 h 46"/>
                <a:gd name="T28" fmla="*/ 64 w 64"/>
                <a:gd name="T29" fmla="*/ 46 h 46"/>
                <a:gd name="T30" fmla="*/ 64 w 64"/>
                <a:gd name="T31" fmla="*/ 27 h 46"/>
                <a:gd name="T32" fmla="*/ 64 w 64"/>
                <a:gd name="T33" fmla="*/ 23 h 46"/>
                <a:gd name="T34" fmla="*/ 42 w 64"/>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6">
                  <a:moveTo>
                    <a:pt x="42" y="19"/>
                  </a:moveTo>
                  <a:cubicBezTo>
                    <a:pt x="44" y="19"/>
                    <a:pt x="46" y="20"/>
                    <a:pt x="46" y="23"/>
                  </a:cubicBezTo>
                  <a:cubicBezTo>
                    <a:pt x="46" y="27"/>
                    <a:pt x="46" y="27"/>
                    <a:pt x="46" y="27"/>
                  </a:cubicBezTo>
                  <a:cubicBezTo>
                    <a:pt x="19" y="27"/>
                    <a:pt x="19" y="27"/>
                    <a:pt x="19" y="27"/>
                  </a:cubicBezTo>
                  <a:cubicBezTo>
                    <a:pt x="19" y="23"/>
                    <a:pt x="19" y="23"/>
                    <a:pt x="19" y="23"/>
                  </a:cubicBezTo>
                  <a:cubicBezTo>
                    <a:pt x="19" y="20"/>
                    <a:pt x="20" y="19"/>
                    <a:pt x="22" y="19"/>
                  </a:cubicBezTo>
                  <a:cubicBezTo>
                    <a:pt x="42" y="19"/>
                    <a:pt x="42" y="19"/>
                    <a:pt x="42" y="19"/>
                  </a:cubicBezTo>
                  <a:moveTo>
                    <a:pt x="42" y="0"/>
                  </a:moveTo>
                  <a:cubicBezTo>
                    <a:pt x="22" y="0"/>
                    <a:pt x="22" y="0"/>
                    <a:pt x="22" y="0"/>
                  </a:cubicBezTo>
                  <a:cubicBezTo>
                    <a:pt x="10" y="0"/>
                    <a:pt x="0" y="10"/>
                    <a:pt x="0" y="23"/>
                  </a:cubicBezTo>
                  <a:cubicBezTo>
                    <a:pt x="0" y="27"/>
                    <a:pt x="0" y="27"/>
                    <a:pt x="0" y="27"/>
                  </a:cubicBezTo>
                  <a:cubicBezTo>
                    <a:pt x="0" y="46"/>
                    <a:pt x="0" y="46"/>
                    <a:pt x="0" y="46"/>
                  </a:cubicBezTo>
                  <a:cubicBezTo>
                    <a:pt x="19" y="46"/>
                    <a:pt x="19" y="46"/>
                    <a:pt x="19" y="46"/>
                  </a:cubicBezTo>
                  <a:cubicBezTo>
                    <a:pt x="46" y="46"/>
                    <a:pt x="46" y="46"/>
                    <a:pt x="46" y="46"/>
                  </a:cubicBezTo>
                  <a:cubicBezTo>
                    <a:pt x="64" y="46"/>
                    <a:pt x="64" y="46"/>
                    <a:pt x="64" y="46"/>
                  </a:cubicBezTo>
                  <a:cubicBezTo>
                    <a:pt x="64" y="27"/>
                    <a:pt x="64" y="27"/>
                    <a:pt x="64" y="27"/>
                  </a:cubicBezTo>
                  <a:cubicBezTo>
                    <a:pt x="64" y="23"/>
                    <a:pt x="64" y="23"/>
                    <a:pt x="64" y="23"/>
                  </a:cubicBezTo>
                  <a:cubicBezTo>
                    <a:pt x="64" y="10"/>
                    <a:pt x="54" y="0"/>
                    <a:pt x="42" y="0"/>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Rectangle 8"/>
            <p:cNvSpPr>
              <a:spLocks noChangeArrowheads="1"/>
            </p:cNvSpPr>
            <p:nvPr/>
          </p:nvSpPr>
          <p:spPr bwMode="auto">
            <a:xfrm>
              <a:off x="1866" y="2350"/>
              <a:ext cx="26" cy="55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9"/>
            <p:cNvSpPr>
              <a:spLocks/>
            </p:cNvSpPr>
            <p:nvPr/>
          </p:nvSpPr>
          <p:spPr bwMode="auto">
            <a:xfrm>
              <a:off x="1977" y="2337"/>
              <a:ext cx="92" cy="566"/>
            </a:xfrm>
            <a:custGeom>
              <a:avLst/>
              <a:gdLst>
                <a:gd name="T0" fmla="*/ 30 w 92"/>
                <a:gd name="T1" fmla="*/ 566 h 566"/>
                <a:gd name="T2" fmla="*/ 0 w 92"/>
                <a:gd name="T3" fmla="*/ 566 h 566"/>
                <a:gd name="T4" fmla="*/ 72 w 92"/>
                <a:gd name="T5" fmla="*/ 0 h 566"/>
                <a:gd name="T6" fmla="*/ 92 w 92"/>
                <a:gd name="T7" fmla="*/ 0 h 566"/>
                <a:gd name="T8" fmla="*/ 30 w 92"/>
                <a:gd name="T9" fmla="*/ 566 h 566"/>
              </a:gdLst>
              <a:ahLst/>
              <a:cxnLst>
                <a:cxn ang="0">
                  <a:pos x="T0" y="T1"/>
                </a:cxn>
                <a:cxn ang="0">
                  <a:pos x="T2" y="T3"/>
                </a:cxn>
                <a:cxn ang="0">
                  <a:pos x="T4" y="T5"/>
                </a:cxn>
                <a:cxn ang="0">
                  <a:pos x="T6" y="T7"/>
                </a:cxn>
                <a:cxn ang="0">
                  <a:pos x="T8" y="T9"/>
                </a:cxn>
              </a:cxnLst>
              <a:rect l="0" t="0" r="r" b="b"/>
              <a:pathLst>
                <a:path w="92" h="566">
                  <a:moveTo>
                    <a:pt x="30" y="566"/>
                  </a:moveTo>
                  <a:lnTo>
                    <a:pt x="0" y="566"/>
                  </a:lnTo>
                  <a:lnTo>
                    <a:pt x="72" y="0"/>
                  </a:lnTo>
                  <a:lnTo>
                    <a:pt x="92" y="0"/>
                  </a:lnTo>
                  <a:lnTo>
                    <a:pt x="30" y="5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0"/>
            <p:cNvSpPr>
              <a:spLocks/>
            </p:cNvSpPr>
            <p:nvPr/>
          </p:nvSpPr>
          <p:spPr bwMode="auto">
            <a:xfrm>
              <a:off x="1690" y="2337"/>
              <a:ext cx="91" cy="566"/>
            </a:xfrm>
            <a:custGeom>
              <a:avLst/>
              <a:gdLst>
                <a:gd name="T0" fmla="*/ 91 w 91"/>
                <a:gd name="T1" fmla="*/ 566 h 566"/>
                <a:gd name="T2" fmla="*/ 65 w 91"/>
                <a:gd name="T3" fmla="*/ 566 h 566"/>
                <a:gd name="T4" fmla="*/ 0 w 91"/>
                <a:gd name="T5" fmla="*/ 0 h 566"/>
                <a:gd name="T6" fmla="*/ 20 w 91"/>
                <a:gd name="T7" fmla="*/ 0 h 566"/>
                <a:gd name="T8" fmla="*/ 91 w 91"/>
                <a:gd name="T9" fmla="*/ 566 h 566"/>
              </a:gdLst>
              <a:ahLst/>
              <a:cxnLst>
                <a:cxn ang="0">
                  <a:pos x="T0" y="T1"/>
                </a:cxn>
                <a:cxn ang="0">
                  <a:pos x="T2" y="T3"/>
                </a:cxn>
                <a:cxn ang="0">
                  <a:pos x="T4" y="T5"/>
                </a:cxn>
                <a:cxn ang="0">
                  <a:pos x="T6" y="T7"/>
                </a:cxn>
                <a:cxn ang="0">
                  <a:pos x="T8" y="T9"/>
                </a:cxn>
              </a:cxnLst>
              <a:rect l="0" t="0" r="r" b="b"/>
              <a:pathLst>
                <a:path w="91" h="566">
                  <a:moveTo>
                    <a:pt x="91" y="566"/>
                  </a:moveTo>
                  <a:lnTo>
                    <a:pt x="65" y="566"/>
                  </a:lnTo>
                  <a:lnTo>
                    <a:pt x="0" y="0"/>
                  </a:lnTo>
                  <a:lnTo>
                    <a:pt x="20" y="0"/>
                  </a:lnTo>
                  <a:lnTo>
                    <a:pt x="91" y="5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グループ化 4"/>
          <p:cNvGrpSpPr/>
          <p:nvPr/>
        </p:nvGrpSpPr>
        <p:grpSpPr>
          <a:xfrm>
            <a:off x="693016" y="5392149"/>
            <a:ext cx="1990642" cy="727508"/>
            <a:chOff x="649472" y="5388386"/>
            <a:chExt cx="1990642" cy="727508"/>
          </a:xfrm>
        </p:grpSpPr>
        <p:sp>
          <p:nvSpPr>
            <p:cNvPr id="29" name="角丸四角形 28"/>
            <p:cNvSpPr/>
            <p:nvPr/>
          </p:nvSpPr>
          <p:spPr>
            <a:xfrm>
              <a:off x="649472" y="5388386"/>
              <a:ext cx="1990642" cy="7275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グループ化 22"/>
            <p:cNvGrpSpPr/>
            <p:nvPr/>
          </p:nvGrpSpPr>
          <p:grpSpPr>
            <a:xfrm>
              <a:off x="773829" y="5525844"/>
              <a:ext cx="702241" cy="452592"/>
              <a:chOff x="22555200" y="7224712"/>
              <a:chExt cx="1384300" cy="892175"/>
            </a:xfrm>
            <a:solidFill>
              <a:schemeClr val="bg1"/>
            </a:solidFill>
          </p:grpSpPr>
          <p:sp>
            <p:nvSpPr>
              <p:cNvPr id="2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6" name="テキスト ボックス 2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grpSp>
        <p:nvGrpSpPr>
          <p:cNvPr id="2" name="グループ化 1"/>
          <p:cNvGrpSpPr>
            <a:grpSpLocks noChangeAspect="1"/>
          </p:cNvGrpSpPr>
          <p:nvPr/>
        </p:nvGrpSpPr>
        <p:grpSpPr>
          <a:xfrm>
            <a:off x="7547502" y="3214758"/>
            <a:ext cx="2009979" cy="2304000"/>
            <a:chOff x="7884959" y="3127671"/>
            <a:chExt cx="2114961" cy="2424339"/>
          </a:xfrm>
        </p:grpSpPr>
        <p:grpSp>
          <p:nvGrpSpPr>
            <p:cNvPr id="30" name="グループ化 29"/>
            <p:cNvGrpSpPr>
              <a:grpSpLocks noChangeAspect="1"/>
            </p:cNvGrpSpPr>
            <p:nvPr/>
          </p:nvGrpSpPr>
          <p:grpSpPr>
            <a:xfrm rot="7200000">
              <a:off x="7730270" y="3282360"/>
              <a:ext cx="2424339" cy="2114961"/>
              <a:chOff x="184312" y="2478692"/>
              <a:chExt cx="2495299" cy="2176865"/>
            </a:xfrm>
          </p:grpSpPr>
          <p:sp>
            <p:nvSpPr>
              <p:cNvPr id="31"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chemeClr val="accent2">
                  <a:lumMod val="20000"/>
                  <a:lumOff val="80000"/>
                  <a:alpha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rgbClr val="64AFE1">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chemeClr val="accent2">
                  <a:lumMod val="40000"/>
                  <a:lumOff val="60000"/>
                  <a:alpha val="2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4C81BA">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5" name="Group 4"/>
            <p:cNvGrpSpPr>
              <a:grpSpLocks noChangeAspect="1"/>
            </p:cNvGrpSpPr>
            <p:nvPr/>
          </p:nvGrpSpPr>
          <p:grpSpPr bwMode="auto">
            <a:xfrm>
              <a:off x="8387869" y="3641095"/>
              <a:ext cx="1126138" cy="1127272"/>
              <a:chOff x="3089" y="1901"/>
              <a:chExt cx="993" cy="994"/>
            </a:xfrm>
          </p:grpSpPr>
          <p:sp>
            <p:nvSpPr>
              <p:cNvPr id="3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41275">
                <a:solidFill>
                  <a:schemeClr val="accent1"/>
                </a:solidFill>
                <a:prstDash val="sysDash"/>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39600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468087" y="2217067"/>
            <a:ext cx="11255828" cy="2520000"/>
          </a:xfrm>
          <a:prstGeom prst="roundRect">
            <a:avLst>
              <a:gd name="adj" fmla="val 5288"/>
            </a:avLst>
          </a:prstGeom>
          <a:solidFill>
            <a:srgbClr val="CDDDCD"/>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solidFill>
                  <a:schemeClr val="bg1"/>
                </a:solidFill>
                <a:latin typeface="Meiryo UI" panose="020B0604030504040204" pitchFamily="50" charset="-128"/>
                <a:ea typeface="Meiryo UI" panose="020B0604030504040204" pitchFamily="50" charset="-128"/>
              </a:rPr>
              <a:t>1-</a:t>
            </a:r>
            <a:r>
              <a:rPr lang="en-US" altLang="ja-JP" sz="2800" dirty="0">
                <a:solidFill>
                  <a:schemeClr val="bg1"/>
                </a:solidFill>
                <a:latin typeface="Meiryo UI" panose="020B0604030504040204" pitchFamily="50" charset="-128"/>
                <a:ea typeface="Meiryo UI" panose="020B0604030504040204" pitchFamily="50" charset="-128"/>
              </a:rPr>
              <a:t>2</a:t>
            </a:r>
            <a:r>
              <a:rPr lang="ja-JP" altLang="en-US" sz="2800" dirty="0">
                <a:solidFill>
                  <a:schemeClr val="bg1"/>
                </a:solidFill>
                <a:latin typeface="Meiryo UI" panose="020B0604030504040204" pitchFamily="50" charset="-128"/>
                <a:ea typeface="Meiryo UI" panose="020B0604030504040204" pitchFamily="50" charset="-128"/>
              </a:rPr>
              <a:t>　</a:t>
            </a:r>
            <a:r>
              <a:rPr lang="en" altLang="ja-JP" sz="2800" dirty="0">
                <a:solidFill>
                  <a:schemeClr val="bg1"/>
                </a:solidFill>
                <a:latin typeface="Meiryo UI" panose="020B0604030504040204" pitchFamily="50" charset="-128"/>
                <a:ea typeface="Meiryo UI" panose="020B0604030504040204" pitchFamily="50" charset="-128"/>
              </a:rPr>
              <a:t>InnerSource </a:t>
            </a:r>
            <a:r>
              <a:rPr lang="ja-JP" altLang="en-US" sz="2800" dirty="0">
                <a:solidFill>
                  <a:schemeClr val="bg1"/>
                </a:solidFill>
                <a:latin typeface="Meiryo UI" panose="020B0604030504040204" pitchFamily="50" charset="-128"/>
                <a:ea typeface="Meiryo UI" panose="020B0604030504040204" pitchFamily="50" charset="-128"/>
              </a:rPr>
              <a:t>なら、</a:t>
            </a:r>
            <a:r>
              <a:rPr lang="en" altLang="ja-JP" sz="2800" dirty="0">
                <a:solidFill>
                  <a:schemeClr val="bg1"/>
                </a:solidFill>
                <a:latin typeface="Meiryo UI" panose="020B0604030504040204" pitchFamily="50" charset="-128"/>
                <a:ea typeface="Meiryo UI" panose="020B0604030504040204" pitchFamily="50" charset="-128"/>
              </a:rPr>
              <a:t>まとめて解決でき</a:t>
            </a:r>
            <a:r>
              <a:rPr lang="ja-JP" altLang="en-US" sz="2800" dirty="0">
                <a:solidFill>
                  <a:schemeClr val="bg1"/>
                </a:solidFill>
                <a:latin typeface="Meiryo UI" panose="020B0604030504040204" pitchFamily="50" charset="-128"/>
                <a:ea typeface="Meiryo UI" panose="020B0604030504040204" pitchFamily="50" charset="-128"/>
              </a:rPr>
              <a:t>ます！</a:t>
            </a:r>
            <a:endParaRPr lang="en-US" altLang="ja-JP" sz="2800" dirty="0">
              <a:solidFill>
                <a:schemeClr val="bg1"/>
              </a:solidFill>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1" y="1413989"/>
            <a:ext cx="12204000" cy="540000"/>
          </a:xfrm>
          <a:prstGeom prst="rect">
            <a:avLst/>
          </a:prstGeom>
          <a:noFill/>
        </p:spPr>
        <p:txBody>
          <a:bodyPr wrap="square" lIns="0" tIns="0" rIns="0" bIns="0" rtlCol="0" anchor="ctr" anchorCtr="0">
            <a:noAutofit/>
          </a:bodyPr>
          <a:lstStyle/>
          <a:p>
            <a:pPr algn="ctr"/>
            <a:r>
              <a:rPr lang="en-US" altLang="ja-JP" sz="3400" b="1" dirty="0" err="1">
                <a:solidFill>
                  <a:srgbClr val="000000"/>
                </a:solidFill>
                <a:latin typeface="Meiryo UI" panose="020B0604030504040204" pitchFamily="50" charset="-128"/>
                <a:ea typeface="Meiryo UI" panose="020B0604030504040204" pitchFamily="50" charset="-128"/>
              </a:rPr>
              <a:t>InnerSource</a:t>
            </a:r>
            <a:r>
              <a:rPr lang="en-US" altLang="ja-JP" sz="3400" b="1" dirty="0">
                <a:solidFill>
                  <a:srgbClr val="000000"/>
                </a:solidFill>
                <a:latin typeface="Meiryo UI" panose="020B0604030504040204" pitchFamily="50" charset="-128"/>
                <a:ea typeface="Meiryo UI" panose="020B0604030504040204" pitchFamily="50" charset="-128"/>
              </a:rPr>
              <a:t> </a:t>
            </a:r>
            <a:r>
              <a:rPr lang="ja-JP" altLang="en-US" sz="3400" b="1" dirty="0">
                <a:solidFill>
                  <a:srgbClr val="000000"/>
                </a:solidFill>
                <a:latin typeface="Meiryo UI" panose="020B0604030504040204" pitchFamily="50" charset="-128"/>
                <a:ea typeface="Meiryo UI" panose="020B0604030504040204" pitchFamily="50" charset="-128"/>
              </a:rPr>
              <a:t>を使うと</a:t>
            </a:r>
            <a:r>
              <a:rPr lang="ja-JP" altLang="en-US" sz="3400" b="1" dirty="0">
                <a:solidFill>
                  <a:srgbClr val="668565"/>
                </a:solidFill>
                <a:latin typeface="Meiryo UI" panose="020B0604030504040204" pitchFamily="50" charset="-128"/>
                <a:ea typeface="Meiryo UI" panose="020B0604030504040204" pitchFamily="50" charset="-128"/>
              </a:rPr>
              <a:t>全ての欠点を解決し、効果が得られる</a:t>
            </a:r>
            <a:endParaRPr lang="zh-CN" altLang="en-US" sz="3400" b="1" dirty="0">
              <a:solidFill>
                <a:srgbClr val="668565"/>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722000" y="5715268"/>
            <a:ext cx="8748000" cy="432000"/>
          </a:xfrm>
          <a:prstGeom prst="rect">
            <a:avLst/>
          </a:prstGeom>
        </p:spPr>
        <p:txBody>
          <a:bodyPr wrap="square" lIns="0" tIns="0" rIns="0" bIns="0" anchor="ctr" anchorCtr="0">
            <a:noAutofit/>
          </a:bodyPr>
          <a:lstStyle/>
          <a:p>
            <a:pPr algn="ctr"/>
            <a:r>
              <a:rPr lang="ja-JP" altLang="en-US" sz="3200" dirty="0">
                <a:latin typeface="+mn-ea"/>
              </a:rPr>
              <a:t>・・・ でも、そもそも </a:t>
            </a:r>
            <a:r>
              <a:rPr lang="en-US" altLang="ja-JP" sz="3200" b="1" dirty="0" err="1">
                <a:latin typeface="+mn-ea"/>
              </a:rPr>
              <a:t>InnerSource</a:t>
            </a:r>
            <a:r>
              <a:rPr lang="en-US" altLang="ja-JP" sz="3200" b="1" dirty="0">
                <a:latin typeface="+mn-ea"/>
              </a:rPr>
              <a:t> </a:t>
            </a:r>
            <a:r>
              <a:rPr lang="ja-JP" altLang="en-US" sz="3200" dirty="0">
                <a:latin typeface="+mn-ea"/>
              </a:rPr>
              <a:t>って？</a:t>
            </a:r>
          </a:p>
        </p:txBody>
      </p:sp>
      <p:sp>
        <p:nvSpPr>
          <p:cNvPr id="21" name="テキスト ボックス 20"/>
          <p:cNvSpPr txBox="1"/>
          <p:nvPr/>
        </p:nvSpPr>
        <p:spPr>
          <a:xfrm>
            <a:off x="468086" y="3573654"/>
            <a:ext cx="11255828" cy="792000"/>
          </a:xfrm>
          <a:prstGeom prst="rect">
            <a:avLst/>
          </a:prstGeom>
          <a:noFill/>
        </p:spPr>
        <p:txBody>
          <a:bodyPr wrap="square" lIns="468000" tIns="0" rIns="468000" bIns="0" rtlCol="0" anchor="ctr" anchorCtr="0">
            <a:noAutofit/>
          </a:bodyPr>
          <a:lstStyle/>
          <a:p>
            <a:r>
              <a:rPr lang="ja-JP" altLang="en-US" sz="2800" dirty="0">
                <a:solidFill>
                  <a:srgbClr val="668565"/>
                </a:solidFill>
                <a:latin typeface="+mn-ea"/>
              </a:rPr>
              <a:t>● 共通の課題</a:t>
            </a:r>
            <a:r>
              <a:rPr lang="ja-JP" altLang="ja-JP" sz="2800" dirty="0">
                <a:solidFill>
                  <a:srgbClr val="668565"/>
                </a:solidFill>
                <a:latin typeface="+mn-ea"/>
              </a:rPr>
              <a:t>に対する解決方法を再利用することで、</a:t>
            </a:r>
            <a:endParaRPr lang="en-US" altLang="ja-JP" sz="2800" dirty="0">
              <a:solidFill>
                <a:srgbClr val="668565"/>
              </a:solidFill>
              <a:latin typeface="+mn-ea"/>
            </a:endParaRPr>
          </a:p>
          <a:p>
            <a:r>
              <a:rPr lang="en-US" altLang="ja-JP" sz="2800" dirty="0">
                <a:solidFill>
                  <a:srgbClr val="668565"/>
                </a:solidFill>
                <a:latin typeface="+mn-ea"/>
              </a:rPr>
              <a:t>    </a:t>
            </a:r>
            <a:r>
              <a:rPr lang="ja-JP" altLang="ja-JP" sz="2800" dirty="0">
                <a:solidFill>
                  <a:srgbClr val="668565"/>
                </a:solidFill>
                <a:latin typeface="+mn-ea"/>
              </a:rPr>
              <a:t>組織にとってより高い価値となることに集中して取り組むことができる</a:t>
            </a:r>
          </a:p>
        </p:txBody>
      </p:sp>
      <p:sp>
        <p:nvSpPr>
          <p:cNvPr id="22" name="テキスト ボックス 21"/>
          <p:cNvSpPr txBox="1"/>
          <p:nvPr/>
        </p:nvSpPr>
        <p:spPr>
          <a:xfrm>
            <a:off x="468086" y="2513557"/>
            <a:ext cx="11255828" cy="828000"/>
          </a:xfrm>
          <a:prstGeom prst="rect">
            <a:avLst/>
          </a:prstGeom>
          <a:noFill/>
        </p:spPr>
        <p:txBody>
          <a:bodyPr wrap="square" lIns="468000" tIns="0" rIns="468000" bIns="0" rtlCol="0" anchor="ctr" anchorCtr="0">
            <a:noAutofit/>
          </a:bodyPr>
          <a:lstStyle/>
          <a:p>
            <a:r>
              <a:rPr lang="ja-JP" altLang="en-US" sz="2800" dirty="0">
                <a:solidFill>
                  <a:srgbClr val="668565"/>
                </a:solidFill>
                <a:latin typeface="+mn-ea"/>
              </a:rPr>
              <a:t>● </a:t>
            </a:r>
            <a:r>
              <a:rPr lang="ja-JP" altLang="ja-JP" sz="2800" dirty="0">
                <a:solidFill>
                  <a:srgbClr val="668565"/>
                </a:solidFill>
                <a:latin typeface="+mn-ea"/>
              </a:rPr>
              <a:t>エンジニア同士が新しいさまざまな技術やバラエティに富んだ人々と</a:t>
            </a:r>
            <a:endParaRPr lang="en-US" altLang="ja-JP" sz="2800" dirty="0">
              <a:solidFill>
                <a:srgbClr val="668565"/>
              </a:solidFill>
              <a:latin typeface="+mn-ea"/>
            </a:endParaRPr>
          </a:p>
          <a:p>
            <a:r>
              <a:rPr lang="en-US" altLang="ja-JP" sz="2800" dirty="0">
                <a:solidFill>
                  <a:srgbClr val="668565"/>
                </a:solidFill>
                <a:latin typeface="+mn-ea"/>
              </a:rPr>
              <a:t>     </a:t>
            </a:r>
            <a:r>
              <a:rPr lang="ja-JP" altLang="ja-JP" sz="2800" dirty="0">
                <a:solidFill>
                  <a:srgbClr val="668565"/>
                </a:solidFill>
                <a:latin typeface="+mn-ea"/>
              </a:rPr>
              <a:t>一緒に仕事をする</a:t>
            </a:r>
            <a:r>
              <a:rPr lang="ja-JP" altLang="en-US" sz="2800" dirty="0">
                <a:solidFill>
                  <a:srgbClr val="668565"/>
                </a:solidFill>
                <a:latin typeface="+mn-ea"/>
              </a:rPr>
              <a:t>事ができる</a:t>
            </a:r>
            <a:endParaRPr lang="ja-JP" altLang="ja-JP" sz="2800" dirty="0">
              <a:solidFill>
                <a:srgbClr val="668565"/>
              </a:solidFill>
              <a:latin typeface="+mn-ea"/>
            </a:endParaRPr>
          </a:p>
        </p:txBody>
      </p:sp>
    </p:spTree>
    <p:extLst>
      <p:ext uri="{BB962C8B-B14F-4D97-AF65-F5344CB8AC3E}">
        <p14:creationId xmlns:p14="http://schemas.microsoft.com/office/powerpoint/2010/main" val="30863613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467400" y="1547966"/>
            <a:ext cx="11257200" cy="4824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solidFill>
                  <a:schemeClr val="bg1"/>
                </a:solidFill>
                <a:latin typeface="+mn-ea"/>
                <a:ea typeface="+mn-ea"/>
              </a:rPr>
              <a:t>全然自分に得ではないですよね？</a:t>
            </a:r>
            <a:endParaRPr lang="ja-JP" altLang="ja-JP" sz="2800" dirty="0">
              <a:solidFill>
                <a:schemeClr val="bg1"/>
              </a:solidFill>
              <a:latin typeface="+mn-ea"/>
              <a:ea typeface="+mn-ea"/>
            </a:endParaRPr>
          </a:p>
        </p:txBody>
      </p:sp>
      <p:sp>
        <p:nvSpPr>
          <p:cNvPr id="15" name="コンテンツ プレースホルダー 2"/>
          <p:cNvSpPr txBox="1">
            <a:spLocks/>
          </p:cNvSpPr>
          <p:nvPr/>
        </p:nvSpPr>
        <p:spPr>
          <a:xfrm>
            <a:off x="479426" y="983687"/>
            <a:ext cx="10246486"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064D2"/>
                </a:solidFill>
                <a:latin typeface="+mn-ea"/>
              </a:rPr>
              <a:t>回答：損得の話ではなくて、</a:t>
            </a:r>
            <a:r>
              <a:rPr lang="en-US" altLang="ja-JP" sz="3600" b="1" dirty="0">
                <a:solidFill>
                  <a:srgbClr val="0064D2"/>
                </a:solidFill>
                <a:latin typeface="+mn-ea"/>
              </a:rPr>
              <a:t>Give &amp; Given </a:t>
            </a:r>
            <a:r>
              <a:rPr lang="ja-JP" altLang="en-US" sz="3600" b="1" dirty="0">
                <a:solidFill>
                  <a:srgbClr val="0064D2"/>
                </a:solidFill>
                <a:latin typeface="+mn-ea"/>
              </a:rPr>
              <a:t>の話です</a:t>
            </a:r>
            <a:endParaRPr lang="en-US" altLang="ja-JP" sz="3600" b="1" dirty="0">
              <a:solidFill>
                <a:srgbClr val="0064D2"/>
              </a:solidFill>
              <a:latin typeface="+mn-ea"/>
            </a:endParaRPr>
          </a:p>
        </p:txBody>
      </p:sp>
      <p:grpSp>
        <p:nvGrpSpPr>
          <p:cNvPr id="6" name="Group 4"/>
          <p:cNvGrpSpPr>
            <a:grpSpLocks noChangeAspect="1"/>
          </p:cNvGrpSpPr>
          <p:nvPr/>
        </p:nvGrpSpPr>
        <p:grpSpPr bwMode="auto">
          <a:xfrm>
            <a:off x="2544766" y="3646421"/>
            <a:ext cx="1059421" cy="1299672"/>
            <a:chOff x="-1410" y="1743"/>
            <a:chExt cx="1830" cy="2245"/>
          </a:xfrm>
        </p:grpSpPr>
        <p:sp>
          <p:nvSpPr>
            <p:cNvPr id="17" name="AutoShape 3"/>
            <p:cNvSpPr>
              <a:spLocks noChangeAspect="1" noChangeArrowheads="1" noTextEdit="1"/>
            </p:cNvSpPr>
            <p:nvPr/>
          </p:nvSpPr>
          <p:spPr bwMode="auto">
            <a:xfrm>
              <a:off x="-1410" y="1743"/>
              <a:ext cx="1830"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5"/>
            <p:cNvSpPr>
              <a:spLocks/>
            </p:cNvSpPr>
            <p:nvPr/>
          </p:nvSpPr>
          <p:spPr bwMode="auto">
            <a:xfrm>
              <a:off x="-537" y="1742"/>
              <a:ext cx="70" cy="203"/>
            </a:xfrm>
            <a:custGeom>
              <a:avLst/>
              <a:gdLst>
                <a:gd name="T0" fmla="*/ 30 w 60"/>
                <a:gd name="T1" fmla="*/ 176 h 176"/>
                <a:gd name="T2" fmla="*/ 60 w 60"/>
                <a:gd name="T3" fmla="*/ 146 h 176"/>
                <a:gd name="T4" fmla="*/ 60 w 60"/>
                <a:gd name="T5" fmla="*/ 30 h 176"/>
                <a:gd name="T6" fmla="*/ 30 w 60"/>
                <a:gd name="T7" fmla="*/ 0 h 176"/>
                <a:gd name="T8" fmla="*/ 0 w 60"/>
                <a:gd name="T9" fmla="*/ 30 h 176"/>
                <a:gd name="T10" fmla="*/ 0 w 60"/>
                <a:gd name="T11" fmla="*/ 146 h 176"/>
                <a:gd name="T12" fmla="*/ 30 w 6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60" h="176">
                  <a:moveTo>
                    <a:pt x="30" y="176"/>
                  </a:moveTo>
                  <a:cubicBezTo>
                    <a:pt x="47" y="176"/>
                    <a:pt x="60" y="162"/>
                    <a:pt x="60" y="146"/>
                  </a:cubicBezTo>
                  <a:cubicBezTo>
                    <a:pt x="60" y="30"/>
                    <a:pt x="60" y="30"/>
                    <a:pt x="60" y="30"/>
                  </a:cubicBezTo>
                  <a:cubicBezTo>
                    <a:pt x="60" y="14"/>
                    <a:pt x="47" y="0"/>
                    <a:pt x="30" y="0"/>
                  </a:cubicBezTo>
                  <a:cubicBezTo>
                    <a:pt x="14" y="0"/>
                    <a:pt x="0" y="14"/>
                    <a:pt x="0" y="30"/>
                  </a:cubicBezTo>
                  <a:cubicBezTo>
                    <a:pt x="0" y="146"/>
                    <a:pt x="0" y="146"/>
                    <a:pt x="0" y="146"/>
                  </a:cubicBezTo>
                  <a:cubicBezTo>
                    <a:pt x="0" y="162"/>
                    <a:pt x="14" y="176"/>
                    <a:pt x="30" y="17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6"/>
            <p:cNvSpPr>
              <a:spLocks/>
            </p:cNvSpPr>
            <p:nvPr/>
          </p:nvSpPr>
          <p:spPr bwMode="auto">
            <a:xfrm>
              <a:off x="-244" y="1823"/>
              <a:ext cx="136" cy="199"/>
            </a:xfrm>
            <a:custGeom>
              <a:avLst/>
              <a:gdLst>
                <a:gd name="T0" fmla="*/ 21 w 118"/>
                <a:gd name="T1" fmla="*/ 169 h 172"/>
                <a:gd name="T2" fmla="*/ 34 w 118"/>
                <a:gd name="T3" fmla="*/ 172 h 172"/>
                <a:gd name="T4" fmla="*/ 61 w 118"/>
                <a:gd name="T5" fmla="*/ 155 h 172"/>
                <a:gd name="T6" fmla="*/ 111 w 118"/>
                <a:gd name="T7" fmla="*/ 47 h 172"/>
                <a:gd name="T8" fmla="*/ 97 w 118"/>
                <a:gd name="T9" fmla="*/ 7 h 172"/>
                <a:gd name="T10" fmla="*/ 57 w 118"/>
                <a:gd name="T11" fmla="*/ 22 h 172"/>
                <a:gd name="T12" fmla="*/ 7 w 118"/>
                <a:gd name="T13" fmla="*/ 129 h 172"/>
                <a:gd name="T14" fmla="*/ 21 w 118"/>
                <a:gd name="T15" fmla="*/ 169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2">
                  <a:moveTo>
                    <a:pt x="21" y="169"/>
                  </a:moveTo>
                  <a:cubicBezTo>
                    <a:pt x="25" y="171"/>
                    <a:pt x="30" y="172"/>
                    <a:pt x="34" y="172"/>
                  </a:cubicBezTo>
                  <a:cubicBezTo>
                    <a:pt x="45" y="172"/>
                    <a:pt x="56" y="165"/>
                    <a:pt x="61" y="155"/>
                  </a:cubicBezTo>
                  <a:cubicBezTo>
                    <a:pt x="111" y="47"/>
                    <a:pt x="111" y="47"/>
                    <a:pt x="111" y="47"/>
                  </a:cubicBezTo>
                  <a:cubicBezTo>
                    <a:pt x="118" y="32"/>
                    <a:pt x="112" y="14"/>
                    <a:pt x="97" y="7"/>
                  </a:cubicBezTo>
                  <a:cubicBezTo>
                    <a:pt x="82" y="0"/>
                    <a:pt x="64" y="7"/>
                    <a:pt x="57" y="22"/>
                  </a:cubicBezTo>
                  <a:cubicBezTo>
                    <a:pt x="7" y="129"/>
                    <a:pt x="7" y="129"/>
                    <a:pt x="7" y="129"/>
                  </a:cubicBezTo>
                  <a:cubicBezTo>
                    <a:pt x="0" y="144"/>
                    <a:pt x="6" y="162"/>
                    <a:pt x="21" y="16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7"/>
            <p:cNvSpPr>
              <a:spLocks/>
            </p:cNvSpPr>
            <p:nvPr/>
          </p:nvSpPr>
          <p:spPr bwMode="auto">
            <a:xfrm>
              <a:off x="-14" y="2051"/>
              <a:ext cx="187" cy="151"/>
            </a:xfrm>
            <a:custGeom>
              <a:avLst/>
              <a:gdLst>
                <a:gd name="T0" fmla="*/ 34 w 162"/>
                <a:gd name="T1" fmla="*/ 131 h 131"/>
                <a:gd name="T2" fmla="*/ 51 w 162"/>
                <a:gd name="T3" fmla="*/ 125 h 131"/>
                <a:gd name="T4" fmla="*/ 146 w 162"/>
                <a:gd name="T5" fmla="*/ 59 h 131"/>
                <a:gd name="T6" fmla="*/ 153 w 162"/>
                <a:gd name="T7" fmla="*/ 17 h 131"/>
                <a:gd name="T8" fmla="*/ 111 w 162"/>
                <a:gd name="T9" fmla="*/ 10 h 131"/>
                <a:gd name="T10" fmla="*/ 16 w 162"/>
                <a:gd name="T11" fmla="*/ 76 h 131"/>
                <a:gd name="T12" fmla="*/ 9 w 162"/>
                <a:gd name="T13" fmla="*/ 118 h 131"/>
                <a:gd name="T14" fmla="*/ 34 w 162"/>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34" y="131"/>
                  </a:moveTo>
                  <a:cubicBezTo>
                    <a:pt x="40" y="131"/>
                    <a:pt x="46" y="129"/>
                    <a:pt x="51" y="125"/>
                  </a:cubicBezTo>
                  <a:cubicBezTo>
                    <a:pt x="146" y="59"/>
                    <a:pt x="146" y="59"/>
                    <a:pt x="146" y="59"/>
                  </a:cubicBezTo>
                  <a:cubicBezTo>
                    <a:pt x="159" y="49"/>
                    <a:pt x="162" y="30"/>
                    <a:pt x="153" y="17"/>
                  </a:cubicBezTo>
                  <a:cubicBezTo>
                    <a:pt x="143" y="3"/>
                    <a:pt x="124" y="0"/>
                    <a:pt x="111" y="10"/>
                  </a:cubicBezTo>
                  <a:cubicBezTo>
                    <a:pt x="16" y="76"/>
                    <a:pt x="16" y="76"/>
                    <a:pt x="16" y="76"/>
                  </a:cubicBezTo>
                  <a:cubicBezTo>
                    <a:pt x="3" y="86"/>
                    <a:pt x="0" y="105"/>
                    <a:pt x="9" y="118"/>
                  </a:cubicBezTo>
                  <a:cubicBezTo>
                    <a:pt x="15" y="127"/>
                    <a:pt x="24" y="131"/>
                    <a:pt x="34" y="13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8"/>
            <p:cNvSpPr>
              <a:spLocks/>
            </p:cNvSpPr>
            <p:nvPr/>
          </p:nvSpPr>
          <p:spPr bwMode="auto">
            <a:xfrm>
              <a:off x="-61" y="2652"/>
              <a:ext cx="188" cy="152"/>
            </a:xfrm>
            <a:custGeom>
              <a:avLst/>
              <a:gdLst>
                <a:gd name="T0" fmla="*/ 16 w 162"/>
                <a:gd name="T1" fmla="*/ 59 h 131"/>
                <a:gd name="T2" fmla="*/ 111 w 162"/>
                <a:gd name="T3" fmla="*/ 125 h 131"/>
                <a:gd name="T4" fmla="*/ 128 w 162"/>
                <a:gd name="T5" fmla="*/ 131 h 131"/>
                <a:gd name="T6" fmla="*/ 153 w 162"/>
                <a:gd name="T7" fmla="*/ 118 h 131"/>
                <a:gd name="T8" fmla="*/ 146 w 162"/>
                <a:gd name="T9" fmla="*/ 76 h 131"/>
                <a:gd name="T10" fmla="*/ 51 w 162"/>
                <a:gd name="T11" fmla="*/ 10 h 131"/>
                <a:gd name="T12" fmla="*/ 9 w 162"/>
                <a:gd name="T13" fmla="*/ 17 h 131"/>
                <a:gd name="T14" fmla="*/ 16 w 162"/>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16" y="59"/>
                  </a:moveTo>
                  <a:cubicBezTo>
                    <a:pt x="111" y="125"/>
                    <a:pt x="111" y="125"/>
                    <a:pt x="111" y="125"/>
                  </a:cubicBezTo>
                  <a:cubicBezTo>
                    <a:pt x="116" y="129"/>
                    <a:pt x="122" y="131"/>
                    <a:pt x="128" y="131"/>
                  </a:cubicBezTo>
                  <a:cubicBezTo>
                    <a:pt x="138" y="131"/>
                    <a:pt x="147" y="126"/>
                    <a:pt x="153" y="118"/>
                  </a:cubicBezTo>
                  <a:cubicBezTo>
                    <a:pt x="162" y="105"/>
                    <a:pt x="159" y="86"/>
                    <a:pt x="146" y="76"/>
                  </a:cubicBezTo>
                  <a:cubicBezTo>
                    <a:pt x="51" y="10"/>
                    <a:pt x="51" y="10"/>
                    <a:pt x="51" y="10"/>
                  </a:cubicBezTo>
                  <a:cubicBezTo>
                    <a:pt x="38" y="0"/>
                    <a:pt x="19" y="3"/>
                    <a:pt x="9" y="17"/>
                  </a:cubicBezTo>
                  <a:cubicBezTo>
                    <a:pt x="0" y="30"/>
                    <a:pt x="3" y="49"/>
                    <a:pt x="16" y="5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9"/>
            <p:cNvSpPr>
              <a:spLocks/>
            </p:cNvSpPr>
            <p:nvPr/>
          </p:nvSpPr>
          <p:spPr bwMode="auto">
            <a:xfrm>
              <a:off x="41" y="2392"/>
              <a:ext cx="203" cy="69"/>
            </a:xfrm>
            <a:custGeom>
              <a:avLst/>
              <a:gdLst>
                <a:gd name="T0" fmla="*/ 30 w 176"/>
                <a:gd name="T1" fmla="*/ 0 h 60"/>
                <a:gd name="T2" fmla="*/ 0 w 176"/>
                <a:gd name="T3" fmla="*/ 30 h 60"/>
                <a:gd name="T4" fmla="*/ 30 w 176"/>
                <a:gd name="T5" fmla="*/ 60 h 60"/>
                <a:gd name="T6" fmla="*/ 145 w 176"/>
                <a:gd name="T7" fmla="*/ 60 h 60"/>
                <a:gd name="T8" fmla="*/ 146 w 176"/>
                <a:gd name="T9" fmla="*/ 60 h 60"/>
                <a:gd name="T10" fmla="*/ 176 w 176"/>
                <a:gd name="T11" fmla="*/ 31 h 60"/>
                <a:gd name="T12" fmla="*/ 146 w 176"/>
                <a:gd name="T13" fmla="*/ 0 h 60"/>
                <a:gd name="T14" fmla="*/ 30 w 176"/>
                <a:gd name="T15" fmla="*/ 0 h 60"/>
                <a:gd name="T16" fmla="*/ 30 w 17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60">
                  <a:moveTo>
                    <a:pt x="30" y="0"/>
                  </a:moveTo>
                  <a:cubicBezTo>
                    <a:pt x="13" y="0"/>
                    <a:pt x="0" y="14"/>
                    <a:pt x="0" y="30"/>
                  </a:cubicBezTo>
                  <a:cubicBezTo>
                    <a:pt x="0" y="47"/>
                    <a:pt x="13" y="60"/>
                    <a:pt x="30" y="60"/>
                  </a:cubicBezTo>
                  <a:cubicBezTo>
                    <a:pt x="145" y="60"/>
                    <a:pt x="145" y="60"/>
                    <a:pt x="145" y="60"/>
                  </a:cubicBezTo>
                  <a:cubicBezTo>
                    <a:pt x="145" y="60"/>
                    <a:pt x="145" y="60"/>
                    <a:pt x="146" y="60"/>
                  </a:cubicBezTo>
                  <a:cubicBezTo>
                    <a:pt x="162" y="60"/>
                    <a:pt x="175" y="47"/>
                    <a:pt x="176" y="31"/>
                  </a:cubicBezTo>
                  <a:cubicBezTo>
                    <a:pt x="176" y="14"/>
                    <a:pt x="162" y="1"/>
                    <a:pt x="146" y="0"/>
                  </a:cubicBezTo>
                  <a:cubicBezTo>
                    <a:pt x="30" y="0"/>
                    <a:pt x="30" y="0"/>
                    <a:pt x="30" y="0"/>
                  </a:cubicBezTo>
                  <a:cubicBezTo>
                    <a:pt x="30" y="0"/>
                    <a:pt x="30" y="0"/>
                    <a:pt x="3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0"/>
            <p:cNvSpPr>
              <a:spLocks/>
            </p:cNvSpPr>
            <p:nvPr/>
          </p:nvSpPr>
          <p:spPr bwMode="auto">
            <a:xfrm>
              <a:off x="-905" y="1823"/>
              <a:ext cx="137" cy="199"/>
            </a:xfrm>
            <a:custGeom>
              <a:avLst/>
              <a:gdLst>
                <a:gd name="T0" fmla="*/ 57 w 119"/>
                <a:gd name="T1" fmla="*/ 155 h 172"/>
                <a:gd name="T2" fmla="*/ 84 w 119"/>
                <a:gd name="T3" fmla="*/ 172 h 172"/>
                <a:gd name="T4" fmla="*/ 97 w 119"/>
                <a:gd name="T5" fmla="*/ 169 h 172"/>
                <a:gd name="T6" fmla="*/ 112 w 119"/>
                <a:gd name="T7" fmla="*/ 129 h 172"/>
                <a:gd name="T8" fmla="*/ 61 w 119"/>
                <a:gd name="T9" fmla="*/ 22 h 172"/>
                <a:gd name="T10" fmla="*/ 21 w 119"/>
                <a:gd name="T11" fmla="*/ 7 h 172"/>
                <a:gd name="T12" fmla="*/ 7 w 119"/>
                <a:gd name="T13" fmla="*/ 47 h 172"/>
                <a:gd name="T14" fmla="*/ 57 w 119"/>
                <a:gd name="T15" fmla="*/ 155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72">
                  <a:moveTo>
                    <a:pt x="57" y="155"/>
                  </a:moveTo>
                  <a:cubicBezTo>
                    <a:pt x="62" y="165"/>
                    <a:pt x="73" y="172"/>
                    <a:pt x="84" y="172"/>
                  </a:cubicBezTo>
                  <a:cubicBezTo>
                    <a:pt x="89" y="172"/>
                    <a:pt x="93" y="171"/>
                    <a:pt x="97" y="169"/>
                  </a:cubicBezTo>
                  <a:cubicBezTo>
                    <a:pt x="112" y="162"/>
                    <a:pt x="119" y="144"/>
                    <a:pt x="112" y="129"/>
                  </a:cubicBezTo>
                  <a:cubicBezTo>
                    <a:pt x="61" y="22"/>
                    <a:pt x="61" y="22"/>
                    <a:pt x="61" y="22"/>
                  </a:cubicBezTo>
                  <a:cubicBezTo>
                    <a:pt x="54" y="7"/>
                    <a:pt x="36" y="0"/>
                    <a:pt x="21" y="7"/>
                  </a:cubicBezTo>
                  <a:cubicBezTo>
                    <a:pt x="6" y="14"/>
                    <a:pt x="0" y="32"/>
                    <a:pt x="7" y="47"/>
                  </a:cubicBezTo>
                  <a:lnTo>
                    <a:pt x="57" y="15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
            <p:cNvSpPr>
              <a:spLocks/>
            </p:cNvSpPr>
            <p:nvPr/>
          </p:nvSpPr>
          <p:spPr bwMode="auto">
            <a:xfrm>
              <a:off x="-1186" y="2051"/>
              <a:ext cx="188" cy="151"/>
            </a:xfrm>
            <a:custGeom>
              <a:avLst/>
              <a:gdLst>
                <a:gd name="T0" fmla="*/ 17 w 163"/>
                <a:gd name="T1" fmla="*/ 59 h 131"/>
                <a:gd name="T2" fmla="*/ 111 w 163"/>
                <a:gd name="T3" fmla="*/ 125 h 131"/>
                <a:gd name="T4" fmla="*/ 128 w 163"/>
                <a:gd name="T5" fmla="*/ 131 h 131"/>
                <a:gd name="T6" fmla="*/ 153 w 163"/>
                <a:gd name="T7" fmla="*/ 118 h 131"/>
                <a:gd name="T8" fmla="*/ 146 w 163"/>
                <a:gd name="T9" fmla="*/ 76 h 131"/>
                <a:gd name="T10" fmla="*/ 51 w 163"/>
                <a:gd name="T11" fmla="*/ 10 h 131"/>
                <a:gd name="T12" fmla="*/ 10 w 163"/>
                <a:gd name="T13" fmla="*/ 17 h 131"/>
                <a:gd name="T14" fmla="*/ 17 w 163"/>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59"/>
                  </a:moveTo>
                  <a:cubicBezTo>
                    <a:pt x="111" y="125"/>
                    <a:pt x="111" y="125"/>
                    <a:pt x="111" y="125"/>
                  </a:cubicBezTo>
                  <a:cubicBezTo>
                    <a:pt x="116" y="129"/>
                    <a:pt x="122" y="131"/>
                    <a:pt x="128" y="131"/>
                  </a:cubicBezTo>
                  <a:cubicBezTo>
                    <a:pt x="138" y="131"/>
                    <a:pt x="147" y="127"/>
                    <a:pt x="153" y="118"/>
                  </a:cubicBezTo>
                  <a:cubicBezTo>
                    <a:pt x="163" y="105"/>
                    <a:pt x="159" y="86"/>
                    <a:pt x="146" y="76"/>
                  </a:cubicBezTo>
                  <a:cubicBezTo>
                    <a:pt x="51" y="10"/>
                    <a:pt x="51" y="10"/>
                    <a:pt x="51" y="10"/>
                  </a:cubicBezTo>
                  <a:cubicBezTo>
                    <a:pt x="38" y="0"/>
                    <a:pt x="19" y="3"/>
                    <a:pt x="10" y="17"/>
                  </a:cubicBezTo>
                  <a:cubicBezTo>
                    <a:pt x="0" y="30"/>
                    <a:pt x="3" y="49"/>
                    <a:pt x="17" y="5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2"/>
            <p:cNvSpPr>
              <a:spLocks/>
            </p:cNvSpPr>
            <p:nvPr/>
          </p:nvSpPr>
          <p:spPr bwMode="auto">
            <a:xfrm>
              <a:off x="-1140" y="2652"/>
              <a:ext cx="189" cy="152"/>
            </a:xfrm>
            <a:custGeom>
              <a:avLst/>
              <a:gdLst>
                <a:gd name="T0" fmla="*/ 17 w 163"/>
                <a:gd name="T1" fmla="*/ 76 h 131"/>
                <a:gd name="T2" fmla="*/ 10 w 163"/>
                <a:gd name="T3" fmla="*/ 118 h 131"/>
                <a:gd name="T4" fmla="*/ 34 w 163"/>
                <a:gd name="T5" fmla="*/ 131 h 131"/>
                <a:gd name="T6" fmla="*/ 51 w 163"/>
                <a:gd name="T7" fmla="*/ 125 h 131"/>
                <a:gd name="T8" fmla="*/ 146 w 163"/>
                <a:gd name="T9" fmla="*/ 59 h 131"/>
                <a:gd name="T10" fmla="*/ 153 w 163"/>
                <a:gd name="T11" fmla="*/ 17 h 131"/>
                <a:gd name="T12" fmla="*/ 111 w 163"/>
                <a:gd name="T13" fmla="*/ 10 h 131"/>
                <a:gd name="T14" fmla="*/ 17 w 163"/>
                <a:gd name="T15" fmla="*/ 76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76"/>
                  </a:moveTo>
                  <a:cubicBezTo>
                    <a:pt x="3" y="86"/>
                    <a:pt x="0" y="105"/>
                    <a:pt x="10" y="118"/>
                  </a:cubicBezTo>
                  <a:cubicBezTo>
                    <a:pt x="15" y="126"/>
                    <a:pt x="25" y="131"/>
                    <a:pt x="34" y="131"/>
                  </a:cubicBezTo>
                  <a:cubicBezTo>
                    <a:pt x="40" y="131"/>
                    <a:pt x="46" y="129"/>
                    <a:pt x="51" y="125"/>
                  </a:cubicBezTo>
                  <a:cubicBezTo>
                    <a:pt x="146" y="59"/>
                    <a:pt x="146" y="59"/>
                    <a:pt x="146" y="59"/>
                  </a:cubicBezTo>
                  <a:cubicBezTo>
                    <a:pt x="159" y="49"/>
                    <a:pt x="163" y="30"/>
                    <a:pt x="153" y="17"/>
                  </a:cubicBezTo>
                  <a:cubicBezTo>
                    <a:pt x="143" y="3"/>
                    <a:pt x="125" y="0"/>
                    <a:pt x="111" y="10"/>
                  </a:cubicBezTo>
                  <a:lnTo>
                    <a:pt x="17" y="7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3"/>
            <p:cNvSpPr>
              <a:spLocks/>
            </p:cNvSpPr>
            <p:nvPr/>
          </p:nvSpPr>
          <p:spPr bwMode="auto">
            <a:xfrm>
              <a:off x="-1256" y="2392"/>
              <a:ext cx="202" cy="69"/>
            </a:xfrm>
            <a:custGeom>
              <a:avLst/>
              <a:gdLst>
                <a:gd name="T0" fmla="*/ 30 w 175"/>
                <a:gd name="T1" fmla="*/ 60 h 60"/>
                <a:gd name="T2" fmla="*/ 30 w 175"/>
                <a:gd name="T3" fmla="*/ 60 h 60"/>
                <a:gd name="T4" fmla="*/ 145 w 175"/>
                <a:gd name="T5" fmla="*/ 60 h 60"/>
                <a:gd name="T6" fmla="*/ 175 w 175"/>
                <a:gd name="T7" fmla="*/ 30 h 60"/>
                <a:gd name="T8" fmla="*/ 145 w 175"/>
                <a:gd name="T9" fmla="*/ 0 h 60"/>
                <a:gd name="T10" fmla="*/ 145 w 175"/>
                <a:gd name="T11" fmla="*/ 0 h 60"/>
                <a:gd name="T12" fmla="*/ 30 w 175"/>
                <a:gd name="T13" fmla="*/ 0 h 60"/>
                <a:gd name="T14" fmla="*/ 0 w 175"/>
                <a:gd name="T15" fmla="*/ 31 h 60"/>
                <a:gd name="T16" fmla="*/ 30 w 175"/>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60">
                  <a:moveTo>
                    <a:pt x="30" y="60"/>
                  </a:moveTo>
                  <a:cubicBezTo>
                    <a:pt x="30" y="60"/>
                    <a:pt x="30" y="60"/>
                    <a:pt x="30" y="60"/>
                  </a:cubicBezTo>
                  <a:cubicBezTo>
                    <a:pt x="145" y="60"/>
                    <a:pt x="145" y="60"/>
                    <a:pt x="145" y="60"/>
                  </a:cubicBezTo>
                  <a:cubicBezTo>
                    <a:pt x="162" y="60"/>
                    <a:pt x="175" y="47"/>
                    <a:pt x="175" y="30"/>
                  </a:cubicBezTo>
                  <a:cubicBezTo>
                    <a:pt x="175" y="14"/>
                    <a:pt x="162" y="0"/>
                    <a:pt x="145" y="0"/>
                  </a:cubicBezTo>
                  <a:cubicBezTo>
                    <a:pt x="145" y="0"/>
                    <a:pt x="145" y="0"/>
                    <a:pt x="145" y="0"/>
                  </a:cubicBezTo>
                  <a:cubicBezTo>
                    <a:pt x="30" y="0"/>
                    <a:pt x="30" y="0"/>
                    <a:pt x="30" y="0"/>
                  </a:cubicBezTo>
                  <a:cubicBezTo>
                    <a:pt x="13" y="1"/>
                    <a:pt x="0" y="14"/>
                    <a:pt x="0" y="31"/>
                  </a:cubicBezTo>
                  <a:cubicBezTo>
                    <a:pt x="0" y="47"/>
                    <a:pt x="13" y="60"/>
                    <a:pt x="30" y="6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4"/>
            <p:cNvSpPr>
              <a:spLocks noEditPoints="1"/>
            </p:cNvSpPr>
            <p:nvPr/>
          </p:nvSpPr>
          <p:spPr bwMode="auto">
            <a:xfrm>
              <a:off x="-1422" y="2130"/>
              <a:ext cx="1854" cy="1859"/>
            </a:xfrm>
            <a:custGeom>
              <a:avLst/>
              <a:gdLst>
                <a:gd name="T0" fmla="*/ 1579 w 1604"/>
                <a:gd name="T1" fmla="*/ 1556 h 1607"/>
                <a:gd name="T2" fmla="*/ 1049 w 1604"/>
                <a:gd name="T3" fmla="*/ 1264 h 1607"/>
                <a:gd name="T4" fmla="*/ 830 w 1604"/>
                <a:gd name="T5" fmla="*/ 1210 h 1607"/>
                <a:gd name="T6" fmla="*/ 830 w 1604"/>
                <a:gd name="T7" fmla="*/ 1018 h 1607"/>
                <a:gd name="T8" fmla="*/ 1164 w 1604"/>
                <a:gd name="T9" fmla="*/ 880 h 1607"/>
                <a:gd name="T10" fmla="*/ 1197 w 1604"/>
                <a:gd name="T11" fmla="*/ 828 h 1607"/>
                <a:gd name="T12" fmla="*/ 1184 w 1604"/>
                <a:gd name="T13" fmla="*/ 794 h 1607"/>
                <a:gd name="T14" fmla="*/ 830 w 1604"/>
                <a:gd name="T15" fmla="*/ 960 h 1607"/>
                <a:gd name="T16" fmla="*/ 830 w 1604"/>
                <a:gd name="T17" fmla="*/ 644 h 1607"/>
                <a:gd name="T18" fmla="*/ 1114 w 1604"/>
                <a:gd name="T19" fmla="*/ 363 h 1607"/>
                <a:gd name="T20" fmla="*/ 1116 w 1604"/>
                <a:gd name="T21" fmla="*/ 79 h 1607"/>
                <a:gd name="T22" fmla="*/ 832 w 1604"/>
                <a:gd name="T23" fmla="*/ 78 h 1607"/>
                <a:gd name="T24" fmla="*/ 800 w 1604"/>
                <a:gd name="T25" fmla="*/ 110 h 1607"/>
                <a:gd name="T26" fmla="*/ 769 w 1604"/>
                <a:gd name="T27" fmla="*/ 79 h 1607"/>
                <a:gd name="T28" fmla="*/ 486 w 1604"/>
                <a:gd name="T29" fmla="*/ 78 h 1607"/>
                <a:gd name="T30" fmla="*/ 484 w 1604"/>
                <a:gd name="T31" fmla="*/ 361 h 1607"/>
                <a:gd name="T32" fmla="*/ 770 w 1604"/>
                <a:gd name="T33" fmla="*/ 650 h 1607"/>
                <a:gd name="T34" fmla="*/ 770 w 1604"/>
                <a:gd name="T35" fmla="*/ 960 h 1607"/>
                <a:gd name="T36" fmla="*/ 416 w 1604"/>
                <a:gd name="T37" fmla="*/ 794 h 1607"/>
                <a:gd name="T38" fmla="*/ 403 w 1604"/>
                <a:gd name="T39" fmla="*/ 828 h 1607"/>
                <a:gd name="T40" fmla="*/ 436 w 1604"/>
                <a:gd name="T41" fmla="*/ 880 h 1607"/>
                <a:gd name="T42" fmla="*/ 770 w 1604"/>
                <a:gd name="T43" fmla="*/ 1018 h 1607"/>
                <a:gd name="T44" fmla="*/ 770 w 1604"/>
                <a:gd name="T45" fmla="*/ 1210 h 1607"/>
                <a:gd name="T46" fmla="*/ 551 w 1604"/>
                <a:gd name="T47" fmla="*/ 1264 h 1607"/>
                <a:gd name="T48" fmla="*/ 25 w 1604"/>
                <a:gd name="T49" fmla="*/ 1556 h 1607"/>
                <a:gd name="T50" fmla="*/ 36 w 1604"/>
                <a:gd name="T51" fmla="*/ 1607 h 1607"/>
                <a:gd name="T52" fmla="*/ 1567 w 1604"/>
                <a:gd name="T53" fmla="*/ 1607 h 1607"/>
                <a:gd name="T54" fmla="*/ 1579 w 1604"/>
                <a:gd name="T55" fmla="*/ 1556 h 1607"/>
                <a:gd name="T56" fmla="*/ 775 w 1604"/>
                <a:gd name="T57" fmla="*/ 1520 h 1607"/>
                <a:gd name="T58" fmla="*/ 735 w 1604"/>
                <a:gd name="T59" fmla="*/ 1481 h 1607"/>
                <a:gd name="T60" fmla="*/ 775 w 1604"/>
                <a:gd name="T61" fmla="*/ 1441 h 1607"/>
                <a:gd name="T62" fmla="*/ 814 w 1604"/>
                <a:gd name="T63" fmla="*/ 1481 h 1607"/>
                <a:gd name="T64" fmla="*/ 775 w 1604"/>
                <a:gd name="T65" fmla="*/ 1520 h 1607"/>
                <a:gd name="T66" fmla="*/ 928 w 1604"/>
                <a:gd name="T67" fmla="*/ 1349 h 1607"/>
                <a:gd name="T68" fmla="*/ 967 w 1604"/>
                <a:gd name="T69" fmla="*/ 1310 h 1607"/>
                <a:gd name="T70" fmla="*/ 1007 w 1604"/>
                <a:gd name="T71" fmla="*/ 1349 h 1607"/>
                <a:gd name="T72" fmla="*/ 967 w 1604"/>
                <a:gd name="T73" fmla="*/ 1389 h 1607"/>
                <a:gd name="T74" fmla="*/ 928 w 1604"/>
                <a:gd name="T75" fmla="*/ 1349 h 1607"/>
                <a:gd name="T76" fmla="*/ 1006 w 1604"/>
                <a:gd name="T77" fmla="*/ 1544 h 1607"/>
                <a:gd name="T78" fmla="*/ 966 w 1604"/>
                <a:gd name="T79" fmla="*/ 1504 h 1607"/>
                <a:gd name="T80" fmla="*/ 1006 w 1604"/>
                <a:gd name="T81" fmla="*/ 1465 h 1607"/>
                <a:gd name="T82" fmla="*/ 1045 w 1604"/>
                <a:gd name="T83" fmla="*/ 1504 h 1607"/>
                <a:gd name="T84" fmla="*/ 1006 w 1604"/>
                <a:gd name="T85" fmla="*/ 1544 h 1607"/>
                <a:gd name="T86" fmla="*/ 1137 w 1604"/>
                <a:gd name="T87" fmla="*/ 1477 h 1607"/>
                <a:gd name="T88" fmla="*/ 1098 w 1604"/>
                <a:gd name="T89" fmla="*/ 1437 h 1607"/>
                <a:gd name="T90" fmla="*/ 1137 w 1604"/>
                <a:gd name="T91" fmla="*/ 1398 h 1607"/>
                <a:gd name="T92" fmla="*/ 1177 w 1604"/>
                <a:gd name="T93" fmla="*/ 1437 h 1607"/>
                <a:gd name="T94" fmla="*/ 1137 w 1604"/>
                <a:gd name="T95" fmla="*/ 1477 h 1607"/>
                <a:gd name="T96" fmla="*/ 1292 w 1604"/>
                <a:gd name="T97" fmla="*/ 1555 h 1607"/>
                <a:gd name="T98" fmla="*/ 1253 w 1604"/>
                <a:gd name="T99" fmla="*/ 1515 h 1607"/>
                <a:gd name="T100" fmla="*/ 1292 w 1604"/>
                <a:gd name="T101" fmla="*/ 1476 h 1607"/>
                <a:gd name="T102" fmla="*/ 1332 w 1604"/>
                <a:gd name="T103" fmla="*/ 1515 h 1607"/>
                <a:gd name="T104" fmla="*/ 1292 w 1604"/>
                <a:gd name="T105" fmla="*/ 155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4" h="1607">
                  <a:moveTo>
                    <a:pt x="1579" y="1556"/>
                  </a:moveTo>
                  <a:cubicBezTo>
                    <a:pt x="1049" y="1264"/>
                    <a:pt x="1049" y="1264"/>
                    <a:pt x="1049" y="1264"/>
                  </a:cubicBezTo>
                  <a:cubicBezTo>
                    <a:pt x="979" y="1232"/>
                    <a:pt x="905" y="1214"/>
                    <a:pt x="830" y="1210"/>
                  </a:cubicBezTo>
                  <a:cubicBezTo>
                    <a:pt x="830" y="1018"/>
                    <a:pt x="830" y="1018"/>
                    <a:pt x="830" y="1018"/>
                  </a:cubicBezTo>
                  <a:cubicBezTo>
                    <a:pt x="1020" y="1115"/>
                    <a:pt x="1124" y="972"/>
                    <a:pt x="1164" y="880"/>
                  </a:cubicBezTo>
                  <a:cubicBezTo>
                    <a:pt x="1174" y="856"/>
                    <a:pt x="1186" y="840"/>
                    <a:pt x="1197" y="828"/>
                  </a:cubicBezTo>
                  <a:cubicBezTo>
                    <a:pt x="1208" y="816"/>
                    <a:pt x="1201" y="796"/>
                    <a:pt x="1184" y="794"/>
                  </a:cubicBezTo>
                  <a:cubicBezTo>
                    <a:pt x="983" y="765"/>
                    <a:pt x="874" y="890"/>
                    <a:pt x="830" y="960"/>
                  </a:cubicBezTo>
                  <a:cubicBezTo>
                    <a:pt x="830" y="644"/>
                    <a:pt x="830" y="644"/>
                    <a:pt x="830" y="644"/>
                  </a:cubicBezTo>
                  <a:cubicBezTo>
                    <a:pt x="1114" y="363"/>
                    <a:pt x="1114" y="363"/>
                    <a:pt x="1114" y="363"/>
                  </a:cubicBezTo>
                  <a:cubicBezTo>
                    <a:pt x="1193" y="285"/>
                    <a:pt x="1193" y="158"/>
                    <a:pt x="1116" y="79"/>
                  </a:cubicBezTo>
                  <a:cubicBezTo>
                    <a:pt x="1038" y="1"/>
                    <a:pt x="911" y="0"/>
                    <a:pt x="832" y="78"/>
                  </a:cubicBezTo>
                  <a:cubicBezTo>
                    <a:pt x="800" y="110"/>
                    <a:pt x="800" y="110"/>
                    <a:pt x="800" y="110"/>
                  </a:cubicBezTo>
                  <a:cubicBezTo>
                    <a:pt x="769" y="79"/>
                    <a:pt x="769" y="79"/>
                    <a:pt x="769" y="79"/>
                  </a:cubicBezTo>
                  <a:cubicBezTo>
                    <a:pt x="692" y="1"/>
                    <a:pt x="565" y="0"/>
                    <a:pt x="486" y="78"/>
                  </a:cubicBezTo>
                  <a:cubicBezTo>
                    <a:pt x="407" y="156"/>
                    <a:pt x="407" y="283"/>
                    <a:pt x="484" y="361"/>
                  </a:cubicBezTo>
                  <a:cubicBezTo>
                    <a:pt x="770" y="650"/>
                    <a:pt x="770" y="650"/>
                    <a:pt x="770" y="650"/>
                  </a:cubicBezTo>
                  <a:cubicBezTo>
                    <a:pt x="770" y="960"/>
                    <a:pt x="770" y="960"/>
                    <a:pt x="770" y="960"/>
                  </a:cubicBezTo>
                  <a:cubicBezTo>
                    <a:pt x="726" y="890"/>
                    <a:pt x="617" y="765"/>
                    <a:pt x="416" y="794"/>
                  </a:cubicBezTo>
                  <a:cubicBezTo>
                    <a:pt x="399" y="796"/>
                    <a:pt x="392" y="816"/>
                    <a:pt x="403" y="828"/>
                  </a:cubicBezTo>
                  <a:cubicBezTo>
                    <a:pt x="414" y="840"/>
                    <a:pt x="426" y="856"/>
                    <a:pt x="436" y="880"/>
                  </a:cubicBezTo>
                  <a:cubicBezTo>
                    <a:pt x="476" y="972"/>
                    <a:pt x="580" y="1115"/>
                    <a:pt x="770" y="1018"/>
                  </a:cubicBezTo>
                  <a:cubicBezTo>
                    <a:pt x="770" y="1210"/>
                    <a:pt x="770" y="1210"/>
                    <a:pt x="770" y="1210"/>
                  </a:cubicBezTo>
                  <a:cubicBezTo>
                    <a:pt x="695" y="1214"/>
                    <a:pt x="621" y="1232"/>
                    <a:pt x="551" y="1264"/>
                  </a:cubicBezTo>
                  <a:cubicBezTo>
                    <a:pt x="25" y="1556"/>
                    <a:pt x="25" y="1556"/>
                    <a:pt x="25" y="1556"/>
                  </a:cubicBezTo>
                  <a:cubicBezTo>
                    <a:pt x="0" y="1569"/>
                    <a:pt x="8" y="1607"/>
                    <a:pt x="36" y="1607"/>
                  </a:cubicBezTo>
                  <a:cubicBezTo>
                    <a:pt x="1567" y="1607"/>
                    <a:pt x="1567" y="1607"/>
                    <a:pt x="1567" y="1607"/>
                  </a:cubicBezTo>
                  <a:cubicBezTo>
                    <a:pt x="1595" y="1607"/>
                    <a:pt x="1604" y="1569"/>
                    <a:pt x="1579" y="1556"/>
                  </a:cubicBezTo>
                  <a:close/>
                  <a:moveTo>
                    <a:pt x="775" y="1520"/>
                  </a:moveTo>
                  <a:cubicBezTo>
                    <a:pt x="753" y="1520"/>
                    <a:pt x="735" y="1502"/>
                    <a:pt x="735" y="1481"/>
                  </a:cubicBezTo>
                  <a:cubicBezTo>
                    <a:pt x="735" y="1459"/>
                    <a:pt x="753" y="1441"/>
                    <a:pt x="775" y="1441"/>
                  </a:cubicBezTo>
                  <a:cubicBezTo>
                    <a:pt x="797" y="1441"/>
                    <a:pt x="814" y="1459"/>
                    <a:pt x="814" y="1481"/>
                  </a:cubicBezTo>
                  <a:cubicBezTo>
                    <a:pt x="814" y="1502"/>
                    <a:pt x="797" y="1520"/>
                    <a:pt x="775" y="1520"/>
                  </a:cubicBezTo>
                  <a:close/>
                  <a:moveTo>
                    <a:pt x="928" y="1349"/>
                  </a:moveTo>
                  <a:cubicBezTo>
                    <a:pt x="928" y="1327"/>
                    <a:pt x="945" y="1310"/>
                    <a:pt x="967" y="1310"/>
                  </a:cubicBezTo>
                  <a:cubicBezTo>
                    <a:pt x="989" y="1310"/>
                    <a:pt x="1007" y="1327"/>
                    <a:pt x="1007" y="1349"/>
                  </a:cubicBezTo>
                  <a:cubicBezTo>
                    <a:pt x="1007" y="1371"/>
                    <a:pt x="989" y="1389"/>
                    <a:pt x="967" y="1389"/>
                  </a:cubicBezTo>
                  <a:cubicBezTo>
                    <a:pt x="945" y="1389"/>
                    <a:pt x="928" y="1371"/>
                    <a:pt x="928" y="1349"/>
                  </a:cubicBezTo>
                  <a:close/>
                  <a:moveTo>
                    <a:pt x="1006" y="1544"/>
                  </a:moveTo>
                  <a:cubicBezTo>
                    <a:pt x="984" y="1544"/>
                    <a:pt x="966" y="1526"/>
                    <a:pt x="966" y="1504"/>
                  </a:cubicBezTo>
                  <a:cubicBezTo>
                    <a:pt x="966" y="1482"/>
                    <a:pt x="984" y="1465"/>
                    <a:pt x="1006" y="1465"/>
                  </a:cubicBezTo>
                  <a:cubicBezTo>
                    <a:pt x="1028" y="1465"/>
                    <a:pt x="1045" y="1482"/>
                    <a:pt x="1045" y="1504"/>
                  </a:cubicBezTo>
                  <a:cubicBezTo>
                    <a:pt x="1045" y="1526"/>
                    <a:pt x="1028" y="1544"/>
                    <a:pt x="1006" y="1544"/>
                  </a:cubicBezTo>
                  <a:close/>
                  <a:moveTo>
                    <a:pt x="1137" y="1477"/>
                  </a:moveTo>
                  <a:cubicBezTo>
                    <a:pt x="1115" y="1477"/>
                    <a:pt x="1098" y="1459"/>
                    <a:pt x="1098" y="1437"/>
                  </a:cubicBezTo>
                  <a:cubicBezTo>
                    <a:pt x="1098" y="1416"/>
                    <a:pt x="1115" y="1398"/>
                    <a:pt x="1137" y="1398"/>
                  </a:cubicBezTo>
                  <a:cubicBezTo>
                    <a:pt x="1159" y="1398"/>
                    <a:pt x="1177" y="1416"/>
                    <a:pt x="1177" y="1437"/>
                  </a:cubicBezTo>
                  <a:cubicBezTo>
                    <a:pt x="1177" y="1459"/>
                    <a:pt x="1159" y="1477"/>
                    <a:pt x="1137" y="1477"/>
                  </a:cubicBezTo>
                  <a:close/>
                  <a:moveTo>
                    <a:pt x="1292" y="1555"/>
                  </a:moveTo>
                  <a:cubicBezTo>
                    <a:pt x="1270" y="1555"/>
                    <a:pt x="1253" y="1537"/>
                    <a:pt x="1253" y="1515"/>
                  </a:cubicBezTo>
                  <a:cubicBezTo>
                    <a:pt x="1253" y="1494"/>
                    <a:pt x="1270" y="1476"/>
                    <a:pt x="1292" y="1476"/>
                  </a:cubicBezTo>
                  <a:cubicBezTo>
                    <a:pt x="1314" y="1476"/>
                    <a:pt x="1332" y="1494"/>
                    <a:pt x="1332" y="1515"/>
                  </a:cubicBezTo>
                  <a:cubicBezTo>
                    <a:pt x="1332" y="1537"/>
                    <a:pt x="1314" y="1555"/>
                    <a:pt x="1292" y="1555"/>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Group 17"/>
          <p:cNvGrpSpPr>
            <a:grpSpLocks noChangeAspect="1"/>
          </p:cNvGrpSpPr>
          <p:nvPr/>
        </p:nvGrpSpPr>
        <p:grpSpPr bwMode="auto">
          <a:xfrm>
            <a:off x="9728419" y="5004932"/>
            <a:ext cx="1272782" cy="1173153"/>
            <a:chOff x="4591" y="3272"/>
            <a:chExt cx="2274" cy="2096"/>
          </a:xfrm>
        </p:grpSpPr>
        <p:sp>
          <p:nvSpPr>
            <p:cNvPr id="29" name="AutoShape 16"/>
            <p:cNvSpPr>
              <a:spLocks noChangeAspect="1" noChangeArrowheads="1" noTextEdit="1"/>
            </p:cNvSpPr>
            <p:nvPr/>
          </p:nvSpPr>
          <p:spPr bwMode="auto">
            <a:xfrm>
              <a:off x="4591" y="3272"/>
              <a:ext cx="2274" cy="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8"/>
            <p:cNvSpPr>
              <a:spLocks/>
            </p:cNvSpPr>
            <p:nvPr/>
          </p:nvSpPr>
          <p:spPr bwMode="auto">
            <a:xfrm>
              <a:off x="4590" y="4237"/>
              <a:ext cx="2276" cy="1130"/>
            </a:xfrm>
            <a:custGeom>
              <a:avLst/>
              <a:gdLst>
                <a:gd name="T0" fmla="*/ 1892 w 1970"/>
                <a:gd name="T1" fmla="*/ 259 h 977"/>
                <a:gd name="T2" fmla="*/ 1831 w 1970"/>
                <a:gd name="T3" fmla="*/ 206 h 977"/>
                <a:gd name="T4" fmla="*/ 1881 w 1970"/>
                <a:gd name="T5" fmla="*/ 113 h 977"/>
                <a:gd name="T6" fmla="*/ 1767 w 1970"/>
                <a:gd name="T7" fmla="*/ 1 h 977"/>
                <a:gd name="T8" fmla="*/ 1656 w 1970"/>
                <a:gd name="T9" fmla="*/ 113 h 977"/>
                <a:gd name="T10" fmla="*/ 1702 w 1970"/>
                <a:gd name="T11" fmla="*/ 204 h 977"/>
                <a:gd name="T12" fmla="*/ 1638 w 1970"/>
                <a:gd name="T13" fmla="*/ 259 h 977"/>
                <a:gd name="T14" fmla="*/ 1563 w 1970"/>
                <a:gd name="T15" fmla="*/ 384 h 977"/>
                <a:gd name="T16" fmla="*/ 1492 w 1970"/>
                <a:gd name="T17" fmla="*/ 323 h 977"/>
                <a:gd name="T18" fmla="*/ 1553 w 1970"/>
                <a:gd name="T19" fmla="*/ 209 h 977"/>
                <a:gd name="T20" fmla="*/ 1415 w 1970"/>
                <a:gd name="T21" fmla="*/ 74 h 977"/>
                <a:gd name="T22" fmla="*/ 1281 w 1970"/>
                <a:gd name="T23" fmla="*/ 210 h 977"/>
                <a:gd name="T24" fmla="*/ 1337 w 1970"/>
                <a:gd name="T25" fmla="*/ 319 h 977"/>
                <a:gd name="T26" fmla="*/ 1259 w 1970"/>
                <a:gd name="T27" fmla="*/ 387 h 977"/>
                <a:gd name="T28" fmla="*/ 1179 w 1970"/>
                <a:gd name="T29" fmla="*/ 501 h 977"/>
                <a:gd name="T30" fmla="*/ 1163 w 1970"/>
                <a:gd name="T31" fmla="*/ 487 h 977"/>
                <a:gd name="T32" fmla="*/ 1076 w 1970"/>
                <a:gd name="T33" fmla="*/ 412 h 977"/>
                <a:gd name="T34" fmla="*/ 1146 w 1970"/>
                <a:gd name="T35" fmla="*/ 279 h 977"/>
                <a:gd name="T36" fmla="*/ 986 w 1970"/>
                <a:gd name="T37" fmla="*/ 122 h 977"/>
                <a:gd name="T38" fmla="*/ 829 w 1970"/>
                <a:gd name="T39" fmla="*/ 280 h 977"/>
                <a:gd name="T40" fmla="*/ 894 w 1970"/>
                <a:gd name="T41" fmla="*/ 408 h 977"/>
                <a:gd name="T42" fmla="*/ 803 w 1970"/>
                <a:gd name="T43" fmla="*/ 487 h 977"/>
                <a:gd name="T44" fmla="*/ 790 w 1970"/>
                <a:gd name="T45" fmla="*/ 498 h 977"/>
                <a:gd name="T46" fmla="*/ 711 w 1970"/>
                <a:gd name="T47" fmla="*/ 387 h 977"/>
                <a:gd name="T48" fmla="*/ 633 w 1970"/>
                <a:gd name="T49" fmla="*/ 319 h 977"/>
                <a:gd name="T50" fmla="*/ 688 w 1970"/>
                <a:gd name="T51" fmla="*/ 210 h 977"/>
                <a:gd name="T52" fmla="*/ 555 w 1970"/>
                <a:gd name="T53" fmla="*/ 74 h 977"/>
                <a:gd name="T54" fmla="*/ 417 w 1970"/>
                <a:gd name="T55" fmla="*/ 209 h 977"/>
                <a:gd name="T56" fmla="*/ 477 w 1970"/>
                <a:gd name="T57" fmla="*/ 323 h 977"/>
                <a:gd name="T58" fmla="*/ 406 w 1970"/>
                <a:gd name="T59" fmla="*/ 384 h 977"/>
                <a:gd name="T60" fmla="*/ 332 w 1970"/>
                <a:gd name="T61" fmla="*/ 259 h 977"/>
                <a:gd name="T62" fmla="*/ 267 w 1970"/>
                <a:gd name="T63" fmla="*/ 204 h 977"/>
                <a:gd name="T64" fmla="*/ 313 w 1970"/>
                <a:gd name="T65" fmla="*/ 113 h 977"/>
                <a:gd name="T66" fmla="*/ 203 w 1970"/>
                <a:gd name="T67" fmla="*/ 1 h 977"/>
                <a:gd name="T68" fmla="*/ 89 w 1970"/>
                <a:gd name="T69" fmla="*/ 113 h 977"/>
                <a:gd name="T70" fmla="*/ 139 w 1970"/>
                <a:gd name="T71" fmla="*/ 206 h 977"/>
                <a:gd name="T72" fmla="*/ 77 w 1970"/>
                <a:gd name="T73" fmla="*/ 259 h 977"/>
                <a:gd name="T74" fmla="*/ 0 w 1970"/>
                <a:gd name="T75" fmla="*/ 420 h 977"/>
                <a:gd name="T76" fmla="*/ 0 w 1970"/>
                <a:gd name="T77" fmla="*/ 573 h 977"/>
                <a:gd name="T78" fmla="*/ 34 w 1970"/>
                <a:gd name="T79" fmla="*/ 606 h 977"/>
                <a:gd name="T80" fmla="*/ 310 w 1970"/>
                <a:gd name="T81" fmla="*/ 606 h 977"/>
                <a:gd name="T82" fmla="*/ 310 w 1970"/>
                <a:gd name="T83" fmla="*/ 765 h 977"/>
                <a:gd name="T84" fmla="*/ 350 w 1970"/>
                <a:gd name="T85" fmla="*/ 806 h 977"/>
                <a:gd name="T86" fmla="*/ 693 w 1970"/>
                <a:gd name="T87" fmla="*/ 806 h 977"/>
                <a:gd name="T88" fmla="*/ 693 w 1970"/>
                <a:gd name="T89" fmla="*/ 929 h 977"/>
                <a:gd name="T90" fmla="*/ 741 w 1970"/>
                <a:gd name="T91" fmla="*/ 977 h 977"/>
                <a:gd name="T92" fmla="*/ 1224 w 1970"/>
                <a:gd name="T93" fmla="*/ 977 h 977"/>
                <a:gd name="T94" fmla="*/ 1272 w 1970"/>
                <a:gd name="T95" fmla="*/ 929 h 977"/>
                <a:gd name="T96" fmla="*/ 1272 w 1970"/>
                <a:gd name="T97" fmla="*/ 806 h 977"/>
                <a:gd name="T98" fmla="*/ 1619 w 1970"/>
                <a:gd name="T99" fmla="*/ 806 h 977"/>
                <a:gd name="T100" fmla="*/ 1660 w 1970"/>
                <a:gd name="T101" fmla="*/ 765 h 977"/>
                <a:gd name="T102" fmla="*/ 1660 w 1970"/>
                <a:gd name="T103" fmla="*/ 606 h 977"/>
                <a:gd name="T104" fmla="*/ 1936 w 1970"/>
                <a:gd name="T105" fmla="*/ 606 h 977"/>
                <a:gd name="T106" fmla="*/ 1970 w 1970"/>
                <a:gd name="T107" fmla="*/ 573 h 977"/>
                <a:gd name="T108" fmla="*/ 1970 w 1970"/>
                <a:gd name="T109" fmla="*/ 420 h 977"/>
                <a:gd name="T110" fmla="*/ 1892 w 1970"/>
                <a:gd name="T111" fmla="*/ 259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0" h="977">
                  <a:moveTo>
                    <a:pt x="1892" y="259"/>
                  </a:moveTo>
                  <a:cubicBezTo>
                    <a:pt x="1831" y="206"/>
                    <a:pt x="1831" y="206"/>
                    <a:pt x="1831" y="206"/>
                  </a:cubicBezTo>
                  <a:cubicBezTo>
                    <a:pt x="1861" y="186"/>
                    <a:pt x="1881" y="152"/>
                    <a:pt x="1881" y="113"/>
                  </a:cubicBezTo>
                  <a:cubicBezTo>
                    <a:pt x="1880" y="51"/>
                    <a:pt x="1829" y="0"/>
                    <a:pt x="1767" y="1"/>
                  </a:cubicBezTo>
                  <a:cubicBezTo>
                    <a:pt x="1706" y="2"/>
                    <a:pt x="1656" y="52"/>
                    <a:pt x="1656" y="113"/>
                  </a:cubicBezTo>
                  <a:cubicBezTo>
                    <a:pt x="1656" y="150"/>
                    <a:pt x="1674" y="183"/>
                    <a:pt x="1702" y="204"/>
                  </a:cubicBezTo>
                  <a:cubicBezTo>
                    <a:pt x="1638" y="259"/>
                    <a:pt x="1638" y="259"/>
                    <a:pt x="1638" y="259"/>
                  </a:cubicBezTo>
                  <a:cubicBezTo>
                    <a:pt x="1598" y="291"/>
                    <a:pt x="1572" y="335"/>
                    <a:pt x="1563" y="384"/>
                  </a:cubicBezTo>
                  <a:cubicBezTo>
                    <a:pt x="1492" y="323"/>
                    <a:pt x="1492" y="323"/>
                    <a:pt x="1492" y="323"/>
                  </a:cubicBezTo>
                  <a:cubicBezTo>
                    <a:pt x="1529" y="298"/>
                    <a:pt x="1553" y="256"/>
                    <a:pt x="1553" y="209"/>
                  </a:cubicBezTo>
                  <a:cubicBezTo>
                    <a:pt x="1552" y="134"/>
                    <a:pt x="1490" y="73"/>
                    <a:pt x="1415" y="74"/>
                  </a:cubicBezTo>
                  <a:cubicBezTo>
                    <a:pt x="1341" y="75"/>
                    <a:pt x="1281" y="136"/>
                    <a:pt x="1281" y="210"/>
                  </a:cubicBezTo>
                  <a:cubicBezTo>
                    <a:pt x="1281" y="255"/>
                    <a:pt x="1303" y="295"/>
                    <a:pt x="1337" y="319"/>
                  </a:cubicBezTo>
                  <a:cubicBezTo>
                    <a:pt x="1259" y="387"/>
                    <a:pt x="1259" y="387"/>
                    <a:pt x="1259" y="387"/>
                  </a:cubicBezTo>
                  <a:cubicBezTo>
                    <a:pt x="1221" y="417"/>
                    <a:pt x="1194" y="456"/>
                    <a:pt x="1179" y="501"/>
                  </a:cubicBezTo>
                  <a:cubicBezTo>
                    <a:pt x="1173" y="496"/>
                    <a:pt x="1168" y="491"/>
                    <a:pt x="1163" y="487"/>
                  </a:cubicBezTo>
                  <a:cubicBezTo>
                    <a:pt x="1076" y="412"/>
                    <a:pt x="1076" y="412"/>
                    <a:pt x="1076" y="412"/>
                  </a:cubicBezTo>
                  <a:cubicBezTo>
                    <a:pt x="1118" y="383"/>
                    <a:pt x="1147" y="335"/>
                    <a:pt x="1146" y="279"/>
                  </a:cubicBezTo>
                  <a:cubicBezTo>
                    <a:pt x="1146" y="192"/>
                    <a:pt x="1073" y="121"/>
                    <a:pt x="986" y="122"/>
                  </a:cubicBezTo>
                  <a:cubicBezTo>
                    <a:pt x="899" y="123"/>
                    <a:pt x="829" y="194"/>
                    <a:pt x="829" y="280"/>
                  </a:cubicBezTo>
                  <a:cubicBezTo>
                    <a:pt x="829" y="333"/>
                    <a:pt x="855" y="379"/>
                    <a:pt x="894" y="408"/>
                  </a:cubicBezTo>
                  <a:cubicBezTo>
                    <a:pt x="803" y="487"/>
                    <a:pt x="803" y="487"/>
                    <a:pt x="803" y="487"/>
                  </a:cubicBezTo>
                  <a:cubicBezTo>
                    <a:pt x="799" y="490"/>
                    <a:pt x="794" y="494"/>
                    <a:pt x="790" y="498"/>
                  </a:cubicBezTo>
                  <a:cubicBezTo>
                    <a:pt x="775" y="455"/>
                    <a:pt x="748" y="416"/>
                    <a:pt x="711" y="387"/>
                  </a:cubicBezTo>
                  <a:cubicBezTo>
                    <a:pt x="633" y="319"/>
                    <a:pt x="633" y="319"/>
                    <a:pt x="633" y="319"/>
                  </a:cubicBezTo>
                  <a:cubicBezTo>
                    <a:pt x="667" y="295"/>
                    <a:pt x="688" y="255"/>
                    <a:pt x="688" y="210"/>
                  </a:cubicBezTo>
                  <a:cubicBezTo>
                    <a:pt x="688" y="136"/>
                    <a:pt x="629" y="75"/>
                    <a:pt x="555" y="74"/>
                  </a:cubicBezTo>
                  <a:cubicBezTo>
                    <a:pt x="480" y="73"/>
                    <a:pt x="418" y="134"/>
                    <a:pt x="417" y="209"/>
                  </a:cubicBezTo>
                  <a:cubicBezTo>
                    <a:pt x="417" y="256"/>
                    <a:pt x="441" y="298"/>
                    <a:pt x="477" y="323"/>
                  </a:cubicBezTo>
                  <a:cubicBezTo>
                    <a:pt x="406" y="384"/>
                    <a:pt x="406" y="384"/>
                    <a:pt x="406" y="384"/>
                  </a:cubicBezTo>
                  <a:cubicBezTo>
                    <a:pt x="398" y="335"/>
                    <a:pt x="371" y="291"/>
                    <a:pt x="332" y="259"/>
                  </a:cubicBezTo>
                  <a:cubicBezTo>
                    <a:pt x="267" y="204"/>
                    <a:pt x="267" y="204"/>
                    <a:pt x="267" y="204"/>
                  </a:cubicBezTo>
                  <a:cubicBezTo>
                    <a:pt x="295" y="183"/>
                    <a:pt x="313" y="150"/>
                    <a:pt x="313" y="113"/>
                  </a:cubicBezTo>
                  <a:cubicBezTo>
                    <a:pt x="313" y="52"/>
                    <a:pt x="264" y="2"/>
                    <a:pt x="203" y="1"/>
                  </a:cubicBezTo>
                  <a:cubicBezTo>
                    <a:pt x="141" y="0"/>
                    <a:pt x="89" y="51"/>
                    <a:pt x="89" y="113"/>
                  </a:cubicBezTo>
                  <a:cubicBezTo>
                    <a:pt x="89" y="152"/>
                    <a:pt x="109" y="186"/>
                    <a:pt x="139" y="206"/>
                  </a:cubicBezTo>
                  <a:cubicBezTo>
                    <a:pt x="77" y="259"/>
                    <a:pt x="77" y="259"/>
                    <a:pt x="77" y="259"/>
                  </a:cubicBezTo>
                  <a:cubicBezTo>
                    <a:pt x="29" y="298"/>
                    <a:pt x="0" y="358"/>
                    <a:pt x="0" y="420"/>
                  </a:cubicBezTo>
                  <a:cubicBezTo>
                    <a:pt x="0" y="573"/>
                    <a:pt x="0" y="573"/>
                    <a:pt x="0" y="573"/>
                  </a:cubicBezTo>
                  <a:cubicBezTo>
                    <a:pt x="0" y="591"/>
                    <a:pt x="15" y="606"/>
                    <a:pt x="34" y="606"/>
                  </a:cubicBezTo>
                  <a:cubicBezTo>
                    <a:pt x="310" y="606"/>
                    <a:pt x="310" y="606"/>
                    <a:pt x="310" y="606"/>
                  </a:cubicBezTo>
                  <a:cubicBezTo>
                    <a:pt x="310" y="765"/>
                    <a:pt x="310" y="765"/>
                    <a:pt x="310" y="765"/>
                  </a:cubicBezTo>
                  <a:cubicBezTo>
                    <a:pt x="310" y="788"/>
                    <a:pt x="328" y="806"/>
                    <a:pt x="350" y="806"/>
                  </a:cubicBezTo>
                  <a:cubicBezTo>
                    <a:pt x="693" y="806"/>
                    <a:pt x="693" y="806"/>
                    <a:pt x="693" y="806"/>
                  </a:cubicBezTo>
                  <a:cubicBezTo>
                    <a:pt x="693" y="929"/>
                    <a:pt x="693" y="929"/>
                    <a:pt x="693" y="929"/>
                  </a:cubicBezTo>
                  <a:cubicBezTo>
                    <a:pt x="693" y="956"/>
                    <a:pt x="715" y="977"/>
                    <a:pt x="741" y="977"/>
                  </a:cubicBezTo>
                  <a:cubicBezTo>
                    <a:pt x="1224" y="977"/>
                    <a:pt x="1224" y="977"/>
                    <a:pt x="1224" y="977"/>
                  </a:cubicBezTo>
                  <a:cubicBezTo>
                    <a:pt x="1251" y="977"/>
                    <a:pt x="1272" y="956"/>
                    <a:pt x="1272" y="929"/>
                  </a:cubicBezTo>
                  <a:cubicBezTo>
                    <a:pt x="1272" y="806"/>
                    <a:pt x="1272" y="806"/>
                    <a:pt x="1272" y="806"/>
                  </a:cubicBezTo>
                  <a:cubicBezTo>
                    <a:pt x="1619" y="806"/>
                    <a:pt x="1619" y="806"/>
                    <a:pt x="1619" y="806"/>
                  </a:cubicBezTo>
                  <a:cubicBezTo>
                    <a:pt x="1642" y="806"/>
                    <a:pt x="1660" y="788"/>
                    <a:pt x="1660" y="765"/>
                  </a:cubicBezTo>
                  <a:cubicBezTo>
                    <a:pt x="1660" y="606"/>
                    <a:pt x="1660" y="606"/>
                    <a:pt x="1660" y="606"/>
                  </a:cubicBezTo>
                  <a:cubicBezTo>
                    <a:pt x="1936" y="606"/>
                    <a:pt x="1936" y="606"/>
                    <a:pt x="1936" y="606"/>
                  </a:cubicBezTo>
                  <a:cubicBezTo>
                    <a:pt x="1955" y="606"/>
                    <a:pt x="1970" y="591"/>
                    <a:pt x="1970" y="573"/>
                  </a:cubicBezTo>
                  <a:cubicBezTo>
                    <a:pt x="1970" y="420"/>
                    <a:pt x="1970" y="420"/>
                    <a:pt x="1970" y="420"/>
                  </a:cubicBezTo>
                  <a:cubicBezTo>
                    <a:pt x="1970" y="358"/>
                    <a:pt x="1941" y="298"/>
                    <a:pt x="1892" y="259"/>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9"/>
            <p:cNvSpPr>
              <a:spLocks/>
            </p:cNvSpPr>
            <p:nvPr/>
          </p:nvSpPr>
          <p:spPr bwMode="auto">
            <a:xfrm>
              <a:off x="4622" y="3267"/>
              <a:ext cx="2201" cy="1134"/>
            </a:xfrm>
            <a:custGeom>
              <a:avLst/>
              <a:gdLst>
                <a:gd name="T0" fmla="*/ 62 w 1905"/>
                <a:gd name="T1" fmla="*/ 422 h 980"/>
                <a:gd name="T2" fmla="*/ 222 w 1905"/>
                <a:gd name="T3" fmla="*/ 488 h 980"/>
                <a:gd name="T4" fmla="*/ 717 w 1905"/>
                <a:gd name="T5" fmla="*/ 552 h 980"/>
                <a:gd name="T6" fmla="*/ 717 w 1905"/>
                <a:gd name="T7" fmla="*/ 552 h 980"/>
                <a:gd name="T8" fmla="*/ 717 w 1905"/>
                <a:gd name="T9" fmla="*/ 940 h 980"/>
                <a:gd name="T10" fmla="*/ 725 w 1905"/>
                <a:gd name="T11" fmla="*/ 967 h 980"/>
                <a:gd name="T12" fmla="*/ 765 w 1905"/>
                <a:gd name="T13" fmla="*/ 967 h 980"/>
                <a:gd name="T14" fmla="*/ 960 w 1905"/>
                <a:gd name="T15" fmla="*/ 872 h 980"/>
                <a:gd name="T16" fmla="*/ 1145 w 1905"/>
                <a:gd name="T17" fmla="*/ 956 h 980"/>
                <a:gd name="T18" fmla="*/ 1188 w 1905"/>
                <a:gd name="T19" fmla="*/ 941 h 980"/>
                <a:gd name="T20" fmla="*/ 1188 w 1905"/>
                <a:gd name="T21" fmla="*/ 940 h 980"/>
                <a:gd name="T22" fmla="*/ 1188 w 1905"/>
                <a:gd name="T23" fmla="*/ 552 h 980"/>
                <a:gd name="T24" fmla="*/ 1206 w 1905"/>
                <a:gd name="T25" fmla="*/ 554 h 980"/>
                <a:gd name="T26" fmla="*/ 1666 w 1905"/>
                <a:gd name="T27" fmla="*/ 495 h 980"/>
                <a:gd name="T28" fmla="*/ 1843 w 1905"/>
                <a:gd name="T29" fmla="*/ 422 h 980"/>
                <a:gd name="T30" fmla="*/ 1883 w 1905"/>
                <a:gd name="T31" fmla="*/ 312 h 980"/>
                <a:gd name="T32" fmla="*/ 1883 w 1905"/>
                <a:gd name="T33" fmla="*/ 312 h 980"/>
                <a:gd name="T34" fmla="*/ 1783 w 1905"/>
                <a:gd name="T35" fmla="*/ 275 h 980"/>
                <a:gd name="T36" fmla="*/ 1711 w 1905"/>
                <a:gd name="T37" fmla="*/ 304 h 980"/>
                <a:gd name="T38" fmla="*/ 1129 w 1905"/>
                <a:gd name="T39" fmla="*/ 357 h 980"/>
                <a:gd name="T40" fmla="*/ 1062 w 1905"/>
                <a:gd name="T41" fmla="*/ 341 h 980"/>
                <a:gd name="T42" fmla="*/ 1142 w 1905"/>
                <a:gd name="T43" fmla="*/ 185 h 980"/>
                <a:gd name="T44" fmla="*/ 965 w 1905"/>
                <a:gd name="T45" fmla="*/ 4 h 980"/>
                <a:gd name="T46" fmla="*/ 773 w 1905"/>
                <a:gd name="T47" fmla="*/ 188 h 980"/>
                <a:gd name="T48" fmla="*/ 851 w 1905"/>
                <a:gd name="T49" fmla="*/ 339 h 980"/>
                <a:gd name="T50" fmla="*/ 776 w 1905"/>
                <a:gd name="T51" fmla="*/ 357 h 980"/>
                <a:gd name="T52" fmla="*/ 194 w 1905"/>
                <a:gd name="T53" fmla="*/ 304 h 980"/>
                <a:gd name="T54" fmla="*/ 122 w 1905"/>
                <a:gd name="T55" fmla="*/ 275 h 980"/>
                <a:gd name="T56" fmla="*/ 22 w 1905"/>
                <a:gd name="T57" fmla="*/ 312 h 980"/>
                <a:gd name="T58" fmla="*/ 22 w 1905"/>
                <a:gd name="T59" fmla="*/ 312 h 980"/>
                <a:gd name="T60" fmla="*/ 62 w 1905"/>
                <a:gd name="T61" fmla="*/ 422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5" h="980">
                  <a:moveTo>
                    <a:pt x="62" y="422"/>
                  </a:moveTo>
                  <a:cubicBezTo>
                    <a:pt x="222" y="488"/>
                    <a:pt x="222" y="488"/>
                    <a:pt x="222" y="488"/>
                  </a:cubicBezTo>
                  <a:cubicBezTo>
                    <a:pt x="379" y="553"/>
                    <a:pt x="549" y="575"/>
                    <a:pt x="717" y="552"/>
                  </a:cubicBezTo>
                  <a:cubicBezTo>
                    <a:pt x="717" y="552"/>
                    <a:pt x="717" y="552"/>
                    <a:pt x="717" y="552"/>
                  </a:cubicBezTo>
                  <a:cubicBezTo>
                    <a:pt x="717" y="940"/>
                    <a:pt x="717" y="940"/>
                    <a:pt x="717" y="940"/>
                  </a:cubicBezTo>
                  <a:cubicBezTo>
                    <a:pt x="717" y="950"/>
                    <a:pt x="720" y="959"/>
                    <a:pt x="725" y="967"/>
                  </a:cubicBezTo>
                  <a:cubicBezTo>
                    <a:pt x="735" y="980"/>
                    <a:pt x="755" y="980"/>
                    <a:pt x="765" y="967"/>
                  </a:cubicBezTo>
                  <a:cubicBezTo>
                    <a:pt x="810" y="909"/>
                    <a:pt x="881" y="872"/>
                    <a:pt x="960" y="872"/>
                  </a:cubicBezTo>
                  <a:cubicBezTo>
                    <a:pt x="1033" y="872"/>
                    <a:pt x="1099" y="905"/>
                    <a:pt x="1145" y="956"/>
                  </a:cubicBezTo>
                  <a:cubicBezTo>
                    <a:pt x="1160" y="973"/>
                    <a:pt x="1188" y="963"/>
                    <a:pt x="1188" y="941"/>
                  </a:cubicBezTo>
                  <a:cubicBezTo>
                    <a:pt x="1188" y="940"/>
                    <a:pt x="1188" y="940"/>
                    <a:pt x="1188" y="940"/>
                  </a:cubicBezTo>
                  <a:cubicBezTo>
                    <a:pt x="1188" y="552"/>
                    <a:pt x="1188" y="552"/>
                    <a:pt x="1188" y="552"/>
                  </a:cubicBezTo>
                  <a:cubicBezTo>
                    <a:pt x="1206" y="554"/>
                    <a:pt x="1206" y="554"/>
                    <a:pt x="1206" y="554"/>
                  </a:cubicBezTo>
                  <a:cubicBezTo>
                    <a:pt x="1362" y="575"/>
                    <a:pt x="1521" y="555"/>
                    <a:pt x="1666" y="495"/>
                  </a:cubicBezTo>
                  <a:cubicBezTo>
                    <a:pt x="1843" y="422"/>
                    <a:pt x="1843" y="422"/>
                    <a:pt x="1843" y="422"/>
                  </a:cubicBezTo>
                  <a:cubicBezTo>
                    <a:pt x="1886" y="404"/>
                    <a:pt x="1905" y="353"/>
                    <a:pt x="1883" y="312"/>
                  </a:cubicBezTo>
                  <a:cubicBezTo>
                    <a:pt x="1883" y="312"/>
                    <a:pt x="1883" y="312"/>
                    <a:pt x="1883" y="312"/>
                  </a:cubicBezTo>
                  <a:cubicBezTo>
                    <a:pt x="1864" y="275"/>
                    <a:pt x="1821" y="259"/>
                    <a:pt x="1783" y="275"/>
                  </a:cubicBezTo>
                  <a:cubicBezTo>
                    <a:pt x="1711" y="304"/>
                    <a:pt x="1711" y="304"/>
                    <a:pt x="1711" y="304"/>
                  </a:cubicBezTo>
                  <a:cubicBezTo>
                    <a:pt x="1527" y="379"/>
                    <a:pt x="1324" y="397"/>
                    <a:pt x="1129" y="357"/>
                  </a:cubicBezTo>
                  <a:cubicBezTo>
                    <a:pt x="1062" y="341"/>
                    <a:pt x="1062" y="341"/>
                    <a:pt x="1062" y="341"/>
                  </a:cubicBezTo>
                  <a:cubicBezTo>
                    <a:pt x="1111" y="307"/>
                    <a:pt x="1143" y="250"/>
                    <a:pt x="1142" y="185"/>
                  </a:cubicBezTo>
                  <a:cubicBezTo>
                    <a:pt x="1140" y="88"/>
                    <a:pt x="1062" y="8"/>
                    <a:pt x="965" y="4"/>
                  </a:cubicBezTo>
                  <a:cubicBezTo>
                    <a:pt x="860" y="0"/>
                    <a:pt x="773" y="84"/>
                    <a:pt x="773" y="188"/>
                  </a:cubicBezTo>
                  <a:cubicBezTo>
                    <a:pt x="773" y="251"/>
                    <a:pt x="804" y="306"/>
                    <a:pt x="851" y="339"/>
                  </a:cubicBezTo>
                  <a:cubicBezTo>
                    <a:pt x="776" y="357"/>
                    <a:pt x="776" y="357"/>
                    <a:pt x="776" y="357"/>
                  </a:cubicBezTo>
                  <a:cubicBezTo>
                    <a:pt x="581" y="397"/>
                    <a:pt x="379" y="379"/>
                    <a:pt x="194" y="304"/>
                  </a:cubicBezTo>
                  <a:cubicBezTo>
                    <a:pt x="122" y="275"/>
                    <a:pt x="122" y="275"/>
                    <a:pt x="122" y="275"/>
                  </a:cubicBezTo>
                  <a:cubicBezTo>
                    <a:pt x="84" y="259"/>
                    <a:pt x="41" y="275"/>
                    <a:pt x="22" y="312"/>
                  </a:cubicBezTo>
                  <a:cubicBezTo>
                    <a:pt x="22" y="312"/>
                    <a:pt x="22" y="312"/>
                    <a:pt x="22" y="312"/>
                  </a:cubicBezTo>
                  <a:cubicBezTo>
                    <a:pt x="0" y="353"/>
                    <a:pt x="19" y="404"/>
                    <a:pt x="62" y="42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2" name="Group 22"/>
          <p:cNvGrpSpPr>
            <a:grpSpLocks noChangeAspect="1"/>
          </p:cNvGrpSpPr>
          <p:nvPr/>
        </p:nvGrpSpPr>
        <p:grpSpPr bwMode="auto">
          <a:xfrm>
            <a:off x="6553799" y="2280360"/>
            <a:ext cx="1387058" cy="1398485"/>
            <a:chOff x="5387" y="400"/>
            <a:chExt cx="2185" cy="2203"/>
          </a:xfrm>
        </p:grpSpPr>
        <p:sp>
          <p:nvSpPr>
            <p:cNvPr id="33" name="AutoShape 21"/>
            <p:cNvSpPr>
              <a:spLocks noChangeAspect="1" noChangeArrowheads="1" noTextEdit="1"/>
            </p:cNvSpPr>
            <p:nvPr/>
          </p:nvSpPr>
          <p:spPr bwMode="auto">
            <a:xfrm>
              <a:off x="5400" y="406"/>
              <a:ext cx="2163"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23"/>
            <p:cNvSpPr>
              <a:spLocks/>
            </p:cNvSpPr>
            <p:nvPr/>
          </p:nvSpPr>
          <p:spPr bwMode="auto">
            <a:xfrm>
              <a:off x="5598" y="2090"/>
              <a:ext cx="457" cy="212"/>
            </a:xfrm>
            <a:custGeom>
              <a:avLst/>
              <a:gdLst>
                <a:gd name="T0" fmla="*/ 304 w 396"/>
                <a:gd name="T1" fmla="*/ 0 h 183"/>
                <a:gd name="T2" fmla="*/ 92 w 396"/>
                <a:gd name="T3" fmla="*/ 0 h 183"/>
                <a:gd name="T4" fmla="*/ 0 w 396"/>
                <a:gd name="T5" fmla="*/ 92 h 183"/>
                <a:gd name="T6" fmla="*/ 0 w 396"/>
                <a:gd name="T7" fmla="*/ 92 h 183"/>
                <a:gd name="T8" fmla="*/ 92 w 396"/>
                <a:gd name="T9" fmla="*/ 183 h 183"/>
                <a:gd name="T10" fmla="*/ 304 w 396"/>
                <a:gd name="T11" fmla="*/ 183 h 183"/>
                <a:gd name="T12" fmla="*/ 396 w 396"/>
                <a:gd name="T13" fmla="*/ 92 h 183"/>
                <a:gd name="T14" fmla="*/ 396 w 396"/>
                <a:gd name="T15" fmla="*/ 92 h 183"/>
                <a:gd name="T16" fmla="*/ 304 w 396"/>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83">
                  <a:moveTo>
                    <a:pt x="304" y="0"/>
                  </a:moveTo>
                  <a:cubicBezTo>
                    <a:pt x="92" y="0"/>
                    <a:pt x="92" y="0"/>
                    <a:pt x="92" y="0"/>
                  </a:cubicBezTo>
                  <a:cubicBezTo>
                    <a:pt x="41" y="0"/>
                    <a:pt x="0" y="41"/>
                    <a:pt x="0" y="92"/>
                  </a:cubicBezTo>
                  <a:cubicBezTo>
                    <a:pt x="0" y="92"/>
                    <a:pt x="0" y="92"/>
                    <a:pt x="0" y="92"/>
                  </a:cubicBezTo>
                  <a:cubicBezTo>
                    <a:pt x="0" y="142"/>
                    <a:pt x="41" y="183"/>
                    <a:pt x="92" y="183"/>
                  </a:cubicBezTo>
                  <a:cubicBezTo>
                    <a:pt x="304" y="183"/>
                    <a:pt x="304" y="183"/>
                    <a:pt x="304" y="183"/>
                  </a:cubicBezTo>
                  <a:cubicBezTo>
                    <a:pt x="355" y="183"/>
                    <a:pt x="396" y="142"/>
                    <a:pt x="396" y="92"/>
                  </a:cubicBezTo>
                  <a:cubicBezTo>
                    <a:pt x="396" y="92"/>
                    <a:pt x="396" y="92"/>
                    <a:pt x="396" y="92"/>
                  </a:cubicBezTo>
                  <a:cubicBezTo>
                    <a:pt x="396" y="41"/>
                    <a:pt x="355" y="0"/>
                    <a:pt x="304"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24"/>
            <p:cNvSpPr>
              <a:spLocks/>
            </p:cNvSpPr>
            <p:nvPr/>
          </p:nvSpPr>
          <p:spPr bwMode="auto">
            <a:xfrm>
              <a:off x="5510" y="1807"/>
              <a:ext cx="538" cy="213"/>
            </a:xfrm>
            <a:custGeom>
              <a:avLst/>
              <a:gdLst>
                <a:gd name="T0" fmla="*/ 374 w 466"/>
                <a:gd name="T1" fmla="*/ 184 h 184"/>
                <a:gd name="T2" fmla="*/ 466 w 466"/>
                <a:gd name="T3" fmla="*/ 92 h 184"/>
                <a:gd name="T4" fmla="*/ 466 w 466"/>
                <a:gd name="T5" fmla="*/ 92 h 184"/>
                <a:gd name="T6" fmla="*/ 374 w 466"/>
                <a:gd name="T7" fmla="*/ 0 h 184"/>
                <a:gd name="T8" fmla="*/ 92 w 466"/>
                <a:gd name="T9" fmla="*/ 0 h 184"/>
                <a:gd name="T10" fmla="*/ 0 w 466"/>
                <a:gd name="T11" fmla="*/ 92 h 184"/>
                <a:gd name="T12" fmla="*/ 0 w 466"/>
                <a:gd name="T13" fmla="*/ 92 h 184"/>
                <a:gd name="T14" fmla="*/ 92 w 466"/>
                <a:gd name="T15" fmla="*/ 184 h 184"/>
                <a:gd name="T16" fmla="*/ 374 w 466"/>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184">
                  <a:moveTo>
                    <a:pt x="374" y="184"/>
                  </a:moveTo>
                  <a:cubicBezTo>
                    <a:pt x="424" y="184"/>
                    <a:pt x="466" y="142"/>
                    <a:pt x="466" y="92"/>
                  </a:cubicBezTo>
                  <a:cubicBezTo>
                    <a:pt x="466" y="92"/>
                    <a:pt x="466" y="92"/>
                    <a:pt x="466" y="92"/>
                  </a:cubicBezTo>
                  <a:cubicBezTo>
                    <a:pt x="466" y="41"/>
                    <a:pt x="424" y="0"/>
                    <a:pt x="374" y="0"/>
                  </a:cubicBezTo>
                  <a:cubicBezTo>
                    <a:pt x="92" y="0"/>
                    <a:pt x="92" y="0"/>
                    <a:pt x="92" y="0"/>
                  </a:cubicBezTo>
                  <a:cubicBezTo>
                    <a:pt x="41" y="0"/>
                    <a:pt x="0" y="41"/>
                    <a:pt x="0" y="92"/>
                  </a:cubicBezTo>
                  <a:cubicBezTo>
                    <a:pt x="0" y="92"/>
                    <a:pt x="0" y="92"/>
                    <a:pt x="0" y="92"/>
                  </a:cubicBezTo>
                  <a:cubicBezTo>
                    <a:pt x="0" y="142"/>
                    <a:pt x="41" y="184"/>
                    <a:pt x="92" y="184"/>
                  </a:cubicBezTo>
                  <a:lnTo>
                    <a:pt x="374" y="18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5"/>
            <p:cNvSpPr>
              <a:spLocks/>
            </p:cNvSpPr>
            <p:nvPr/>
          </p:nvSpPr>
          <p:spPr bwMode="auto">
            <a:xfrm>
              <a:off x="5443" y="1529"/>
              <a:ext cx="603" cy="212"/>
            </a:xfrm>
            <a:custGeom>
              <a:avLst/>
              <a:gdLst>
                <a:gd name="T0" fmla="*/ 431 w 522"/>
                <a:gd name="T1" fmla="*/ 183 h 183"/>
                <a:gd name="T2" fmla="*/ 522 w 522"/>
                <a:gd name="T3" fmla="*/ 92 h 183"/>
                <a:gd name="T4" fmla="*/ 522 w 522"/>
                <a:gd name="T5" fmla="*/ 92 h 183"/>
                <a:gd name="T6" fmla="*/ 431 w 522"/>
                <a:gd name="T7" fmla="*/ 0 h 183"/>
                <a:gd name="T8" fmla="*/ 91 w 522"/>
                <a:gd name="T9" fmla="*/ 0 h 183"/>
                <a:gd name="T10" fmla="*/ 0 w 522"/>
                <a:gd name="T11" fmla="*/ 92 h 183"/>
                <a:gd name="T12" fmla="*/ 0 w 522"/>
                <a:gd name="T13" fmla="*/ 92 h 183"/>
                <a:gd name="T14" fmla="*/ 91 w 522"/>
                <a:gd name="T15" fmla="*/ 183 h 183"/>
                <a:gd name="T16" fmla="*/ 431 w 522"/>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83">
                  <a:moveTo>
                    <a:pt x="431" y="183"/>
                  </a:moveTo>
                  <a:cubicBezTo>
                    <a:pt x="481" y="183"/>
                    <a:pt x="522" y="142"/>
                    <a:pt x="522" y="92"/>
                  </a:cubicBezTo>
                  <a:cubicBezTo>
                    <a:pt x="522" y="92"/>
                    <a:pt x="522" y="92"/>
                    <a:pt x="522" y="92"/>
                  </a:cubicBezTo>
                  <a:cubicBezTo>
                    <a:pt x="522" y="41"/>
                    <a:pt x="481" y="0"/>
                    <a:pt x="431" y="0"/>
                  </a:cubicBezTo>
                  <a:cubicBezTo>
                    <a:pt x="91" y="0"/>
                    <a:pt x="91" y="0"/>
                    <a:pt x="91" y="0"/>
                  </a:cubicBezTo>
                  <a:cubicBezTo>
                    <a:pt x="41" y="0"/>
                    <a:pt x="0" y="41"/>
                    <a:pt x="0" y="92"/>
                  </a:cubicBezTo>
                  <a:cubicBezTo>
                    <a:pt x="0" y="92"/>
                    <a:pt x="0" y="92"/>
                    <a:pt x="0" y="92"/>
                  </a:cubicBezTo>
                  <a:cubicBezTo>
                    <a:pt x="0" y="142"/>
                    <a:pt x="41" y="183"/>
                    <a:pt x="91" y="183"/>
                  </a:cubicBezTo>
                  <a:lnTo>
                    <a:pt x="431" y="18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6"/>
            <p:cNvSpPr>
              <a:spLocks/>
            </p:cNvSpPr>
            <p:nvPr/>
          </p:nvSpPr>
          <p:spPr bwMode="auto">
            <a:xfrm>
              <a:off x="5446" y="1249"/>
              <a:ext cx="604" cy="212"/>
            </a:xfrm>
            <a:custGeom>
              <a:avLst/>
              <a:gdLst>
                <a:gd name="T0" fmla="*/ 91 w 523"/>
                <a:gd name="T1" fmla="*/ 183 h 183"/>
                <a:gd name="T2" fmla="*/ 431 w 523"/>
                <a:gd name="T3" fmla="*/ 183 h 183"/>
                <a:gd name="T4" fmla="*/ 523 w 523"/>
                <a:gd name="T5" fmla="*/ 91 h 183"/>
                <a:gd name="T6" fmla="*/ 431 w 523"/>
                <a:gd name="T7" fmla="*/ 0 h 183"/>
                <a:gd name="T8" fmla="*/ 91 w 523"/>
                <a:gd name="T9" fmla="*/ 0 h 183"/>
                <a:gd name="T10" fmla="*/ 0 w 523"/>
                <a:gd name="T11" fmla="*/ 91 h 183"/>
                <a:gd name="T12" fmla="*/ 91 w 52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3" h="183">
                  <a:moveTo>
                    <a:pt x="91" y="183"/>
                  </a:moveTo>
                  <a:cubicBezTo>
                    <a:pt x="431" y="183"/>
                    <a:pt x="431" y="183"/>
                    <a:pt x="431" y="183"/>
                  </a:cubicBezTo>
                  <a:cubicBezTo>
                    <a:pt x="481" y="183"/>
                    <a:pt x="523" y="142"/>
                    <a:pt x="523" y="91"/>
                  </a:cubicBezTo>
                  <a:cubicBezTo>
                    <a:pt x="523" y="41"/>
                    <a:pt x="481" y="0"/>
                    <a:pt x="431" y="0"/>
                  </a:cubicBezTo>
                  <a:cubicBezTo>
                    <a:pt x="91" y="0"/>
                    <a:pt x="91" y="0"/>
                    <a:pt x="91" y="0"/>
                  </a:cubicBezTo>
                  <a:cubicBezTo>
                    <a:pt x="41" y="0"/>
                    <a:pt x="0" y="41"/>
                    <a:pt x="0" y="91"/>
                  </a:cubicBezTo>
                  <a:cubicBezTo>
                    <a:pt x="0" y="142"/>
                    <a:pt x="41" y="183"/>
                    <a:pt x="91" y="18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7"/>
            <p:cNvSpPr>
              <a:spLocks/>
            </p:cNvSpPr>
            <p:nvPr/>
          </p:nvSpPr>
          <p:spPr bwMode="auto">
            <a:xfrm>
              <a:off x="6251" y="1212"/>
              <a:ext cx="1321" cy="1391"/>
            </a:xfrm>
            <a:custGeom>
              <a:avLst/>
              <a:gdLst>
                <a:gd name="T0" fmla="*/ 1120 w 1143"/>
                <a:gd name="T1" fmla="*/ 830 h 1202"/>
                <a:gd name="T2" fmla="*/ 975 w 1143"/>
                <a:gd name="T3" fmla="*/ 685 h 1202"/>
                <a:gd name="T4" fmla="*/ 927 w 1143"/>
                <a:gd name="T5" fmla="*/ 586 h 1202"/>
                <a:gd name="T6" fmla="*/ 895 w 1143"/>
                <a:gd name="T7" fmla="*/ 324 h 1202"/>
                <a:gd name="T8" fmla="*/ 861 w 1143"/>
                <a:gd name="T9" fmla="*/ 258 h 1202"/>
                <a:gd name="T10" fmla="*/ 619 w 1143"/>
                <a:gd name="T11" fmla="*/ 35 h 1202"/>
                <a:gd name="T12" fmla="*/ 604 w 1143"/>
                <a:gd name="T13" fmla="*/ 23 h 1202"/>
                <a:gd name="T14" fmla="*/ 95 w 1143"/>
                <a:gd name="T15" fmla="*/ 2 h 1202"/>
                <a:gd name="T16" fmla="*/ 2 w 1143"/>
                <a:gd name="T17" fmla="*/ 86 h 1202"/>
                <a:gd name="T18" fmla="*/ 87 w 1143"/>
                <a:gd name="T19" fmla="*/ 181 h 1202"/>
                <a:gd name="T20" fmla="*/ 484 w 1143"/>
                <a:gd name="T21" fmla="*/ 205 h 1202"/>
                <a:gd name="T22" fmla="*/ 511 w 1143"/>
                <a:gd name="T23" fmla="*/ 254 h 1202"/>
                <a:gd name="T24" fmla="*/ 533 w 1143"/>
                <a:gd name="T25" fmla="*/ 718 h 1202"/>
                <a:gd name="T26" fmla="*/ 530 w 1143"/>
                <a:gd name="T27" fmla="*/ 760 h 1202"/>
                <a:gd name="T28" fmla="*/ 511 w 1143"/>
                <a:gd name="T29" fmla="*/ 767 h 1202"/>
                <a:gd name="T30" fmla="*/ 488 w 1143"/>
                <a:gd name="T31" fmla="*/ 757 h 1202"/>
                <a:gd name="T32" fmla="*/ 446 w 1143"/>
                <a:gd name="T33" fmla="*/ 702 h 1202"/>
                <a:gd name="T34" fmla="*/ 429 w 1143"/>
                <a:gd name="T35" fmla="*/ 793 h 1202"/>
                <a:gd name="T36" fmla="*/ 370 w 1143"/>
                <a:gd name="T37" fmla="*/ 899 h 1202"/>
                <a:gd name="T38" fmla="*/ 229 w 1143"/>
                <a:gd name="T39" fmla="*/ 1029 h 1202"/>
                <a:gd name="T40" fmla="*/ 332 w 1143"/>
                <a:gd name="T41" fmla="*/ 1065 h 1202"/>
                <a:gd name="T42" fmla="*/ 402 w 1143"/>
                <a:gd name="T43" fmla="*/ 1065 h 1202"/>
                <a:gd name="T44" fmla="*/ 503 w 1143"/>
                <a:gd name="T45" fmla="*/ 1032 h 1202"/>
                <a:gd name="T46" fmla="*/ 614 w 1143"/>
                <a:gd name="T47" fmla="*/ 1058 h 1202"/>
                <a:gd name="T48" fmla="*/ 738 w 1143"/>
                <a:gd name="T49" fmla="*/ 1181 h 1202"/>
                <a:gd name="T50" fmla="*/ 808 w 1143"/>
                <a:gd name="T51" fmla="*/ 1186 h 1202"/>
                <a:gd name="T52" fmla="*/ 1114 w 1143"/>
                <a:gd name="T53" fmla="*/ 910 h 1202"/>
                <a:gd name="T54" fmla="*/ 1120 w 1143"/>
                <a:gd name="T55" fmla="*/ 83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3" h="1202">
                  <a:moveTo>
                    <a:pt x="1120" y="830"/>
                  </a:moveTo>
                  <a:cubicBezTo>
                    <a:pt x="975" y="685"/>
                    <a:pt x="975" y="685"/>
                    <a:pt x="975" y="685"/>
                  </a:cubicBezTo>
                  <a:cubicBezTo>
                    <a:pt x="948" y="658"/>
                    <a:pt x="931" y="624"/>
                    <a:pt x="927" y="586"/>
                  </a:cubicBezTo>
                  <a:cubicBezTo>
                    <a:pt x="895" y="324"/>
                    <a:pt x="895" y="324"/>
                    <a:pt x="895" y="324"/>
                  </a:cubicBezTo>
                  <a:cubicBezTo>
                    <a:pt x="892" y="299"/>
                    <a:pt x="880" y="275"/>
                    <a:pt x="861" y="258"/>
                  </a:cubicBezTo>
                  <a:cubicBezTo>
                    <a:pt x="619" y="35"/>
                    <a:pt x="619" y="35"/>
                    <a:pt x="619" y="35"/>
                  </a:cubicBezTo>
                  <a:cubicBezTo>
                    <a:pt x="614" y="31"/>
                    <a:pt x="609" y="27"/>
                    <a:pt x="604" y="23"/>
                  </a:cubicBezTo>
                  <a:cubicBezTo>
                    <a:pt x="95" y="2"/>
                    <a:pt x="95" y="2"/>
                    <a:pt x="95" y="2"/>
                  </a:cubicBezTo>
                  <a:cubicBezTo>
                    <a:pt x="47" y="0"/>
                    <a:pt x="5" y="38"/>
                    <a:pt x="2" y="86"/>
                  </a:cubicBezTo>
                  <a:cubicBezTo>
                    <a:pt x="0" y="136"/>
                    <a:pt x="38" y="178"/>
                    <a:pt x="87" y="181"/>
                  </a:cubicBezTo>
                  <a:cubicBezTo>
                    <a:pt x="87" y="181"/>
                    <a:pt x="482" y="204"/>
                    <a:pt x="484" y="205"/>
                  </a:cubicBezTo>
                  <a:cubicBezTo>
                    <a:pt x="516" y="209"/>
                    <a:pt x="522" y="241"/>
                    <a:pt x="511" y="254"/>
                  </a:cubicBezTo>
                  <a:cubicBezTo>
                    <a:pt x="471" y="300"/>
                    <a:pt x="357" y="516"/>
                    <a:pt x="533" y="718"/>
                  </a:cubicBezTo>
                  <a:cubicBezTo>
                    <a:pt x="544" y="730"/>
                    <a:pt x="543" y="749"/>
                    <a:pt x="530" y="760"/>
                  </a:cubicBezTo>
                  <a:cubicBezTo>
                    <a:pt x="525" y="765"/>
                    <a:pt x="518" y="767"/>
                    <a:pt x="511" y="767"/>
                  </a:cubicBezTo>
                  <a:cubicBezTo>
                    <a:pt x="502" y="767"/>
                    <a:pt x="494" y="764"/>
                    <a:pt x="488" y="757"/>
                  </a:cubicBezTo>
                  <a:cubicBezTo>
                    <a:pt x="472" y="739"/>
                    <a:pt x="458" y="720"/>
                    <a:pt x="446" y="702"/>
                  </a:cubicBezTo>
                  <a:cubicBezTo>
                    <a:pt x="429" y="793"/>
                    <a:pt x="429" y="793"/>
                    <a:pt x="429" y="793"/>
                  </a:cubicBezTo>
                  <a:cubicBezTo>
                    <a:pt x="421" y="833"/>
                    <a:pt x="400" y="871"/>
                    <a:pt x="370" y="899"/>
                  </a:cubicBezTo>
                  <a:cubicBezTo>
                    <a:pt x="229" y="1029"/>
                    <a:pt x="229" y="1029"/>
                    <a:pt x="229" y="1029"/>
                  </a:cubicBezTo>
                  <a:cubicBezTo>
                    <a:pt x="332" y="1065"/>
                    <a:pt x="332" y="1065"/>
                    <a:pt x="332" y="1065"/>
                  </a:cubicBezTo>
                  <a:cubicBezTo>
                    <a:pt x="355" y="1073"/>
                    <a:pt x="379" y="1073"/>
                    <a:pt x="402" y="1065"/>
                  </a:cubicBezTo>
                  <a:cubicBezTo>
                    <a:pt x="503" y="1032"/>
                    <a:pt x="503" y="1032"/>
                    <a:pt x="503" y="1032"/>
                  </a:cubicBezTo>
                  <a:cubicBezTo>
                    <a:pt x="542" y="1019"/>
                    <a:pt x="585" y="1029"/>
                    <a:pt x="614" y="1058"/>
                  </a:cubicBezTo>
                  <a:cubicBezTo>
                    <a:pt x="738" y="1181"/>
                    <a:pt x="738" y="1181"/>
                    <a:pt x="738" y="1181"/>
                  </a:cubicBezTo>
                  <a:cubicBezTo>
                    <a:pt x="757" y="1200"/>
                    <a:pt x="787" y="1202"/>
                    <a:pt x="808" y="1186"/>
                  </a:cubicBezTo>
                  <a:cubicBezTo>
                    <a:pt x="1114" y="910"/>
                    <a:pt x="1114" y="910"/>
                    <a:pt x="1114" y="910"/>
                  </a:cubicBezTo>
                  <a:cubicBezTo>
                    <a:pt x="1140" y="891"/>
                    <a:pt x="1143" y="853"/>
                    <a:pt x="1120" y="83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8"/>
            <p:cNvSpPr>
              <a:spLocks/>
            </p:cNvSpPr>
            <p:nvPr/>
          </p:nvSpPr>
          <p:spPr bwMode="auto">
            <a:xfrm>
              <a:off x="5387" y="400"/>
              <a:ext cx="1450" cy="2050"/>
            </a:xfrm>
            <a:custGeom>
              <a:avLst/>
              <a:gdLst>
                <a:gd name="T0" fmla="*/ 1118 w 1255"/>
                <a:gd name="T1" fmla="*/ 1484 h 1772"/>
                <a:gd name="T2" fmla="*/ 1150 w 1255"/>
                <a:gd name="T3" fmla="*/ 1315 h 1772"/>
                <a:gd name="T4" fmla="*/ 1181 w 1255"/>
                <a:gd name="T5" fmla="*/ 963 h 1772"/>
                <a:gd name="T6" fmla="*/ 831 w 1255"/>
                <a:gd name="T7" fmla="*/ 943 h 1772"/>
                <a:gd name="T8" fmla="*/ 691 w 1255"/>
                <a:gd name="T9" fmla="*/ 785 h 1772"/>
                <a:gd name="T10" fmla="*/ 846 w 1255"/>
                <a:gd name="T11" fmla="*/ 644 h 1772"/>
                <a:gd name="T12" fmla="*/ 1255 w 1255"/>
                <a:gd name="T13" fmla="*/ 661 h 1772"/>
                <a:gd name="T14" fmla="*/ 1116 w 1255"/>
                <a:gd name="T15" fmla="*/ 433 h 1772"/>
                <a:gd name="T16" fmla="*/ 942 w 1255"/>
                <a:gd name="T17" fmla="*/ 294 h 1772"/>
                <a:gd name="T18" fmla="*/ 786 w 1255"/>
                <a:gd name="T19" fmla="*/ 250 h 1772"/>
                <a:gd name="T20" fmla="*/ 677 w 1255"/>
                <a:gd name="T21" fmla="*/ 186 h 1772"/>
                <a:gd name="T22" fmla="*/ 515 w 1255"/>
                <a:gd name="T23" fmla="*/ 24 h 1772"/>
                <a:gd name="T24" fmla="*/ 438 w 1255"/>
                <a:gd name="T25" fmla="*/ 14 h 1772"/>
                <a:gd name="T26" fmla="*/ 41 w 1255"/>
                <a:gd name="T27" fmla="*/ 250 h 1772"/>
                <a:gd name="T28" fmla="*/ 29 w 1255"/>
                <a:gd name="T29" fmla="*/ 349 h 1772"/>
                <a:gd name="T30" fmla="*/ 185 w 1255"/>
                <a:gd name="T31" fmla="*/ 505 h 1772"/>
                <a:gd name="T32" fmla="*/ 234 w 1255"/>
                <a:gd name="T33" fmla="*/ 604 h 1772"/>
                <a:gd name="T34" fmla="*/ 242 w 1255"/>
                <a:gd name="T35" fmla="*/ 674 h 1772"/>
                <a:gd name="T36" fmla="*/ 482 w 1255"/>
                <a:gd name="T37" fmla="*/ 674 h 1772"/>
                <a:gd name="T38" fmla="*/ 634 w 1255"/>
                <a:gd name="T39" fmla="*/ 825 h 1772"/>
                <a:gd name="T40" fmla="*/ 571 w 1255"/>
                <a:gd name="T41" fmla="*/ 948 h 1772"/>
                <a:gd name="T42" fmla="*/ 630 w 1255"/>
                <a:gd name="T43" fmla="*/ 1068 h 1772"/>
                <a:gd name="T44" fmla="*/ 572 w 1255"/>
                <a:gd name="T45" fmla="*/ 1187 h 1772"/>
                <a:gd name="T46" fmla="*/ 600 w 1255"/>
                <a:gd name="T47" fmla="*/ 1216 h 1772"/>
                <a:gd name="T48" fmla="*/ 664 w 1255"/>
                <a:gd name="T49" fmla="*/ 1152 h 1772"/>
                <a:gd name="T50" fmla="*/ 707 w 1255"/>
                <a:gd name="T51" fmla="*/ 1152 h 1772"/>
                <a:gd name="T52" fmla="*/ 707 w 1255"/>
                <a:gd name="T53" fmla="*/ 1194 h 1772"/>
                <a:gd name="T54" fmla="*/ 628 w 1255"/>
                <a:gd name="T55" fmla="*/ 1273 h 1772"/>
                <a:gd name="T56" fmla="*/ 632 w 1255"/>
                <a:gd name="T57" fmla="*/ 1308 h 1772"/>
                <a:gd name="T58" fmla="*/ 572 w 1255"/>
                <a:gd name="T59" fmla="*/ 1428 h 1772"/>
                <a:gd name="T60" fmla="*/ 614 w 1255"/>
                <a:gd name="T61" fmla="*/ 1471 h 1772"/>
                <a:gd name="T62" fmla="*/ 799 w 1255"/>
                <a:gd name="T63" fmla="*/ 1286 h 1772"/>
                <a:gd name="T64" fmla="*/ 841 w 1255"/>
                <a:gd name="T65" fmla="*/ 1286 h 1772"/>
                <a:gd name="T66" fmla="*/ 842 w 1255"/>
                <a:gd name="T67" fmla="*/ 1287 h 1772"/>
                <a:gd name="T68" fmla="*/ 842 w 1255"/>
                <a:gd name="T69" fmla="*/ 1287 h 1772"/>
                <a:gd name="T70" fmla="*/ 842 w 1255"/>
                <a:gd name="T71" fmla="*/ 1329 h 1772"/>
                <a:gd name="T72" fmla="*/ 637 w 1255"/>
                <a:gd name="T73" fmla="*/ 1535 h 1772"/>
                <a:gd name="T74" fmla="*/ 638 w 1255"/>
                <a:gd name="T75" fmla="*/ 1553 h 1772"/>
                <a:gd name="T76" fmla="*/ 606 w 1255"/>
                <a:gd name="T77" fmla="*/ 1645 h 1772"/>
                <a:gd name="T78" fmla="*/ 612 w 1255"/>
                <a:gd name="T79" fmla="*/ 1652 h 1772"/>
                <a:gd name="T80" fmla="*/ 704 w 1255"/>
                <a:gd name="T81" fmla="*/ 1652 h 1772"/>
                <a:gd name="T82" fmla="*/ 918 w 1255"/>
                <a:gd name="T83" fmla="*/ 1428 h 1772"/>
                <a:gd name="T84" fmla="*/ 977 w 1255"/>
                <a:gd name="T85" fmla="*/ 1421 h 1772"/>
                <a:gd name="T86" fmla="*/ 977 w 1255"/>
                <a:gd name="T87" fmla="*/ 1464 h 1772"/>
                <a:gd name="T88" fmla="*/ 785 w 1255"/>
                <a:gd name="T89" fmla="*/ 1670 h 1772"/>
                <a:gd name="T90" fmla="*/ 787 w 1255"/>
                <a:gd name="T91" fmla="*/ 1749 h 1772"/>
                <a:gd name="T92" fmla="*/ 868 w 1255"/>
                <a:gd name="T93" fmla="*/ 1751 h 1772"/>
                <a:gd name="T94" fmla="*/ 1077 w 1255"/>
                <a:gd name="T95" fmla="*/ 1557 h 1772"/>
                <a:gd name="T96" fmla="*/ 1118 w 1255"/>
                <a:gd name="T97" fmla="*/ 1484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5" h="1772">
                  <a:moveTo>
                    <a:pt x="1118" y="1484"/>
                  </a:moveTo>
                  <a:cubicBezTo>
                    <a:pt x="1150" y="1315"/>
                    <a:pt x="1150" y="1315"/>
                    <a:pt x="1150" y="1315"/>
                  </a:cubicBezTo>
                  <a:cubicBezTo>
                    <a:pt x="1101" y="1177"/>
                    <a:pt x="1136" y="1044"/>
                    <a:pt x="1181" y="963"/>
                  </a:cubicBezTo>
                  <a:cubicBezTo>
                    <a:pt x="831" y="943"/>
                    <a:pt x="831" y="943"/>
                    <a:pt x="831" y="943"/>
                  </a:cubicBezTo>
                  <a:cubicBezTo>
                    <a:pt x="749" y="938"/>
                    <a:pt x="686" y="867"/>
                    <a:pt x="691" y="785"/>
                  </a:cubicBezTo>
                  <a:cubicBezTo>
                    <a:pt x="695" y="704"/>
                    <a:pt x="765" y="641"/>
                    <a:pt x="846" y="644"/>
                  </a:cubicBezTo>
                  <a:cubicBezTo>
                    <a:pt x="1255" y="661"/>
                    <a:pt x="1255" y="661"/>
                    <a:pt x="1255" y="661"/>
                  </a:cubicBezTo>
                  <a:cubicBezTo>
                    <a:pt x="1116" y="433"/>
                    <a:pt x="1116" y="433"/>
                    <a:pt x="1116" y="433"/>
                  </a:cubicBezTo>
                  <a:cubicBezTo>
                    <a:pt x="1079" y="365"/>
                    <a:pt x="1016" y="315"/>
                    <a:pt x="942" y="294"/>
                  </a:cubicBezTo>
                  <a:cubicBezTo>
                    <a:pt x="786" y="250"/>
                    <a:pt x="786" y="250"/>
                    <a:pt x="786" y="250"/>
                  </a:cubicBezTo>
                  <a:cubicBezTo>
                    <a:pt x="745" y="238"/>
                    <a:pt x="707" y="216"/>
                    <a:pt x="677" y="186"/>
                  </a:cubicBezTo>
                  <a:cubicBezTo>
                    <a:pt x="515" y="24"/>
                    <a:pt x="515" y="24"/>
                    <a:pt x="515" y="24"/>
                  </a:cubicBezTo>
                  <a:cubicBezTo>
                    <a:pt x="495" y="4"/>
                    <a:pt x="463" y="0"/>
                    <a:pt x="438" y="14"/>
                  </a:cubicBezTo>
                  <a:cubicBezTo>
                    <a:pt x="41" y="250"/>
                    <a:pt x="41" y="250"/>
                    <a:pt x="41" y="250"/>
                  </a:cubicBezTo>
                  <a:cubicBezTo>
                    <a:pt x="6" y="271"/>
                    <a:pt x="0" y="320"/>
                    <a:pt x="29" y="349"/>
                  </a:cubicBezTo>
                  <a:cubicBezTo>
                    <a:pt x="185" y="505"/>
                    <a:pt x="185" y="505"/>
                    <a:pt x="185" y="505"/>
                  </a:cubicBezTo>
                  <a:cubicBezTo>
                    <a:pt x="212" y="532"/>
                    <a:pt x="229" y="567"/>
                    <a:pt x="234" y="604"/>
                  </a:cubicBezTo>
                  <a:cubicBezTo>
                    <a:pt x="242" y="674"/>
                    <a:pt x="242" y="674"/>
                    <a:pt x="242" y="674"/>
                  </a:cubicBezTo>
                  <a:cubicBezTo>
                    <a:pt x="482" y="674"/>
                    <a:pt x="482" y="674"/>
                    <a:pt x="482" y="674"/>
                  </a:cubicBezTo>
                  <a:cubicBezTo>
                    <a:pt x="565" y="674"/>
                    <a:pt x="634" y="742"/>
                    <a:pt x="634" y="825"/>
                  </a:cubicBezTo>
                  <a:cubicBezTo>
                    <a:pt x="634" y="876"/>
                    <a:pt x="609" y="920"/>
                    <a:pt x="571" y="948"/>
                  </a:cubicBezTo>
                  <a:cubicBezTo>
                    <a:pt x="607" y="975"/>
                    <a:pt x="630" y="1019"/>
                    <a:pt x="630" y="1068"/>
                  </a:cubicBezTo>
                  <a:cubicBezTo>
                    <a:pt x="630" y="1116"/>
                    <a:pt x="607" y="1159"/>
                    <a:pt x="572" y="1187"/>
                  </a:cubicBezTo>
                  <a:cubicBezTo>
                    <a:pt x="583" y="1195"/>
                    <a:pt x="592" y="1205"/>
                    <a:pt x="600" y="1216"/>
                  </a:cubicBezTo>
                  <a:cubicBezTo>
                    <a:pt x="664" y="1152"/>
                    <a:pt x="664" y="1152"/>
                    <a:pt x="664" y="1152"/>
                  </a:cubicBezTo>
                  <a:cubicBezTo>
                    <a:pt x="676" y="1140"/>
                    <a:pt x="695" y="1140"/>
                    <a:pt x="707" y="1152"/>
                  </a:cubicBezTo>
                  <a:cubicBezTo>
                    <a:pt x="718" y="1163"/>
                    <a:pt x="718" y="1182"/>
                    <a:pt x="707" y="1194"/>
                  </a:cubicBezTo>
                  <a:cubicBezTo>
                    <a:pt x="628" y="1273"/>
                    <a:pt x="628" y="1273"/>
                    <a:pt x="628" y="1273"/>
                  </a:cubicBezTo>
                  <a:cubicBezTo>
                    <a:pt x="630" y="1284"/>
                    <a:pt x="632" y="1296"/>
                    <a:pt x="632" y="1308"/>
                  </a:cubicBezTo>
                  <a:cubicBezTo>
                    <a:pt x="632" y="1357"/>
                    <a:pt x="608" y="1400"/>
                    <a:pt x="572" y="1428"/>
                  </a:cubicBezTo>
                  <a:cubicBezTo>
                    <a:pt x="589" y="1439"/>
                    <a:pt x="603" y="1454"/>
                    <a:pt x="614" y="1471"/>
                  </a:cubicBezTo>
                  <a:cubicBezTo>
                    <a:pt x="799" y="1286"/>
                    <a:pt x="799" y="1286"/>
                    <a:pt x="799" y="1286"/>
                  </a:cubicBezTo>
                  <a:cubicBezTo>
                    <a:pt x="811" y="1274"/>
                    <a:pt x="830" y="1274"/>
                    <a:pt x="841" y="1286"/>
                  </a:cubicBezTo>
                  <a:cubicBezTo>
                    <a:pt x="841" y="1286"/>
                    <a:pt x="841" y="1286"/>
                    <a:pt x="842" y="1287"/>
                  </a:cubicBezTo>
                  <a:cubicBezTo>
                    <a:pt x="842" y="1287"/>
                    <a:pt x="842" y="1287"/>
                    <a:pt x="842" y="1287"/>
                  </a:cubicBezTo>
                  <a:cubicBezTo>
                    <a:pt x="854" y="1299"/>
                    <a:pt x="854" y="1318"/>
                    <a:pt x="842" y="1329"/>
                  </a:cubicBezTo>
                  <a:cubicBezTo>
                    <a:pt x="637" y="1535"/>
                    <a:pt x="637" y="1535"/>
                    <a:pt x="637" y="1535"/>
                  </a:cubicBezTo>
                  <a:cubicBezTo>
                    <a:pt x="637" y="1541"/>
                    <a:pt x="638" y="1547"/>
                    <a:pt x="638" y="1553"/>
                  </a:cubicBezTo>
                  <a:cubicBezTo>
                    <a:pt x="638" y="1587"/>
                    <a:pt x="626" y="1619"/>
                    <a:pt x="606" y="1645"/>
                  </a:cubicBezTo>
                  <a:cubicBezTo>
                    <a:pt x="608" y="1647"/>
                    <a:pt x="610" y="1649"/>
                    <a:pt x="612" y="1652"/>
                  </a:cubicBezTo>
                  <a:cubicBezTo>
                    <a:pt x="637" y="1677"/>
                    <a:pt x="679" y="1677"/>
                    <a:pt x="704" y="1652"/>
                  </a:cubicBezTo>
                  <a:cubicBezTo>
                    <a:pt x="918" y="1428"/>
                    <a:pt x="918" y="1428"/>
                    <a:pt x="918" y="1428"/>
                  </a:cubicBezTo>
                  <a:cubicBezTo>
                    <a:pt x="938" y="1408"/>
                    <a:pt x="956" y="1401"/>
                    <a:pt x="977" y="1421"/>
                  </a:cubicBezTo>
                  <a:cubicBezTo>
                    <a:pt x="988" y="1433"/>
                    <a:pt x="988" y="1452"/>
                    <a:pt x="977" y="1464"/>
                  </a:cubicBezTo>
                  <a:cubicBezTo>
                    <a:pt x="785" y="1670"/>
                    <a:pt x="785" y="1670"/>
                    <a:pt x="785" y="1670"/>
                  </a:cubicBezTo>
                  <a:cubicBezTo>
                    <a:pt x="765" y="1693"/>
                    <a:pt x="766" y="1728"/>
                    <a:pt x="787" y="1749"/>
                  </a:cubicBezTo>
                  <a:cubicBezTo>
                    <a:pt x="809" y="1771"/>
                    <a:pt x="845" y="1772"/>
                    <a:pt x="868" y="1751"/>
                  </a:cubicBezTo>
                  <a:cubicBezTo>
                    <a:pt x="1077" y="1557"/>
                    <a:pt x="1077" y="1557"/>
                    <a:pt x="1077" y="1557"/>
                  </a:cubicBezTo>
                  <a:cubicBezTo>
                    <a:pt x="1098" y="1538"/>
                    <a:pt x="1113" y="1512"/>
                    <a:pt x="1118" y="1484"/>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0" name="テキスト ボックス 39"/>
          <p:cNvSpPr txBox="1"/>
          <p:nvPr/>
        </p:nvSpPr>
        <p:spPr>
          <a:xfrm>
            <a:off x="1374043" y="2651171"/>
            <a:ext cx="540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ある部分は負担かもしれませんが、</a:t>
            </a:r>
            <a:endParaRPr lang="en-US" altLang="ja-JP" sz="2400" dirty="0">
              <a:solidFill>
                <a:srgbClr val="000000"/>
              </a:solidFill>
              <a:latin typeface="Meiryo UI" panose="020B0604030504040204" pitchFamily="50" charset="-128"/>
              <a:ea typeface="Meiryo UI" panose="020B0604030504040204" pitchFamily="50" charset="-128"/>
            </a:endParaRPr>
          </a:p>
          <a:p>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別の所で助けてもらえるかもしれません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105981" y="3941836"/>
            <a:ext cx="756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常にバランスするとは言えませんが、</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継続することで効果を実感できる日が来るかもしれません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834503" y="5232500"/>
            <a:ext cx="7668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b="1" dirty="0">
                <a:solidFill>
                  <a:srgbClr val="0064D2"/>
                </a:solidFill>
                <a:latin typeface="Meiryo UI" panose="020B0604030504040204" pitchFamily="50" charset="-128"/>
                <a:ea typeface="Meiryo UI" panose="020B0604030504040204" pitchFamily="50" charset="-128"/>
              </a:rPr>
              <a:t>課題をオープンにしているだけでも</a:t>
            </a:r>
            <a:r>
              <a:rPr lang="en-US" altLang="ja-JP" sz="2400" b="1" dirty="0">
                <a:solidFill>
                  <a:srgbClr val="0064D2"/>
                </a:solidFill>
                <a:latin typeface="Meiryo UI" panose="020B0604030504040204" pitchFamily="50" charset="-128"/>
                <a:ea typeface="Meiryo UI" panose="020B0604030504040204" pitchFamily="50" charset="-128"/>
              </a:rPr>
              <a:t>Give</a:t>
            </a:r>
            <a:r>
              <a:rPr lang="ja-JP" altLang="en-US" sz="2400" dirty="0">
                <a:solidFill>
                  <a:srgbClr val="000000"/>
                </a:solidFill>
                <a:latin typeface="Meiryo UI" panose="020B0604030504040204" pitchFamily="50" charset="-128"/>
                <a:ea typeface="Meiryo UI" panose="020B0604030504040204" pitchFamily="50" charset="-128"/>
              </a:rPr>
              <a:t>です。</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なぜなら同じ課題を持つ人が集まるきっかけを作っているので</a:t>
            </a:r>
            <a:endParaRPr lang="en-US" altLang="ja-JP" sz="2400" dirty="0">
              <a:solidFill>
                <a:srgbClr val="00000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693016" y="1730466"/>
            <a:ext cx="1990642" cy="727508"/>
            <a:chOff x="649472" y="5388386"/>
            <a:chExt cx="1990642" cy="727508"/>
          </a:xfrm>
        </p:grpSpPr>
        <p:sp>
          <p:nvSpPr>
            <p:cNvPr id="46" name="角丸四角形 45"/>
            <p:cNvSpPr/>
            <p:nvPr/>
          </p:nvSpPr>
          <p:spPr>
            <a:xfrm>
              <a:off x="649472" y="5388386"/>
              <a:ext cx="1990642" cy="7275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グループ化 46"/>
            <p:cNvGrpSpPr/>
            <p:nvPr/>
          </p:nvGrpSpPr>
          <p:grpSpPr>
            <a:xfrm>
              <a:off x="773829" y="5525844"/>
              <a:ext cx="702241" cy="452592"/>
              <a:chOff x="22555200" y="7224712"/>
              <a:chExt cx="1384300" cy="892175"/>
            </a:xfrm>
            <a:solidFill>
              <a:schemeClr val="bg1"/>
            </a:solidFill>
          </p:grpSpPr>
          <p:sp>
            <p:nvSpPr>
              <p:cNvPr id="49"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8" name="テキスト ボックス 47"/>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293273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467400" y="1547966"/>
            <a:ext cx="11257200" cy="4824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solidFill>
                  <a:schemeClr val="bg1"/>
                </a:solidFill>
                <a:latin typeface="+mn-ea"/>
                <a:ea typeface="+mn-ea"/>
              </a:rPr>
              <a:t>オーナー</a:t>
            </a:r>
            <a:r>
              <a:rPr lang="en-US" altLang="ja-JP" sz="2800" dirty="0">
                <a:solidFill>
                  <a:schemeClr val="bg1"/>
                </a:solidFill>
                <a:latin typeface="+mn-ea"/>
                <a:ea typeface="+mn-ea"/>
              </a:rPr>
              <a:t>(</a:t>
            </a:r>
            <a:r>
              <a:rPr lang="ja-JP" altLang="en-US" sz="2800" dirty="0">
                <a:solidFill>
                  <a:schemeClr val="bg1"/>
                </a:solidFill>
                <a:latin typeface="+mn-ea"/>
                <a:ea typeface="+mn-ea"/>
              </a:rPr>
              <a:t>リーダー</a:t>
            </a:r>
            <a:r>
              <a:rPr lang="en-US" altLang="ja-JP" sz="2800" dirty="0">
                <a:solidFill>
                  <a:schemeClr val="bg1"/>
                </a:solidFill>
                <a:latin typeface="+mn-ea"/>
                <a:ea typeface="+mn-ea"/>
              </a:rPr>
              <a:t>)</a:t>
            </a:r>
            <a:r>
              <a:rPr lang="ja-JP" altLang="en-US" sz="2800" dirty="0">
                <a:solidFill>
                  <a:schemeClr val="bg1"/>
                </a:solidFill>
                <a:latin typeface="+mn-ea"/>
                <a:ea typeface="+mn-ea"/>
              </a:rPr>
              <a:t> になりたくない！</a:t>
            </a:r>
            <a:endParaRPr lang="ja-JP" altLang="ja-JP" sz="2800" dirty="0">
              <a:solidFill>
                <a:schemeClr val="bg1"/>
              </a:solidFill>
              <a:latin typeface="+mn-ea"/>
              <a:ea typeface="+mn-ea"/>
            </a:endParaRPr>
          </a:p>
        </p:txBody>
      </p:sp>
      <p:sp>
        <p:nvSpPr>
          <p:cNvPr id="7" name="コンテンツ プレースホルダー 2"/>
          <p:cNvSpPr txBox="1">
            <a:spLocks/>
          </p:cNvSpPr>
          <p:nvPr/>
        </p:nvSpPr>
        <p:spPr>
          <a:xfrm>
            <a:off x="467400" y="1742691"/>
            <a:ext cx="7632000" cy="2052000"/>
          </a:xfrm>
          <a:prstGeom prst="rect">
            <a:avLst/>
          </a:prstGeom>
        </p:spPr>
        <p:txBody>
          <a:bodyPr wrap="none" lIns="216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t>必要だから作るのではないでしょうか？</a:t>
            </a:r>
            <a:br>
              <a:rPr lang="en-US" altLang="ja-JP" dirty="0">
                <a:solidFill>
                  <a:srgbClr val="000000"/>
                </a:solidFill>
              </a:rPr>
            </a:br>
            <a:r>
              <a:rPr lang="ja-JP" altLang="en-US" sz="2000" dirty="0">
                <a:solidFill>
                  <a:srgbClr val="000000"/>
                </a:solidFill>
              </a:rPr>
              <a:t>（自分で好きなように作るために始めてみませんか？）</a:t>
            </a:r>
            <a:endParaRPr lang="en-US" altLang="ja-JP" dirty="0">
              <a:solidFill>
                <a:srgbClr val="000000"/>
              </a:solidFill>
            </a:endParaRPr>
          </a:p>
          <a:p>
            <a:pPr marL="0" lvl="1" indent="-180000">
              <a:lnSpc>
                <a:spcPct val="100000"/>
              </a:lnSpc>
              <a:spcBef>
                <a:spcPts val="400"/>
              </a:spcBef>
            </a:pPr>
            <a:r>
              <a:rPr lang="ja-JP" altLang="en-US" b="1" dirty="0"/>
              <a:t>使ってもらいたい技術を作っているのではないですか？</a:t>
            </a:r>
            <a:br>
              <a:rPr lang="en-US" altLang="ja-JP" dirty="0">
                <a:solidFill>
                  <a:srgbClr val="000000"/>
                </a:solidFill>
              </a:rPr>
            </a:br>
            <a:r>
              <a:rPr lang="ja-JP" altLang="en-US" sz="2000" dirty="0">
                <a:solidFill>
                  <a:srgbClr val="000000"/>
                </a:solidFill>
              </a:rPr>
              <a:t>（たとえ </a:t>
            </a:r>
            <a:r>
              <a:rPr lang="en-US" altLang="ja-JP" sz="2000" dirty="0">
                <a:solidFill>
                  <a:srgbClr val="000000"/>
                </a:solidFill>
              </a:rPr>
              <a:t>Under the Table </a:t>
            </a:r>
            <a:r>
              <a:rPr lang="ja-JP" altLang="en-US" sz="2000" dirty="0">
                <a:solidFill>
                  <a:srgbClr val="000000"/>
                </a:solidFill>
              </a:rPr>
              <a:t>であったとしても）</a:t>
            </a:r>
            <a:endParaRPr lang="en-US" altLang="ja-JP" sz="2000" dirty="0">
              <a:solidFill>
                <a:srgbClr val="000000"/>
              </a:solidFill>
            </a:endParaRPr>
          </a:p>
          <a:p>
            <a:pPr marL="0" lvl="1" indent="-180000">
              <a:lnSpc>
                <a:spcPct val="100000"/>
              </a:lnSpc>
              <a:spcBef>
                <a:spcPts val="400"/>
              </a:spcBef>
            </a:pPr>
            <a:r>
              <a:rPr lang="ja-JP" altLang="en-US" b="1" dirty="0"/>
              <a:t>困ったときだけ相談すると、回答に時間かかります</a:t>
            </a:r>
            <a:br>
              <a:rPr lang="en-US" altLang="ja-JP" dirty="0">
                <a:solidFill>
                  <a:srgbClr val="000000"/>
                </a:solidFill>
              </a:rPr>
            </a:br>
            <a:r>
              <a:rPr lang="ja-JP" altLang="en-US" sz="2000" dirty="0">
                <a:solidFill>
                  <a:srgbClr val="000000"/>
                </a:solidFill>
              </a:rPr>
              <a:t>（はじめて問題を見た人は、それを理解しないといけません）</a:t>
            </a:r>
            <a:endParaRPr lang="en-US" altLang="ja-JP" sz="2000" dirty="0">
              <a:solidFill>
                <a:srgbClr val="000000"/>
              </a:solidFill>
            </a:endParaRPr>
          </a:p>
        </p:txBody>
      </p:sp>
      <p:sp>
        <p:nvSpPr>
          <p:cNvPr id="16" name="コンテンツ プレースホルダー 2"/>
          <p:cNvSpPr txBox="1">
            <a:spLocks/>
          </p:cNvSpPr>
          <p:nvPr/>
        </p:nvSpPr>
        <p:spPr>
          <a:xfrm>
            <a:off x="479426" y="983687"/>
            <a:ext cx="11244488"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064D2"/>
                </a:solidFill>
              </a:rPr>
              <a:t>回答：</a:t>
            </a:r>
            <a:r>
              <a:rPr lang="ja-JP" altLang="en-US" sz="3600" b="1" spc="-100" dirty="0">
                <a:solidFill>
                  <a:srgbClr val="0064D2"/>
                </a:solidFill>
              </a:rPr>
              <a:t>リーダーを強く意識するより次のことを考えてみてください</a:t>
            </a:r>
            <a:endParaRPr lang="en-US" altLang="ja-JP" sz="3600" b="1" spc="-100" dirty="0">
              <a:solidFill>
                <a:srgbClr val="0064D2"/>
              </a:solidFill>
            </a:endParaRPr>
          </a:p>
        </p:txBody>
      </p:sp>
      <p:sp>
        <p:nvSpPr>
          <p:cNvPr id="24" name="コンテンツ プレースホルダー 2"/>
          <p:cNvSpPr txBox="1">
            <a:spLocks/>
          </p:cNvSpPr>
          <p:nvPr/>
        </p:nvSpPr>
        <p:spPr>
          <a:xfrm>
            <a:off x="2901382" y="4106818"/>
            <a:ext cx="8460000" cy="2088000"/>
          </a:xfrm>
          <a:prstGeom prst="rect">
            <a:avLst/>
          </a:prstGeom>
        </p:spPr>
        <p:txBody>
          <a:bodyPr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sz="2000" b="1" dirty="0">
                <a:solidFill>
                  <a:srgbClr val="000000"/>
                </a:solidFill>
                <a:latin typeface="Meiryo UI" panose="020B0604030504040204" pitchFamily="50" charset="-128"/>
                <a:ea typeface="Meiryo UI" panose="020B0604030504040204" pitchFamily="50" charset="-128"/>
              </a:rPr>
              <a:t>一人で作ることに比べて、仲間がいることは次の利点があります</a:t>
            </a: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困った時にすぐ相談できます（仲間は、質問の意図を深く理解しているかもしれません）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バグを指摘してもらえるかもしれません（後で困ったことにならずに済むかもしれません）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バグを直してもらえる（かもしれません）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オーナーの役割は、</a:t>
            </a:r>
            <a:r>
              <a:rPr lang="ja-JP" altLang="en-US" sz="2000" b="1" dirty="0">
                <a:solidFill>
                  <a:srgbClr val="0064D2"/>
                </a:solidFill>
                <a:latin typeface="Meiryo UI" panose="020B0604030504040204" pitchFamily="50" charset="-128"/>
                <a:ea typeface="Meiryo UI" panose="020B0604030504040204" pitchFamily="50" charset="-128"/>
              </a:rPr>
              <a:t>興味を持っている人が増えれば分担</a:t>
            </a:r>
            <a:r>
              <a:rPr lang="ja-JP" altLang="en-US" sz="2000" dirty="0">
                <a:solidFill>
                  <a:srgbClr val="000000"/>
                </a:solidFill>
                <a:latin typeface="Meiryo UI" panose="020B0604030504040204" pitchFamily="50" charset="-128"/>
                <a:ea typeface="Meiryo UI" panose="020B0604030504040204" pitchFamily="50" charset="-128"/>
              </a:rPr>
              <a:t>すれば良いのです</a:t>
            </a:r>
            <a:endParaRPr lang="en-US" altLang="ja-JP" sz="2000" dirty="0">
              <a:solidFill>
                <a:srgbClr val="000000"/>
              </a:solidFill>
              <a:latin typeface="Meiryo UI" panose="020B0604030504040204" pitchFamily="50" charset="-128"/>
              <a:ea typeface="Meiryo UI" panose="020B0604030504040204" pitchFamily="50" charset="-128"/>
            </a:endParaRPr>
          </a:p>
          <a:p>
            <a:pPr marL="0" lvl="1" indent="0">
              <a:lnSpc>
                <a:spcPct val="100000"/>
              </a:lnSpc>
              <a:spcBef>
                <a:spcPts val="0"/>
              </a:spcBef>
              <a:buNone/>
            </a:pPr>
            <a:r>
              <a:rPr lang="ja-JP" altLang="en-US" sz="2000" dirty="0">
                <a:solidFill>
                  <a:srgbClr val="000000"/>
                </a:solidFill>
                <a:latin typeface="Meiryo UI" panose="020B0604030504040204" pitchFamily="50" charset="-128"/>
                <a:ea typeface="Meiryo UI" panose="020B0604030504040204" pitchFamily="50" charset="-128"/>
              </a:rPr>
              <a:t>  </a:t>
            </a:r>
            <a:r>
              <a:rPr lang="en-US" altLang="ja-JP" sz="2000" dirty="0">
                <a:solidFill>
                  <a:srgbClr val="000000"/>
                </a:solidFill>
                <a:latin typeface="Meiryo UI" panose="020B0604030504040204" pitchFamily="50" charset="-128"/>
                <a:ea typeface="Meiryo UI" panose="020B0604030504040204" pitchFamily="50" charset="-128"/>
              </a:rPr>
              <a:t>(</a:t>
            </a:r>
            <a:r>
              <a:rPr lang="ja-JP" altLang="en-US" sz="2000" dirty="0">
                <a:solidFill>
                  <a:srgbClr val="000000"/>
                </a:solidFill>
                <a:latin typeface="Meiryo UI" panose="020B0604030504040204" pitchFamily="50" charset="-128"/>
                <a:ea typeface="Meiryo UI" panose="020B0604030504040204" pitchFamily="50" charset="-128"/>
              </a:rPr>
              <a:t>調整できるかもしれません</a:t>
            </a:r>
            <a:r>
              <a:rPr lang="en-US" altLang="ja-JP" sz="2000" dirty="0">
                <a:solidFill>
                  <a:srgbClr val="000000"/>
                </a:solidFill>
                <a:latin typeface="Meiryo UI" panose="020B0604030504040204" pitchFamily="50" charset="-128"/>
                <a:ea typeface="Meiryo UI" panose="020B0604030504040204" pitchFamily="50" charset="-128"/>
              </a:rPr>
              <a:t>)</a:t>
            </a: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オーナーとしての負荷は調整可能です</a:t>
            </a:r>
            <a:endParaRPr lang="en-US" altLang="ja-JP" sz="2000" dirty="0">
              <a:solidFill>
                <a:srgbClr val="000000"/>
              </a:solidFill>
              <a:latin typeface="Meiryo UI" panose="020B0604030504040204" pitchFamily="50" charset="-128"/>
              <a:ea typeface="Meiryo UI" panose="020B0604030504040204" pitchFamily="50" charset="-128"/>
            </a:endParaRPr>
          </a:p>
        </p:txBody>
      </p:sp>
      <p:grpSp>
        <p:nvGrpSpPr>
          <p:cNvPr id="6" name="Group 4"/>
          <p:cNvGrpSpPr>
            <a:grpSpLocks noChangeAspect="1"/>
          </p:cNvGrpSpPr>
          <p:nvPr/>
        </p:nvGrpSpPr>
        <p:grpSpPr bwMode="auto">
          <a:xfrm>
            <a:off x="8999642" y="1806379"/>
            <a:ext cx="1863725" cy="2141537"/>
            <a:chOff x="5858" y="1099"/>
            <a:chExt cx="1174" cy="1349"/>
          </a:xfrm>
        </p:grpSpPr>
        <p:sp>
          <p:nvSpPr>
            <p:cNvPr id="25" name="AutoShape 3"/>
            <p:cNvSpPr>
              <a:spLocks noChangeAspect="1" noChangeArrowheads="1" noTextEdit="1"/>
            </p:cNvSpPr>
            <p:nvPr/>
          </p:nvSpPr>
          <p:spPr bwMode="auto">
            <a:xfrm>
              <a:off x="5858" y="1099"/>
              <a:ext cx="117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5858" y="1314"/>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3" y="1"/>
                    <a:pt x="4" y="1"/>
                  </a:cubicBezTo>
                  <a:cubicBezTo>
                    <a:pt x="3" y="1"/>
                    <a:pt x="3" y="0"/>
                    <a:pt x="3" y="0"/>
                  </a:cubicBezTo>
                  <a:cubicBezTo>
                    <a:pt x="2" y="0"/>
                    <a:pt x="1" y="1"/>
                    <a:pt x="0" y="1"/>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Oval 6"/>
            <p:cNvSpPr>
              <a:spLocks noChangeArrowheads="1"/>
            </p:cNvSpPr>
            <p:nvPr/>
          </p:nvSpPr>
          <p:spPr bwMode="auto">
            <a:xfrm>
              <a:off x="6368" y="1617"/>
              <a:ext cx="192" cy="192"/>
            </a:xfrm>
            <a:prstGeom prst="ellipse">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6153" y="1518"/>
              <a:ext cx="623" cy="929"/>
            </a:xfrm>
            <a:custGeom>
              <a:avLst/>
              <a:gdLst>
                <a:gd name="T0" fmla="*/ 627 w 640"/>
                <a:gd name="T1" fmla="*/ 164 h 954"/>
                <a:gd name="T2" fmla="*/ 635 w 640"/>
                <a:gd name="T3" fmla="*/ 39 h 954"/>
                <a:gd name="T4" fmla="*/ 593 w 640"/>
                <a:gd name="T5" fmla="*/ 2 h 954"/>
                <a:gd name="T6" fmla="*/ 553 w 640"/>
                <a:gd name="T7" fmla="*/ 45 h 954"/>
                <a:gd name="T8" fmla="*/ 553 w 640"/>
                <a:gd name="T9" fmla="*/ 49 h 954"/>
                <a:gd name="T10" fmla="*/ 540 w 640"/>
                <a:gd name="T11" fmla="*/ 141 h 954"/>
                <a:gd name="T12" fmla="*/ 499 w 640"/>
                <a:gd name="T13" fmla="*/ 225 h 954"/>
                <a:gd name="T14" fmla="*/ 432 w 640"/>
                <a:gd name="T15" fmla="*/ 290 h 954"/>
                <a:gd name="T16" fmla="*/ 320 w 640"/>
                <a:gd name="T17" fmla="*/ 339 h 954"/>
                <a:gd name="T18" fmla="*/ 207 w 640"/>
                <a:gd name="T19" fmla="*/ 290 h 954"/>
                <a:gd name="T20" fmla="*/ 141 w 640"/>
                <a:gd name="T21" fmla="*/ 225 h 954"/>
                <a:gd name="T22" fmla="*/ 100 w 640"/>
                <a:gd name="T23" fmla="*/ 141 h 954"/>
                <a:gd name="T24" fmla="*/ 87 w 640"/>
                <a:gd name="T25" fmla="*/ 49 h 954"/>
                <a:gd name="T26" fmla="*/ 87 w 640"/>
                <a:gd name="T27" fmla="*/ 44 h 954"/>
                <a:gd name="T28" fmla="*/ 50 w 640"/>
                <a:gd name="T29" fmla="*/ 2 h 954"/>
                <a:gd name="T30" fmla="*/ 5 w 640"/>
                <a:gd name="T31" fmla="*/ 39 h 954"/>
                <a:gd name="T32" fmla="*/ 13 w 640"/>
                <a:gd name="T33" fmla="*/ 164 h 954"/>
                <a:gd name="T34" fmla="*/ 60 w 640"/>
                <a:gd name="T35" fmla="*/ 279 h 954"/>
                <a:gd name="T36" fmla="*/ 143 w 640"/>
                <a:gd name="T37" fmla="*/ 373 h 954"/>
                <a:gd name="T38" fmla="*/ 168 w 640"/>
                <a:gd name="T39" fmla="*/ 392 h 954"/>
                <a:gd name="T40" fmla="*/ 199 w 640"/>
                <a:gd name="T41" fmla="*/ 908 h 954"/>
                <a:gd name="T42" fmla="*/ 249 w 640"/>
                <a:gd name="T43" fmla="*/ 954 h 954"/>
                <a:gd name="T44" fmla="*/ 298 w 640"/>
                <a:gd name="T45" fmla="*/ 905 h 954"/>
                <a:gd name="T46" fmla="*/ 298 w 640"/>
                <a:gd name="T47" fmla="*/ 743 h 954"/>
                <a:gd name="T48" fmla="*/ 319 w 640"/>
                <a:gd name="T49" fmla="*/ 722 h 954"/>
                <a:gd name="T50" fmla="*/ 340 w 640"/>
                <a:gd name="T51" fmla="*/ 743 h 954"/>
                <a:gd name="T52" fmla="*/ 340 w 640"/>
                <a:gd name="T53" fmla="*/ 905 h 954"/>
                <a:gd name="T54" fmla="*/ 390 w 640"/>
                <a:gd name="T55" fmla="*/ 954 h 954"/>
                <a:gd name="T56" fmla="*/ 391 w 640"/>
                <a:gd name="T57" fmla="*/ 954 h 954"/>
                <a:gd name="T58" fmla="*/ 441 w 640"/>
                <a:gd name="T59" fmla="*/ 908 h 954"/>
                <a:gd name="T60" fmla="*/ 472 w 640"/>
                <a:gd name="T61" fmla="*/ 392 h 954"/>
                <a:gd name="T62" fmla="*/ 496 w 640"/>
                <a:gd name="T63" fmla="*/ 373 h 954"/>
                <a:gd name="T64" fmla="*/ 580 w 640"/>
                <a:gd name="T65" fmla="*/ 279 h 954"/>
                <a:gd name="T66" fmla="*/ 627 w 640"/>
                <a:gd name="T67" fmla="*/ 16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4">
                  <a:moveTo>
                    <a:pt x="627" y="164"/>
                  </a:moveTo>
                  <a:cubicBezTo>
                    <a:pt x="636" y="123"/>
                    <a:pt x="640" y="85"/>
                    <a:pt x="635" y="39"/>
                  </a:cubicBezTo>
                  <a:cubicBezTo>
                    <a:pt x="633" y="18"/>
                    <a:pt x="615" y="1"/>
                    <a:pt x="593" y="2"/>
                  </a:cubicBezTo>
                  <a:cubicBezTo>
                    <a:pt x="570" y="3"/>
                    <a:pt x="552" y="22"/>
                    <a:pt x="553" y="45"/>
                  </a:cubicBezTo>
                  <a:cubicBezTo>
                    <a:pt x="553" y="49"/>
                    <a:pt x="553" y="49"/>
                    <a:pt x="553" y="49"/>
                  </a:cubicBezTo>
                  <a:cubicBezTo>
                    <a:pt x="554" y="76"/>
                    <a:pt x="550" y="112"/>
                    <a:pt x="540" y="141"/>
                  </a:cubicBezTo>
                  <a:cubicBezTo>
                    <a:pt x="531" y="172"/>
                    <a:pt x="517" y="200"/>
                    <a:pt x="499" y="225"/>
                  </a:cubicBezTo>
                  <a:cubicBezTo>
                    <a:pt x="480" y="250"/>
                    <a:pt x="459" y="273"/>
                    <a:pt x="432" y="290"/>
                  </a:cubicBezTo>
                  <a:cubicBezTo>
                    <a:pt x="420" y="300"/>
                    <a:pt x="377" y="339"/>
                    <a:pt x="320" y="339"/>
                  </a:cubicBezTo>
                  <a:cubicBezTo>
                    <a:pt x="263" y="339"/>
                    <a:pt x="219" y="300"/>
                    <a:pt x="207" y="290"/>
                  </a:cubicBezTo>
                  <a:cubicBezTo>
                    <a:pt x="181" y="273"/>
                    <a:pt x="160" y="250"/>
                    <a:pt x="141" y="225"/>
                  </a:cubicBezTo>
                  <a:cubicBezTo>
                    <a:pt x="123" y="200"/>
                    <a:pt x="109" y="172"/>
                    <a:pt x="100" y="141"/>
                  </a:cubicBezTo>
                  <a:cubicBezTo>
                    <a:pt x="90" y="112"/>
                    <a:pt x="86" y="76"/>
                    <a:pt x="87" y="49"/>
                  </a:cubicBezTo>
                  <a:cubicBezTo>
                    <a:pt x="87" y="44"/>
                    <a:pt x="87" y="44"/>
                    <a:pt x="87" y="44"/>
                  </a:cubicBezTo>
                  <a:cubicBezTo>
                    <a:pt x="87" y="23"/>
                    <a:pt x="71" y="5"/>
                    <a:pt x="50" y="2"/>
                  </a:cubicBezTo>
                  <a:cubicBezTo>
                    <a:pt x="27" y="0"/>
                    <a:pt x="7" y="16"/>
                    <a:pt x="5" y="39"/>
                  </a:cubicBezTo>
                  <a:cubicBezTo>
                    <a:pt x="0" y="85"/>
                    <a:pt x="3" y="123"/>
                    <a:pt x="13" y="164"/>
                  </a:cubicBezTo>
                  <a:cubicBezTo>
                    <a:pt x="22" y="204"/>
                    <a:pt x="37" y="244"/>
                    <a:pt x="60" y="279"/>
                  </a:cubicBezTo>
                  <a:cubicBezTo>
                    <a:pt x="83" y="314"/>
                    <a:pt x="110" y="347"/>
                    <a:pt x="143" y="373"/>
                  </a:cubicBezTo>
                  <a:cubicBezTo>
                    <a:pt x="151" y="380"/>
                    <a:pt x="159" y="386"/>
                    <a:pt x="168" y="392"/>
                  </a:cubicBezTo>
                  <a:cubicBezTo>
                    <a:pt x="199" y="908"/>
                    <a:pt x="199" y="908"/>
                    <a:pt x="199" y="908"/>
                  </a:cubicBezTo>
                  <a:cubicBezTo>
                    <a:pt x="201" y="934"/>
                    <a:pt x="222" y="954"/>
                    <a:pt x="249" y="954"/>
                  </a:cubicBezTo>
                  <a:cubicBezTo>
                    <a:pt x="276" y="954"/>
                    <a:pt x="298" y="932"/>
                    <a:pt x="298" y="905"/>
                  </a:cubicBezTo>
                  <a:cubicBezTo>
                    <a:pt x="298" y="743"/>
                    <a:pt x="298" y="743"/>
                    <a:pt x="298" y="743"/>
                  </a:cubicBezTo>
                  <a:cubicBezTo>
                    <a:pt x="298" y="731"/>
                    <a:pt x="308" y="722"/>
                    <a:pt x="319" y="722"/>
                  </a:cubicBezTo>
                  <a:cubicBezTo>
                    <a:pt x="331" y="722"/>
                    <a:pt x="340" y="731"/>
                    <a:pt x="340" y="743"/>
                  </a:cubicBezTo>
                  <a:cubicBezTo>
                    <a:pt x="340" y="905"/>
                    <a:pt x="340" y="905"/>
                    <a:pt x="340" y="905"/>
                  </a:cubicBezTo>
                  <a:cubicBezTo>
                    <a:pt x="340" y="932"/>
                    <a:pt x="362" y="954"/>
                    <a:pt x="390" y="954"/>
                  </a:cubicBezTo>
                  <a:cubicBezTo>
                    <a:pt x="391" y="954"/>
                    <a:pt x="391" y="954"/>
                    <a:pt x="391" y="954"/>
                  </a:cubicBezTo>
                  <a:cubicBezTo>
                    <a:pt x="417" y="954"/>
                    <a:pt x="439" y="934"/>
                    <a:pt x="441" y="908"/>
                  </a:cubicBezTo>
                  <a:cubicBezTo>
                    <a:pt x="472" y="392"/>
                    <a:pt x="472" y="392"/>
                    <a:pt x="472" y="392"/>
                  </a:cubicBezTo>
                  <a:cubicBezTo>
                    <a:pt x="480" y="386"/>
                    <a:pt x="489" y="380"/>
                    <a:pt x="496" y="373"/>
                  </a:cubicBezTo>
                  <a:cubicBezTo>
                    <a:pt x="529" y="347"/>
                    <a:pt x="557" y="314"/>
                    <a:pt x="580" y="279"/>
                  </a:cubicBezTo>
                  <a:cubicBezTo>
                    <a:pt x="602" y="244"/>
                    <a:pt x="618" y="204"/>
                    <a:pt x="627" y="164"/>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8"/>
            <p:cNvSpPr>
              <a:spLocks noEditPoints="1"/>
            </p:cNvSpPr>
            <p:nvPr/>
          </p:nvSpPr>
          <p:spPr bwMode="auto">
            <a:xfrm>
              <a:off x="6212" y="1098"/>
              <a:ext cx="503" cy="492"/>
            </a:xfrm>
            <a:custGeom>
              <a:avLst/>
              <a:gdLst>
                <a:gd name="T0" fmla="*/ 72 w 516"/>
                <a:gd name="T1" fmla="*/ 298 h 505"/>
                <a:gd name="T2" fmla="*/ 81 w 516"/>
                <a:gd name="T3" fmla="*/ 324 h 505"/>
                <a:gd name="T4" fmla="*/ 42 w 516"/>
                <a:gd name="T5" fmla="*/ 394 h 505"/>
                <a:gd name="T6" fmla="*/ 80 w 516"/>
                <a:gd name="T7" fmla="*/ 421 h 505"/>
                <a:gd name="T8" fmla="*/ 157 w 516"/>
                <a:gd name="T9" fmla="*/ 415 h 505"/>
                <a:gd name="T10" fmla="*/ 166 w 516"/>
                <a:gd name="T11" fmla="*/ 494 h 505"/>
                <a:gd name="T12" fmla="*/ 213 w 516"/>
                <a:gd name="T13" fmla="*/ 494 h 505"/>
                <a:gd name="T14" fmla="*/ 272 w 516"/>
                <a:gd name="T15" fmla="*/ 444 h 505"/>
                <a:gd name="T16" fmla="*/ 326 w 516"/>
                <a:gd name="T17" fmla="*/ 502 h 505"/>
                <a:gd name="T18" fmla="*/ 363 w 516"/>
                <a:gd name="T19" fmla="*/ 474 h 505"/>
                <a:gd name="T20" fmla="*/ 382 w 516"/>
                <a:gd name="T21" fmla="*/ 399 h 505"/>
                <a:gd name="T22" fmla="*/ 459 w 516"/>
                <a:gd name="T23" fmla="*/ 415 h 505"/>
                <a:gd name="T24" fmla="*/ 473 w 516"/>
                <a:gd name="T25" fmla="*/ 370 h 505"/>
                <a:gd name="T26" fmla="*/ 444 w 516"/>
                <a:gd name="T27" fmla="*/ 299 h 505"/>
                <a:gd name="T28" fmla="*/ 516 w 516"/>
                <a:gd name="T29" fmla="*/ 266 h 505"/>
                <a:gd name="T30" fmla="*/ 502 w 516"/>
                <a:gd name="T31" fmla="*/ 221 h 505"/>
                <a:gd name="T32" fmla="*/ 441 w 516"/>
                <a:gd name="T33" fmla="*/ 194 h 505"/>
                <a:gd name="T34" fmla="*/ 474 w 516"/>
                <a:gd name="T35" fmla="*/ 136 h 505"/>
                <a:gd name="T36" fmla="*/ 460 w 516"/>
                <a:gd name="T37" fmla="*/ 91 h 505"/>
                <a:gd name="T38" fmla="*/ 382 w 516"/>
                <a:gd name="T39" fmla="*/ 106 h 505"/>
                <a:gd name="T40" fmla="*/ 364 w 516"/>
                <a:gd name="T41" fmla="*/ 31 h 505"/>
                <a:gd name="T42" fmla="*/ 327 w 516"/>
                <a:gd name="T43" fmla="*/ 3 h 505"/>
                <a:gd name="T44" fmla="*/ 272 w 516"/>
                <a:gd name="T45" fmla="*/ 61 h 505"/>
                <a:gd name="T46" fmla="*/ 214 w 516"/>
                <a:gd name="T47" fmla="*/ 11 h 505"/>
                <a:gd name="T48" fmla="*/ 167 w 516"/>
                <a:gd name="T49" fmla="*/ 11 h 505"/>
                <a:gd name="T50" fmla="*/ 157 w 516"/>
                <a:gd name="T51" fmla="*/ 89 h 505"/>
                <a:gd name="T52" fmla="*/ 80 w 516"/>
                <a:gd name="T53" fmla="*/ 84 h 505"/>
                <a:gd name="T54" fmla="*/ 42 w 516"/>
                <a:gd name="T55" fmla="*/ 110 h 505"/>
                <a:gd name="T56" fmla="*/ 81 w 516"/>
                <a:gd name="T57" fmla="*/ 180 h 505"/>
                <a:gd name="T58" fmla="*/ 15 w 516"/>
                <a:gd name="T59" fmla="*/ 220 h 505"/>
                <a:gd name="T60" fmla="*/ 0 w 516"/>
                <a:gd name="T61" fmla="*/ 265 h 505"/>
                <a:gd name="T62" fmla="*/ 228 w 516"/>
                <a:gd name="T63" fmla="*/ 158 h 505"/>
                <a:gd name="T64" fmla="*/ 289 w 516"/>
                <a:gd name="T65" fmla="*/ 347 h 505"/>
                <a:gd name="T66" fmla="*/ 228 w 516"/>
                <a:gd name="T67" fmla="*/ 1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05">
                  <a:moveTo>
                    <a:pt x="15" y="284"/>
                  </a:moveTo>
                  <a:cubicBezTo>
                    <a:pt x="72" y="298"/>
                    <a:pt x="72" y="298"/>
                    <a:pt x="72" y="298"/>
                  </a:cubicBezTo>
                  <a:cubicBezTo>
                    <a:pt x="73" y="303"/>
                    <a:pt x="74" y="307"/>
                    <a:pt x="76" y="311"/>
                  </a:cubicBezTo>
                  <a:cubicBezTo>
                    <a:pt x="77" y="316"/>
                    <a:pt x="79" y="320"/>
                    <a:pt x="81" y="324"/>
                  </a:cubicBezTo>
                  <a:cubicBezTo>
                    <a:pt x="43" y="369"/>
                    <a:pt x="43" y="369"/>
                    <a:pt x="43" y="369"/>
                  </a:cubicBezTo>
                  <a:cubicBezTo>
                    <a:pt x="37" y="376"/>
                    <a:pt x="36" y="386"/>
                    <a:pt x="42" y="394"/>
                  </a:cubicBezTo>
                  <a:cubicBezTo>
                    <a:pt x="56" y="414"/>
                    <a:pt x="56" y="414"/>
                    <a:pt x="56" y="414"/>
                  </a:cubicBezTo>
                  <a:cubicBezTo>
                    <a:pt x="62" y="421"/>
                    <a:pt x="71" y="424"/>
                    <a:pt x="80" y="421"/>
                  </a:cubicBezTo>
                  <a:cubicBezTo>
                    <a:pt x="134" y="399"/>
                    <a:pt x="134" y="399"/>
                    <a:pt x="134" y="399"/>
                  </a:cubicBezTo>
                  <a:cubicBezTo>
                    <a:pt x="141" y="405"/>
                    <a:pt x="149" y="410"/>
                    <a:pt x="157" y="415"/>
                  </a:cubicBezTo>
                  <a:cubicBezTo>
                    <a:pt x="153" y="474"/>
                    <a:pt x="153" y="474"/>
                    <a:pt x="153" y="474"/>
                  </a:cubicBezTo>
                  <a:cubicBezTo>
                    <a:pt x="152" y="483"/>
                    <a:pt x="157" y="491"/>
                    <a:pt x="166" y="494"/>
                  </a:cubicBezTo>
                  <a:cubicBezTo>
                    <a:pt x="190" y="502"/>
                    <a:pt x="190" y="502"/>
                    <a:pt x="190" y="502"/>
                  </a:cubicBezTo>
                  <a:cubicBezTo>
                    <a:pt x="199" y="505"/>
                    <a:pt x="208" y="501"/>
                    <a:pt x="213" y="494"/>
                  </a:cubicBezTo>
                  <a:cubicBezTo>
                    <a:pt x="244" y="444"/>
                    <a:pt x="244" y="444"/>
                    <a:pt x="244" y="444"/>
                  </a:cubicBezTo>
                  <a:cubicBezTo>
                    <a:pt x="253" y="444"/>
                    <a:pt x="262" y="444"/>
                    <a:pt x="272" y="444"/>
                  </a:cubicBezTo>
                  <a:cubicBezTo>
                    <a:pt x="303" y="494"/>
                    <a:pt x="303" y="494"/>
                    <a:pt x="303" y="494"/>
                  </a:cubicBezTo>
                  <a:cubicBezTo>
                    <a:pt x="308" y="501"/>
                    <a:pt x="317" y="505"/>
                    <a:pt x="326" y="502"/>
                  </a:cubicBezTo>
                  <a:cubicBezTo>
                    <a:pt x="349" y="494"/>
                    <a:pt x="349" y="494"/>
                    <a:pt x="349" y="494"/>
                  </a:cubicBezTo>
                  <a:cubicBezTo>
                    <a:pt x="358" y="492"/>
                    <a:pt x="364" y="483"/>
                    <a:pt x="363" y="474"/>
                  </a:cubicBezTo>
                  <a:cubicBezTo>
                    <a:pt x="359" y="416"/>
                    <a:pt x="359" y="416"/>
                    <a:pt x="359" y="416"/>
                  </a:cubicBezTo>
                  <a:cubicBezTo>
                    <a:pt x="367" y="411"/>
                    <a:pt x="375" y="405"/>
                    <a:pt x="382" y="399"/>
                  </a:cubicBezTo>
                  <a:cubicBezTo>
                    <a:pt x="436" y="421"/>
                    <a:pt x="436" y="421"/>
                    <a:pt x="436" y="421"/>
                  </a:cubicBezTo>
                  <a:cubicBezTo>
                    <a:pt x="444" y="425"/>
                    <a:pt x="454" y="422"/>
                    <a:pt x="459" y="415"/>
                  </a:cubicBezTo>
                  <a:cubicBezTo>
                    <a:pt x="474" y="394"/>
                    <a:pt x="474" y="394"/>
                    <a:pt x="474" y="394"/>
                  </a:cubicBezTo>
                  <a:cubicBezTo>
                    <a:pt x="480" y="387"/>
                    <a:pt x="479" y="377"/>
                    <a:pt x="473" y="370"/>
                  </a:cubicBezTo>
                  <a:cubicBezTo>
                    <a:pt x="436" y="325"/>
                    <a:pt x="436" y="325"/>
                    <a:pt x="436" y="325"/>
                  </a:cubicBezTo>
                  <a:cubicBezTo>
                    <a:pt x="439" y="316"/>
                    <a:pt x="442" y="308"/>
                    <a:pt x="444" y="299"/>
                  </a:cubicBezTo>
                  <a:cubicBezTo>
                    <a:pt x="501" y="285"/>
                    <a:pt x="501" y="285"/>
                    <a:pt x="501" y="285"/>
                  </a:cubicBezTo>
                  <a:cubicBezTo>
                    <a:pt x="510" y="282"/>
                    <a:pt x="516" y="275"/>
                    <a:pt x="516" y="266"/>
                  </a:cubicBezTo>
                  <a:cubicBezTo>
                    <a:pt x="516" y="240"/>
                    <a:pt x="516" y="240"/>
                    <a:pt x="516" y="240"/>
                  </a:cubicBezTo>
                  <a:cubicBezTo>
                    <a:pt x="516" y="231"/>
                    <a:pt x="510" y="223"/>
                    <a:pt x="502" y="221"/>
                  </a:cubicBezTo>
                  <a:cubicBezTo>
                    <a:pt x="444" y="207"/>
                    <a:pt x="444" y="207"/>
                    <a:pt x="444" y="207"/>
                  </a:cubicBezTo>
                  <a:cubicBezTo>
                    <a:pt x="443" y="202"/>
                    <a:pt x="442" y="198"/>
                    <a:pt x="441" y="194"/>
                  </a:cubicBezTo>
                  <a:cubicBezTo>
                    <a:pt x="439" y="189"/>
                    <a:pt x="438" y="185"/>
                    <a:pt x="436" y="181"/>
                  </a:cubicBezTo>
                  <a:cubicBezTo>
                    <a:pt x="474" y="136"/>
                    <a:pt x="474" y="136"/>
                    <a:pt x="474" y="136"/>
                  </a:cubicBezTo>
                  <a:cubicBezTo>
                    <a:pt x="480" y="129"/>
                    <a:pt x="480" y="119"/>
                    <a:pt x="475" y="111"/>
                  </a:cubicBezTo>
                  <a:cubicBezTo>
                    <a:pt x="460" y="91"/>
                    <a:pt x="460" y="91"/>
                    <a:pt x="460" y="91"/>
                  </a:cubicBezTo>
                  <a:cubicBezTo>
                    <a:pt x="455" y="84"/>
                    <a:pt x="445" y="81"/>
                    <a:pt x="437" y="84"/>
                  </a:cubicBezTo>
                  <a:cubicBezTo>
                    <a:pt x="382" y="106"/>
                    <a:pt x="382" y="106"/>
                    <a:pt x="382" y="106"/>
                  </a:cubicBezTo>
                  <a:cubicBezTo>
                    <a:pt x="375" y="100"/>
                    <a:pt x="368" y="95"/>
                    <a:pt x="360" y="90"/>
                  </a:cubicBezTo>
                  <a:cubicBezTo>
                    <a:pt x="364" y="31"/>
                    <a:pt x="364" y="31"/>
                    <a:pt x="364" y="31"/>
                  </a:cubicBezTo>
                  <a:cubicBezTo>
                    <a:pt x="365" y="22"/>
                    <a:pt x="359" y="14"/>
                    <a:pt x="350" y="11"/>
                  </a:cubicBezTo>
                  <a:cubicBezTo>
                    <a:pt x="327" y="3"/>
                    <a:pt x="327" y="3"/>
                    <a:pt x="327" y="3"/>
                  </a:cubicBezTo>
                  <a:cubicBezTo>
                    <a:pt x="318" y="0"/>
                    <a:pt x="309" y="4"/>
                    <a:pt x="304" y="11"/>
                  </a:cubicBezTo>
                  <a:cubicBezTo>
                    <a:pt x="272" y="61"/>
                    <a:pt x="272" y="61"/>
                    <a:pt x="272" y="61"/>
                  </a:cubicBezTo>
                  <a:cubicBezTo>
                    <a:pt x="263" y="61"/>
                    <a:pt x="254" y="61"/>
                    <a:pt x="245" y="61"/>
                  </a:cubicBezTo>
                  <a:cubicBezTo>
                    <a:pt x="214" y="11"/>
                    <a:pt x="214" y="11"/>
                    <a:pt x="214" y="11"/>
                  </a:cubicBezTo>
                  <a:cubicBezTo>
                    <a:pt x="209" y="4"/>
                    <a:pt x="199" y="0"/>
                    <a:pt x="191" y="3"/>
                  </a:cubicBezTo>
                  <a:cubicBezTo>
                    <a:pt x="167" y="11"/>
                    <a:pt x="167" y="11"/>
                    <a:pt x="167" y="11"/>
                  </a:cubicBezTo>
                  <a:cubicBezTo>
                    <a:pt x="158" y="13"/>
                    <a:pt x="153" y="22"/>
                    <a:pt x="153" y="31"/>
                  </a:cubicBezTo>
                  <a:cubicBezTo>
                    <a:pt x="157" y="89"/>
                    <a:pt x="157" y="89"/>
                    <a:pt x="157" y="89"/>
                  </a:cubicBezTo>
                  <a:cubicBezTo>
                    <a:pt x="149" y="94"/>
                    <a:pt x="142" y="100"/>
                    <a:pt x="135" y="106"/>
                  </a:cubicBezTo>
                  <a:cubicBezTo>
                    <a:pt x="80" y="84"/>
                    <a:pt x="80" y="84"/>
                    <a:pt x="80" y="84"/>
                  </a:cubicBezTo>
                  <a:cubicBezTo>
                    <a:pt x="72" y="80"/>
                    <a:pt x="62" y="83"/>
                    <a:pt x="57" y="90"/>
                  </a:cubicBezTo>
                  <a:cubicBezTo>
                    <a:pt x="42" y="110"/>
                    <a:pt x="42" y="110"/>
                    <a:pt x="42" y="110"/>
                  </a:cubicBezTo>
                  <a:cubicBezTo>
                    <a:pt x="37" y="118"/>
                    <a:pt x="37" y="128"/>
                    <a:pt x="43" y="135"/>
                  </a:cubicBezTo>
                  <a:cubicBezTo>
                    <a:pt x="81" y="180"/>
                    <a:pt x="81" y="180"/>
                    <a:pt x="81" y="180"/>
                  </a:cubicBezTo>
                  <a:cubicBezTo>
                    <a:pt x="77" y="189"/>
                    <a:pt x="74" y="197"/>
                    <a:pt x="72" y="206"/>
                  </a:cubicBezTo>
                  <a:cubicBezTo>
                    <a:pt x="15" y="220"/>
                    <a:pt x="15" y="220"/>
                    <a:pt x="15" y="220"/>
                  </a:cubicBezTo>
                  <a:cubicBezTo>
                    <a:pt x="6" y="223"/>
                    <a:pt x="0" y="230"/>
                    <a:pt x="0" y="239"/>
                  </a:cubicBezTo>
                  <a:cubicBezTo>
                    <a:pt x="0" y="265"/>
                    <a:pt x="0" y="265"/>
                    <a:pt x="0" y="265"/>
                  </a:cubicBezTo>
                  <a:cubicBezTo>
                    <a:pt x="0" y="274"/>
                    <a:pt x="6" y="282"/>
                    <a:pt x="15" y="284"/>
                  </a:cubicBezTo>
                  <a:close/>
                  <a:moveTo>
                    <a:pt x="228" y="158"/>
                  </a:moveTo>
                  <a:cubicBezTo>
                    <a:pt x="280" y="142"/>
                    <a:pt x="336" y="170"/>
                    <a:pt x="352" y="222"/>
                  </a:cubicBezTo>
                  <a:cubicBezTo>
                    <a:pt x="369" y="274"/>
                    <a:pt x="340" y="330"/>
                    <a:pt x="289" y="347"/>
                  </a:cubicBezTo>
                  <a:cubicBezTo>
                    <a:pt x="237" y="363"/>
                    <a:pt x="181" y="335"/>
                    <a:pt x="164" y="283"/>
                  </a:cubicBezTo>
                  <a:cubicBezTo>
                    <a:pt x="147" y="231"/>
                    <a:pt x="176" y="175"/>
                    <a:pt x="228" y="15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9"/>
            <p:cNvSpPr>
              <a:spLocks noChangeArrowheads="1"/>
            </p:cNvSpPr>
            <p:nvPr/>
          </p:nvSpPr>
          <p:spPr bwMode="auto">
            <a:xfrm>
              <a:off x="6723" y="1807"/>
              <a:ext cx="142" cy="140"/>
            </a:xfrm>
            <a:prstGeom prst="ellipse">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
            <p:cNvSpPr>
              <a:spLocks/>
            </p:cNvSpPr>
            <p:nvPr/>
          </p:nvSpPr>
          <p:spPr bwMode="auto">
            <a:xfrm>
              <a:off x="6678" y="1733"/>
              <a:ext cx="356" cy="714"/>
            </a:xfrm>
            <a:custGeom>
              <a:avLst/>
              <a:gdLst>
                <a:gd name="T0" fmla="*/ 362 w 366"/>
                <a:gd name="T1" fmla="*/ 31 h 734"/>
                <a:gd name="T2" fmla="*/ 327 w 366"/>
                <a:gd name="T3" fmla="*/ 1 h 734"/>
                <a:gd name="T4" fmla="*/ 294 w 366"/>
                <a:gd name="T5" fmla="*/ 36 h 734"/>
                <a:gd name="T6" fmla="*/ 294 w 366"/>
                <a:gd name="T7" fmla="*/ 40 h 734"/>
                <a:gd name="T8" fmla="*/ 284 w 366"/>
                <a:gd name="T9" fmla="*/ 109 h 734"/>
                <a:gd name="T10" fmla="*/ 252 w 366"/>
                <a:gd name="T11" fmla="*/ 173 h 734"/>
                <a:gd name="T12" fmla="*/ 117 w 366"/>
                <a:gd name="T13" fmla="*/ 262 h 734"/>
                <a:gd name="T14" fmla="*/ 60 w 366"/>
                <a:gd name="T15" fmla="*/ 262 h 734"/>
                <a:gd name="T16" fmla="*/ 2 w 366"/>
                <a:gd name="T17" fmla="*/ 323 h 734"/>
                <a:gd name="T18" fmla="*/ 25 w 366"/>
                <a:gd name="T19" fmla="*/ 699 h 734"/>
                <a:gd name="T20" fmla="*/ 63 w 366"/>
                <a:gd name="T21" fmla="*/ 734 h 734"/>
                <a:gd name="T22" fmla="*/ 64 w 366"/>
                <a:gd name="T23" fmla="*/ 734 h 734"/>
                <a:gd name="T24" fmla="*/ 102 w 366"/>
                <a:gd name="T25" fmla="*/ 696 h 734"/>
                <a:gd name="T26" fmla="*/ 102 w 366"/>
                <a:gd name="T27" fmla="*/ 572 h 734"/>
                <a:gd name="T28" fmla="*/ 118 w 366"/>
                <a:gd name="T29" fmla="*/ 556 h 734"/>
                <a:gd name="T30" fmla="*/ 134 w 366"/>
                <a:gd name="T31" fmla="*/ 572 h 734"/>
                <a:gd name="T32" fmla="*/ 134 w 366"/>
                <a:gd name="T33" fmla="*/ 696 h 734"/>
                <a:gd name="T34" fmla="*/ 172 w 366"/>
                <a:gd name="T35" fmla="*/ 734 h 734"/>
                <a:gd name="T36" fmla="*/ 210 w 366"/>
                <a:gd name="T37" fmla="*/ 699 h 734"/>
                <a:gd name="T38" fmla="*/ 234 w 366"/>
                <a:gd name="T39" fmla="*/ 306 h 734"/>
                <a:gd name="T40" fmla="*/ 255 w 366"/>
                <a:gd name="T41" fmla="*/ 291 h 734"/>
                <a:gd name="T42" fmla="*/ 320 w 366"/>
                <a:gd name="T43" fmla="*/ 218 h 734"/>
                <a:gd name="T44" fmla="*/ 356 w 366"/>
                <a:gd name="T45" fmla="*/ 128 h 734"/>
                <a:gd name="T46" fmla="*/ 362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362" y="31"/>
                  </a:moveTo>
                  <a:cubicBezTo>
                    <a:pt x="360" y="14"/>
                    <a:pt x="345" y="0"/>
                    <a:pt x="327" y="1"/>
                  </a:cubicBezTo>
                  <a:cubicBezTo>
                    <a:pt x="308" y="1"/>
                    <a:pt x="293" y="17"/>
                    <a:pt x="294" y="36"/>
                  </a:cubicBezTo>
                  <a:cubicBezTo>
                    <a:pt x="294" y="40"/>
                    <a:pt x="294" y="40"/>
                    <a:pt x="294" y="40"/>
                  </a:cubicBezTo>
                  <a:cubicBezTo>
                    <a:pt x="294" y="60"/>
                    <a:pt x="291" y="87"/>
                    <a:pt x="284" y="109"/>
                  </a:cubicBezTo>
                  <a:cubicBezTo>
                    <a:pt x="277" y="132"/>
                    <a:pt x="266" y="154"/>
                    <a:pt x="252" y="173"/>
                  </a:cubicBezTo>
                  <a:cubicBezTo>
                    <a:pt x="238" y="191"/>
                    <a:pt x="180" y="262"/>
                    <a:pt x="117" y="262"/>
                  </a:cubicBezTo>
                  <a:cubicBezTo>
                    <a:pt x="60" y="262"/>
                    <a:pt x="60" y="262"/>
                    <a:pt x="60" y="262"/>
                  </a:cubicBezTo>
                  <a:cubicBezTo>
                    <a:pt x="27" y="262"/>
                    <a:pt x="0" y="290"/>
                    <a:pt x="2" y="323"/>
                  </a:cubicBezTo>
                  <a:cubicBezTo>
                    <a:pt x="25" y="699"/>
                    <a:pt x="25" y="699"/>
                    <a:pt x="25" y="699"/>
                  </a:cubicBezTo>
                  <a:cubicBezTo>
                    <a:pt x="26" y="719"/>
                    <a:pt x="43" y="734"/>
                    <a:pt x="63" y="734"/>
                  </a:cubicBezTo>
                  <a:cubicBezTo>
                    <a:pt x="64" y="734"/>
                    <a:pt x="64" y="734"/>
                    <a:pt x="64" y="734"/>
                  </a:cubicBezTo>
                  <a:cubicBezTo>
                    <a:pt x="85" y="734"/>
                    <a:pt x="102" y="717"/>
                    <a:pt x="102" y="696"/>
                  </a:cubicBezTo>
                  <a:cubicBezTo>
                    <a:pt x="102" y="572"/>
                    <a:pt x="102" y="572"/>
                    <a:pt x="102" y="572"/>
                  </a:cubicBezTo>
                  <a:cubicBezTo>
                    <a:pt x="102" y="563"/>
                    <a:pt x="109" y="556"/>
                    <a:pt x="118" y="556"/>
                  </a:cubicBezTo>
                  <a:cubicBezTo>
                    <a:pt x="127" y="556"/>
                    <a:pt x="134" y="563"/>
                    <a:pt x="134" y="572"/>
                  </a:cubicBezTo>
                  <a:cubicBezTo>
                    <a:pt x="134" y="696"/>
                    <a:pt x="134" y="696"/>
                    <a:pt x="134" y="696"/>
                  </a:cubicBezTo>
                  <a:cubicBezTo>
                    <a:pt x="134" y="717"/>
                    <a:pt x="151" y="734"/>
                    <a:pt x="172" y="734"/>
                  </a:cubicBezTo>
                  <a:cubicBezTo>
                    <a:pt x="192" y="734"/>
                    <a:pt x="209" y="719"/>
                    <a:pt x="210" y="699"/>
                  </a:cubicBezTo>
                  <a:cubicBezTo>
                    <a:pt x="234" y="306"/>
                    <a:pt x="234" y="306"/>
                    <a:pt x="234" y="306"/>
                  </a:cubicBezTo>
                  <a:cubicBezTo>
                    <a:pt x="241" y="301"/>
                    <a:pt x="249" y="296"/>
                    <a:pt x="255" y="291"/>
                  </a:cubicBezTo>
                  <a:cubicBezTo>
                    <a:pt x="281" y="271"/>
                    <a:pt x="302" y="245"/>
                    <a:pt x="320" y="218"/>
                  </a:cubicBezTo>
                  <a:cubicBezTo>
                    <a:pt x="337" y="190"/>
                    <a:pt x="349" y="160"/>
                    <a:pt x="356" y="128"/>
                  </a:cubicBezTo>
                  <a:cubicBezTo>
                    <a:pt x="363" y="97"/>
                    <a:pt x="366" y="67"/>
                    <a:pt x="362" y="31"/>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1"/>
            <p:cNvSpPr>
              <a:spLocks noChangeArrowheads="1"/>
            </p:cNvSpPr>
            <p:nvPr/>
          </p:nvSpPr>
          <p:spPr bwMode="auto">
            <a:xfrm>
              <a:off x="6063" y="1807"/>
              <a:ext cx="141" cy="140"/>
            </a:xfrm>
            <a:prstGeom prst="ellipse">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5893" y="1733"/>
              <a:ext cx="356" cy="714"/>
            </a:xfrm>
            <a:custGeom>
              <a:avLst/>
              <a:gdLst>
                <a:gd name="T0" fmla="*/ 4 w 366"/>
                <a:gd name="T1" fmla="*/ 31 h 734"/>
                <a:gd name="T2" fmla="*/ 39 w 366"/>
                <a:gd name="T3" fmla="*/ 1 h 734"/>
                <a:gd name="T4" fmla="*/ 73 w 366"/>
                <a:gd name="T5" fmla="*/ 36 h 734"/>
                <a:gd name="T6" fmla="*/ 72 w 366"/>
                <a:gd name="T7" fmla="*/ 40 h 734"/>
                <a:gd name="T8" fmla="*/ 83 w 366"/>
                <a:gd name="T9" fmla="*/ 109 h 734"/>
                <a:gd name="T10" fmla="*/ 114 w 366"/>
                <a:gd name="T11" fmla="*/ 173 h 734"/>
                <a:gd name="T12" fmla="*/ 249 w 366"/>
                <a:gd name="T13" fmla="*/ 262 h 734"/>
                <a:gd name="T14" fmla="*/ 307 w 366"/>
                <a:gd name="T15" fmla="*/ 262 h 734"/>
                <a:gd name="T16" fmla="*/ 364 w 366"/>
                <a:gd name="T17" fmla="*/ 323 h 734"/>
                <a:gd name="T18" fmla="*/ 341 w 366"/>
                <a:gd name="T19" fmla="*/ 699 h 734"/>
                <a:gd name="T20" fmla="*/ 304 w 366"/>
                <a:gd name="T21" fmla="*/ 734 h 734"/>
                <a:gd name="T22" fmla="*/ 302 w 366"/>
                <a:gd name="T23" fmla="*/ 734 h 734"/>
                <a:gd name="T24" fmla="*/ 264 w 366"/>
                <a:gd name="T25" fmla="*/ 696 h 734"/>
                <a:gd name="T26" fmla="*/ 264 w 366"/>
                <a:gd name="T27" fmla="*/ 572 h 734"/>
                <a:gd name="T28" fmla="*/ 248 w 366"/>
                <a:gd name="T29" fmla="*/ 556 h 734"/>
                <a:gd name="T30" fmla="*/ 232 w 366"/>
                <a:gd name="T31" fmla="*/ 572 h 734"/>
                <a:gd name="T32" fmla="*/ 232 w 366"/>
                <a:gd name="T33" fmla="*/ 696 h 734"/>
                <a:gd name="T34" fmla="*/ 194 w 366"/>
                <a:gd name="T35" fmla="*/ 734 h 734"/>
                <a:gd name="T36" fmla="*/ 156 w 366"/>
                <a:gd name="T37" fmla="*/ 699 h 734"/>
                <a:gd name="T38" fmla="*/ 132 w 366"/>
                <a:gd name="T39" fmla="*/ 306 h 734"/>
                <a:gd name="T40" fmla="*/ 111 w 366"/>
                <a:gd name="T41" fmla="*/ 291 h 734"/>
                <a:gd name="T42" fmla="*/ 47 w 366"/>
                <a:gd name="T43" fmla="*/ 218 h 734"/>
                <a:gd name="T44" fmla="*/ 10 w 366"/>
                <a:gd name="T45" fmla="*/ 128 h 734"/>
                <a:gd name="T46" fmla="*/ 4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4" y="31"/>
                  </a:moveTo>
                  <a:cubicBezTo>
                    <a:pt x="6" y="14"/>
                    <a:pt x="21" y="0"/>
                    <a:pt x="39" y="1"/>
                  </a:cubicBezTo>
                  <a:cubicBezTo>
                    <a:pt x="58" y="1"/>
                    <a:pt x="73" y="17"/>
                    <a:pt x="73" y="36"/>
                  </a:cubicBezTo>
                  <a:cubicBezTo>
                    <a:pt x="72" y="40"/>
                    <a:pt x="72" y="40"/>
                    <a:pt x="72" y="40"/>
                  </a:cubicBezTo>
                  <a:cubicBezTo>
                    <a:pt x="72" y="60"/>
                    <a:pt x="75" y="87"/>
                    <a:pt x="83" y="109"/>
                  </a:cubicBezTo>
                  <a:cubicBezTo>
                    <a:pt x="90" y="132"/>
                    <a:pt x="100" y="154"/>
                    <a:pt x="114" y="173"/>
                  </a:cubicBezTo>
                  <a:cubicBezTo>
                    <a:pt x="129" y="191"/>
                    <a:pt x="186" y="262"/>
                    <a:pt x="249" y="262"/>
                  </a:cubicBezTo>
                  <a:cubicBezTo>
                    <a:pt x="307" y="262"/>
                    <a:pt x="307" y="262"/>
                    <a:pt x="307" y="262"/>
                  </a:cubicBezTo>
                  <a:cubicBezTo>
                    <a:pt x="340" y="262"/>
                    <a:pt x="366" y="290"/>
                    <a:pt x="364" y="323"/>
                  </a:cubicBezTo>
                  <a:cubicBezTo>
                    <a:pt x="341" y="699"/>
                    <a:pt x="341" y="699"/>
                    <a:pt x="341" y="699"/>
                  </a:cubicBezTo>
                  <a:cubicBezTo>
                    <a:pt x="340" y="719"/>
                    <a:pt x="324" y="734"/>
                    <a:pt x="304" y="734"/>
                  </a:cubicBezTo>
                  <a:cubicBezTo>
                    <a:pt x="302" y="734"/>
                    <a:pt x="302" y="734"/>
                    <a:pt x="302" y="734"/>
                  </a:cubicBezTo>
                  <a:cubicBezTo>
                    <a:pt x="282" y="734"/>
                    <a:pt x="264" y="717"/>
                    <a:pt x="264" y="696"/>
                  </a:cubicBezTo>
                  <a:cubicBezTo>
                    <a:pt x="264" y="572"/>
                    <a:pt x="264" y="572"/>
                    <a:pt x="264" y="572"/>
                  </a:cubicBezTo>
                  <a:cubicBezTo>
                    <a:pt x="264" y="563"/>
                    <a:pt x="257" y="556"/>
                    <a:pt x="248" y="556"/>
                  </a:cubicBezTo>
                  <a:cubicBezTo>
                    <a:pt x="239" y="556"/>
                    <a:pt x="232" y="563"/>
                    <a:pt x="232" y="572"/>
                  </a:cubicBezTo>
                  <a:cubicBezTo>
                    <a:pt x="232" y="696"/>
                    <a:pt x="232" y="696"/>
                    <a:pt x="232" y="696"/>
                  </a:cubicBezTo>
                  <a:cubicBezTo>
                    <a:pt x="232" y="717"/>
                    <a:pt x="215" y="734"/>
                    <a:pt x="194" y="734"/>
                  </a:cubicBezTo>
                  <a:cubicBezTo>
                    <a:pt x="174" y="734"/>
                    <a:pt x="157" y="719"/>
                    <a:pt x="156" y="699"/>
                  </a:cubicBezTo>
                  <a:cubicBezTo>
                    <a:pt x="132" y="306"/>
                    <a:pt x="132" y="306"/>
                    <a:pt x="132" y="306"/>
                  </a:cubicBezTo>
                  <a:cubicBezTo>
                    <a:pt x="125" y="301"/>
                    <a:pt x="118" y="296"/>
                    <a:pt x="111" y="291"/>
                  </a:cubicBezTo>
                  <a:cubicBezTo>
                    <a:pt x="86" y="271"/>
                    <a:pt x="64" y="245"/>
                    <a:pt x="47" y="218"/>
                  </a:cubicBezTo>
                  <a:cubicBezTo>
                    <a:pt x="29" y="190"/>
                    <a:pt x="17" y="160"/>
                    <a:pt x="10" y="128"/>
                  </a:cubicBezTo>
                  <a:cubicBezTo>
                    <a:pt x="3" y="97"/>
                    <a:pt x="0" y="67"/>
                    <a:pt x="4" y="31"/>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3" name="グループ化 42"/>
          <p:cNvGrpSpPr/>
          <p:nvPr/>
        </p:nvGrpSpPr>
        <p:grpSpPr>
          <a:xfrm>
            <a:off x="693016" y="4151173"/>
            <a:ext cx="1990642" cy="727508"/>
            <a:chOff x="649472" y="5388386"/>
            <a:chExt cx="1990642" cy="727508"/>
          </a:xfrm>
        </p:grpSpPr>
        <p:sp>
          <p:nvSpPr>
            <p:cNvPr id="44" name="角丸四角形 43"/>
            <p:cNvSpPr/>
            <p:nvPr/>
          </p:nvSpPr>
          <p:spPr>
            <a:xfrm>
              <a:off x="649472" y="5388386"/>
              <a:ext cx="1990642" cy="7275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5" name="グループ化 44"/>
            <p:cNvGrpSpPr/>
            <p:nvPr/>
          </p:nvGrpSpPr>
          <p:grpSpPr>
            <a:xfrm>
              <a:off x="773829" y="5525844"/>
              <a:ext cx="702241" cy="452592"/>
              <a:chOff x="22555200" y="7224712"/>
              <a:chExt cx="1384300" cy="892175"/>
            </a:xfrm>
            <a:solidFill>
              <a:schemeClr val="bg1"/>
            </a:solidFill>
          </p:grpSpPr>
          <p:sp>
            <p:nvSpPr>
              <p:cNvPr id="47"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6" name="テキスト ボックス 4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1731572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467400" y="1979966"/>
            <a:ext cx="11257200" cy="4392000"/>
          </a:xfrm>
          <a:prstGeom prst="rect">
            <a:avLst/>
          </a:prstGeom>
          <a:solidFill>
            <a:srgbClr val="E4E4E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288000" tIns="0" rIns="0" bIns="0"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solidFill>
                  <a:schemeClr val="bg1"/>
                </a:solidFill>
                <a:latin typeface="+mn-ea"/>
                <a:ea typeface="+mn-ea"/>
              </a:rPr>
              <a:t>公開とか貢献とは言っても、何で人のために・・・</a:t>
            </a:r>
            <a:endParaRPr lang="ja-JP" altLang="ja-JP" sz="2800" dirty="0">
              <a:solidFill>
                <a:schemeClr val="bg1"/>
              </a:solidFill>
              <a:latin typeface="+mn-ea"/>
              <a:ea typeface="+mn-ea"/>
            </a:endParaRPr>
          </a:p>
        </p:txBody>
      </p:sp>
      <p:sp>
        <p:nvSpPr>
          <p:cNvPr id="9" name="コンテンツ プレースホルダー 2"/>
          <p:cNvSpPr txBox="1">
            <a:spLocks/>
          </p:cNvSpPr>
          <p:nvPr/>
        </p:nvSpPr>
        <p:spPr>
          <a:xfrm>
            <a:off x="480100" y="3137673"/>
            <a:ext cx="10136868" cy="2232000"/>
          </a:xfrm>
          <a:prstGeom prst="rect">
            <a:avLst/>
          </a:prstGeom>
        </p:spPr>
        <p:txBody>
          <a:bodyPr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latin typeface="+mn-ea"/>
              </a:rPr>
              <a:t>自分が使いたい</a:t>
            </a:r>
            <a:r>
              <a:rPr lang="en-US" altLang="ja-JP" b="1" dirty="0">
                <a:latin typeface="+mn-ea"/>
              </a:rPr>
              <a:t>(</a:t>
            </a:r>
            <a:r>
              <a:rPr lang="ja-JP" altLang="en-US" b="1" dirty="0">
                <a:latin typeface="+mn-ea"/>
              </a:rPr>
              <a:t>作りたい</a:t>
            </a:r>
            <a:r>
              <a:rPr lang="en-US" altLang="ja-JP" b="1" dirty="0">
                <a:latin typeface="+mn-ea"/>
              </a:rPr>
              <a:t>)</a:t>
            </a:r>
            <a:r>
              <a:rPr lang="ja-JP" altLang="en-US" b="1" dirty="0">
                <a:latin typeface="+mn-ea"/>
              </a:rPr>
              <a:t>という判断したのでは？</a:t>
            </a:r>
            <a:endParaRPr lang="en-US" altLang="ja-JP" b="1" dirty="0">
              <a:latin typeface="+mn-ea"/>
            </a:endParaRPr>
          </a:p>
          <a:p>
            <a:pPr marL="540000" lvl="2" indent="-180000">
              <a:lnSpc>
                <a:spcPct val="100000"/>
              </a:lnSpc>
              <a:spcBef>
                <a:spcPts val="0"/>
              </a:spcBef>
            </a:pPr>
            <a:r>
              <a:rPr lang="ja-JP" altLang="en-US" dirty="0">
                <a:latin typeface="+mn-ea"/>
              </a:rPr>
              <a:t>バグ報告する（</a:t>
            </a:r>
            <a:r>
              <a:rPr lang="en-US" altLang="ja-JP" dirty="0">
                <a:latin typeface="+mn-ea"/>
              </a:rPr>
              <a:t>or </a:t>
            </a:r>
            <a:r>
              <a:rPr lang="ja-JP" altLang="en-US" dirty="0">
                <a:latin typeface="+mn-ea"/>
              </a:rPr>
              <a:t>していただく）だけでも貢献です</a:t>
            </a:r>
            <a:endParaRPr lang="en-US" altLang="ja-JP" dirty="0">
              <a:latin typeface="+mn-ea"/>
            </a:endParaRPr>
          </a:p>
          <a:p>
            <a:pPr marL="540000" lvl="2" indent="-180000">
              <a:lnSpc>
                <a:spcPct val="100000"/>
              </a:lnSpc>
              <a:spcBef>
                <a:spcPts val="0"/>
              </a:spcBef>
            </a:pPr>
            <a:r>
              <a:rPr lang="ja-JP" altLang="en-US" dirty="0">
                <a:latin typeface="+mn-ea"/>
              </a:rPr>
              <a:t>本当に困っているなら自分で修正することになりますが、報告していれば仲間が増えます</a:t>
            </a:r>
            <a:endParaRPr lang="en-US" altLang="ja-JP" dirty="0">
              <a:latin typeface="+mn-ea"/>
            </a:endParaRPr>
          </a:p>
          <a:p>
            <a:pPr marL="0" lvl="1" indent="-180000">
              <a:lnSpc>
                <a:spcPct val="100000"/>
              </a:lnSpc>
              <a:spcBef>
                <a:spcPts val="800"/>
              </a:spcBef>
            </a:pPr>
            <a:r>
              <a:rPr lang="ja-JP" altLang="en-US" b="1" dirty="0">
                <a:latin typeface="+mn-ea"/>
              </a:rPr>
              <a:t>全部自分で作ると、大変ですよね？</a:t>
            </a:r>
            <a:endParaRPr lang="en-US" altLang="ja-JP" b="1" dirty="0">
              <a:latin typeface="+mn-ea"/>
            </a:endParaRPr>
          </a:p>
          <a:p>
            <a:pPr marL="540000" lvl="2" indent="-180000">
              <a:lnSpc>
                <a:spcPct val="100000"/>
              </a:lnSpc>
              <a:spcBef>
                <a:spcPts val="0"/>
              </a:spcBef>
            </a:pPr>
            <a:r>
              <a:rPr lang="ja-JP" altLang="en-US" dirty="0">
                <a:latin typeface="+mn-ea"/>
              </a:rPr>
              <a:t>一緒に考えられるところは一緒にやって、研究の時間を作ってください</a:t>
            </a:r>
            <a:endParaRPr lang="en-US" altLang="ja-JP" dirty="0">
              <a:latin typeface="+mn-ea"/>
            </a:endParaRPr>
          </a:p>
          <a:p>
            <a:pPr marL="0" lvl="1" indent="-180000">
              <a:lnSpc>
                <a:spcPct val="100000"/>
              </a:lnSpc>
              <a:spcBef>
                <a:spcPts val="800"/>
              </a:spcBef>
            </a:pPr>
            <a:r>
              <a:rPr lang="ja-JP" altLang="en-US" b="1" dirty="0">
                <a:latin typeface="+mn-ea"/>
              </a:rPr>
              <a:t>自分だけでは気づかない点の気付きが得られるかもしれません</a:t>
            </a:r>
            <a:endParaRPr lang="en-US" altLang="ja-JP" b="1" dirty="0">
              <a:latin typeface="+mn-ea"/>
            </a:endParaRPr>
          </a:p>
        </p:txBody>
      </p:sp>
      <p:grpSp>
        <p:nvGrpSpPr>
          <p:cNvPr id="4" name="Group 4"/>
          <p:cNvGrpSpPr>
            <a:grpSpLocks noChangeAspect="1"/>
          </p:cNvGrpSpPr>
          <p:nvPr/>
        </p:nvGrpSpPr>
        <p:grpSpPr bwMode="auto">
          <a:xfrm>
            <a:off x="9598025" y="2616200"/>
            <a:ext cx="1730375" cy="3014663"/>
            <a:chOff x="6142" y="1352"/>
            <a:chExt cx="1090" cy="1899"/>
          </a:xfrm>
        </p:grpSpPr>
        <p:sp>
          <p:nvSpPr>
            <p:cNvPr id="5" name="AutoShape 3"/>
            <p:cNvSpPr>
              <a:spLocks noChangeAspect="1" noChangeArrowheads="1" noTextEdit="1"/>
            </p:cNvSpPr>
            <p:nvPr/>
          </p:nvSpPr>
          <p:spPr bwMode="auto">
            <a:xfrm>
              <a:off x="6142" y="1352"/>
              <a:ext cx="109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5"/>
            <p:cNvSpPr>
              <a:spLocks/>
            </p:cNvSpPr>
            <p:nvPr/>
          </p:nvSpPr>
          <p:spPr bwMode="auto">
            <a:xfrm>
              <a:off x="6141" y="1905"/>
              <a:ext cx="4" cy="0"/>
            </a:xfrm>
            <a:custGeom>
              <a:avLst/>
              <a:gdLst>
                <a:gd name="T0" fmla="*/ 0 w 4"/>
                <a:gd name="T1" fmla="*/ 4 w 4"/>
                <a:gd name="T2" fmla="*/ 3 w 4"/>
                <a:gd name="T3" fmla="*/ 0 w 4"/>
              </a:gdLst>
              <a:ahLst/>
              <a:cxnLst>
                <a:cxn ang="0">
                  <a:pos x="T0" y="0"/>
                </a:cxn>
                <a:cxn ang="0">
                  <a:pos x="T1" y="0"/>
                </a:cxn>
                <a:cxn ang="0">
                  <a:pos x="T2" y="0"/>
                </a:cxn>
                <a:cxn ang="0">
                  <a:pos x="T3" y="0"/>
                </a:cxn>
              </a:cxnLst>
              <a:rect l="0" t="0" r="r" b="b"/>
              <a:pathLst>
                <a:path w="4">
                  <a:moveTo>
                    <a:pt x="0" y="0"/>
                  </a:moveTo>
                  <a:cubicBezTo>
                    <a:pt x="2" y="0"/>
                    <a:pt x="3" y="0"/>
                    <a:pt x="4" y="0"/>
                  </a:cubicBezTo>
                  <a:cubicBezTo>
                    <a:pt x="4" y="0"/>
                    <a:pt x="4" y="0"/>
                    <a:pt x="3" y="0"/>
                  </a:cubicBezTo>
                  <a:cubicBezTo>
                    <a:pt x="2" y="0"/>
                    <a:pt x="1" y="0"/>
                    <a:pt x="0" y="0"/>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Oval 6"/>
            <p:cNvSpPr>
              <a:spLocks noChangeArrowheads="1"/>
            </p:cNvSpPr>
            <p:nvPr/>
          </p:nvSpPr>
          <p:spPr bwMode="auto">
            <a:xfrm>
              <a:off x="6748" y="2264"/>
              <a:ext cx="228" cy="228"/>
            </a:xfrm>
            <a:prstGeom prst="ellipse">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7"/>
            <p:cNvSpPr>
              <a:spLocks/>
            </p:cNvSpPr>
            <p:nvPr/>
          </p:nvSpPr>
          <p:spPr bwMode="auto">
            <a:xfrm>
              <a:off x="6491" y="2147"/>
              <a:ext cx="741" cy="1105"/>
            </a:xfrm>
            <a:custGeom>
              <a:avLst/>
              <a:gdLst>
                <a:gd name="T0" fmla="*/ 628 w 640"/>
                <a:gd name="T1" fmla="*/ 164 h 955"/>
                <a:gd name="T2" fmla="*/ 635 w 640"/>
                <a:gd name="T3" fmla="*/ 39 h 955"/>
                <a:gd name="T4" fmla="*/ 593 w 640"/>
                <a:gd name="T5" fmla="*/ 2 h 955"/>
                <a:gd name="T6" fmla="*/ 553 w 640"/>
                <a:gd name="T7" fmla="*/ 45 h 955"/>
                <a:gd name="T8" fmla="*/ 553 w 640"/>
                <a:gd name="T9" fmla="*/ 49 h 955"/>
                <a:gd name="T10" fmla="*/ 541 w 640"/>
                <a:gd name="T11" fmla="*/ 141 h 955"/>
                <a:gd name="T12" fmla="*/ 499 w 640"/>
                <a:gd name="T13" fmla="*/ 225 h 955"/>
                <a:gd name="T14" fmla="*/ 433 w 640"/>
                <a:gd name="T15" fmla="*/ 290 h 955"/>
                <a:gd name="T16" fmla="*/ 320 w 640"/>
                <a:gd name="T17" fmla="*/ 340 h 955"/>
                <a:gd name="T18" fmla="*/ 208 w 640"/>
                <a:gd name="T19" fmla="*/ 290 h 955"/>
                <a:gd name="T20" fmla="*/ 142 w 640"/>
                <a:gd name="T21" fmla="*/ 225 h 955"/>
                <a:gd name="T22" fmla="*/ 100 w 640"/>
                <a:gd name="T23" fmla="*/ 141 h 955"/>
                <a:gd name="T24" fmla="*/ 87 w 640"/>
                <a:gd name="T25" fmla="*/ 49 h 955"/>
                <a:gd name="T26" fmla="*/ 87 w 640"/>
                <a:gd name="T27" fmla="*/ 45 h 955"/>
                <a:gd name="T28" fmla="*/ 50 w 640"/>
                <a:gd name="T29" fmla="*/ 3 h 955"/>
                <a:gd name="T30" fmla="*/ 5 w 640"/>
                <a:gd name="T31" fmla="*/ 39 h 955"/>
                <a:gd name="T32" fmla="*/ 13 w 640"/>
                <a:gd name="T33" fmla="*/ 164 h 955"/>
                <a:gd name="T34" fmla="*/ 61 w 640"/>
                <a:gd name="T35" fmla="*/ 279 h 955"/>
                <a:gd name="T36" fmla="*/ 144 w 640"/>
                <a:gd name="T37" fmla="*/ 373 h 955"/>
                <a:gd name="T38" fmla="*/ 168 w 640"/>
                <a:gd name="T39" fmla="*/ 392 h 955"/>
                <a:gd name="T40" fmla="*/ 200 w 640"/>
                <a:gd name="T41" fmla="*/ 908 h 955"/>
                <a:gd name="T42" fmla="*/ 249 w 640"/>
                <a:gd name="T43" fmla="*/ 955 h 955"/>
                <a:gd name="T44" fmla="*/ 298 w 640"/>
                <a:gd name="T45" fmla="*/ 905 h 955"/>
                <a:gd name="T46" fmla="*/ 298 w 640"/>
                <a:gd name="T47" fmla="*/ 743 h 955"/>
                <a:gd name="T48" fmla="*/ 320 w 640"/>
                <a:gd name="T49" fmla="*/ 722 h 955"/>
                <a:gd name="T50" fmla="*/ 341 w 640"/>
                <a:gd name="T51" fmla="*/ 743 h 955"/>
                <a:gd name="T52" fmla="*/ 341 w 640"/>
                <a:gd name="T53" fmla="*/ 905 h 955"/>
                <a:gd name="T54" fmla="*/ 390 w 640"/>
                <a:gd name="T55" fmla="*/ 955 h 955"/>
                <a:gd name="T56" fmla="*/ 392 w 640"/>
                <a:gd name="T57" fmla="*/ 955 h 955"/>
                <a:gd name="T58" fmla="*/ 441 w 640"/>
                <a:gd name="T59" fmla="*/ 908 h 955"/>
                <a:gd name="T60" fmla="*/ 472 w 640"/>
                <a:gd name="T61" fmla="*/ 392 h 955"/>
                <a:gd name="T62" fmla="*/ 497 w 640"/>
                <a:gd name="T63" fmla="*/ 373 h 955"/>
                <a:gd name="T64" fmla="*/ 580 w 640"/>
                <a:gd name="T65" fmla="*/ 279 h 955"/>
                <a:gd name="T66" fmla="*/ 628 w 640"/>
                <a:gd name="T67" fmla="*/ 16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5">
                  <a:moveTo>
                    <a:pt x="628" y="164"/>
                  </a:moveTo>
                  <a:cubicBezTo>
                    <a:pt x="637" y="123"/>
                    <a:pt x="640" y="85"/>
                    <a:pt x="635" y="39"/>
                  </a:cubicBezTo>
                  <a:cubicBezTo>
                    <a:pt x="633" y="18"/>
                    <a:pt x="615" y="2"/>
                    <a:pt x="593" y="2"/>
                  </a:cubicBezTo>
                  <a:cubicBezTo>
                    <a:pt x="570" y="3"/>
                    <a:pt x="553" y="22"/>
                    <a:pt x="553" y="45"/>
                  </a:cubicBezTo>
                  <a:cubicBezTo>
                    <a:pt x="553" y="49"/>
                    <a:pt x="553" y="49"/>
                    <a:pt x="553" y="49"/>
                  </a:cubicBezTo>
                  <a:cubicBezTo>
                    <a:pt x="554" y="77"/>
                    <a:pt x="550" y="112"/>
                    <a:pt x="541" y="141"/>
                  </a:cubicBezTo>
                  <a:cubicBezTo>
                    <a:pt x="531" y="172"/>
                    <a:pt x="518" y="201"/>
                    <a:pt x="499" y="225"/>
                  </a:cubicBezTo>
                  <a:cubicBezTo>
                    <a:pt x="480" y="250"/>
                    <a:pt x="459" y="273"/>
                    <a:pt x="433" y="290"/>
                  </a:cubicBezTo>
                  <a:cubicBezTo>
                    <a:pt x="421" y="300"/>
                    <a:pt x="378" y="340"/>
                    <a:pt x="320" y="340"/>
                  </a:cubicBezTo>
                  <a:cubicBezTo>
                    <a:pt x="263" y="340"/>
                    <a:pt x="220" y="300"/>
                    <a:pt x="208" y="290"/>
                  </a:cubicBezTo>
                  <a:cubicBezTo>
                    <a:pt x="181" y="273"/>
                    <a:pt x="160" y="250"/>
                    <a:pt x="142" y="225"/>
                  </a:cubicBezTo>
                  <a:cubicBezTo>
                    <a:pt x="123" y="201"/>
                    <a:pt x="109" y="172"/>
                    <a:pt x="100" y="141"/>
                  </a:cubicBezTo>
                  <a:cubicBezTo>
                    <a:pt x="91" y="112"/>
                    <a:pt x="86" y="77"/>
                    <a:pt x="87" y="49"/>
                  </a:cubicBezTo>
                  <a:cubicBezTo>
                    <a:pt x="87" y="45"/>
                    <a:pt x="87" y="45"/>
                    <a:pt x="87" y="45"/>
                  </a:cubicBezTo>
                  <a:cubicBezTo>
                    <a:pt x="88" y="23"/>
                    <a:pt x="72" y="5"/>
                    <a:pt x="50" y="3"/>
                  </a:cubicBezTo>
                  <a:cubicBezTo>
                    <a:pt x="28" y="0"/>
                    <a:pt x="7" y="17"/>
                    <a:pt x="5" y="39"/>
                  </a:cubicBezTo>
                  <a:cubicBezTo>
                    <a:pt x="0" y="85"/>
                    <a:pt x="4" y="123"/>
                    <a:pt x="13" y="164"/>
                  </a:cubicBezTo>
                  <a:cubicBezTo>
                    <a:pt x="22" y="204"/>
                    <a:pt x="38" y="244"/>
                    <a:pt x="61" y="279"/>
                  </a:cubicBezTo>
                  <a:cubicBezTo>
                    <a:pt x="83" y="314"/>
                    <a:pt x="111" y="348"/>
                    <a:pt x="144" y="373"/>
                  </a:cubicBezTo>
                  <a:cubicBezTo>
                    <a:pt x="151" y="380"/>
                    <a:pt x="160" y="386"/>
                    <a:pt x="168" y="392"/>
                  </a:cubicBezTo>
                  <a:cubicBezTo>
                    <a:pt x="200" y="908"/>
                    <a:pt x="200" y="908"/>
                    <a:pt x="200" y="908"/>
                  </a:cubicBezTo>
                  <a:cubicBezTo>
                    <a:pt x="201" y="934"/>
                    <a:pt x="223" y="955"/>
                    <a:pt x="249" y="955"/>
                  </a:cubicBezTo>
                  <a:cubicBezTo>
                    <a:pt x="276" y="955"/>
                    <a:pt x="298" y="932"/>
                    <a:pt x="298" y="905"/>
                  </a:cubicBezTo>
                  <a:cubicBezTo>
                    <a:pt x="298" y="743"/>
                    <a:pt x="298" y="743"/>
                    <a:pt x="298" y="743"/>
                  </a:cubicBezTo>
                  <a:cubicBezTo>
                    <a:pt x="298" y="731"/>
                    <a:pt x="308" y="722"/>
                    <a:pt x="320" y="722"/>
                  </a:cubicBezTo>
                  <a:cubicBezTo>
                    <a:pt x="331" y="722"/>
                    <a:pt x="341" y="731"/>
                    <a:pt x="341" y="743"/>
                  </a:cubicBezTo>
                  <a:cubicBezTo>
                    <a:pt x="341" y="905"/>
                    <a:pt x="341" y="905"/>
                    <a:pt x="341" y="905"/>
                  </a:cubicBezTo>
                  <a:cubicBezTo>
                    <a:pt x="341" y="932"/>
                    <a:pt x="363" y="955"/>
                    <a:pt x="390" y="955"/>
                  </a:cubicBezTo>
                  <a:cubicBezTo>
                    <a:pt x="392" y="955"/>
                    <a:pt x="392" y="955"/>
                    <a:pt x="392" y="955"/>
                  </a:cubicBezTo>
                  <a:cubicBezTo>
                    <a:pt x="418" y="955"/>
                    <a:pt x="439" y="934"/>
                    <a:pt x="441" y="908"/>
                  </a:cubicBezTo>
                  <a:cubicBezTo>
                    <a:pt x="472" y="392"/>
                    <a:pt x="472" y="392"/>
                    <a:pt x="472" y="392"/>
                  </a:cubicBezTo>
                  <a:cubicBezTo>
                    <a:pt x="481" y="386"/>
                    <a:pt x="489" y="380"/>
                    <a:pt x="497" y="373"/>
                  </a:cubicBezTo>
                  <a:cubicBezTo>
                    <a:pt x="530" y="348"/>
                    <a:pt x="557" y="314"/>
                    <a:pt x="580" y="279"/>
                  </a:cubicBezTo>
                  <a:cubicBezTo>
                    <a:pt x="603" y="244"/>
                    <a:pt x="618" y="204"/>
                    <a:pt x="628" y="164"/>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8"/>
            <p:cNvSpPr>
              <a:spLocks noEditPoints="1"/>
            </p:cNvSpPr>
            <p:nvPr/>
          </p:nvSpPr>
          <p:spPr bwMode="auto">
            <a:xfrm>
              <a:off x="6644" y="1599"/>
              <a:ext cx="429" cy="606"/>
            </a:xfrm>
            <a:custGeom>
              <a:avLst/>
              <a:gdLst>
                <a:gd name="T0" fmla="*/ 339 w 371"/>
                <a:gd name="T1" fmla="*/ 95 h 524"/>
                <a:gd name="T2" fmla="*/ 185 w 371"/>
                <a:gd name="T3" fmla="*/ 0 h 524"/>
                <a:gd name="T4" fmla="*/ 32 w 371"/>
                <a:gd name="T5" fmla="*/ 96 h 524"/>
                <a:gd name="T6" fmla="*/ 64 w 371"/>
                <a:gd name="T7" fmla="*/ 312 h 524"/>
                <a:gd name="T8" fmla="*/ 99 w 371"/>
                <a:gd name="T9" fmla="*/ 381 h 524"/>
                <a:gd name="T10" fmla="*/ 100 w 371"/>
                <a:gd name="T11" fmla="*/ 384 h 524"/>
                <a:gd name="T12" fmla="*/ 104 w 371"/>
                <a:gd name="T13" fmla="*/ 454 h 524"/>
                <a:gd name="T14" fmla="*/ 104 w 371"/>
                <a:gd name="T15" fmla="*/ 455 h 524"/>
                <a:gd name="T16" fmla="*/ 124 w 371"/>
                <a:gd name="T17" fmla="*/ 502 h 524"/>
                <a:gd name="T18" fmla="*/ 187 w 371"/>
                <a:gd name="T19" fmla="*/ 524 h 524"/>
                <a:gd name="T20" fmla="*/ 247 w 371"/>
                <a:gd name="T21" fmla="*/ 503 h 524"/>
                <a:gd name="T22" fmla="*/ 269 w 371"/>
                <a:gd name="T23" fmla="*/ 454 h 524"/>
                <a:gd name="T24" fmla="*/ 269 w 371"/>
                <a:gd name="T25" fmla="*/ 442 h 524"/>
                <a:gd name="T26" fmla="*/ 273 w 371"/>
                <a:gd name="T27" fmla="*/ 382 h 524"/>
                <a:gd name="T28" fmla="*/ 273 w 371"/>
                <a:gd name="T29" fmla="*/ 380 h 524"/>
                <a:gd name="T30" fmla="*/ 309 w 371"/>
                <a:gd name="T31" fmla="*/ 311 h 524"/>
                <a:gd name="T32" fmla="*/ 339 w 371"/>
                <a:gd name="T33" fmla="*/ 95 h 524"/>
                <a:gd name="T34" fmla="*/ 269 w 371"/>
                <a:gd name="T35" fmla="*/ 277 h 524"/>
                <a:gd name="T36" fmla="*/ 228 w 371"/>
                <a:gd name="T37" fmla="*/ 344 h 524"/>
                <a:gd name="T38" fmla="*/ 216 w 371"/>
                <a:gd name="T39" fmla="*/ 353 h 524"/>
                <a:gd name="T40" fmla="*/ 157 w 371"/>
                <a:gd name="T41" fmla="*/ 354 h 524"/>
                <a:gd name="T42" fmla="*/ 144 w 371"/>
                <a:gd name="T43" fmla="*/ 345 h 524"/>
                <a:gd name="T44" fmla="*/ 103 w 371"/>
                <a:gd name="T45" fmla="*/ 277 h 524"/>
                <a:gd name="T46" fmla="*/ 80 w 371"/>
                <a:gd name="T47" fmla="*/ 117 h 524"/>
                <a:gd name="T48" fmla="*/ 185 w 371"/>
                <a:gd name="T49" fmla="*/ 53 h 524"/>
                <a:gd name="T50" fmla="*/ 291 w 371"/>
                <a:gd name="T51" fmla="*/ 117 h 524"/>
                <a:gd name="T52" fmla="*/ 269 w 371"/>
                <a:gd name="T53" fmla="*/ 27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524">
                  <a:moveTo>
                    <a:pt x="339" y="95"/>
                  </a:moveTo>
                  <a:cubicBezTo>
                    <a:pt x="311" y="34"/>
                    <a:pt x="255" y="0"/>
                    <a:pt x="185" y="0"/>
                  </a:cubicBezTo>
                  <a:cubicBezTo>
                    <a:pt x="115" y="0"/>
                    <a:pt x="59" y="35"/>
                    <a:pt x="32" y="96"/>
                  </a:cubicBezTo>
                  <a:cubicBezTo>
                    <a:pt x="0" y="165"/>
                    <a:pt x="13" y="254"/>
                    <a:pt x="64" y="312"/>
                  </a:cubicBezTo>
                  <a:cubicBezTo>
                    <a:pt x="96" y="349"/>
                    <a:pt x="99" y="378"/>
                    <a:pt x="99" y="381"/>
                  </a:cubicBezTo>
                  <a:cubicBezTo>
                    <a:pt x="99" y="382"/>
                    <a:pt x="99" y="383"/>
                    <a:pt x="100" y="384"/>
                  </a:cubicBezTo>
                  <a:cubicBezTo>
                    <a:pt x="103" y="407"/>
                    <a:pt x="104" y="431"/>
                    <a:pt x="104" y="454"/>
                  </a:cubicBezTo>
                  <a:cubicBezTo>
                    <a:pt x="104" y="455"/>
                    <a:pt x="104" y="455"/>
                    <a:pt x="104" y="455"/>
                  </a:cubicBezTo>
                  <a:cubicBezTo>
                    <a:pt x="104" y="473"/>
                    <a:pt x="111" y="490"/>
                    <a:pt x="124" y="502"/>
                  </a:cubicBezTo>
                  <a:cubicBezTo>
                    <a:pt x="137" y="514"/>
                    <a:pt x="157" y="524"/>
                    <a:pt x="187" y="524"/>
                  </a:cubicBezTo>
                  <a:cubicBezTo>
                    <a:pt x="215" y="524"/>
                    <a:pt x="234" y="514"/>
                    <a:pt x="247" y="503"/>
                  </a:cubicBezTo>
                  <a:cubicBezTo>
                    <a:pt x="261" y="491"/>
                    <a:pt x="269" y="473"/>
                    <a:pt x="269" y="454"/>
                  </a:cubicBezTo>
                  <a:cubicBezTo>
                    <a:pt x="269" y="442"/>
                    <a:pt x="269" y="442"/>
                    <a:pt x="269" y="442"/>
                  </a:cubicBezTo>
                  <a:cubicBezTo>
                    <a:pt x="269" y="422"/>
                    <a:pt x="271" y="402"/>
                    <a:pt x="273" y="382"/>
                  </a:cubicBezTo>
                  <a:cubicBezTo>
                    <a:pt x="273" y="381"/>
                    <a:pt x="273" y="381"/>
                    <a:pt x="273" y="380"/>
                  </a:cubicBezTo>
                  <a:cubicBezTo>
                    <a:pt x="273" y="380"/>
                    <a:pt x="275" y="349"/>
                    <a:pt x="309" y="311"/>
                  </a:cubicBezTo>
                  <a:cubicBezTo>
                    <a:pt x="358" y="253"/>
                    <a:pt x="371" y="164"/>
                    <a:pt x="339" y="95"/>
                  </a:cubicBezTo>
                  <a:close/>
                  <a:moveTo>
                    <a:pt x="269" y="277"/>
                  </a:moveTo>
                  <a:cubicBezTo>
                    <a:pt x="247" y="302"/>
                    <a:pt x="235" y="326"/>
                    <a:pt x="228" y="344"/>
                  </a:cubicBezTo>
                  <a:cubicBezTo>
                    <a:pt x="226" y="350"/>
                    <a:pt x="221" y="353"/>
                    <a:pt x="216" y="353"/>
                  </a:cubicBezTo>
                  <a:cubicBezTo>
                    <a:pt x="157" y="354"/>
                    <a:pt x="157" y="354"/>
                    <a:pt x="157" y="354"/>
                  </a:cubicBezTo>
                  <a:cubicBezTo>
                    <a:pt x="151" y="354"/>
                    <a:pt x="146" y="350"/>
                    <a:pt x="144" y="345"/>
                  </a:cubicBezTo>
                  <a:cubicBezTo>
                    <a:pt x="137" y="327"/>
                    <a:pt x="125" y="303"/>
                    <a:pt x="103" y="277"/>
                  </a:cubicBezTo>
                  <a:cubicBezTo>
                    <a:pt x="66" y="235"/>
                    <a:pt x="57" y="168"/>
                    <a:pt x="80" y="117"/>
                  </a:cubicBezTo>
                  <a:cubicBezTo>
                    <a:pt x="99" y="76"/>
                    <a:pt x="136" y="53"/>
                    <a:pt x="185" y="53"/>
                  </a:cubicBezTo>
                  <a:cubicBezTo>
                    <a:pt x="234" y="52"/>
                    <a:pt x="272" y="75"/>
                    <a:pt x="291" y="117"/>
                  </a:cubicBezTo>
                  <a:cubicBezTo>
                    <a:pt x="315" y="167"/>
                    <a:pt x="305" y="234"/>
                    <a:pt x="269" y="27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Line 9"/>
            <p:cNvSpPr>
              <a:spLocks noChangeShapeType="1"/>
            </p:cNvSpPr>
            <p:nvPr/>
          </p:nvSpPr>
          <p:spPr bwMode="auto">
            <a:xfrm>
              <a:off x="6861" y="1820"/>
              <a:ext cx="1" cy="241"/>
            </a:xfrm>
            <a:prstGeom prst="line">
              <a:avLst/>
            </a:prstGeom>
            <a:noFill/>
            <a:ln w="92075"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
            <p:cNvSpPr>
              <a:spLocks/>
            </p:cNvSpPr>
            <p:nvPr/>
          </p:nvSpPr>
          <p:spPr bwMode="auto">
            <a:xfrm>
              <a:off x="6798" y="1771"/>
              <a:ext cx="118" cy="49"/>
            </a:xfrm>
            <a:custGeom>
              <a:avLst/>
              <a:gdLst>
                <a:gd name="T0" fmla="*/ 0 w 118"/>
                <a:gd name="T1" fmla="*/ 3 h 49"/>
                <a:gd name="T2" fmla="*/ 63 w 118"/>
                <a:gd name="T3" fmla="*/ 49 h 49"/>
                <a:gd name="T4" fmla="*/ 118 w 118"/>
                <a:gd name="T5" fmla="*/ 0 h 49"/>
              </a:gdLst>
              <a:ahLst/>
              <a:cxnLst>
                <a:cxn ang="0">
                  <a:pos x="T0" y="T1"/>
                </a:cxn>
                <a:cxn ang="0">
                  <a:pos x="T2" y="T3"/>
                </a:cxn>
                <a:cxn ang="0">
                  <a:pos x="T4" y="T5"/>
                </a:cxn>
              </a:cxnLst>
              <a:rect l="0" t="0" r="r" b="b"/>
              <a:pathLst>
                <a:path w="118" h="49">
                  <a:moveTo>
                    <a:pt x="0" y="3"/>
                  </a:moveTo>
                  <a:lnTo>
                    <a:pt x="63" y="49"/>
                  </a:lnTo>
                  <a:lnTo>
                    <a:pt x="118" y="0"/>
                  </a:lnTo>
                </a:path>
              </a:pathLst>
            </a:custGeom>
            <a:noFill/>
            <a:ln w="92075" cap="rnd">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
            <p:cNvSpPr>
              <a:spLocks/>
            </p:cNvSpPr>
            <p:nvPr/>
          </p:nvSpPr>
          <p:spPr bwMode="auto">
            <a:xfrm>
              <a:off x="6819" y="1352"/>
              <a:ext cx="79" cy="203"/>
            </a:xfrm>
            <a:custGeom>
              <a:avLst/>
              <a:gdLst>
                <a:gd name="T0" fmla="*/ 0 w 68"/>
                <a:gd name="T1" fmla="*/ 136 h 175"/>
                <a:gd name="T2" fmla="*/ 15 w 68"/>
                <a:gd name="T3" fmla="*/ 16 h 175"/>
                <a:gd name="T4" fmla="*/ 35 w 68"/>
                <a:gd name="T5" fmla="*/ 1 h 175"/>
                <a:gd name="T6" fmla="*/ 50 w 68"/>
                <a:gd name="T7" fmla="*/ 16 h 175"/>
                <a:gd name="T8" fmla="*/ 66 w 68"/>
                <a:gd name="T9" fmla="*/ 136 h 175"/>
                <a:gd name="T10" fmla="*/ 37 w 68"/>
                <a:gd name="T11" fmla="*/ 173 h 175"/>
                <a:gd name="T12" fmla="*/ 0 w 68"/>
                <a:gd name="T13" fmla="*/ 144 h 175"/>
                <a:gd name="T14" fmla="*/ 0 w 68"/>
                <a:gd name="T15" fmla="*/ 136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0" y="136"/>
                  </a:moveTo>
                  <a:cubicBezTo>
                    <a:pt x="15" y="16"/>
                    <a:pt x="15" y="16"/>
                    <a:pt x="15" y="16"/>
                  </a:cubicBezTo>
                  <a:cubicBezTo>
                    <a:pt x="17" y="7"/>
                    <a:pt x="25" y="0"/>
                    <a:pt x="35" y="1"/>
                  </a:cubicBezTo>
                  <a:cubicBezTo>
                    <a:pt x="43" y="2"/>
                    <a:pt x="49" y="8"/>
                    <a:pt x="50" y="16"/>
                  </a:cubicBezTo>
                  <a:cubicBezTo>
                    <a:pt x="66" y="136"/>
                    <a:pt x="66" y="136"/>
                    <a:pt x="66" y="136"/>
                  </a:cubicBezTo>
                  <a:cubicBezTo>
                    <a:pt x="68" y="154"/>
                    <a:pt x="55" y="170"/>
                    <a:pt x="37" y="173"/>
                  </a:cubicBezTo>
                  <a:cubicBezTo>
                    <a:pt x="19" y="175"/>
                    <a:pt x="2" y="162"/>
                    <a:pt x="0" y="144"/>
                  </a:cubicBezTo>
                  <a:cubicBezTo>
                    <a:pt x="0" y="141"/>
                    <a:pt x="0" y="138"/>
                    <a:pt x="0" y="13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2"/>
            <p:cNvSpPr>
              <a:spLocks/>
            </p:cNvSpPr>
            <p:nvPr/>
          </p:nvSpPr>
          <p:spPr bwMode="auto">
            <a:xfrm>
              <a:off x="6629" y="1412"/>
              <a:ext cx="129" cy="176"/>
            </a:xfrm>
            <a:custGeom>
              <a:avLst/>
              <a:gdLst>
                <a:gd name="T0" fmla="*/ 43 w 111"/>
                <a:gd name="T1" fmla="*/ 127 h 152"/>
                <a:gd name="T2" fmla="*/ 4 w 111"/>
                <a:gd name="T3" fmla="*/ 26 h 152"/>
                <a:gd name="T4" fmla="*/ 14 w 111"/>
                <a:gd name="T5" fmla="*/ 3 h 152"/>
                <a:gd name="T6" fmla="*/ 35 w 111"/>
                <a:gd name="T7" fmla="*/ 9 h 152"/>
                <a:gd name="T8" fmla="*/ 100 w 111"/>
                <a:gd name="T9" fmla="*/ 95 h 152"/>
                <a:gd name="T10" fmla="*/ 94 w 111"/>
                <a:gd name="T11" fmla="*/ 141 h 152"/>
                <a:gd name="T12" fmla="*/ 48 w 111"/>
                <a:gd name="T13" fmla="*/ 135 h 152"/>
                <a:gd name="T14" fmla="*/ 43 w 111"/>
                <a:gd name="T15" fmla="*/ 127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43" y="127"/>
                  </a:moveTo>
                  <a:cubicBezTo>
                    <a:pt x="4" y="26"/>
                    <a:pt x="4" y="26"/>
                    <a:pt x="4" y="26"/>
                  </a:cubicBezTo>
                  <a:cubicBezTo>
                    <a:pt x="0" y="17"/>
                    <a:pt x="5" y="7"/>
                    <a:pt x="14" y="3"/>
                  </a:cubicBezTo>
                  <a:cubicBezTo>
                    <a:pt x="22" y="0"/>
                    <a:pt x="30" y="3"/>
                    <a:pt x="35" y="9"/>
                  </a:cubicBezTo>
                  <a:cubicBezTo>
                    <a:pt x="100" y="95"/>
                    <a:pt x="100" y="95"/>
                    <a:pt x="100" y="95"/>
                  </a:cubicBezTo>
                  <a:cubicBezTo>
                    <a:pt x="111" y="109"/>
                    <a:pt x="109" y="130"/>
                    <a:pt x="94" y="141"/>
                  </a:cubicBezTo>
                  <a:cubicBezTo>
                    <a:pt x="80" y="152"/>
                    <a:pt x="59" y="150"/>
                    <a:pt x="48" y="135"/>
                  </a:cubicBezTo>
                  <a:cubicBezTo>
                    <a:pt x="46" y="133"/>
                    <a:pt x="44" y="130"/>
                    <a:pt x="43" y="12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3"/>
            <p:cNvSpPr>
              <a:spLocks/>
            </p:cNvSpPr>
            <p:nvPr/>
          </p:nvSpPr>
          <p:spPr bwMode="auto">
            <a:xfrm>
              <a:off x="6506" y="1550"/>
              <a:ext cx="150" cy="130"/>
            </a:xfrm>
            <a:custGeom>
              <a:avLst/>
              <a:gdLst>
                <a:gd name="T0" fmla="*/ 67 w 129"/>
                <a:gd name="T1" fmla="*/ 97 h 112"/>
                <a:gd name="T2" fmla="*/ 7 w 129"/>
                <a:gd name="T3" fmla="*/ 31 h 112"/>
                <a:gd name="T4" fmla="*/ 8 w 129"/>
                <a:gd name="T5" fmla="*/ 6 h 112"/>
                <a:gd name="T6" fmla="*/ 28 w 129"/>
                <a:gd name="T7" fmla="*/ 3 h 112"/>
                <a:gd name="T8" fmla="*/ 107 w 129"/>
                <a:gd name="T9" fmla="*/ 45 h 112"/>
                <a:gd name="T10" fmla="*/ 121 w 129"/>
                <a:gd name="T11" fmla="*/ 90 h 112"/>
                <a:gd name="T12" fmla="*/ 76 w 129"/>
                <a:gd name="T13" fmla="*/ 104 h 112"/>
                <a:gd name="T14" fmla="*/ 67 w 129"/>
                <a:gd name="T15" fmla="*/ 97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12">
                  <a:moveTo>
                    <a:pt x="67" y="97"/>
                  </a:moveTo>
                  <a:cubicBezTo>
                    <a:pt x="7" y="31"/>
                    <a:pt x="7" y="31"/>
                    <a:pt x="7" y="31"/>
                  </a:cubicBezTo>
                  <a:cubicBezTo>
                    <a:pt x="0" y="24"/>
                    <a:pt x="1" y="13"/>
                    <a:pt x="8" y="6"/>
                  </a:cubicBezTo>
                  <a:cubicBezTo>
                    <a:pt x="14" y="1"/>
                    <a:pt x="22" y="0"/>
                    <a:pt x="28" y="3"/>
                  </a:cubicBezTo>
                  <a:cubicBezTo>
                    <a:pt x="107" y="45"/>
                    <a:pt x="107" y="45"/>
                    <a:pt x="107" y="45"/>
                  </a:cubicBezTo>
                  <a:cubicBezTo>
                    <a:pt x="123" y="53"/>
                    <a:pt x="129" y="74"/>
                    <a:pt x="121" y="90"/>
                  </a:cubicBezTo>
                  <a:cubicBezTo>
                    <a:pt x="112" y="106"/>
                    <a:pt x="92" y="112"/>
                    <a:pt x="76" y="104"/>
                  </a:cubicBezTo>
                  <a:cubicBezTo>
                    <a:pt x="72" y="102"/>
                    <a:pt x="69" y="100"/>
                    <a:pt x="67" y="9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
            <p:cNvSpPr>
              <a:spLocks/>
            </p:cNvSpPr>
            <p:nvPr/>
          </p:nvSpPr>
          <p:spPr bwMode="auto">
            <a:xfrm>
              <a:off x="6446" y="1718"/>
              <a:ext cx="169" cy="8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5"/>
            <p:cNvSpPr>
              <a:spLocks/>
            </p:cNvSpPr>
            <p:nvPr/>
          </p:nvSpPr>
          <p:spPr bwMode="auto">
            <a:xfrm>
              <a:off x="6484" y="1844"/>
              <a:ext cx="157" cy="119"/>
            </a:xfrm>
            <a:custGeom>
              <a:avLst/>
              <a:gdLst>
                <a:gd name="T0" fmla="*/ 109 w 135"/>
                <a:gd name="T1" fmla="*/ 69 h 103"/>
                <a:gd name="T2" fmla="*/ 26 w 135"/>
                <a:gd name="T3" fmla="*/ 99 h 103"/>
                <a:gd name="T4" fmla="*/ 3 w 135"/>
                <a:gd name="T5" fmla="*/ 89 h 103"/>
                <a:gd name="T6" fmla="*/ 8 w 135"/>
                <a:gd name="T7" fmla="*/ 69 h 103"/>
                <a:gd name="T8" fmla="*/ 77 w 135"/>
                <a:gd name="T9" fmla="*/ 12 h 103"/>
                <a:gd name="T10" fmla="*/ 124 w 135"/>
                <a:gd name="T11" fmla="*/ 17 h 103"/>
                <a:gd name="T12" fmla="*/ 119 w 135"/>
                <a:gd name="T13" fmla="*/ 64 h 103"/>
                <a:gd name="T14" fmla="*/ 109 w 135"/>
                <a:gd name="T15" fmla="*/ 6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03">
                  <a:moveTo>
                    <a:pt x="109" y="69"/>
                  </a:moveTo>
                  <a:cubicBezTo>
                    <a:pt x="26" y="99"/>
                    <a:pt x="26" y="99"/>
                    <a:pt x="26" y="99"/>
                  </a:cubicBezTo>
                  <a:cubicBezTo>
                    <a:pt x="16" y="103"/>
                    <a:pt x="6" y="98"/>
                    <a:pt x="3" y="89"/>
                  </a:cubicBezTo>
                  <a:cubicBezTo>
                    <a:pt x="0" y="81"/>
                    <a:pt x="3" y="73"/>
                    <a:pt x="8" y="69"/>
                  </a:cubicBezTo>
                  <a:cubicBezTo>
                    <a:pt x="77" y="12"/>
                    <a:pt x="77" y="12"/>
                    <a:pt x="77" y="12"/>
                  </a:cubicBezTo>
                  <a:cubicBezTo>
                    <a:pt x="91" y="0"/>
                    <a:pt x="112" y="2"/>
                    <a:pt x="124" y="17"/>
                  </a:cubicBezTo>
                  <a:cubicBezTo>
                    <a:pt x="135" y="31"/>
                    <a:pt x="133" y="52"/>
                    <a:pt x="119" y="64"/>
                  </a:cubicBezTo>
                  <a:cubicBezTo>
                    <a:pt x="116" y="66"/>
                    <a:pt x="113" y="68"/>
                    <a:pt x="109" y="6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
            <p:cNvSpPr>
              <a:spLocks/>
            </p:cNvSpPr>
            <p:nvPr/>
          </p:nvSpPr>
          <p:spPr bwMode="auto">
            <a:xfrm>
              <a:off x="6955" y="1412"/>
              <a:ext cx="129" cy="176"/>
            </a:xfrm>
            <a:custGeom>
              <a:avLst/>
              <a:gdLst>
                <a:gd name="T0" fmla="*/ 11 w 111"/>
                <a:gd name="T1" fmla="*/ 95 h 152"/>
                <a:gd name="T2" fmla="*/ 77 w 111"/>
                <a:gd name="T3" fmla="*/ 9 h 152"/>
                <a:gd name="T4" fmla="*/ 102 w 111"/>
                <a:gd name="T5" fmla="*/ 5 h 152"/>
                <a:gd name="T6" fmla="*/ 108 w 111"/>
                <a:gd name="T7" fmla="*/ 26 h 152"/>
                <a:gd name="T8" fmla="*/ 69 w 111"/>
                <a:gd name="T9" fmla="*/ 127 h 152"/>
                <a:gd name="T10" fmla="*/ 26 w 111"/>
                <a:gd name="T11" fmla="*/ 146 h 152"/>
                <a:gd name="T12" fmla="*/ 7 w 111"/>
                <a:gd name="T13" fmla="*/ 103 h 152"/>
                <a:gd name="T14" fmla="*/ 11 w 111"/>
                <a:gd name="T15" fmla="*/ 95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11" y="95"/>
                  </a:moveTo>
                  <a:cubicBezTo>
                    <a:pt x="77" y="9"/>
                    <a:pt x="77" y="9"/>
                    <a:pt x="77" y="9"/>
                  </a:cubicBezTo>
                  <a:cubicBezTo>
                    <a:pt x="83" y="1"/>
                    <a:pt x="94" y="0"/>
                    <a:pt x="102" y="5"/>
                  </a:cubicBezTo>
                  <a:cubicBezTo>
                    <a:pt x="108" y="10"/>
                    <a:pt x="111" y="19"/>
                    <a:pt x="108" y="26"/>
                  </a:cubicBezTo>
                  <a:cubicBezTo>
                    <a:pt x="69" y="127"/>
                    <a:pt x="69" y="127"/>
                    <a:pt x="69" y="127"/>
                  </a:cubicBezTo>
                  <a:cubicBezTo>
                    <a:pt x="62" y="144"/>
                    <a:pt x="43" y="152"/>
                    <a:pt x="26" y="146"/>
                  </a:cubicBezTo>
                  <a:cubicBezTo>
                    <a:pt x="9" y="139"/>
                    <a:pt x="0" y="120"/>
                    <a:pt x="7" y="103"/>
                  </a:cubicBezTo>
                  <a:cubicBezTo>
                    <a:pt x="8" y="100"/>
                    <a:pt x="10" y="97"/>
                    <a:pt x="11" y="9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7"/>
            <p:cNvSpPr>
              <a:spLocks/>
            </p:cNvSpPr>
            <p:nvPr/>
          </p:nvSpPr>
          <p:spPr bwMode="auto">
            <a:xfrm>
              <a:off x="7060" y="1549"/>
              <a:ext cx="147" cy="129"/>
            </a:xfrm>
            <a:custGeom>
              <a:avLst/>
              <a:gdLst>
                <a:gd name="T0" fmla="*/ 21 w 127"/>
                <a:gd name="T1" fmla="*/ 46 h 112"/>
                <a:gd name="T2" fmla="*/ 100 w 127"/>
                <a:gd name="T3" fmla="*/ 4 h 112"/>
                <a:gd name="T4" fmla="*/ 124 w 127"/>
                <a:gd name="T5" fmla="*/ 12 h 112"/>
                <a:gd name="T6" fmla="*/ 121 w 127"/>
                <a:gd name="T7" fmla="*/ 32 h 112"/>
                <a:gd name="T8" fmla="*/ 61 w 127"/>
                <a:gd name="T9" fmla="*/ 98 h 112"/>
                <a:gd name="T10" fmla="*/ 14 w 127"/>
                <a:gd name="T11" fmla="*/ 100 h 112"/>
                <a:gd name="T12" fmla="*/ 12 w 127"/>
                <a:gd name="T13" fmla="*/ 53 h 112"/>
                <a:gd name="T14" fmla="*/ 21 w 127"/>
                <a:gd name="T15" fmla="*/ 4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12">
                  <a:moveTo>
                    <a:pt x="21" y="46"/>
                  </a:moveTo>
                  <a:cubicBezTo>
                    <a:pt x="100" y="4"/>
                    <a:pt x="100" y="4"/>
                    <a:pt x="100" y="4"/>
                  </a:cubicBezTo>
                  <a:cubicBezTo>
                    <a:pt x="108" y="0"/>
                    <a:pt x="119" y="3"/>
                    <a:pt x="124" y="12"/>
                  </a:cubicBezTo>
                  <a:cubicBezTo>
                    <a:pt x="127" y="19"/>
                    <a:pt x="126" y="27"/>
                    <a:pt x="121" y="32"/>
                  </a:cubicBezTo>
                  <a:cubicBezTo>
                    <a:pt x="61" y="98"/>
                    <a:pt x="61" y="98"/>
                    <a:pt x="61" y="98"/>
                  </a:cubicBezTo>
                  <a:cubicBezTo>
                    <a:pt x="49" y="111"/>
                    <a:pt x="28" y="112"/>
                    <a:pt x="14" y="100"/>
                  </a:cubicBezTo>
                  <a:cubicBezTo>
                    <a:pt x="1" y="88"/>
                    <a:pt x="0" y="67"/>
                    <a:pt x="12" y="53"/>
                  </a:cubicBezTo>
                  <a:cubicBezTo>
                    <a:pt x="15" y="50"/>
                    <a:pt x="18" y="48"/>
                    <a:pt x="21" y="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8"/>
            <p:cNvSpPr>
              <a:spLocks/>
            </p:cNvSpPr>
            <p:nvPr/>
          </p:nvSpPr>
          <p:spPr bwMode="auto">
            <a:xfrm>
              <a:off x="7077" y="1844"/>
              <a:ext cx="157" cy="118"/>
            </a:xfrm>
            <a:custGeom>
              <a:avLst/>
              <a:gdLst>
                <a:gd name="T0" fmla="*/ 58 w 136"/>
                <a:gd name="T1" fmla="*/ 12 h 102"/>
                <a:gd name="T2" fmla="*/ 127 w 136"/>
                <a:gd name="T3" fmla="*/ 69 h 102"/>
                <a:gd name="T4" fmla="*/ 129 w 136"/>
                <a:gd name="T5" fmla="*/ 94 h 102"/>
                <a:gd name="T6" fmla="*/ 110 w 136"/>
                <a:gd name="T7" fmla="*/ 99 h 102"/>
                <a:gd name="T8" fmla="*/ 26 w 136"/>
                <a:gd name="T9" fmla="*/ 69 h 102"/>
                <a:gd name="T10" fmla="*/ 6 w 136"/>
                <a:gd name="T11" fmla="*/ 27 h 102"/>
                <a:gd name="T12" fmla="*/ 48 w 136"/>
                <a:gd name="T13" fmla="*/ 7 h 102"/>
                <a:gd name="T14" fmla="*/ 58 w 136"/>
                <a:gd name="T15" fmla="*/ 1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2">
                  <a:moveTo>
                    <a:pt x="58" y="12"/>
                  </a:moveTo>
                  <a:cubicBezTo>
                    <a:pt x="127" y="69"/>
                    <a:pt x="127" y="69"/>
                    <a:pt x="127" y="69"/>
                  </a:cubicBezTo>
                  <a:cubicBezTo>
                    <a:pt x="135" y="75"/>
                    <a:pt x="136" y="86"/>
                    <a:pt x="129" y="94"/>
                  </a:cubicBezTo>
                  <a:cubicBezTo>
                    <a:pt x="124" y="100"/>
                    <a:pt x="116" y="102"/>
                    <a:pt x="110" y="99"/>
                  </a:cubicBezTo>
                  <a:cubicBezTo>
                    <a:pt x="26" y="69"/>
                    <a:pt x="26" y="69"/>
                    <a:pt x="26" y="69"/>
                  </a:cubicBezTo>
                  <a:cubicBezTo>
                    <a:pt x="9" y="63"/>
                    <a:pt x="0" y="44"/>
                    <a:pt x="6" y="27"/>
                  </a:cubicBezTo>
                  <a:cubicBezTo>
                    <a:pt x="12" y="9"/>
                    <a:pt x="31" y="0"/>
                    <a:pt x="48" y="7"/>
                  </a:cubicBezTo>
                  <a:cubicBezTo>
                    <a:pt x="52" y="8"/>
                    <a:pt x="56" y="10"/>
                    <a:pt x="58"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9" name="コンテンツ プレースホルダー 2"/>
          <p:cNvSpPr txBox="1">
            <a:spLocks/>
          </p:cNvSpPr>
          <p:nvPr/>
        </p:nvSpPr>
        <p:spPr>
          <a:xfrm>
            <a:off x="479426" y="885629"/>
            <a:ext cx="11244488" cy="1122532"/>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500"/>
              </a:lnSpc>
              <a:spcBef>
                <a:spcPts val="0"/>
              </a:spcBef>
              <a:buNone/>
            </a:pPr>
            <a:r>
              <a:rPr lang="ja-JP" altLang="en-US" sz="3400" b="1" dirty="0">
                <a:solidFill>
                  <a:srgbClr val="0064D2"/>
                </a:solidFill>
                <a:latin typeface="Meiryo UI" panose="020B0604030504040204" pitchFamily="50" charset="-128"/>
                <a:ea typeface="Meiryo UI" panose="020B0604030504040204" pitchFamily="50" charset="-128"/>
              </a:rPr>
              <a:t>回答：</a:t>
            </a:r>
            <a:r>
              <a:rPr lang="ja-JP" altLang="en-US" sz="3200" b="1" dirty="0">
                <a:solidFill>
                  <a:srgbClr val="0064D2"/>
                </a:solidFill>
                <a:latin typeface="Meiryo UI" panose="020B0604030504040204" pitchFamily="50" charset="-128"/>
                <a:ea typeface="Meiryo UI" panose="020B0604030504040204" pitchFamily="50" charset="-128"/>
              </a:rPr>
              <a:t>「自分が必要なもの」という前提のもとに行動するので、</a:t>
            </a:r>
            <a:endParaRPr lang="en-US" altLang="ja-JP" sz="3200" b="1" dirty="0">
              <a:solidFill>
                <a:srgbClr val="0064D2"/>
              </a:solidFill>
              <a:latin typeface="Meiryo UI" panose="020B0604030504040204" pitchFamily="50" charset="-128"/>
              <a:ea typeface="Meiryo UI" panose="020B0604030504040204" pitchFamily="50" charset="-128"/>
            </a:endParaRPr>
          </a:p>
          <a:p>
            <a:pPr marL="0" indent="0">
              <a:lnSpc>
                <a:spcPts val="3500"/>
              </a:lnSpc>
              <a:spcBef>
                <a:spcPts val="0"/>
              </a:spcBef>
              <a:buNone/>
            </a:pPr>
            <a:r>
              <a:rPr lang="en-US" altLang="ja-JP" sz="3200" b="1" dirty="0">
                <a:solidFill>
                  <a:srgbClr val="0064D2"/>
                </a:solidFill>
                <a:latin typeface="Meiryo UI" panose="020B0604030504040204" pitchFamily="50" charset="-128"/>
                <a:ea typeface="Meiryo UI" panose="020B0604030504040204" pitchFamily="50" charset="-128"/>
              </a:rPr>
              <a:t>          </a:t>
            </a:r>
            <a:r>
              <a:rPr lang="ja-JP" altLang="en-US" sz="3200" b="1" dirty="0">
                <a:solidFill>
                  <a:srgbClr val="0064D2"/>
                </a:solidFill>
                <a:latin typeface="Meiryo UI" panose="020B0604030504040204" pitchFamily="50" charset="-128"/>
                <a:ea typeface="Meiryo UI" panose="020B0604030504040204" pitchFamily="50" charset="-128"/>
              </a:rPr>
              <a:t>結果として人のためではなくて自分のためになります</a:t>
            </a:r>
            <a:endParaRPr lang="en-US" altLang="ja-JP" sz="3200" b="1" dirty="0">
              <a:solidFill>
                <a:srgbClr val="0064D2"/>
              </a:solidFill>
              <a:latin typeface="Meiryo UI" panose="020B0604030504040204" pitchFamily="50" charset="-128"/>
              <a:ea typeface="Meiryo UI" panose="020B0604030504040204" pitchFamily="50" charset="-128"/>
            </a:endParaRPr>
          </a:p>
        </p:txBody>
      </p:sp>
      <p:grpSp>
        <p:nvGrpSpPr>
          <p:cNvPr id="40" name="グループ化 39"/>
          <p:cNvGrpSpPr/>
          <p:nvPr/>
        </p:nvGrpSpPr>
        <p:grpSpPr>
          <a:xfrm>
            <a:off x="693016" y="2176782"/>
            <a:ext cx="1990642" cy="727508"/>
            <a:chOff x="649472" y="5388386"/>
            <a:chExt cx="1990642" cy="727508"/>
          </a:xfrm>
        </p:grpSpPr>
        <p:sp>
          <p:nvSpPr>
            <p:cNvPr id="41" name="角丸四角形 40"/>
            <p:cNvSpPr/>
            <p:nvPr/>
          </p:nvSpPr>
          <p:spPr>
            <a:xfrm>
              <a:off x="649472" y="5388386"/>
              <a:ext cx="1990642" cy="7275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2" name="グループ化 41"/>
            <p:cNvGrpSpPr/>
            <p:nvPr/>
          </p:nvGrpSpPr>
          <p:grpSpPr>
            <a:xfrm>
              <a:off x="773829" y="5525844"/>
              <a:ext cx="702241" cy="452592"/>
              <a:chOff x="22555200" y="7224712"/>
              <a:chExt cx="1384300" cy="892175"/>
            </a:xfrm>
            <a:solidFill>
              <a:schemeClr val="bg1"/>
            </a:solidFill>
          </p:grpSpPr>
          <p:sp>
            <p:nvSpPr>
              <p:cNvPr id="4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3" name="テキスト ボックス 42"/>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
        <p:nvSpPr>
          <p:cNvPr id="2" name="正方形/長方形 1"/>
          <p:cNvSpPr/>
          <p:nvPr/>
        </p:nvSpPr>
        <p:spPr>
          <a:xfrm>
            <a:off x="480100" y="5568434"/>
            <a:ext cx="6336000" cy="369332"/>
          </a:xfrm>
          <a:prstGeom prst="rect">
            <a:avLst/>
          </a:prstGeom>
        </p:spPr>
        <p:txBody>
          <a:bodyPr wrap="none" lIns="288000" tIns="0" rIns="0" bIns="0" anchor="ctr" anchorCtr="0">
            <a:noAutofit/>
          </a:bodyPr>
          <a:lstStyle/>
          <a:p>
            <a:pPr marL="0" lvl="1"/>
            <a:r>
              <a:rPr lang="ja-JP" altLang="en-US" sz="2400" b="1" dirty="0">
                <a:solidFill>
                  <a:srgbClr val="0064D2"/>
                </a:solidFill>
              </a:rPr>
              <a:t>間違って同じものを作らなくて済むかもしれません</a:t>
            </a:r>
            <a:endParaRPr lang="en-US" altLang="ja-JP" sz="2400" b="1" dirty="0">
              <a:solidFill>
                <a:srgbClr val="0064D2"/>
              </a:solidFill>
            </a:endParaRPr>
          </a:p>
        </p:txBody>
      </p:sp>
    </p:spTree>
    <p:extLst>
      <p:ext uri="{BB962C8B-B14F-4D97-AF65-F5344CB8AC3E}">
        <p14:creationId xmlns:p14="http://schemas.microsoft.com/office/powerpoint/2010/main" val="30290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ja-JP" altLang="en-US" sz="2800" dirty="0">
                <a:solidFill>
                  <a:schemeClr val="bg1"/>
                </a:solidFill>
              </a:rPr>
              <a:t>参考情報</a:t>
            </a:r>
          </a:p>
        </p:txBody>
      </p:sp>
      <p:sp>
        <p:nvSpPr>
          <p:cNvPr id="3" name="コンテンツ プレースホルダー 2">
            <a:extLst>
              <a:ext uri="{FF2B5EF4-FFF2-40B4-BE49-F238E27FC236}">
                <a16:creationId xmlns:a16="http://schemas.microsoft.com/office/drawing/2014/main" id="{CCA9F667-C412-4445-BA28-386910466D74}"/>
              </a:ext>
            </a:extLst>
          </p:cNvPr>
          <p:cNvSpPr>
            <a:spLocks noGrp="1"/>
          </p:cNvSpPr>
          <p:nvPr>
            <p:ph idx="1"/>
          </p:nvPr>
        </p:nvSpPr>
        <p:spPr>
          <a:xfrm>
            <a:off x="467400" y="1042537"/>
            <a:ext cx="11257200" cy="3312000"/>
          </a:xfrm>
        </p:spPr>
        <p:txBody>
          <a:bodyPr wrap="none" tIns="0" bIns="0" anchor="ctr" anchorCtr="0"/>
          <a:lstStyle/>
          <a:p>
            <a:pPr indent="-360000">
              <a:spcBef>
                <a:spcPts val="0"/>
              </a:spcBef>
              <a:spcAft>
                <a:spcPts val="1800"/>
              </a:spcAft>
              <a:buFont typeface="Wingdings" panose="05000000000000000000" pitchFamily="2" charset="2"/>
              <a:buChar char="l"/>
            </a:pPr>
            <a:r>
              <a:rPr kumimoji="1" lang="en-US" altLang="ja-JP" sz="2800" b="1" dirty="0">
                <a:solidFill>
                  <a:schemeClr val="accent3">
                    <a:lumMod val="75000"/>
                  </a:schemeClr>
                </a:solidFill>
                <a:latin typeface="+mn-ea"/>
              </a:rPr>
              <a:t>InnerSource Learning Path</a:t>
            </a:r>
            <a:endParaRPr kumimoji="1" lang="en-US" altLang="ja-JP" dirty="0">
              <a:solidFill>
                <a:schemeClr val="accent3">
                  <a:lumMod val="75000"/>
                </a:schemeClr>
              </a:solidFill>
              <a:latin typeface="+mn-ea"/>
            </a:endParaRPr>
          </a:p>
          <a:p>
            <a:pPr marL="360000" lvl="1" indent="-216000">
              <a:spcBef>
                <a:spcPts val="0"/>
              </a:spcBef>
              <a:spcAft>
                <a:spcPts val="600"/>
              </a:spcAft>
              <a:buFont typeface="Arial" panose="020B0604020202020204" pitchFamily="34" charset="0"/>
              <a:buChar char="•"/>
            </a:pPr>
            <a:r>
              <a:rPr lang="en-US" altLang="ja-JP" dirty="0">
                <a:latin typeface="+mn-ea"/>
                <a:hlinkClick r:id="rId2"/>
              </a:rPr>
              <a:t>http://innersourcecommons.org/resources/learningpath/</a:t>
            </a:r>
            <a:endParaRPr lang="en-US" altLang="ja-JP" dirty="0">
              <a:latin typeface="+mn-ea"/>
            </a:endParaRPr>
          </a:p>
          <a:p>
            <a:pPr marL="720000" lvl="2" indent="-216000">
              <a:spcBef>
                <a:spcPts val="0"/>
              </a:spcBef>
              <a:spcAft>
                <a:spcPts val="0"/>
              </a:spcAft>
              <a:buFont typeface="Wingdings" panose="05000000000000000000" pitchFamily="2" charset="2"/>
              <a:buChar char="Ø"/>
            </a:pPr>
            <a:r>
              <a:rPr lang="en-US" altLang="ja-JP" dirty="0">
                <a:latin typeface="+mn-ea"/>
              </a:rPr>
              <a:t>Copyright</a:t>
            </a:r>
            <a:r>
              <a:rPr lang="ja-JP" altLang="en-US" dirty="0">
                <a:latin typeface="+mn-ea"/>
              </a:rPr>
              <a:t>：</a:t>
            </a:r>
            <a:r>
              <a:rPr lang="en-US" altLang="ja-JP" dirty="0">
                <a:latin typeface="+mn-ea"/>
              </a:rPr>
              <a:t> Johannes </a:t>
            </a:r>
            <a:r>
              <a:rPr lang="en-US" altLang="ja-JP" dirty="0" err="1">
                <a:latin typeface="+mn-ea"/>
              </a:rPr>
              <a:t>Tigges</a:t>
            </a:r>
            <a:r>
              <a:rPr lang="en-US" altLang="ja-JP" dirty="0">
                <a:latin typeface="+mn-ea"/>
              </a:rPr>
              <a:t> (English), Yoshitake Kobayashi (Japanese)</a:t>
            </a:r>
          </a:p>
          <a:p>
            <a:pPr marL="720000" lvl="2" indent="-216000">
              <a:spcBef>
                <a:spcPts val="0"/>
              </a:spcBef>
              <a:spcAft>
                <a:spcPts val="0"/>
              </a:spcAft>
              <a:buFont typeface="Wingdings" panose="05000000000000000000" pitchFamily="2" charset="2"/>
              <a:buChar char="Ø"/>
            </a:pPr>
            <a:r>
              <a:rPr lang="en-US" altLang="ja-JP" dirty="0">
                <a:latin typeface="+mn-ea"/>
              </a:rPr>
              <a:t>License</a:t>
            </a:r>
            <a:r>
              <a:rPr lang="ja-JP" altLang="en-US" dirty="0">
                <a:latin typeface="+mn-ea"/>
              </a:rPr>
              <a:t>： </a:t>
            </a:r>
            <a:r>
              <a:rPr lang="en-US" altLang="ja-JP" dirty="0">
                <a:latin typeface="+mn-ea"/>
              </a:rPr>
              <a:t>CC-BY-SA 4.0</a:t>
            </a:r>
          </a:p>
          <a:p>
            <a:pPr marL="360000" lvl="1" indent="-216000">
              <a:spcBef>
                <a:spcPts val="600"/>
              </a:spcBef>
              <a:spcAft>
                <a:spcPts val="0"/>
              </a:spcAft>
              <a:buFont typeface="Arial" panose="020B0604020202020204" pitchFamily="34" charset="0"/>
              <a:buChar char="•"/>
            </a:pPr>
            <a:r>
              <a:rPr lang="en-US" altLang="ja-JP" dirty="0">
                <a:latin typeface="+mn-ea"/>
                <a:hlinkClick r:id="rId3"/>
              </a:rPr>
              <a:t>https://github.com/InnerSourceCommons/InnerSourceLearningPath</a:t>
            </a:r>
            <a:endParaRPr lang="en-US" altLang="ja-JP" dirty="0">
              <a:latin typeface="+mn-ea"/>
            </a:endParaRPr>
          </a:p>
          <a:p>
            <a:pPr indent="-360000">
              <a:spcBef>
                <a:spcPts val="2400"/>
              </a:spcBef>
              <a:spcAft>
                <a:spcPts val="600"/>
              </a:spcAft>
              <a:buFont typeface="Wingdings" panose="05000000000000000000" pitchFamily="2" charset="2"/>
              <a:buChar char="l"/>
            </a:pPr>
            <a:r>
              <a:rPr kumimoji="1" lang="en-US" altLang="ja-JP" sz="2800" b="1" dirty="0">
                <a:solidFill>
                  <a:schemeClr val="accent3">
                    <a:lumMod val="75000"/>
                  </a:schemeClr>
                </a:solidFill>
                <a:latin typeface="+mn-ea"/>
              </a:rPr>
              <a:t>InnerSource Commons</a:t>
            </a:r>
          </a:p>
          <a:p>
            <a:pPr marL="360000" lvl="1" indent="-216000">
              <a:spcBef>
                <a:spcPts val="0"/>
              </a:spcBef>
              <a:spcAft>
                <a:spcPts val="0"/>
              </a:spcAft>
              <a:buFont typeface="Arial" panose="020B0604020202020204" pitchFamily="34" charset="0"/>
              <a:buChar char="•"/>
            </a:pPr>
            <a:r>
              <a:rPr lang="en-US" altLang="ja-JP" dirty="0">
                <a:latin typeface="+mn-ea"/>
                <a:hlinkClick r:id="rId4"/>
              </a:rPr>
              <a:t>http://innersourcecommons.org/</a:t>
            </a:r>
            <a:endParaRPr lang="en-US" altLang="ja-JP" dirty="0">
              <a:latin typeface="+mn-ea"/>
            </a:endParaRPr>
          </a:p>
        </p:txBody>
      </p:sp>
    </p:spTree>
    <p:extLst>
      <p:ext uri="{BB962C8B-B14F-4D97-AF65-F5344CB8AC3E}">
        <p14:creationId xmlns:p14="http://schemas.microsoft.com/office/powerpoint/2010/main" val="802375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Tree>
    <p:extLst>
      <p:ext uri="{BB962C8B-B14F-4D97-AF65-F5344CB8AC3E}">
        <p14:creationId xmlns:p14="http://schemas.microsoft.com/office/powerpoint/2010/main" val="135680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0" y="3314346"/>
            <a:ext cx="12192000" cy="2836827"/>
            <a:chOff x="0" y="3444976"/>
            <a:chExt cx="12192000" cy="2836827"/>
          </a:xfrm>
        </p:grpSpPr>
        <p:sp>
          <p:nvSpPr>
            <p:cNvPr id="18" name="角丸四角形 17"/>
            <p:cNvSpPr/>
            <p:nvPr/>
          </p:nvSpPr>
          <p:spPr>
            <a:xfrm>
              <a:off x="468087" y="3444976"/>
              <a:ext cx="11255828" cy="2520000"/>
            </a:xfrm>
            <a:prstGeom prst="roundRect">
              <a:avLst>
                <a:gd name="adj" fmla="val 5288"/>
              </a:avLst>
            </a:prstGeom>
            <a:solidFill>
              <a:srgbClr val="CDDDCD"/>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 name="グループ化 13"/>
            <p:cNvGrpSpPr/>
            <p:nvPr/>
          </p:nvGrpSpPr>
          <p:grpSpPr>
            <a:xfrm>
              <a:off x="0" y="3631847"/>
              <a:ext cx="12192000" cy="2649956"/>
              <a:chOff x="0" y="3631847"/>
              <a:chExt cx="12192000" cy="2649956"/>
            </a:xfrm>
          </p:grpSpPr>
          <p:grpSp>
            <p:nvGrpSpPr>
              <p:cNvPr id="13" name="グループ化 12"/>
              <p:cNvGrpSpPr/>
              <p:nvPr/>
            </p:nvGrpSpPr>
            <p:grpSpPr>
              <a:xfrm>
                <a:off x="0" y="5339614"/>
                <a:ext cx="12192000" cy="942189"/>
                <a:chOff x="0" y="5470244"/>
                <a:chExt cx="12192000" cy="942189"/>
              </a:xfrm>
            </p:grpSpPr>
            <p:sp>
              <p:nvSpPr>
                <p:cNvPr id="10" name="テキスト ボックス 9"/>
                <p:cNvSpPr txBox="1"/>
                <p:nvPr/>
              </p:nvSpPr>
              <p:spPr>
                <a:xfrm>
                  <a:off x="6230407" y="6150823"/>
                  <a:ext cx="5577168" cy="261610"/>
                </a:xfrm>
                <a:prstGeom prst="rect">
                  <a:avLst/>
                </a:prstGeom>
                <a:noFill/>
              </p:spPr>
              <p:txBody>
                <a:bodyPr wrap="none" rtlCol="0">
                  <a:spAutoFit/>
                </a:bodyPr>
                <a:lstStyle/>
                <a:p>
                  <a:r>
                    <a:rPr lang="en-US" altLang="ja-JP" sz="1100" dirty="0">
                      <a:solidFill>
                        <a:schemeClr val="bg1">
                          <a:lumMod val="50000"/>
                        </a:schemeClr>
                      </a:solidFill>
                      <a:latin typeface="Meiryo UI" panose="020B0604030504040204" pitchFamily="50" charset="-128"/>
                    </a:rPr>
                    <a:t>Dirk </a:t>
                  </a:r>
                  <a:r>
                    <a:rPr lang="en-US" altLang="ja-JP" sz="1100" dirty="0" err="1">
                      <a:solidFill>
                        <a:schemeClr val="bg1">
                          <a:lumMod val="50000"/>
                        </a:schemeClr>
                      </a:solidFill>
                      <a:latin typeface="Meiryo UI" panose="020B0604030504040204" pitchFamily="50" charset="-128"/>
                    </a:rPr>
                    <a:t>Riehle</a:t>
                  </a:r>
                  <a:r>
                    <a:rPr lang="en-US" altLang="ja-JP" sz="1100" dirty="0">
                      <a:solidFill>
                        <a:schemeClr val="bg1">
                          <a:lumMod val="50000"/>
                        </a:schemeClr>
                      </a:solidFill>
                      <a:latin typeface="Meiryo UI" panose="020B0604030504040204" pitchFamily="50" charset="-128"/>
                    </a:rPr>
                    <a:t>, Inner Source (Software Development), InnerSource Summit 2018</a:t>
                  </a:r>
                  <a:endParaRPr lang="ja-JP" altLang="en-US" sz="1100" dirty="0">
                    <a:solidFill>
                      <a:schemeClr val="bg1">
                        <a:lumMod val="50000"/>
                      </a:schemeClr>
                    </a:solidFill>
                    <a:latin typeface="Meiryo UI" panose="020B0604030504040204" pitchFamily="50" charset="-128"/>
                  </a:endParaRPr>
                </a:p>
              </p:txBody>
            </p:sp>
            <p:sp>
              <p:nvSpPr>
                <p:cNvPr id="12" name="正方形/長方形 11"/>
                <p:cNvSpPr/>
                <p:nvPr/>
              </p:nvSpPr>
              <p:spPr>
                <a:xfrm>
                  <a:off x="0" y="5470244"/>
                  <a:ext cx="12192000" cy="432000"/>
                </a:xfrm>
                <a:prstGeom prst="rect">
                  <a:avLst/>
                </a:prstGeom>
              </p:spPr>
              <p:txBody>
                <a:bodyPr wrap="square" lIns="0" tIns="0" rIns="0" bIns="0" anchor="ctr" anchorCtr="0">
                  <a:noAutofit/>
                </a:bodyPr>
                <a:lstStyle/>
                <a:p>
                  <a:pPr algn="ctr"/>
                  <a:r>
                    <a:rPr lang="ja-JP" altLang="en-US" sz="2800" dirty="0">
                      <a:latin typeface="Meiryo UI" panose="020B0604030504040204" pitchFamily="50" charset="-128"/>
                    </a:rPr>
                    <a:t>・・・ を企業内で実践することです。</a:t>
                  </a:r>
                  <a:endParaRPr lang="en-US" altLang="ja-JP" sz="2800" dirty="0">
                    <a:latin typeface="Meiryo UI" panose="020B0604030504040204" pitchFamily="50" charset="-128"/>
                  </a:endParaRPr>
                </a:p>
              </p:txBody>
            </p:sp>
          </p:grpSp>
          <p:grpSp>
            <p:nvGrpSpPr>
              <p:cNvPr id="6" name="グループ化 5"/>
              <p:cNvGrpSpPr/>
              <p:nvPr/>
            </p:nvGrpSpPr>
            <p:grpSpPr>
              <a:xfrm>
                <a:off x="2998030" y="3631847"/>
                <a:ext cx="6725111" cy="1578256"/>
                <a:chOff x="2998030" y="3475091"/>
                <a:chExt cx="6725111" cy="1578256"/>
              </a:xfrm>
            </p:grpSpPr>
            <p:sp>
              <p:nvSpPr>
                <p:cNvPr id="8" name="テキスト ボックス 7"/>
                <p:cNvSpPr txBox="1"/>
                <p:nvPr/>
              </p:nvSpPr>
              <p:spPr>
                <a:xfrm>
                  <a:off x="2998030" y="4225347"/>
                  <a:ext cx="6660221" cy="828000"/>
                </a:xfrm>
                <a:prstGeom prst="rect">
                  <a:avLst/>
                </a:prstGeom>
                <a:noFill/>
              </p:spPr>
              <p:txBody>
                <a:bodyPr wrap="none" lIns="0" tIns="0" rIns="0" bIns="0" rtlCol="0" anchor="ctr" anchorCtr="0">
                  <a:noAutofit/>
                </a:bodyPr>
                <a:lstStyle/>
                <a:p>
                  <a:pPr algn="ctr"/>
                  <a:r>
                    <a:rPr lang="en-US" altLang="ja-JP" sz="5400" b="1" dirty="0">
                      <a:solidFill>
                        <a:srgbClr val="668565"/>
                      </a:solidFill>
                      <a:latin typeface="Meiryo UI" panose="020B0604030504040204" pitchFamily="50" charset="-128"/>
                    </a:rPr>
                    <a:t>Welcome visitors!</a:t>
                  </a:r>
                  <a:endParaRPr lang="ja-JP" altLang="en-US" sz="5400" dirty="0">
                    <a:solidFill>
                      <a:srgbClr val="668565"/>
                    </a:solidFill>
                    <a:latin typeface="Meiryo UI" panose="020B0604030504040204" pitchFamily="50" charset="-128"/>
                  </a:endParaRPr>
                </a:p>
              </p:txBody>
            </p:sp>
            <p:sp>
              <p:nvSpPr>
                <p:cNvPr id="4" name="正方形/長方形 3"/>
                <p:cNvSpPr/>
                <p:nvPr/>
              </p:nvSpPr>
              <p:spPr>
                <a:xfrm>
                  <a:off x="2998030" y="3475091"/>
                  <a:ext cx="6725111" cy="828000"/>
                </a:xfrm>
                <a:prstGeom prst="rect">
                  <a:avLst/>
                </a:prstGeom>
              </p:spPr>
              <p:txBody>
                <a:bodyPr wrap="none" lIns="0" tIns="0" rIns="0" bIns="0" anchor="ctr" anchorCtr="0">
                  <a:noAutofit/>
                </a:bodyPr>
                <a:lstStyle/>
                <a:p>
                  <a:pPr algn="ctr"/>
                  <a:r>
                    <a:rPr lang="en-US" altLang="ja-JP" sz="5400" b="1" dirty="0">
                      <a:solidFill>
                        <a:srgbClr val="668565"/>
                      </a:solidFill>
                      <a:latin typeface="Meiryo UI" panose="020B0604030504040204" pitchFamily="50" charset="-128"/>
                    </a:rPr>
                    <a:t>Open all artifacts!</a:t>
                  </a:r>
                  <a:endParaRPr lang="ja-JP" altLang="en-US" sz="5400" dirty="0">
                    <a:solidFill>
                      <a:srgbClr val="668565"/>
                    </a:solidFill>
                  </a:endParaRPr>
                </a:p>
              </p:txBody>
            </p:sp>
          </p:grpSp>
        </p:grpSp>
      </p:grpSp>
      <p:sp>
        <p:nvSpPr>
          <p:cNvPr id="3" name="タイトル 2"/>
          <p:cNvSpPr>
            <a:spLocks noGrp="1"/>
          </p:cNvSpPr>
          <p:nvPr>
            <p:ph type="title"/>
          </p:nvPr>
        </p:nvSpPr>
        <p:spPr/>
        <p:txBody>
          <a:bodyPr/>
          <a:lstStyle/>
          <a:p>
            <a:pPr marL="0"/>
            <a:r>
              <a:rPr lang="en-US" altLang="ja-JP" sz="2800" dirty="0">
                <a:solidFill>
                  <a:schemeClr val="bg1"/>
                </a:solidFill>
                <a:latin typeface="Meiryo UI" panose="020B0604030504040204" pitchFamily="50" charset="-128"/>
                <a:ea typeface="Meiryo UI" panose="020B0604030504040204" pitchFamily="50" charset="-128"/>
              </a:rPr>
              <a:t>1-2</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ea typeface="Meiryo UI" panose="020B0604030504040204" pitchFamily="50" charset="-128"/>
              </a:rPr>
              <a:t>とは？</a:t>
            </a:r>
            <a:endParaRPr lang="en-US" altLang="ja-JP" sz="2800" dirty="0">
              <a:solidFill>
                <a:schemeClr val="bg1"/>
              </a:solidFill>
              <a:latin typeface="Meiryo UI" panose="020B0604030504040204" pitchFamily="50" charset="-128"/>
              <a:ea typeface="Meiryo UI" panose="020B0604030504040204" pitchFamily="50" charset="-128"/>
            </a:endParaRPr>
          </a:p>
        </p:txBody>
      </p:sp>
      <p:sp>
        <p:nvSpPr>
          <p:cNvPr id="7" name="コンテンツ プレースホルダー 13"/>
          <p:cNvSpPr txBox="1">
            <a:spLocks/>
          </p:cNvSpPr>
          <p:nvPr/>
        </p:nvSpPr>
        <p:spPr>
          <a:xfrm>
            <a:off x="1437164" y="1415938"/>
            <a:ext cx="9172354" cy="983474"/>
          </a:xfrm>
          <a:prstGeom prst="rect">
            <a:avLst/>
          </a:prstGeom>
        </p:spPr>
        <p:txBody>
          <a:bodyPr lIns="0" rIns="0"/>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4800" b="1" dirty="0">
              <a:solidFill>
                <a:srgbClr val="000000"/>
              </a:solidFill>
              <a:latin typeface="Meiryo UI" panose="020B0604030504040204" pitchFamily="50" charset="-128"/>
            </a:endParaRPr>
          </a:p>
        </p:txBody>
      </p:sp>
      <p:sp>
        <p:nvSpPr>
          <p:cNvPr id="2" name="正方形/長方形 1"/>
          <p:cNvSpPr/>
          <p:nvPr/>
        </p:nvSpPr>
        <p:spPr>
          <a:xfrm>
            <a:off x="0" y="991016"/>
            <a:ext cx="12191999" cy="1980000"/>
          </a:xfrm>
          <a:prstGeom prst="rect">
            <a:avLst/>
          </a:prstGeom>
        </p:spPr>
        <p:txBody>
          <a:bodyPr wrap="square" lIns="468000" tIns="0" rIns="468000" bIns="0" anchor="ctr" anchorCtr="0">
            <a:noAutofit/>
          </a:bodyPr>
          <a:lstStyle/>
          <a:p>
            <a:r>
              <a:rPr lang="ja-JP" altLang="en-US" sz="2800" dirty="0">
                <a:solidFill>
                  <a:srgbClr val="000000"/>
                </a:solidFill>
                <a:latin typeface="Meiryo UI" panose="020B0604030504040204" pitchFamily="50" charset="-128"/>
              </a:rPr>
              <a:t>● </a:t>
            </a:r>
            <a:r>
              <a:rPr lang="en-US" altLang="ja-JP" sz="2800" b="1" dirty="0" err="1">
                <a:latin typeface="Meiryo UI" panose="020B0604030504040204" pitchFamily="50" charset="-128"/>
              </a:rPr>
              <a:t>InnerSource</a:t>
            </a:r>
            <a:r>
              <a:rPr lang="en-US" altLang="ja-JP" sz="2800" b="1" dirty="0">
                <a:latin typeface="Meiryo UI" panose="020B0604030504040204" pitchFamily="50" charset="-128"/>
              </a:rPr>
              <a:t> </a:t>
            </a:r>
            <a:r>
              <a:rPr lang="ja-JP" altLang="en-US" sz="2800" dirty="0">
                <a:solidFill>
                  <a:srgbClr val="000000"/>
                </a:solidFill>
                <a:latin typeface="Meiryo UI" panose="020B0604030504040204" pitchFamily="50" charset="-128"/>
              </a:rPr>
              <a:t>は、</a:t>
            </a:r>
            <a:r>
              <a:rPr lang="ja-JP" altLang="en-US" sz="2800" b="1" dirty="0">
                <a:solidFill>
                  <a:srgbClr val="668565"/>
                </a:solidFill>
                <a:latin typeface="Meiryo UI" panose="020B0604030504040204" pitchFamily="50" charset="-128"/>
              </a:rPr>
              <a:t>企業内のソフトウェア開発にオープンソースの実践と </a:t>
            </a:r>
            <a:endParaRPr lang="en-US" altLang="ja-JP" sz="2800" b="1" dirty="0">
              <a:solidFill>
                <a:srgbClr val="668565"/>
              </a:solidFill>
              <a:latin typeface="Meiryo UI" panose="020B0604030504040204" pitchFamily="50" charset="-128"/>
            </a:endParaRPr>
          </a:p>
          <a:p>
            <a:pPr>
              <a:spcAft>
                <a:spcPts val="600"/>
              </a:spcAft>
            </a:pPr>
            <a:r>
              <a:rPr lang="en-US" altLang="ja-JP" sz="2800" b="1" dirty="0">
                <a:solidFill>
                  <a:srgbClr val="668565"/>
                </a:solidFill>
                <a:latin typeface="Meiryo UI" panose="020B0604030504040204" pitchFamily="50" charset="-128"/>
              </a:rPr>
              <a:t>    </a:t>
            </a:r>
            <a:r>
              <a:rPr lang="ja-JP" altLang="en-US" sz="2800" b="1" dirty="0">
                <a:solidFill>
                  <a:srgbClr val="668565"/>
                </a:solidFill>
                <a:latin typeface="Meiryo UI" panose="020B0604030504040204" pitchFamily="50" charset="-128"/>
              </a:rPr>
              <a:t>ベストプラクティスと原則を適用</a:t>
            </a:r>
            <a:r>
              <a:rPr lang="ja-JP" altLang="en-US" sz="2800" dirty="0">
                <a:solidFill>
                  <a:srgbClr val="000000"/>
                </a:solidFill>
                <a:latin typeface="Meiryo UI" panose="020B0604030504040204" pitchFamily="50" charset="-128"/>
              </a:rPr>
              <a:t>したものです。 </a:t>
            </a:r>
            <a:endParaRPr lang="en-US" altLang="ja-JP" sz="2800" dirty="0">
              <a:solidFill>
                <a:srgbClr val="000000"/>
              </a:solidFill>
              <a:latin typeface="Meiryo UI" panose="020B0604030504040204" pitchFamily="50" charset="-128"/>
            </a:endParaRPr>
          </a:p>
          <a:p>
            <a:r>
              <a:rPr lang="ja-JP" altLang="en-US" sz="2800" dirty="0">
                <a:solidFill>
                  <a:srgbClr val="000000"/>
                </a:solidFill>
                <a:latin typeface="Meiryo UI" panose="020B0604030504040204" pitchFamily="50" charset="-128"/>
              </a:rPr>
              <a:t>● </a:t>
            </a:r>
            <a:r>
              <a:rPr lang="en-US" altLang="ja-JP" sz="2800" b="1" dirty="0" err="1">
                <a:solidFill>
                  <a:srgbClr val="000000"/>
                </a:solidFill>
                <a:latin typeface="Meiryo UI" panose="020B0604030504040204" pitchFamily="50" charset="-128"/>
              </a:rPr>
              <a:t>InnerSource</a:t>
            </a:r>
            <a:r>
              <a:rPr lang="ja-JP" altLang="en-US" sz="2800" b="1" dirty="0">
                <a:solidFill>
                  <a:srgbClr val="000000"/>
                </a:solidFill>
                <a:latin typeface="Meiryo UI" panose="020B0604030504040204" pitchFamily="50" charset="-128"/>
              </a:rPr>
              <a:t> </a:t>
            </a:r>
            <a:r>
              <a:rPr lang="ja-JP" altLang="en-US" sz="2800" spc="-90" dirty="0">
                <a:solidFill>
                  <a:srgbClr val="000000"/>
                </a:solidFill>
                <a:latin typeface="Meiryo UI" panose="020B0604030504040204" pitchFamily="50" charset="-128"/>
              </a:rPr>
              <a:t>ソフトウェアは、会社としては</a:t>
            </a:r>
            <a:r>
              <a:rPr lang="ja-JP" altLang="en-US" sz="2800" dirty="0">
                <a:solidFill>
                  <a:srgbClr val="000000"/>
                </a:solidFill>
                <a:latin typeface="Meiryo UI" panose="020B0604030504040204" pitchFamily="50" charset="-128"/>
              </a:rPr>
              <a:t>プロプライエタリ</a:t>
            </a:r>
            <a:r>
              <a:rPr lang="ja-JP" altLang="en-US" sz="2800" spc="-90" dirty="0">
                <a:solidFill>
                  <a:srgbClr val="000000"/>
                </a:solidFill>
                <a:latin typeface="Meiryo UI" panose="020B0604030504040204" pitchFamily="50" charset="-128"/>
              </a:rPr>
              <a:t>なものとなります</a:t>
            </a:r>
            <a:r>
              <a:rPr lang="ja-JP" altLang="en-US" sz="2800" dirty="0">
                <a:solidFill>
                  <a:srgbClr val="000000"/>
                </a:solidFill>
                <a:latin typeface="Meiryo UI" panose="020B0604030504040204" pitchFamily="50" charset="-128"/>
              </a:rPr>
              <a:t>が、</a:t>
            </a:r>
            <a:endParaRPr lang="en-US" altLang="ja-JP" sz="2800" dirty="0">
              <a:solidFill>
                <a:srgbClr val="000000"/>
              </a:solidFill>
              <a:latin typeface="Meiryo UI" panose="020B0604030504040204" pitchFamily="50" charset="-128"/>
            </a:endParaRPr>
          </a:p>
          <a:p>
            <a:r>
              <a:rPr lang="en-US" altLang="ja-JP" sz="2800" b="1" dirty="0">
                <a:solidFill>
                  <a:srgbClr val="0064D2"/>
                </a:solidFill>
                <a:latin typeface="Meiryo UI" panose="020B0604030504040204" pitchFamily="50" charset="-128"/>
              </a:rPr>
              <a:t>    </a:t>
            </a:r>
            <a:r>
              <a:rPr lang="ja-JP" altLang="en-US" sz="2800" b="1" dirty="0">
                <a:solidFill>
                  <a:srgbClr val="668565"/>
                </a:solidFill>
                <a:latin typeface="Meiryo UI" panose="020B0604030504040204" pitchFamily="50" charset="-128"/>
              </a:rPr>
              <a:t>内部にはオープンで、誰もが利用したり貢献したりできる</a:t>
            </a:r>
            <a:r>
              <a:rPr lang="ja-JP" altLang="en-US" sz="2800" dirty="0">
                <a:solidFill>
                  <a:srgbClr val="000000"/>
                </a:solidFill>
                <a:latin typeface="Meiryo UI" panose="020B0604030504040204" pitchFamily="50" charset="-128"/>
              </a:rPr>
              <a:t>ようになります。</a:t>
            </a:r>
            <a:endParaRPr lang="en-US" altLang="ja-JP" sz="2800" dirty="0">
              <a:solidFill>
                <a:srgbClr val="000000"/>
              </a:solidFill>
              <a:latin typeface="Meiryo UI" panose="020B0604030504040204" pitchFamily="50" charset="-128"/>
            </a:endParaRPr>
          </a:p>
        </p:txBody>
      </p:sp>
      <p:sp>
        <p:nvSpPr>
          <p:cNvPr id="11" name="正方形/長方形 10"/>
          <p:cNvSpPr/>
          <p:nvPr/>
        </p:nvSpPr>
        <p:spPr>
          <a:xfrm>
            <a:off x="929641" y="4358346"/>
            <a:ext cx="1800000" cy="432000"/>
          </a:xfrm>
          <a:prstGeom prst="rect">
            <a:avLst/>
          </a:prstGeom>
        </p:spPr>
        <p:txBody>
          <a:bodyPr wrap="square" lIns="0" tIns="0" rIns="144000" bIns="0" anchor="ctr" anchorCtr="0">
            <a:noAutofit/>
          </a:bodyPr>
          <a:lstStyle/>
          <a:p>
            <a:r>
              <a:rPr lang="ja-JP" altLang="en-US" sz="3200" dirty="0">
                <a:latin typeface="Meiryo UI" panose="020B0604030504040204" pitchFamily="50" charset="-128"/>
              </a:rPr>
              <a:t>つまり ・・・</a:t>
            </a:r>
            <a:endParaRPr lang="en-US" altLang="ja-JP" sz="3200" dirty="0">
              <a:latin typeface="Meiryo UI" panose="020B0604030504040204" pitchFamily="50" charset="-128"/>
            </a:endParaRPr>
          </a:p>
        </p:txBody>
      </p:sp>
    </p:spTree>
    <p:extLst>
      <p:ext uri="{BB962C8B-B14F-4D97-AF65-F5344CB8AC3E}">
        <p14:creationId xmlns:p14="http://schemas.microsoft.com/office/powerpoint/2010/main" val="9140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テーマ">
  <a:themeElements>
    <a:clrScheme name="2002ToshibaBrandColor">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007580"/>
      </a:hlink>
      <a:folHlink>
        <a:srgbClr val="916E00"/>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4.xml><?xml version="1.0" encoding="utf-8"?>
<a:theme xmlns:a="http://schemas.openxmlformats.org/drawingml/2006/main" name="3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5.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97B8D257944AC4E9BA3D4BCB6D4E391" ma:contentTypeVersion="2" ma:contentTypeDescription="新しいドキュメントを作成します。" ma:contentTypeScope="" ma:versionID="851e6a861a7f46e9c3ef595a1957d4f0">
  <xsd:schema xmlns:xsd="http://www.w3.org/2001/XMLSchema" xmlns:xs="http://www.w3.org/2001/XMLSchema" xmlns:p="http://schemas.microsoft.com/office/2006/metadata/properties" xmlns:ns2="2d9924e2-d358-4fde-bf75-6a77535fcfa2" targetNamespace="http://schemas.microsoft.com/office/2006/metadata/properties" ma:root="true" ma:fieldsID="4b722ecd735a4edbd9a032960d289417" ns2:_="">
    <xsd:import namespace="2d9924e2-d358-4fde-bf75-6a77535fc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924e2-d358-4fde-bf75-6a77535fc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C1B929-7CC9-4983-88FB-F9068B041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924e2-d358-4fde-bf75-6a77535fc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77C866-1E7E-4AE0-A638-02397759F7B0}">
  <ds:schemaRefs>
    <ds:schemaRef ds:uri="http://schemas.microsoft.com/sharepoint/v3/contenttype/forms"/>
  </ds:schemaRefs>
</ds:datastoreItem>
</file>

<file path=customXml/itemProps3.xml><?xml version="1.0" encoding="utf-8"?>
<ds:datastoreItem xmlns:ds="http://schemas.openxmlformats.org/officeDocument/2006/customXml" ds:itemID="{662BE4E0-BA22-43E8-9AF3-D96559521AD1}">
  <ds:schemaRefs>
    <ds:schemaRef ds:uri="http://purl.org/dc/terms/"/>
    <ds:schemaRef ds:uri="http://schemas.openxmlformats.org/package/2006/metadata/core-properties"/>
    <ds:schemaRef ds:uri="http://schemas.microsoft.com/office/2006/documentManagement/types"/>
    <ds:schemaRef ds:uri="2d9924e2-d358-4fde-bf75-6a77535fcfa2"/>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6102</Words>
  <Application>Microsoft Office PowerPoint</Application>
  <PresentationFormat>ワイド画面</PresentationFormat>
  <Paragraphs>900</Paragraphs>
  <Slides>84</Slides>
  <Notes>78</Notes>
  <HiddenSlides>0</HiddenSlides>
  <MMClips>0</MMClips>
  <ScaleCrop>false</ScaleCrop>
  <HeadingPairs>
    <vt:vector size="6" baseType="variant">
      <vt:variant>
        <vt:lpstr>使用されているフォント</vt:lpstr>
      </vt:variant>
      <vt:variant>
        <vt:i4>11</vt:i4>
      </vt:variant>
      <vt:variant>
        <vt:lpstr>テーマ</vt:lpstr>
      </vt:variant>
      <vt:variant>
        <vt:i4>4</vt:i4>
      </vt:variant>
      <vt:variant>
        <vt:lpstr>スライド タイトル</vt:lpstr>
      </vt:variant>
      <vt:variant>
        <vt:i4>84</vt:i4>
      </vt:variant>
    </vt:vector>
  </HeadingPairs>
  <TitlesOfParts>
    <vt:vector size="99" baseType="lpstr">
      <vt:lpstr>HG丸ｺﾞｼｯｸM-PRO</vt:lpstr>
      <vt:lpstr>Meiryo UI</vt:lpstr>
      <vt:lpstr>Myriad Pro</vt:lpstr>
      <vt:lpstr>東芝 Pゴシック</vt:lpstr>
      <vt:lpstr>Arial</vt:lpstr>
      <vt:lpstr>Calibri</vt:lpstr>
      <vt:lpstr>Century Gothic</vt:lpstr>
      <vt:lpstr>Quattrocento Sans</vt:lpstr>
      <vt:lpstr>segoe ui</vt:lpstr>
      <vt:lpstr>segoe ui</vt:lpstr>
      <vt:lpstr>Wingdings</vt:lpstr>
      <vt:lpstr>2_Office テーマ</vt:lpstr>
      <vt:lpstr>6_Office テーマ</vt:lpstr>
      <vt:lpstr>11_テーマ1</vt:lpstr>
      <vt:lpstr>3_テーマ1</vt:lpstr>
      <vt:lpstr>PowerPoint プレゼンテーション</vt:lpstr>
      <vt:lpstr>PowerPoint プレゼンテーション</vt:lpstr>
      <vt:lpstr>発表の流れ</vt:lpstr>
      <vt:lpstr>PowerPoint プレゼンテーション</vt:lpstr>
      <vt:lpstr>1-1　こんな経験はありませんか？</vt:lpstr>
      <vt:lpstr>1-1　こんな経験はありませんか？</vt:lpstr>
      <vt:lpstr>1-1　こんな時、あなたならどうしますか？</vt:lpstr>
      <vt:lpstr>1-2　InnerSource なら、まとめて解決できます！</vt:lpstr>
      <vt:lpstr>1-2　InnerSource とは？</vt:lpstr>
      <vt:lpstr>1-2　InnerSource で共創を実現</vt:lpstr>
      <vt:lpstr>1-3　どのように InnerSource は機能するのか？</vt:lpstr>
      <vt:lpstr>1-3　InnerSource における役割</vt:lpstr>
      <vt:lpstr>1-3　InnerSource における役割</vt:lpstr>
      <vt:lpstr>1-4　InnerSource におけるメリット</vt:lpstr>
      <vt:lpstr>1-4　InnerSource の効果とは？</vt:lpstr>
      <vt:lpstr>1-4　InnerSource の効果とは？</vt:lpstr>
      <vt:lpstr>1-4　InnerSource での役割と心構え</vt:lpstr>
      <vt:lpstr>1-5　InnerSource の原則</vt:lpstr>
      <vt:lpstr>PowerPoint プレゼンテーション</vt:lpstr>
      <vt:lpstr>PowerPoint プレゼンテーション</vt:lpstr>
      <vt:lpstr>2-1　InnerSource における役割</vt:lpstr>
      <vt:lpstr>2-1　共通の課題(一般的な課題)とは何か？</vt:lpstr>
      <vt:lpstr>2-1: こんな経験はありませんか？ 〔再掲〕</vt:lpstr>
      <vt:lpstr>2-1　共通の課題(一般的な課題)とは何か？</vt:lpstr>
      <vt:lpstr>2-1　皆さんも、このような事を考えるのでは…</vt:lpstr>
      <vt:lpstr>2-1　コントリビューターになってみよう！</vt:lpstr>
      <vt:lpstr>2-1　コントリビューターになってみよう！</vt:lpstr>
      <vt:lpstr>2-1　コントリビューターになってみよう！</vt:lpstr>
      <vt:lpstr>2-1　どんなことがコントリビューションできる？</vt:lpstr>
      <vt:lpstr>2-2　 コントリビューターの心構え</vt:lpstr>
      <vt:lpstr>2-2　コントリビューターになるときの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2-3　コントリビューションを始めてみよう</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コードを作成する</vt:lpstr>
      <vt:lpstr>2-3　プルリクエストを送ろう！</vt:lpstr>
      <vt:lpstr>2-4　コントリビューションするメリットは？ （個人）</vt:lpstr>
      <vt:lpstr>2-4　コントリビューションするメリットは？ （チーム）</vt:lpstr>
      <vt:lpstr>2-4　コントリビューションするメリットは？ （会社）</vt:lpstr>
      <vt:lpstr>PowerPoint プレゼンテーション</vt:lpstr>
      <vt:lpstr>3-1　トラステッドコミッターの役割の紹介</vt:lpstr>
      <vt:lpstr>3-1　トラステッドコミッターの役割の紹介</vt:lpstr>
      <vt:lpstr>3-2　品質の確保について</vt:lpstr>
      <vt:lpstr>3-3　コミュニティーの健全性維持</vt:lpstr>
      <vt:lpstr>3-3　コミュニティーの健全性維持</vt:lpstr>
      <vt:lpstr>3-4　コミュニティメンバーのレベルアップ</vt:lpstr>
      <vt:lpstr>3-5　コミュニティへの参入障壁を下げる</vt:lpstr>
      <vt:lpstr>3-5　コミュニティへの参入障壁を下げる</vt:lpstr>
      <vt:lpstr>3-5　コミュニティへの参入障壁を下げる</vt:lpstr>
      <vt:lpstr>3-6　コミュニティのニーズを擁護する</vt:lpstr>
      <vt:lpstr>3-7　トラステッドコミッターになる</vt:lpstr>
      <vt:lpstr>コラム：”トラステッドコミッター”という名前について</vt:lpstr>
      <vt:lpstr>PowerPoint プレゼンテーション</vt:lpstr>
      <vt:lpstr>4-1　プロダクトオーナーとは？</vt:lpstr>
      <vt:lpstr>4-1　プロダクトオーナーとは？</vt:lpstr>
      <vt:lpstr>4-2　InnerSource のプロダクトオーナーとして最初に心がけること</vt:lpstr>
      <vt:lpstr>4-2　InnerSource のプロダクトオーナーとして最初に心がけること</vt:lpstr>
      <vt:lpstr>4-2　InnerSource のプロダクトオーナーとして最初に心がけること</vt:lpstr>
      <vt:lpstr>4-3　プロダクトオーナーの役割と責任</vt:lpstr>
      <vt:lpstr>4-3　プロダクトオーナーの役割と責任</vt:lpstr>
      <vt:lpstr>4-3　プロダクトオーナーの役割と責任</vt:lpstr>
      <vt:lpstr>4-3　プロダクトオーナーの役割と責任</vt:lpstr>
      <vt:lpstr>4-3　プロダクトオーナーの役割と責任</vt:lpstr>
      <vt:lpstr>PowerPoint プレゼンテーション</vt:lpstr>
      <vt:lpstr>PowerPoint プレゼンテーション</vt:lpstr>
      <vt:lpstr>5-1　InnerSource 実践のための準備</vt:lpstr>
      <vt:lpstr>PowerPoint プレゼンテーション</vt:lpstr>
      <vt:lpstr>5-3　「共通課題」 の解決にあたり重要なこと</vt:lpstr>
      <vt:lpstr>PowerPoint プレゼンテーション</vt:lpstr>
      <vt:lpstr>PowerPoint プレゼンテーション</vt:lpstr>
      <vt:lpstr>PowerPoint プレゼンテーション</vt:lpstr>
      <vt:lpstr>なんでも共有すれば良いのでしょうか？</vt:lpstr>
      <vt:lpstr>全然自分に得ではないですよね？</vt:lpstr>
      <vt:lpstr>オーナー(リーダー) になりたくない！</vt:lpstr>
      <vt:lpstr>公開とか貢献とは言っても、何で人のために・・・</vt:lpstr>
      <vt:lpstr>参考情報</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2018-12-18T08:50:33Z</dcterms:created>
  <dcterms:modified xsi:type="dcterms:W3CDTF">2022-09-05T10:22:04Z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0x010100697B8D257944AC4E9BA3D4BCB6D4E391</vt:lpwstr>
  </property>
</Properties>
</file>