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60" r:id="rId3"/>
    <p:sldId id="288" r:id="rId4"/>
    <p:sldId id="262" r:id="rId5"/>
    <p:sldId id="291" r:id="rId6"/>
    <p:sldId id="29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7" r:id="rId17"/>
    <p:sldId id="275" r:id="rId18"/>
    <p:sldId id="277" r:id="rId19"/>
    <p:sldId id="278" r:id="rId20"/>
  </p:sldIdLst>
  <p:sldSz cx="9144000" cy="5143500" type="screen16x9"/>
  <p:notesSz cx="6858000" cy="9144000"/>
  <p:embeddedFontLst>
    <p:embeddedFont>
      <p:font typeface="Noto Sans Symbols" panose="020B0502040504020204" pitchFamily="34" charset="0"/>
      <p:regular r:id="rId22"/>
      <p:bold r:id="rId23"/>
    </p:embeddedFont>
    <p:embeddedFont>
      <p:font typeface="Quattrocento Sans" panose="020B050205000002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8D8D8"/>
    <a:srgbClr val="6D9E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1C941-5210-4B3D-95EE-D79D8E6CD661}">
  <a:tblStyle styleId="{E0B1C941-5210-4B3D-95EE-D79D8E6CD661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DFDF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F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62" d="100"/>
          <a:sy n="162" d="100"/>
        </p:scale>
        <p:origin x="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8bbf78c03_2_63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a8bbf78c03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b1607d667_1_131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ab1607d667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b1607d667_1_165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ab1607d667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b1607d667_1_192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b1607d667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b1607d667_1_200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ab1607d66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b1607d667_1_200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ab1607d66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2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8bbf78c03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a8bbf78c03_2_164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a8bbf78c03_2_164:notes"/>
          <p:cNvSpPr txBox="1">
            <a:spLocks noGrp="1"/>
          </p:cNvSpPr>
          <p:nvPr>
            <p:ph type="sldNum" idx="12"/>
          </p:nvPr>
        </p:nvSpPr>
        <p:spPr>
          <a:xfrm>
            <a:off x="3884620" y="8685225"/>
            <a:ext cx="2971805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b1607d66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b1607d66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8bbf78c03_2_175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a8bbf78c03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d7c439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d7c439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bbf78c0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bbf78c0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why we need the learning path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1607d667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1607d667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the learning path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92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8bbf78c03_2_110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8bbf78c03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bbf78c03_2_159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1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a8bbf78c03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b1607d667_1_55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b1607d66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b1607d667_1_62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ab1607d667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b1607d667_1_72:notes"/>
          <p:cNvSpPr txBox="1">
            <a:spLocks noGrp="1"/>
          </p:cNvSpPr>
          <p:nvPr>
            <p:ph type="body" idx="1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ab1607d66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for the Client">
  <p:cSld name="Cover 2 for the Cli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59568" y="347821"/>
            <a:ext cx="5574344" cy="30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0" y="4291006"/>
            <a:ext cx="4572000" cy="83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0" bIns="6480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3"/>
          </p:nvPr>
        </p:nvSpPr>
        <p:spPr>
          <a:xfrm>
            <a:off x="0" y="1961374"/>
            <a:ext cx="7271498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8100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-1" y="2268000"/>
            <a:ext cx="7271497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Quattrocento Sans"/>
              <a:buNone/>
              <a:defRPr sz="27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Layout 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3999" cy="57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433197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324" cy="5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86" name="Google Shape;86;p18"/>
          <p:cNvSpPr txBox="1"/>
          <p:nvPr/>
        </p:nvSpPr>
        <p:spPr>
          <a:xfrm>
            <a:off x="8728755" y="4823176"/>
            <a:ext cx="312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1;p19">
            <a:extLst>
              <a:ext uri="{FF2B5EF4-FFF2-40B4-BE49-F238E27FC236}">
                <a16:creationId xmlns:a16="http://schemas.microsoft.com/office/drawing/2014/main" id="{8CBAEB56-064F-49F6-A2CC-34570852AAAD}"/>
              </a:ext>
            </a:extLst>
          </p:cNvPr>
          <p:cNvSpPr txBox="1"/>
          <p:nvPr userDrawn="1"/>
        </p:nvSpPr>
        <p:spPr>
          <a:xfrm>
            <a:off x="5593324" y="4918150"/>
            <a:ext cx="3175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InnerSource Commons APAC 2020 Virtual Summit</a:t>
            </a:r>
            <a:endParaRPr sz="6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Ending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" y="2266944"/>
            <a:ext cx="5651937" cy="39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90" name="Google Shape;90;p19"/>
          <p:cNvSpPr txBox="1"/>
          <p:nvPr/>
        </p:nvSpPr>
        <p:spPr>
          <a:xfrm>
            <a:off x="8728755" y="4823176"/>
            <a:ext cx="312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5593324" y="4918150"/>
            <a:ext cx="3175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InnerSource Commons APAC 2020 Virtual Summit</a:t>
            </a:r>
            <a:endParaRPr sz="6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Layout 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0" y="0"/>
            <a:ext cx="9143999" cy="578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68736" y="809219"/>
            <a:ext cx="8473406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324" cy="5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110" name="Google Shape;110;p22"/>
          <p:cNvSpPr txBox="1"/>
          <p:nvPr/>
        </p:nvSpPr>
        <p:spPr>
          <a:xfrm>
            <a:off x="8728755" y="4823176"/>
            <a:ext cx="312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244848" y="4918150"/>
            <a:ext cx="45240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InnerSource Commons APAC 2020 Virtual Summit</a:t>
            </a:r>
            <a:endParaRPr sz="6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Appendix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0" y="2266944"/>
            <a:ext cx="9143999" cy="39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351000" bIns="34275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Noto Sans Symbols"/>
              <a:buNone/>
              <a:defRPr sz="3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117" name="Google Shape;117;p24"/>
          <p:cNvSpPr txBox="1"/>
          <p:nvPr/>
        </p:nvSpPr>
        <p:spPr>
          <a:xfrm>
            <a:off x="8728755" y="4823176"/>
            <a:ext cx="3127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4571998" y="4918150"/>
            <a:ext cx="4196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InnerSource Commons APAC 2020 Virtual Summit</a:t>
            </a:r>
            <a:endParaRPr sz="6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7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5ACBF0"/>
          </p15:clr>
        </p15:guide>
        <p15:guide id="2" pos="2880">
          <p15:clr>
            <a:srgbClr val="5ACBF0"/>
          </p15:clr>
        </p15:guide>
        <p15:guide id="3" orient="horz" pos="3031">
          <p15:clr>
            <a:srgbClr val="5ACBF0"/>
          </p15:clr>
        </p15:guide>
        <p15:guide id="4" orient="horz" pos="344">
          <p15:clr>
            <a:srgbClr val="5ACBF0"/>
          </p15:clr>
        </p15:guide>
        <p15:guide id="5" pos="5533">
          <p15:clr>
            <a:srgbClr val="5ACBF0"/>
          </p15:clr>
        </p15:guide>
        <p15:guide id="6" pos="22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nerSourceCommons/InnerSourceLearningPath/blob/master/CONTRIBUTING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sc-inviter.herokuapp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nerSourceCommons/InnerSourceLearningPat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body" idx="2"/>
          </p:nvPr>
        </p:nvSpPr>
        <p:spPr>
          <a:xfrm>
            <a:off x="0" y="3686962"/>
            <a:ext cx="4572000" cy="144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0" bIns="64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Quattrocento Sans"/>
              </a:rPr>
              <a:t>Russell Rutledge, Nike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Yoshitake Kobayashi, Toshiba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Quattrocento Sans"/>
              </a:rPr>
              <a:t>December 2 - 3, 2020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3"/>
          </p:nvPr>
        </p:nvSpPr>
        <p:spPr>
          <a:xfrm>
            <a:off x="1" y="1693975"/>
            <a:ext cx="7271498" cy="27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8100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100"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0" y="2000600"/>
            <a:ext cx="88947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Quattrocento Sans"/>
              <a:buNone/>
            </a:pPr>
            <a:r>
              <a:rPr lang="en" sz="2600" dirty="0"/>
              <a:t>Introducing InnerSource Learning Path and its Translation</a:t>
            </a:r>
            <a:endParaRPr sz="2600" dirty="0"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59568" y="347821"/>
            <a:ext cx="5574344" cy="30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127000" lvl="0" indent="-127000">
              <a:spcBef>
                <a:spcPts val="0"/>
              </a:spcBef>
            </a:pPr>
            <a:r>
              <a:rPr lang="en-US" sz="1100" dirty="0"/>
              <a:t>InnerSource Commons APAC 2020 Virtual Summit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5;p36">
            <a:extLst>
              <a:ext uri="{FF2B5EF4-FFF2-40B4-BE49-F238E27FC236}">
                <a16:creationId xmlns:a16="http://schemas.microsoft.com/office/drawing/2014/main" id="{E807FA1F-24BB-44CF-98ED-137EC0A33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Fork the InnerSourceLearningPath repository to your GitHub account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Read the README.md and the CONTRIBUTING.md 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 a subfolder in each section with two-character language code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Translate articles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Commit your changes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Send a pull request to InnerSourceCommons/InnerSourceLearningPath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Ask reviewer (or reviewer candidates) for review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Publish to the Internet</a:t>
            </a:r>
            <a:endParaRPr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5236E6-7334-4AE8-8CC3-DC955E3295EE}"/>
              </a:ext>
            </a:extLst>
          </p:cNvPr>
          <p:cNvSpPr/>
          <p:nvPr/>
        </p:nvSpPr>
        <p:spPr>
          <a:xfrm>
            <a:off x="177638" y="1710589"/>
            <a:ext cx="8689984" cy="31466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88A7A4-ABEE-4BE4-A601-0FA325479AC8}"/>
              </a:ext>
            </a:extLst>
          </p:cNvPr>
          <p:cNvSpPr/>
          <p:nvPr/>
        </p:nvSpPr>
        <p:spPr>
          <a:xfrm>
            <a:off x="177638" y="892960"/>
            <a:ext cx="8689984" cy="3865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/>
              <a:t>How to start translation?</a:t>
            </a:r>
            <a:endParaRPr sz="2400"/>
          </a:p>
        </p:txBody>
      </p:sp>
      <p:sp>
        <p:nvSpPr>
          <p:cNvPr id="241" name="Google Shape;241;p38"/>
          <p:cNvSpPr txBox="1"/>
          <p:nvPr/>
        </p:nvSpPr>
        <p:spPr>
          <a:xfrm>
            <a:off x="4205450" y="4548295"/>
            <a:ext cx="3849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Quattrocento Sans" panose="020B0600070205080204" charset="0"/>
              </a:rPr>
              <a:t>Ref: </a:t>
            </a:r>
            <a:r>
              <a:rPr lang="en" sz="600" u="sng" dirty="0">
                <a:solidFill>
                  <a:schemeClr val="hlink"/>
                </a:solidFill>
                <a:latin typeface="Quattrocento Sans" panose="020B0600070205080204" charset="0"/>
                <a:hlinkClick r:id="rId3"/>
              </a:rPr>
              <a:t>https://github.com/InnerSourceCommons/InnerSourceLearningPath/blob/master/CONTRIBUTING.md</a:t>
            </a:r>
            <a:endParaRPr sz="600" dirty="0">
              <a:latin typeface="Quattrocento Sans" panose="020B060007020508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Quattrocento Sans" panose="020B0600070205080204" charset="0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400" y="1667370"/>
            <a:ext cx="4409374" cy="28991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43" name="Google Shape;243;p38"/>
          <p:cNvSpPr/>
          <p:nvPr/>
        </p:nvSpPr>
        <p:spPr>
          <a:xfrm>
            <a:off x="7105160" y="2050099"/>
            <a:ext cx="1216500" cy="664200"/>
          </a:xfrm>
          <a:prstGeom prst="wedgeRoundRectCallout">
            <a:avLst>
              <a:gd name="adj1" fmla="val -89566"/>
              <a:gd name="adj2" fmla="val 21212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Instruction for translations</a:t>
            </a:r>
            <a:endParaRPr sz="11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25;p36">
            <a:extLst>
              <a:ext uri="{FF2B5EF4-FFF2-40B4-BE49-F238E27FC236}">
                <a16:creationId xmlns:a16="http://schemas.microsoft.com/office/drawing/2014/main" id="{4B605549-76EE-46A5-BE8C-40309AE20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Fork the InnerSourceLearningPath repository to your GitHub account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Read the README.md and the CONTRIBUTING.md 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latin typeface="Quattrocento Sans" panose="020B0600070205080204" charset="0"/>
              </a:rPr>
              <a:t>Create a subfolder in each section with two-character language code</a:t>
            </a:r>
            <a:endParaRPr sz="1800" b="1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Translate articles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Commit your changes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Send a pull request to InnerSourceCommons/InnerSourceLearningPath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Ask reviewer (or reviewer candidates) for review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Publish to the Internet</a:t>
            </a:r>
            <a:endParaRPr sz="1800" dirty="0">
              <a:latin typeface="Quattrocento Sans" panose="020B060007020508020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AEB295A-27C9-4360-A761-C0A9035A4D8C}"/>
              </a:ext>
            </a:extLst>
          </p:cNvPr>
          <p:cNvSpPr/>
          <p:nvPr/>
        </p:nvSpPr>
        <p:spPr>
          <a:xfrm>
            <a:off x="177638" y="2087669"/>
            <a:ext cx="8689984" cy="27695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E4C24B3-7530-485B-9212-157E4619CC36}"/>
              </a:ext>
            </a:extLst>
          </p:cNvPr>
          <p:cNvSpPr/>
          <p:nvPr/>
        </p:nvSpPr>
        <p:spPr>
          <a:xfrm>
            <a:off x="177638" y="892960"/>
            <a:ext cx="8689984" cy="7834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>
                <a:latin typeface="Quattrocento Sans" panose="020B0600070205080204" charset="0"/>
              </a:rPr>
              <a:t>How to start translation?</a:t>
            </a:r>
            <a:endParaRPr sz="2400">
              <a:latin typeface="Quattrocento Sans" panose="020B0600070205080204" charset="0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3035486" y="2034895"/>
            <a:ext cx="5919600" cy="284070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 panose="020B0600070205080204" charset="0"/>
            </a:endParaRPr>
          </a:p>
        </p:txBody>
      </p:sp>
      <p:grpSp>
        <p:nvGrpSpPr>
          <p:cNvPr id="251" name="Google Shape;251;p39"/>
          <p:cNvGrpSpPr/>
          <p:nvPr/>
        </p:nvGrpSpPr>
        <p:grpSpPr>
          <a:xfrm>
            <a:off x="3241009" y="2671712"/>
            <a:ext cx="5643682" cy="2203885"/>
            <a:chOff x="443568" y="1524537"/>
            <a:chExt cx="8658610" cy="3443570"/>
          </a:xfrm>
        </p:grpSpPr>
        <p:sp>
          <p:nvSpPr>
            <p:cNvPr id="252" name="Google Shape;252;p39"/>
            <p:cNvSpPr/>
            <p:nvPr/>
          </p:nvSpPr>
          <p:spPr>
            <a:xfrm>
              <a:off x="443568" y="1524537"/>
              <a:ext cx="2119200" cy="2985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InnerSourceLearningPath</a:t>
              </a:r>
              <a:endParaRPr sz="900" b="0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1839315" y="1968790"/>
              <a:ext cx="1522200" cy="2985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introduction</a:t>
              </a:r>
              <a:endParaRPr sz="900" b="0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1839317" y="4669607"/>
              <a:ext cx="5241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55" name="Google Shape;255;p39"/>
            <p:cNvCxnSpPr>
              <a:stCxn id="252" idx="2"/>
              <a:endCxn id="253" idx="1"/>
            </p:cNvCxnSpPr>
            <p:nvPr/>
          </p:nvCxnSpPr>
          <p:spPr>
            <a:xfrm rot="-5400000" flipH="1">
              <a:off x="1523718" y="1802487"/>
              <a:ext cx="294900" cy="336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39"/>
            <p:cNvCxnSpPr>
              <a:stCxn id="252" idx="2"/>
              <a:endCxn id="254" idx="1"/>
            </p:cNvCxnSpPr>
            <p:nvPr/>
          </p:nvCxnSpPr>
          <p:spPr>
            <a:xfrm rot="-5400000" flipH="1">
              <a:off x="173268" y="3152937"/>
              <a:ext cx="2995800" cy="336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39"/>
            <p:cNvCxnSpPr>
              <a:stCxn id="253" idx="2"/>
              <a:endCxn id="258" idx="1"/>
            </p:cNvCxnSpPr>
            <p:nvPr/>
          </p:nvCxnSpPr>
          <p:spPr>
            <a:xfrm rot="-5400000" flipH="1">
              <a:off x="2676615" y="2191090"/>
              <a:ext cx="237600" cy="390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39"/>
            <p:cNvCxnSpPr>
              <a:stCxn id="253" idx="2"/>
              <a:endCxn id="260" idx="1"/>
            </p:cNvCxnSpPr>
            <p:nvPr/>
          </p:nvCxnSpPr>
          <p:spPr>
            <a:xfrm rot="-5400000" flipH="1">
              <a:off x="2476365" y="2391340"/>
              <a:ext cx="638100" cy="390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39"/>
            <p:cNvCxnSpPr>
              <a:stCxn id="253" idx="2"/>
              <a:endCxn id="262" idx="1"/>
            </p:cNvCxnSpPr>
            <p:nvPr/>
          </p:nvCxnSpPr>
          <p:spPr>
            <a:xfrm rot="-5400000" flipH="1">
              <a:off x="2276115" y="2591590"/>
              <a:ext cx="1038600" cy="390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39"/>
            <p:cNvCxnSpPr>
              <a:stCxn id="253" idx="2"/>
              <a:endCxn id="264" idx="1"/>
            </p:cNvCxnSpPr>
            <p:nvPr/>
          </p:nvCxnSpPr>
          <p:spPr>
            <a:xfrm rot="-5400000" flipH="1">
              <a:off x="1906815" y="2960890"/>
              <a:ext cx="1777200" cy="390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8" name="Google Shape;258;p39"/>
            <p:cNvSpPr/>
            <p:nvPr/>
          </p:nvSpPr>
          <p:spPr>
            <a:xfrm>
              <a:off x="2990364" y="2355712"/>
              <a:ext cx="1449600" cy="298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i="0" u="none" strike="noStrike" cap="none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de</a:t>
              </a:r>
              <a:endParaRPr sz="900" b="1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505241" y="2355712"/>
              <a:ext cx="39627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0" i="0" u="none" strike="noStrike" cap="none" dirty="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Subfolder for German translation</a:t>
              </a:r>
              <a:endParaRPr sz="900" dirty="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2990364" y="2756212"/>
              <a:ext cx="1449600" cy="298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it</a:t>
              </a:r>
              <a:endParaRPr sz="900" b="1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4505241" y="2756212"/>
              <a:ext cx="39627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Subfolder for Italian translation</a:t>
              </a:r>
              <a:endParaRPr sz="9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2990363" y="3156712"/>
              <a:ext cx="1449600" cy="298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ja</a:t>
              </a:r>
              <a:endParaRPr sz="900" b="1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4505241" y="3156712"/>
              <a:ext cx="39627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Subfolder for Japanese translation</a:t>
              </a:r>
              <a:endParaRPr sz="9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2990363" y="3895285"/>
              <a:ext cx="1449600" cy="298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zh</a:t>
              </a:r>
              <a:endParaRPr sz="900" b="1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4505241" y="3895285"/>
              <a:ext cx="39627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Subfolder for Chinese translation</a:t>
              </a:r>
              <a:endParaRPr sz="9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69" name="Google Shape;269;p39"/>
            <p:cNvCxnSpPr>
              <a:stCxn id="253" idx="2"/>
              <a:endCxn id="270" idx="1"/>
            </p:cNvCxnSpPr>
            <p:nvPr/>
          </p:nvCxnSpPr>
          <p:spPr>
            <a:xfrm rot="-5400000" flipH="1">
              <a:off x="1707465" y="3160240"/>
              <a:ext cx="2175900" cy="3900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0" name="Google Shape;270;p39"/>
            <p:cNvSpPr/>
            <p:nvPr/>
          </p:nvSpPr>
          <p:spPr>
            <a:xfrm>
              <a:off x="2990363" y="4293814"/>
              <a:ext cx="2209500" cy="298500"/>
            </a:xfrm>
            <a:prstGeom prst="roundRect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01-introduction.asciidoc</a:t>
              </a:r>
              <a:endParaRPr sz="900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4034306" y="3530498"/>
              <a:ext cx="2360100" cy="298500"/>
            </a:xfrm>
            <a:prstGeom prst="roundRect">
              <a:avLst>
                <a:gd name="adj" fmla="val 50000"/>
              </a:avLst>
            </a:prstGeom>
            <a:solidFill>
              <a:srgbClr val="6FA8D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01-introduction</a:t>
              </a:r>
              <a:r>
                <a:rPr lang="en" sz="900" b="1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-ja</a:t>
              </a:r>
              <a:r>
                <a:rPr lang="en" sz="900">
                  <a:solidFill>
                    <a:schemeClr val="lt1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.asciidoc</a:t>
              </a:r>
              <a:endParaRPr sz="900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272" name="Google Shape;272;p39"/>
            <p:cNvCxnSpPr>
              <a:stCxn id="262" idx="2"/>
              <a:endCxn id="271" idx="1"/>
            </p:cNvCxnSpPr>
            <p:nvPr/>
          </p:nvCxnSpPr>
          <p:spPr>
            <a:xfrm rot="-5400000" flipH="1">
              <a:off x="3762563" y="3407812"/>
              <a:ext cx="224400" cy="319200"/>
            </a:xfrm>
            <a:prstGeom prst="bentConnector2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" name="Google Shape;273;p39"/>
            <p:cNvSpPr/>
            <p:nvPr/>
          </p:nvSpPr>
          <p:spPr>
            <a:xfrm>
              <a:off x="5273896" y="4290615"/>
              <a:ext cx="34374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Original article</a:t>
              </a:r>
              <a:endParaRPr sz="9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6429778" y="3535577"/>
              <a:ext cx="2672400" cy="2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Japanese translation</a:t>
              </a:r>
              <a:endParaRPr sz="9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5" name="Google Shape;275;p39"/>
          <p:cNvSpPr txBox="1"/>
          <p:nvPr/>
        </p:nvSpPr>
        <p:spPr>
          <a:xfrm>
            <a:off x="3086686" y="2087670"/>
            <a:ext cx="5772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2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•"/>
            </a:pPr>
            <a:r>
              <a:rPr lang="en" sz="13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Translated articles stored in two-character language code subfolder</a:t>
            </a:r>
            <a:endParaRPr sz="500">
              <a:solidFill>
                <a:srgbClr val="595959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  <a:p>
            <a:pPr marL="203200" lvl="0" indent="-158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300"/>
              <a:buChar char="•"/>
            </a:pPr>
            <a:r>
              <a:rPr lang="en" sz="130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The filename for translated article includes two-character language code </a:t>
            </a:r>
            <a:endParaRPr sz="800">
              <a:latin typeface="Quattrocento Sans" panose="020B060007020508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5;p36">
            <a:extLst>
              <a:ext uri="{FF2B5EF4-FFF2-40B4-BE49-F238E27FC236}">
                <a16:creationId xmlns:a16="http://schemas.microsoft.com/office/drawing/2014/main" id="{C374FD7F-FB02-4EB1-A8B8-3F4CAC4F9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Fork the InnerSourceLearningPath repository to your GitHub account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Read the README.md and the CONTRIBUTING.md 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Create a subfolder in each section with two-character language code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latin typeface="Quattrocento Sans" panose="020B0600070205080204" charset="0"/>
              </a:rPr>
              <a:t>Translate articles</a:t>
            </a:r>
            <a:endParaRPr sz="1800" b="1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Commit your changes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Send a pull request to InnerSourceCommons/InnerSourceLearningPath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Ask reviewer (or reviewer candidates) for review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Publish to the Internet</a:t>
            </a:r>
            <a:endParaRPr sz="1800" dirty="0">
              <a:latin typeface="Quattrocento Sans" panose="020B060007020508020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356855-32C4-494C-9EC8-FB5DE01341B0}"/>
              </a:ext>
            </a:extLst>
          </p:cNvPr>
          <p:cNvSpPr/>
          <p:nvPr/>
        </p:nvSpPr>
        <p:spPr>
          <a:xfrm>
            <a:off x="177638" y="2506777"/>
            <a:ext cx="8689984" cy="23504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DCDBDB-D7F0-4DDA-B527-E48CD43DD023}"/>
              </a:ext>
            </a:extLst>
          </p:cNvPr>
          <p:cNvSpPr/>
          <p:nvPr/>
        </p:nvSpPr>
        <p:spPr>
          <a:xfrm>
            <a:off x="177638" y="892960"/>
            <a:ext cx="8689984" cy="11618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>
                <a:latin typeface="Quattrocento Sans" panose="020B0600070205080204" charset="0"/>
              </a:rPr>
              <a:t>How to start translation?</a:t>
            </a:r>
            <a:endParaRPr sz="2400">
              <a:latin typeface="Quattrocento Sans" panose="020B060007020508020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C9CE540-25C0-4CEA-B0F3-F060B1C3EB40}"/>
              </a:ext>
            </a:extLst>
          </p:cNvPr>
          <p:cNvGrpSpPr/>
          <p:nvPr/>
        </p:nvGrpSpPr>
        <p:grpSpPr>
          <a:xfrm>
            <a:off x="3331148" y="666850"/>
            <a:ext cx="5307845" cy="4216150"/>
            <a:chOff x="3372308" y="666850"/>
            <a:chExt cx="5307845" cy="4216150"/>
          </a:xfrm>
        </p:grpSpPr>
        <p:pic>
          <p:nvPicPr>
            <p:cNvPr id="282" name="Google Shape;28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2308" y="666850"/>
              <a:ext cx="5307845" cy="3137675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83" name="Google Shape;283;p40"/>
            <p:cNvSpPr/>
            <p:nvPr/>
          </p:nvSpPr>
          <p:spPr>
            <a:xfrm>
              <a:off x="3430129" y="3831500"/>
              <a:ext cx="5194200" cy="1051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Quattrocento Sans" panose="020B0600070205080204" charset="0"/>
              </a:endParaRPr>
            </a:p>
          </p:txBody>
        </p:sp>
        <p:sp>
          <p:nvSpPr>
            <p:cNvPr id="284" name="Google Shape;284;p40"/>
            <p:cNvSpPr txBox="1"/>
            <p:nvPr/>
          </p:nvSpPr>
          <p:spPr>
            <a:xfrm>
              <a:off x="3588251" y="3870580"/>
              <a:ext cx="4859400" cy="9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The following are special terms and should not be translated:</a:t>
              </a:r>
              <a:endParaRPr dirty="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Char char="•"/>
              </a:pPr>
              <a:r>
                <a:rPr lang="en" b="1" dirty="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InnerSource</a:t>
              </a:r>
              <a:endParaRPr dirty="0">
                <a:solidFill>
                  <a:srgbClr val="595959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Char char="•"/>
              </a:pPr>
              <a:r>
                <a:rPr lang="en" b="1" dirty="0">
                  <a:solidFill>
                    <a:srgbClr val="595959"/>
                  </a:solidFill>
                  <a:latin typeface="Quattrocento Sans" panose="020B0600070205080204" charset="0"/>
                  <a:ea typeface="Quattrocento Sans"/>
                  <a:cs typeface="Quattrocento Sans"/>
                  <a:sym typeface="Quattrocento Sans"/>
                </a:rPr>
                <a:t>Trusted Committer</a:t>
              </a:r>
              <a:endParaRPr sz="800" dirty="0">
                <a:latin typeface="Quattrocento Sans" panose="020B060007020508020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5;p36">
            <a:extLst>
              <a:ext uri="{FF2B5EF4-FFF2-40B4-BE49-F238E27FC236}">
                <a16:creationId xmlns:a16="http://schemas.microsoft.com/office/drawing/2014/main" id="{5CFF148A-9E96-4509-B908-C3B9FDDC9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Fork the InnerSourceLearningPath repository to your GitHub account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Read the README.md and the CONTRIBUTING.md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 a subfolder in each section with two-character language code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Translate articles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Commit your changes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Send a pull request to InnerSourceCommons/InnerSourceLearningPath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Ask reviewer (or reviewer candidates) for review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Publish to the Internet</a:t>
            </a:r>
            <a:endParaRPr sz="1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E0389D-8D0A-489A-8C5C-9144E0E3BE5D}"/>
              </a:ext>
            </a:extLst>
          </p:cNvPr>
          <p:cNvSpPr/>
          <p:nvPr/>
        </p:nvSpPr>
        <p:spPr>
          <a:xfrm>
            <a:off x="177638" y="3358595"/>
            <a:ext cx="8689984" cy="14986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22C91D-7D7B-4AC4-A2BB-37B42758E352}"/>
              </a:ext>
            </a:extLst>
          </p:cNvPr>
          <p:cNvSpPr/>
          <p:nvPr/>
        </p:nvSpPr>
        <p:spPr>
          <a:xfrm>
            <a:off x="177638" y="892960"/>
            <a:ext cx="8689984" cy="16068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/>
              <a:t>How to start translation?</a:t>
            </a:r>
            <a:endParaRPr sz="2400"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675" y="1270600"/>
            <a:ext cx="5386975" cy="3541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5;p36">
            <a:extLst>
              <a:ext uri="{FF2B5EF4-FFF2-40B4-BE49-F238E27FC236}">
                <a16:creationId xmlns:a16="http://schemas.microsoft.com/office/drawing/2014/main" id="{63070EE1-23D7-482A-ACC3-EF93FE1C7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Fork the InnerSourceLearningPath repository to your GitHub account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Read the README.md and the CONTRIBUTING.md 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Create a subfolder in each section with two-character language code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Translate articles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Commit your changes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Send a pull request to InnerSourceCommons/InnerSourceLearningPath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latin typeface="Quattrocento Sans" panose="020B0600070205080204" charset="0"/>
              </a:rPr>
              <a:t>Ask reviewer (or reviewer candidates) for review</a:t>
            </a:r>
            <a:endParaRPr sz="1800" b="1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Publish to the Internet</a:t>
            </a:r>
            <a:endParaRPr sz="1800" dirty="0">
              <a:latin typeface="Quattrocento Sans" panose="020B060007020508020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EEDDD8-FA85-4AE6-8EFB-4CBCDCAE7C9F}"/>
              </a:ext>
            </a:extLst>
          </p:cNvPr>
          <p:cNvSpPr/>
          <p:nvPr/>
        </p:nvSpPr>
        <p:spPr>
          <a:xfrm>
            <a:off x="177638" y="3737567"/>
            <a:ext cx="8689984" cy="11196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2B735E-C219-477A-AA55-A0685D67067E}"/>
              </a:ext>
            </a:extLst>
          </p:cNvPr>
          <p:cNvSpPr/>
          <p:nvPr/>
        </p:nvSpPr>
        <p:spPr>
          <a:xfrm>
            <a:off x="177638" y="892960"/>
            <a:ext cx="8689984" cy="2444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>
                <a:latin typeface="Quattrocento Sans" panose="020B0600070205080204" charset="0"/>
              </a:rPr>
              <a:t>How to start translation?</a:t>
            </a:r>
            <a:endParaRPr sz="2400">
              <a:latin typeface="Quattrocento Sans" panose="020B060007020508020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B41973-ECD3-4EEB-8498-4EE1E90D7D96}"/>
              </a:ext>
            </a:extLst>
          </p:cNvPr>
          <p:cNvSpPr/>
          <p:nvPr/>
        </p:nvSpPr>
        <p:spPr>
          <a:xfrm>
            <a:off x="3484129" y="720347"/>
            <a:ext cx="5236482" cy="4107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Quattrocento Sans" panose="020B0600070205080204" charset="0"/>
            </a:endParaRPr>
          </a:p>
        </p:txBody>
      </p:sp>
      <p:pic>
        <p:nvPicPr>
          <p:cNvPr id="9" name="Google Shape;298;p42">
            <a:extLst>
              <a:ext uri="{FF2B5EF4-FFF2-40B4-BE49-F238E27FC236}">
                <a16:creationId xmlns:a16="http://schemas.microsoft.com/office/drawing/2014/main" id="{3FF66B0C-4A55-4C8D-8430-CD6008247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675" y="636623"/>
            <a:ext cx="4749474" cy="4315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5;p36">
            <a:extLst>
              <a:ext uri="{FF2B5EF4-FFF2-40B4-BE49-F238E27FC236}">
                <a16:creationId xmlns:a16="http://schemas.microsoft.com/office/drawing/2014/main" id="{F48AE48A-9199-4713-AFBB-D771D94BD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Fork the InnerSourceLearningPath repository to your GitHub account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Read the README.md and the CONTRIBUTING.md 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Create a subfolder in each section with two-character language code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Translate articles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Commit your changes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Send a pull request to InnerSourceCommons/InnerSourceLearningPath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latin typeface="Quattrocento Sans" panose="020B0600070205080204" charset="0"/>
              </a:rPr>
              <a:t>Ask reviewer (or reviewer candidates) for review</a:t>
            </a:r>
            <a:endParaRPr sz="1800" b="1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Publish to the Internet</a:t>
            </a:r>
            <a:endParaRPr sz="1800" dirty="0">
              <a:latin typeface="Quattrocento Sans" panose="020B060007020508020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B4C116-9441-45E5-933E-5E869ECE807A}"/>
              </a:ext>
            </a:extLst>
          </p:cNvPr>
          <p:cNvSpPr/>
          <p:nvPr/>
        </p:nvSpPr>
        <p:spPr>
          <a:xfrm>
            <a:off x="177638" y="3737567"/>
            <a:ext cx="8689984" cy="11196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D55602-7969-45F2-95E1-A782DC82CAF0}"/>
              </a:ext>
            </a:extLst>
          </p:cNvPr>
          <p:cNvSpPr/>
          <p:nvPr/>
        </p:nvSpPr>
        <p:spPr>
          <a:xfrm>
            <a:off x="177638" y="892960"/>
            <a:ext cx="8689984" cy="2444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>
                <a:latin typeface="Quattrocento Sans" panose="020B0600070205080204" charset="0"/>
              </a:rPr>
              <a:t>How to start translation?</a:t>
            </a:r>
            <a:endParaRPr sz="2400">
              <a:latin typeface="Quattrocento Sans" panose="020B0600070205080204" charset="0"/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91C984D-7FB0-489E-A420-461F39F03689}"/>
              </a:ext>
            </a:extLst>
          </p:cNvPr>
          <p:cNvSpPr/>
          <p:nvPr/>
        </p:nvSpPr>
        <p:spPr>
          <a:xfrm rot="1094082">
            <a:off x="3700443" y="968455"/>
            <a:ext cx="2005386" cy="2374025"/>
          </a:xfrm>
          <a:prstGeom prst="triangle">
            <a:avLst>
              <a:gd name="adj" fmla="val 7391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Quattrocento Sans" panose="020B0600070205080204" charset="0"/>
            </a:endParaRP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AE5C027-3C82-4675-A1A0-D944B29682C7}"/>
              </a:ext>
            </a:extLst>
          </p:cNvPr>
          <p:cNvSpPr/>
          <p:nvPr/>
        </p:nvSpPr>
        <p:spPr>
          <a:xfrm rot="5242368">
            <a:off x="6640721" y="2494151"/>
            <a:ext cx="1345161" cy="3331356"/>
          </a:xfrm>
          <a:prstGeom prst="triangle">
            <a:avLst>
              <a:gd name="adj" fmla="val 78172"/>
            </a:avLst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Quattrocento Sans" panose="020B0600070205080204" charset="0"/>
            </a:endParaRPr>
          </a:p>
        </p:txBody>
      </p:sp>
      <p:pic>
        <p:nvPicPr>
          <p:cNvPr id="12" name="Google Shape;305;p43">
            <a:extLst>
              <a:ext uri="{FF2B5EF4-FFF2-40B4-BE49-F238E27FC236}">
                <a16:creationId xmlns:a16="http://schemas.microsoft.com/office/drawing/2014/main" id="{D11C42D5-7968-4361-9350-6C36FA0458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96" t="54254" r="49912" b="1193"/>
          <a:stretch/>
        </p:blipFill>
        <p:spPr>
          <a:xfrm>
            <a:off x="3382307" y="2977725"/>
            <a:ext cx="2307901" cy="192240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</p:pic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l="1793" t="54369" r="45751" b="609"/>
          <a:stretch/>
        </p:blipFill>
        <p:spPr>
          <a:xfrm>
            <a:off x="4281475" y="781376"/>
            <a:ext cx="4695676" cy="3661710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5;p36">
            <a:extLst>
              <a:ext uri="{FF2B5EF4-FFF2-40B4-BE49-F238E27FC236}">
                <a16:creationId xmlns:a16="http://schemas.microsoft.com/office/drawing/2014/main" id="{F48AE48A-9199-4713-AFBB-D771D94BD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Fork the InnerSourceLearningPath repository to your GitHub account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Read the README.md and the CONTRIBUTING.md 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Create a subfolder in each section with two-character language code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Translate articles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Commit your changes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Send a pull request to InnerSourceCommons/InnerSourceLearningPath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>
                <a:latin typeface="Quattrocento Sans" panose="020B0600070205080204" charset="0"/>
              </a:rPr>
              <a:t>Ask reviewer (or reviewer candidates) for review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>
                <a:latin typeface="Quattrocento Sans" panose="020B0600070205080204" charset="0"/>
              </a:rPr>
              <a:t>Publish to the Internet</a:t>
            </a:r>
            <a:endParaRPr sz="1800" b="1" dirty="0">
              <a:latin typeface="Quattrocento Sans" panose="020B060007020508020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4C3F4F-0417-4CDB-B7B6-3C62CA3616F5}"/>
              </a:ext>
            </a:extLst>
          </p:cNvPr>
          <p:cNvSpPr/>
          <p:nvPr/>
        </p:nvSpPr>
        <p:spPr>
          <a:xfrm>
            <a:off x="177638" y="4161737"/>
            <a:ext cx="8689984" cy="6954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111B2E-2AAB-4EFE-B842-A69FE4C16A3B}"/>
              </a:ext>
            </a:extLst>
          </p:cNvPr>
          <p:cNvSpPr/>
          <p:nvPr/>
        </p:nvSpPr>
        <p:spPr>
          <a:xfrm>
            <a:off x="177638" y="892960"/>
            <a:ext cx="8689984" cy="28063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>
                <a:latin typeface="Quattrocento Sans" panose="020B0600070205080204" charset="0"/>
              </a:rPr>
              <a:t>How to start translation?</a:t>
            </a:r>
            <a:endParaRPr sz="2400">
              <a:latin typeface="Quattrocento Sans" panose="020B060007020508020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73C054-1FF2-4AB8-965F-20AC3027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43" y="677733"/>
            <a:ext cx="4352130" cy="412619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745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44"/>
          <p:cNvGraphicFramePr/>
          <p:nvPr>
            <p:extLst>
              <p:ext uri="{D42A27DB-BD31-4B8C-83A1-F6EECF244321}">
                <p14:modId xmlns:p14="http://schemas.microsoft.com/office/powerpoint/2010/main" val="3759633778"/>
              </p:ext>
            </p:extLst>
          </p:nvPr>
        </p:nvGraphicFramePr>
        <p:xfrm>
          <a:off x="412882" y="1171323"/>
          <a:ext cx="8277875" cy="2429033"/>
        </p:xfrm>
        <a:graphic>
          <a:graphicData uri="http://schemas.openxmlformats.org/drawingml/2006/table">
            <a:tbl>
              <a:tblPr firstRow="1" bandRow="1">
                <a:noFill/>
                <a:tableStyleId>{E0B1C941-5210-4B3D-95EE-D79D8E6CD661}</a:tableStyleId>
              </a:tblPr>
              <a:tblGrid>
                <a:gridCol w="165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1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strike="noStrike" cap="none" dirty="0">
                          <a:latin typeface="Quattrocento Sans" panose="020B0600070205080204" charset="0"/>
                        </a:rPr>
                        <a:t>Language</a:t>
                      </a:r>
                      <a:endParaRPr sz="1600" b="1" dirty="0"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Quattrocento Sans" panose="020B0600070205080204" charset="0"/>
                        </a:rPr>
                        <a:t>Introduction</a:t>
                      </a:r>
                      <a:endParaRPr sz="1600" b="1" dirty="0"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Quattrocento Sans" panose="020B0600070205080204" charset="0"/>
                        </a:rPr>
                        <a:t>Trusted Committer</a:t>
                      </a:r>
                      <a:endParaRPr sz="1600" b="1" dirty="0"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Quattrocento Sans" panose="020B0600070205080204" charset="0"/>
                        </a:rPr>
                        <a:t>Product Owner</a:t>
                      </a:r>
                      <a:endParaRPr sz="1600" b="1" dirty="0"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Quattrocento Sans" panose="020B0600070205080204" charset="0"/>
                        </a:rPr>
                        <a:t>Contributor</a:t>
                      </a:r>
                      <a:endParaRPr sz="1600" b="1" dirty="0"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German</a:t>
                      </a:r>
                      <a:endParaRPr sz="1600" b="1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Chinese</a:t>
                      </a:r>
                      <a:endParaRPr sz="1600" b="1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Japanese</a:t>
                      </a:r>
                      <a:endParaRPr sz="1600" b="1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/</a:t>
                      </a: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Italian</a:t>
                      </a:r>
                      <a:endParaRPr sz="1600" b="1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X</a:t>
                      </a: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324" cy="5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 dirty="0">
                <a:latin typeface="Quattrocento Sans" panose="020B0600070205080204" charset="0"/>
              </a:rPr>
              <a:t>Status of translation efforts</a:t>
            </a:r>
            <a:endParaRPr sz="2400" dirty="0">
              <a:latin typeface="Quattrocento Sans" panose="020B0600070205080204" charset="0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2068455" y="796537"/>
            <a:ext cx="6622200" cy="351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Quattrocento Sans" panose="020B0600070205080204" charset="0"/>
              </a:rPr>
              <a:t>Sections</a:t>
            </a:r>
            <a:endParaRPr sz="1600" b="1" dirty="0">
              <a:solidFill>
                <a:srgbClr val="FFFFFF"/>
              </a:solidFill>
              <a:latin typeface="Quattrocento Sans" panose="020B0600070205080204" charset="0"/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6084875" y="4134075"/>
            <a:ext cx="2913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 Sans" panose="020B0600070205080204" charset="0"/>
              </a:rPr>
              <a:t>X: signifies all translations done.</a:t>
            </a:r>
            <a:endParaRPr sz="1200">
              <a:solidFill>
                <a:schemeClr val="dk2"/>
              </a:solidFill>
              <a:latin typeface="Quattrocento Sans" panose="020B060007020508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 Sans" panose="020B0600070205080204" charset="0"/>
              </a:rPr>
              <a:t>/ : signifies some translations done.</a:t>
            </a:r>
            <a:endParaRPr sz="1200">
              <a:solidFill>
                <a:schemeClr val="dk2"/>
              </a:solidFill>
              <a:latin typeface="Quattrocento Sans" panose="020B060007020508020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6B2542C-5D5D-4462-8B14-3F70C0DD8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20730"/>
              </p:ext>
            </p:extLst>
          </p:nvPr>
        </p:nvGraphicFramePr>
        <p:xfrm>
          <a:off x="412780" y="3607502"/>
          <a:ext cx="8277875" cy="618702"/>
        </p:xfrm>
        <a:graphic>
          <a:graphicData uri="http://schemas.openxmlformats.org/drawingml/2006/table">
            <a:tbl>
              <a:tblPr firstRow="1" bandRow="1">
                <a:noFill/>
                <a:tableStyleId>{E0B1C941-5210-4B3D-95EE-D79D8E6CD661}</a:tableStyleId>
              </a:tblPr>
              <a:tblGrid>
                <a:gridCol w="1655575">
                  <a:extLst>
                    <a:ext uri="{9D8B030D-6E8A-4147-A177-3AD203B41FA5}">
                      <a16:colId xmlns:a16="http://schemas.microsoft.com/office/drawing/2014/main" val="1482192760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1979486444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4080669300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832374192"/>
                    </a:ext>
                  </a:extLst>
                </a:gridCol>
                <a:gridCol w="1655575">
                  <a:extLst>
                    <a:ext uri="{9D8B030D-6E8A-4147-A177-3AD203B41FA5}">
                      <a16:colId xmlns:a16="http://schemas.microsoft.com/office/drawing/2014/main" val="347469589"/>
                    </a:ext>
                  </a:extLst>
                </a:gridCol>
              </a:tblGrid>
              <a:tr h="6187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latin typeface="Quattrocento Sans" panose="020B0600070205080204" charset="0"/>
                        </a:rPr>
                        <a:t>Your language here</a:t>
                      </a:r>
                      <a:endParaRPr sz="1600" b="1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595959"/>
                        </a:solidFill>
                        <a:latin typeface="Quattrocento Sans" panose="020B0600070205080204" charset="0"/>
                      </a:endParaRPr>
                    </a:p>
                  </a:txBody>
                  <a:tcPr marL="72000" marR="0" marT="34300" marB="343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578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433300" cy="40254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Join the InnerSource Commons slack channel</a:t>
            </a:r>
            <a:endParaRPr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http://isc-inviter.herokuapp.com/</a:t>
            </a:r>
            <a:r>
              <a:rPr lang="en" dirty="0"/>
              <a:t> </a:t>
            </a: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Show your interest at the #learning-path channel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Any contributions are very welcome!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How to get involved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0" y="2266950"/>
            <a:ext cx="8558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68575" bIns="34275" anchor="ctr" anchorCtr="0">
            <a:noAutofit/>
          </a:bodyPr>
          <a:lstStyle/>
          <a:p>
            <a:pPr marL="1270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Noto Sans Symbols"/>
              <a:buNone/>
            </a:pPr>
            <a:r>
              <a:rPr lang="en" sz="3000" b="1" dirty="0"/>
              <a:t>Please join and let’s work together!</a:t>
            </a:r>
            <a:endParaRPr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Introduction to InnerSource</a:t>
            </a:r>
            <a:endParaRPr sz="2400" dirty="0"/>
          </a:p>
        </p:txBody>
      </p:sp>
      <p:sp>
        <p:nvSpPr>
          <p:cNvPr id="163" name="Google Shape;163;p29"/>
          <p:cNvSpPr/>
          <p:nvPr/>
        </p:nvSpPr>
        <p:spPr>
          <a:xfrm>
            <a:off x="634800" y="3907274"/>
            <a:ext cx="31995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Development in silos</a:t>
            </a:r>
            <a:endParaRPr sz="14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4885747" y="3907274"/>
            <a:ext cx="369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Collaborative development with InnerSource</a:t>
            </a:r>
            <a:endParaRPr sz="14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47" y="673700"/>
            <a:ext cx="3692666" cy="323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82" y="874777"/>
            <a:ext cx="3160496" cy="3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 rot="5400000">
            <a:off x="3616793" y="2188299"/>
            <a:ext cx="1675500" cy="511500"/>
          </a:xfrm>
          <a:prstGeom prst="triangle">
            <a:avLst>
              <a:gd name="adj" fmla="val 50000"/>
            </a:avLst>
          </a:prstGeom>
          <a:solidFill>
            <a:srgbClr val="C0DE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433300" cy="4025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For Executives, Managers and Product owners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Difficult to understand what is InnerSource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Difficult to understand actual benefits and how to get them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For developers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Not familiar with running an open project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700" dirty="0"/>
              <a:t>How to mentor others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700" dirty="0"/>
              <a:t>How to ensure good design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700" dirty="0"/>
              <a:t>Collaborative decision making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Different motivations and context than open source</a:t>
            </a:r>
            <a:endParaRPr dirty="0"/>
          </a:p>
          <a:p>
            <a:pPr marL="13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 dirty="0"/>
              <a:t>Time deadlines</a:t>
            </a:r>
          </a:p>
          <a:p>
            <a:pPr marL="13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 dirty="0"/>
              <a:t>Interest mainly comes from unblocking rather than contributing</a:t>
            </a:r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Issues to start InnerSource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968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433300" cy="4025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Series of training segments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Individual segments are grouped by common themes into sections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Introduction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Trusted Committer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Contributor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Product Owner</a:t>
            </a:r>
            <a:endParaRPr dirty="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dirty="0"/>
              <a:t>Community Collaboration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Produced via the </a:t>
            </a:r>
            <a:r>
              <a:rPr lang="en" dirty="0" err="1"/>
              <a:t>InnerSource</a:t>
            </a:r>
            <a:r>
              <a:rPr lang="en" dirty="0"/>
              <a:t> Commons community.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dirty="0"/>
              <a:t>Track each tasks and discuss their status openly using a GitHub project and Kanban board.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Introducing to the InnerSource Learning Path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468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4B0A4-DDCC-4AD7-9E35-C3E1F4180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2400" dirty="0"/>
              <a:t>Better to read or to understand the contents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Easier to get more intention from non-English speaker</a:t>
            </a:r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4DC9552-C2AD-41CC-B946-9350462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2400" dirty="0"/>
              <a:t>Why do we need translations?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8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9BAC3E-8E9D-4347-913D-768C7487B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My motivation and goal</a:t>
            </a:r>
          </a:p>
          <a:p>
            <a:pPr lvl="1"/>
            <a:r>
              <a:rPr kumimoji="1" lang="en-US" altLang="ja-JP" dirty="0"/>
              <a:t>Want to change software development culture (in company and also in Japan)</a:t>
            </a:r>
          </a:p>
          <a:p>
            <a:pPr lvl="1"/>
            <a:endParaRPr kumimoji="1" lang="en-US" altLang="ja-JP" dirty="0"/>
          </a:p>
          <a:p>
            <a:pPr marL="9525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Backgrounds</a:t>
            </a:r>
          </a:p>
          <a:p>
            <a:pPr lvl="1"/>
            <a:r>
              <a:rPr kumimoji="1" lang="en-US" altLang="ja-JP" dirty="0"/>
              <a:t>My colleagues were not motivated for the InnerSource</a:t>
            </a:r>
          </a:p>
          <a:p>
            <a:pPr lvl="2"/>
            <a:r>
              <a:rPr kumimoji="1" lang="en-US" altLang="ja-JP" sz="1700" dirty="0"/>
              <a:t>They don’t know w</a:t>
            </a:r>
            <a:r>
              <a:rPr kumimoji="1" lang="en-US" altLang="ja-JP" sz="1700" dirty="0">
                <a:solidFill>
                  <a:srgbClr val="595959"/>
                </a:solidFill>
              </a:rPr>
              <a:t>hat is the InnerSource</a:t>
            </a:r>
          </a:p>
          <a:p>
            <a:pPr lvl="2"/>
            <a:r>
              <a:rPr kumimoji="1" lang="en-US" altLang="ja-JP" sz="1700" dirty="0"/>
              <a:t>They don’t know what</a:t>
            </a:r>
            <a:r>
              <a:rPr kumimoji="1" lang="en-US" altLang="ja-JP" sz="1700" dirty="0">
                <a:solidFill>
                  <a:srgbClr val="595959"/>
                </a:solidFill>
              </a:rPr>
              <a:t> the Open Source development</a:t>
            </a:r>
          </a:p>
          <a:p>
            <a:pPr lvl="2"/>
            <a:r>
              <a:rPr kumimoji="1" lang="en-US" altLang="ja-JP" sz="1700" dirty="0"/>
              <a:t>They don’t believe in the benefit of the InnerSource, yet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The language barrier makes these people unmotivated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Requirement</a:t>
            </a:r>
          </a:p>
          <a:p>
            <a:pPr lvl="1"/>
            <a:r>
              <a:rPr kumimoji="1" lang="en-US" altLang="ja-JP" dirty="0"/>
              <a:t>Need a good reference document in native language to explain what I say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193531-0119-405D-B8C1-3DD4C539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2400" dirty="0"/>
              <a:t>Why d</a:t>
            </a:r>
            <a:r>
              <a:rPr lang="en-US" altLang="ja-JP" sz="2400" dirty="0"/>
              <a:t>id I start </a:t>
            </a:r>
            <a:r>
              <a:rPr lang="en" altLang="ja-JP" sz="2400" dirty="0"/>
              <a:t>translation?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17C855-AE8C-48FE-B144-719F44C691BF}"/>
              </a:ext>
            </a:extLst>
          </p:cNvPr>
          <p:cNvSpPr/>
          <p:nvPr/>
        </p:nvSpPr>
        <p:spPr>
          <a:xfrm>
            <a:off x="792713" y="1383767"/>
            <a:ext cx="7795090" cy="3585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433197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>
                <a:latin typeface="Quattrocento Sans" panose="020B0600070205080204" charset="0"/>
              </a:rPr>
              <a:t>All translation work is done on GitHub</a:t>
            </a:r>
            <a:endParaRPr sz="1800" dirty="0">
              <a:latin typeface="Quattrocento Sans" panose="020B0600070205080204" charset="0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 u="sng" dirty="0">
                <a:solidFill>
                  <a:schemeClr val="hlink"/>
                </a:solidFill>
                <a:latin typeface="Quattrocento Sans" panose="020B0600070205080204" charset="0"/>
                <a:hlinkClick r:id="rId3"/>
              </a:rPr>
              <a:t>https://github.com/InnerSourceCommons/InnerSourceLearningPath</a:t>
            </a:r>
            <a:endParaRPr sz="12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>
                <a:latin typeface="Quattrocento Sans" panose="020B0600070205080204" charset="0"/>
              </a:rPr>
              <a:t>Requires review from a native speaker and a community member</a:t>
            </a:r>
            <a:endParaRPr sz="1800" dirty="0">
              <a:latin typeface="Quattrocento Sans" panose="020B060007020508020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>
                <a:latin typeface="Quattrocento Sans" panose="020B0600070205080204" charset="0"/>
              </a:rPr>
              <a:t>Require at least two persons to start translation for each language</a:t>
            </a:r>
            <a:endParaRPr sz="1800" dirty="0">
              <a:latin typeface="Quattrocento Sans" panose="020B060007020508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Quattrocento Sans" panose="020B0600070205080204" charset="0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324" cy="5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 dirty="0">
                <a:latin typeface="Quattrocento Sans" panose="020B0600070205080204" charset="0"/>
              </a:rPr>
              <a:t>How the translation works?</a:t>
            </a:r>
            <a:endParaRPr sz="2400" dirty="0">
              <a:latin typeface="Quattrocento Sans" panose="020B0600070205080204" charset="0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788831" y="2097115"/>
            <a:ext cx="1659000" cy="63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Transla</a:t>
            </a:r>
            <a:r>
              <a:rPr lang="en" b="1" dirty="0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te</a:t>
            </a:r>
            <a:endParaRPr sz="1400" b="1" i="0" u="none" strike="noStrike" cap="none" dirty="0">
              <a:solidFill>
                <a:schemeClr val="lt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3759582" y="2097113"/>
            <a:ext cx="1659000" cy="63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Review</a:t>
            </a:r>
            <a:endParaRPr sz="1400" b="1" i="0" u="none" strike="noStrike" cap="none">
              <a:solidFill>
                <a:schemeClr val="lt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6789056" y="2097114"/>
            <a:ext cx="1659000" cy="6393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Merge</a:t>
            </a:r>
            <a:endParaRPr sz="1400" b="1" i="0" u="none" strike="noStrike" cap="none">
              <a:solidFill>
                <a:schemeClr val="lt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2" name="Google Shape;212;p35"/>
          <p:cNvCxnSpPr>
            <a:endCxn id="210" idx="1"/>
          </p:cNvCxnSpPr>
          <p:nvPr/>
        </p:nvCxnSpPr>
        <p:spPr>
          <a:xfrm>
            <a:off x="2447682" y="2416763"/>
            <a:ext cx="1311900" cy="0"/>
          </a:xfrm>
          <a:prstGeom prst="straightConnector1">
            <a:avLst/>
          </a:prstGeom>
          <a:noFill/>
          <a:ln w="38100" cap="flat" cmpd="sng">
            <a:solidFill>
              <a:srgbClr val="B2B2B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13" name="Google Shape;213;p35"/>
          <p:cNvCxnSpPr>
            <a:endCxn id="211" idx="1"/>
          </p:cNvCxnSpPr>
          <p:nvPr/>
        </p:nvCxnSpPr>
        <p:spPr>
          <a:xfrm>
            <a:off x="5418656" y="2416764"/>
            <a:ext cx="1370400" cy="0"/>
          </a:xfrm>
          <a:prstGeom prst="straightConnector1">
            <a:avLst/>
          </a:prstGeom>
          <a:noFill/>
          <a:ln w="38100" cap="flat" cmpd="sng">
            <a:solidFill>
              <a:srgbClr val="B2B2B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4" name="Google Shape;214;p35"/>
          <p:cNvSpPr txBox="1"/>
          <p:nvPr/>
        </p:nvSpPr>
        <p:spPr>
          <a:xfrm>
            <a:off x="2557235" y="2459403"/>
            <a:ext cx="10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Pull request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5" name="Google Shape;215;p35"/>
          <p:cNvCxnSpPr>
            <a:stCxn id="210" idx="2"/>
            <a:endCxn id="209" idx="2"/>
          </p:cNvCxnSpPr>
          <p:nvPr/>
        </p:nvCxnSpPr>
        <p:spPr>
          <a:xfrm rot="5400000">
            <a:off x="3103332" y="1251263"/>
            <a:ext cx="600" cy="2970900"/>
          </a:xfrm>
          <a:prstGeom prst="bentConnector3">
            <a:avLst>
              <a:gd name="adj1" fmla="val 81799643"/>
            </a:avLst>
          </a:prstGeom>
          <a:noFill/>
          <a:ln w="38100" cap="flat" cmpd="sng">
            <a:solidFill>
              <a:srgbClr val="B2B2B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6" name="Google Shape;216;p35"/>
          <p:cNvSpPr txBox="1"/>
          <p:nvPr/>
        </p:nvSpPr>
        <p:spPr>
          <a:xfrm>
            <a:off x="2093675" y="3227200"/>
            <a:ext cx="201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Fixes / </a:t>
            </a:r>
            <a:r>
              <a:rPr lang="en" sz="1400" b="0" i="0" u="none" strike="noStrike" cap="none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Comments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1081976" y="1780375"/>
            <a:ext cx="107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Translator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4122327" y="1780375"/>
            <a:ext cx="93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Reviewer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7136349" y="1780375"/>
            <a:ext cx="964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Committer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516535" y="2507828"/>
            <a:ext cx="10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 panose="020B0600070205080204" charset="0"/>
                <a:ea typeface="Quattrocento Sans"/>
                <a:cs typeface="Quattrocento Sans"/>
                <a:sym typeface="Quattrocento Sans"/>
              </a:rPr>
              <a:t>LGTM</a:t>
            </a:r>
            <a:endParaRPr sz="1400" b="0" i="0" u="none" strike="noStrike" cap="none">
              <a:solidFill>
                <a:schemeClr val="dk1"/>
              </a:solidFill>
              <a:latin typeface="Quattrocento Sans" panose="020B060007020508020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Fork the InnerSourceLearningPath repository to your GitHub account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Read the README.md and the CONTRIBUTING.md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 a subfolder in each section with two-character language code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Translate articles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Commit your changes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Send a pull request to InnerSourceCommons/InnerSourceLearningPath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Ask reviewer (or reviewer candidates) for review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Publish to the Internet</a:t>
            </a:r>
            <a:endParaRPr sz="1800" dirty="0"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324" cy="56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 dirty="0"/>
              <a:t>How to start translation?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5;p36">
            <a:extLst>
              <a:ext uri="{FF2B5EF4-FFF2-40B4-BE49-F238E27FC236}">
                <a16:creationId xmlns:a16="http://schemas.microsoft.com/office/drawing/2014/main" id="{936C27BB-7CD4-4718-9865-0C03A140A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311" y="781380"/>
            <a:ext cx="8545990" cy="402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Fork the InnerSourceLearningPath repository to your GitHub account</a:t>
            </a:r>
            <a:endParaRPr sz="1800"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Read the README.md and the CONTRIBUTING.md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 a subfolder in each section with two-character language code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Translate articles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Commit your changes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Send a pull request to InnerSourceCommons/InnerSourceLearningPath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Ask reviewer (or reviewer candidates) for review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Publish to the Internet</a:t>
            </a:r>
            <a:endParaRPr sz="18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6D4A5F-C569-41E5-840F-658D951098ED}"/>
              </a:ext>
            </a:extLst>
          </p:cNvPr>
          <p:cNvSpPr/>
          <p:nvPr/>
        </p:nvSpPr>
        <p:spPr>
          <a:xfrm>
            <a:off x="177638" y="1270254"/>
            <a:ext cx="8689984" cy="35869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1" y="0"/>
            <a:ext cx="8584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0" tIns="34275" rIns="0" bIns="34275" anchor="b" anchorCtr="0">
            <a:noAutofit/>
          </a:bodyPr>
          <a:lstStyle/>
          <a:p>
            <a:pPr marL="12700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" sz="2400"/>
              <a:t>How to start translation?</a:t>
            </a:r>
            <a:endParaRPr sz="2400"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03" y="1270254"/>
            <a:ext cx="4428776" cy="344912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34" name="Google Shape;234;p37"/>
          <p:cNvSpPr/>
          <p:nvPr/>
        </p:nvSpPr>
        <p:spPr>
          <a:xfrm>
            <a:off x="7442595" y="2281942"/>
            <a:ext cx="1105200" cy="664200"/>
          </a:xfrm>
          <a:prstGeom prst="wedgeRoundRectCallout">
            <a:avLst>
              <a:gd name="adj1" fmla="val -49547"/>
              <a:gd name="adj2" fmla="val -80877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Fork to your account</a:t>
            </a:r>
            <a:endParaRPr sz="11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ユーザー定義 1">
      <a:majorFont>
        <a:latin typeface="Quattrocento Sans"/>
        <a:ea typeface="ＭＳ Ｐゴシック"/>
        <a:cs typeface=""/>
      </a:majorFont>
      <a:minorFont>
        <a:latin typeface="Quattrocento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1028</Words>
  <Application>Microsoft Office PowerPoint</Application>
  <PresentationFormat>画面に合わせる (16:9)</PresentationFormat>
  <Paragraphs>213</Paragraphs>
  <Slides>19</Slides>
  <Notes>17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Quattrocento Sans</vt:lpstr>
      <vt:lpstr>Arial</vt:lpstr>
      <vt:lpstr>Noto Sans Symbols</vt:lpstr>
      <vt:lpstr>テーマ1</vt:lpstr>
      <vt:lpstr>Introducing InnerSource Learning Path and its Translation</vt:lpstr>
      <vt:lpstr>Introduction to InnerSource</vt:lpstr>
      <vt:lpstr>Issues to start InnerSource</vt:lpstr>
      <vt:lpstr>Introducing to the InnerSource Learning Path</vt:lpstr>
      <vt:lpstr>Why do we need translations?</vt:lpstr>
      <vt:lpstr>Why did I start translation?</vt:lpstr>
      <vt:lpstr>How the translation works?</vt:lpstr>
      <vt:lpstr>How to start translation?</vt:lpstr>
      <vt:lpstr>How to start translation?</vt:lpstr>
      <vt:lpstr>How to start translation?</vt:lpstr>
      <vt:lpstr>How to start translation?</vt:lpstr>
      <vt:lpstr>How to start translation?</vt:lpstr>
      <vt:lpstr>How to start translation?</vt:lpstr>
      <vt:lpstr>How to start translation?</vt:lpstr>
      <vt:lpstr>How to start translation?</vt:lpstr>
      <vt:lpstr>How to start translation?</vt:lpstr>
      <vt:lpstr>Status of translation efforts</vt:lpstr>
      <vt:lpstr>How to get involved</vt:lpstr>
      <vt:lpstr>Please join and let’s work together!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InnerSource Learning Path and its Translation</dc:title>
  <cp:lastModifiedBy>kobayashi yoshitake(小林 良岳 □ＳＷＣ◯ＡＣＴ)</cp:lastModifiedBy>
  <cp:revision>32</cp:revision>
  <dcterms:modified xsi:type="dcterms:W3CDTF">2020-11-22T13:09:25Z</dcterms:modified>
</cp:coreProperties>
</file>