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9144000" cx="16256000"/>
  <p:notesSz cx="6858000" cy="9144000"/>
  <p:embeddedFontLst>
    <p:embeddedFont>
      <p:font typeface="Merriweather Sans"/>
      <p:regular r:id="rId22"/>
      <p:bold r:id="rId23"/>
      <p:italic r:id="rId24"/>
      <p:boldItalic r:id="rId25"/>
    </p:embeddedFont>
    <p:embeddedFont>
      <p:font typeface="Cabin"/>
      <p:regular r:id="rId26"/>
      <p:bold r:id="rId27"/>
      <p:italic r:id="rId28"/>
      <p:boldItalic r:id="rId29"/>
    </p:embeddedFont>
    <p:embeddedFont>
      <p:font typeface="Seaweed Script"/>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erriweatherSans-regular.fntdata"/><Relationship Id="rId21" Type="http://schemas.openxmlformats.org/officeDocument/2006/relationships/slide" Target="slides/slide15.xml"/><Relationship Id="rId24" Type="http://schemas.openxmlformats.org/officeDocument/2006/relationships/font" Target="fonts/MerriweatherSans-italic.fntdata"/><Relationship Id="rId23" Type="http://schemas.openxmlformats.org/officeDocument/2006/relationships/font" Target="fonts/Merriweather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bin-regular.fntdata"/><Relationship Id="rId25" Type="http://schemas.openxmlformats.org/officeDocument/2006/relationships/font" Target="fonts/MerriweatherSans-boldItalic.fntdata"/><Relationship Id="rId28" Type="http://schemas.openxmlformats.org/officeDocument/2006/relationships/font" Target="fonts/Cabin-italic.fntdata"/><Relationship Id="rId27" Type="http://schemas.openxmlformats.org/officeDocument/2006/relationships/font" Target="fonts/Cabin-bold.fntdata"/><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font" Target="fonts/Cabin-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SeaweedScrip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b="0" i="0" sz="2000" u="none" cap="none" strike="noStrike">
                <a:latin typeface="Merriweather Sans"/>
                <a:ea typeface="Merriweather Sans"/>
                <a:cs typeface="Merriweather Sans"/>
                <a:sym typeface="Merriweather Sans"/>
              </a:defRPr>
            </a:lvl1pPr>
            <a:lvl2pPr indent="228600" lvl="1" marL="0" marR="0" rtl="0" algn="l">
              <a:spcBef>
                <a:spcPts val="0"/>
              </a:spcBef>
              <a:defRPr b="0" i="0" sz="2000" u="none" cap="none" strike="noStrike">
                <a:latin typeface="Merriweather Sans"/>
                <a:ea typeface="Merriweather Sans"/>
                <a:cs typeface="Merriweather Sans"/>
                <a:sym typeface="Merriweather Sans"/>
              </a:defRPr>
            </a:lvl2pPr>
            <a:lvl3pPr indent="457200" lvl="2" marL="0" marR="0" rtl="0" algn="l">
              <a:spcBef>
                <a:spcPts val="0"/>
              </a:spcBef>
              <a:defRPr b="0" i="0" sz="2000" u="none" cap="none" strike="noStrike">
                <a:latin typeface="Merriweather Sans"/>
                <a:ea typeface="Merriweather Sans"/>
                <a:cs typeface="Merriweather Sans"/>
                <a:sym typeface="Merriweather Sans"/>
              </a:defRPr>
            </a:lvl3pPr>
            <a:lvl4pPr indent="685800" lvl="3" marL="0" marR="0" rtl="0" algn="l">
              <a:spcBef>
                <a:spcPts val="0"/>
              </a:spcBef>
              <a:defRPr b="0" i="0" sz="2000" u="none" cap="none" strike="noStrike">
                <a:latin typeface="Merriweather Sans"/>
                <a:ea typeface="Merriweather Sans"/>
                <a:cs typeface="Merriweather Sans"/>
                <a:sym typeface="Merriweather Sans"/>
              </a:defRPr>
            </a:lvl4pPr>
            <a:lvl5pPr indent="914400" lvl="4" marL="0" marR="0" rtl="0" algn="l">
              <a:spcBef>
                <a:spcPts val="0"/>
              </a:spcBef>
              <a:defRPr b="0" i="0" sz="2000" u="none" cap="none" strike="noStrike">
                <a:latin typeface="Merriweather Sans"/>
                <a:ea typeface="Merriweather Sans"/>
                <a:cs typeface="Merriweather Sans"/>
                <a:sym typeface="Merriweather Sans"/>
              </a:defRPr>
            </a:lvl5pPr>
            <a:lvl6pPr indent="1143000" lvl="5" marL="0" marR="0" rtl="0" algn="l">
              <a:spcBef>
                <a:spcPts val="0"/>
              </a:spcBef>
              <a:defRPr b="0" i="0" sz="2000" u="none" cap="none" strike="noStrike">
                <a:latin typeface="Merriweather Sans"/>
                <a:ea typeface="Merriweather Sans"/>
                <a:cs typeface="Merriweather Sans"/>
                <a:sym typeface="Merriweather Sans"/>
              </a:defRPr>
            </a:lvl6pPr>
            <a:lvl7pPr indent="1371600" lvl="6" marL="0" marR="0" rtl="0" algn="l">
              <a:spcBef>
                <a:spcPts val="0"/>
              </a:spcBef>
              <a:defRPr b="0" i="0" sz="2000" u="none" cap="none" strike="noStrike">
                <a:latin typeface="Merriweather Sans"/>
                <a:ea typeface="Merriweather Sans"/>
                <a:cs typeface="Merriweather Sans"/>
                <a:sym typeface="Merriweather Sans"/>
              </a:defRPr>
            </a:lvl7pPr>
            <a:lvl8pPr indent="1600200" lvl="7" marL="0" marR="0" rtl="0" algn="l">
              <a:spcBef>
                <a:spcPts val="0"/>
              </a:spcBef>
              <a:defRPr b="0" i="0" sz="2000" u="none" cap="none" strike="noStrike">
                <a:latin typeface="Merriweather Sans"/>
                <a:ea typeface="Merriweather Sans"/>
                <a:cs typeface="Merriweather Sans"/>
                <a:sym typeface="Merriweather Sans"/>
              </a:defRPr>
            </a:lvl8pPr>
            <a:lvl9pPr indent="1828800" lvl="8" marL="0" marR="0" rtl="0" algn="l">
              <a:spcBef>
                <a:spcPts val="0"/>
              </a:spcBef>
              <a:defRPr b="0" i="0" sz="2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en.wikipedia.org/wiki/Encapsulation_(object-oriented_programming)" TargetMode="External"/><Relationship Id="rId3" Type="http://schemas.openxmlformats.org/officeDocument/2006/relationships/hyperlink" Target="https://en.wikipedia.org/wiki/Interoperability" TargetMode="External"/><Relationship Id="rId4" Type="http://schemas.openxmlformats.org/officeDocument/2006/relationships/hyperlink" Target="https://en.wikipedia.org/wiki/HTML_elemen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1" name="Shape 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Searching how to recognize hand-writing for 17 years. More than 100 peoples working in Nantes (France), Dayton (US) but also China, Korea and Japan.</a:t>
            </a:r>
          </a:p>
          <a:p>
            <a:pPr lvl="0" rtl="0">
              <a:spcBef>
                <a:spcPts val="0"/>
              </a:spcBef>
              <a:buNone/>
            </a:pPr>
            <a:r>
              <a:rPr lang="en" sz="1400"/>
              <a:t>Various technlogy like Text, Math, Shape and Music. We currently recognize more than 100 languages in 13 scripts.</a:t>
            </a:r>
          </a:p>
          <a:p>
            <a:pPr lvl="0" rtl="0">
              <a:spcBef>
                <a:spcPts val="0"/>
              </a:spcBef>
              <a:buNone/>
            </a:pPr>
            <a:r>
              <a:rPr lang="en" sz="1400"/>
              <a:t>Building multi-platforme handwriting recognition softwares. From Iphone (with MyScript Calculator) to QNX with automotive softwares with also a cloud division.</a:t>
            </a:r>
          </a:p>
          <a:p>
            <a:pPr lvl="0" rtl="0">
              <a:spcBef>
                <a:spcPts val="0"/>
              </a:spcBef>
              <a:buNone/>
            </a:pPr>
            <a:r>
              <a:rPr lang="en" sz="1400"/>
              <a:t>I am Pierre-Alban DEWITTE and i am in charge of the team. I love software development from database to front-end.</a:t>
            </a:r>
          </a:p>
          <a:p>
            <a:pPr lvl="0" rtl="0">
              <a:spcBef>
                <a:spcPts val="0"/>
              </a:spcBef>
              <a:buNone/>
            </a:pPr>
            <a:r>
              <a:rPr lang="en" sz="1400"/>
              <a:t>I am Yohann STREIBEL ...</a:t>
            </a:r>
          </a:p>
          <a:p>
            <a:pPr lvl="0" rtl="0">
              <a:spcBef>
                <a:spcPts val="0"/>
              </a:spcBef>
              <a:buNone/>
            </a:pPr>
            <a:r>
              <a:t/>
            </a:r>
            <a:endParaRPr/>
          </a:p>
          <a:p>
            <a:pPr lvl="0">
              <a:spcBef>
                <a:spcPts val="0"/>
              </a:spcBef>
              <a:buNone/>
            </a:pPr>
            <a:r>
              <a:t/>
            </a:r>
            <a:endParaRPr/>
          </a:p>
        </p:txBody>
      </p:sp>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As the segmentation graph is traveled across, cost values related to the three different types of observations (linguistics-based, segmentation-based, character classification related) are propagated from one hypothesis to another. The dynamic programming (DP) method solves the problem by finding the path that amounts to the minimum cost, as well as the subsequent recognized text sequence. Result is provided through different resolutions: character level, word level and text level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b="1" lang="en" sz="1400">
                <a:solidFill>
                  <a:srgbClr val="252525"/>
                </a:solidFill>
                <a:highlight>
                  <a:srgbClr val="FFFFFF"/>
                </a:highlight>
              </a:rPr>
              <a:t>Web Components</a:t>
            </a:r>
            <a:r>
              <a:rPr lang="en" sz="1400">
                <a:solidFill>
                  <a:srgbClr val="252525"/>
                </a:solidFill>
                <a:highlight>
                  <a:srgbClr val="FFFFFF"/>
                </a:highlight>
              </a:rPr>
              <a:t> are a set of standards for the creation of reusable widgets or components in web documents and web applications. The components model allows for </a:t>
            </a:r>
            <a:r>
              <a:rPr lang="en" sz="1400">
                <a:solidFill>
                  <a:srgbClr val="0B0080"/>
                </a:solidFill>
                <a:highlight>
                  <a:srgbClr val="FFFFFF"/>
                </a:highlight>
                <a:hlinkClick r:id="rId2"/>
              </a:rPr>
              <a:t>encapsulation</a:t>
            </a:r>
            <a:r>
              <a:rPr lang="en" sz="1400">
                <a:solidFill>
                  <a:srgbClr val="252525"/>
                </a:solidFill>
                <a:highlight>
                  <a:srgbClr val="FFFFFF"/>
                </a:highlight>
              </a:rPr>
              <a:t> and </a:t>
            </a:r>
            <a:r>
              <a:rPr lang="en" sz="1400">
                <a:solidFill>
                  <a:srgbClr val="0B0080"/>
                </a:solidFill>
                <a:highlight>
                  <a:srgbClr val="FFFFFF"/>
                </a:highlight>
                <a:hlinkClick r:id="rId3"/>
              </a:rPr>
              <a:t>interoperability</a:t>
            </a:r>
            <a:r>
              <a:rPr lang="en" sz="1400">
                <a:solidFill>
                  <a:srgbClr val="252525"/>
                </a:solidFill>
                <a:highlight>
                  <a:srgbClr val="FFFFFF"/>
                </a:highlight>
              </a:rPr>
              <a:t> of individual </a:t>
            </a:r>
            <a:r>
              <a:rPr lang="en" sz="1400">
                <a:solidFill>
                  <a:srgbClr val="0B0080"/>
                </a:solidFill>
                <a:highlight>
                  <a:srgbClr val="FFFFFF"/>
                </a:highlight>
                <a:hlinkClick r:id="rId4"/>
              </a:rPr>
              <a:t>HTML elements</a:t>
            </a:r>
            <a:r>
              <a:rPr lang="en" sz="1400">
                <a:solidFill>
                  <a:srgbClr val="252525"/>
                </a:solidFill>
                <a:highlight>
                  <a:srgbClr val="FFFFFF"/>
                </a:highlight>
              </a:rPr>
              <a:t>.</a:t>
            </a:r>
          </a:p>
          <a:p>
            <a:pPr lvl="0" rtl="0">
              <a:spcBef>
                <a:spcPts val="0"/>
              </a:spcBef>
              <a:buNone/>
            </a:pPr>
            <a:r>
              <a:t/>
            </a:r>
            <a:endParaRPr sz="1400">
              <a:solidFill>
                <a:srgbClr val="252525"/>
              </a:solidFill>
              <a:highlight>
                <a:srgbClr val="FFFFFF"/>
              </a:highlight>
            </a:endParaRPr>
          </a:p>
          <a:p>
            <a:pPr lvl="0" rtl="0">
              <a:spcBef>
                <a:spcPts val="0"/>
              </a:spcBef>
              <a:buNone/>
            </a:pPr>
            <a:r>
              <a:rPr lang="en" sz="1400">
                <a:solidFill>
                  <a:srgbClr val="252525"/>
                </a:solidFill>
                <a:highlight>
                  <a:srgbClr val="FFFFFF"/>
                </a:highlight>
              </a:rPr>
              <a:t>Build with polymer from the version 0.5 until now.</a:t>
            </a:r>
          </a:p>
          <a:p>
            <a:pPr lvl="0" rtl="0">
              <a:spcBef>
                <a:spcPts val="0"/>
              </a:spcBef>
              <a:buNone/>
            </a:pPr>
            <a:r>
              <a:rPr lang="en" sz="1400">
                <a:solidFill>
                  <a:srgbClr val="252525"/>
                </a:solidFill>
                <a:highlight>
                  <a:srgbClr val="FFFFFF"/>
                </a:highlight>
              </a:rPr>
              <a:t>Possible to integrate in any webpage without being constrained by any framework.</a:t>
            </a:r>
          </a:p>
          <a:p>
            <a:pPr lvl="0" rtl="0">
              <a:spcBef>
                <a:spcPts val="0"/>
              </a:spcBef>
              <a:buNone/>
            </a:pPr>
            <a:r>
              <a:rPr lang="en" sz="1400">
                <a:solidFill>
                  <a:srgbClr val="252525"/>
                </a:solidFill>
                <a:highlight>
                  <a:srgbClr val="FFFFFF"/>
                </a:highlight>
              </a:rPr>
              <a:t>Ease the complexity of cross device management.</a:t>
            </a:r>
          </a:p>
          <a:p>
            <a:pPr lvl="0" rtl="0">
              <a:spcBef>
                <a:spcPts val="0"/>
              </a:spcBef>
              <a:buNone/>
            </a:pPr>
            <a:r>
              <a:rPr lang="en" sz="1400">
                <a:solidFill>
                  <a:srgbClr val="252525"/>
                </a:solidFill>
                <a:highlight>
                  <a:srgbClr val="FFFFFF"/>
                </a:highlight>
              </a:rPr>
              <a:t>Offer a contract layer to our javascript libraries.</a:t>
            </a:r>
          </a:p>
          <a:p>
            <a:pPr lvl="0" rtl="0">
              <a:spcBef>
                <a:spcPts val="0"/>
              </a:spcBef>
              <a:buNone/>
            </a:pPr>
            <a:r>
              <a:t/>
            </a:r>
            <a:endParaRPr sz="1050">
              <a:solidFill>
                <a:srgbClr val="252525"/>
              </a:solidFill>
              <a:highlight>
                <a:srgbClr val="FFFFFF"/>
              </a:highlight>
              <a:latin typeface="Arial"/>
              <a:ea typeface="Arial"/>
              <a:cs typeface="Arial"/>
              <a:sym typeface="Arial"/>
            </a:endParaRPr>
          </a:p>
          <a:p>
            <a:pPr lvl="0">
              <a:spcBef>
                <a:spcPts val="0"/>
              </a:spcBef>
              <a:buNone/>
            </a:pPr>
            <a:r>
              <a:t/>
            </a:r>
            <a:endParaRPr sz="1050">
              <a:solidFill>
                <a:srgbClr val="252525"/>
              </a:solidFill>
              <a:highlight>
                <a:srgbClr val="FFFFFF"/>
              </a:highlight>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Challenge is to have a nice user experience</a:t>
            </a:r>
          </a:p>
          <a:p>
            <a:pPr lvl="0" rtl="0">
              <a:spcBef>
                <a:spcPts val="0"/>
              </a:spcBef>
              <a:buClr>
                <a:schemeClr val="dk1"/>
              </a:buClr>
              <a:buSzPct val="78571"/>
              <a:buFont typeface="Arial"/>
              <a:buNone/>
            </a:pPr>
            <a:r>
              <a:rPr lang="en" sz="1400">
                <a:solidFill>
                  <a:schemeClr val="dk1"/>
                </a:solidFill>
              </a:rPr>
              <a:t>Fast recognition with a good accuracy</a:t>
            </a:r>
          </a:p>
          <a:p>
            <a:pPr lvl="0" rtl="0">
              <a:spcBef>
                <a:spcPts val="0"/>
              </a:spcBef>
              <a:buNone/>
            </a:pPr>
            <a:r>
              <a:rPr lang="en" sz="1400"/>
              <a:t>Ease of capture</a:t>
            </a:r>
          </a:p>
          <a:p>
            <a:pPr lvl="0" rtl="0">
              <a:spcBef>
                <a:spcPts val="0"/>
              </a:spcBef>
              <a:buNone/>
            </a:pPr>
            <a:r>
              <a:rPr lang="en" sz="1400"/>
              <a:t>Nice rendering</a:t>
            </a:r>
          </a:p>
          <a:p>
            <a:pPr lvl="0" rtl="0">
              <a:spcBef>
                <a:spcPts val="0"/>
              </a:spcBef>
              <a:buNone/>
            </a:pPr>
            <a:r>
              <a:t/>
            </a:r>
            <a:endParaRPr sz="1400"/>
          </a:p>
          <a:p>
            <a:pPr lvl="0" rtl="0">
              <a:spcBef>
                <a:spcPts val="0"/>
              </a:spcBef>
              <a:buNone/>
            </a:pPr>
            <a:r>
              <a:t/>
            </a:r>
            <a:endParaRPr sz="1400"/>
          </a:p>
          <a:p>
            <a:pPr lvl="0" rtl="0">
              <a:spcBef>
                <a:spcPts val="0"/>
              </a:spcBef>
              <a:buNone/>
            </a:pPr>
            <a:r>
              <a:rPr lang="en" sz="1400"/>
              <a:t>Our components capture the ink, render it and use the websocket endpoints of cloud to recognize what is write by user.</a:t>
            </a:r>
          </a:p>
          <a:p>
            <a:pPr lvl="0">
              <a:spcBef>
                <a:spcPts val="0"/>
              </a:spcBef>
              <a:buNone/>
            </a:pPr>
            <a:r>
              <a:rPr lang="en" sz="1400"/>
              <a:t>A set of properties help customize the ui and access to recognition events and labels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 sz="1400"/>
              <a:t>Let’s see in action how you can integrate handwrting in you webapp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Text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Different stages are required to recognize a "Digital ink" </a:t>
            </a:r>
          </a:p>
          <a:p>
            <a:pPr lvl="0" rtl="0">
              <a:spcBef>
                <a:spcPts val="0"/>
              </a:spcBef>
              <a:buClr>
                <a:schemeClr val="dk1"/>
              </a:buClr>
              <a:buSzPct val="78571"/>
              <a:buFont typeface="Arial"/>
              <a:buNone/>
            </a:pPr>
            <a:r>
              <a:rPr lang="en" sz="1400"/>
              <a:t>Pre-processing</a:t>
            </a:r>
          </a:p>
          <a:p>
            <a:pPr lvl="0" rtl="0">
              <a:spcBef>
                <a:spcPts val="0"/>
              </a:spcBef>
              <a:buClr>
                <a:schemeClr val="dk1"/>
              </a:buClr>
              <a:buSzPct val="78571"/>
              <a:buFont typeface="Arial"/>
              <a:buNone/>
            </a:pPr>
            <a:r>
              <a:rPr lang="en" sz="1400"/>
              <a:t>Segmentation</a:t>
            </a:r>
          </a:p>
          <a:p>
            <a:pPr lvl="0" rtl="0">
              <a:spcBef>
                <a:spcPts val="0"/>
              </a:spcBef>
              <a:buClr>
                <a:schemeClr val="dk1"/>
              </a:buClr>
              <a:buSzPct val="78571"/>
              <a:buFont typeface="Arial"/>
              <a:buNone/>
            </a:pPr>
            <a:r>
              <a:rPr lang="en" sz="1400"/>
              <a:t>Character classification</a:t>
            </a:r>
          </a:p>
          <a:p>
            <a:pPr lvl="0" rtl="0">
              <a:spcBef>
                <a:spcPts val="0"/>
              </a:spcBef>
              <a:buClr>
                <a:schemeClr val="dk1"/>
              </a:buClr>
              <a:buSzPct val="78571"/>
              <a:buFont typeface="Arial"/>
              <a:buNone/>
            </a:pPr>
            <a:r>
              <a:rPr lang="en" sz="1400"/>
              <a:t>Language processing</a:t>
            </a:r>
          </a:p>
          <a:p>
            <a:pPr lvl="0" rtl="0">
              <a:spcBef>
                <a:spcPts val="0"/>
              </a:spcBef>
              <a:buClr>
                <a:schemeClr val="dk1"/>
              </a:buClr>
              <a:buSzPct val="78571"/>
              <a:buFont typeface="Arial"/>
              <a:buNone/>
            </a:pPr>
            <a:r>
              <a:rPr lang="en" sz="1400"/>
              <a:t>Dynamic Programming </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Goal of pre-processing is to normalize the input signal and ease the next steps.</a:t>
            </a:r>
          </a:p>
          <a:p>
            <a:pPr lvl="0">
              <a:spcBef>
                <a:spcPts val="0"/>
              </a:spcBef>
              <a:buNone/>
            </a:pPr>
            <a:r>
              <a:rPr lang="en" sz="1400"/>
              <a:t>One of the first step is to detect the baseline. Various algothms are used depending of the script.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 sz="1400"/>
              <a:t>One the base line is detected we try to identify the text block in order to reprocess the text to have a single line. It is a 2D to 1D treatment.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rPr lang="en" sz="1400"/>
              <a:t>The quality of ink vary a lot across devices. In order to processs the recognition in a reasonable time we have to resample the ink and smooth it.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rPr lang="en" sz="1400"/>
              <a:t>After pre processing the first step of recognition occurs.</a:t>
            </a:r>
          </a:p>
          <a:p>
            <a:pPr lvl="0">
              <a:spcBef>
                <a:spcPts val="0"/>
              </a:spcBef>
              <a:buNone/>
            </a:pPr>
            <a:r>
              <a:rPr lang="en" sz="1400"/>
              <a:t>In cursive connected script, characters are linked through pieces of contours called ligatures. It is necessary, though, to provide the recognizer with the separated fragments of cursive script potentially matching symbols by cutting portions of ink at relevant points. This is addressed by the ink segmentation stage. This stage involves two main issues to solve. First, one should find the set of all potential segmentation points. Second, one should combine cuts to form characters.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lnSpc>
                <a:spcPct val="142857"/>
              </a:lnSpc>
              <a:spcBef>
                <a:spcPts val="0"/>
              </a:spcBef>
              <a:spcAft>
                <a:spcPts val="800"/>
              </a:spcAft>
              <a:buClr>
                <a:schemeClr val="dk1"/>
              </a:buClr>
              <a:buSzPct val="78571"/>
              <a:buFont typeface="Arial"/>
              <a:buNone/>
            </a:pPr>
            <a:r>
              <a:rPr lang="en" sz="1400">
                <a:solidFill>
                  <a:srgbClr val="394751"/>
                </a:solidFill>
              </a:rPr>
              <a:t>Recognizing a character implies complex processes that machine learning techniques are meant to address by sorting and classifying a digital ink sample based on its characteristics, also called </a:t>
            </a:r>
            <a:r>
              <a:rPr i="1" lang="en" sz="1400">
                <a:solidFill>
                  <a:srgbClr val="394751"/>
                </a:solidFill>
              </a:rPr>
              <a:t>features</a:t>
            </a:r>
            <a:r>
              <a:rPr lang="en" sz="1400">
                <a:solidFill>
                  <a:srgbClr val="394751"/>
                </a:solidFill>
              </a:rPr>
              <a:t>. We refer to a </a:t>
            </a:r>
            <a:r>
              <a:rPr i="1" lang="en" sz="1400">
                <a:solidFill>
                  <a:srgbClr val="394751"/>
                </a:solidFill>
              </a:rPr>
              <a:t>character classifier</a:t>
            </a:r>
            <a:r>
              <a:rPr lang="en" sz="1400">
                <a:solidFill>
                  <a:srgbClr val="394751"/>
                </a:solidFill>
              </a:rPr>
              <a:t> as the system in charge for carrying out the character classification.</a:t>
            </a:r>
          </a:p>
          <a:p>
            <a:pPr lvl="0" rtl="0">
              <a:lnSpc>
                <a:spcPct val="142857"/>
              </a:lnSpc>
              <a:spcBef>
                <a:spcPts val="0"/>
              </a:spcBef>
              <a:spcAft>
                <a:spcPts val="800"/>
              </a:spcAft>
              <a:buNone/>
            </a:pPr>
            <a:r>
              <a:rPr lang="en" sz="1400">
                <a:solidFill>
                  <a:srgbClr val="394751"/>
                </a:solidFill>
              </a:rPr>
              <a:t>A character classifier involves different neural networks that process different sets of features, leading to specialized neural networks answering particular sub-problems.</a:t>
            </a:r>
          </a:p>
          <a:p>
            <a:pPr lvl="0" rtl="0">
              <a:lnSpc>
                <a:spcPct val="142857"/>
              </a:lnSpc>
              <a:spcBef>
                <a:spcPts val="0"/>
              </a:spcBef>
              <a:spcAft>
                <a:spcPts val="800"/>
              </a:spcAft>
              <a:buClr>
                <a:schemeClr val="dk1"/>
              </a:buClr>
              <a:buSzPct val="78571"/>
              <a:buFont typeface="Arial"/>
              <a:buNone/>
            </a:pPr>
            <a:r>
              <a:rPr lang="en" sz="1400">
                <a:solidFill>
                  <a:srgbClr val="394751"/>
                </a:solidFill>
              </a:rPr>
              <a:t>There can be different arrangements of neural networks according to the type of recognition to run. For instance, recognition of isolated Armenian characters while Korean will require,others.</a:t>
            </a:r>
          </a:p>
          <a:p>
            <a:pPr lvl="0">
              <a:lnSpc>
                <a:spcPct val="142857"/>
              </a:lnSpc>
              <a:spcBef>
                <a:spcPts val="0"/>
              </a:spcBef>
              <a:spcAft>
                <a:spcPts val="800"/>
              </a:spcAft>
              <a:buClr>
                <a:schemeClr val="dk1"/>
              </a:buClr>
              <a:buSzPct val="55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lnSpc>
                <a:spcPct val="129869"/>
              </a:lnSpc>
              <a:spcBef>
                <a:spcPts val="0"/>
              </a:spcBef>
              <a:spcAft>
                <a:spcPts val="800"/>
              </a:spcAft>
              <a:buClr>
                <a:schemeClr val="dk1"/>
              </a:buClr>
              <a:buSzPct val="78571"/>
              <a:buFont typeface="Arial"/>
              <a:buNone/>
            </a:pPr>
            <a:r>
              <a:rPr lang="en" sz="1400">
                <a:solidFill>
                  <a:srgbClr val="394751"/>
                </a:solidFill>
                <a:highlight>
                  <a:srgbClr val="FFFFFF"/>
                </a:highlight>
              </a:rPr>
              <a:t>Accuracy of word and text recognition, as well as text input prediction, can be enhanced by using a priori linguistic knowledge. Indeed, the word/text-candidate lattice is reduced when the recognition is aided by linguistic information. Computational methods, also referred to as</a:t>
            </a:r>
            <a:r>
              <a:rPr i="1" lang="en" sz="1400">
                <a:solidFill>
                  <a:srgbClr val="394751"/>
                </a:solidFill>
                <a:highlight>
                  <a:srgbClr val="FFFFFF"/>
                </a:highlight>
              </a:rPr>
              <a:t>Natural Language Processing</a:t>
            </a:r>
            <a:r>
              <a:rPr lang="en" sz="1400">
                <a:solidFill>
                  <a:srgbClr val="394751"/>
                </a:solidFill>
                <a:highlight>
                  <a:srgbClr val="FFFFFF"/>
                </a:highlight>
              </a:rPr>
              <a:t>, implement knowledge-engineered and statistical techniques within so-called </a:t>
            </a:r>
            <a:r>
              <a:rPr i="1" lang="en" sz="1400">
                <a:solidFill>
                  <a:srgbClr val="394751"/>
                </a:solidFill>
                <a:highlight>
                  <a:srgbClr val="FFFFFF"/>
                </a:highlight>
              </a:rPr>
              <a:t>language models</a:t>
            </a:r>
            <a:r>
              <a:rPr lang="en" sz="1400">
                <a:solidFill>
                  <a:srgbClr val="394751"/>
                </a:solidFill>
                <a:highlight>
                  <a:srgbClr val="FFFFFF"/>
                </a:highlight>
              </a:rPr>
              <a:t> (</a:t>
            </a:r>
            <a:r>
              <a:rPr i="1" lang="en" sz="1400">
                <a:solidFill>
                  <a:srgbClr val="394751"/>
                </a:solidFill>
                <a:highlight>
                  <a:srgbClr val="FFFFFF"/>
                </a:highlight>
              </a:rPr>
              <a:t>LMs</a:t>
            </a:r>
            <a:r>
              <a:rPr lang="en" sz="1400">
                <a:solidFill>
                  <a:srgbClr val="394751"/>
                </a:solidFill>
                <a:highlight>
                  <a:srgbClr val="FFFFFF"/>
                </a:highlight>
              </a:rPr>
              <a:t>). This section discusses the linguistic knwoledge, the language models and the language processing.</a:t>
            </a:r>
          </a:p>
          <a:p>
            <a:pPr lvl="0" rtl="0">
              <a:lnSpc>
                <a:spcPct val="115000"/>
              </a:lnSpc>
              <a:spcBef>
                <a:spcPts val="0"/>
              </a:spcBef>
              <a:buClr>
                <a:schemeClr val="dk1"/>
              </a:buClr>
              <a:buSzPct val="100000"/>
              <a:buFont typeface="Arial"/>
              <a:buNone/>
            </a:pPr>
            <a:r>
              <a:t/>
            </a:r>
            <a:endParaRPr sz="1050">
              <a:solidFill>
                <a:srgbClr val="394751"/>
              </a:solidFill>
              <a:highlight>
                <a:srgbClr val="FFFFFF"/>
              </a:highlight>
            </a:endParaRPr>
          </a:p>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image" Target="../media/image0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subtitle">
    <p:spTree>
      <p:nvGrpSpPr>
        <p:cNvPr id="13" name="Shape 13"/>
        <p:cNvGrpSpPr/>
        <p:nvPr/>
      </p:nvGrpSpPr>
      <p:grpSpPr>
        <a:xfrm>
          <a:off x="0" y="0"/>
          <a:ext cx="0" cy="0"/>
          <a:chOff x="0" y="0"/>
          <a:chExt cx="0" cy="0"/>
        </a:xfrm>
      </p:grpSpPr>
      <p:sp>
        <p:nvSpPr>
          <p:cNvPr id="14" name="Shape 14"/>
          <p:cNvSpPr/>
          <p:nvPr/>
        </p:nvSpPr>
        <p:spPr>
          <a:xfrm>
            <a:off x="0" y="8534400"/>
            <a:ext cx="16370399" cy="622199"/>
          </a:xfrm>
          <a:prstGeom prst="rect">
            <a:avLst/>
          </a:prstGeom>
          <a:solidFill>
            <a:srgbClr val="00C6F5"/>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15" name="Shape 15"/>
          <p:cNvSpPr/>
          <p:nvPr/>
        </p:nvSpPr>
        <p:spPr>
          <a:xfrm>
            <a:off x="25400" y="8541682"/>
            <a:ext cx="5892900" cy="594900"/>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Arial"/>
              <a:buNone/>
            </a:pPr>
            <a:r>
              <a:rPr lang="en" sz="3200">
                <a:solidFill>
                  <a:schemeClr val="dk1"/>
                </a:solidFill>
              </a:rPr>
              <a:t>#NantesJUG #Handwriting</a:t>
            </a:r>
          </a:p>
        </p:txBody>
      </p:sp>
      <p:sp>
        <p:nvSpPr>
          <p:cNvPr id="16" name="Shape 16"/>
          <p:cNvSpPr txBox="1"/>
          <p:nvPr>
            <p:ph type="title"/>
          </p:nvPr>
        </p:nvSpPr>
        <p:spPr>
          <a:xfrm>
            <a:off x="2146300" y="393700"/>
            <a:ext cx="13868399" cy="3086099"/>
          </a:xfrm>
          <a:prstGeom prst="rect">
            <a:avLst/>
          </a:prstGeom>
          <a:noFill/>
          <a:ln>
            <a:noFill/>
          </a:ln>
        </p:spPr>
        <p:txBody>
          <a:bodyPr anchorCtr="0" anchor="b" bIns="91425" lIns="91425" rIns="91425" tIns="91425"/>
          <a:lstStyle>
            <a:lvl1pPr lvl="0" rtl="0" algn="ctr">
              <a:spcBef>
                <a:spcPts val="0"/>
              </a:spcBef>
              <a:defRPr sz="7200">
                <a:solidFill>
                  <a:srgbClr val="231F21"/>
                </a:solidFill>
              </a:defRPr>
            </a:lvl1pPr>
            <a:lvl2pPr lvl="1" rtl="0">
              <a:spcBef>
                <a:spcPts val="0"/>
              </a:spcBef>
              <a:defRPr sz="6500"/>
            </a:lvl2pPr>
            <a:lvl3pPr lvl="2" rtl="0">
              <a:spcBef>
                <a:spcPts val="0"/>
              </a:spcBef>
              <a:defRPr sz="6500"/>
            </a:lvl3pPr>
            <a:lvl4pPr lvl="3" rtl="0">
              <a:spcBef>
                <a:spcPts val="0"/>
              </a:spcBef>
              <a:defRPr sz="6500"/>
            </a:lvl4pPr>
            <a:lvl5pPr lvl="4" rtl="0">
              <a:spcBef>
                <a:spcPts val="0"/>
              </a:spcBef>
              <a:defRPr sz="6500"/>
            </a:lvl5pPr>
            <a:lvl6pPr lvl="5" rtl="0">
              <a:spcBef>
                <a:spcPts val="0"/>
              </a:spcBef>
              <a:defRPr sz="6500"/>
            </a:lvl6pPr>
            <a:lvl7pPr lvl="6" rtl="0">
              <a:spcBef>
                <a:spcPts val="0"/>
              </a:spcBef>
              <a:defRPr sz="6500"/>
            </a:lvl7pPr>
            <a:lvl8pPr lvl="7" rtl="0">
              <a:spcBef>
                <a:spcPts val="0"/>
              </a:spcBef>
              <a:defRPr sz="6500"/>
            </a:lvl8pPr>
            <a:lvl9pPr lvl="8" rtl="0">
              <a:spcBef>
                <a:spcPts val="0"/>
              </a:spcBef>
              <a:defRPr sz="6500"/>
            </a:lvl9pPr>
          </a:lstStyle>
          <a:p/>
        </p:txBody>
      </p:sp>
      <p:sp>
        <p:nvSpPr>
          <p:cNvPr id="17" name="Shape 17"/>
          <p:cNvSpPr txBox="1"/>
          <p:nvPr>
            <p:ph idx="1" type="body"/>
          </p:nvPr>
        </p:nvSpPr>
        <p:spPr>
          <a:xfrm>
            <a:off x="5092700" y="3479800"/>
            <a:ext cx="7962899" cy="2895600"/>
          </a:xfrm>
          <a:prstGeom prst="rect">
            <a:avLst/>
          </a:prstGeom>
          <a:noFill/>
          <a:ln>
            <a:noFill/>
          </a:ln>
        </p:spPr>
        <p:txBody>
          <a:bodyPr anchorCtr="0" anchor="t" bIns="91425" lIns="91425" rIns="91425" tIns="91425"/>
          <a:lstStyle>
            <a:lvl1pPr indent="0" lvl="0" marL="0" rtl="0" algn="ctr">
              <a:spcBef>
                <a:spcPts val="0"/>
              </a:spcBef>
              <a:buClr>
                <a:srgbClr val="231F21"/>
              </a:buClr>
              <a:buNone/>
              <a:defRPr sz="3000">
                <a:solidFill>
                  <a:srgbClr val="231F21"/>
                </a:solidFill>
              </a:defRPr>
            </a:lvl1pPr>
            <a:lvl2pPr indent="0" lvl="1" marL="0" rtl="0" algn="ctr">
              <a:spcBef>
                <a:spcPts val="0"/>
              </a:spcBef>
              <a:buClr>
                <a:srgbClr val="231F21"/>
              </a:buClr>
              <a:buNone/>
              <a:defRPr sz="3000">
                <a:solidFill>
                  <a:srgbClr val="231F21"/>
                </a:solidFill>
              </a:defRPr>
            </a:lvl2pPr>
            <a:lvl3pPr indent="0" lvl="2" marL="0" rtl="0" algn="ctr">
              <a:spcBef>
                <a:spcPts val="0"/>
              </a:spcBef>
              <a:buClr>
                <a:srgbClr val="231F21"/>
              </a:buClr>
              <a:buNone/>
              <a:defRPr sz="3000">
                <a:solidFill>
                  <a:srgbClr val="231F21"/>
                </a:solidFill>
              </a:defRPr>
            </a:lvl3pPr>
            <a:lvl4pPr indent="0" lvl="3" marL="0" rtl="0" algn="ctr">
              <a:spcBef>
                <a:spcPts val="0"/>
              </a:spcBef>
              <a:buClr>
                <a:srgbClr val="231F21"/>
              </a:buClr>
              <a:buNone/>
              <a:defRPr sz="3000">
                <a:solidFill>
                  <a:srgbClr val="231F21"/>
                </a:solidFill>
              </a:defRPr>
            </a:lvl4pPr>
            <a:lvl5pPr indent="0" lvl="4" marL="0" rtl="0" algn="ctr">
              <a:spcBef>
                <a:spcPts val="0"/>
              </a:spcBef>
              <a:buClr>
                <a:srgbClr val="231F21"/>
              </a:buClr>
              <a:buNone/>
              <a:defRPr sz="3000">
                <a:solidFill>
                  <a:srgbClr val="231F21"/>
                </a:solidFill>
              </a:defRPr>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
        <p:nvSpPr>
          <p:cNvPr id="18" name="Shape 18"/>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pic>
        <p:nvPicPr>
          <p:cNvPr id="19" name="Shape 19"/>
          <p:cNvPicPr preferRelativeResize="0"/>
          <p:nvPr/>
        </p:nvPicPr>
        <p:blipFill>
          <a:blip r:embed="rId2">
            <a:alphaModFix/>
          </a:blip>
          <a:stretch>
            <a:fillRect/>
          </a:stretch>
        </p:blipFill>
        <p:spPr>
          <a:xfrm>
            <a:off x="173795" y="172450"/>
            <a:ext cx="1243275" cy="1236850"/>
          </a:xfrm>
          <a:prstGeom prst="rect">
            <a:avLst/>
          </a:prstGeom>
          <a:noFill/>
          <a:ln>
            <a:noFill/>
          </a:ln>
        </p:spPr>
      </p:pic>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p:spTree>
      <p:nvGrpSpPr>
        <p:cNvPr id="20" name="Shape 20"/>
        <p:cNvGrpSpPr/>
        <p:nvPr/>
      </p:nvGrpSpPr>
      <p:grpSpPr>
        <a:xfrm>
          <a:off x="0" y="0"/>
          <a:ext cx="0" cy="0"/>
          <a:chOff x="0" y="0"/>
          <a:chExt cx="0" cy="0"/>
        </a:xfrm>
      </p:grpSpPr>
      <p:sp>
        <p:nvSpPr>
          <p:cNvPr id="21" name="Shape 21"/>
          <p:cNvSpPr txBox="1"/>
          <p:nvPr>
            <p:ph type="title"/>
          </p:nvPr>
        </p:nvSpPr>
        <p:spPr>
          <a:xfrm>
            <a:off x="1562100" y="12700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
        <p:nvSpPr>
          <p:cNvPr id="22" name="Shape 22"/>
          <p:cNvSpPr txBox="1"/>
          <p:nvPr>
            <p:ph idx="1" type="body"/>
          </p:nvPr>
        </p:nvSpPr>
        <p:spPr>
          <a:xfrm>
            <a:off x="1587500" y="1968500"/>
            <a:ext cx="14300099" cy="6438900"/>
          </a:xfrm>
          <a:prstGeom prst="rect">
            <a:avLst/>
          </a:prstGeom>
          <a:noFill/>
          <a:ln>
            <a:noFill/>
          </a:ln>
        </p:spPr>
        <p:txBody>
          <a:bodyPr anchorCtr="0" anchor="t" bIns="91425" lIns="91425" rIns="91425" tIns="91425"/>
          <a:lstStyle>
            <a:lvl1pPr lvl="0" rtl="0">
              <a:spcBef>
                <a:spcPts val="0"/>
              </a:spcBef>
              <a:defRPr sz="4200">
                <a:latin typeface="Cabin"/>
                <a:ea typeface="Cabin"/>
                <a:cs typeface="Cabin"/>
                <a:sym typeface="Cabin"/>
              </a:defRPr>
            </a:lvl1pPr>
            <a:lvl2pPr indent="-533400" lvl="1" marL="1041400" rtl="0">
              <a:spcBef>
                <a:spcPts val="0"/>
              </a:spcBef>
              <a:defRPr sz="3700"/>
            </a:lvl2pPr>
            <a:lvl3pPr indent="-533400" lvl="2" marL="1333500" rtl="0">
              <a:spcBef>
                <a:spcPts val="0"/>
              </a:spcBef>
              <a:defRPr sz="3700"/>
            </a:lvl3pPr>
            <a:lvl4pPr indent="-533400" lvl="3" marL="1638300" rtl="0">
              <a:spcBef>
                <a:spcPts val="0"/>
              </a:spcBef>
              <a:defRPr sz="3700"/>
            </a:lvl4pPr>
            <a:lvl5pPr indent="-533400" lvl="4" marL="1930400" rtl="0">
              <a:spcBef>
                <a:spcPts val="0"/>
              </a:spcBef>
              <a:defRPr sz="3700"/>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mo">
    <p:spTree>
      <p:nvGrpSpPr>
        <p:cNvPr id="63" name="Shape 63"/>
        <p:cNvGrpSpPr/>
        <p:nvPr/>
      </p:nvGrpSpPr>
      <p:grpSpPr>
        <a:xfrm>
          <a:off x="0" y="0"/>
          <a:ext cx="0" cy="0"/>
          <a:chOff x="0" y="0"/>
          <a:chExt cx="0" cy="0"/>
        </a:xfrm>
      </p:grpSpPr>
      <p:sp>
        <p:nvSpPr>
          <p:cNvPr id="64" name="Shape 64"/>
          <p:cNvSpPr/>
          <p:nvPr/>
        </p:nvSpPr>
        <p:spPr>
          <a:xfrm>
            <a:off x="5374878" y="2900114"/>
            <a:ext cx="5195399" cy="2150100"/>
          </a:xfrm>
          <a:prstGeom prst="rect">
            <a:avLst/>
          </a:prstGeom>
          <a:noFill/>
          <a:ln>
            <a:noFill/>
          </a:ln>
        </p:spPr>
        <p:txBody>
          <a:bodyPr anchorCtr="0" anchor="ctr" bIns="50800" lIns="50800" rIns="50800" tIns="50800">
            <a:noAutofit/>
          </a:bodyPr>
          <a:lstStyle/>
          <a:p>
            <a:pPr indent="0" lvl="0" marL="0" marR="0" rtl="0" algn="ctr">
              <a:spcBef>
                <a:spcPts val="0"/>
              </a:spcBef>
              <a:buSzPct val="25000"/>
              <a:buNone/>
            </a:pPr>
            <a:r>
              <a:rPr b="0" i="0" lang="en" sz="14400" u="none" cap="none" strike="noStrike">
                <a:latin typeface="Arial"/>
                <a:ea typeface="Arial"/>
                <a:cs typeface="Arial"/>
                <a:sym typeface="Arial"/>
              </a:rPr>
              <a:t>Demo</a:t>
            </a:r>
          </a:p>
        </p:txBody>
      </p:sp>
      <p:sp>
        <p:nvSpPr>
          <p:cNvPr id="65" name="Shape 65"/>
          <p:cNvSpPr/>
          <p:nvPr/>
        </p:nvSpPr>
        <p:spPr>
          <a:xfrm>
            <a:off x="0" y="8521700"/>
            <a:ext cx="16370399" cy="622199"/>
          </a:xfrm>
          <a:prstGeom prst="rect">
            <a:avLst/>
          </a:prstGeom>
          <a:solidFill>
            <a:srgbClr val="00C6F5"/>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66" name="Shape 66"/>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67" name="Shape 67"/>
          <p:cNvSpPr/>
          <p:nvPr/>
        </p:nvSpPr>
        <p:spPr>
          <a:xfrm>
            <a:off x="25400" y="8528982"/>
            <a:ext cx="5892900" cy="5949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b="0" i="0" lang="en" sz="3200" u="none" cap="none" strike="noStrike">
                <a:latin typeface="Arial"/>
                <a:ea typeface="Arial"/>
                <a:cs typeface="Arial"/>
                <a:sym typeface="Arial"/>
              </a:rPr>
              <a:t>#</a:t>
            </a:r>
            <a:r>
              <a:rPr lang="en" sz="3200"/>
              <a:t>NantesJUG</a:t>
            </a:r>
            <a:r>
              <a:rPr b="0" i="0" lang="en" sz="3200" u="none" cap="none" strike="noStrike">
                <a:latin typeface="Arial"/>
                <a:ea typeface="Arial"/>
                <a:cs typeface="Arial"/>
                <a:sym typeface="Arial"/>
              </a:rPr>
              <a:t> #</a:t>
            </a:r>
            <a:r>
              <a:rPr lang="en" sz="3200"/>
              <a:t>Handwriting</a:t>
            </a:r>
          </a:p>
        </p:txBody>
      </p:sp>
      <p:pic>
        <p:nvPicPr>
          <p:cNvPr id="68" name="Shape 68"/>
          <p:cNvPicPr preferRelativeResize="0"/>
          <p:nvPr/>
        </p:nvPicPr>
        <p:blipFill>
          <a:blip r:embed="rId2">
            <a:alphaModFix/>
          </a:blip>
          <a:stretch>
            <a:fillRect/>
          </a:stretch>
        </p:blipFill>
        <p:spPr>
          <a:xfrm>
            <a:off x="173795" y="172450"/>
            <a:ext cx="1243275" cy="1236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Example">
    <p:spTree>
      <p:nvGrpSpPr>
        <p:cNvPr id="69" name="Shape 69"/>
        <p:cNvGrpSpPr/>
        <p:nvPr/>
      </p:nvGrpSpPr>
      <p:grpSpPr>
        <a:xfrm>
          <a:off x="0" y="0"/>
          <a:ext cx="0" cy="0"/>
          <a:chOff x="0" y="0"/>
          <a:chExt cx="0" cy="0"/>
        </a:xfrm>
      </p:grpSpPr>
      <p:sp>
        <p:nvSpPr>
          <p:cNvPr id="70" name="Shape 70"/>
          <p:cNvSpPr txBox="1"/>
          <p:nvPr>
            <p:ph type="title"/>
          </p:nvPr>
        </p:nvSpPr>
        <p:spPr>
          <a:xfrm>
            <a:off x="1562100" y="12700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lmost Blank">
    <p:spTree>
      <p:nvGrpSpPr>
        <p:cNvPr id="71" name="Shape 71"/>
        <p:cNvGrpSpPr/>
        <p:nvPr/>
      </p:nvGrpSpPr>
      <p:grpSpPr>
        <a:xfrm>
          <a:off x="0" y="0"/>
          <a:ext cx="0" cy="0"/>
          <a:chOff x="0" y="0"/>
          <a:chExt cx="0" cy="0"/>
        </a:xfrm>
      </p:grpSpPr>
      <p:sp>
        <p:nvSpPr>
          <p:cNvPr id="72" name="Shape 72"/>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73" name="Shape 73"/>
          <p:cNvSpPr/>
          <p:nvPr/>
        </p:nvSpPr>
        <p:spPr>
          <a:xfrm>
            <a:off x="0" y="8521700"/>
            <a:ext cx="16370399" cy="622199"/>
          </a:xfrm>
          <a:prstGeom prst="rect">
            <a:avLst/>
          </a:prstGeom>
          <a:solidFill>
            <a:srgbClr val="3C78D8"/>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74" name="Shape 74"/>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75" name="Shape 75"/>
          <p:cNvSpPr/>
          <p:nvPr/>
        </p:nvSpPr>
        <p:spPr>
          <a:xfrm>
            <a:off x="25400" y="8528982"/>
            <a:ext cx="5892900" cy="5949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b="0" i="0" lang="en" sz="3200" u="none" cap="none" strike="noStrike">
                <a:latin typeface="Arial"/>
                <a:ea typeface="Arial"/>
                <a:cs typeface="Arial"/>
                <a:sym typeface="Arial"/>
              </a:rPr>
              <a:t>#</a:t>
            </a:r>
            <a:r>
              <a:rPr lang="en" sz="3200"/>
              <a:t>NantesJUG</a:t>
            </a:r>
            <a:r>
              <a:rPr b="0" i="0" lang="en" sz="3200" u="none" cap="none" strike="noStrike">
                <a:latin typeface="Arial"/>
                <a:ea typeface="Arial"/>
                <a:cs typeface="Arial"/>
                <a:sym typeface="Arial"/>
              </a:rPr>
              <a:t> #</a:t>
            </a:r>
            <a:r>
              <a:rPr lang="en" sz="3200"/>
              <a:t>Handwriting</a:t>
            </a:r>
          </a:p>
        </p:txBody>
      </p:sp>
      <p:pic>
        <p:nvPicPr>
          <p:cNvPr id="76" name="Shape 76"/>
          <p:cNvPicPr preferRelativeResize="0"/>
          <p:nvPr/>
        </p:nvPicPr>
        <p:blipFill>
          <a:blip r:embed="rId2">
            <a:alphaModFix/>
          </a:blip>
          <a:stretch>
            <a:fillRect/>
          </a:stretch>
        </p:blipFill>
        <p:spPr>
          <a:xfrm>
            <a:off x="173795" y="172450"/>
            <a:ext cx="1243275" cy="12368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77" name="Shape 77"/>
        <p:cNvGrpSpPr/>
        <p:nvPr/>
      </p:nvGrpSpPr>
      <p:grpSpPr>
        <a:xfrm>
          <a:off x="0" y="0"/>
          <a:ext cx="0" cy="0"/>
          <a:chOff x="0" y="0"/>
          <a:chExt cx="0" cy="0"/>
        </a:xfrm>
      </p:grpSpPr>
      <p:sp>
        <p:nvSpPr>
          <p:cNvPr id="78" name="Shape 78"/>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p:spTree>
      <p:nvGrpSpPr>
        <p:cNvPr id="23" name="Shape 23"/>
        <p:cNvGrpSpPr/>
        <p:nvPr/>
      </p:nvGrpSpPr>
      <p:grpSpPr>
        <a:xfrm>
          <a:off x="0" y="0"/>
          <a:ext cx="0" cy="0"/>
          <a:chOff x="0" y="0"/>
          <a:chExt cx="0" cy="0"/>
        </a:xfrm>
      </p:grpSpPr>
      <p:sp>
        <p:nvSpPr>
          <p:cNvPr id="24" name="Shape 24"/>
          <p:cNvSpPr txBox="1"/>
          <p:nvPr>
            <p:ph type="title"/>
          </p:nvPr>
        </p:nvSpPr>
        <p:spPr>
          <a:xfrm>
            <a:off x="1539950" y="21565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
        <p:nvSpPr>
          <p:cNvPr id="25" name="Shape 25"/>
          <p:cNvSpPr txBox="1"/>
          <p:nvPr>
            <p:ph idx="1" type="body"/>
          </p:nvPr>
        </p:nvSpPr>
        <p:spPr>
          <a:xfrm>
            <a:off x="1587500" y="1968500"/>
            <a:ext cx="14351099" cy="6438900"/>
          </a:xfrm>
          <a:prstGeom prst="rect">
            <a:avLst/>
          </a:prstGeom>
          <a:noFill/>
          <a:ln>
            <a:noFill/>
          </a:ln>
        </p:spPr>
        <p:txBody>
          <a:bodyPr anchorCtr="0" anchor="t" bIns="91425" lIns="91425" rIns="91425" tIns="91425"/>
          <a:lstStyle>
            <a:lvl1pPr lvl="0" rtl="0">
              <a:spcBef>
                <a:spcPts val="0"/>
              </a:spcBef>
              <a:defRPr sz="4200">
                <a:latin typeface="Cabin"/>
                <a:ea typeface="Cabin"/>
                <a:cs typeface="Cabin"/>
                <a:sym typeface="Cabin"/>
              </a:defRPr>
            </a:lvl1pPr>
            <a:lvl2pPr indent="-533400" lvl="1" marL="1041400" rtl="0">
              <a:spcBef>
                <a:spcPts val="0"/>
              </a:spcBef>
              <a:defRPr sz="3700"/>
            </a:lvl2pPr>
            <a:lvl3pPr indent="-533400" lvl="2" marL="1333500" rtl="0">
              <a:spcBef>
                <a:spcPts val="0"/>
              </a:spcBef>
              <a:defRPr sz="3700"/>
            </a:lvl3pPr>
            <a:lvl4pPr indent="-533400" lvl="3" marL="1638300" rtl="0">
              <a:spcBef>
                <a:spcPts val="0"/>
              </a:spcBef>
              <a:defRPr sz="3700"/>
            </a:lvl4pPr>
            <a:lvl5pPr indent="-533400" lvl="4" marL="1930400" rtl="0">
              <a:spcBef>
                <a:spcPts val="0"/>
              </a:spcBef>
              <a:defRPr sz="3700"/>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mo">
    <p:spTree>
      <p:nvGrpSpPr>
        <p:cNvPr id="26" name="Shape 26"/>
        <p:cNvGrpSpPr/>
        <p:nvPr/>
      </p:nvGrpSpPr>
      <p:grpSpPr>
        <a:xfrm>
          <a:off x="0" y="0"/>
          <a:ext cx="0" cy="0"/>
          <a:chOff x="0" y="0"/>
          <a:chExt cx="0" cy="0"/>
        </a:xfrm>
      </p:grpSpPr>
      <p:sp>
        <p:nvSpPr>
          <p:cNvPr id="27" name="Shape 27"/>
          <p:cNvSpPr/>
          <p:nvPr/>
        </p:nvSpPr>
        <p:spPr>
          <a:xfrm>
            <a:off x="5374878" y="2900114"/>
            <a:ext cx="5195399" cy="2150100"/>
          </a:xfrm>
          <a:prstGeom prst="rect">
            <a:avLst/>
          </a:prstGeom>
          <a:noFill/>
          <a:ln>
            <a:noFill/>
          </a:ln>
        </p:spPr>
        <p:txBody>
          <a:bodyPr anchorCtr="0" anchor="ctr" bIns="50800" lIns="50800" rIns="50800" tIns="50800">
            <a:noAutofit/>
          </a:bodyPr>
          <a:lstStyle/>
          <a:p>
            <a:pPr indent="0" lvl="0" marL="0" marR="0" rtl="0" algn="ctr">
              <a:spcBef>
                <a:spcPts val="0"/>
              </a:spcBef>
              <a:buSzPct val="25000"/>
              <a:buNone/>
            </a:pPr>
            <a:r>
              <a:rPr b="0" i="0" lang="en" sz="14400" u="none" cap="none" strike="noStrike">
                <a:latin typeface="Arial"/>
                <a:ea typeface="Arial"/>
                <a:cs typeface="Arial"/>
                <a:sym typeface="Arial"/>
              </a:rPr>
              <a:t>Demo</a:t>
            </a:r>
          </a:p>
        </p:txBody>
      </p:sp>
      <p:sp>
        <p:nvSpPr>
          <p:cNvPr id="28" name="Shape 28"/>
          <p:cNvSpPr/>
          <p:nvPr/>
        </p:nvSpPr>
        <p:spPr>
          <a:xfrm>
            <a:off x="0" y="8521700"/>
            <a:ext cx="16370399" cy="622199"/>
          </a:xfrm>
          <a:prstGeom prst="rect">
            <a:avLst/>
          </a:prstGeom>
          <a:solidFill>
            <a:srgbClr val="00C6F5"/>
          </a:solidFill>
          <a:ln cap="flat" cmpd="sng" w="9525">
            <a:solidFill>
              <a:srgbClr val="1155CC"/>
            </a:solidFill>
            <a:prstDash val="solid"/>
            <a:round/>
            <a:headEnd len="med" w="med" type="none"/>
            <a:tailEnd len="med" w="med" type="none"/>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29" name="Shape 29"/>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30" name="Shape 30"/>
          <p:cNvSpPr/>
          <p:nvPr/>
        </p:nvSpPr>
        <p:spPr>
          <a:xfrm>
            <a:off x="25400" y="8528982"/>
            <a:ext cx="5892900" cy="594900"/>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Arial"/>
              <a:buNone/>
            </a:pPr>
            <a:r>
              <a:rPr lang="en" sz="3200">
                <a:solidFill>
                  <a:schemeClr val="dk1"/>
                </a:solidFill>
              </a:rPr>
              <a:t>#NantesJUG #Handwriting</a:t>
            </a:r>
          </a:p>
        </p:txBody>
      </p:sp>
      <p:pic>
        <p:nvPicPr>
          <p:cNvPr id="31" name="Shape 31"/>
          <p:cNvPicPr preferRelativeResize="0"/>
          <p:nvPr/>
        </p:nvPicPr>
        <p:blipFill>
          <a:blip r:embed="rId2">
            <a:alphaModFix/>
          </a:blip>
          <a:stretch>
            <a:fillRect/>
          </a:stretch>
        </p:blipFill>
        <p:spPr>
          <a:xfrm>
            <a:off x="173795" y="172450"/>
            <a:ext cx="1243275" cy="1236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Example">
    <p:spTree>
      <p:nvGrpSpPr>
        <p:cNvPr id="32" name="Shape 32"/>
        <p:cNvGrpSpPr/>
        <p:nvPr/>
      </p:nvGrpSpPr>
      <p:grpSpPr>
        <a:xfrm>
          <a:off x="0" y="0"/>
          <a:ext cx="0" cy="0"/>
          <a:chOff x="0" y="0"/>
          <a:chExt cx="0" cy="0"/>
        </a:xfrm>
      </p:grpSpPr>
      <p:sp>
        <p:nvSpPr>
          <p:cNvPr id="33" name="Shape 33"/>
          <p:cNvSpPr txBox="1"/>
          <p:nvPr>
            <p:ph type="title"/>
          </p:nvPr>
        </p:nvSpPr>
        <p:spPr>
          <a:xfrm>
            <a:off x="1562100" y="12700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lmost Blank">
    <p:spTree>
      <p:nvGrpSpPr>
        <p:cNvPr id="34" name="Shape 34"/>
        <p:cNvGrpSpPr/>
        <p:nvPr/>
      </p:nvGrpSpPr>
      <p:grpSpPr>
        <a:xfrm>
          <a:off x="0" y="0"/>
          <a:ext cx="0" cy="0"/>
          <a:chOff x="0" y="0"/>
          <a:chExt cx="0" cy="0"/>
        </a:xfrm>
      </p:grpSpPr>
      <p:sp>
        <p:nvSpPr>
          <p:cNvPr id="35" name="Shape 35"/>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36" name="Shape 36"/>
          <p:cNvSpPr/>
          <p:nvPr/>
        </p:nvSpPr>
        <p:spPr>
          <a:xfrm>
            <a:off x="0" y="8521700"/>
            <a:ext cx="16370399" cy="622199"/>
          </a:xfrm>
          <a:prstGeom prst="rect">
            <a:avLst/>
          </a:prstGeom>
          <a:solidFill>
            <a:srgbClr val="00C6F5"/>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37" name="Shape 37"/>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38" name="Shape 38"/>
          <p:cNvSpPr/>
          <p:nvPr/>
        </p:nvSpPr>
        <p:spPr>
          <a:xfrm>
            <a:off x="25400" y="8528982"/>
            <a:ext cx="5892900" cy="5949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b="0" i="0" lang="en" sz="3200" u="none" cap="none" strike="noStrike">
                <a:latin typeface="Arial"/>
                <a:ea typeface="Arial"/>
                <a:cs typeface="Arial"/>
                <a:sym typeface="Arial"/>
              </a:rPr>
              <a:t>#</a:t>
            </a:r>
            <a:r>
              <a:rPr lang="en" sz="3200"/>
              <a:t>NantesJUG</a:t>
            </a:r>
            <a:r>
              <a:rPr b="0" i="0" lang="en" sz="3200" u="none" cap="none" strike="noStrike">
                <a:latin typeface="Arial"/>
                <a:ea typeface="Arial"/>
                <a:cs typeface="Arial"/>
                <a:sym typeface="Arial"/>
              </a:rPr>
              <a:t> #</a:t>
            </a:r>
            <a:r>
              <a:rPr lang="en" sz="3200"/>
              <a:t>Handwriting</a:t>
            </a:r>
          </a:p>
        </p:txBody>
      </p:sp>
      <p:pic>
        <p:nvPicPr>
          <p:cNvPr id="39" name="Shape 39"/>
          <p:cNvPicPr preferRelativeResize="0"/>
          <p:nvPr/>
        </p:nvPicPr>
        <p:blipFill>
          <a:blip r:embed="rId2">
            <a:alphaModFix/>
          </a:blip>
          <a:stretch>
            <a:fillRect/>
          </a:stretch>
        </p:blipFill>
        <p:spPr>
          <a:xfrm>
            <a:off x="173795" y="172450"/>
            <a:ext cx="1243275" cy="1236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40" name="Shape 40"/>
        <p:cNvGrpSpPr/>
        <p:nvPr/>
      </p:nvGrpSpPr>
      <p:grpSpPr>
        <a:xfrm>
          <a:off x="0" y="0"/>
          <a:ext cx="0" cy="0"/>
          <a:chOff x="0" y="0"/>
          <a:chExt cx="0" cy="0"/>
        </a:xfrm>
      </p:grpSpPr>
      <p:sp>
        <p:nvSpPr>
          <p:cNvPr id="41" name="Shape 41"/>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subtitle">
    <p:spTree>
      <p:nvGrpSpPr>
        <p:cNvPr id="50" name="Shape 50"/>
        <p:cNvGrpSpPr/>
        <p:nvPr/>
      </p:nvGrpSpPr>
      <p:grpSpPr>
        <a:xfrm>
          <a:off x="0" y="0"/>
          <a:ext cx="0" cy="0"/>
          <a:chOff x="0" y="0"/>
          <a:chExt cx="0" cy="0"/>
        </a:xfrm>
      </p:grpSpPr>
      <p:pic>
        <p:nvPicPr>
          <p:cNvPr id="51" name="Shape 51"/>
          <p:cNvPicPr preferRelativeResize="0"/>
          <p:nvPr/>
        </p:nvPicPr>
        <p:blipFill>
          <a:blip r:embed="rId2">
            <a:alphaModFix/>
          </a:blip>
          <a:stretch>
            <a:fillRect/>
          </a:stretch>
        </p:blipFill>
        <p:spPr>
          <a:xfrm>
            <a:off x="4" y="0"/>
            <a:ext cx="5171224" cy="1936218"/>
          </a:xfrm>
          <a:prstGeom prst="rect">
            <a:avLst/>
          </a:prstGeom>
          <a:noFill/>
          <a:ln>
            <a:noFill/>
          </a:ln>
        </p:spPr>
      </p:pic>
      <p:sp>
        <p:nvSpPr>
          <p:cNvPr id="52" name="Shape 52"/>
          <p:cNvSpPr/>
          <p:nvPr/>
        </p:nvSpPr>
        <p:spPr>
          <a:xfrm>
            <a:off x="0" y="8534400"/>
            <a:ext cx="16370399" cy="622199"/>
          </a:xfrm>
          <a:prstGeom prst="rect">
            <a:avLst/>
          </a:prstGeom>
          <a:solidFill>
            <a:srgbClr val="00C6F5"/>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53" name="Shape 53"/>
          <p:cNvSpPr txBox="1"/>
          <p:nvPr>
            <p:ph type="title"/>
          </p:nvPr>
        </p:nvSpPr>
        <p:spPr>
          <a:xfrm>
            <a:off x="2146300" y="393700"/>
            <a:ext cx="13868399" cy="3086099"/>
          </a:xfrm>
          <a:prstGeom prst="rect">
            <a:avLst/>
          </a:prstGeom>
          <a:noFill/>
          <a:ln>
            <a:noFill/>
          </a:ln>
        </p:spPr>
        <p:txBody>
          <a:bodyPr anchorCtr="0" anchor="b" bIns="91425" lIns="91425" rIns="91425" tIns="91425"/>
          <a:lstStyle>
            <a:lvl1pPr lvl="0" rtl="0" algn="ctr">
              <a:spcBef>
                <a:spcPts val="0"/>
              </a:spcBef>
              <a:defRPr sz="7200">
                <a:solidFill>
                  <a:srgbClr val="231F21"/>
                </a:solidFill>
              </a:defRPr>
            </a:lvl1pPr>
            <a:lvl2pPr lvl="1" rtl="0">
              <a:spcBef>
                <a:spcPts val="0"/>
              </a:spcBef>
              <a:defRPr sz="6500"/>
            </a:lvl2pPr>
            <a:lvl3pPr lvl="2" rtl="0">
              <a:spcBef>
                <a:spcPts val="0"/>
              </a:spcBef>
              <a:defRPr sz="6500"/>
            </a:lvl3pPr>
            <a:lvl4pPr lvl="3" rtl="0">
              <a:spcBef>
                <a:spcPts val="0"/>
              </a:spcBef>
              <a:defRPr sz="6500"/>
            </a:lvl4pPr>
            <a:lvl5pPr lvl="4" rtl="0">
              <a:spcBef>
                <a:spcPts val="0"/>
              </a:spcBef>
              <a:defRPr sz="6500"/>
            </a:lvl5pPr>
            <a:lvl6pPr lvl="5" rtl="0">
              <a:spcBef>
                <a:spcPts val="0"/>
              </a:spcBef>
              <a:defRPr sz="6500"/>
            </a:lvl6pPr>
            <a:lvl7pPr lvl="6" rtl="0">
              <a:spcBef>
                <a:spcPts val="0"/>
              </a:spcBef>
              <a:defRPr sz="6500"/>
            </a:lvl7pPr>
            <a:lvl8pPr lvl="7" rtl="0">
              <a:spcBef>
                <a:spcPts val="0"/>
              </a:spcBef>
              <a:defRPr sz="6500"/>
            </a:lvl8pPr>
            <a:lvl9pPr lvl="8" rtl="0">
              <a:spcBef>
                <a:spcPts val="0"/>
              </a:spcBef>
              <a:defRPr sz="6500"/>
            </a:lvl9pPr>
          </a:lstStyle>
          <a:p/>
        </p:txBody>
      </p:sp>
      <p:sp>
        <p:nvSpPr>
          <p:cNvPr id="54" name="Shape 54"/>
          <p:cNvSpPr txBox="1"/>
          <p:nvPr>
            <p:ph idx="1" type="body"/>
          </p:nvPr>
        </p:nvSpPr>
        <p:spPr>
          <a:xfrm>
            <a:off x="5092700" y="3479800"/>
            <a:ext cx="7962899" cy="2895600"/>
          </a:xfrm>
          <a:prstGeom prst="rect">
            <a:avLst/>
          </a:prstGeom>
          <a:noFill/>
          <a:ln>
            <a:noFill/>
          </a:ln>
        </p:spPr>
        <p:txBody>
          <a:bodyPr anchorCtr="0" anchor="t" bIns="91425" lIns="91425" rIns="91425" tIns="91425"/>
          <a:lstStyle>
            <a:lvl1pPr indent="0" lvl="0" marL="0" rtl="0" algn="ctr">
              <a:spcBef>
                <a:spcPts val="0"/>
              </a:spcBef>
              <a:buClr>
                <a:srgbClr val="231F21"/>
              </a:buClr>
              <a:buNone/>
              <a:defRPr sz="3000">
                <a:solidFill>
                  <a:srgbClr val="231F21"/>
                </a:solidFill>
              </a:defRPr>
            </a:lvl1pPr>
            <a:lvl2pPr indent="0" lvl="1" marL="0" rtl="0" algn="ctr">
              <a:spcBef>
                <a:spcPts val="0"/>
              </a:spcBef>
              <a:buClr>
                <a:srgbClr val="231F21"/>
              </a:buClr>
              <a:buNone/>
              <a:defRPr sz="3000">
                <a:solidFill>
                  <a:srgbClr val="231F21"/>
                </a:solidFill>
              </a:defRPr>
            </a:lvl2pPr>
            <a:lvl3pPr indent="0" lvl="2" marL="0" rtl="0" algn="ctr">
              <a:spcBef>
                <a:spcPts val="0"/>
              </a:spcBef>
              <a:buClr>
                <a:srgbClr val="231F21"/>
              </a:buClr>
              <a:buNone/>
              <a:defRPr sz="3000">
                <a:solidFill>
                  <a:srgbClr val="231F21"/>
                </a:solidFill>
              </a:defRPr>
            </a:lvl3pPr>
            <a:lvl4pPr indent="0" lvl="3" marL="0" rtl="0" algn="ctr">
              <a:spcBef>
                <a:spcPts val="0"/>
              </a:spcBef>
              <a:buClr>
                <a:srgbClr val="231F21"/>
              </a:buClr>
              <a:buNone/>
              <a:defRPr sz="3000">
                <a:solidFill>
                  <a:srgbClr val="231F21"/>
                </a:solidFill>
              </a:defRPr>
            </a:lvl4pPr>
            <a:lvl5pPr indent="0" lvl="4" marL="0" rtl="0" algn="ctr">
              <a:spcBef>
                <a:spcPts val="0"/>
              </a:spcBef>
              <a:buClr>
                <a:srgbClr val="231F21"/>
              </a:buClr>
              <a:buNone/>
              <a:defRPr sz="3000">
                <a:solidFill>
                  <a:srgbClr val="231F21"/>
                </a:solidFill>
              </a:defRPr>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
        <p:nvSpPr>
          <p:cNvPr id="55" name="Shape 55"/>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56" name="Shape 56"/>
          <p:cNvSpPr/>
          <p:nvPr/>
        </p:nvSpPr>
        <p:spPr>
          <a:xfrm>
            <a:off x="25400" y="8528982"/>
            <a:ext cx="5892900" cy="5949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b="0" i="0" lang="en" sz="3200" u="none" cap="none" strike="noStrike">
                <a:latin typeface="Arial"/>
                <a:ea typeface="Arial"/>
                <a:cs typeface="Arial"/>
                <a:sym typeface="Arial"/>
              </a:rPr>
              <a:t>#</a:t>
            </a:r>
            <a:r>
              <a:rPr lang="en" sz="3200"/>
              <a:t>NantesJUG</a:t>
            </a:r>
            <a:r>
              <a:rPr b="0" i="0" lang="en" sz="3200" u="none" cap="none" strike="noStrike">
                <a:latin typeface="Arial"/>
                <a:ea typeface="Arial"/>
                <a:cs typeface="Arial"/>
                <a:sym typeface="Arial"/>
              </a:rPr>
              <a:t> #</a:t>
            </a:r>
            <a:r>
              <a:rPr lang="en" sz="3200"/>
              <a:t>Handwriting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p:spTree>
      <p:nvGrpSpPr>
        <p:cNvPr id="57" name="Shape 57"/>
        <p:cNvGrpSpPr/>
        <p:nvPr/>
      </p:nvGrpSpPr>
      <p:grpSpPr>
        <a:xfrm>
          <a:off x="0" y="0"/>
          <a:ext cx="0" cy="0"/>
          <a:chOff x="0" y="0"/>
          <a:chExt cx="0" cy="0"/>
        </a:xfrm>
      </p:grpSpPr>
      <p:sp>
        <p:nvSpPr>
          <p:cNvPr id="58" name="Shape 58"/>
          <p:cNvSpPr txBox="1"/>
          <p:nvPr>
            <p:ph type="title"/>
          </p:nvPr>
        </p:nvSpPr>
        <p:spPr>
          <a:xfrm>
            <a:off x="1562100" y="12700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
        <p:nvSpPr>
          <p:cNvPr id="59" name="Shape 59"/>
          <p:cNvSpPr txBox="1"/>
          <p:nvPr>
            <p:ph idx="1" type="body"/>
          </p:nvPr>
        </p:nvSpPr>
        <p:spPr>
          <a:xfrm>
            <a:off x="1788025" y="1955125"/>
            <a:ext cx="14300099" cy="6438900"/>
          </a:xfrm>
          <a:prstGeom prst="rect">
            <a:avLst/>
          </a:prstGeom>
          <a:noFill/>
          <a:ln>
            <a:noFill/>
          </a:ln>
        </p:spPr>
        <p:txBody>
          <a:bodyPr anchorCtr="0" anchor="t" bIns="91425" lIns="91425" rIns="91425" tIns="91425"/>
          <a:lstStyle>
            <a:lvl1pPr lvl="0" rtl="0">
              <a:spcBef>
                <a:spcPts val="0"/>
              </a:spcBef>
              <a:defRPr sz="4200">
                <a:latin typeface="Cabin"/>
                <a:ea typeface="Cabin"/>
                <a:cs typeface="Cabin"/>
                <a:sym typeface="Cabin"/>
              </a:defRPr>
            </a:lvl1pPr>
            <a:lvl2pPr indent="-533400" lvl="1" marL="1041400" rtl="0">
              <a:spcBef>
                <a:spcPts val="0"/>
              </a:spcBef>
              <a:defRPr sz="3700"/>
            </a:lvl2pPr>
            <a:lvl3pPr indent="-533400" lvl="2" marL="1333500" rtl="0">
              <a:spcBef>
                <a:spcPts val="0"/>
              </a:spcBef>
              <a:defRPr sz="3700"/>
            </a:lvl3pPr>
            <a:lvl4pPr indent="-533400" lvl="3" marL="1638300" rtl="0">
              <a:spcBef>
                <a:spcPts val="0"/>
              </a:spcBef>
              <a:defRPr sz="3700"/>
            </a:lvl4pPr>
            <a:lvl5pPr indent="-533400" lvl="4" marL="1930400" rtl="0">
              <a:spcBef>
                <a:spcPts val="0"/>
              </a:spcBef>
              <a:defRPr sz="3700"/>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p:spTree>
      <p:nvGrpSpPr>
        <p:cNvPr id="60" name="Shape 60"/>
        <p:cNvGrpSpPr/>
        <p:nvPr/>
      </p:nvGrpSpPr>
      <p:grpSpPr>
        <a:xfrm>
          <a:off x="0" y="0"/>
          <a:ext cx="0" cy="0"/>
          <a:chOff x="0" y="0"/>
          <a:chExt cx="0" cy="0"/>
        </a:xfrm>
      </p:grpSpPr>
      <p:sp>
        <p:nvSpPr>
          <p:cNvPr id="61" name="Shape 61"/>
          <p:cNvSpPr txBox="1"/>
          <p:nvPr>
            <p:ph type="title"/>
          </p:nvPr>
        </p:nvSpPr>
        <p:spPr>
          <a:xfrm>
            <a:off x="1562100" y="127000"/>
            <a:ext cx="14351099" cy="1498500"/>
          </a:xfrm>
          <a:prstGeom prst="rect">
            <a:avLst/>
          </a:prstGeom>
          <a:noFill/>
          <a:ln>
            <a:noFill/>
          </a:ln>
        </p:spPr>
        <p:txBody>
          <a:bodyPr anchorCtr="0" anchor="ctr" bIns="91425" lIns="91425" rIns="91425" tIns="91425"/>
          <a:lstStyle>
            <a:lvl1pPr lvl="0" rtl="0">
              <a:spcBef>
                <a:spcPts val="0"/>
              </a:spcBef>
              <a:defRPr sz="6500"/>
            </a:lvl1pPr>
            <a:lvl2pPr indent="228600" lvl="1" rtl="0">
              <a:spcBef>
                <a:spcPts val="0"/>
              </a:spcBef>
              <a:defRPr sz="6500"/>
            </a:lvl2pPr>
            <a:lvl3pPr indent="457200" lvl="2" rtl="0">
              <a:spcBef>
                <a:spcPts val="0"/>
              </a:spcBef>
              <a:defRPr sz="6500"/>
            </a:lvl3pPr>
            <a:lvl4pPr indent="685800" lvl="3" rtl="0">
              <a:spcBef>
                <a:spcPts val="0"/>
              </a:spcBef>
              <a:defRPr sz="6500"/>
            </a:lvl4pPr>
            <a:lvl5pPr indent="914400" lvl="4" rtl="0">
              <a:spcBef>
                <a:spcPts val="0"/>
              </a:spcBef>
              <a:defRPr sz="6500"/>
            </a:lvl5pPr>
            <a:lvl6pPr indent="1143000" lvl="5" rtl="0">
              <a:spcBef>
                <a:spcPts val="0"/>
              </a:spcBef>
              <a:defRPr sz="6500"/>
            </a:lvl6pPr>
            <a:lvl7pPr indent="1371600" lvl="6" rtl="0">
              <a:spcBef>
                <a:spcPts val="0"/>
              </a:spcBef>
              <a:defRPr sz="6500"/>
            </a:lvl7pPr>
            <a:lvl8pPr indent="1600200" lvl="7" rtl="0">
              <a:spcBef>
                <a:spcPts val="0"/>
              </a:spcBef>
              <a:defRPr sz="6500"/>
            </a:lvl8pPr>
            <a:lvl9pPr indent="1828800" lvl="8" rtl="0">
              <a:spcBef>
                <a:spcPts val="0"/>
              </a:spcBef>
              <a:defRPr sz="6500"/>
            </a:lvl9pPr>
          </a:lstStyle>
          <a:p/>
        </p:txBody>
      </p:sp>
      <p:sp>
        <p:nvSpPr>
          <p:cNvPr id="62" name="Shape 62"/>
          <p:cNvSpPr txBox="1"/>
          <p:nvPr>
            <p:ph idx="1" type="body"/>
          </p:nvPr>
        </p:nvSpPr>
        <p:spPr>
          <a:xfrm>
            <a:off x="1587500" y="1968500"/>
            <a:ext cx="14351099" cy="6438900"/>
          </a:xfrm>
          <a:prstGeom prst="rect">
            <a:avLst/>
          </a:prstGeom>
          <a:noFill/>
          <a:ln>
            <a:noFill/>
          </a:ln>
        </p:spPr>
        <p:txBody>
          <a:bodyPr anchorCtr="0" anchor="t" bIns="91425" lIns="91425" rIns="91425" tIns="91425"/>
          <a:lstStyle>
            <a:lvl1pPr lvl="0" rtl="0">
              <a:spcBef>
                <a:spcPts val="0"/>
              </a:spcBef>
              <a:defRPr sz="4200">
                <a:latin typeface="Cabin"/>
                <a:ea typeface="Cabin"/>
                <a:cs typeface="Cabin"/>
                <a:sym typeface="Cabin"/>
              </a:defRPr>
            </a:lvl1pPr>
            <a:lvl2pPr indent="-533400" lvl="1" marL="1041400" rtl="0">
              <a:spcBef>
                <a:spcPts val="0"/>
              </a:spcBef>
              <a:defRPr sz="3700"/>
            </a:lvl2pPr>
            <a:lvl3pPr indent="-533400" lvl="2" marL="1333500" rtl="0">
              <a:spcBef>
                <a:spcPts val="0"/>
              </a:spcBef>
              <a:defRPr sz="3700"/>
            </a:lvl3pPr>
            <a:lvl4pPr indent="-533400" lvl="3" marL="1638300" rtl="0">
              <a:spcBef>
                <a:spcPts val="0"/>
              </a:spcBef>
              <a:defRPr sz="3700"/>
            </a:lvl4pPr>
            <a:lvl5pPr indent="-533400" lvl="4" marL="1930400" rtl="0">
              <a:spcBef>
                <a:spcPts val="0"/>
              </a:spcBef>
              <a:defRPr sz="3700"/>
            </a:lvl5pPr>
            <a:lvl6pPr lvl="5" rtl="0">
              <a:spcBef>
                <a:spcPts val="0"/>
              </a:spcBef>
              <a:defRPr sz="4200">
                <a:latin typeface="Cabin"/>
                <a:ea typeface="Cabin"/>
                <a:cs typeface="Cabin"/>
                <a:sym typeface="Cabin"/>
              </a:defRPr>
            </a:lvl6pPr>
            <a:lvl7pPr lvl="6" rtl="0">
              <a:spcBef>
                <a:spcPts val="0"/>
              </a:spcBef>
              <a:defRPr sz="4200">
                <a:latin typeface="Cabin"/>
                <a:ea typeface="Cabin"/>
                <a:cs typeface="Cabin"/>
                <a:sym typeface="Cabin"/>
              </a:defRPr>
            </a:lvl7pPr>
            <a:lvl8pPr lvl="7" rtl="0">
              <a:spcBef>
                <a:spcPts val="0"/>
              </a:spcBef>
              <a:defRPr sz="4200">
                <a:latin typeface="Cabin"/>
                <a:ea typeface="Cabin"/>
                <a:cs typeface="Cabin"/>
                <a:sym typeface="Cabin"/>
              </a:defRPr>
            </a:lvl8pPr>
            <a:lvl9pPr lvl="8" rtl="0">
              <a:spcBef>
                <a:spcPts val="0"/>
              </a:spcBef>
              <a:defRPr sz="4200">
                <a:latin typeface="Cabin"/>
                <a:ea typeface="Cabin"/>
                <a:cs typeface="Cabin"/>
                <a:sym typeface="Cabin"/>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image" Target="../media/image03.png"/><Relationship Id="rId2" Type="http://schemas.openxmlformats.org/officeDocument/2006/relationships/slideLayout" Target="../slideLayouts/slideLayout.xm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xml.rels><?xml version="1.0" encoding="UTF-8" standalone="yes"?><Relationships xmlns="http://schemas.openxmlformats.org/package/2006/relationships"><Relationship Id="rId1" Type="http://schemas.openxmlformats.org/officeDocument/2006/relationships/image" Target="../media/image03.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theme" Target="../theme/theme2.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7" name="Shape 7"/>
          <p:cNvSpPr/>
          <p:nvPr/>
        </p:nvSpPr>
        <p:spPr>
          <a:xfrm>
            <a:off x="0" y="8521700"/>
            <a:ext cx="16370399" cy="622199"/>
          </a:xfrm>
          <a:prstGeom prst="rect">
            <a:avLst/>
          </a:prstGeom>
          <a:solidFill>
            <a:srgbClr val="00C6F5"/>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8" name="Shape 8"/>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9" name="Shape 9"/>
          <p:cNvSpPr/>
          <p:nvPr/>
        </p:nvSpPr>
        <p:spPr>
          <a:xfrm>
            <a:off x="25400" y="8528982"/>
            <a:ext cx="5892900" cy="594900"/>
          </a:xfrm>
          <a:prstGeom prst="rect">
            <a:avLst/>
          </a:prstGeom>
          <a:noFill/>
          <a:ln>
            <a:noFill/>
          </a:ln>
        </p:spPr>
        <p:txBody>
          <a:bodyPr anchorCtr="0" anchor="ctr" bIns="50800" lIns="50800" rIns="50800" tIns="50800">
            <a:noAutofit/>
          </a:bodyPr>
          <a:lstStyle/>
          <a:p>
            <a:pPr lvl="0" rtl="0">
              <a:spcBef>
                <a:spcPts val="0"/>
              </a:spcBef>
              <a:buClr>
                <a:schemeClr val="dk1"/>
              </a:buClr>
              <a:buSzPct val="25000"/>
              <a:buFont typeface="Arial"/>
              <a:buNone/>
            </a:pPr>
            <a:r>
              <a:rPr lang="en" sz="3200">
                <a:solidFill>
                  <a:schemeClr val="dk1"/>
                </a:solidFill>
              </a:rPr>
              <a:t>#NantesJUG #Handwriting</a:t>
            </a:r>
          </a:p>
        </p:txBody>
      </p:sp>
      <p:sp>
        <p:nvSpPr>
          <p:cNvPr id="10" name="Shape 10"/>
          <p:cNvSpPr txBox="1"/>
          <p:nvPr>
            <p:ph type="title"/>
          </p:nvPr>
        </p:nvSpPr>
        <p:spPr>
          <a:xfrm>
            <a:off x="1562100" y="127000"/>
            <a:ext cx="14351099" cy="1498500"/>
          </a:xfrm>
          <a:prstGeom prst="rect">
            <a:avLst/>
          </a:prstGeom>
          <a:noFill/>
          <a:ln>
            <a:noFill/>
          </a:ln>
        </p:spPr>
        <p:txBody>
          <a:bodyPr anchorCtr="0" anchor="ctr" bIns="91425" lIns="91425" rIns="91425" tIns="91425"/>
          <a:lstStyle>
            <a:lvl1pPr indent="0" lvl="0" marL="0" marR="0" rtl="0" algn="l">
              <a:spcBef>
                <a:spcPts val="0"/>
              </a:spcBef>
              <a:defRPr b="0" i="0" sz="6500" u="none" cap="none" strike="noStrike">
                <a:latin typeface="Arial"/>
                <a:ea typeface="Arial"/>
                <a:cs typeface="Arial"/>
                <a:sym typeface="Arial"/>
              </a:defRPr>
            </a:lvl1pPr>
            <a:lvl2pPr indent="228600" lvl="1" marL="0" marR="0" rtl="0" algn="l">
              <a:spcBef>
                <a:spcPts val="0"/>
              </a:spcBef>
              <a:defRPr b="0" i="0" sz="6500" u="none" cap="none" strike="noStrike">
                <a:latin typeface="Arial"/>
                <a:ea typeface="Arial"/>
                <a:cs typeface="Arial"/>
                <a:sym typeface="Arial"/>
              </a:defRPr>
            </a:lvl2pPr>
            <a:lvl3pPr indent="457200" lvl="2" marL="0" marR="0" rtl="0" algn="l">
              <a:spcBef>
                <a:spcPts val="0"/>
              </a:spcBef>
              <a:defRPr b="0" i="0" sz="6500" u="none" cap="none" strike="noStrike">
                <a:latin typeface="Arial"/>
                <a:ea typeface="Arial"/>
                <a:cs typeface="Arial"/>
                <a:sym typeface="Arial"/>
              </a:defRPr>
            </a:lvl3pPr>
            <a:lvl4pPr indent="685800" lvl="3" marL="0" marR="0" rtl="0" algn="l">
              <a:spcBef>
                <a:spcPts val="0"/>
              </a:spcBef>
              <a:defRPr b="0" i="0" sz="6500" u="none" cap="none" strike="noStrike">
                <a:latin typeface="Arial"/>
                <a:ea typeface="Arial"/>
                <a:cs typeface="Arial"/>
                <a:sym typeface="Arial"/>
              </a:defRPr>
            </a:lvl4pPr>
            <a:lvl5pPr indent="914400" lvl="4" marL="0" marR="0" rtl="0" algn="l">
              <a:spcBef>
                <a:spcPts val="0"/>
              </a:spcBef>
              <a:defRPr b="0" i="0" sz="6500" u="none" cap="none" strike="noStrike">
                <a:latin typeface="Arial"/>
                <a:ea typeface="Arial"/>
                <a:cs typeface="Arial"/>
                <a:sym typeface="Arial"/>
              </a:defRPr>
            </a:lvl5pPr>
            <a:lvl6pPr indent="1143000" lvl="5" marL="0" marR="0" rtl="0" algn="l">
              <a:spcBef>
                <a:spcPts val="0"/>
              </a:spcBef>
              <a:defRPr b="0" i="0" sz="6500" u="none" cap="none" strike="noStrike">
                <a:latin typeface="Arial"/>
                <a:ea typeface="Arial"/>
                <a:cs typeface="Arial"/>
                <a:sym typeface="Arial"/>
              </a:defRPr>
            </a:lvl6pPr>
            <a:lvl7pPr indent="1371600" lvl="6" marL="0" marR="0" rtl="0" algn="l">
              <a:spcBef>
                <a:spcPts val="0"/>
              </a:spcBef>
              <a:defRPr b="0" i="0" sz="6500" u="none" cap="none" strike="noStrike">
                <a:latin typeface="Arial"/>
                <a:ea typeface="Arial"/>
                <a:cs typeface="Arial"/>
                <a:sym typeface="Arial"/>
              </a:defRPr>
            </a:lvl7pPr>
            <a:lvl8pPr indent="1600200" lvl="7" marL="0" marR="0" rtl="0" algn="l">
              <a:spcBef>
                <a:spcPts val="0"/>
              </a:spcBef>
              <a:defRPr b="0" i="0" sz="6500" u="none" cap="none" strike="noStrike">
                <a:latin typeface="Arial"/>
                <a:ea typeface="Arial"/>
                <a:cs typeface="Arial"/>
                <a:sym typeface="Arial"/>
              </a:defRPr>
            </a:lvl8pPr>
            <a:lvl9pPr indent="1828800" lvl="8" marL="0" marR="0" rtl="0" algn="l">
              <a:spcBef>
                <a:spcPts val="0"/>
              </a:spcBef>
              <a:defRPr b="0" i="0" sz="6500" u="none" cap="none" strike="noStrike">
                <a:latin typeface="Arial"/>
                <a:ea typeface="Arial"/>
                <a:cs typeface="Arial"/>
                <a:sym typeface="Arial"/>
              </a:defRPr>
            </a:lvl9pPr>
          </a:lstStyle>
          <a:p/>
        </p:txBody>
      </p:sp>
      <p:sp>
        <p:nvSpPr>
          <p:cNvPr id="11" name="Shape 11"/>
          <p:cNvSpPr txBox="1"/>
          <p:nvPr>
            <p:ph idx="1" type="body"/>
          </p:nvPr>
        </p:nvSpPr>
        <p:spPr>
          <a:xfrm>
            <a:off x="1587500" y="1968500"/>
            <a:ext cx="14300099" cy="6438900"/>
          </a:xfrm>
          <a:prstGeom prst="rect">
            <a:avLst/>
          </a:prstGeom>
          <a:noFill/>
          <a:ln>
            <a:noFill/>
          </a:ln>
        </p:spPr>
        <p:txBody>
          <a:bodyPr anchorCtr="0" anchor="t" bIns="91425" lIns="91425" rIns="91425" tIns="91425"/>
          <a:lstStyle>
            <a:lvl1pPr indent="-77343" lvl="0" marL="749300" marR="0" rtl="0" algn="l">
              <a:spcBef>
                <a:spcPts val="1000"/>
              </a:spcBef>
              <a:buFont typeface="Cabin"/>
              <a:buChar char="•"/>
              <a:defRPr b="0" i="0" sz="4200" u="none" cap="none" strike="noStrike">
                <a:latin typeface="Cabin"/>
                <a:ea typeface="Cabin"/>
                <a:cs typeface="Cabin"/>
                <a:sym typeface="Cabin"/>
              </a:defRPr>
            </a:lvl1pPr>
            <a:lvl2pPr indent="-131635" lvl="1" marL="1041400" marR="0" rtl="0" algn="l">
              <a:spcBef>
                <a:spcPts val="1000"/>
              </a:spcBef>
              <a:buFont typeface="Cabin"/>
              <a:buChar char="•"/>
              <a:defRPr b="0" i="0" sz="3700" u="none" cap="none" strike="noStrike">
                <a:latin typeface="Cabin"/>
                <a:ea typeface="Cabin"/>
                <a:cs typeface="Cabin"/>
                <a:sym typeface="Cabin"/>
              </a:defRPr>
            </a:lvl2pPr>
            <a:lvl3pPr indent="-131635" lvl="2" marL="1333500" marR="0" rtl="0" algn="l">
              <a:spcBef>
                <a:spcPts val="1000"/>
              </a:spcBef>
              <a:buFont typeface="Cabin"/>
              <a:buChar char="•"/>
              <a:defRPr b="0" i="0" sz="3700" u="none" cap="none" strike="noStrike">
                <a:latin typeface="Cabin"/>
                <a:ea typeface="Cabin"/>
                <a:cs typeface="Cabin"/>
                <a:sym typeface="Cabin"/>
              </a:defRPr>
            </a:lvl3pPr>
            <a:lvl4pPr indent="-131635" lvl="3" marL="1638300" marR="0" rtl="0" algn="l">
              <a:spcBef>
                <a:spcPts val="1000"/>
              </a:spcBef>
              <a:buFont typeface="Cabin"/>
              <a:buChar char="•"/>
              <a:defRPr b="0" i="0" sz="3700" u="none" cap="none" strike="noStrike">
                <a:latin typeface="Cabin"/>
                <a:ea typeface="Cabin"/>
                <a:cs typeface="Cabin"/>
                <a:sym typeface="Cabin"/>
              </a:defRPr>
            </a:lvl4pPr>
            <a:lvl5pPr indent="-131635" lvl="4" marL="1930400" marR="0" rtl="0" algn="l">
              <a:spcBef>
                <a:spcPts val="1000"/>
              </a:spcBef>
              <a:buFont typeface="Cabin"/>
              <a:buChar char="•"/>
              <a:defRPr b="0" i="0" sz="3700" u="none" cap="none" strike="noStrike">
                <a:latin typeface="Cabin"/>
                <a:ea typeface="Cabin"/>
                <a:cs typeface="Cabin"/>
                <a:sym typeface="Cabin"/>
              </a:defRPr>
            </a:lvl5pPr>
            <a:lvl6pPr indent="-149424" lvl="5" marL="2294581" marR="0" rtl="0" algn="l">
              <a:spcBef>
                <a:spcPts val="1000"/>
              </a:spcBef>
              <a:buFont typeface="Cabin"/>
              <a:buChar char="•"/>
              <a:defRPr b="0" i="0" sz="4200" u="none" cap="none" strike="noStrike">
                <a:latin typeface="Cabin"/>
                <a:ea typeface="Cabin"/>
                <a:cs typeface="Cabin"/>
                <a:sym typeface="Cabin"/>
              </a:defRPr>
            </a:lvl6pPr>
            <a:lvl7pPr indent="-149424" lvl="6" marL="2586681" marR="0" rtl="0" algn="l">
              <a:spcBef>
                <a:spcPts val="1000"/>
              </a:spcBef>
              <a:buFont typeface="Cabin"/>
              <a:buChar char="•"/>
              <a:defRPr b="0" i="0" sz="4200" u="none" cap="none" strike="noStrike">
                <a:latin typeface="Cabin"/>
                <a:ea typeface="Cabin"/>
                <a:cs typeface="Cabin"/>
                <a:sym typeface="Cabin"/>
              </a:defRPr>
            </a:lvl7pPr>
            <a:lvl8pPr indent="-149424" lvl="7" marL="2878781" marR="0" rtl="0" algn="l">
              <a:spcBef>
                <a:spcPts val="1000"/>
              </a:spcBef>
              <a:buFont typeface="Cabin"/>
              <a:buChar char="•"/>
              <a:defRPr b="0" i="0" sz="4200" u="none" cap="none" strike="noStrike">
                <a:latin typeface="Cabin"/>
                <a:ea typeface="Cabin"/>
                <a:cs typeface="Cabin"/>
                <a:sym typeface="Cabin"/>
              </a:defRPr>
            </a:lvl8pPr>
            <a:lvl9pPr indent="-149424" lvl="8" marL="3170881" marR="0" rtl="0" algn="l">
              <a:spcBef>
                <a:spcPts val="1000"/>
              </a:spcBef>
              <a:buFont typeface="Cabin"/>
              <a:buChar char="•"/>
              <a:defRPr b="0" i="0" sz="4200" u="none" cap="none" strike="noStrike">
                <a:latin typeface="Cabin"/>
                <a:ea typeface="Cabin"/>
                <a:cs typeface="Cabin"/>
                <a:sym typeface="Cabin"/>
              </a:defRPr>
            </a:lvl9pPr>
          </a:lstStyle>
          <a:p/>
        </p:txBody>
      </p:sp>
      <p:pic>
        <p:nvPicPr>
          <p:cNvPr id="12" name="Shape 12"/>
          <p:cNvPicPr preferRelativeResize="0"/>
          <p:nvPr/>
        </p:nvPicPr>
        <p:blipFill>
          <a:blip r:embed="rId1">
            <a:alphaModFix/>
          </a:blip>
          <a:stretch>
            <a:fillRect/>
          </a:stretch>
        </p:blipFill>
        <p:spPr>
          <a:xfrm>
            <a:off x="173795" y="172450"/>
            <a:ext cx="1243275" cy="1236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2" name="Shape 42"/>
        <p:cNvGrpSpPr/>
        <p:nvPr/>
      </p:nvGrpSpPr>
      <p:grpSpPr>
        <a:xfrm>
          <a:off x="0" y="0"/>
          <a:ext cx="0" cy="0"/>
          <a:chOff x="0" y="0"/>
          <a:chExt cx="0" cy="0"/>
        </a:xfrm>
      </p:grpSpPr>
      <p:sp>
        <p:nvSpPr>
          <p:cNvPr id="43" name="Shape 43"/>
          <p:cNvSpPr/>
          <p:nvPr/>
        </p:nvSpPr>
        <p:spPr>
          <a:xfrm>
            <a:off x="-152400" y="-12700"/>
            <a:ext cx="16395599" cy="1638300"/>
          </a:xfrm>
          <a:prstGeom prst="rect">
            <a:avLst/>
          </a:prstGeom>
          <a:solidFill>
            <a:srgbClr val="FFFFFF"/>
          </a:solidFill>
          <a:ln>
            <a:noFill/>
          </a:ln>
        </p:spPr>
        <p:txBody>
          <a:bodyPr anchorCtr="0" anchor="ctr" bIns="0" lIns="0" rIns="0" tIns="0">
            <a:noAutofit/>
          </a:bodyPr>
          <a:lstStyle/>
          <a:p>
            <a:pPr indent="0" lvl="0" marL="0" marR="0" rtl="0" algn="ctr">
              <a:spcBef>
                <a:spcPts val="0"/>
              </a:spcBef>
              <a:buNone/>
            </a:pPr>
            <a:r>
              <a:t/>
            </a:r>
            <a:endParaRPr b="0" i="0" sz="3200" u="none" cap="none" strike="noStrike">
              <a:latin typeface="Cabin"/>
              <a:ea typeface="Cabin"/>
              <a:cs typeface="Cabin"/>
              <a:sym typeface="Cabin"/>
            </a:endParaRPr>
          </a:p>
        </p:txBody>
      </p:sp>
      <p:sp>
        <p:nvSpPr>
          <p:cNvPr id="44" name="Shape 44"/>
          <p:cNvSpPr/>
          <p:nvPr/>
        </p:nvSpPr>
        <p:spPr>
          <a:xfrm>
            <a:off x="0" y="8521700"/>
            <a:ext cx="16370399" cy="622199"/>
          </a:xfrm>
          <a:prstGeom prst="rect">
            <a:avLst/>
          </a:prstGeom>
          <a:solidFill>
            <a:srgbClr val="00C6F5"/>
          </a:solidFill>
          <a:ln>
            <a:noFill/>
          </a:ln>
        </p:spPr>
        <p:txBody>
          <a:bodyPr anchorCtr="0" anchor="ctr" bIns="0" lIns="0" rIns="0" tIns="0">
            <a:noAutofit/>
          </a:bodyPr>
          <a:lstStyle/>
          <a:p>
            <a:pPr indent="0" lvl="0" marL="0" marR="0" rtl="0" algn="l">
              <a:spcBef>
                <a:spcPts val="0"/>
              </a:spcBef>
              <a:buNone/>
            </a:pPr>
            <a:r>
              <a:t/>
            </a:r>
            <a:endParaRPr b="0" i="0" sz="3200" u="none" cap="none" strike="noStrike">
              <a:latin typeface="Cabin"/>
              <a:ea typeface="Cabin"/>
              <a:cs typeface="Cabin"/>
              <a:sym typeface="Cabin"/>
            </a:endParaRPr>
          </a:p>
        </p:txBody>
      </p:sp>
      <p:sp>
        <p:nvSpPr>
          <p:cNvPr id="45" name="Shape 45"/>
          <p:cNvSpPr/>
          <p:nvPr/>
        </p:nvSpPr>
        <p:spPr>
          <a:xfrm>
            <a:off x="9102824" y="8547100"/>
            <a:ext cx="7099200" cy="558899"/>
          </a:xfrm>
          <a:prstGeom prst="rect">
            <a:avLst/>
          </a:prstGeom>
          <a:noFill/>
          <a:ln>
            <a:noFill/>
          </a:ln>
        </p:spPr>
        <p:txBody>
          <a:bodyPr anchorCtr="0" anchor="ctr" bIns="50800" lIns="50800" rIns="50800" tIns="50800">
            <a:noAutofit/>
          </a:bodyPr>
          <a:lstStyle/>
          <a:p>
            <a:pPr indent="0" lvl="0" marL="0" marR="0" rtl="0" algn="r">
              <a:spcBef>
                <a:spcPts val="0"/>
              </a:spcBef>
              <a:buSzPct val="25000"/>
              <a:buNone/>
            </a:pPr>
            <a:r>
              <a:rPr b="0" i="0" lang="en" sz="3200" u="none" cap="none" strike="noStrike">
                <a:latin typeface="Arial"/>
                <a:ea typeface="Arial"/>
                <a:cs typeface="Arial"/>
                <a:sym typeface="Arial"/>
              </a:rPr>
              <a:t>@</a:t>
            </a:r>
            <a:r>
              <a:rPr lang="en" sz="3200"/>
              <a:t>padewitte @ystreibel</a:t>
            </a:r>
          </a:p>
        </p:txBody>
      </p:sp>
      <p:sp>
        <p:nvSpPr>
          <p:cNvPr id="46" name="Shape 46"/>
          <p:cNvSpPr/>
          <p:nvPr/>
        </p:nvSpPr>
        <p:spPr>
          <a:xfrm>
            <a:off x="25400" y="8528982"/>
            <a:ext cx="5892900" cy="5949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b="0" i="0" lang="en" sz="3200" u="none" cap="none" strike="noStrike">
                <a:latin typeface="Arial"/>
                <a:ea typeface="Arial"/>
                <a:cs typeface="Arial"/>
                <a:sym typeface="Arial"/>
              </a:rPr>
              <a:t>#</a:t>
            </a:r>
            <a:r>
              <a:rPr lang="en" sz="3200"/>
              <a:t>NantesJUG</a:t>
            </a:r>
            <a:r>
              <a:rPr b="0" i="0" lang="en" sz="3200" u="none" cap="none" strike="noStrike">
                <a:latin typeface="Arial"/>
                <a:ea typeface="Arial"/>
                <a:cs typeface="Arial"/>
                <a:sym typeface="Arial"/>
              </a:rPr>
              <a:t> #</a:t>
            </a:r>
            <a:r>
              <a:rPr lang="en" sz="3200"/>
              <a:t>Handwriting</a:t>
            </a:r>
          </a:p>
        </p:txBody>
      </p:sp>
      <p:sp>
        <p:nvSpPr>
          <p:cNvPr id="47" name="Shape 47"/>
          <p:cNvSpPr txBox="1"/>
          <p:nvPr>
            <p:ph type="title"/>
          </p:nvPr>
        </p:nvSpPr>
        <p:spPr>
          <a:xfrm>
            <a:off x="1562100" y="127000"/>
            <a:ext cx="14351099" cy="1498500"/>
          </a:xfrm>
          <a:prstGeom prst="rect">
            <a:avLst/>
          </a:prstGeom>
          <a:noFill/>
          <a:ln>
            <a:noFill/>
          </a:ln>
        </p:spPr>
        <p:txBody>
          <a:bodyPr anchorCtr="0" anchor="ctr" bIns="91425" lIns="91425" rIns="91425" tIns="91425"/>
          <a:lstStyle>
            <a:lvl1pPr indent="0" lvl="0" marL="0" marR="0" rtl="0" algn="l">
              <a:spcBef>
                <a:spcPts val="0"/>
              </a:spcBef>
              <a:defRPr b="0" i="0" sz="6500" u="none" cap="none" strike="noStrike">
                <a:latin typeface="Arial"/>
                <a:ea typeface="Arial"/>
                <a:cs typeface="Arial"/>
                <a:sym typeface="Arial"/>
              </a:defRPr>
            </a:lvl1pPr>
            <a:lvl2pPr indent="228600" lvl="1" marL="0" marR="0" rtl="0" algn="l">
              <a:spcBef>
                <a:spcPts val="0"/>
              </a:spcBef>
              <a:defRPr b="0" i="0" sz="6500" u="none" cap="none" strike="noStrike">
                <a:latin typeface="Arial"/>
                <a:ea typeface="Arial"/>
                <a:cs typeface="Arial"/>
                <a:sym typeface="Arial"/>
              </a:defRPr>
            </a:lvl2pPr>
            <a:lvl3pPr indent="457200" lvl="2" marL="0" marR="0" rtl="0" algn="l">
              <a:spcBef>
                <a:spcPts val="0"/>
              </a:spcBef>
              <a:defRPr b="0" i="0" sz="6500" u="none" cap="none" strike="noStrike">
                <a:latin typeface="Arial"/>
                <a:ea typeface="Arial"/>
                <a:cs typeface="Arial"/>
                <a:sym typeface="Arial"/>
              </a:defRPr>
            </a:lvl3pPr>
            <a:lvl4pPr indent="685800" lvl="3" marL="0" marR="0" rtl="0" algn="l">
              <a:spcBef>
                <a:spcPts val="0"/>
              </a:spcBef>
              <a:defRPr b="0" i="0" sz="6500" u="none" cap="none" strike="noStrike">
                <a:latin typeface="Arial"/>
                <a:ea typeface="Arial"/>
                <a:cs typeface="Arial"/>
                <a:sym typeface="Arial"/>
              </a:defRPr>
            </a:lvl4pPr>
            <a:lvl5pPr indent="914400" lvl="4" marL="0" marR="0" rtl="0" algn="l">
              <a:spcBef>
                <a:spcPts val="0"/>
              </a:spcBef>
              <a:defRPr b="0" i="0" sz="6500" u="none" cap="none" strike="noStrike">
                <a:latin typeface="Arial"/>
                <a:ea typeface="Arial"/>
                <a:cs typeface="Arial"/>
                <a:sym typeface="Arial"/>
              </a:defRPr>
            </a:lvl5pPr>
            <a:lvl6pPr indent="1143000" lvl="5" marL="0" marR="0" rtl="0" algn="l">
              <a:spcBef>
                <a:spcPts val="0"/>
              </a:spcBef>
              <a:defRPr b="0" i="0" sz="6500" u="none" cap="none" strike="noStrike">
                <a:latin typeface="Arial"/>
                <a:ea typeface="Arial"/>
                <a:cs typeface="Arial"/>
                <a:sym typeface="Arial"/>
              </a:defRPr>
            </a:lvl6pPr>
            <a:lvl7pPr indent="1371600" lvl="6" marL="0" marR="0" rtl="0" algn="l">
              <a:spcBef>
                <a:spcPts val="0"/>
              </a:spcBef>
              <a:defRPr b="0" i="0" sz="6500" u="none" cap="none" strike="noStrike">
                <a:latin typeface="Arial"/>
                <a:ea typeface="Arial"/>
                <a:cs typeface="Arial"/>
                <a:sym typeface="Arial"/>
              </a:defRPr>
            </a:lvl7pPr>
            <a:lvl8pPr indent="1600200" lvl="7" marL="0" marR="0" rtl="0" algn="l">
              <a:spcBef>
                <a:spcPts val="0"/>
              </a:spcBef>
              <a:defRPr b="0" i="0" sz="6500" u="none" cap="none" strike="noStrike">
                <a:latin typeface="Arial"/>
                <a:ea typeface="Arial"/>
                <a:cs typeface="Arial"/>
                <a:sym typeface="Arial"/>
              </a:defRPr>
            </a:lvl8pPr>
            <a:lvl9pPr indent="1828800" lvl="8" marL="0" marR="0" rtl="0" algn="l">
              <a:spcBef>
                <a:spcPts val="0"/>
              </a:spcBef>
              <a:defRPr b="0" i="0" sz="6500" u="none" cap="none" strike="noStrike">
                <a:latin typeface="Arial"/>
                <a:ea typeface="Arial"/>
                <a:cs typeface="Arial"/>
                <a:sym typeface="Arial"/>
              </a:defRPr>
            </a:lvl9pPr>
          </a:lstStyle>
          <a:p/>
        </p:txBody>
      </p:sp>
      <p:sp>
        <p:nvSpPr>
          <p:cNvPr id="48" name="Shape 48"/>
          <p:cNvSpPr txBox="1"/>
          <p:nvPr>
            <p:ph idx="1" type="body"/>
          </p:nvPr>
        </p:nvSpPr>
        <p:spPr>
          <a:xfrm>
            <a:off x="1587500" y="1968500"/>
            <a:ext cx="14300099" cy="6438900"/>
          </a:xfrm>
          <a:prstGeom prst="rect">
            <a:avLst/>
          </a:prstGeom>
          <a:noFill/>
          <a:ln>
            <a:noFill/>
          </a:ln>
        </p:spPr>
        <p:txBody>
          <a:bodyPr anchorCtr="0" anchor="t" bIns="91425" lIns="91425" rIns="91425" tIns="91425"/>
          <a:lstStyle>
            <a:lvl1pPr indent="-77343" lvl="0" marL="749300" marR="0" rtl="0" algn="l">
              <a:spcBef>
                <a:spcPts val="1000"/>
              </a:spcBef>
              <a:buFont typeface="Cabin"/>
              <a:buChar char="•"/>
              <a:defRPr b="0" i="0" sz="4200" u="none" cap="none" strike="noStrike">
                <a:latin typeface="Cabin"/>
                <a:ea typeface="Cabin"/>
                <a:cs typeface="Cabin"/>
                <a:sym typeface="Cabin"/>
              </a:defRPr>
            </a:lvl1pPr>
            <a:lvl2pPr indent="-131635" lvl="1" marL="1041400" marR="0" rtl="0" algn="l">
              <a:spcBef>
                <a:spcPts val="1000"/>
              </a:spcBef>
              <a:buFont typeface="Cabin"/>
              <a:buChar char="•"/>
              <a:defRPr b="0" i="0" sz="3700" u="none" cap="none" strike="noStrike">
                <a:latin typeface="Cabin"/>
                <a:ea typeface="Cabin"/>
                <a:cs typeface="Cabin"/>
                <a:sym typeface="Cabin"/>
              </a:defRPr>
            </a:lvl2pPr>
            <a:lvl3pPr indent="-131635" lvl="2" marL="1333500" marR="0" rtl="0" algn="l">
              <a:spcBef>
                <a:spcPts val="1000"/>
              </a:spcBef>
              <a:buFont typeface="Cabin"/>
              <a:buChar char="•"/>
              <a:defRPr b="0" i="0" sz="3700" u="none" cap="none" strike="noStrike">
                <a:latin typeface="Cabin"/>
                <a:ea typeface="Cabin"/>
                <a:cs typeface="Cabin"/>
                <a:sym typeface="Cabin"/>
              </a:defRPr>
            </a:lvl3pPr>
            <a:lvl4pPr indent="-131635" lvl="3" marL="1638300" marR="0" rtl="0" algn="l">
              <a:spcBef>
                <a:spcPts val="1000"/>
              </a:spcBef>
              <a:buFont typeface="Cabin"/>
              <a:buChar char="•"/>
              <a:defRPr b="0" i="0" sz="3700" u="none" cap="none" strike="noStrike">
                <a:latin typeface="Cabin"/>
                <a:ea typeface="Cabin"/>
                <a:cs typeface="Cabin"/>
                <a:sym typeface="Cabin"/>
              </a:defRPr>
            </a:lvl4pPr>
            <a:lvl5pPr indent="-131635" lvl="4" marL="1930400" marR="0" rtl="0" algn="l">
              <a:spcBef>
                <a:spcPts val="1000"/>
              </a:spcBef>
              <a:buFont typeface="Cabin"/>
              <a:buChar char="•"/>
              <a:defRPr b="0" i="0" sz="3700" u="none" cap="none" strike="noStrike">
                <a:latin typeface="Cabin"/>
                <a:ea typeface="Cabin"/>
                <a:cs typeface="Cabin"/>
                <a:sym typeface="Cabin"/>
              </a:defRPr>
            </a:lvl5pPr>
            <a:lvl6pPr indent="-149424" lvl="5" marL="2294581" marR="0" rtl="0" algn="l">
              <a:spcBef>
                <a:spcPts val="1000"/>
              </a:spcBef>
              <a:buFont typeface="Cabin"/>
              <a:buChar char="•"/>
              <a:defRPr b="0" i="0" sz="4200" u="none" cap="none" strike="noStrike">
                <a:latin typeface="Cabin"/>
                <a:ea typeface="Cabin"/>
                <a:cs typeface="Cabin"/>
                <a:sym typeface="Cabin"/>
              </a:defRPr>
            </a:lvl6pPr>
            <a:lvl7pPr indent="-149424" lvl="6" marL="2586681" marR="0" rtl="0" algn="l">
              <a:spcBef>
                <a:spcPts val="1000"/>
              </a:spcBef>
              <a:buFont typeface="Cabin"/>
              <a:buChar char="•"/>
              <a:defRPr b="0" i="0" sz="4200" u="none" cap="none" strike="noStrike">
                <a:latin typeface="Cabin"/>
                <a:ea typeface="Cabin"/>
                <a:cs typeface="Cabin"/>
                <a:sym typeface="Cabin"/>
              </a:defRPr>
            </a:lvl7pPr>
            <a:lvl8pPr indent="-149424" lvl="7" marL="2878781" marR="0" rtl="0" algn="l">
              <a:spcBef>
                <a:spcPts val="1000"/>
              </a:spcBef>
              <a:buFont typeface="Cabin"/>
              <a:buChar char="•"/>
              <a:defRPr b="0" i="0" sz="4200" u="none" cap="none" strike="noStrike">
                <a:latin typeface="Cabin"/>
                <a:ea typeface="Cabin"/>
                <a:cs typeface="Cabin"/>
                <a:sym typeface="Cabin"/>
              </a:defRPr>
            </a:lvl8pPr>
            <a:lvl9pPr indent="-149424" lvl="8" marL="3170881" marR="0" rtl="0" algn="l">
              <a:spcBef>
                <a:spcPts val="1000"/>
              </a:spcBef>
              <a:buFont typeface="Cabin"/>
              <a:buChar char="•"/>
              <a:defRPr b="0" i="0" sz="4200" u="none" cap="none" strike="noStrike">
                <a:latin typeface="Cabin"/>
                <a:ea typeface="Cabin"/>
                <a:cs typeface="Cabin"/>
                <a:sym typeface="Cabin"/>
              </a:defRPr>
            </a:lvl9pPr>
          </a:lstStyle>
          <a:p/>
        </p:txBody>
      </p:sp>
      <p:pic>
        <p:nvPicPr>
          <p:cNvPr id="49" name="Shape 49"/>
          <p:cNvPicPr preferRelativeResize="0"/>
          <p:nvPr/>
        </p:nvPicPr>
        <p:blipFill>
          <a:blip r:embed="rId1">
            <a:alphaModFix/>
          </a:blip>
          <a:stretch>
            <a:fillRect/>
          </a:stretch>
        </p:blipFill>
        <p:spPr>
          <a:xfrm>
            <a:off x="173795" y="172450"/>
            <a:ext cx="1243275" cy="1236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2.png"/><Relationship Id="rId9"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08.png"/><Relationship Id="rId7" Type="http://schemas.openxmlformats.org/officeDocument/2006/relationships/image" Target="../media/image05.png"/><Relationship Id="rId8"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04.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2206375" y="2222500"/>
            <a:ext cx="12224700" cy="3086099"/>
          </a:xfrm>
          <a:prstGeom prst="rect">
            <a:avLst/>
          </a:prstGeom>
          <a:noFill/>
          <a:ln>
            <a:noFill/>
          </a:ln>
        </p:spPr>
        <p:txBody>
          <a:bodyPr anchorCtr="0" anchor="b" bIns="0" lIns="0" rIns="0" tIns="0">
            <a:noAutofit/>
          </a:bodyPr>
          <a:lstStyle/>
          <a:p>
            <a:pPr indent="0" lvl="0" marL="0" marR="0" rtl="0" algn="ctr">
              <a:spcBef>
                <a:spcPts val="0"/>
              </a:spcBef>
              <a:buSzPct val="25000"/>
              <a:buNone/>
            </a:pPr>
            <a:r>
              <a:rPr lang="en" sz="8000">
                <a:latin typeface="Seaweed Script"/>
                <a:ea typeface="Seaweed Script"/>
                <a:cs typeface="Seaweed Script"/>
                <a:sym typeface="Seaweed Script"/>
              </a:rPr>
              <a:t>Ajoutez de la reconnaissance d'écriture à votre webapp grâce à Polymer</a:t>
            </a:r>
          </a:p>
        </p:txBody>
      </p:sp>
      <p:sp>
        <p:nvSpPr>
          <p:cNvPr id="84" name="Shape 84"/>
          <p:cNvSpPr txBox="1"/>
          <p:nvPr>
            <p:ph idx="1" type="body"/>
          </p:nvPr>
        </p:nvSpPr>
        <p:spPr>
          <a:xfrm>
            <a:off x="4337275" y="5994100"/>
            <a:ext cx="7962899" cy="2895600"/>
          </a:xfrm>
          <a:prstGeom prst="rect">
            <a:avLst/>
          </a:prstGeom>
          <a:noFill/>
          <a:ln>
            <a:noFill/>
          </a:ln>
        </p:spPr>
        <p:txBody>
          <a:bodyPr anchorCtr="0" anchor="t" bIns="0" lIns="0" rIns="0" tIns="0">
            <a:noAutofit/>
          </a:bodyPr>
          <a:lstStyle/>
          <a:p>
            <a:pPr indent="0" lvl="0" marL="0" marR="0" rtl="0" algn="ctr">
              <a:spcBef>
                <a:spcPts val="0"/>
              </a:spcBef>
              <a:buClr>
                <a:srgbClr val="231F21"/>
              </a:buClr>
              <a:buSzPct val="25000"/>
              <a:buFont typeface="Arial"/>
              <a:buNone/>
            </a:pPr>
            <a:r>
              <a:rPr lang="en">
                <a:latin typeface="Arial"/>
                <a:ea typeface="Arial"/>
                <a:cs typeface="Arial"/>
                <a:sym typeface="Arial"/>
              </a:rPr>
              <a:t>Yohann STREIBEL</a:t>
            </a:r>
          </a:p>
          <a:p>
            <a:pPr indent="0" lvl="0" marL="0" marR="0" rtl="0" algn="ctr">
              <a:spcBef>
                <a:spcPts val="0"/>
              </a:spcBef>
              <a:buClr>
                <a:srgbClr val="231F21"/>
              </a:buClr>
              <a:buSzPct val="25000"/>
              <a:buFont typeface="Arial"/>
              <a:buNone/>
            </a:pPr>
            <a:r>
              <a:rPr lang="en">
                <a:latin typeface="Arial"/>
                <a:ea typeface="Arial"/>
                <a:cs typeface="Arial"/>
                <a:sym typeface="Arial"/>
              </a:rPr>
              <a:t>Pierre-Alban DEWITTE</a:t>
            </a:r>
          </a:p>
        </p:txBody>
      </p:sp>
      <p:sp>
        <p:nvSpPr>
          <p:cNvPr id="85" name="Shape 85"/>
          <p:cNvSpPr txBox="1"/>
          <p:nvPr/>
        </p:nvSpPr>
        <p:spPr>
          <a:xfrm>
            <a:off x="6429655" y="8889700"/>
            <a:ext cx="239400" cy="5949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Cabin"/>
              <a:buNone/>
            </a:pPr>
            <a:r>
              <a:rPr b="0" i="0" lang="en" sz="3200" u="none" cap="none" strike="noStrike">
                <a:solidFill>
                  <a:srgbClr val="000000"/>
                </a:solidFill>
                <a:latin typeface="Cabin"/>
                <a:ea typeface="Cabin"/>
                <a:cs typeface="Cabin"/>
                <a:sym typeface="Cabin"/>
              </a:rPr>
              <a:t>`</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rotWithShape="1">
          <a:blip r:embed="rId3">
            <a:alphaModFix/>
          </a:blip>
          <a:srcRect b="0" l="0" r="0" t="0"/>
          <a:stretch/>
        </p:blipFill>
        <p:spPr>
          <a:xfrm>
            <a:off x="4973403" y="4699457"/>
            <a:ext cx="4761899" cy="105840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961575" y="1806070"/>
            <a:ext cx="2123100" cy="2123100"/>
          </a:xfrm>
          <a:prstGeom prst="rect">
            <a:avLst/>
          </a:prstGeom>
          <a:noFill/>
          <a:ln>
            <a:noFill/>
          </a:ln>
        </p:spPr>
      </p:pic>
      <p:pic>
        <p:nvPicPr>
          <p:cNvPr id="92" name="Shape 92"/>
          <p:cNvPicPr preferRelativeResize="0"/>
          <p:nvPr/>
        </p:nvPicPr>
        <p:blipFill rotWithShape="1">
          <a:blip r:embed="rId5">
            <a:alphaModFix/>
          </a:blip>
          <a:srcRect b="0" l="0" r="0" t="0"/>
          <a:stretch/>
        </p:blipFill>
        <p:spPr>
          <a:xfrm>
            <a:off x="1961575" y="5789180"/>
            <a:ext cx="2123100" cy="2123100"/>
          </a:xfrm>
          <a:prstGeom prst="rect">
            <a:avLst/>
          </a:prstGeom>
          <a:noFill/>
          <a:ln>
            <a:noFill/>
          </a:ln>
        </p:spPr>
      </p:pic>
      <p:pic>
        <p:nvPicPr>
          <p:cNvPr id="93" name="Shape 93"/>
          <p:cNvPicPr preferRelativeResize="0"/>
          <p:nvPr/>
        </p:nvPicPr>
        <p:blipFill rotWithShape="1">
          <a:blip r:embed="rId6">
            <a:alphaModFix/>
          </a:blip>
          <a:srcRect b="0" l="0" r="0" t="0"/>
          <a:stretch/>
        </p:blipFill>
        <p:spPr>
          <a:xfrm>
            <a:off x="5722737" y="1890525"/>
            <a:ext cx="2123100" cy="2123100"/>
          </a:xfrm>
          <a:prstGeom prst="rect">
            <a:avLst/>
          </a:prstGeom>
          <a:noFill/>
          <a:ln>
            <a:noFill/>
          </a:ln>
        </p:spPr>
      </p:pic>
      <p:pic>
        <p:nvPicPr>
          <p:cNvPr id="94" name="Shape 94"/>
          <p:cNvPicPr preferRelativeResize="0"/>
          <p:nvPr/>
        </p:nvPicPr>
        <p:blipFill rotWithShape="1">
          <a:blip r:embed="rId7">
            <a:alphaModFix/>
          </a:blip>
          <a:srcRect b="0" l="0" r="0" t="0"/>
          <a:stretch/>
        </p:blipFill>
        <p:spPr>
          <a:xfrm>
            <a:off x="5722737" y="5789180"/>
            <a:ext cx="2123100" cy="2123100"/>
          </a:xfrm>
          <a:prstGeom prst="rect">
            <a:avLst/>
          </a:prstGeom>
          <a:noFill/>
          <a:ln>
            <a:noFill/>
          </a:ln>
        </p:spPr>
      </p:pic>
      <p:pic>
        <p:nvPicPr>
          <p:cNvPr id="95" name="Shape 95"/>
          <p:cNvPicPr preferRelativeResize="0"/>
          <p:nvPr/>
        </p:nvPicPr>
        <p:blipFill rotWithShape="1">
          <a:blip r:embed="rId8">
            <a:alphaModFix/>
          </a:blip>
          <a:srcRect b="0" l="0" r="0" t="0"/>
          <a:stretch/>
        </p:blipFill>
        <p:spPr>
          <a:xfrm>
            <a:off x="10077044" y="1717299"/>
            <a:ext cx="5062800" cy="6331799"/>
          </a:xfrm>
          <a:prstGeom prst="rect">
            <a:avLst/>
          </a:prstGeom>
          <a:noFill/>
          <a:ln>
            <a:noFill/>
          </a:ln>
        </p:spPr>
      </p:pic>
      <p:pic>
        <p:nvPicPr>
          <p:cNvPr id="96" name="Shape 96"/>
          <p:cNvPicPr preferRelativeResize="0"/>
          <p:nvPr/>
        </p:nvPicPr>
        <p:blipFill rotWithShape="1">
          <a:blip r:embed="rId9">
            <a:alphaModFix/>
          </a:blip>
          <a:srcRect b="0" l="0" r="0" t="0"/>
          <a:stretch/>
        </p:blipFill>
        <p:spPr>
          <a:xfrm>
            <a:off x="3739258" y="3581733"/>
            <a:ext cx="2468399" cy="2455499"/>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7378461" y="3290723"/>
            <a:ext cx="3454199" cy="12116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Pre-processing</a:t>
            </a:r>
          </a:p>
        </p:txBody>
      </p:sp>
      <p:sp>
        <p:nvSpPr>
          <p:cNvPr id="170" name="Shape 170"/>
          <p:cNvSpPr/>
          <p:nvPr/>
        </p:nvSpPr>
        <p:spPr>
          <a:xfrm>
            <a:off x="7378461" y="5556309"/>
            <a:ext cx="3454199" cy="11861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Dynamic Programming</a:t>
            </a:r>
          </a:p>
        </p:txBody>
      </p:sp>
      <p:sp>
        <p:nvSpPr>
          <p:cNvPr id="171" name="Shape 171"/>
          <p:cNvSpPr/>
          <p:nvPr/>
        </p:nvSpPr>
        <p:spPr>
          <a:xfrm>
            <a:off x="2098554" y="6427996"/>
            <a:ext cx="4111499" cy="1085700"/>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Character classification</a:t>
            </a:r>
          </a:p>
        </p:txBody>
      </p:sp>
      <p:sp>
        <p:nvSpPr>
          <p:cNvPr id="172" name="Shape 172"/>
          <p:cNvSpPr/>
          <p:nvPr/>
        </p:nvSpPr>
        <p:spPr>
          <a:xfrm>
            <a:off x="2074675" y="5054955"/>
            <a:ext cx="4134600" cy="1137600"/>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Segmentation</a:t>
            </a:r>
          </a:p>
        </p:txBody>
      </p:sp>
      <p:sp>
        <p:nvSpPr>
          <p:cNvPr id="173" name="Shape 173"/>
          <p:cNvSpPr/>
          <p:nvPr/>
        </p:nvSpPr>
        <p:spPr>
          <a:xfrm>
            <a:off x="8765886" y="4752356"/>
            <a:ext cx="679500" cy="528600"/>
          </a:xfrm>
          <a:prstGeom prst="down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74" name="Shape 174"/>
          <p:cNvSpPr/>
          <p:nvPr/>
        </p:nvSpPr>
        <p:spPr>
          <a:xfrm>
            <a:off x="12190768" y="5436945"/>
            <a:ext cx="3651000" cy="12848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Language processing</a:t>
            </a:r>
          </a:p>
        </p:txBody>
      </p:sp>
      <p:sp>
        <p:nvSpPr>
          <p:cNvPr id="175" name="Shape 175"/>
          <p:cNvSpPr/>
          <p:nvPr/>
        </p:nvSpPr>
        <p:spPr>
          <a:xfrm rot="1683799">
            <a:off x="6300166" y="5519109"/>
            <a:ext cx="882564" cy="441952"/>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pic>
        <p:nvPicPr>
          <p:cNvPr id="176" name="Shape 176"/>
          <p:cNvPicPr preferRelativeResize="0"/>
          <p:nvPr/>
        </p:nvPicPr>
        <p:blipFill rotWithShape="1">
          <a:blip r:embed="rId3">
            <a:alphaModFix/>
          </a:blip>
          <a:srcRect b="0" l="0" r="0" t="0"/>
          <a:stretch/>
        </p:blipFill>
        <p:spPr>
          <a:xfrm>
            <a:off x="6002793" y="1423799"/>
            <a:ext cx="6278399" cy="1186199"/>
          </a:xfrm>
          <a:prstGeom prst="rect">
            <a:avLst/>
          </a:prstGeom>
          <a:noFill/>
          <a:ln>
            <a:noFill/>
          </a:ln>
        </p:spPr>
      </p:pic>
      <p:sp>
        <p:nvSpPr>
          <p:cNvPr id="177" name="Shape 177"/>
          <p:cNvSpPr/>
          <p:nvPr/>
        </p:nvSpPr>
        <p:spPr>
          <a:xfrm rot="-2314842">
            <a:off x="6346913" y="6577635"/>
            <a:ext cx="882273" cy="441675"/>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78" name="Shape 178"/>
          <p:cNvSpPr/>
          <p:nvPr/>
        </p:nvSpPr>
        <p:spPr>
          <a:xfrm rot="2338">
            <a:off x="11064713" y="5928422"/>
            <a:ext cx="882300" cy="441900"/>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79" name="Shape 179"/>
          <p:cNvSpPr/>
          <p:nvPr/>
        </p:nvSpPr>
        <p:spPr>
          <a:xfrm>
            <a:off x="8765892" y="2622588"/>
            <a:ext cx="679500" cy="442499"/>
          </a:xfrm>
          <a:prstGeom prst="downArrow">
            <a:avLst>
              <a:gd fmla="val 50000" name="adj1"/>
              <a:gd fmla="val 50000" name="adj2"/>
            </a:avLst>
          </a:prstGeom>
          <a:noFill/>
          <a:ln cap="flat" cmpd="sng" w="28575">
            <a:solidFill>
              <a:srgbClr val="B7B7B7"/>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80" name="Shape 180"/>
          <p:cNvSpPr/>
          <p:nvPr/>
        </p:nvSpPr>
        <p:spPr>
          <a:xfrm>
            <a:off x="8765886" y="7017692"/>
            <a:ext cx="679500" cy="528600"/>
          </a:xfrm>
          <a:prstGeom prst="down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81" name="Shape 181"/>
          <p:cNvSpPr txBox="1"/>
          <p:nvPr/>
        </p:nvSpPr>
        <p:spPr>
          <a:xfrm>
            <a:off x="6384707" y="7535551"/>
            <a:ext cx="5435400" cy="8955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0B5394"/>
                </a:solidFill>
                <a:latin typeface="Times New Roman"/>
                <a:ea typeface="Times New Roman"/>
                <a:cs typeface="Times New Roman"/>
                <a:sym typeface="Times New Roman"/>
              </a:rPr>
              <a:t>Sing a song of peace</a:t>
            </a:r>
          </a:p>
        </p:txBody>
      </p:sp>
      <p:sp>
        <p:nvSpPr>
          <p:cNvPr id="182" name="Shape 182"/>
          <p:cNvSpPr txBox="1"/>
          <p:nvPr>
            <p:ph type="title"/>
          </p:nvPr>
        </p:nvSpPr>
        <p:spPr>
          <a:xfrm>
            <a:off x="1562100" y="127000"/>
            <a:ext cx="14351099" cy="1498500"/>
          </a:xfrm>
          <a:prstGeom prst="rect">
            <a:avLst/>
          </a:prstGeom>
        </p:spPr>
        <p:txBody>
          <a:bodyPr anchorCtr="0" anchor="ctr" bIns="91425" lIns="91425" rIns="91425" tIns="91425">
            <a:noAutofit/>
          </a:bodyPr>
          <a:lstStyle/>
          <a:p>
            <a:pPr lvl="0" rtl="0">
              <a:spcBef>
                <a:spcPts val="0"/>
              </a:spcBef>
              <a:buNone/>
            </a:pPr>
            <a:r>
              <a:rPr lang="en"/>
              <a:t>How it works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Web Components</a:t>
            </a:r>
          </a:p>
        </p:txBody>
      </p:sp>
      <p:pic>
        <p:nvPicPr>
          <p:cNvPr id="188" name="Shape 188"/>
          <p:cNvPicPr preferRelativeResize="0"/>
          <p:nvPr/>
        </p:nvPicPr>
        <p:blipFill>
          <a:blip r:embed="rId3">
            <a:alphaModFix/>
          </a:blip>
          <a:stretch>
            <a:fillRect/>
          </a:stretch>
        </p:blipFill>
        <p:spPr>
          <a:xfrm>
            <a:off x="2794425" y="1837975"/>
            <a:ext cx="6353900" cy="4219000"/>
          </a:xfrm>
          <a:prstGeom prst="rect">
            <a:avLst/>
          </a:prstGeom>
          <a:noFill/>
          <a:ln>
            <a:noFill/>
          </a:ln>
        </p:spPr>
      </p:pic>
      <p:pic>
        <p:nvPicPr>
          <p:cNvPr id="189" name="Shape 189"/>
          <p:cNvPicPr preferRelativeResize="0"/>
          <p:nvPr/>
        </p:nvPicPr>
        <p:blipFill>
          <a:blip r:embed="rId4">
            <a:alphaModFix/>
          </a:blip>
          <a:stretch>
            <a:fillRect/>
          </a:stretch>
        </p:blipFill>
        <p:spPr>
          <a:xfrm>
            <a:off x="9348850" y="4268425"/>
            <a:ext cx="5418924" cy="3725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Hand-writing in a web page</a:t>
            </a:r>
          </a:p>
        </p:txBody>
      </p:sp>
      <p:pic>
        <p:nvPicPr>
          <p:cNvPr id="195" name="Shape 195"/>
          <p:cNvPicPr preferRelativeResize="0"/>
          <p:nvPr/>
        </p:nvPicPr>
        <p:blipFill>
          <a:blip r:embed="rId3">
            <a:alphaModFix/>
          </a:blip>
          <a:stretch>
            <a:fillRect/>
          </a:stretch>
        </p:blipFill>
        <p:spPr>
          <a:xfrm>
            <a:off x="1894799" y="1859125"/>
            <a:ext cx="7302275" cy="3625000"/>
          </a:xfrm>
          <a:prstGeom prst="rect">
            <a:avLst/>
          </a:prstGeom>
          <a:noFill/>
          <a:ln>
            <a:noFill/>
          </a:ln>
        </p:spPr>
      </p:pic>
      <p:pic>
        <p:nvPicPr>
          <p:cNvPr id="196" name="Shape 196"/>
          <p:cNvPicPr preferRelativeResize="0"/>
          <p:nvPr/>
        </p:nvPicPr>
        <p:blipFill>
          <a:blip r:embed="rId4">
            <a:alphaModFix/>
          </a:blip>
          <a:stretch>
            <a:fillRect/>
          </a:stretch>
        </p:blipFill>
        <p:spPr>
          <a:xfrm>
            <a:off x="8892350" y="4670334"/>
            <a:ext cx="7020850" cy="34425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885750" y="3822750"/>
            <a:ext cx="6484499" cy="1498500"/>
          </a:xfrm>
          <a:prstGeom prst="rect">
            <a:avLst/>
          </a:prstGeom>
        </p:spPr>
        <p:txBody>
          <a:bodyPr anchorCtr="0" anchor="ctr" bIns="91425" lIns="91425" rIns="91425" tIns="91425">
            <a:noAutofit/>
          </a:bodyPr>
          <a:lstStyle/>
          <a:p>
            <a:pPr lvl="0" algn="ctr">
              <a:spcBef>
                <a:spcPts val="0"/>
              </a:spcBef>
              <a:buNone/>
            </a:pPr>
            <a:r>
              <a:rPr lang="en" sz="9600"/>
              <a:t>Live coding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4294967295" type="title"/>
          </p:nvPr>
        </p:nvSpPr>
        <p:spPr>
          <a:xfrm>
            <a:off x="849400" y="3822750"/>
            <a:ext cx="14557199" cy="1498500"/>
          </a:xfrm>
          <a:prstGeom prst="rect">
            <a:avLst/>
          </a:prstGeom>
        </p:spPr>
        <p:txBody>
          <a:bodyPr anchorCtr="0" anchor="ctr" bIns="91425" lIns="91425" rIns="91425" tIns="91425">
            <a:noAutofit/>
          </a:bodyPr>
          <a:lstStyle/>
          <a:p>
            <a:pPr lvl="0" rtl="0">
              <a:lnSpc>
                <a:spcPct val="150000"/>
              </a:lnSpc>
              <a:spcBef>
                <a:spcPts val="0"/>
              </a:spcBef>
              <a:buClr>
                <a:schemeClr val="dk1"/>
              </a:buClr>
              <a:buSzPct val="25000"/>
              <a:buFont typeface="Arial"/>
              <a:buNone/>
            </a:pPr>
            <a:r>
              <a:rPr b="1" lang="en" sz="6000">
                <a:solidFill>
                  <a:schemeClr val="dk1"/>
                </a:solidFill>
              </a:rPr>
              <a:t>http://demo.webservices.myscript.com</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4294967295" type="title"/>
          </p:nvPr>
        </p:nvSpPr>
        <p:spPr>
          <a:xfrm>
            <a:off x="1503575" y="2756225"/>
            <a:ext cx="13785299" cy="1498500"/>
          </a:xfrm>
          <a:prstGeom prst="rect">
            <a:avLst/>
          </a:prstGeom>
        </p:spPr>
        <p:txBody>
          <a:bodyPr anchorCtr="0" anchor="ctr" bIns="91425" lIns="91425" rIns="91425" tIns="91425">
            <a:noAutofit/>
          </a:bodyPr>
          <a:lstStyle/>
          <a:p>
            <a:pPr lvl="0" algn="ctr">
              <a:spcBef>
                <a:spcPts val="0"/>
              </a:spcBef>
              <a:buNone/>
            </a:pPr>
            <a:r>
              <a:rPr lang="en" sz="9600"/>
              <a:t>Questions</a:t>
            </a:r>
          </a:p>
        </p:txBody>
      </p:sp>
      <p:sp>
        <p:nvSpPr>
          <p:cNvPr id="212" name="Shape 212"/>
          <p:cNvSpPr txBox="1"/>
          <p:nvPr/>
        </p:nvSpPr>
        <p:spPr>
          <a:xfrm>
            <a:off x="1581925" y="6668950"/>
            <a:ext cx="12318600" cy="2077499"/>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3600"/>
              <a:t>Demo </a:t>
            </a:r>
            <a:r>
              <a:rPr b="1" lang="en" sz="3600"/>
              <a:t>http://demo.webservices.myscript.com</a:t>
            </a:r>
          </a:p>
          <a:p>
            <a:pPr lvl="0">
              <a:lnSpc>
                <a:spcPct val="150000"/>
              </a:lnSpc>
              <a:spcBef>
                <a:spcPts val="0"/>
              </a:spcBef>
              <a:buNone/>
            </a:pPr>
            <a:r>
              <a:rPr lang="en" sz="3600"/>
              <a:t>Give a try to our technology </a:t>
            </a:r>
            <a:r>
              <a:rPr b="1" lang="en" sz="3600"/>
              <a:t>http://dev.myscript.com</a:t>
            </a:r>
          </a:p>
        </p:txBody>
      </p:sp>
      <p:pic>
        <p:nvPicPr>
          <p:cNvPr id="213" name="Shape 213"/>
          <p:cNvPicPr preferRelativeResize="0"/>
          <p:nvPr/>
        </p:nvPicPr>
        <p:blipFill>
          <a:blip r:embed="rId3">
            <a:alphaModFix/>
          </a:blip>
          <a:stretch>
            <a:fillRect/>
          </a:stretch>
        </p:blipFill>
        <p:spPr>
          <a:xfrm>
            <a:off x="11084778" y="0"/>
            <a:ext cx="5171224" cy="1936218"/>
          </a:xfrm>
          <a:prstGeom prst="rect">
            <a:avLst/>
          </a:prstGeom>
          <a:noFill/>
          <a:ln>
            <a:noFill/>
          </a:ln>
        </p:spPr>
      </p:pic>
      <p:sp>
        <p:nvSpPr>
          <p:cNvPr id="214" name="Shape 214"/>
          <p:cNvSpPr txBox="1"/>
          <p:nvPr/>
        </p:nvSpPr>
        <p:spPr>
          <a:xfrm>
            <a:off x="11534800" y="124650"/>
            <a:ext cx="4090499" cy="317100"/>
          </a:xfrm>
          <a:prstGeom prst="rect">
            <a:avLst/>
          </a:prstGeom>
          <a:noFill/>
          <a:ln>
            <a:noFill/>
          </a:ln>
        </p:spPr>
        <p:txBody>
          <a:bodyPr anchorCtr="0" anchor="t" bIns="91425" lIns="91425" rIns="91425" tIns="91425">
            <a:noAutofit/>
          </a:bodyPr>
          <a:lstStyle/>
          <a:p>
            <a:pPr lvl="0">
              <a:spcBef>
                <a:spcPts val="0"/>
              </a:spcBef>
              <a:buNone/>
            </a:pPr>
            <a:r>
              <a:rPr lang="en"/>
              <a:t>All slide content is copyright by MyScript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4294967295" type="title"/>
          </p:nvPr>
        </p:nvSpPr>
        <p:spPr>
          <a:xfrm>
            <a:off x="2620150" y="3822750"/>
            <a:ext cx="11015700" cy="1498500"/>
          </a:xfrm>
          <a:prstGeom prst="rect">
            <a:avLst/>
          </a:prstGeom>
        </p:spPr>
        <p:txBody>
          <a:bodyPr anchorCtr="0" anchor="ctr" bIns="91425" lIns="91425" rIns="91425" tIns="91425">
            <a:noAutofit/>
          </a:bodyPr>
          <a:lstStyle/>
          <a:p>
            <a:pPr lvl="0" rtl="0">
              <a:lnSpc>
                <a:spcPct val="150000"/>
              </a:lnSpc>
              <a:spcBef>
                <a:spcPts val="0"/>
              </a:spcBef>
              <a:buNone/>
            </a:pPr>
            <a:r>
              <a:rPr b="1" lang="en" sz="6000">
                <a:solidFill>
                  <a:schemeClr val="dk1"/>
                </a:solidFill>
              </a:rPr>
              <a:t>http://webdemo.myscript.com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p:nvPr/>
        </p:nvSpPr>
        <p:spPr>
          <a:xfrm>
            <a:off x="7378461" y="3290723"/>
            <a:ext cx="3454199" cy="12116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Pre-processing</a:t>
            </a:r>
          </a:p>
        </p:txBody>
      </p:sp>
      <p:sp>
        <p:nvSpPr>
          <p:cNvPr id="107" name="Shape 107"/>
          <p:cNvSpPr/>
          <p:nvPr/>
        </p:nvSpPr>
        <p:spPr>
          <a:xfrm>
            <a:off x="7378461" y="5556309"/>
            <a:ext cx="3454199" cy="11861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Dynamic Programming</a:t>
            </a:r>
          </a:p>
        </p:txBody>
      </p:sp>
      <p:sp>
        <p:nvSpPr>
          <p:cNvPr id="108" name="Shape 108"/>
          <p:cNvSpPr/>
          <p:nvPr/>
        </p:nvSpPr>
        <p:spPr>
          <a:xfrm>
            <a:off x="2098554" y="6427996"/>
            <a:ext cx="4111499" cy="1085700"/>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Character classification</a:t>
            </a:r>
          </a:p>
        </p:txBody>
      </p:sp>
      <p:sp>
        <p:nvSpPr>
          <p:cNvPr id="109" name="Shape 109"/>
          <p:cNvSpPr/>
          <p:nvPr/>
        </p:nvSpPr>
        <p:spPr>
          <a:xfrm>
            <a:off x="2074675" y="5054955"/>
            <a:ext cx="4134600" cy="1137600"/>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Segmentation</a:t>
            </a:r>
          </a:p>
        </p:txBody>
      </p:sp>
      <p:sp>
        <p:nvSpPr>
          <p:cNvPr id="110" name="Shape 110"/>
          <p:cNvSpPr/>
          <p:nvPr/>
        </p:nvSpPr>
        <p:spPr>
          <a:xfrm>
            <a:off x="8765886" y="4752356"/>
            <a:ext cx="679500" cy="528600"/>
          </a:xfrm>
          <a:prstGeom prst="down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11" name="Shape 111"/>
          <p:cNvSpPr/>
          <p:nvPr/>
        </p:nvSpPr>
        <p:spPr>
          <a:xfrm>
            <a:off x="12190768" y="5436945"/>
            <a:ext cx="3651000" cy="1284899"/>
          </a:xfrm>
          <a:prstGeom prst="roundRect">
            <a:avLst>
              <a:gd fmla="val 16667" name="adj"/>
            </a:avLst>
          </a:prstGeom>
          <a:noFill/>
          <a:ln cap="flat" cmpd="sng" w="76200">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SzPct val="25000"/>
              <a:buNone/>
            </a:pPr>
            <a:r>
              <a:rPr lang="en" sz="3000">
                <a:solidFill>
                  <a:srgbClr val="0B5394"/>
                </a:solidFill>
              </a:rPr>
              <a:t>Language processing</a:t>
            </a:r>
          </a:p>
        </p:txBody>
      </p:sp>
      <p:sp>
        <p:nvSpPr>
          <p:cNvPr id="112" name="Shape 112"/>
          <p:cNvSpPr/>
          <p:nvPr/>
        </p:nvSpPr>
        <p:spPr>
          <a:xfrm rot="1683799">
            <a:off x="6300166" y="5519109"/>
            <a:ext cx="882564" cy="441952"/>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pic>
        <p:nvPicPr>
          <p:cNvPr id="113" name="Shape 113"/>
          <p:cNvPicPr preferRelativeResize="0"/>
          <p:nvPr/>
        </p:nvPicPr>
        <p:blipFill rotWithShape="1">
          <a:blip r:embed="rId3">
            <a:alphaModFix/>
          </a:blip>
          <a:srcRect b="0" l="0" r="0" t="0"/>
          <a:stretch/>
        </p:blipFill>
        <p:spPr>
          <a:xfrm>
            <a:off x="6002793" y="1423799"/>
            <a:ext cx="6278399" cy="1186199"/>
          </a:xfrm>
          <a:prstGeom prst="rect">
            <a:avLst/>
          </a:prstGeom>
          <a:noFill/>
          <a:ln>
            <a:noFill/>
          </a:ln>
        </p:spPr>
      </p:pic>
      <p:sp>
        <p:nvSpPr>
          <p:cNvPr id="114" name="Shape 114"/>
          <p:cNvSpPr/>
          <p:nvPr/>
        </p:nvSpPr>
        <p:spPr>
          <a:xfrm rot="-2314842">
            <a:off x="6346913" y="6577635"/>
            <a:ext cx="882273" cy="441675"/>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15" name="Shape 115"/>
          <p:cNvSpPr/>
          <p:nvPr/>
        </p:nvSpPr>
        <p:spPr>
          <a:xfrm rot="2338">
            <a:off x="11064713" y="5928422"/>
            <a:ext cx="882300" cy="441900"/>
          </a:xfrm>
          <a:prstGeom prst="leftRight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16" name="Shape 116"/>
          <p:cNvSpPr/>
          <p:nvPr/>
        </p:nvSpPr>
        <p:spPr>
          <a:xfrm>
            <a:off x="8765892" y="2622588"/>
            <a:ext cx="679500" cy="442499"/>
          </a:xfrm>
          <a:prstGeom prst="downArrow">
            <a:avLst>
              <a:gd fmla="val 50000" name="adj1"/>
              <a:gd fmla="val 50000" name="adj2"/>
            </a:avLst>
          </a:prstGeom>
          <a:noFill/>
          <a:ln cap="flat" cmpd="sng" w="28575">
            <a:solidFill>
              <a:srgbClr val="B7B7B7"/>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17" name="Shape 117"/>
          <p:cNvSpPr/>
          <p:nvPr/>
        </p:nvSpPr>
        <p:spPr>
          <a:xfrm>
            <a:off x="8765886" y="7017692"/>
            <a:ext cx="679500" cy="528600"/>
          </a:xfrm>
          <a:prstGeom prst="down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
        <p:nvSpPr>
          <p:cNvPr id="118" name="Shape 118"/>
          <p:cNvSpPr txBox="1"/>
          <p:nvPr/>
        </p:nvSpPr>
        <p:spPr>
          <a:xfrm>
            <a:off x="6384707" y="7535551"/>
            <a:ext cx="5435400" cy="8955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0B5394"/>
                </a:solidFill>
                <a:latin typeface="Times New Roman"/>
                <a:ea typeface="Times New Roman"/>
                <a:cs typeface="Times New Roman"/>
                <a:sym typeface="Times New Roman"/>
              </a:rPr>
              <a:t>Sing a song of peace</a:t>
            </a:r>
          </a:p>
        </p:txBody>
      </p:sp>
      <p:sp>
        <p:nvSpPr>
          <p:cNvPr id="119" name="Shape 119"/>
          <p:cNvSpPr txBox="1"/>
          <p:nvPr>
            <p:ph type="title"/>
          </p:nvPr>
        </p:nvSpPr>
        <p:spPr>
          <a:xfrm>
            <a:off x="1562100" y="127000"/>
            <a:ext cx="14351099" cy="1498500"/>
          </a:xfrm>
          <a:prstGeom prst="rect">
            <a:avLst/>
          </a:prstGeom>
        </p:spPr>
        <p:txBody>
          <a:bodyPr anchorCtr="0" anchor="ctr" bIns="91425" lIns="91425" rIns="91425" tIns="91425">
            <a:noAutofit/>
          </a:bodyPr>
          <a:lstStyle/>
          <a:p>
            <a:pPr lvl="0" rtl="0">
              <a:spcBef>
                <a:spcPts val="0"/>
              </a:spcBef>
              <a:buNone/>
            </a:pPr>
            <a:r>
              <a:rPr lang="en"/>
              <a:t>How it works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Baseline correction</a:t>
            </a:r>
          </a:p>
        </p:txBody>
      </p:sp>
      <p:grpSp>
        <p:nvGrpSpPr>
          <p:cNvPr id="125" name="Shape 125"/>
          <p:cNvGrpSpPr/>
          <p:nvPr/>
        </p:nvGrpSpPr>
        <p:grpSpPr>
          <a:xfrm>
            <a:off x="1562100" y="2669117"/>
            <a:ext cx="14693902" cy="4258483"/>
            <a:chOff x="1562100" y="2669117"/>
            <a:chExt cx="14693902" cy="4258483"/>
          </a:xfrm>
        </p:grpSpPr>
        <p:pic>
          <p:nvPicPr>
            <p:cNvPr id="126" name="Shape 126"/>
            <p:cNvPicPr preferRelativeResize="0"/>
            <p:nvPr/>
          </p:nvPicPr>
          <p:blipFill>
            <a:blip r:embed="rId3">
              <a:alphaModFix/>
            </a:blip>
            <a:stretch>
              <a:fillRect/>
            </a:stretch>
          </p:blipFill>
          <p:spPr>
            <a:xfrm>
              <a:off x="1562100" y="2669117"/>
              <a:ext cx="14693902" cy="4258483"/>
            </a:xfrm>
            <a:prstGeom prst="rect">
              <a:avLst/>
            </a:prstGeom>
            <a:noFill/>
            <a:ln>
              <a:noFill/>
            </a:ln>
          </p:spPr>
        </p:pic>
        <p:sp>
          <p:nvSpPr>
            <p:cNvPr id="127" name="Shape 127"/>
            <p:cNvSpPr/>
            <p:nvPr/>
          </p:nvSpPr>
          <p:spPr>
            <a:xfrm rot="-5400000">
              <a:off x="8647000" y="4550374"/>
              <a:ext cx="809400" cy="887100"/>
            </a:xfrm>
            <a:prstGeom prst="downArrow">
              <a:avLst>
                <a:gd fmla="val 50000" name="adj1"/>
                <a:gd fmla="val 50000" name="adj2"/>
              </a:avLst>
            </a:prstGeom>
            <a:solidFill>
              <a:srgbClr val="FFFFFF"/>
            </a:solid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Line extraction</a:t>
            </a:r>
          </a:p>
        </p:txBody>
      </p:sp>
      <p:pic>
        <p:nvPicPr>
          <p:cNvPr id="133" name="Shape 133"/>
          <p:cNvPicPr preferRelativeResize="0"/>
          <p:nvPr/>
        </p:nvPicPr>
        <p:blipFill>
          <a:blip r:embed="rId3">
            <a:alphaModFix/>
          </a:blip>
          <a:stretch>
            <a:fillRect/>
          </a:stretch>
        </p:blipFill>
        <p:spPr>
          <a:xfrm>
            <a:off x="1562098" y="1572450"/>
            <a:ext cx="3593449" cy="2986300"/>
          </a:xfrm>
          <a:prstGeom prst="rect">
            <a:avLst/>
          </a:prstGeom>
          <a:noFill/>
          <a:ln>
            <a:noFill/>
          </a:ln>
        </p:spPr>
      </p:pic>
      <p:pic>
        <p:nvPicPr>
          <p:cNvPr id="134" name="Shape 134"/>
          <p:cNvPicPr preferRelativeResize="0"/>
          <p:nvPr/>
        </p:nvPicPr>
        <p:blipFill>
          <a:blip r:embed="rId4">
            <a:alphaModFix/>
          </a:blip>
          <a:stretch>
            <a:fillRect/>
          </a:stretch>
        </p:blipFill>
        <p:spPr>
          <a:xfrm>
            <a:off x="5382150" y="3307075"/>
            <a:ext cx="4108749" cy="3099600"/>
          </a:xfrm>
          <a:prstGeom prst="rect">
            <a:avLst/>
          </a:prstGeom>
          <a:noFill/>
          <a:ln>
            <a:noFill/>
          </a:ln>
        </p:spPr>
      </p:pic>
      <p:pic>
        <p:nvPicPr>
          <p:cNvPr id="135" name="Shape 135"/>
          <p:cNvPicPr preferRelativeResize="0"/>
          <p:nvPr/>
        </p:nvPicPr>
        <p:blipFill>
          <a:blip r:embed="rId5">
            <a:alphaModFix/>
          </a:blip>
          <a:stretch>
            <a:fillRect/>
          </a:stretch>
        </p:blipFill>
        <p:spPr>
          <a:xfrm>
            <a:off x="9553325" y="5597450"/>
            <a:ext cx="6466650" cy="2560399"/>
          </a:xfrm>
          <a:prstGeom prst="rect">
            <a:avLst/>
          </a:prstGeom>
          <a:noFill/>
          <a:ln>
            <a:noFill/>
          </a:ln>
        </p:spPr>
      </p:pic>
      <p:sp>
        <p:nvSpPr>
          <p:cNvPr id="136" name="Shape 136"/>
          <p:cNvSpPr/>
          <p:nvPr/>
        </p:nvSpPr>
        <p:spPr>
          <a:xfrm rot="5400000">
            <a:off x="5466449" y="2541424"/>
            <a:ext cx="988800" cy="950100"/>
          </a:xfrm>
          <a:prstGeom prst="bentArrow">
            <a:avLst>
              <a:gd fmla="val 32696" name="adj1"/>
              <a:gd fmla="val 34586" name="adj2"/>
              <a:gd fmla="val 25000" name="adj3"/>
              <a:gd fmla="val 26733" name="adj4"/>
            </a:avLst>
          </a:prstGeom>
          <a:solidFill>
            <a:srgbClr val="FFFFFF"/>
          </a:solidFill>
          <a:ln cap="flat" cmpd="sng" w="2857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rot="5400000">
            <a:off x="9686649" y="4578099"/>
            <a:ext cx="988800" cy="950100"/>
          </a:xfrm>
          <a:prstGeom prst="bentArrow">
            <a:avLst>
              <a:gd fmla="val 32696" name="adj1"/>
              <a:gd fmla="val 34586" name="adj2"/>
              <a:gd fmla="val 25000" name="adj3"/>
              <a:gd fmla="val 26733" name="adj4"/>
            </a:avLst>
          </a:prstGeom>
          <a:solidFill>
            <a:srgbClr val="FFFFFF"/>
          </a:solidFill>
          <a:ln cap="flat" cmpd="sng" w="2857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3270150" y="1840775"/>
            <a:ext cx="9618900" cy="2623499"/>
          </a:xfrm>
          <a:prstGeom prst="rect">
            <a:avLst/>
          </a:prstGeom>
          <a:noFill/>
          <a:ln>
            <a:noFill/>
          </a:ln>
        </p:spPr>
      </p:pic>
      <p:sp>
        <p:nvSpPr>
          <p:cNvPr id="143" name="Shape 143"/>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Smoothing</a:t>
            </a:r>
          </a:p>
        </p:txBody>
      </p:sp>
      <p:pic>
        <p:nvPicPr>
          <p:cNvPr id="144" name="Shape 144"/>
          <p:cNvPicPr preferRelativeResize="0"/>
          <p:nvPr/>
        </p:nvPicPr>
        <p:blipFill rotWithShape="1">
          <a:blip r:embed="rId4">
            <a:alphaModFix/>
          </a:blip>
          <a:srcRect b="0" l="0" r="0" t="0"/>
          <a:stretch/>
        </p:blipFill>
        <p:spPr>
          <a:xfrm>
            <a:off x="3128700" y="5760375"/>
            <a:ext cx="9901800" cy="2700900"/>
          </a:xfrm>
          <a:prstGeom prst="rect">
            <a:avLst/>
          </a:prstGeom>
          <a:noFill/>
          <a:ln>
            <a:noFill/>
          </a:ln>
        </p:spPr>
      </p:pic>
      <p:sp>
        <p:nvSpPr>
          <p:cNvPr id="145" name="Shape 145"/>
          <p:cNvSpPr/>
          <p:nvPr/>
        </p:nvSpPr>
        <p:spPr>
          <a:xfrm>
            <a:off x="7325700" y="4108017"/>
            <a:ext cx="1507800" cy="1173000"/>
          </a:xfrm>
          <a:prstGeom prst="downArrow">
            <a:avLst>
              <a:gd fmla="val 50000" name="adj1"/>
              <a:gd fmla="val 50000" name="adj2"/>
            </a:avLst>
          </a:prstGeom>
          <a:no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Segmentation</a:t>
            </a:r>
          </a:p>
        </p:txBody>
      </p:sp>
      <p:pic>
        <p:nvPicPr>
          <p:cNvPr id="151" name="Shape 151"/>
          <p:cNvPicPr preferRelativeResize="0"/>
          <p:nvPr/>
        </p:nvPicPr>
        <p:blipFill rotWithShape="1">
          <a:blip r:embed="rId3">
            <a:alphaModFix/>
          </a:blip>
          <a:srcRect b="0" l="0" r="0" t="0"/>
          <a:stretch/>
        </p:blipFill>
        <p:spPr>
          <a:xfrm>
            <a:off x="1636900" y="1781357"/>
            <a:ext cx="14351099" cy="6323699"/>
          </a:xfrm>
          <a:prstGeom prst="rect">
            <a:avLst/>
          </a:prstGeom>
          <a:noFill/>
          <a:ln>
            <a:noFill/>
          </a:ln>
        </p:spPr>
      </p:pic>
      <p:sp>
        <p:nvSpPr>
          <p:cNvPr id="152" name="Shape 152"/>
          <p:cNvSpPr/>
          <p:nvPr/>
        </p:nvSpPr>
        <p:spPr>
          <a:xfrm>
            <a:off x="8716675" y="4075800"/>
            <a:ext cx="1448400" cy="1372799"/>
          </a:xfrm>
          <a:prstGeom prst="downArrow">
            <a:avLst>
              <a:gd fmla="val 50000" name="adj1"/>
              <a:gd fmla="val 50000" name="adj2"/>
            </a:avLst>
          </a:prstGeom>
          <a:solidFill>
            <a:srgbClr val="FFFFFF"/>
          </a:solidFill>
          <a:ln cap="flat" cmpd="sng" w="28575">
            <a:solidFill>
              <a:srgbClr val="999999"/>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None/>
            </a:pPr>
            <a:r>
              <a:t/>
            </a:r>
            <a:endParaRPr sz="1800">
              <a:solidFill>
                <a:srgbClr val="FFFFFF"/>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Character classification</a:t>
            </a:r>
          </a:p>
        </p:txBody>
      </p:sp>
      <p:pic>
        <p:nvPicPr>
          <p:cNvPr id="158" name="Shape 158"/>
          <p:cNvPicPr preferRelativeResize="0"/>
          <p:nvPr/>
        </p:nvPicPr>
        <p:blipFill>
          <a:blip r:embed="rId3">
            <a:alphaModFix/>
          </a:blip>
          <a:stretch>
            <a:fillRect/>
          </a:stretch>
        </p:blipFill>
        <p:spPr>
          <a:xfrm>
            <a:off x="4673399" y="1704800"/>
            <a:ext cx="7348624" cy="67791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1562100" y="127000"/>
            <a:ext cx="14351099" cy="1498500"/>
          </a:xfrm>
          <a:prstGeom prst="rect">
            <a:avLst/>
          </a:prstGeom>
        </p:spPr>
        <p:txBody>
          <a:bodyPr anchorCtr="0" anchor="ctr" bIns="91425" lIns="91425" rIns="91425" tIns="91425">
            <a:noAutofit/>
          </a:bodyPr>
          <a:lstStyle/>
          <a:p>
            <a:pPr lvl="0">
              <a:spcBef>
                <a:spcPts val="0"/>
              </a:spcBef>
              <a:buNone/>
            </a:pPr>
            <a:r>
              <a:rPr lang="en"/>
              <a:t>Language processing</a:t>
            </a:r>
          </a:p>
        </p:txBody>
      </p:sp>
      <p:pic>
        <p:nvPicPr>
          <p:cNvPr id="164" name="Shape 164"/>
          <p:cNvPicPr preferRelativeResize="0"/>
          <p:nvPr/>
        </p:nvPicPr>
        <p:blipFill>
          <a:blip r:embed="rId3">
            <a:alphaModFix/>
          </a:blip>
          <a:stretch>
            <a:fillRect/>
          </a:stretch>
        </p:blipFill>
        <p:spPr>
          <a:xfrm>
            <a:off x="4268100" y="1473700"/>
            <a:ext cx="8743950" cy="6781800"/>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