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  <p:sldMasterId id="2147483721" r:id="rId2"/>
  </p:sldMasterIdLst>
  <p:notesMasterIdLst>
    <p:notesMasterId r:id="rId17"/>
  </p:notesMasterIdLst>
  <p:handoutMasterIdLst>
    <p:handoutMasterId r:id="rId18"/>
  </p:handoutMasterIdLst>
  <p:sldIdLst>
    <p:sldId id="902" r:id="rId3"/>
    <p:sldId id="921" r:id="rId4"/>
    <p:sldId id="922" r:id="rId5"/>
    <p:sldId id="972" r:id="rId6"/>
    <p:sldId id="967" r:id="rId7"/>
    <p:sldId id="983" r:id="rId8"/>
    <p:sldId id="973" r:id="rId9"/>
    <p:sldId id="974" r:id="rId10"/>
    <p:sldId id="981" r:id="rId11"/>
    <p:sldId id="982" r:id="rId12"/>
    <p:sldId id="980" r:id="rId13"/>
    <p:sldId id="977" r:id="rId14"/>
    <p:sldId id="971" r:id="rId15"/>
    <p:sldId id="984" r:id="rId16"/>
  </p:sldIdLst>
  <p:sldSz cx="9144000" cy="5143500" type="screen16x9"/>
  <p:notesSz cx="7010400" cy="9236075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1AED7E-CAEC-4EBD-BD71-6B5ECB35BA5F}">
          <p14:sldIdLst>
            <p14:sldId id="902"/>
            <p14:sldId id="921"/>
            <p14:sldId id="922"/>
            <p14:sldId id="972"/>
            <p14:sldId id="967"/>
            <p14:sldId id="983"/>
            <p14:sldId id="973"/>
            <p14:sldId id="974"/>
            <p14:sldId id="981"/>
            <p14:sldId id="982"/>
            <p14:sldId id="980"/>
            <p14:sldId id="977"/>
            <p14:sldId id="971"/>
            <p14:sldId id="98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k Garrett" initials="NG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DD1F7"/>
    <a:srgbClr val="58C4E7"/>
    <a:srgbClr val="C4DB08"/>
    <a:srgbClr val="F74386"/>
    <a:srgbClr val="808D9B"/>
    <a:srgbClr val="F7F7EF"/>
    <a:srgbClr val="1D1E19"/>
    <a:srgbClr val="9FAC91"/>
    <a:srgbClr val="F8F8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4" autoAdjust="0"/>
    <p:restoredTop sz="99813" autoAdjust="0"/>
  </p:normalViewPr>
  <p:slideViewPr>
    <p:cSldViewPr snapToGrid="0">
      <p:cViewPr varScale="1">
        <p:scale>
          <a:sx n="122" d="100"/>
          <a:sy n="122" d="100"/>
        </p:scale>
        <p:origin x="-440" y="-96"/>
      </p:cViewPr>
      <p:guideLst>
        <p:guide orient="horz" pos="616"/>
        <p:guide pos="5193"/>
      </p:guideLst>
    </p:cSldViewPr>
  </p:slideViewPr>
  <p:outlineViewPr>
    <p:cViewPr>
      <p:scale>
        <a:sx n="33" d="100"/>
        <a:sy n="33" d="100"/>
      </p:scale>
      <p:origin x="0" y="10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0" y="-8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212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212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pPr>
              <a:defRPr/>
            </a:pPr>
            <a:fld id="{BA4CDE07-2AA8-41D1-89E4-5FD8ED548232}" type="datetimeFigureOut">
              <a:rPr lang="en-US"/>
              <a:pPr>
                <a:defRPr/>
              </a:pPr>
              <a:t>11/06/15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378"/>
            <a:ext cx="3038475" cy="46212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772378"/>
            <a:ext cx="3038475" cy="46212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pPr>
              <a:defRPr/>
            </a:pPr>
            <a:fld id="{2576A1F4-DDDF-4388-869C-72662BB823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4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2" rIns="93146" bIns="46572" numCol="1" anchor="t" anchorCtr="0" compatLnSpc="1">
            <a:prstTxWarp prst="textNoShape">
              <a:avLst/>
            </a:prstTxWarp>
          </a:bodyPr>
          <a:lstStyle>
            <a:lvl1pPr defTabSz="93172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2" rIns="93146" bIns="46572" numCol="1" anchor="t" anchorCtr="0" compatLnSpc="1">
            <a:prstTxWarp prst="textNoShape">
              <a:avLst/>
            </a:prstTxWarp>
          </a:bodyPr>
          <a:lstStyle>
            <a:lvl1pPr algn="r" defTabSz="93172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767"/>
            <a:ext cx="5607050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2" rIns="93146" bIns="465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2" rIns="93146" bIns="46572" numCol="1" anchor="b" anchorCtr="0" compatLnSpc="1">
            <a:prstTxWarp prst="textNoShape">
              <a:avLst/>
            </a:prstTxWarp>
          </a:bodyPr>
          <a:lstStyle>
            <a:lvl1pPr defTabSz="93172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2" rIns="93146" bIns="46572" numCol="1" anchor="b" anchorCtr="0" compatLnSpc="1">
            <a:prstTxWarp prst="textNoShape">
              <a:avLst/>
            </a:prstTxWarp>
          </a:bodyPr>
          <a:lstStyle>
            <a:lvl1pPr algn="r" defTabSz="93172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8E834767-6B70-4712-8371-1B42A04E8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68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://bower.io/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github.com/myscriptwebcomponent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693738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Hello everybody, welcome to this </a:t>
            </a:r>
            <a:r>
              <a:rPr lang="en-US" dirty="0" err="1" smtClean="0"/>
              <a:t>MyScript</a:t>
            </a:r>
            <a:r>
              <a:rPr lang="en-US" dirty="0" smtClean="0"/>
              <a:t> </a:t>
            </a:r>
            <a:r>
              <a:rPr lang="en-US" baseline="0" dirty="0" smtClean="0"/>
              <a:t>webinar.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 we ready to start ? Thank you for being here, </a:t>
            </a:r>
            <a:r>
              <a:rPr lang="en-US" baseline="0" dirty="0" smtClean="0"/>
              <a:t>we’re really excited to see so many people connected today.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My name is Fabien and I’m the product manager for Math &amp; Shape products at </a:t>
            </a:r>
            <a:r>
              <a:rPr lang="en-US" baseline="0" dirty="0" err="1" smtClean="0"/>
              <a:t>MyScript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I’m with Yohann Streibel today who works in our web services team and will show how to use our web components.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Just before we begin, I’d like to know how many of you already use </a:t>
            </a:r>
            <a:r>
              <a:rPr lang="en-US" baseline="0" dirty="0" err="1" smtClean="0"/>
              <a:t>MyScript</a:t>
            </a:r>
            <a:r>
              <a:rPr lang="en-US" baseline="0" dirty="0" smtClean="0"/>
              <a:t> technology in your apps?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Before jumping into the demonstration, I’d like to give you more details on </a:t>
            </a:r>
            <a:r>
              <a:rPr lang="en-US" baseline="0" dirty="0" err="1" smtClean="0"/>
              <a:t>MyScript</a:t>
            </a:r>
            <a:r>
              <a:rPr lang="en-US" baseline="0" dirty="0" smtClean="0"/>
              <a:t> and its product offering.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&lt;next&gt;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34767-6B70-4712-8371-1B42A04E81F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Hi </a:t>
            </a:r>
            <a:r>
              <a:rPr lang="fr-FR" dirty="0" err="1" smtClean="0"/>
              <a:t>everyone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overview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MyScript</a:t>
            </a:r>
            <a:r>
              <a:rPr lang="fr-FR" baseline="0" dirty="0" smtClean="0"/>
              <a:t> Web Components architecture.</a:t>
            </a:r>
          </a:p>
          <a:p>
            <a:r>
              <a:rPr lang="fr-FR" baseline="0" dirty="0" err="1" smtClean="0"/>
              <a:t>MyScript</a:t>
            </a:r>
            <a:r>
              <a:rPr lang="fr-FR" baseline="0" dirty="0" smtClean="0"/>
              <a:t> Web Components are </a:t>
            </a:r>
            <a:r>
              <a:rPr lang="fr-FR" baseline="0" dirty="0" err="1" smtClean="0"/>
              <a:t>based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Polymer</a:t>
            </a:r>
            <a:r>
              <a:rPr lang="fr-FR" baseline="0" dirty="0" smtClean="0"/>
              <a:t>.</a:t>
            </a:r>
          </a:p>
          <a:p>
            <a:r>
              <a:rPr lang="fr-FR" dirty="0" err="1" smtClean="0"/>
              <a:t>They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composed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differents</a:t>
            </a:r>
            <a:r>
              <a:rPr lang="fr-FR" baseline="0" dirty="0" smtClean="0"/>
              <a:t> groups of components.</a:t>
            </a:r>
          </a:p>
          <a:p>
            <a:r>
              <a:rPr lang="fr-FR" baseline="0" dirty="0" smtClean="0"/>
              <a:t>One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Rich</a:t>
            </a:r>
            <a:r>
              <a:rPr lang="fr-FR" baseline="0" dirty="0" smtClean="0"/>
              <a:t> web component »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myscript</a:t>
            </a:r>
            <a:r>
              <a:rPr lang="fr-FR" baseline="0" dirty="0" smtClean="0"/>
              <a:t>-math and an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« Simple web components »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own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rich</a:t>
            </a:r>
            <a:r>
              <a:rPr lang="fr-FR" baseline="0" dirty="0" smtClean="0"/>
              <a:t> components.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Myscript</a:t>
            </a:r>
            <a:r>
              <a:rPr lang="fr-FR" baseline="0" dirty="0" smtClean="0"/>
              <a:t>-math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composed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Simple Web Components.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34767-6B70-4712-8371-1B42A04E81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1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&lt;next&gt;</a:t>
            </a:r>
          </a:p>
          <a:p>
            <a:r>
              <a:rPr lang="en-US" dirty="0" err="1" smtClean="0"/>
              <a:t>myscript</a:t>
            </a:r>
            <a:r>
              <a:rPr lang="en-US" dirty="0" smtClean="0"/>
              <a:t>-canvas is a writing area which is listening gestures events like touch and click.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&lt;next&gt;</a:t>
            </a:r>
          </a:p>
          <a:p>
            <a:r>
              <a:rPr lang="en-US" dirty="0" err="1" smtClean="0"/>
              <a:t>myscript</a:t>
            </a:r>
            <a:r>
              <a:rPr lang="en-US" dirty="0" smtClean="0"/>
              <a:t>-renderer allow you to render strokes on canvas.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&lt;next&gt;</a:t>
            </a:r>
          </a:p>
          <a:p>
            <a:r>
              <a:rPr lang="en-US" dirty="0" smtClean="0"/>
              <a:t>The strokes are built and stored in a non visible component, </a:t>
            </a:r>
            <a:r>
              <a:rPr lang="en-US" dirty="0" err="1" smtClean="0"/>
              <a:t>myscript</a:t>
            </a:r>
            <a:r>
              <a:rPr lang="en-US" dirty="0" smtClean="0"/>
              <a:t>-ink-manager.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&lt;next&gt;</a:t>
            </a:r>
          </a:p>
          <a:p>
            <a:r>
              <a:rPr lang="en-US" dirty="0" smtClean="0"/>
              <a:t>When you finish to write on the canvas, </a:t>
            </a:r>
            <a:r>
              <a:rPr lang="en-US" dirty="0" err="1" smtClean="0"/>
              <a:t>myscript</a:t>
            </a:r>
            <a:r>
              <a:rPr lang="en-US" dirty="0" smtClean="0"/>
              <a:t>-recognizer sends strokes from the </a:t>
            </a:r>
            <a:r>
              <a:rPr lang="en-US" dirty="0" err="1" smtClean="0"/>
              <a:t>myscript</a:t>
            </a:r>
            <a:r>
              <a:rPr lang="en-US" dirty="0" smtClean="0"/>
              <a:t>-ink-manager to </a:t>
            </a:r>
            <a:r>
              <a:rPr lang="en-US" dirty="0" err="1" smtClean="0"/>
              <a:t>MyScript</a:t>
            </a:r>
            <a:r>
              <a:rPr lang="en-US" dirty="0" smtClean="0"/>
              <a:t> Cloud. It’s also a non visible component.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&lt;next&gt;</a:t>
            </a:r>
          </a:p>
          <a:p>
            <a:r>
              <a:rPr lang="en-US" dirty="0" smtClean="0"/>
              <a:t>When the recognition is done, </a:t>
            </a:r>
            <a:r>
              <a:rPr lang="en-US" dirty="0" err="1" smtClean="0"/>
              <a:t>myscript</a:t>
            </a:r>
            <a:r>
              <a:rPr lang="en-US" dirty="0" smtClean="0"/>
              <a:t>-recognizer sends the response to </a:t>
            </a:r>
            <a:r>
              <a:rPr lang="en-US" dirty="0" err="1" smtClean="0"/>
              <a:t>myscript</a:t>
            </a:r>
            <a:r>
              <a:rPr lang="en-US" dirty="0" smtClean="0"/>
              <a:t>-result.</a:t>
            </a:r>
          </a:p>
          <a:p>
            <a:endParaRPr lang="en-US" dirty="0" smtClean="0"/>
          </a:p>
          <a:p>
            <a:r>
              <a:rPr lang="en-US" dirty="0" smtClean="0"/>
              <a:t>Recognition result's return is latex string that is rendered using the </a:t>
            </a:r>
            <a:r>
              <a:rPr lang="en-US" dirty="0" err="1" smtClean="0"/>
              <a:t>katex</a:t>
            </a:r>
            <a:r>
              <a:rPr lang="en-US" dirty="0" smtClean="0"/>
              <a:t> library.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&lt;next&gt;</a:t>
            </a:r>
            <a:endParaRPr lang="en-US" dirty="0" smtClean="0"/>
          </a:p>
          <a:p>
            <a:r>
              <a:rPr lang="en-US" dirty="0" err="1" smtClean="0"/>
              <a:t>myscript</a:t>
            </a:r>
            <a:r>
              <a:rPr lang="en-US" dirty="0" smtClean="0"/>
              <a:t>-toolbar interacts with all components to manage the </a:t>
            </a:r>
            <a:r>
              <a:rPr lang="en-US" dirty="0" err="1" smtClean="0"/>
              <a:t>undo,redo</a:t>
            </a:r>
            <a:r>
              <a:rPr lang="en-US" dirty="0" smtClean="0"/>
              <a:t> and clear features.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34767-6B70-4712-8371-1B42A04E81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5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time to </a:t>
            </a:r>
            <a:r>
              <a:rPr lang="fr-FR" dirty="0" err="1" smtClean="0"/>
              <a:t>make</a:t>
            </a:r>
            <a:r>
              <a:rPr lang="fr-FR" dirty="0" smtClean="0"/>
              <a:t> a live </a:t>
            </a:r>
            <a:r>
              <a:rPr lang="fr-FR" dirty="0" err="1" smtClean="0"/>
              <a:t>demo</a:t>
            </a:r>
            <a:r>
              <a:rPr lang="fr-FR" dirty="0" smtClean="0"/>
              <a:t> for </a:t>
            </a:r>
            <a:r>
              <a:rPr lang="fr-FR" dirty="0" err="1" smtClean="0"/>
              <a:t>you</a:t>
            </a:r>
            <a:r>
              <a:rPr lang="fr-FR" dirty="0" smtClean="0"/>
              <a:t> to </a:t>
            </a:r>
            <a:r>
              <a:rPr lang="fr-FR" dirty="0" err="1" smtClean="0"/>
              <a:t>understand</a:t>
            </a:r>
            <a:r>
              <a:rPr lang="fr-FR" baseline="0" dirty="0" smtClean="0"/>
              <a:t> all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said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: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Firstevall</a:t>
            </a:r>
            <a:r>
              <a:rPr lang="fr-FR" baseline="0" dirty="0" smtClean="0"/>
              <a:t>,</a:t>
            </a:r>
            <a:r>
              <a:rPr lang="fr-FR" dirty="0" smtClean="0"/>
              <a:t> I</a:t>
            </a:r>
            <a:r>
              <a:rPr lang="fr-FR" baseline="0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 simple HTML application.</a:t>
            </a:r>
          </a:p>
          <a:p>
            <a:r>
              <a:rPr lang="fr-FR" dirty="0" smtClean="0"/>
              <a:t>This application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use the </a:t>
            </a:r>
            <a:r>
              <a:rPr lang="fr-FR" dirty="0" err="1" smtClean="0"/>
              <a:t>rich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</a:t>
            </a:r>
            <a:r>
              <a:rPr lang="fr-FR" dirty="0" err="1" smtClean="0"/>
              <a:t>yscript</a:t>
            </a:r>
            <a:r>
              <a:rPr lang="fr-FR" dirty="0" smtClean="0"/>
              <a:t>-math</a:t>
            </a:r>
            <a:r>
              <a:rPr lang="fr-FR" baseline="0" dirty="0" smtClean="0"/>
              <a:t> </a:t>
            </a:r>
            <a:r>
              <a:rPr lang="fr-FR" dirty="0" smtClean="0"/>
              <a:t>web components to </a:t>
            </a:r>
            <a:r>
              <a:rPr lang="fr-FR" dirty="0" err="1" smtClean="0"/>
              <a:t>make</a:t>
            </a:r>
            <a:r>
              <a:rPr lang="fr-FR" dirty="0" smtClean="0"/>
              <a:t> math recognition.</a:t>
            </a:r>
          </a:p>
          <a:p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I create a new </a:t>
            </a:r>
            <a:r>
              <a:rPr lang="en-US" baseline="0" dirty="0" smtClean="0"/>
              <a:t>directory name webinar-d</a:t>
            </a:r>
            <a:r>
              <a:rPr lang="en-US" dirty="0" smtClean="0"/>
              <a:t>emo for</a:t>
            </a:r>
            <a:r>
              <a:rPr lang="en-US" baseline="0" dirty="0" smtClean="0"/>
              <a:t> the web application</a:t>
            </a:r>
            <a:endParaRPr lang="en-US" dirty="0" smtClean="0"/>
          </a:p>
          <a:p>
            <a:pPr algn="l"/>
            <a:r>
              <a:rPr lang="fr-FR" dirty="0" smtClean="0"/>
              <a:t>2) I move on </a:t>
            </a:r>
            <a:r>
              <a:rPr lang="fr-FR" dirty="0" err="1" smtClean="0"/>
              <a:t>webinar-demo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3) I use Bower to </a:t>
            </a:r>
            <a:r>
              <a:rPr lang="en-US" dirty="0" err="1" smtClean="0"/>
              <a:t>initialise</a:t>
            </a:r>
            <a:r>
              <a:rPr lang="en-US" dirty="0" smtClean="0"/>
              <a:t> our project dependencies with this command : “Bower </a:t>
            </a:r>
            <a:r>
              <a:rPr lang="en-US" dirty="0" err="1" smtClean="0"/>
              <a:t>Init</a:t>
            </a:r>
            <a:r>
              <a:rPr lang="en-US" dirty="0" smtClean="0"/>
              <a:t>”</a:t>
            </a:r>
          </a:p>
          <a:p>
            <a:r>
              <a:rPr lang="en-US" dirty="0" smtClean="0">
                <a:hlinkClick r:id="rId3"/>
              </a:rPr>
              <a:t>Bower</a:t>
            </a:r>
            <a:r>
              <a:rPr lang="en-US" dirty="0" smtClean="0"/>
              <a:t> is a tool that manages all your frameworks, libraries, assets and utilities. </a:t>
            </a:r>
          </a:p>
          <a:p>
            <a:r>
              <a:rPr lang="en-US" dirty="0" smtClean="0"/>
              <a:t>It works by fetching and installing packages from all over, taking care of hunting, finding, downloading, and saving the stuff you’re looking for.</a:t>
            </a:r>
          </a:p>
          <a:p>
            <a:r>
              <a:rPr lang="en-US" dirty="0" smtClean="0"/>
              <a:t>This tool allow you to get all </a:t>
            </a:r>
            <a:r>
              <a:rPr lang="en-US" dirty="0" err="1" smtClean="0"/>
              <a:t>myscript</a:t>
            </a:r>
            <a:r>
              <a:rPr lang="en-US" dirty="0" smtClean="0"/>
              <a:t> web components.</a:t>
            </a:r>
          </a:p>
          <a:p>
            <a:endParaRPr lang="en-US" dirty="0" smtClean="0"/>
          </a:p>
          <a:p>
            <a:r>
              <a:rPr lang="en-US" dirty="0" smtClean="0"/>
              <a:t>4) I add all </a:t>
            </a:r>
            <a:r>
              <a:rPr lang="en-US" dirty="0" err="1" smtClean="0"/>
              <a:t>myscript</a:t>
            </a:r>
            <a:r>
              <a:rPr lang="en-US" dirty="0" smtClean="0"/>
              <a:t>-elements by typing :</a:t>
            </a:r>
          </a:p>
          <a:p>
            <a:pPr lvl="1"/>
            <a:r>
              <a:rPr lang="fr-FR" dirty="0" smtClean="0"/>
              <a:t>B</a:t>
            </a:r>
            <a:r>
              <a:rPr lang="en-US" dirty="0" err="1" smtClean="0"/>
              <a:t>ower</a:t>
            </a:r>
            <a:r>
              <a:rPr lang="en-US" dirty="0" smtClean="0"/>
              <a:t> install </a:t>
            </a:r>
            <a:r>
              <a:rPr lang="en-US" dirty="0" err="1" smtClean="0"/>
              <a:t>myscript</a:t>
            </a:r>
            <a:r>
              <a:rPr lang="en-US" dirty="0" smtClean="0"/>
              <a:t>-elements </a:t>
            </a:r>
            <a:r>
              <a:rPr lang="fr-FR" dirty="0" smtClean="0"/>
              <a:t>–-</a:t>
            </a:r>
            <a:r>
              <a:rPr lang="en-US" dirty="0" smtClean="0"/>
              <a:t>save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   </a:t>
            </a:r>
            <a:r>
              <a:rPr lang="fr-FR" dirty="0" smtClean="0"/>
              <a:t>m</a:t>
            </a:r>
            <a:r>
              <a:rPr lang="en-US" dirty="0" err="1" smtClean="0"/>
              <a:t>yscript</a:t>
            </a:r>
            <a:r>
              <a:rPr lang="en-US" dirty="0" smtClean="0"/>
              <a:t>-element aggregate all </a:t>
            </a:r>
            <a:r>
              <a:rPr lang="en-US" dirty="0" err="1" smtClean="0"/>
              <a:t>myscript</a:t>
            </a:r>
            <a:r>
              <a:rPr lang="en-US" baseline="0" dirty="0" smtClean="0"/>
              <a:t> web </a:t>
            </a:r>
            <a:r>
              <a:rPr lang="en-US" dirty="0" smtClean="0"/>
              <a:t>components</a:t>
            </a:r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5) </a:t>
            </a:r>
            <a:r>
              <a:rPr lang="fr-FR" dirty="0" err="1" smtClean="0"/>
              <a:t>I’m</a:t>
            </a:r>
            <a:r>
              <a:rPr lang="fr-FR" dirty="0" smtClean="0"/>
              <a:t> c</a:t>
            </a:r>
            <a:r>
              <a:rPr lang="en-US" dirty="0" err="1" smtClean="0"/>
              <a:t>hecking</a:t>
            </a:r>
            <a:r>
              <a:rPr lang="en-US" dirty="0" smtClean="0"/>
              <a:t> the </a:t>
            </a:r>
            <a:r>
              <a:rPr lang="en-US" dirty="0" err="1" smtClean="0"/>
              <a:t>bower.json</a:t>
            </a:r>
            <a:r>
              <a:rPr lang="en-US" dirty="0" smtClean="0"/>
              <a:t> to show</a:t>
            </a:r>
            <a:r>
              <a:rPr lang="en-US" baseline="0" dirty="0" smtClean="0"/>
              <a:t> you how bower add the dependencies</a:t>
            </a:r>
            <a:endParaRPr lang="en-US" dirty="0" smtClean="0"/>
          </a:p>
          <a:p>
            <a:r>
              <a:rPr lang="en-US" dirty="0" smtClean="0"/>
              <a:t>    We observe a new line on dependencies properties.</a:t>
            </a:r>
          </a:p>
          <a:p>
            <a:r>
              <a:rPr lang="en-US" dirty="0" smtClean="0"/>
              <a:t>6) Now</a:t>
            </a:r>
            <a:r>
              <a:rPr lang="en-US" baseline="0" dirty="0" smtClean="0"/>
              <a:t>, I open up my integrated development Environment “</a:t>
            </a:r>
            <a:r>
              <a:rPr lang="en-US" baseline="0" dirty="0" err="1" smtClean="0"/>
              <a:t>Webstorm</a:t>
            </a:r>
            <a:r>
              <a:rPr lang="en-US" baseline="0" dirty="0" smtClean="0"/>
              <a:t>” and I open the project.</a:t>
            </a:r>
          </a:p>
          <a:p>
            <a:r>
              <a:rPr lang="en-US" baseline="0" dirty="0" smtClean="0"/>
              <a:t>7) You could see the </a:t>
            </a:r>
            <a:r>
              <a:rPr lang="en-US" baseline="0" dirty="0" err="1" smtClean="0"/>
              <a:t>bower_component</a:t>
            </a:r>
            <a:r>
              <a:rPr lang="en-US" baseline="0" dirty="0" smtClean="0"/>
              <a:t> directory that contains all dependencies. We have </a:t>
            </a:r>
            <a:r>
              <a:rPr lang="en-US" baseline="0" dirty="0" err="1" smtClean="0"/>
              <a:t>myscript</a:t>
            </a:r>
            <a:r>
              <a:rPr lang="en-US" baseline="0" dirty="0" smtClean="0"/>
              <a:t>-math here.</a:t>
            </a:r>
          </a:p>
          <a:p>
            <a:r>
              <a:rPr lang="en-US" baseline="0" dirty="0" smtClean="0"/>
              <a:t>8) I’m creating a new file, </a:t>
            </a:r>
            <a:r>
              <a:rPr lang="en-US" baseline="0" dirty="0" err="1" smtClean="0"/>
              <a:t>index.html</a:t>
            </a:r>
            <a:endParaRPr lang="en-US" baseline="0" dirty="0" smtClean="0"/>
          </a:p>
          <a:p>
            <a:r>
              <a:rPr lang="en-US" baseline="0" dirty="0" smtClean="0"/>
              <a:t>9) In this file I add a Title and the import link to </a:t>
            </a:r>
            <a:r>
              <a:rPr lang="en-US" dirty="0" err="1" smtClean="0"/>
              <a:t>myscript</a:t>
            </a:r>
            <a:r>
              <a:rPr lang="en-US" dirty="0" smtClean="0"/>
              <a:t>-math.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Myscipt</a:t>
            </a:r>
            <a:r>
              <a:rPr lang="en-US" dirty="0" smtClean="0"/>
              <a:t>-math is in </a:t>
            </a:r>
            <a:r>
              <a:rPr lang="en-US" dirty="0" err="1" smtClean="0"/>
              <a:t>bower_components</a:t>
            </a:r>
            <a:r>
              <a:rPr lang="en-US" baseline="0" dirty="0" smtClean="0"/>
              <a:t> like we saw.</a:t>
            </a:r>
            <a:endParaRPr lang="en-US" dirty="0" smtClean="0"/>
          </a:p>
          <a:p>
            <a:r>
              <a:rPr lang="en-US" dirty="0" smtClean="0"/>
              <a:t>10) I add the </a:t>
            </a:r>
            <a:r>
              <a:rPr lang="en-US" dirty="0" err="1" smtClean="0"/>
              <a:t>myscript</a:t>
            </a:r>
            <a:r>
              <a:rPr lang="en-US" dirty="0" smtClean="0"/>
              <a:t>-math</a:t>
            </a:r>
            <a:r>
              <a:rPr lang="en-US" baseline="0" dirty="0" smtClean="0"/>
              <a:t> component by typing 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&lt;</a:t>
            </a:r>
            <a:r>
              <a:rPr lang="en-US" baseline="0" dirty="0" err="1" smtClean="0"/>
              <a:t>myscript</a:t>
            </a:r>
            <a:r>
              <a:rPr lang="en-US" baseline="0" dirty="0" smtClean="0"/>
              <a:t>-math&gt;&lt;/</a:t>
            </a:r>
            <a:r>
              <a:rPr lang="en-US" baseline="0" dirty="0" err="1" smtClean="0"/>
              <a:t>myscript</a:t>
            </a:r>
            <a:r>
              <a:rPr lang="en-US" baseline="0" dirty="0" smtClean="0"/>
              <a:t>-math&gt;</a:t>
            </a:r>
            <a:endParaRPr lang="en-US" dirty="0" smtClean="0"/>
          </a:p>
          <a:p>
            <a:r>
              <a:rPr lang="en-US" dirty="0" smtClean="0"/>
              <a:t>11) I’m launching</a:t>
            </a:r>
            <a:r>
              <a:rPr lang="en-US" baseline="0" dirty="0" smtClean="0"/>
              <a:t> a simple http server with python but it works with all http server.</a:t>
            </a:r>
          </a:p>
          <a:p>
            <a:r>
              <a:rPr lang="fr-FR" baseline="0" dirty="0" smtClean="0"/>
              <a:t>	P</a:t>
            </a:r>
            <a:r>
              <a:rPr lang="en-US" baseline="0" dirty="0" err="1" smtClean="0"/>
              <a:t>ython</a:t>
            </a:r>
            <a:r>
              <a:rPr lang="en-US" baseline="0" dirty="0" smtClean="0"/>
              <a:t> </a:t>
            </a:r>
            <a:r>
              <a:rPr lang="fr-FR" baseline="0" dirty="0" smtClean="0"/>
              <a:t>–</a:t>
            </a:r>
            <a:r>
              <a:rPr lang="en-US" baseline="0" dirty="0" smtClean="0"/>
              <a:t>m </a:t>
            </a:r>
            <a:r>
              <a:rPr lang="en-US" baseline="0" dirty="0" err="1" smtClean="0"/>
              <a:t>SimpleHTTPServer</a:t>
            </a:r>
            <a:endParaRPr lang="en-US" baseline="0" dirty="0" smtClean="0"/>
          </a:p>
          <a:p>
            <a:r>
              <a:rPr lang="en-US" baseline="0" dirty="0" smtClean="0"/>
              <a:t>12) I’m going on the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localhost:8000, to see what we’ve got.</a:t>
            </a:r>
          </a:p>
          <a:p>
            <a:r>
              <a:rPr lang="en-US" baseline="0" dirty="0" smtClean="0"/>
              <a:t>13) I’m trying to recognize something</a:t>
            </a:r>
          </a:p>
          <a:p>
            <a:r>
              <a:rPr lang="en-US" baseline="0" dirty="0" smtClean="0"/>
              <a:t>14) Like I would like to show you, it doesn’t work cause it miss some attributes to my </a:t>
            </a:r>
            <a:r>
              <a:rPr lang="en-US" baseline="0" dirty="0" err="1" smtClean="0"/>
              <a:t>myscript</a:t>
            </a:r>
            <a:r>
              <a:rPr lang="en-US" baseline="0" dirty="0" smtClean="0"/>
              <a:t>-math component declaration to do handwriting recognition.</a:t>
            </a:r>
          </a:p>
          <a:p>
            <a:r>
              <a:rPr lang="en-US" baseline="0" dirty="0" smtClean="0"/>
              <a:t>      I need to add </a:t>
            </a:r>
            <a:r>
              <a:rPr lang="en-US" baseline="0" dirty="0" err="1" smtClean="0"/>
              <a:t>applicationkey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hmackey</a:t>
            </a:r>
            <a:r>
              <a:rPr lang="en-US" baseline="0" dirty="0" smtClean="0"/>
              <a:t>, it’s necessary to use handwriting recognition with the cloud.</a:t>
            </a:r>
            <a:endParaRPr lang="en-US" dirty="0" smtClean="0"/>
          </a:p>
          <a:p>
            <a:r>
              <a:rPr lang="en-US" dirty="0" smtClean="0"/>
              <a:t>15) To get an </a:t>
            </a:r>
            <a:r>
              <a:rPr lang="en-US" dirty="0" err="1" smtClean="0"/>
              <a:t>applicationkey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hmackey</a:t>
            </a:r>
            <a:r>
              <a:rPr lang="en-US" baseline="0" dirty="0" smtClean="0"/>
              <a:t>, I’m going to the developer portal </a:t>
            </a:r>
            <a:r>
              <a:rPr lang="en-US" baseline="0" dirty="0" err="1" smtClean="0"/>
              <a:t>dev.myscript.com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      Create your own account if you don’t have one. I already have my own, so for the demo </a:t>
            </a:r>
            <a:r>
              <a:rPr lang="fr-FR" baseline="0" dirty="0" smtClean="0"/>
              <a:t>I</a:t>
            </a:r>
            <a:r>
              <a:rPr lang="en-US" baseline="0" dirty="0" smtClean="0"/>
              <a:t>’m using it.</a:t>
            </a:r>
          </a:p>
          <a:p>
            <a:r>
              <a:rPr lang="en-US" baseline="0" dirty="0" smtClean="0"/>
              <a:t>      I’m clicking on login button.</a:t>
            </a:r>
          </a:p>
          <a:p>
            <a:r>
              <a:rPr lang="en-US" baseline="0" dirty="0" smtClean="0"/>
              <a:t>      I’m adding my username and password</a:t>
            </a:r>
          </a:p>
          <a:p>
            <a:r>
              <a:rPr lang="en-US" baseline="0" dirty="0" smtClean="0"/>
              <a:t>      I’m clicking on user menu, then dashboard </a:t>
            </a:r>
          </a:p>
          <a:p>
            <a:r>
              <a:rPr lang="en-US" baseline="0" dirty="0" smtClean="0"/>
              <a:t>      In the dashboard page you have a </a:t>
            </a:r>
            <a:r>
              <a:rPr lang="en-US" baseline="0" dirty="0" err="1" smtClean="0"/>
              <a:t>MyScript</a:t>
            </a:r>
            <a:r>
              <a:rPr lang="en-US" baseline="0" dirty="0" smtClean="0"/>
              <a:t> CDK button, I’m clicking on it.</a:t>
            </a:r>
          </a:p>
          <a:p>
            <a:r>
              <a:rPr lang="en-US" baseline="0" dirty="0" smtClean="0"/>
              <a:t>      I ‘m going on the cloud login page.</a:t>
            </a:r>
          </a:p>
          <a:p>
            <a:r>
              <a:rPr lang="en-US" baseline="0" dirty="0" smtClean="0"/>
              <a:t>      I need to login with my account email and password.</a:t>
            </a:r>
          </a:p>
          <a:p>
            <a:r>
              <a:rPr lang="en-US" baseline="0" dirty="0" smtClean="0"/>
              <a:t>      I need to create an application by clicking on the “create application” button.</a:t>
            </a:r>
          </a:p>
          <a:p>
            <a:r>
              <a:rPr lang="en-US" baseline="0" dirty="0" smtClean="0"/>
              <a:t>      I’m taking the form. </a:t>
            </a:r>
            <a:r>
              <a:rPr lang="en-US" baseline="0" dirty="0" err="1" smtClean="0"/>
              <a:t>MyScript</a:t>
            </a:r>
            <a:r>
              <a:rPr lang="en-US" baseline="0" dirty="0" smtClean="0"/>
              <a:t> Webinar for the name and “this is an application for the webinar demonstration” for the description</a:t>
            </a:r>
          </a:p>
          <a:p>
            <a:r>
              <a:rPr lang="en-US" baseline="0" dirty="0" smtClean="0"/>
              <a:t>      My application is create. I open it.</a:t>
            </a:r>
          </a:p>
          <a:p>
            <a:r>
              <a:rPr lang="en-US" baseline="0" dirty="0" smtClean="0"/>
              <a:t>      Click on “generate application key”.</a:t>
            </a:r>
          </a:p>
          <a:p>
            <a:r>
              <a:rPr lang="en-US" baseline="0" dirty="0" smtClean="0"/>
              <a:t>     Your </a:t>
            </a:r>
            <a:r>
              <a:rPr lang="en-US" baseline="0" dirty="0" err="1" smtClean="0"/>
              <a:t>applicationkey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hmackey</a:t>
            </a:r>
            <a:r>
              <a:rPr lang="en-US" baseline="0" dirty="0" smtClean="0"/>
              <a:t> are created and </a:t>
            </a:r>
            <a:r>
              <a:rPr lang="fr-FR" baseline="0" dirty="0" smtClean="0"/>
              <a:t>I</a:t>
            </a:r>
            <a:r>
              <a:rPr lang="en-US" baseline="0" dirty="0" smtClean="0"/>
              <a:t> check the box “enable </a:t>
            </a:r>
            <a:r>
              <a:rPr lang="en-US" baseline="0" dirty="0" err="1" smtClean="0"/>
              <a:t>hmackey</a:t>
            </a:r>
            <a:r>
              <a:rPr lang="en-US" baseline="0" dirty="0" smtClean="0"/>
              <a:t>”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16) Now we have just</a:t>
            </a:r>
            <a:r>
              <a:rPr lang="en-US" baseline="0" dirty="0" smtClean="0"/>
              <a:t> to copy/paste the value on each </a:t>
            </a:r>
            <a:r>
              <a:rPr lang="en-US" baseline="0" dirty="0" err="1" smtClean="0"/>
              <a:t>myscript</a:t>
            </a:r>
            <a:r>
              <a:rPr lang="en-US" baseline="0" dirty="0" smtClean="0"/>
              <a:t>-math attributes.</a:t>
            </a:r>
          </a:p>
          <a:p>
            <a:r>
              <a:rPr lang="en-US" baseline="0" dirty="0" smtClean="0"/>
              <a:t>17) I’m going to chrome and refresh the page.</a:t>
            </a:r>
          </a:p>
          <a:p>
            <a:r>
              <a:rPr lang="en-US" baseline="0" dirty="0" smtClean="0"/>
              <a:t>      I write strokes</a:t>
            </a:r>
            <a:r>
              <a:rPr lang="fr-FR" baseline="0" dirty="0" smtClean="0"/>
              <a:t>…</a:t>
            </a:r>
            <a:r>
              <a:rPr lang="en-US" baseline="0" dirty="0" smtClean="0"/>
              <a:t> the recognition is done.</a:t>
            </a:r>
            <a:endParaRPr lang="en-US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34767-6B70-4712-8371-1B42A04E81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27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en-US" baseline="0" dirty="0" smtClean="0"/>
              <a:t> started with the CDK is as simple as 1, 2, 3.</a:t>
            </a:r>
          </a:p>
          <a:p>
            <a:r>
              <a:rPr lang="en-US" baseline="0" dirty="0" smtClean="0"/>
              <a:t>Just go to our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portal to create an account, after a mail confirmation you’ll be able to create your application key and start your project with a free 90-days trial period.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need help get in touch with us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or the forum.</a:t>
            </a:r>
          </a:p>
          <a:p>
            <a:r>
              <a:rPr lang="en-US" baseline="0" dirty="0" smtClean="0"/>
              <a:t>Thanks for your attention, it’s time to ask your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34767-6B70-4712-8371-1B42A04E81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8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693738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At MyScript, we’re creating an handwriting recognition technology that provides optimal, consistent results with any digital writing device.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&lt;next&gt;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MyScript can recognize text, complex mathematical equations, geometric shapes, and music notation.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&lt;next&gt;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 works on all popular operating systems, with great accuracy on almost 100 languages.</a:t>
            </a:r>
          </a:p>
          <a:p>
            <a:pPr marL="0" indent="0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More than 200 M people use MyScript-enabled hardware or software.</a:t>
            </a:r>
          </a:p>
          <a:p>
            <a:pPr marL="0" indent="0">
              <a:buFontTx/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34767-6B70-4712-8371-1B42A04E81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4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693738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offer several entry points: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SDK which offers low level-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, allowing full control of the recognition process, cross platform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ATK stands for Application Toolkit, which handles interactivity, gestures and recognition for you, allowing a simpler integration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CDK which enables to use our SDK in the Cloud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And Applications that are ready to rebrand and bundle.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&lt;next&gt;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Today’s webinar will focus on the CDK and especially on the new set of tools we’ve added to help you get your projects started even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34767-6B70-4712-8371-1B42A04E81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1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693738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We’ve just released a major update of our Cloud Development Kit, that makes it the first full stack for online handwriting recognition.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addition to our cloud recognition service for text, math, shapes and music ; we released 2 news set of tools to speed up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the development of your web app.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MyScriptJS 1.0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library that handles common tasks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involved in web hand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writing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interfaces</a:t>
            </a:r>
          </a:p>
          <a:p>
            <a:pPr lvl="1"/>
            <a:endParaRPr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MyScript Web Components 1.0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First set of MyScript Polymer components, ready for Polymer 1.0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Includes a rich Math component</a:t>
            </a:r>
            <a:endParaRPr lang="en-US" dirty="0" smtClean="0">
              <a:solidFill>
                <a:srgbClr val="000000"/>
              </a:solidFill>
              <a:latin typeface="Source Sans Pro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BB247-A2DC-4E4D-A2BF-76D2260B32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7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693738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addition to an easier integration, this CDK update brings 2 new features: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Websocket</a:t>
            </a:r>
            <a:r>
              <a:rPr lang="en-US" baseline="0" dirty="0" smtClean="0"/>
              <a:t> support that enables bi-directional communication between your app and the recognition server, for a reduced latency enabling enhanced interactive applications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Increased security through HMAC signature support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</a:t>
            </a:r>
            <a:r>
              <a:rPr lang="en-US" baseline="0" dirty="0" smtClean="0"/>
              <a:t> we go more in details with </a:t>
            </a:r>
            <a:r>
              <a:rPr lang="en-US" dirty="0" err="1" smtClean="0"/>
              <a:t>MyScript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and MyScript Web Components, it’s important to understand the main steps involved in performing handwriting recognition in a web application.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BB247-A2DC-4E4D-A2BF-76D2260B32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7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Handwriting interfaces</a:t>
            </a:r>
            <a:r>
              <a:rPr lang="en-US" baseline="0" dirty="0" smtClean="0"/>
              <a:t> usually requires to implement the following concepts: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 we need to capture strokes (for example a simple equation as shown). In other words the trajectory represented as a sequence of X &amp; Y coordinates between the pen down and pen up event.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highly recommended to provide visual feedback to the user performing these strokes thanks to a renderer.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management and storage of the strokes is performed by the Ink manager, enabling editing operations such as undo/redo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the communication between the Ink manager and </a:t>
            </a:r>
            <a:r>
              <a:rPr lang="en-US" baseline="0" dirty="0" err="1" smtClean="0"/>
              <a:t>MyScript</a:t>
            </a:r>
            <a:r>
              <a:rPr lang="en-US" baseline="0" dirty="0" smtClean="0"/>
              <a:t> Cloud is performed by the Recognizer for both the sending of ink and receiving of recognition results.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Recognition requires a Cloud account.</a:t>
            </a:r>
          </a:p>
          <a:p>
            <a:endParaRPr lang="en-US" dirty="0" smtClean="0"/>
          </a:p>
          <a:p>
            <a:r>
              <a:rPr lang="en-US" dirty="0" smtClean="0"/>
              <a:t>---------------------</a:t>
            </a:r>
          </a:p>
          <a:p>
            <a:endParaRPr lang="en-US" dirty="0" smtClean="0"/>
          </a:p>
          <a:p>
            <a:r>
              <a:rPr lang="en-US" dirty="0" smtClean="0"/>
              <a:t>They</a:t>
            </a:r>
            <a:r>
              <a:rPr lang="en-US" baseline="0" dirty="0" smtClean="0"/>
              <a:t> are few concept that you need to know before to use ours tools.</a:t>
            </a:r>
          </a:p>
          <a:p>
            <a:endParaRPr lang="en-US" dirty="0" smtClean="0"/>
          </a:p>
          <a:p>
            <a:r>
              <a:rPr lang="en-US" dirty="0" smtClean="0"/>
              <a:t>What is a stroke?</a:t>
            </a:r>
          </a:p>
          <a:p>
            <a:pPr lvl="1"/>
            <a:r>
              <a:rPr lang="en-US" dirty="0" smtClean="0"/>
              <a:t>A stroke is defined as the trajectory of the pen or the finger from the moment it touches the surface until it is lifted. </a:t>
            </a:r>
          </a:p>
          <a:p>
            <a:pPr lvl="1"/>
            <a:r>
              <a:rPr lang="en-US" dirty="0" smtClean="0"/>
              <a:t>A stroke  is represented as a sequence of 2D points (X, Y coordinates) ordered by time (T).</a:t>
            </a:r>
          </a:p>
          <a:p>
            <a:r>
              <a:rPr lang="en-US" dirty="0" smtClean="0"/>
              <a:t>Ink manager</a:t>
            </a:r>
          </a:p>
          <a:p>
            <a:pPr lvl="1"/>
            <a:r>
              <a:rPr lang="en-US" dirty="0" smtClean="0"/>
              <a:t>The ink manager is used to built and store strokes .</a:t>
            </a:r>
          </a:p>
          <a:p>
            <a:r>
              <a:rPr lang="en-US" dirty="0" smtClean="0"/>
              <a:t>Recognizer</a:t>
            </a:r>
          </a:p>
          <a:p>
            <a:pPr lvl="1"/>
            <a:r>
              <a:rPr lang="en-US" dirty="0" smtClean="0"/>
              <a:t>The recognizer sends the strokes</a:t>
            </a:r>
            <a:r>
              <a:rPr lang="en-US" baseline="0" dirty="0" smtClean="0"/>
              <a:t> from the ink manager</a:t>
            </a:r>
            <a:r>
              <a:rPr lang="en-US" dirty="0" smtClean="0"/>
              <a:t> to </a:t>
            </a:r>
            <a:r>
              <a:rPr lang="en-US" dirty="0" err="1" smtClean="0"/>
              <a:t>MyScript</a:t>
            </a:r>
            <a:r>
              <a:rPr lang="en-US" dirty="0" smtClean="0"/>
              <a:t> Cloud.</a:t>
            </a:r>
          </a:p>
          <a:p>
            <a:pPr lvl="1"/>
            <a:r>
              <a:rPr lang="en-US" dirty="0" smtClean="0"/>
              <a:t>You need a cloud account to</a:t>
            </a:r>
            <a:r>
              <a:rPr lang="en-US" baseline="0" dirty="0" smtClean="0"/>
              <a:t> use </a:t>
            </a:r>
            <a:r>
              <a:rPr lang="en-US" baseline="0" dirty="0" err="1" smtClean="0"/>
              <a:t>recongition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sevices</a:t>
            </a:r>
            <a:r>
              <a:rPr lang="en-US" baseline="0" dirty="0" smtClean="0"/>
              <a:t>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When</a:t>
            </a:r>
            <a:r>
              <a:rPr lang="en-US" baseline="0" dirty="0" smtClean="0"/>
              <a:t> the recognition is done, recognizer send the response to the application.</a:t>
            </a:r>
            <a:endParaRPr lang="en-US" dirty="0" smtClean="0"/>
          </a:p>
          <a:p>
            <a:r>
              <a:rPr lang="en-US" dirty="0" smtClean="0"/>
              <a:t>Renderer</a:t>
            </a:r>
          </a:p>
          <a:p>
            <a:pPr lvl="1"/>
            <a:r>
              <a:rPr lang="en-US" dirty="0" smtClean="0"/>
              <a:t>The renderer allows you to draw strokes on the fly</a:t>
            </a:r>
            <a:r>
              <a:rPr lang="en-US" baseline="0" dirty="0" smtClean="0"/>
              <a:t> </a:t>
            </a:r>
            <a:r>
              <a:rPr lang="en-US" dirty="0" smtClean="0"/>
              <a:t>on an HTML canvas. </a:t>
            </a:r>
            <a:r>
              <a:rPr lang="fr-FR" dirty="0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utilities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34767-6B70-4712-8371-1B42A04E81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8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MyScriptJS</a:t>
            </a:r>
            <a:r>
              <a:rPr lang="en-US" baseline="0" dirty="0" smtClean="0"/>
              <a:t> contains all the methods necessary to manage the handwriting recognition tasks described previously.</a:t>
            </a:r>
          </a:p>
          <a:p>
            <a:r>
              <a:rPr lang="en-US" baseline="0" dirty="0" smtClean="0"/>
              <a:t>All this hard and specific work is done for you: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implement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just</a:t>
            </a:r>
            <a:r>
              <a:rPr lang="fr-FR" baseline="0" dirty="0" smtClean="0"/>
              <a:t> to use ours </a:t>
            </a:r>
            <a:r>
              <a:rPr lang="fr-FR" baseline="0" dirty="0" err="1" smtClean="0"/>
              <a:t>javascript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objects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bring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MyScriptJS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saves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time </a:t>
            </a:r>
            <a:r>
              <a:rPr lang="en-US" baseline="0" dirty="0" smtClean="0"/>
              <a:t>so you can focus on what makes your app unique.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also get peace of mind regarding code evolution in the future, as we at MyScript will ensure compatibility with future releases of our Cloud Server.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Last but not least, </a:t>
            </a:r>
            <a:r>
              <a:rPr lang="en-US" b="0" baseline="0" dirty="0" err="1" smtClean="0"/>
              <a:t>MyScritpJS</a:t>
            </a:r>
            <a:r>
              <a:rPr lang="en-US" b="0" baseline="0" dirty="0" smtClean="0"/>
              <a:t> is f</a:t>
            </a:r>
            <a:r>
              <a:rPr lang="en-US" b="0" dirty="0" smtClean="0"/>
              <a:t>ree and open-source and available on </a:t>
            </a:r>
            <a:r>
              <a:rPr lang="en-US" b="0" dirty="0" err="1" smtClean="0"/>
              <a:t>GitHub</a:t>
            </a:r>
            <a:r>
              <a:rPr lang="en-US" b="0" dirty="0" smtClean="0"/>
              <a:t>. This</a:t>
            </a:r>
            <a:r>
              <a:rPr lang="en-US" b="0" baseline="0" dirty="0" smtClean="0"/>
              <a:t> way you can benefit from the community and </a:t>
            </a:r>
            <a:r>
              <a:rPr lang="fr-FR" b="0" baseline="0" dirty="0" smtClean="0"/>
              <a:t>help us to </a:t>
            </a:r>
            <a:r>
              <a:rPr lang="fr-FR" b="0" baseline="0" dirty="0" err="1" smtClean="0"/>
              <a:t>track</a:t>
            </a:r>
            <a:r>
              <a:rPr lang="fr-FR" b="0" baseline="0" dirty="0" smtClean="0"/>
              <a:t> issues.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34767-6B70-4712-8371-1B42A04E81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9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To make it even quicker</a:t>
            </a:r>
            <a:r>
              <a:rPr lang="en-US" b="1" baseline="0" dirty="0" smtClean="0"/>
              <a:t> to integrate handwriting recognition, we created</a:t>
            </a:r>
            <a:r>
              <a:rPr lang="en-US" b="1" dirty="0" smtClean="0"/>
              <a:t> </a:t>
            </a:r>
            <a:r>
              <a:rPr lang="en-US" dirty="0" smtClean="0"/>
              <a:t>a library of</a:t>
            </a:r>
            <a:r>
              <a:rPr lang="en-US" baseline="0" dirty="0" smtClean="0"/>
              <a:t> </a:t>
            </a:r>
            <a:r>
              <a:rPr lang="en-US" dirty="0" smtClean="0"/>
              <a:t>customized and customizable Polymer Web Components.</a:t>
            </a:r>
          </a:p>
          <a:p>
            <a:r>
              <a:rPr lang="en-US" dirty="0" smtClean="0"/>
              <a:t>It offers real flexibility as you can reuse</a:t>
            </a:r>
            <a:r>
              <a:rPr lang="en-US" baseline="0" dirty="0" smtClean="0"/>
              <a:t> our components or </a:t>
            </a:r>
            <a:r>
              <a:rPr lang="en-US" dirty="0" smtClean="0"/>
              <a:t>create</a:t>
            </a:r>
            <a:r>
              <a:rPr lang="en-US" baseline="0" dirty="0" smtClean="0"/>
              <a:t> your owns.</a:t>
            </a:r>
          </a:p>
          <a:p>
            <a:r>
              <a:rPr lang="en-US" baseline="0" dirty="0" smtClean="0"/>
              <a:t>We based them on Polymer to e</a:t>
            </a:r>
            <a:r>
              <a:rPr lang="en-US" dirty="0" smtClean="0"/>
              <a:t>nsure a consistent behavior across web components compatible browsers.</a:t>
            </a:r>
          </a:p>
          <a:p>
            <a:r>
              <a:rPr lang="en-US" dirty="0" smtClean="0"/>
              <a:t>Recognition is based on MyScript Cloud using the underlying library</a:t>
            </a:r>
            <a:r>
              <a:rPr lang="en-US" baseline="0" dirty="0" smtClean="0"/>
              <a:t> of </a:t>
            </a:r>
            <a:r>
              <a:rPr lang="en-US" dirty="0" err="1" smtClean="0"/>
              <a:t>MyScriptJS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MyScript Web Components is also available for free on </a:t>
            </a:r>
            <a:r>
              <a:rPr lang="en-US" dirty="0" smtClean="0">
                <a:hlinkClick r:id="rId3"/>
              </a:rPr>
              <a:t>GitHub</a:t>
            </a:r>
            <a:r>
              <a:rPr lang="en-US" dirty="0" smtClean="0"/>
              <a:t> together with</a:t>
            </a:r>
            <a:r>
              <a:rPr lang="en-US" baseline="0" dirty="0" smtClean="0"/>
              <a:t> extensive </a:t>
            </a:r>
            <a:r>
              <a:rPr lang="en-US" dirty="0" smtClean="0"/>
              <a:t>API reference documentation</a:t>
            </a:r>
            <a:r>
              <a:rPr lang="en-US" baseline="0" dirty="0" smtClean="0"/>
              <a:t> and samples.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34767-6B70-4712-8371-1B42A04E81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7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Let’s visit the MyScript GitHub page and see how</a:t>
            </a:r>
            <a:r>
              <a:rPr lang="en-US" baseline="0" noProof="0" dirty="0" smtClean="0"/>
              <a:t> to access the Web Components</a:t>
            </a:r>
            <a:r>
              <a:rPr lang="en-US" noProof="0" dirty="0" smtClean="0"/>
              <a:t>.</a:t>
            </a:r>
          </a:p>
          <a:p>
            <a:r>
              <a:rPr lang="fr-FR" dirty="0" err="1" smtClean="0"/>
              <a:t>myscriptwebcomponents.github.io</a:t>
            </a:r>
            <a:endParaRPr lang="fr-FR" dirty="0" smtClean="0"/>
          </a:p>
          <a:p>
            <a:endParaRPr lang="en-US" noProof="0" dirty="0" smtClean="0"/>
          </a:p>
          <a:p>
            <a:r>
              <a:rPr lang="en-US" noProof="0" dirty="0" smtClean="0"/>
              <a:t>In the left</a:t>
            </a:r>
            <a:r>
              <a:rPr lang="en-US" baseline="0" noProof="0" dirty="0" smtClean="0"/>
              <a:t> column we see the list of components. Each component can be separately run in the right column. Documentation and source code is also available here.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documentation of web components,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all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declare</a:t>
            </a:r>
            <a:r>
              <a:rPr lang="fr-FR" baseline="0" dirty="0" smtClean="0"/>
              <a:t> on html file.</a:t>
            </a:r>
          </a:p>
          <a:p>
            <a:endParaRPr lang="en-US" noProof="0" dirty="0" smtClean="0"/>
          </a:p>
          <a:p>
            <a:r>
              <a:rPr lang="en-US" noProof="0" dirty="0" smtClean="0"/>
              <a:t>Now Yohann can you</a:t>
            </a:r>
            <a:r>
              <a:rPr lang="en-US" baseline="0" noProof="0" dirty="0" smtClean="0"/>
              <a:t> please tell us more about those components?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34767-6B70-4712-8371-1B42A04E81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1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313080"/>
            <a:ext cx="9220200" cy="39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84978"/>
            <a:ext cx="7772400" cy="1335081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Source Sans Pro Semibold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71600" y="3551830"/>
            <a:ext cx="6400800" cy="9751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ource Sans Pro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228364"/>
            <a:ext cx="3714750" cy="1156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8" y="326980"/>
            <a:ext cx="2781299" cy="641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 flipH="1">
            <a:off x="216568" y="72197"/>
            <a:ext cx="8734926" cy="679553"/>
          </a:xfrm>
          <a:prstGeom prst="round2DiagRect">
            <a:avLst>
              <a:gd name="adj1" fmla="val 41667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A7C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0" y="817690"/>
            <a:ext cx="8256372" cy="375871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Source Sans Pro Semibold"/>
              </a:defRPr>
            </a:lvl1pPr>
            <a:lvl2pPr marL="759143" indent="-457200"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Source Sans Pro Semibold"/>
              </a:defRPr>
            </a:lvl2pPr>
            <a:lvl3pPr marL="855663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5E14D"/>
              </a:buClr>
              <a:buSzPct val="100000"/>
              <a:buFont typeface="Source Sans Pro" panose="020B0503030403020204" pitchFamily="34" charset="0"/>
              <a:buChar char="‒"/>
              <a:tabLst/>
              <a:defRPr sz="1800">
                <a:solidFill>
                  <a:schemeClr val="tx1"/>
                </a:solidFill>
                <a:latin typeface="Source Sans Pro Semibold"/>
              </a:defRPr>
            </a:lvl3pPr>
            <a:lvl4pPr>
              <a:defRPr sz="2400"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Font: Source Sans Pro Bold 24pt, Black</a:t>
            </a:r>
          </a:p>
          <a:p>
            <a:pPr lvl="1"/>
            <a:r>
              <a:rPr lang="en-US" dirty="0" smtClean="0"/>
              <a:t>Font: Source Sans Pro Bold 20pt, Black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ource Sans Pro" panose="020B0503030403020204" pitchFamily="34" charset="0"/>
              <a:buChar char="‒"/>
              <a:tabLst/>
              <a:defRPr/>
            </a:pPr>
            <a:r>
              <a:rPr lang="en-US" dirty="0" smtClean="0"/>
              <a:t>Font: Source Sans Pro Bold 18pt, Black</a:t>
            </a:r>
          </a:p>
          <a:p>
            <a:pPr lvl="2"/>
            <a:endParaRPr lang="en-US" dirty="0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8113"/>
            <a:ext cx="8229600" cy="503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659568"/>
            <a:ext cx="9144000" cy="0"/>
          </a:xfrm>
          <a:prstGeom prst="line">
            <a:avLst/>
          </a:prstGeom>
          <a:ln w="63500">
            <a:solidFill>
              <a:srgbClr val="D5E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82" y="4715188"/>
            <a:ext cx="1296318" cy="40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 flipH="1">
            <a:off x="-1" y="-26377"/>
            <a:ext cx="9143999" cy="751742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A7CF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18546"/>
            <a:ext cx="8229600" cy="503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659568"/>
            <a:ext cx="9144000" cy="0"/>
          </a:xfrm>
          <a:prstGeom prst="line">
            <a:avLst/>
          </a:prstGeom>
          <a:ln w="63500">
            <a:solidFill>
              <a:srgbClr val="D5E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82" y="4724713"/>
            <a:ext cx="1296318" cy="40346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0" y="817690"/>
            <a:ext cx="8256372" cy="375871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Source Sans Pro Semibold"/>
              </a:defRPr>
            </a:lvl1pPr>
            <a:lvl2pPr marL="759143" indent="-457200"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Source Sans Pro Semibold"/>
              </a:defRPr>
            </a:lvl2pPr>
            <a:lvl3pPr marL="855663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5E14D"/>
              </a:buClr>
              <a:buSzPct val="100000"/>
              <a:buFont typeface="Source Sans Pro" panose="020B0503030403020204" pitchFamily="34" charset="0"/>
              <a:buChar char="‒"/>
              <a:tabLst/>
              <a:defRPr sz="1800">
                <a:solidFill>
                  <a:schemeClr val="tx1"/>
                </a:solidFill>
                <a:latin typeface="Source Sans Pro Semibold"/>
              </a:defRPr>
            </a:lvl3pPr>
            <a:lvl4pPr>
              <a:defRPr sz="2400"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Font: Source Sans Pro Bold 24pt, Black</a:t>
            </a:r>
          </a:p>
          <a:p>
            <a:pPr lvl="1"/>
            <a:r>
              <a:rPr lang="en-US" dirty="0" smtClean="0"/>
              <a:t>Font: Source Sans Pro Bold 20pt, Black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ource Sans Pro" panose="020B0503030403020204" pitchFamily="34" charset="0"/>
              <a:buChar char="‒"/>
              <a:tabLst/>
              <a:defRPr/>
            </a:pPr>
            <a:r>
              <a:rPr lang="en-US" dirty="0" smtClean="0"/>
              <a:t>Font: Source Sans Pro Bold 18pt, Black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80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3260"/>
            <a:ext cx="9144000" cy="39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2957514" y="222648"/>
            <a:ext cx="3324225" cy="926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084978"/>
            <a:ext cx="7772400" cy="1335081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Source Sans Pro Semibold"/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71600" y="3551830"/>
            <a:ext cx="6400800" cy="9751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ource Sans Pro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6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3080"/>
            <a:ext cx="9144000" cy="39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956957" y="222662"/>
            <a:ext cx="3325091" cy="926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Source Sans Pro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84978"/>
            <a:ext cx="7772400" cy="1335081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Source Sans Pro Semibold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71600" y="3551828"/>
            <a:ext cx="6400800" cy="9751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ource Sans Pro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9355" y="4718115"/>
            <a:ext cx="2425682" cy="273844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900" smtClean="0">
                <a:solidFill>
                  <a:schemeClr val="bg1"/>
                </a:solidFill>
              </a:defRPr>
            </a:lvl1pPr>
          </a:lstStyle>
          <a:p>
            <a:r>
              <a:rPr dirty="0">
                <a:solidFill>
                  <a:prstClr val="white"/>
                </a:solidFill>
              </a:rPr>
              <a:t>MyScript  Company Confidential</a:t>
            </a:r>
          </a:p>
        </p:txBody>
      </p:sp>
      <p:pic>
        <p:nvPicPr>
          <p:cNvPr id="18" name="Picture 4" descr="C:\Users\jbengson\Documents\MyScript Brand Guide\Slidedeck\myscript-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74" y="383444"/>
            <a:ext cx="3158960" cy="70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 userDrawn="1"/>
        </p:nvGrpSpPr>
        <p:grpSpPr>
          <a:xfrm>
            <a:off x="5988386" y="454799"/>
            <a:ext cx="2535785" cy="434348"/>
            <a:chOff x="4053235" y="335020"/>
            <a:chExt cx="4492297" cy="932695"/>
          </a:xfrm>
        </p:grpSpPr>
        <p:pic>
          <p:nvPicPr>
            <p:cNvPr id="20" name="Picture 5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235" y="335021"/>
              <a:ext cx="931437" cy="93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6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656" y="336278"/>
              <a:ext cx="931437" cy="93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7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3438" y="336278"/>
              <a:ext cx="931437" cy="93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8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4095" y="335020"/>
              <a:ext cx="931437" cy="93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955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 flipH="1">
            <a:off x="216568" y="72190"/>
            <a:ext cx="8734926" cy="679553"/>
          </a:xfrm>
          <a:prstGeom prst="round2DiagRect">
            <a:avLst>
              <a:gd name="adj1" fmla="val 41667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A7CF"/>
              </a:solidFill>
              <a:latin typeface="Source Sans Pro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0" y="817683"/>
            <a:ext cx="8256372" cy="375871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Source Sans Pro Semibold"/>
              </a:defRPr>
            </a:lvl1pPr>
            <a:lvl2pPr marL="759143" indent="-457200"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Source Sans Pro Semibold"/>
              </a:defRPr>
            </a:lvl2pPr>
            <a:lvl3pPr marL="855663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5E14D"/>
              </a:buClr>
              <a:buSzPct val="100000"/>
              <a:buFont typeface="Source Sans Pro" panose="020B0503030403020204" pitchFamily="34" charset="0"/>
              <a:buChar char="‒"/>
              <a:tabLst/>
              <a:defRPr sz="1800">
                <a:solidFill>
                  <a:schemeClr val="tx1"/>
                </a:solidFill>
                <a:latin typeface="Source Sans Pro Semibold"/>
              </a:defRPr>
            </a:lvl3pPr>
            <a:lvl4pPr>
              <a:defRPr sz="2400"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Font: Source Sans Pro Bold 24pt, Black</a:t>
            </a:r>
          </a:p>
          <a:p>
            <a:pPr lvl="1"/>
            <a:r>
              <a:rPr lang="en-US" dirty="0" smtClean="0"/>
              <a:t>Font: Source Sans Pro Bold 20pt, Black</a:t>
            </a:r>
          </a:p>
          <a:p>
            <a:pPr marL="8556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ource Sans Pro" panose="020B0503030403020204" pitchFamily="34" charset="0"/>
              <a:buChar char="‒"/>
              <a:tabLst/>
              <a:defRPr/>
            </a:pPr>
            <a:r>
              <a:rPr lang="en-US" dirty="0" smtClean="0"/>
              <a:t>Font: Source Sans Pro Bold 18pt, Black</a:t>
            </a:r>
          </a:p>
          <a:p>
            <a:pPr lvl="2"/>
            <a:endParaRPr lang="en-US" dirty="0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8113"/>
            <a:ext cx="8229600" cy="503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659568"/>
            <a:ext cx="9144000" cy="0"/>
          </a:xfrm>
          <a:prstGeom prst="line">
            <a:avLst/>
          </a:prstGeom>
          <a:ln w="63500">
            <a:solidFill>
              <a:srgbClr val="D5E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421116" y="4832136"/>
            <a:ext cx="2301768" cy="35472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100" kern="120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56B86CD-0177-4EEB-A588-68BCCE424EC7}" type="slidenum">
              <a:rPr sz="1000">
                <a:solidFill>
                  <a:prstClr val="white">
                    <a:lumMod val="75000"/>
                  </a:prstClr>
                </a:solidFill>
                <a:latin typeface="Source Sans Pro"/>
              </a:rPr>
              <a:pPr/>
              <a:t>‹#›</a:t>
            </a:fld>
            <a:endParaRPr sz="1000" dirty="0">
              <a:solidFill>
                <a:prstClr val="white">
                  <a:lumMod val="75000"/>
                </a:prstClr>
              </a:solidFill>
              <a:latin typeface="Source Sans Pro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83251" y="4843961"/>
            <a:ext cx="18902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prstClr val="white">
                    <a:lumMod val="75000"/>
                  </a:prstClr>
                </a:solidFill>
                <a:latin typeface="Source Sans Pro" panose="020B0503030403020204" pitchFamily="34" charset="0"/>
              </a:rPr>
              <a:t>MyScript Company Confidential</a:t>
            </a:r>
            <a:endParaRPr lang="en-US" sz="1000" dirty="0">
              <a:solidFill>
                <a:prstClr val="white">
                  <a:lumMod val="75000"/>
                </a:prst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12" name="Picture 4" descr="C:\Users\jbengson\Documents\MyScript Brand Guide\Slidedeck\myscript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95" y="4770553"/>
            <a:ext cx="1619771" cy="3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5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 flipH="1">
            <a:off x="-1" y="-26377"/>
            <a:ext cx="9143999" cy="751742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A7CF"/>
              </a:solidFill>
              <a:latin typeface="Source Sans Pro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0" y="791306"/>
            <a:ext cx="8256372" cy="37587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Source Sans Pro" panose="020B0503030403020204" pitchFamily="34" charset="0"/>
              </a:defRPr>
            </a:lvl1pPr>
            <a:lvl2pPr>
              <a:defRPr sz="2600">
                <a:solidFill>
                  <a:schemeClr val="tx1"/>
                </a:solidFill>
                <a:latin typeface="Source Sans Pro Semibold"/>
              </a:defRPr>
            </a:lvl2pPr>
            <a:lvl3pPr>
              <a:defRPr sz="2200">
                <a:solidFill>
                  <a:schemeClr val="tx1"/>
                </a:solidFill>
                <a:latin typeface="Source Sans Pro Semibold"/>
              </a:defRPr>
            </a:lvl3pPr>
            <a:lvl4pPr>
              <a:defRPr sz="2400"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</a:lstStyle>
          <a:p>
            <a:pPr lvl="1"/>
            <a:r>
              <a:rPr lang="en-US" dirty="0" smtClean="0"/>
              <a:t>Font: Source Sans Pro Bold 24pt, Black</a:t>
            </a:r>
          </a:p>
          <a:p>
            <a:pPr lvl="2"/>
            <a:r>
              <a:rPr lang="en-US" dirty="0" smtClean="0"/>
              <a:t>Font: Source Sans Pro Bold 20pt, Black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18546"/>
            <a:ext cx="8229600" cy="503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659568"/>
            <a:ext cx="9144000" cy="0"/>
          </a:xfrm>
          <a:prstGeom prst="line">
            <a:avLst/>
          </a:prstGeom>
          <a:ln w="63500">
            <a:solidFill>
              <a:srgbClr val="D5E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421116" y="4832136"/>
            <a:ext cx="2301768" cy="35472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100" kern="120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56B86CD-0177-4EEB-A588-68BCCE424EC7}" type="slidenum">
              <a:rPr sz="1050">
                <a:solidFill>
                  <a:prstClr val="white">
                    <a:lumMod val="75000"/>
                  </a:prstClr>
                </a:solidFill>
                <a:latin typeface="Source Sans Pro"/>
              </a:rPr>
              <a:pPr/>
              <a:t>‹#›</a:t>
            </a:fld>
            <a:endParaRPr sz="1050" dirty="0">
              <a:solidFill>
                <a:prstClr val="white">
                  <a:lumMod val="75000"/>
                </a:prstClr>
              </a:solidFill>
              <a:latin typeface="Source Sans Pro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83251" y="4843961"/>
            <a:ext cx="18902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prstClr val="white">
                    <a:lumMod val="75000"/>
                  </a:prstClr>
                </a:solidFill>
                <a:latin typeface="Source Sans Pro" panose="020B0503030403020204" pitchFamily="34" charset="0"/>
              </a:rPr>
              <a:t>MyScript Company Confidential</a:t>
            </a:r>
            <a:endParaRPr lang="en-US" sz="1000" dirty="0">
              <a:solidFill>
                <a:prstClr val="white">
                  <a:lumMod val="75000"/>
                </a:prst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12" name="Picture 4" descr="C:\Users\jbengson\Documents\MyScript Brand Guide\Slidedeck\myscript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95" y="4770553"/>
            <a:ext cx="1619771" cy="3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33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71914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7"/>
            <a:ext cx="8229600" cy="503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1" y="945931"/>
            <a:ext cx="8276896" cy="364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 smtClean="0"/>
              <a:t>Font: Source Sans Pro 24pt, Black</a:t>
            </a:r>
          </a:p>
          <a:p>
            <a:pPr lvl="2"/>
            <a:r>
              <a:rPr lang="en-US" dirty="0" smtClean="0"/>
              <a:t>Font: Source Sans Pro 20pt, Black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6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Source Sans Pro Light" panose="020B04030304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rgbClr val="00A7CF"/>
          </a:solidFill>
          <a:latin typeface="Source Sans Pro" panose="020B0503030403020204" pitchFamily="34" charset="0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rgbClr val="D5E14D"/>
        </a:buClr>
        <a:buSzPct val="100000"/>
        <a:buFont typeface="Wingdings" panose="05000000000000000000" pitchFamily="2" charset="2"/>
        <a:buChar char="§"/>
        <a:defRPr sz="2600" kern="1200" baseline="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ource Sans Pro" panose="020B0503030403020204" pitchFamily="34" charset="0"/>
        <a:buChar char="‒"/>
        <a:defRPr sz="2200" kern="1200" baseline="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200150" indent="-2857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rgbClr val="5B6770"/>
          </a:solidFill>
          <a:latin typeface="Source Sans Pro" panose="020B0503030403020204" pitchFamily="34" charset="0"/>
          <a:ea typeface="+mn-ea"/>
          <a:cs typeface="+mn-cs"/>
        </a:defRPr>
      </a:lvl4pPr>
      <a:lvl5pPr marL="123444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None/>
        <a:defRPr sz="1600" kern="1200" baseline="0">
          <a:solidFill>
            <a:srgbClr val="5B6770"/>
          </a:solidFill>
          <a:latin typeface="Source Sans Pro" panose="020B0503030403020204" pitchFamily="34" charset="0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7"/>
            <a:ext cx="8229600" cy="503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1" y="945931"/>
            <a:ext cx="8276896" cy="364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 smtClean="0"/>
              <a:t>Font: Source Sans Pro 24pt, Black</a:t>
            </a:r>
          </a:p>
          <a:p>
            <a:pPr lvl="2"/>
            <a:r>
              <a:rPr lang="en-US" dirty="0" smtClean="0"/>
              <a:t>Font: Source Sans Pro 20pt, Black</a:t>
            </a:r>
          </a:p>
        </p:txBody>
      </p:sp>
    </p:spTree>
    <p:extLst>
      <p:ext uri="{BB962C8B-B14F-4D97-AF65-F5344CB8AC3E}">
        <p14:creationId xmlns:p14="http://schemas.microsoft.com/office/powerpoint/2010/main" val="32201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Source Sans Pro Light" panose="020B04030304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rgbClr val="00A7CF"/>
          </a:solidFill>
          <a:latin typeface="Source Sans Pro" panose="020B0503030403020204" pitchFamily="34" charset="0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rgbClr val="D5E14D"/>
        </a:buClr>
        <a:buSzPct val="100000"/>
        <a:buFont typeface="Wingdings" panose="05000000000000000000" pitchFamily="2" charset="2"/>
        <a:buChar char="§"/>
        <a:defRPr sz="2600" kern="1200" baseline="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ource Sans Pro" panose="020B0503030403020204" pitchFamily="34" charset="0"/>
        <a:buChar char="‒"/>
        <a:defRPr sz="2200" kern="1200" baseline="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200150" indent="-2857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rgbClr val="5B6770"/>
          </a:solidFill>
          <a:latin typeface="Source Sans Pro" panose="020B0503030403020204" pitchFamily="34" charset="0"/>
          <a:ea typeface="+mn-ea"/>
          <a:cs typeface="+mn-cs"/>
        </a:defRPr>
      </a:lvl4pPr>
      <a:lvl5pPr marL="1234440" indent="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None/>
        <a:defRPr sz="1600" kern="1200" baseline="0">
          <a:solidFill>
            <a:srgbClr val="5B6770"/>
          </a:solidFill>
          <a:latin typeface="Source Sans Pro" panose="020B0503030403020204" pitchFamily="34" charset="0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cript.com" TargetMode="External"/><Relationship Id="rId4" Type="http://schemas.openxmlformats.org/officeDocument/2006/relationships/hyperlink" Target="http://myscriptwebcomponents.github.io/" TargetMode="External"/><Relationship Id="rId5" Type="http://schemas.openxmlformats.org/officeDocument/2006/relationships/hyperlink" Target="http://myscript.github.io/MyScriptJS/" TargetMode="External"/><Relationship Id="rId6" Type="http://schemas.openxmlformats.org/officeDocument/2006/relationships/hyperlink" Target="https://dev.myscript.com/forums/forum/cdk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microsoft.com/office/2007/relationships/hdphoto" Target="../media/hdphoto1.wdp"/><Relationship Id="rId5" Type="http://schemas.openxmlformats.org/officeDocument/2006/relationships/image" Target="../media/image18.png"/><Relationship Id="rId6" Type="http://schemas.microsoft.com/office/2007/relationships/hdphoto" Target="../media/hdphoto2.wdp"/><Relationship Id="rId7" Type="http://schemas.openxmlformats.org/officeDocument/2006/relationships/image" Target="../media/image19.png"/><Relationship Id="rId8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Discover MyScript Web Components and MyScriptJS</a:t>
            </a:r>
            <a:endParaRPr lang="en-US" sz="27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551830"/>
            <a:ext cx="6400800" cy="159167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sz="2800" dirty="0"/>
              <a:t>Yohann </a:t>
            </a:r>
            <a:r>
              <a:rPr lang="en-US" sz="2800" dirty="0" smtClean="0"/>
              <a:t>Streibel, Web Components Lead Developer</a:t>
            </a:r>
          </a:p>
          <a:p>
            <a:r>
              <a:rPr lang="en-US" sz="2800" dirty="0" smtClean="0"/>
              <a:t>Fabien Ric, Product Manager</a:t>
            </a:r>
            <a:endParaRPr lang="en-US" sz="2800" dirty="0"/>
          </a:p>
          <a:p>
            <a:endParaRPr lang="en-US" sz="900" dirty="0"/>
          </a:p>
          <a:p>
            <a:r>
              <a:rPr lang="en-US" dirty="0"/>
              <a:t>MyScript Webinar – June </a:t>
            </a:r>
            <a:r>
              <a:rPr lang="en-US" dirty="0" smtClean="0"/>
              <a:t>11, 2015</a:t>
            </a:r>
            <a:endParaRPr lang="en-US" dirty="0">
              <a:latin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423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MyScript</a:t>
            </a:r>
            <a:r>
              <a:rPr lang="fr-FR" dirty="0" smtClean="0"/>
              <a:t> Web Components </a:t>
            </a:r>
            <a:r>
              <a:rPr lang="fr-FR" dirty="0" err="1" smtClean="0"/>
              <a:t>Overview</a:t>
            </a:r>
            <a:endParaRPr lang="fr-FR" dirty="0"/>
          </a:p>
        </p:txBody>
      </p:sp>
      <p:grpSp>
        <p:nvGrpSpPr>
          <p:cNvPr id="40" name="Grouper 39"/>
          <p:cNvGrpSpPr/>
          <p:nvPr/>
        </p:nvGrpSpPr>
        <p:grpSpPr>
          <a:xfrm>
            <a:off x="2201068" y="762000"/>
            <a:ext cx="6384132" cy="3759200"/>
            <a:chOff x="1317148" y="304800"/>
            <a:chExt cx="6333332" cy="3942080"/>
          </a:xfrm>
        </p:grpSpPr>
        <p:grpSp>
          <p:nvGrpSpPr>
            <p:cNvPr id="39" name="Grouper 38"/>
            <p:cNvGrpSpPr/>
            <p:nvPr/>
          </p:nvGrpSpPr>
          <p:grpSpPr>
            <a:xfrm>
              <a:off x="1317148" y="304800"/>
              <a:ext cx="6333332" cy="3942080"/>
              <a:chOff x="1317148" y="304800"/>
              <a:chExt cx="6333332" cy="3942080"/>
            </a:xfrm>
          </p:grpSpPr>
          <p:grpSp>
            <p:nvGrpSpPr>
              <p:cNvPr id="31" name="Grouper 30"/>
              <p:cNvGrpSpPr/>
              <p:nvPr/>
            </p:nvGrpSpPr>
            <p:grpSpPr>
              <a:xfrm>
                <a:off x="1317148" y="304800"/>
                <a:ext cx="6333332" cy="3942080"/>
                <a:chOff x="-60960" y="127635"/>
                <a:chExt cx="8707120" cy="4779644"/>
              </a:xfrm>
            </p:grpSpPr>
            <p:grpSp>
              <p:nvGrpSpPr>
                <p:cNvPr id="30" name="Grouper 29"/>
                <p:cNvGrpSpPr/>
                <p:nvPr/>
              </p:nvGrpSpPr>
              <p:grpSpPr>
                <a:xfrm>
                  <a:off x="-60960" y="127635"/>
                  <a:ext cx="8707120" cy="4779644"/>
                  <a:chOff x="-60960" y="127635"/>
                  <a:chExt cx="8707120" cy="4779644"/>
                </a:xfrm>
              </p:grpSpPr>
              <p:sp>
                <p:nvSpPr>
                  <p:cNvPr id="27" name="Rounded Rectangle 6"/>
                  <p:cNvSpPr/>
                  <p:nvPr/>
                </p:nvSpPr>
                <p:spPr>
                  <a:xfrm>
                    <a:off x="7179312" y="127635"/>
                    <a:ext cx="1452880" cy="3918837"/>
                  </a:xfrm>
                  <a:prstGeom prst="roundRect">
                    <a:avLst>
                      <a:gd name="adj" fmla="val 8085"/>
                    </a:avLst>
                  </a:prstGeom>
                  <a:ln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vert="horz" lIns="54000" tIns="0" rtlCol="0" anchor="ctr"/>
                  <a:lstStyle/>
                  <a:p>
                    <a:pPr algn="ctr"/>
                    <a:r>
                      <a:rPr lang="fr-FR" b="1" dirty="0" smtClean="0">
                        <a:solidFill>
                          <a:schemeClr val="bg1"/>
                        </a:solidFill>
                      </a:rPr>
                      <a:t>…</a:t>
                    </a:r>
                    <a:endParaRPr 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29" name="Grouper 28"/>
                  <p:cNvGrpSpPr/>
                  <p:nvPr/>
                </p:nvGrpSpPr>
                <p:grpSpPr>
                  <a:xfrm>
                    <a:off x="-60960" y="139956"/>
                    <a:ext cx="8707120" cy="4767323"/>
                    <a:chOff x="162560" y="280561"/>
                    <a:chExt cx="8707120" cy="3509119"/>
                  </a:xfrm>
                </p:grpSpPr>
                <p:grpSp>
                  <p:nvGrpSpPr>
                    <p:cNvPr id="24" name="Grouper 23"/>
                    <p:cNvGrpSpPr/>
                    <p:nvPr/>
                  </p:nvGrpSpPr>
                  <p:grpSpPr>
                    <a:xfrm>
                      <a:off x="162560" y="280561"/>
                      <a:ext cx="8707120" cy="3509119"/>
                      <a:chOff x="-71120" y="290721"/>
                      <a:chExt cx="8707120" cy="3509119"/>
                    </a:xfrm>
                  </p:grpSpPr>
                  <p:grpSp>
                    <p:nvGrpSpPr>
                      <p:cNvPr id="5" name="Group 16"/>
                      <p:cNvGrpSpPr/>
                      <p:nvPr/>
                    </p:nvGrpSpPr>
                    <p:grpSpPr>
                      <a:xfrm>
                        <a:off x="-66095" y="290721"/>
                        <a:ext cx="7179583" cy="2877583"/>
                        <a:chOff x="3119213" y="278579"/>
                        <a:chExt cx="4138276" cy="2943431"/>
                      </a:xfrm>
                    </p:grpSpPr>
                    <p:grpSp>
                      <p:nvGrpSpPr>
                        <p:cNvPr id="7" name="Group 28"/>
                        <p:cNvGrpSpPr/>
                        <p:nvPr/>
                      </p:nvGrpSpPr>
                      <p:grpSpPr>
                        <a:xfrm>
                          <a:off x="3119213" y="278579"/>
                          <a:ext cx="4138276" cy="2943431"/>
                          <a:chOff x="1400566" y="1321120"/>
                          <a:chExt cx="3583192" cy="2943431"/>
                        </a:xfrm>
                      </p:grpSpPr>
                      <p:sp>
                        <p:nvSpPr>
                          <p:cNvPr id="14" name="Rounded Rectangle 6"/>
                          <p:cNvSpPr/>
                          <p:nvPr/>
                        </p:nvSpPr>
                        <p:spPr>
                          <a:xfrm rot="5400000">
                            <a:off x="1720446" y="1001240"/>
                            <a:ext cx="2943431" cy="3583192"/>
                          </a:xfrm>
                          <a:prstGeom prst="roundRect">
                            <a:avLst>
                              <a:gd name="adj" fmla="val 8085"/>
                            </a:avLst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accent5"/>
                            </a:solidFill>
                          </a:ln>
                          <a:effectLst/>
                          <a:scene3d>
                            <a:camera prst="orthographicFront">
                              <a:rot lat="0" lon="0" rev="0"/>
                            </a:camera>
                            <a:lightRig rig="flat" dir="tl">
                              <a:rot lat="0" lon="0" rev="6360000"/>
                            </a:lightRig>
                          </a:scene3d>
                          <a:sp3d prstMaterial="flat"/>
                        </p:spPr>
                        <p:style>
                          <a:lnRef idx="1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vert270" lIns="54000" tIns="0" rtlCol="0" anchor="b"/>
                          <a:lstStyle/>
                          <a:p>
                            <a:pPr algn="ctr" fontAlgn="base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r>
                              <a:rPr lang="fr-FR" b="1" dirty="0">
                                <a:solidFill>
                                  <a:schemeClr val="bg1"/>
                                </a:solidFill>
                              </a:rPr>
                              <a:t>m</a:t>
                            </a:r>
                            <a:r>
                              <a:rPr lang="en-US" b="1" dirty="0" err="1" smtClean="0">
                                <a:solidFill>
                                  <a:schemeClr val="bg1"/>
                                </a:solidFill>
                              </a:rPr>
                              <a:t>yscript</a:t>
                            </a:r>
                            <a:r>
                              <a:rPr lang="en-US" b="1" dirty="0" smtClean="0">
                                <a:solidFill>
                                  <a:schemeClr val="bg1"/>
                                </a:solidFill>
                              </a:rPr>
                              <a:t>-elements</a:t>
                            </a:r>
                            <a:endParaRPr lang="en-US" sz="2000" b="1" dirty="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Rounded Rectangle 8"/>
                          <p:cNvSpPr/>
                          <p:nvPr/>
                        </p:nvSpPr>
                        <p:spPr>
                          <a:xfrm>
                            <a:off x="1456332" y="1396382"/>
                            <a:ext cx="3485595" cy="2456808"/>
                          </a:xfrm>
                          <a:prstGeom prst="roundRect">
                            <a:avLst>
                              <a:gd name="adj" fmla="val 5189"/>
                            </a:avLst>
                          </a:prstGeom>
                          <a:ln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lIns="36000" tIns="0" rIns="36000" rtlCol="0" anchor="ctr"/>
                          <a:lstStyle/>
                          <a:p>
                            <a:endParaRPr lang="en-US" sz="1100" dirty="0" smtClean="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8" name="Group 26"/>
                        <p:cNvGrpSpPr/>
                        <p:nvPr/>
                      </p:nvGrpSpPr>
                      <p:grpSpPr>
                        <a:xfrm>
                          <a:off x="3256079" y="1499360"/>
                          <a:ext cx="3864538" cy="1255639"/>
                          <a:chOff x="2798534" y="683062"/>
                          <a:chExt cx="3399992" cy="1072876"/>
                        </a:xfrm>
                      </p:grpSpPr>
                      <p:sp>
                        <p:nvSpPr>
                          <p:cNvPr id="12" name="Rounded Rectangle 5"/>
                          <p:cNvSpPr/>
                          <p:nvPr/>
                        </p:nvSpPr>
                        <p:spPr>
                          <a:xfrm>
                            <a:off x="2798534" y="683062"/>
                            <a:ext cx="3399992" cy="1072876"/>
                          </a:xfrm>
                          <a:prstGeom prst="roundRect">
                            <a:avLst>
                              <a:gd name="adj" fmla="val 8085"/>
                            </a:avLst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accent4"/>
                            </a:solidFill>
                          </a:ln>
                          <a:effectLst/>
                          <a:scene3d>
                            <a:camera prst="orthographicFront">
                              <a:rot lat="0" lon="0" rev="0"/>
                            </a:camera>
                            <a:lightRig rig="flat" dir="tl">
                              <a:rot lat="0" lon="0" rev="6360000"/>
                            </a:lightRig>
                          </a:scene3d>
                          <a:sp3d prstMaterial="flat"/>
                        </p:spPr>
                        <p:style>
                          <a:lnRef idx="1">
                            <a:schemeClr val="accent4"/>
                          </a:lnRef>
                          <a:fillRef idx="3">
                            <a:schemeClr val="accent4"/>
                          </a:fillRef>
                          <a:effectRef idx="2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horz" lIns="54000" tIns="0" rtlCol="0" anchor="b"/>
                          <a:lstStyle/>
                          <a:p>
                            <a:pPr algn="ctr"/>
                            <a:r>
                              <a:rPr lang="en-US" b="1" dirty="0" smtClean="0">
                                <a:solidFill>
                                  <a:schemeClr val="bg1"/>
                                </a:solidFill>
                              </a:rPr>
                              <a:t>Simple web components</a:t>
                            </a:r>
                            <a:endParaRPr lang="en-US" b="1" dirty="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" name="Rounded Rectangle 7"/>
                          <p:cNvSpPr/>
                          <p:nvPr/>
                        </p:nvSpPr>
                        <p:spPr>
                          <a:xfrm>
                            <a:off x="2833951" y="709841"/>
                            <a:ext cx="3343324" cy="800423"/>
                          </a:xfrm>
                          <a:prstGeom prst="roundRect">
                            <a:avLst>
                              <a:gd name="adj" fmla="val 8085"/>
                            </a:avLst>
                          </a:prstGeom>
                          <a:ln>
                            <a:solidFill>
                              <a:schemeClr val="accent4"/>
                            </a:solidFill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lIns="54000" tIns="0" rtlCol="0" anchor="ctr"/>
                          <a:lstStyle/>
                          <a:p>
                            <a:pPr algn="ctr"/>
                            <a:endParaRPr lang="en-US" sz="800" dirty="0" smtClean="0">
                              <a:solidFill>
                                <a:schemeClr val="accent4"/>
                              </a:solidFill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0" name="Rounded Rectangle 4"/>
                      <p:cNvSpPr/>
                      <p:nvPr/>
                    </p:nvSpPr>
                    <p:spPr>
                      <a:xfrm>
                        <a:off x="-71120" y="3281680"/>
                        <a:ext cx="8707120" cy="518160"/>
                      </a:xfrm>
                      <a:prstGeom prst="roundRect">
                        <a:avLst>
                          <a:gd name="adj" fmla="val 8085"/>
                        </a:avLst>
                      </a:prstGeom>
                      <a:ln/>
                    </p:spPr>
                    <p:style>
                      <a:lnRef idx="0">
                        <a:schemeClr val="accent1"/>
                      </a:lnRef>
                      <a:fillRef idx="3">
                        <a:schemeClr val="accent1"/>
                      </a:fillRef>
                      <a:effectRef idx="3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lIns="54000" tIns="0" rtlCol="0" anchor="ctr"/>
                      <a:lstStyle/>
                      <a:p>
                        <a:pPr algn="ctr"/>
                        <a:r>
                          <a:rPr lang="fr-FR" b="1" dirty="0" err="1" smtClean="0">
                            <a:solidFill>
                              <a:schemeClr val="bg1"/>
                            </a:solidFill>
                          </a:rPr>
                          <a:t>Polymer</a:t>
                        </a:r>
                        <a:endParaRPr lang="en-US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8" name="Rounded Rectangle 10"/>
                    <p:cNvSpPr/>
                    <p:nvPr/>
                  </p:nvSpPr>
                  <p:spPr>
                    <a:xfrm>
                      <a:off x="405038" y="418560"/>
                      <a:ext cx="6704667" cy="998877"/>
                    </a:xfrm>
                    <a:prstGeom prst="roundRect">
                      <a:avLst>
                        <a:gd name="adj" fmla="val 8085"/>
                      </a:avLst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flat" dir="tl">
                        <a:rot lat="0" lon="0" rev="6360000"/>
                      </a:lightRig>
                    </a:scene3d>
                    <a:sp3d prstMaterial="flat"/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vert="horz" lIns="54000" tIns="0" rtlCol="0" anchor="b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Rich web components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6" name="Rounded Rectangle 8"/>
                <p:cNvSpPr/>
                <p:nvPr/>
              </p:nvSpPr>
              <p:spPr>
                <a:xfrm>
                  <a:off x="251358" y="386327"/>
                  <a:ext cx="6592923" cy="882173"/>
                </a:xfrm>
                <a:prstGeom prst="roundRect">
                  <a:avLst>
                    <a:gd name="adj" fmla="val 5189"/>
                  </a:avLst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0" rIns="36000" rtlCol="0" anchor="ctr"/>
                <a:lstStyle/>
                <a:p>
                  <a:pPr algn="ctr"/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32" name="Rounded Rectangle 10"/>
              <p:cNvSpPr/>
              <p:nvPr/>
            </p:nvSpPr>
            <p:spPr>
              <a:xfrm>
                <a:off x="1824298" y="611829"/>
                <a:ext cx="2036501" cy="526092"/>
              </a:xfrm>
              <a:prstGeom prst="roundRect">
                <a:avLst>
                  <a:gd name="adj" fmla="val 8085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  <a:scene3d>
                <a:camera prst="orthographicFront">
                  <a:rot lat="0" lon="0" rev="0"/>
                </a:camera>
                <a:lightRig rig="flat" dir="tl">
                  <a:rot lat="0" lon="0" rev="6360000"/>
                </a:lightRig>
              </a:scene3d>
              <a:sp3d prstMaterial="flat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54000" t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sz="1100" b="1" dirty="0">
                    <a:solidFill>
                      <a:schemeClr val="bg1"/>
                    </a:solidFill>
                  </a:rPr>
                  <a:t>m</a:t>
                </a:r>
                <a:r>
                  <a:rPr lang="en-US" sz="1100" b="1" dirty="0" err="1" smtClean="0">
                    <a:solidFill>
                      <a:schemeClr val="bg1"/>
                    </a:solidFill>
                  </a:rPr>
                  <a:t>yscript</a:t>
                </a:r>
                <a:r>
                  <a:rPr lang="en-US" sz="1100" b="1" dirty="0" smtClean="0">
                    <a:solidFill>
                      <a:schemeClr val="bg1"/>
                    </a:solidFill>
                  </a:rPr>
                  <a:t>-math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Rounded Rectangle 5"/>
            <p:cNvSpPr/>
            <p:nvPr/>
          </p:nvSpPr>
          <p:spPr>
            <a:xfrm>
              <a:off x="1814650" y="1774149"/>
              <a:ext cx="2046151" cy="256643"/>
            </a:xfrm>
            <a:prstGeom prst="roundRect">
              <a:avLst>
                <a:gd name="adj" fmla="val 80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lIns="54000" tIns="0" rtlCol="0" anchor="ctr"/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m</a:t>
              </a:r>
              <a:r>
                <a:rPr lang="en-US" sz="1100" b="1" dirty="0" err="1" smtClean="0">
                  <a:solidFill>
                    <a:schemeClr val="bg1"/>
                  </a:solidFill>
                </a:rPr>
                <a:t>yscript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-canvas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ounded Rectangle 5"/>
            <p:cNvSpPr/>
            <p:nvPr/>
          </p:nvSpPr>
          <p:spPr>
            <a:xfrm>
              <a:off x="4013200" y="2082801"/>
              <a:ext cx="2052320" cy="253999"/>
            </a:xfrm>
            <a:prstGeom prst="roundRect">
              <a:avLst>
                <a:gd name="adj" fmla="val 80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lIns="54000" tIns="0" rtlCol="0" anchor="ctr"/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m</a:t>
              </a:r>
              <a:r>
                <a:rPr lang="en-US" sz="1100" b="1" dirty="0" err="1" smtClean="0">
                  <a:solidFill>
                    <a:schemeClr val="bg1"/>
                  </a:solidFill>
                </a:rPr>
                <a:t>yscript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-ink-manager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ed Rectangle 5"/>
            <p:cNvSpPr/>
            <p:nvPr/>
          </p:nvSpPr>
          <p:spPr>
            <a:xfrm>
              <a:off x="4013200" y="2387601"/>
              <a:ext cx="2052320" cy="223521"/>
            </a:xfrm>
            <a:prstGeom prst="roundRect">
              <a:avLst>
                <a:gd name="adj" fmla="val 80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lIns="54000" tIns="0" rtlCol="0" anchor="ctr"/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m</a:t>
              </a:r>
              <a:r>
                <a:rPr lang="en-US" sz="1100" b="1" dirty="0" err="1" smtClean="0">
                  <a:solidFill>
                    <a:schemeClr val="bg1"/>
                  </a:solidFill>
                </a:rPr>
                <a:t>yscript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-recognizer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5"/>
            <p:cNvSpPr/>
            <p:nvPr/>
          </p:nvSpPr>
          <p:spPr>
            <a:xfrm>
              <a:off x="4021826" y="1774149"/>
              <a:ext cx="2043694" cy="257851"/>
            </a:xfrm>
            <a:prstGeom prst="roundRect">
              <a:avLst>
                <a:gd name="adj" fmla="val 80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lIns="54000" tIns="0" rtlCol="0" anchor="ctr"/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m</a:t>
              </a:r>
              <a:r>
                <a:rPr lang="en-US" sz="1100" b="1" dirty="0" err="1" smtClean="0">
                  <a:solidFill>
                    <a:schemeClr val="bg1"/>
                  </a:solidFill>
                </a:rPr>
                <a:t>yscript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-renderer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5"/>
            <p:cNvSpPr/>
            <p:nvPr/>
          </p:nvSpPr>
          <p:spPr>
            <a:xfrm>
              <a:off x="1814650" y="2383749"/>
              <a:ext cx="2046151" cy="233028"/>
            </a:xfrm>
            <a:prstGeom prst="roundRect">
              <a:avLst>
                <a:gd name="adj" fmla="val 80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lIns="54000" tIns="0" rtlCol="0" anchor="ctr"/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m</a:t>
              </a:r>
              <a:r>
                <a:rPr lang="en-US" sz="1100" b="1" dirty="0" err="1" smtClean="0">
                  <a:solidFill>
                    <a:schemeClr val="bg1"/>
                  </a:solidFill>
                </a:rPr>
                <a:t>yscript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-result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5"/>
            <p:cNvSpPr/>
            <p:nvPr/>
          </p:nvSpPr>
          <p:spPr>
            <a:xfrm>
              <a:off x="1817106" y="2078949"/>
              <a:ext cx="2043694" cy="257851"/>
            </a:xfrm>
            <a:prstGeom prst="roundRect">
              <a:avLst>
                <a:gd name="adj" fmla="val 80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lIns="54000" tIns="0" rtlCol="0" anchor="ctr"/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m</a:t>
              </a:r>
              <a:r>
                <a:rPr lang="en-US" sz="1100" b="1" dirty="0" err="1" smtClean="0">
                  <a:solidFill>
                    <a:schemeClr val="bg1"/>
                  </a:solidFill>
                </a:rPr>
                <a:t>yscript</a:t>
              </a:r>
              <a:r>
                <a:rPr lang="en-US" sz="1100" b="1" dirty="0" smtClean="0">
                  <a:solidFill>
                    <a:schemeClr val="bg1"/>
                  </a:solidFill>
                </a:rPr>
                <a:t>-toolbar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1" name="Picture 1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64164" flipV="1">
            <a:off x="1291509" y="1419751"/>
            <a:ext cx="1452099" cy="56482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-101599" y="948105"/>
            <a:ext cx="235373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4DB08"/>
                </a:solidFill>
              </a:rPr>
              <a:t>M</a:t>
            </a:r>
            <a:r>
              <a:rPr lang="en-US" sz="1600" b="1" dirty="0" smtClean="0">
                <a:solidFill>
                  <a:srgbClr val="C4DB08"/>
                </a:solidFill>
              </a:rPr>
              <a:t>ath recognition ready to use</a:t>
            </a:r>
            <a:endParaRPr lang="en-US" sz="1600" b="1" dirty="0">
              <a:solidFill>
                <a:srgbClr val="C4DB08"/>
              </a:solidFill>
            </a:endParaRPr>
          </a:p>
        </p:txBody>
      </p:sp>
      <p:pic>
        <p:nvPicPr>
          <p:cNvPr id="43" name="Picture 1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137213" flipV="1">
            <a:off x="1787404" y="3172809"/>
            <a:ext cx="877513" cy="435284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" y="2685465"/>
            <a:ext cx="2153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Create your own rich components based on </a:t>
            </a:r>
            <a:r>
              <a:rPr lang="en-US" sz="1600" b="1" dirty="0" err="1" smtClean="0">
                <a:solidFill>
                  <a:schemeClr val="accent4"/>
                </a:solidFill>
              </a:rPr>
              <a:t>MyScript</a:t>
            </a:r>
            <a:endParaRPr lang="en-US" sz="1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8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MyScript</a:t>
            </a:r>
            <a:r>
              <a:rPr lang="fr-FR" dirty="0" smtClean="0"/>
              <a:t>-math Web Component </a:t>
            </a:r>
            <a:endParaRPr lang="fr-FR" dirty="0"/>
          </a:p>
        </p:txBody>
      </p:sp>
      <p:pic>
        <p:nvPicPr>
          <p:cNvPr id="5" name="Image 4" descr="myscript-ma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2" y="1191350"/>
            <a:ext cx="8501529" cy="2756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5812118" y="2734235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yscript-canvas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700358" y="1535355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yscript-toolbar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196678" y="2236395"/>
            <a:ext cx="207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yscript-renderer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514438" y="1575995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yscript-result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35878" y="2388795"/>
            <a:ext cx="24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yscript</a:t>
            </a:r>
            <a:r>
              <a:rPr lang="fr-FR" dirty="0" smtClean="0"/>
              <a:t>-</a:t>
            </a:r>
            <a:r>
              <a:rPr lang="fr-FR" dirty="0" err="1" smtClean="0"/>
              <a:t>ink</a:t>
            </a:r>
            <a:r>
              <a:rPr lang="fr-FR" dirty="0" smtClean="0"/>
              <a:t>-manager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15558" y="2845995"/>
            <a:ext cx="25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yscript-recognizer</a:t>
            </a:r>
            <a:endParaRPr lang="fr-FR" dirty="0"/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331993" flipV="1">
            <a:off x="5130574" y="2987445"/>
            <a:ext cx="762226" cy="296483"/>
          </a:xfrm>
          <a:prstGeom prst="rect">
            <a:avLst/>
          </a:prstGeom>
        </p:spPr>
      </p:pic>
      <p:pic>
        <p:nvPicPr>
          <p:cNvPr id="19" name="Picture 1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331993" flipV="1">
            <a:off x="5059454" y="1758085"/>
            <a:ext cx="762226" cy="296483"/>
          </a:xfrm>
          <a:prstGeom prst="rect">
            <a:avLst/>
          </a:prstGeom>
        </p:spPr>
      </p:pic>
      <p:pic>
        <p:nvPicPr>
          <p:cNvPr id="22" name="Picture 1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064291" flipV="1">
            <a:off x="3478459" y="2339403"/>
            <a:ext cx="827395" cy="321832"/>
          </a:xfrm>
          <a:prstGeom prst="rect">
            <a:avLst/>
          </a:prstGeom>
        </p:spPr>
      </p:pic>
      <p:pic>
        <p:nvPicPr>
          <p:cNvPr id="23" name="Picture 1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 flipV="1">
            <a:off x="863374" y="1565044"/>
            <a:ext cx="762226" cy="2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5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2" grpId="0"/>
      <p:bldP spid="14" grpId="0"/>
      <p:bldP spid="14" grpId="1"/>
      <p:bldP spid="16" grpId="0"/>
      <p:bldP spid="16" grpId="1"/>
      <p:bldP spid="20" grpId="0"/>
      <p:bldP spid="20" grpId="1"/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myscript</a:t>
            </a:r>
            <a:r>
              <a:rPr lang="fr-FR" dirty="0" smtClean="0"/>
              <a:t>-math, the </a:t>
            </a:r>
            <a:r>
              <a:rPr lang="fr-FR" dirty="0" err="1" smtClean="0"/>
              <a:t>rich</a:t>
            </a:r>
            <a:r>
              <a:rPr lang="fr-FR" dirty="0" smtClean="0"/>
              <a:t> </a:t>
            </a:r>
            <a:r>
              <a:rPr lang="fr-FR" dirty="0" err="1" smtClean="0"/>
              <a:t>MyScript</a:t>
            </a:r>
            <a:r>
              <a:rPr lang="fr-FR" dirty="0" smtClean="0"/>
              <a:t> math web component, on a simple HTML page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</a:t>
            </a:r>
            <a:r>
              <a:rPr lang="fr-FR" dirty="0" err="1" smtClean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41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CDK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28650" y="931991"/>
            <a:ext cx="8256372" cy="3758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Source Sans Pro Semibold"/>
                <a:ea typeface="+mn-ea"/>
                <a:cs typeface="+mn-cs"/>
              </a:defRPr>
            </a:lvl1pPr>
            <a:lvl2pPr marL="759143" indent="-4572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Source Sans Pro Semibold"/>
                <a:ea typeface="+mn-ea"/>
                <a:cs typeface="+mn-cs"/>
              </a:defRPr>
            </a:lvl2pPr>
            <a:lvl3pPr marL="855663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5E14D"/>
              </a:buClr>
              <a:buSzPct val="100000"/>
              <a:buFont typeface="Source Sans Pro" panose="020B0503030403020204" pitchFamily="34" charset="0"/>
              <a:buChar char="‒"/>
              <a:tabLst/>
              <a:defRPr sz="1800" kern="1200" baseline="0">
                <a:solidFill>
                  <a:schemeClr val="tx1"/>
                </a:solidFill>
                <a:latin typeface="Source Sans Pro Semibold"/>
                <a:ea typeface="+mn-ea"/>
                <a:cs typeface="+mn-cs"/>
              </a:defRPr>
            </a:lvl3pPr>
            <a:lvl4pPr marL="12001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4pPr>
            <a:lvl5pPr marL="123444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our Developer Portal : </a:t>
            </a:r>
            <a:r>
              <a:rPr lang="en-US" dirty="0" smtClean="0">
                <a:hlinkClick r:id="rId3"/>
              </a:rPr>
              <a:t>dev.myscript.com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account for a free 90-days trial period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on </a:t>
            </a:r>
            <a:r>
              <a:rPr lang="en-US" dirty="0" err="1" smtClean="0"/>
              <a:t>GitHub</a:t>
            </a:r>
            <a:r>
              <a:rPr lang="en-US" dirty="0" smtClean="0"/>
              <a:t> and start coding!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://myscriptwebcomponents.github.io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pl-PL" dirty="0">
                <a:hlinkClick r:id="rId5"/>
              </a:rPr>
              <a:t>http://myscript.github.io/MyScriptJS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help to get started? Get in touch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or </a:t>
            </a:r>
            <a:r>
              <a:rPr lang="en-US" dirty="0"/>
              <a:t>o</a:t>
            </a:r>
            <a:r>
              <a:rPr lang="en-US" dirty="0" smtClean="0"/>
              <a:t>ur Forum!</a:t>
            </a:r>
          </a:p>
          <a:p>
            <a:pPr marL="342900" lvl="1" indent="-342900">
              <a:buClr>
                <a:schemeClr val="accent1"/>
              </a:buClr>
            </a:pPr>
            <a:r>
              <a:rPr lang="fr-FR" dirty="0">
                <a:hlinkClick r:id="rId6"/>
              </a:rPr>
              <a:t>https://dev.myscript.com/forums/forum/cdk/</a:t>
            </a:r>
            <a:r>
              <a:rPr lang="fr-FR" dirty="0"/>
              <a:t> </a:t>
            </a:r>
            <a:endParaRPr lang="pl-PL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8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ctrTitle"/>
          </p:nvPr>
        </p:nvSpPr>
        <p:spPr>
          <a:xfrm>
            <a:off x="685800" y="2084785"/>
            <a:ext cx="7772400" cy="1913592"/>
          </a:xfrm>
        </p:spPr>
        <p:txBody>
          <a:bodyPr anchor="ctr"/>
          <a:lstStyle/>
          <a:p>
            <a:r>
              <a:rPr lang="en-US" dirty="0" smtClean="0">
                <a:latin typeface="Source Sans Pro Semibold" charset="0"/>
              </a:rPr>
              <a:t>Q&amp;A session</a:t>
            </a:r>
            <a:endParaRPr lang="en-US" dirty="0">
              <a:latin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0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Script_Text_12_10_13-9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0" r="24966"/>
          <a:stretch/>
        </p:blipFill>
        <p:spPr>
          <a:xfrm>
            <a:off x="0" y="2335809"/>
            <a:ext cx="2329949" cy="2304000"/>
          </a:xfrm>
          <a:prstGeom prst="rect">
            <a:avLst/>
          </a:prstGeom>
        </p:spPr>
      </p:pic>
      <p:pic>
        <p:nvPicPr>
          <p:cNvPr id="12" name="Picture 11" descr="MyScript__Math_12_10_13-82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6" r="12526"/>
          <a:stretch/>
        </p:blipFill>
        <p:spPr>
          <a:xfrm>
            <a:off x="2320589" y="2335809"/>
            <a:ext cx="2276337" cy="2304000"/>
          </a:xfrm>
          <a:prstGeom prst="rect">
            <a:avLst/>
          </a:prstGeom>
        </p:spPr>
      </p:pic>
      <p:pic>
        <p:nvPicPr>
          <p:cNvPr id="13" name="Picture 12" descr="MyScript_Shapes_12_10_13-22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9" r="11846"/>
          <a:stretch/>
        </p:blipFill>
        <p:spPr>
          <a:xfrm>
            <a:off x="4589199" y="2335809"/>
            <a:ext cx="2264209" cy="2304000"/>
          </a:xfrm>
          <a:prstGeom prst="rect">
            <a:avLst/>
          </a:prstGeom>
        </p:spPr>
      </p:pic>
      <p:pic>
        <p:nvPicPr>
          <p:cNvPr id="17" name="Picture 16" descr="MyScript_Music_12_10_13-65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6" r="814"/>
          <a:stretch/>
        </p:blipFill>
        <p:spPr>
          <a:xfrm>
            <a:off x="6842913" y="2335809"/>
            <a:ext cx="2311582" cy="2304000"/>
          </a:xfrm>
          <a:prstGeom prst="rect">
            <a:avLst/>
          </a:prstGeom>
        </p:spPr>
      </p:pic>
      <p:sp>
        <p:nvSpPr>
          <p:cNvPr id="21" name="Content Placeholder 5"/>
          <p:cNvSpPr>
            <a:spLocks noGrp="1"/>
          </p:cNvSpPr>
          <p:nvPr>
            <p:ph idx="1"/>
          </p:nvPr>
        </p:nvSpPr>
        <p:spPr>
          <a:xfrm>
            <a:off x="0" y="817690"/>
            <a:ext cx="9062720" cy="375871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 smtClean="0"/>
              <a:t>#1 handwriting recognition for Text, Math, Shape and Music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MyScript at a glance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818338"/>
            <a:ext cx="9144000" cy="825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00A7CF"/>
              </a:buClr>
              <a:buSzPct val="100000"/>
            </a:pPr>
            <a:r>
              <a:rPr lang="en-US" sz="2600" dirty="0">
                <a:solidFill>
                  <a:srgbClr val="000000"/>
                </a:solidFill>
                <a:latin typeface="Source Sans Pro Semibold"/>
              </a:rPr>
              <a:t> All major platforms, nearly 100 languages, +200 M users</a:t>
            </a:r>
          </a:p>
        </p:txBody>
      </p:sp>
    </p:spTree>
    <p:extLst>
      <p:ext uri="{BB962C8B-B14F-4D97-AF65-F5344CB8AC3E}">
        <p14:creationId xmlns:p14="http://schemas.microsoft.com/office/powerpoint/2010/main" val="270021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MyScript</a:t>
            </a:r>
            <a:r>
              <a:rPr lang="en-US" dirty="0" smtClean="0"/>
              <a:t> Product Offering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162828" y="821269"/>
            <a:ext cx="2458548" cy="1219199"/>
            <a:chOff x="4880905" y="3130355"/>
            <a:chExt cx="2189314" cy="1174695"/>
          </a:xfrm>
        </p:grpSpPr>
        <p:sp>
          <p:nvSpPr>
            <p:cNvPr id="11" name="Rounded Rectangle 10"/>
            <p:cNvSpPr/>
            <p:nvPr/>
          </p:nvSpPr>
          <p:spPr>
            <a:xfrm>
              <a:off x="4880905" y="3130355"/>
              <a:ext cx="2189314" cy="1174695"/>
            </a:xfrm>
            <a:prstGeom prst="roundRect">
              <a:avLst>
                <a:gd name="adj" fmla="val 8085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lIns="54000" tIns="0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bg1"/>
                  </a:solidFill>
                </a:rPr>
                <a:t>APPs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316349" y="3130977"/>
              <a:ext cx="1741774" cy="1165608"/>
            </a:xfrm>
            <a:prstGeom prst="roundRect">
              <a:avLst>
                <a:gd name="adj" fmla="val 5189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rtlCol="0" anchor="ctr"/>
            <a:lstStyle/>
            <a:p>
              <a:r>
                <a:rPr lang="en-US" sz="1100" dirty="0" smtClean="0">
                  <a:solidFill>
                    <a:schemeClr val="accent2">
                      <a:lumMod val="75000"/>
                    </a:schemeClr>
                  </a:solidFill>
                </a:rPr>
                <a:t>WHITE LABEL</a:t>
              </a:r>
              <a:endParaRPr lang="en-US" sz="11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100" dirty="0" smtClean="0">
                  <a:solidFill>
                    <a:schemeClr val="accent2">
                      <a:lumMod val="75000"/>
                    </a:schemeClr>
                  </a:solidFill>
                </a:rPr>
                <a:t>Rebranding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100" dirty="0" smtClean="0">
                  <a:solidFill>
                    <a:schemeClr val="accent2">
                      <a:lumMod val="75000"/>
                    </a:schemeClr>
                  </a:solidFill>
                </a:rPr>
                <a:t>Customization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72674" y="2108809"/>
            <a:ext cx="2469820" cy="1218588"/>
            <a:chOff x="1360950" y="3151350"/>
            <a:chExt cx="2138533" cy="1218588"/>
          </a:xfrm>
        </p:grpSpPr>
        <p:sp>
          <p:nvSpPr>
            <p:cNvPr id="7" name="Rounded Rectangle 6"/>
            <p:cNvSpPr/>
            <p:nvPr/>
          </p:nvSpPr>
          <p:spPr>
            <a:xfrm>
              <a:off x="1360950" y="3151350"/>
              <a:ext cx="2138533" cy="1218588"/>
            </a:xfrm>
            <a:prstGeom prst="roundRect">
              <a:avLst>
                <a:gd name="adj" fmla="val 80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lIns="54000" tIns="0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bg1"/>
                  </a:solidFill>
                </a:rPr>
                <a:t>ATK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81946" y="3151350"/>
              <a:ext cx="1717537" cy="1218588"/>
            </a:xfrm>
            <a:prstGeom prst="roundRect">
              <a:avLst>
                <a:gd name="adj" fmla="val 5189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rtlCol="0" anchor="ctr"/>
            <a:lstStyle/>
            <a:p>
              <a:r>
                <a:rPr lang="en-US" sz="1100" dirty="0" smtClean="0">
                  <a:solidFill>
                    <a:schemeClr val="accent5"/>
                  </a:solidFill>
                </a:rPr>
                <a:t>INTERACTIVITY</a:t>
              </a:r>
              <a:r>
                <a:rPr lang="en-US" sz="1100" dirty="0">
                  <a:solidFill>
                    <a:schemeClr val="accent5"/>
                  </a:solidFill>
                </a:rPr>
                <a:t>: </a:t>
              </a:r>
              <a:endParaRPr lang="en-US" sz="1100" dirty="0" smtClean="0">
                <a:solidFill>
                  <a:schemeClr val="accent5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accent5"/>
                  </a:solidFill>
                </a:rPr>
                <a:t>User </a:t>
              </a:r>
              <a:r>
                <a:rPr lang="en-US" sz="1100" dirty="0">
                  <a:solidFill>
                    <a:schemeClr val="accent5"/>
                  </a:solidFill>
                </a:rPr>
                <a:t>interface, </a:t>
              </a:r>
              <a:endParaRPr lang="en-US" sz="1100" dirty="0" smtClean="0">
                <a:solidFill>
                  <a:schemeClr val="accent5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accent5"/>
                  </a:solidFill>
                </a:rPr>
                <a:t>Real-time </a:t>
              </a:r>
              <a:r>
                <a:rPr lang="en-US" sz="1100" dirty="0">
                  <a:solidFill>
                    <a:schemeClr val="accent5"/>
                  </a:solidFill>
                </a:rPr>
                <a:t>recognition</a:t>
              </a:r>
              <a:r>
                <a:rPr lang="en-US" sz="1100" dirty="0" smtClean="0">
                  <a:solidFill>
                    <a:schemeClr val="accent5"/>
                  </a:solidFill>
                </a:rPr>
                <a:t>,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accent5"/>
                  </a:solidFill>
                </a:rPr>
                <a:t>Gestures.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12615" y="2108200"/>
            <a:ext cx="2438366" cy="1219200"/>
            <a:chOff x="4872487" y="1203284"/>
            <a:chExt cx="2145256" cy="1041742"/>
          </a:xfrm>
        </p:grpSpPr>
        <p:sp>
          <p:nvSpPr>
            <p:cNvPr id="6" name="Rounded Rectangle 5"/>
            <p:cNvSpPr/>
            <p:nvPr/>
          </p:nvSpPr>
          <p:spPr>
            <a:xfrm>
              <a:off x="4872487" y="1203284"/>
              <a:ext cx="2145256" cy="1041742"/>
            </a:xfrm>
            <a:prstGeom prst="roundRect">
              <a:avLst>
                <a:gd name="adj" fmla="val 80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vert270" lIns="54000" tIns="0" rtlCol="0" anchor="t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CDK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49413" y="1203284"/>
              <a:ext cx="1761607" cy="1041742"/>
            </a:xfrm>
            <a:prstGeom prst="roundRect">
              <a:avLst>
                <a:gd name="adj" fmla="val 8085"/>
              </a:avLst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4000" tIns="0" rtlCol="0" anchor="ctr"/>
            <a:lstStyle/>
            <a:p>
              <a:r>
                <a:rPr lang="en-US" sz="1100" dirty="0" smtClean="0">
                  <a:solidFill>
                    <a:schemeClr val="accent4"/>
                  </a:solidFill>
                </a:rPr>
                <a:t>ONLINE RECOGNITION: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100" dirty="0" err="1" smtClean="0">
                  <a:solidFill>
                    <a:schemeClr val="accent4"/>
                  </a:solidFill>
                </a:rPr>
                <a:t>SaaS</a:t>
              </a:r>
              <a:r>
                <a:rPr lang="en-US" sz="1100" dirty="0" smtClean="0">
                  <a:solidFill>
                    <a:schemeClr val="accent4"/>
                  </a:solidFill>
                </a:rPr>
                <a:t> </a:t>
              </a:r>
              <a:r>
                <a:rPr lang="en-US" sz="1100" dirty="0">
                  <a:solidFill>
                    <a:schemeClr val="accent4"/>
                  </a:solidFill>
                </a:rPr>
                <a:t>or SERVER </a:t>
              </a:r>
              <a:r>
                <a:rPr lang="en-US" sz="1100" dirty="0" smtClean="0">
                  <a:solidFill>
                    <a:schemeClr val="accent4"/>
                  </a:solidFill>
                </a:rPr>
                <a:t>offer </a:t>
              </a:r>
              <a:r>
                <a:rPr lang="en-US" sz="1100" dirty="0">
                  <a:solidFill>
                    <a:schemeClr val="accent4"/>
                  </a:solidFill>
                </a:rPr>
                <a:t>with simpler </a:t>
              </a:r>
              <a:r>
                <a:rPr lang="en-US" sz="1100" dirty="0" smtClean="0">
                  <a:solidFill>
                    <a:schemeClr val="accent4"/>
                  </a:solidFill>
                </a:rPr>
                <a:t>APIs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100" dirty="0" smtClean="0">
                  <a:solidFill>
                    <a:schemeClr val="accent4"/>
                  </a:solidFill>
                </a:rPr>
                <a:t>JavaScript library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209" y="3386668"/>
            <a:ext cx="5020171" cy="1219199"/>
            <a:chOff x="2032058" y="3510203"/>
            <a:chExt cx="5020171" cy="1046282"/>
          </a:xfrm>
        </p:grpSpPr>
        <p:sp>
          <p:nvSpPr>
            <p:cNvPr id="5" name="Rounded Rectangle 4"/>
            <p:cNvSpPr/>
            <p:nvPr/>
          </p:nvSpPr>
          <p:spPr>
            <a:xfrm>
              <a:off x="2032058" y="3510203"/>
              <a:ext cx="5020171" cy="1041742"/>
            </a:xfrm>
            <a:prstGeom prst="roundRect">
              <a:avLst>
                <a:gd name="adj" fmla="val 808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54000" tIns="0" rtlCol="0" anchor="t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SDK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22754" y="3510204"/>
              <a:ext cx="4526896" cy="1046281"/>
            </a:xfrm>
            <a:prstGeom prst="roundRect">
              <a:avLst>
                <a:gd name="adj" fmla="val 8085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4000" tIns="0"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</a:rPr>
                <a:t>LOW </a:t>
              </a:r>
              <a:r>
                <a:rPr lang="en-US" sz="1100" dirty="0">
                  <a:solidFill>
                    <a:schemeClr val="accent1"/>
                  </a:solidFill>
                </a:rPr>
                <a:t>LEVEL </a:t>
              </a:r>
              <a:r>
                <a:rPr lang="en-US" sz="1100" dirty="0" smtClean="0">
                  <a:solidFill>
                    <a:schemeClr val="accent1"/>
                  </a:solidFill>
                </a:rPr>
                <a:t>APIs</a:t>
              </a:r>
            </a:p>
            <a:p>
              <a:r>
                <a:rPr lang="en-US" sz="1100" dirty="0" smtClean="0">
                  <a:solidFill>
                    <a:schemeClr val="accent1"/>
                  </a:solidFill>
                </a:rPr>
                <a:t>High </a:t>
              </a:r>
              <a:r>
                <a:rPr lang="en-US" sz="1100" dirty="0">
                  <a:solidFill>
                    <a:schemeClr val="accent1"/>
                  </a:solidFill>
                </a:rPr>
                <a:t>level of integration and  customizability</a:t>
              </a:r>
              <a:r>
                <a:rPr lang="en-US" sz="1100" dirty="0" smtClean="0">
                  <a:solidFill>
                    <a:schemeClr val="accent1"/>
                  </a:solidFill>
                </a:rPr>
                <a:t>.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756826" y="1193284"/>
            <a:ext cx="2268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For web apps or hybrid mobile apps, based on SDK APIs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7710653">
            <a:off x="7159449" y="2069782"/>
            <a:ext cx="814865" cy="40904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-101600" y="3834253"/>
            <a:ext cx="23537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Runs on servers</a:t>
            </a:r>
            <a:r>
              <a:rPr lang="en-US" sz="1100" b="1" dirty="0">
                <a:solidFill>
                  <a:schemeClr val="accent1"/>
                </a:solidFill>
              </a:rPr>
              <a:t>, desktops, mobile and embedded </a:t>
            </a:r>
            <a:r>
              <a:rPr lang="en-US" sz="1100" b="1" dirty="0" smtClean="0">
                <a:solidFill>
                  <a:schemeClr val="accent1"/>
                </a:solidFill>
              </a:rPr>
              <a:t>devices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 </a:t>
            </a:r>
            <a:r>
              <a:rPr lang="en-US" sz="1100" b="1" dirty="0">
                <a:solidFill>
                  <a:schemeClr val="accent1"/>
                </a:solidFill>
              </a:rPr>
              <a:t>Windows, Mac OS, Linux, Android, iOS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94165" flipV="1">
            <a:off x="843054" y="2442907"/>
            <a:ext cx="1143485" cy="44478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101599" y="1892985"/>
            <a:ext cx="235373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Fast development path for mobile </a:t>
            </a:r>
            <a:r>
              <a:rPr lang="en-US" sz="1600" b="1" dirty="0" smtClean="0">
                <a:solidFill>
                  <a:schemeClr val="accent5"/>
                </a:solidFill>
              </a:rPr>
              <a:t>apps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015137">
            <a:off x="1190979" y="3547974"/>
            <a:ext cx="883360" cy="3851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673600" y="3362960"/>
            <a:ext cx="3515360" cy="125984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33600" y="812800"/>
            <a:ext cx="2540000" cy="3810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1"/>
      <p:bldP spid="31" grpId="0"/>
      <p:bldP spid="31" grpId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4632960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3"/>
            <a:ext cx="8229600" cy="503306"/>
          </a:xfrm>
        </p:spPr>
        <p:txBody>
          <a:bodyPr/>
          <a:lstStyle/>
          <a:p>
            <a:r>
              <a:rPr lang="en-US" dirty="0"/>
              <a:t>MyScript </a:t>
            </a:r>
            <a:r>
              <a:rPr lang="en-US" dirty="0" smtClean="0"/>
              <a:t>Cloud Development Kit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240" y="3165614"/>
            <a:ext cx="3159760" cy="1477506"/>
          </a:xfrm>
          <a:prstGeom prst="rect">
            <a:avLst/>
          </a:prstGeom>
        </p:spPr>
        <p:txBody>
          <a:bodyPr wrap="square" numCol="1">
            <a:no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n-lt"/>
                <a:cs typeface="Source Sans Pro"/>
              </a:rPr>
              <a:t>MyScript </a:t>
            </a:r>
            <a:r>
              <a:rPr lang="en-US" dirty="0">
                <a:solidFill>
                  <a:srgbClr val="FFFFFF"/>
                </a:solidFill>
                <a:latin typeface="+mn-lt"/>
                <a:cs typeface="Source Sans Pro"/>
              </a:rPr>
              <a:t>Cloud </a:t>
            </a:r>
            <a:r>
              <a:rPr lang="en-US" dirty="0" smtClean="0">
                <a:solidFill>
                  <a:srgbClr val="FFFFFF"/>
                </a:solidFill>
                <a:latin typeface="+mn-lt"/>
                <a:cs typeface="Source Sans Pro"/>
              </a:rPr>
              <a:t>recognition</a:t>
            </a:r>
            <a:endParaRPr lang="en-US" dirty="0">
              <a:solidFill>
                <a:srgbClr val="FFFFFF"/>
              </a:solidFill>
              <a:latin typeface="+mn-lt"/>
              <a:cs typeface="Source Sans Pro"/>
            </a:endParaRPr>
          </a:p>
          <a:p>
            <a:pPr algn="ctr"/>
            <a:endParaRPr lang="en-US" dirty="0">
              <a:solidFill>
                <a:srgbClr val="FFFFFF"/>
              </a:solidFill>
              <a:latin typeface="+mn-lt"/>
              <a:cs typeface="Source Sans Pro"/>
            </a:endParaRPr>
          </a:p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  <a:cs typeface="Source Sans Pro"/>
              </a:rPr>
              <a:t>Online handwriting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Source Sans Pro"/>
              </a:rPr>
              <a:t>recognition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Source Sans Pro"/>
              </a:rPr>
              <a:t>for text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  <a:cs typeface="Source Sans Pro"/>
              </a:rPr>
              <a:t>, shapes, music notation and mathematical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Source Sans Pro"/>
              </a:rPr>
              <a:t>expressions</a:t>
            </a:r>
            <a:endParaRPr lang="en-US" sz="1400" dirty="0">
              <a:solidFill>
                <a:srgbClr val="005368"/>
              </a:solidFill>
              <a:latin typeface="+mn-lt"/>
              <a:cs typeface="Source Sans Pro"/>
            </a:endParaRPr>
          </a:p>
        </p:txBody>
      </p:sp>
      <p:pic>
        <p:nvPicPr>
          <p:cNvPr id="8" name="Picture 7" descr="product-icon-cloud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" y="1700560"/>
            <a:ext cx="2009140" cy="1071821"/>
          </a:xfrm>
          <a:prstGeom prst="rect">
            <a:avLst/>
          </a:prstGeom>
        </p:spPr>
      </p:pic>
      <p:pic>
        <p:nvPicPr>
          <p:cNvPr id="9" name="Picture 8" descr="product-icon-components.png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0"/>
          <a:stretch/>
        </p:blipFill>
        <p:spPr>
          <a:xfrm>
            <a:off x="6462199" y="1577974"/>
            <a:ext cx="1994732" cy="132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 descr="product-icon-myscriptjs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053" y="1576070"/>
            <a:ext cx="1141663" cy="1320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47520" y="846505"/>
            <a:ext cx="5648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5368"/>
                </a:solidFill>
                <a:latin typeface="+mj-lt"/>
                <a:cs typeface="Source Sans Pro"/>
              </a:rPr>
              <a:t>The full stack for online handwriting recognition.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3165614"/>
            <a:ext cx="2870200" cy="1477506"/>
          </a:xfrm>
          <a:prstGeom prst="rect">
            <a:avLst/>
          </a:prstGeom>
        </p:spPr>
        <p:txBody>
          <a:bodyPr wrap="square" numCol="1">
            <a:no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n-lt"/>
                <a:cs typeface="Source Sans Pro"/>
              </a:rPr>
              <a:t>MyScriptJS</a:t>
            </a:r>
            <a:endParaRPr lang="en-US" dirty="0">
              <a:solidFill>
                <a:srgbClr val="FFFFFF"/>
              </a:solidFill>
              <a:latin typeface="+mn-lt"/>
              <a:cs typeface="Source Sans Pro"/>
            </a:endParaRPr>
          </a:p>
          <a:p>
            <a:pPr algn="ctr"/>
            <a:endParaRPr lang="en-US" dirty="0">
              <a:solidFill>
                <a:srgbClr val="FFFFFF"/>
              </a:solidFill>
              <a:latin typeface="+mn-lt"/>
              <a:cs typeface="Source Sans Pro"/>
            </a:endParaRPr>
          </a:p>
          <a:p>
            <a:pPr algn="ctr"/>
            <a:r>
              <a:rPr lang="en-US" sz="1400" dirty="0">
                <a:solidFill>
                  <a:srgbClr val="005368"/>
                </a:solidFill>
                <a:latin typeface="+mn-lt"/>
                <a:cs typeface="Source Sans Pro"/>
              </a:rPr>
              <a:t>The JavaScript library </a:t>
            </a:r>
            <a:r>
              <a:rPr lang="en-US" sz="1400" dirty="0" smtClean="0">
                <a:solidFill>
                  <a:srgbClr val="005368"/>
                </a:solidFill>
                <a:latin typeface="+mn-lt"/>
                <a:cs typeface="Source Sans Pro"/>
              </a:rPr>
              <a:t>for the</a:t>
            </a:r>
          </a:p>
          <a:p>
            <a:pPr algn="ctr"/>
            <a:r>
              <a:rPr lang="en-US" sz="1400" dirty="0" smtClean="0">
                <a:solidFill>
                  <a:srgbClr val="005368"/>
                </a:solidFill>
                <a:latin typeface="+mn-lt"/>
                <a:cs typeface="Source Sans Pro"/>
              </a:rPr>
              <a:t>MyScript </a:t>
            </a:r>
            <a:r>
              <a:rPr lang="en-US" sz="1400" dirty="0">
                <a:solidFill>
                  <a:srgbClr val="005368"/>
                </a:solidFill>
                <a:latin typeface="+mn-lt"/>
                <a:cs typeface="Source Sans Pro"/>
              </a:rPr>
              <a:t>Cloud recognition </a:t>
            </a:r>
            <a:r>
              <a:rPr lang="en-US" sz="1400" dirty="0" smtClean="0">
                <a:solidFill>
                  <a:srgbClr val="005368"/>
                </a:solidFill>
                <a:latin typeface="+mn-lt"/>
                <a:cs typeface="Source Sans Pro"/>
              </a:rPr>
              <a:t>service</a:t>
            </a:r>
            <a:endParaRPr lang="en-US" sz="1400" dirty="0">
              <a:solidFill>
                <a:srgbClr val="005368"/>
              </a:solidFill>
              <a:latin typeface="+mn-lt"/>
              <a:cs typeface="Source Sans Pr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0100" y="3165614"/>
            <a:ext cx="3124200" cy="1477506"/>
          </a:xfrm>
          <a:prstGeom prst="rect">
            <a:avLst/>
          </a:prstGeom>
        </p:spPr>
        <p:txBody>
          <a:bodyPr wrap="square" numCol="1">
            <a:no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n-lt"/>
                <a:cs typeface="Source Sans Pro"/>
              </a:rPr>
              <a:t>MyScript </a:t>
            </a:r>
            <a:r>
              <a:rPr lang="en-US" dirty="0">
                <a:solidFill>
                  <a:srgbClr val="FFFFFF"/>
                </a:solidFill>
                <a:latin typeface="+mn-lt"/>
                <a:cs typeface="Source Sans Pro"/>
              </a:rPr>
              <a:t>Web Components</a:t>
            </a:r>
          </a:p>
          <a:p>
            <a:pPr algn="ctr"/>
            <a:endParaRPr lang="en-US" dirty="0">
              <a:solidFill>
                <a:srgbClr val="FFFFFF"/>
              </a:solidFill>
              <a:latin typeface="+mn-lt"/>
              <a:cs typeface="Source Sans Pro"/>
            </a:endParaRPr>
          </a:p>
          <a:p>
            <a:pPr algn="ctr"/>
            <a:r>
              <a:rPr lang="en-US" sz="1400" dirty="0">
                <a:solidFill>
                  <a:srgbClr val="005368"/>
                </a:solidFill>
                <a:latin typeface="+mn-lt"/>
                <a:cs typeface="Source Sans Pro"/>
              </a:rPr>
              <a:t>Polymer Components </a:t>
            </a:r>
            <a:r>
              <a:rPr lang="en-US" sz="1400" dirty="0" smtClean="0">
                <a:solidFill>
                  <a:srgbClr val="005368"/>
                </a:solidFill>
                <a:latin typeface="+mn-lt"/>
                <a:cs typeface="Source Sans Pro"/>
              </a:rPr>
              <a:t>for</a:t>
            </a:r>
          </a:p>
          <a:p>
            <a:pPr algn="ctr"/>
            <a:r>
              <a:rPr lang="en-US" sz="1400" dirty="0" smtClean="0">
                <a:solidFill>
                  <a:srgbClr val="005368"/>
                </a:solidFill>
                <a:latin typeface="+mn-lt"/>
                <a:cs typeface="Source Sans Pro"/>
              </a:rPr>
              <a:t>handwriting </a:t>
            </a:r>
            <a:r>
              <a:rPr lang="en-US" sz="1400" dirty="0">
                <a:solidFill>
                  <a:srgbClr val="005368"/>
                </a:solidFill>
                <a:latin typeface="+mn-lt"/>
                <a:cs typeface="Source Sans Pro"/>
              </a:rPr>
              <a:t>recognition in your Polymer app</a:t>
            </a:r>
          </a:p>
        </p:txBody>
      </p:sp>
    </p:spTree>
    <p:extLst>
      <p:ext uri="{BB962C8B-B14F-4D97-AF65-F5344CB8AC3E}">
        <p14:creationId xmlns:p14="http://schemas.microsoft.com/office/powerpoint/2010/main" val="8110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43814" y="982133"/>
            <a:ext cx="8256372" cy="35942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2"/>
                </a:solidFill>
                <a:latin typeface="+mj-lt"/>
              </a:rPr>
              <a:t>Easier integration</a:t>
            </a:r>
          </a:p>
          <a:p>
            <a:pPr marL="0" indent="0" algn="ctr">
              <a:buNone/>
            </a:pPr>
            <a:r>
              <a:rPr lang="en-US" sz="2000" dirty="0" smtClean="0">
                <a:latin typeface="+mn-lt"/>
              </a:rPr>
              <a:t>MyScriptJS and Web Components</a:t>
            </a:r>
          </a:p>
          <a:p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  <a:latin typeface="+mj-lt"/>
              </a:rPr>
              <a:t>Increased reactivity</a:t>
            </a:r>
          </a:p>
          <a:p>
            <a:pPr marL="0" indent="0" algn="ctr">
              <a:buNone/>
            </a:pPr>
            <a:r>
              <a:rPr lang="en-US" sz="2000" dirty="0" err="1" smtClean="0">
                <a:latin typeface="+mn-lt"/>
              </a:rPr>
              <a:t>WebSocket</a:t>
            </a:r>
            <a:r>
              <a:rPr lang="en-US" sz="2000" dirty="0" smtClean="0">
                <a:latin typeface="+mn-lt"/>
              </a:rPr>
              <a:t> support for Math and Text </a:t>
            </a:r>
          </a:p>
          <a:p>
            <a:pPr marL="301943" lvl="1" indent="0" algn="ctr">
              <a:buNone/>
            </a:pPr>
            <a:endParaRPr lang="en-US" dirty="0" smtClean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  <a:latin typeface="+mj-lt"/>
              </a:rPr>
              <a:t>Enhanced security</a:t>
            </a:r>
          </a:p>
          <a:p>
            <a:pPr marL="0" indent="0" algn="ctr">
              <a:buNone/>
            </a:pPr>
            <a:r>
              <a:rPr lang="en-US" sz="2000" dirty="0" smtClean="0">
                <a:latin typeface="+mn-lt"/>
              </a:rPr>
              <a:t>Introducing HMAC signature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</a:t>
            </a:r>
            <a:r>
              <a:rPr lang="en-US" dirty="0" smtClean="0"/>
              <a:t>CDK </a:t>
            </a:r>
            <a:r>
              <a:rPr lang="en-US" dirty="0"/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1921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901414" y="1425141"/>
            <a:ext cx="3346824" cy="2398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 smtClean="0">
                <a:solidFill>
                  <a:srgbClr val="005368"/>
                </a:solidFill>
              </a:rPr>
              <a:t>Handwriting</a:t>
            </a:r>
          </a:p>
          <a:p>
            <a:r>
              <a:rPr lang="en-US" sz="900" dirty="0" smtClean="0">
                <a:solidFill>
                  <a:srgbClr val="005368"/>
                </a:solidFill>
              </a:rPr>
              <a:t>interface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grpSp>
        <p:nvGrpSpPr>
          <p:cNvPr id="9" name="Grouper 8"/>
          <p:cNvGrpSpPr/>
          <p:nvPr/>
        </p:nvGrpSpPr>
        <p:grpSpPr>
          <a:xfrm>
            <a:off x="3700282" y="1011456"/>
            <a:ext cx="146224" cy="143933"/>
            <a:chOff x="3005667" y="820890"/>
            <a:chExt cx="516466" cy="508377"/>
          </a:xfrm>
        </p:grpSpPr>
        <p:sp>
          <p:nvSpPr>
            <p:cNvPr id="4" name="Forme libre 3"/>
            <p:cNvSpPr/>
            <p:nvPr/>
          </p:nvSpPr>
          <p:spPr>
            <a:xfrm>
              <a:off x="3005667" y="1075267"/>
              <a:ext cx="237937" cy="254000"/>
            </a:xfrm>
            <a:custGeom>
              <a:avLst/>
              <a:gdLst>
                <a:gd name="connsiteX0" fmla="*/ 0 w 237937"/>
                <a:gd name="connsiteY0" fmla="*/ 93133 h 254000"/>
                <a:gd name="connsiteX1" fmla="*/ 25400 w 237937"/>
                <a:gd name="connsiteY1" fmla="*/ 50800 h 254000"/>
                <a:gd name="connsiteX2" fmla="*/ 143933 w 237937"/>
                <a:gd name="connsiteY2" fmla="*/ 0 h 254000"/>
                <a:gd name="connsiteX3" fmla="*/ 186266 w 237937"/>
                <a:gd name="connsiteY3" fmla="*/ 8466 h 254000"/>
                <a:gd name="connsiteX4" fmla="*/ 203200 w 237937"/>
                <a:gd name="connsiteY4" fmla="*/ 25400 h 254000"/>
                <a:gd name="connsiteX5" fmla="*/ 228600 w 237937"/>
                <a:gd name="connsiteY5" fmla="*/ 84666 h 254000"/>
                <a:gd name="connsiteX6" fmla="*/ 237066 w 237937"/>
                <a:gd name="connsiteY6" fmla="*/ 127000 h 254000"/>
                <a:gd name="connsiteX7" fmla="*/ 203200 w 237937"/>
                <a:gd name="connsiteY7" fmla="*/ 245533 h 254000"/>
                <a:gd name="connsiteX8" fmla="*/ 169333 w 237937"/>
                <a:gd name="connsiteY8" fmla="*/ 254000 h 254000"/>
                <a:gd name="connsiteX9" fmla="*/ 101600 w 237937"/>
                <a:gd name="connsiteY9" fmla="*/ 237066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7" h="254000">
                  <a:moveTo>
                    <a:pt x="0" y="93133"/>
                  </a:moveTo>
                  <a:cubicBezTo>
                    <a:pt x="8467" y="79022"/>
                    <a:pt x="12357" y="60834"/>
                    <a:pt x="25400" y="50800"/>
                  </a:cubicBezTo>
                  <a:cubicBezTo>
                    <a:pt x="71180" y="15584"/>
                    <a:pt x="97633" y="11574"/>
                    <a:pt x="143933" y="0"/>
                  </a:cubicBezTo>
                  <a:cubicBezTo>
                    <a:pt x="158044" y="2822"/>
                    <a:pt x="173039" y="2797"/>
                    <a:pt x="186266" y="8466"/>
                  </a:cubicBezTo>
                  <a:cubicBezTo>
                    <a:pt x="193603" y="11611"/>
                    <a:pt x="198772" y="18758"/>
                    <a:pt x="203200" y="25400"/>
                  </a:cubicBezTo>
                  <a:cubicBezTo>
                    <a:pt x="212891" y="39936"/>
                    <a:pt x="224085" y="66606"/>
                    <a:pt x="228600" y="84666"/>
                  </a:cubicBezTo>
                  <a:cubicBezTo>
                    <a:pt x="232090" y="98627"/>
                    <a:pt x="234244" y="112889"/>
                    <a:pt x="237066" y="127000"/>
                  </a:cubicBezTo>
                  <a:cubicBezTo>
                    <a:pt x="231443" y="194479"/>
                    <a:pt x="255772" y="223002"/>
                    <a:pt x="203200" y="245533"/>
                  </a:cubicBezTo>
                  <a:cubicBezTo>
                    <a:pt x="192504" y="250117"/>
                    <a:pt x="180622" y="251178"/>
                    <a:pt x="169333" y="254000"/>
                  </a:cubicBezTo>
                  <a:cubicBezTo>
                    <a:pt x="106115" y="244969"/>
                    <a:pt x="124176" y="259645"/>
                    <a:pt x="101600" y="23706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3225800" y="1049867"/>
              <a:ext cx="177800" cy="237067"/>
            </a:xfrm>
            <a:custGeom>
              <a:avLst/>
              <a:gdLst>
                <a:gd name="connsiteX0" fmla="*/ 177800 w 177800"/>
                <a:gd name="connsiteY0" fmla="*/ 93133 h 237067"/>
                <a:gd name="connsiteX1" fmla="*/ 152400 w 177800"/>
                <a:gd name="connsiteY1" fmla="*/ 16933 h 237067"/>
                <a:gd name="connsiteX2" fmla="*/ 127000 w 177800"/>
                <a:gd name="connsiteY2" fmla="*/ 0 h 237067"/>
                <a:gd name="connsiteX3" fmla="*/ 93134 w 177800"/>
                <a:gd name="connsiteY3" fmla="*/ 8467 h 237067"/>
                <a:gd name="connsiteX4" fmla="*/ 67734 w 177800"/>
                <a:gd name="connsiteY4" fmla="*/ 25400 h 237067"/>
                <a:gd name="connsiteX5" fmla="*/ 42334 w 177800"/>
                <a:gd name="connsiteY5" fmla="*/ 33867 h 237067"/>
                <a:gd name="connsiteX6" fmla="*/ 0 w 177800"/>
                <a:gd name="connsiteY6" fmla="*/ 118533 h 237067"/>
                <a:gd name="connsiteX7" fmla="*/ 25400 w 177800"/>
                <a:gd name="connsiteY7" fmla="*/ 177800 h 237067"/>
                <a:gd name="connsiteX8" fmla="*/ 50800 w 177800"/>
                <a:gd name="connsiteY8" fmla="*/ 186267 h 237067"/>
                <a:gd name="connsiteX9" fmla="*/ 110067 w 177800"/>
                <a:gd name="connsiteY9" fmla="*/ 228600 h 237067"/>
                <a:gd name="connsiteX10" fmla="*/ 135467 w 177800"/>
                <a:gd name="connsiteY10" fmla="*/ 237067 h 237067"/>
                <a:gd name="connsiteX11" fmla="*/ 160867 w 177800"/>
                <a:gd name="connsiteY11" fmla="*/ 220133 h 23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800" h="237067">
                  <a:moveTo>
                    <a:pt x="177800" y="93133"/>
                  </a:moveTo>
                  <a:cubicBezTo>
                    <a:pt x="172467" y="66469"/>
                    <a:pt x="170851" y="39073"/>
                    <a:pt x="152400" y="16933"/>
                  </a:cubicBezTo>
                  <a:cubicBezTo>
                    <a:pt x="145886" y="9116"/>
                    <a:pt x="135467" y="5644"/>
                    <a:pt x="127000" y="0"/>
                  </a:cubicBezTo>
                  <a:cubicBezTo>
                    <a:pt x="115711" y="2822"/>
                    <a:pt x="103829" y="3883"/>
                    <a:pt x="93134" y="8467"/>
                  </a:cubicBezTo>
                  <a:cubicBezTo>
                    <a:pt x="83781" y="12475"/>
                    <a:pt x="76835" y="20849"/>
                    <a:pt x="67734" y="25400"/>
                  </a:cubicBezTo>
                  <a:cubicBezTo>
                    <a:pt x="59752" y="29391"/>
                    <a:pt x="50801" y="31045"/>
                    <a:pt x="42334" y="33867"/>
                  </a:cubicBezTo>
                  <a:cubicBezTo>
                    <a:pt x="2012" y="94349"/>
                    <a:pt x="13403" y="64923"/>
                    <a:pt x="0" y="118533"/>
                  </a:cubicBezTo>
                  <a:cubicBezTo>
                    <a:pt x="5084" y="138869"/>
                    <a:pt x="7129" y="163183"/>
                    <a:pt x="25400" y="177800"/>
                  </a:cubicBezTo>
                  <a:cubicBezTo>
                    <a:pt x="32369" y="183375"/>
                    <a:pt x="42333" y="183445"/>
                    <a:pt x="50800" y="186267"/>
                  </a:cubicBezTo>
                  <a:cubicBezTo>
                    <a:pt x="64912" y="228600"/>
                    <a:pt x="50800" y="208844"/>
                    <a:pt x="110067" y="228600"/>
                  </a:cubicBezTo>
                  <a:lnTo>
                    <a:pt x="135467" y="237067"/>
                  </a:lnTo>
                  <a:cubicBezTo>
                    <a:pt x="163544" y="227707"/>
                    <a:pt x="160867" y="237525"/>
                    <a:pt x="160867" y="22013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orme libre 7"/>
            <p:cNvSpPr/>
            <p:nvPr/>
          </p:nvSpPr>
          <p:spPr>
            <a:xfrm>
              <a:off x="3369733" y="820890"/>
              <a:ext cx="152400" cy="152777"/>
            </a:xfrm>
            <a:custGeom>
              <a:avLst/>
              <a:gdLst>
                <a:gd name="connsiteX0" fmla="*/ 0 w 152400"/>
                <a:gd name="connsiteY0" fmla="*/ 85043 h 152777"/>
                <a:gd name="connsiteX1" fmla="*/ 8467 w 152400"/>
                <a:gd name="connsiteY1" fmla="*/ 17310 h 152777"/>
                <a:gd name="connsiteX2" fmla="*/ 33867 w 152400"/>
                <a:gd name="connsiteY2" fmla="*/ 377 h 152777"/>
                <a:gd name="connsiteX3" fmla="*/ 118534 w 152400"/>
                <a:gd name="connsiteY3" fmla="*/ 8843 h 152777"/>
                <a:gd name="connsiteX4" fmla="*/ 93134 w 152400"/>
                <a:gd name="connsiteY4" fmla="*/ 68110 h 152777"/>
                <a:gd name="connsiteX5" fmla="*/ 59267 w 152400"/>
                <a:gd name="connsiteY5" fmla="*/ 101977 h 152777"/>
                <a:gd name="connsiteX6" fmla="*/ 33867 w 152400"/>
                <a:gd name="connsiteY6" fmla="*/ 110443 h 152777"/>
                <a:gd name="connsiteX7" fmla="*/ 8467 w 152400"/>
                <a:gd name="connsiteY7" fmla="*/ 127377 h 152777"/>
                <a:gd name="connsiteX8" fmla="*/ 59267 w 152400"/>
                <a:gd name="connsiteY8" fmla="*/ 144310 h 152777"/>
                <a:gd name="connsiteX9" fmla="*/ 84667 w 152400"/>
                <a:gd name="connsiteY9" fmla="*/ 152777 h 152777"/>
                <a:gd name="connsiteX10" fmla="*/ 152400 w 152400"/>
                <a:gd name="connsiteY10" fmla="*/ 144310 h 15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00" h="152777">
                  <a:moveTo>
                    <a:pt x="0" y="85043"/>
                  </a:moveTo>
                  <a:cubicBezTo>
                    <a:pt x="2822" y="62465"/>
                    <a:pt x="16" y="38436"/>
                    <a:pt x="8467" y="17310"/>
                  </a:cubicBezTo>
                  <a:cubicBezTo>
                    <a:pt x="12246" y="7862"/>
                    <a:pt x="23721" y="1157"/>
                    <a:pt x="33867" y="377"/>
                  </a:cubicBezTo>
                  <a:cubicBezTo>
                    <a:pt x="62147" y="-1798"/>
                    <a:pt x="90312" y="6021"/>
                    <a:pt x="118534" y="8843"/>
                  </a:cubicBezTo>
                  <a:cubicBezTo>
                    <a:pt x="110746" y="39995"/>
                    <a:pt x="113770" y="44035"/>
                    <a:pt x="93134" y="68110"/>
                  </a:cubicBezTo>
                  <a:cubicBezTo>
                    <a:pt x="82744" y="80232"/>
                    <a:pt x="74413" y="96929"/>
                    <a:pt x="59267" y="101977"/>
                  </a:cubicBezTo>
                  <a:lnTo>
                    <a:pt x="33867" y="110443"/>
                  </a:lnTo>
                  <a:cubicBezTo>
                    <a:pt x="25400" y="116088"/>
                    <a:pt x="2362" y="119236"/>
                    <a:pt x="8467" y="127377"/>
                  </a:cubicBezTo>
                  <a:cubicBezTo>
                    <a:pt x="19176" y="141656"/>
                    <a:pt x="42334" y="138666"/>
                    <a:pt x="59267" y="144310"/>
                  </a:cubicBezTo>
                  <a:lnTo>
                    <a:pt x="84667" y="152777"/>
                  </a:lnTo>
                  <a:cubicBezTo>
                    <a:pt x="146728" y="143911"/>
                    <a:pt x="123978" y="144310"/>
                    <a:pt x="152400" y="1443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Forme libre 9"/>
          <p:cNvSpPr/>
          <p:nvPr/>
        </p:nvSpPr>
        <p:spPr>
          <a:xfrm>
            <a:off x="3925631" y="1059082"/>
            <a:ext cx="6350" cy="95250"/>
          </a:xfrm>
          <a:custGeom>
            <a:avLst/>
            <a:gdLst>
              <a:gd name="connsiteX0" fmla="*/ 0 w 6350"/>
              <a:gd name="connsiteY0" fmla="*/ 0 h 95250"/>
              <a:gd name="connsiteX1" fmla="*/ 3175 w 6350"/>
              <a:gd name="connsiteY1" fmla="*/ 31750 h 95250"/>
              <a:gd name="connsiteX2" fmla="*/ 6350 w 6350"/>
              <a:gd name="connsiteY2" fmla="*/ 53975 h 95250"/>
              <a:gd name="connsiteX3" fmla="*/ 3175 w 6350"/>
              <a:gd name="connsiteY3" fmla="*/ 73025 h 95250"/>
              <a:gd name="connsiteX4" fmla="*/ 6350 w 6350"/>
              <a:gd name="connsiteY4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" h="95250">
                <a:moveTo>
                  <a:pt x="0" y="0"/>
                </a:moveTo>
                <a:cubicBezTo>
                  <a:pt x="1058" y="10583"/>
                  <a:pt x="1932" y="21187"/>
                  <a:pt x="3175" y="31750"/>
                </a:cubicBezTo>
                <a:cubicBezTo>
                  <a:pt x="4049" y="39182"/>
                  <a:pt x="6350" y="46491"/>
                  <a:pt x="6350" y="53975"/>
                </a:cubicBezTo>
                <a:cubicBezTo>
                  <a:pt x="6350" y="60413"/>
                  <a:pt x="4233" y="66675"/>
                  <a:pt x="3175" y="73025"/>
                </a:cubicBezTo>
                <a:lnTo>
                  <a:pt x="6350" y="9525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3878006" y="1100244"/>
            <a:ext cx="88900" cy="6463"/>
          </a:xfrm>
          <a:custGeom>
            <a:avLst/>
            <a:gdLst>
              <a:gd name="connsiteX0" fmla="*/ 0 w 88900"/>
              <a:gd name="connsiteY0" fmla="*/ 6463 h 6463"/>
              <a:gd name="connsiteX1" fmla="*/ 57150 w 88900"/>
              <a:gd name="connsiteY1" fmla="*/ 3288 h 6463"/>
              <a:gd name="connsiteX2" fmla="*/ 88900 w 88900"/>
              <a:gd name="connsiteY2" fmla="*/ 113 h 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" h="6463">
                <a:moveTo>
                  <a:pt x="0" y="6463"/>
                </a:moveTo>
                <a:cubicBezTo>
                  <a:pt x="19050" y="5405"/>
                  <a:pt x="38142" y="4941"/>
                  <a:pt x="57150" y="3288"/>
                </a:cubicBezTo>
                <a:cubicBezTo>
                  <a:pt x="105597" y="-925"/>
                  <a:pt x="40777" y="113"/>
                  <a:pt x="88900" y="11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3992306" y="1030507"/>
            <a:ext cx="58394" cy="127000"/>
          </a:xfrm>
          <a:custGeom>
            <a:avLst/>
            <a:gdLst>
              <a:gd name="connsiteX0" fmla="*/ 22225 w 58394"/>
              <a:gd name="connsiteY0" fmla="*/ 0 h 127000"/>
              <a:gd name="connsiteX1" fmla="*/ 12700 w 58394"/>
              <a:gd name="connsiteY1" fmla="*/ 44450 h 127000"/>
              <a:gd name="connsiteX2" fmla="*/ 9525 w 58394"/>
              <a:gd name="connsiteY2" fmla="*/ 57150 h 127000"/>
              <a:gd name="connsiteX3" fmla="*/ 0 w 58394"/>
              <a:gd name="connsiteY3" fmla="*/ 69850 h 127000"/>
              <a:gd name="connsiteX4" fmla="*/ 19050 w 58394"/>
              <a:gd name="connsiteY4" fmla="*/ 79375 h 127000"/>
              <a:gd name="connsiteX5" fmla="*/ 44450 w 58394"/>
              <a:gd name="connsiteY5" fmla="*/ 85725 h 127000"/>
              <a:gd name="connsiteX6" fmla="*/ 57150 w 58394"/>
              <a:gd name="connsiteY6" fmla="*/ 69850 h 127000"/>
              <a:gd name="connsiteX7" fmla="*/ 47625 w 58394"/>
              <a:gd name="connsiteY7" fmla="*/ 73025 h 127000"/>
              <a:gd name="connsiteX8" fmla="*/ 41275 w 58394"/>
              <a:gd name="connsiteY8" fmla="*/ 111125 h 127000"/>
              <a:gd name="connsiteX9" fmla="*/ 38100 w 58394"/>
              <a:gd name="connsiteY9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394" h="127000">
                <a:moveTo>
                  <a:pt x="22225" y="0"/>
                </a:moveTo>
                <a:cubicBezTo>
                  <a:pt x="15336" y="55110"/>
                  <a:pt x="24010" y="-791"/>
                  <a:pt x="12700" y="44450"/>
                </a:cubicBezTo>
                <a:cubicBezTo>
                  <a:pt x="11642" y="48683"/>
                  <a:pt x="11476" y="53247"/>
                  <a:pt x="9525" y="57150"/>
                </a:cubicBezTo>
                <a:cubicBezTo>
                  <a:pt x="7158" y="61883"/>
                  <a:pt x="3175" y="65617"/>
                  <a:pt x="0" y="69850"/>
                </a:cubicBezTo>
                <a:cubicBezTo>
                  <a:pt x="10004" y="76519"/>
                  <a:pt x="7927" y="76342"/>
                  <a:pt x="19050" y="79375"/>
                </a:cubicBezTo>
                <a:cubicBezTo>
                  <a:pt x="27470" y="81671"/>
                  <a:pt x="44450" y="85725"/>
                  <a:pt x="44450" y="85725"/>
                </a:cubicBezTo>
                <a:cubicBezTo>
                  <a:pt x="44770" y="85512"/>
                  <a:pt x="63284" y="75984"/>
                  <a:pt x="57150" y="69850"/>
                </a:cubicBezTo>
                <a:cubicBezTo>
                  <a:pt x="54783" y="67483"/>
                  <a:pt x="50800" y="71967"/>
                  <a:pt x="47625" y="73025"/>
                </a:cubicBezTo>
                <a:cubicBezTo>
                  <a:pt x="39213" y="106673"/>
                  <a:pt x="51185" y="56620"/>
                  <a:pt x="41275" y="111125"/>
                </a:cubicBezTo>
                <a:cubicBezTo>
                  <a:pt x="37431" y="132269"/>
                  <a:pt x="38100" y="111225"/>
                  <a:pt x="38100" y="1270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962550" y="4359275"/>
            <a:ext cx="2415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5368"/>
                </a:solidFill>
                <a:latin typeface="+mn-lt"/>
              </a:rPr>
              <a:t>* requires a MyScript Cloud account</a:t>
            </a:r>
            <a:endParaRPr lang="en-US" sz="1050" dirty="0">
              <a:solidFill>
                <a:srgbClr val="005368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46014" y="1619376"/>
            <a:ext cx="1030941" cy="5005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Renderer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178885" y="2317129"/>
            <a:ext cx="1030941" cy="5005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Ink manager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159462" y="3134412"/>
            <a:ext cx="1030941" cy="5005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Recognizer*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898425" y="969436"/>
            <a:ext cx="3346824" cy="388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 smtClean="0">
                <a:solidFill>
                  <a:srgbClr val="005368"/>
                </a:solidFill>
              </a:rPr>
              <a:t>Application</a:t>
            </a:r>
            <a:endParaRPr lang="en-US" sz="1100" dirty="0" smtClean="0">
              <a:solidFill>
                <a:srgbClr val="005368"/>
              </a:solidFill>
            </a:endParaRPr>
          </a:p>
        </p:txBody>
      </p:sp>
      <p:cxnSp>
        <p:nvCxnSpPr>
          <p:cNvPr id="19" name="Elbow Connector 18"/>
          <p:cNvCxnSpPr>
            <a:endCxn id="14" idx="1"/>
          </p:cNvCxnSpPr>
          <p:nvPr/>
        </p:nvCxnSpPr>
        <p:spPr>
          <a:xfrm rot="16200000" flipH="1">
            <a:off x="3367205" y="1755713"/>
            <a:ext cx="1373841" cy="249519"/>
          </a:xfrm>
          <a:prstGeom prst="bentConnector2">
            <a:avLst/>
          </a:prstGeom>
          <a:ln>
            <a:solidFill>
              <a:srgbClr val="F7438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37366" y="1201023"/>
            <a:ext cx="0" cy="395941"/>
          </a:xfrm>
          <a:prstGeom prst="straightConnector1">
            <a:avLst/>
          </a:prstGeom>
          <a:ln>
            <a:solidFill>
              <a:srgbClr val="F7438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43764" y="1201023"/>
            <a:ext cx="4483" cy="39145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3929366" y="3382435"/>
            <a:ext cx="230096" cy="2242"/>
          </a:xfrm>
          <a:prstGeom prst="straightConnector1">
            <a:avLst/>
          </a:prstGeom>
          <a:ln>
            <a:solidFill>
              <a:srgbClr val="F7438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7366" y="2837080"/>
            <a:ext cx="0" cy="283883"/>
          </a:xfrm>
          <a:prstGeom prst="straightConnector1">
            <a:avLst/>
          </a:prstGeom>
          <a:ln>
            <a:solidFill>
              <a:srgbClr val="F7438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37366" y="3666317"/>
            <a:ext cx="0" cy="306294"/>
          </a:xfrm>
          <a:prstGeom prst="straightConnector1">
            <a:avLst/>
          </a:prstGeom>
          <a:ln>
            <a:solidFill>
              <a:srgbClr val="F7438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63190" y="3636435"/>
            <a:ext cx="0" cy="313765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3"/>
          </p:cNvCxnSpPr>
          <p:nvPr/>
        </p:nvCxnSpPr>
        <p:spPr>
          <a:xfrm flipV="1">
            <a:off x="5190403" y="1208494"/>
            <a:ext cx="180787" cy="2176183"/>
          </a:xfrm>
          <a:prstGeom prst="bentConnector2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product-icon-cloud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68" y="3984820"/>
            <a:ext cx="1041399" cy="55555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615597" y="4114557"/>
            <a:ext cx="212911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rgbClr val="005368"/>
                </a:solidFill>
                <a:latin typeface="Source Sans Pro"/>
                <a:cs typeface="Source Sans Pro"/>
              </a:rPr>
              <a:t>MyScript</a:t>
            </a:r>
          </a:p>
          <a:p>
            <a:pPr algn="ctr"/>
            <a:r>
              <a:rPr lang="en-US" sz="1050" dirty="0" smtClean="0">
                <a:solidFill>
                  <a:srgbClr val="005368"/>
                </a:solidFill>
                <a:latin typeface="Source Sans Pro"/>
                <a:cs typeface="Source Sans Pro"/>
              </a:rPr>
              <a:t>Cloud</a:t>
            </a:r>
            <a:endParaRPr lang="en-US" sz="1050" dirty="0">
              <a:solidFill>
                <a:srgbClr val="005368"/>
              </a:solidFill>
              <a:latin typeface="Source Sans Pro"/>
              <a:cs typeface="Source Sans Pr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65028" y="1320555"/>
            <a:ext cx="874054" cy="13447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rgbClr val="005368"/>
                </a:solidFill>
                <a:latin typeface="Source Sans Pro"/>
                <a:cs typeface="Source Sans Pro"/>
              </a:rPr>
              <a:t>XYT coordinates</a:t>
            </a:r>
            <a:endParaRPr lang="en-US" sz="900" dirty="0">
              <a:solidFill>
                <a:srgbClr val="005368"/>
              </a:solidFill>
              <a:latin typeface="Source Sans Pro"/>
              <a:cs typeface="Source Sans Pro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00007" y="2840069"/>
            <a:ext cx="82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5368"/>
                </a:solidFill>
                <a:latin typeface="Source Sans Pro"/>
                <a:cs typeface="Source Sans Pro"/>
              </a:rPr>
              <a:t>Strokes</a:t>
            </a:r>
            <a:endParaRPr lang="en-US" sz="1000" dirty="0">
              <a:solidFill>
                <a:srgbClr val="005368"/>
              </a:solidFill>
              <a:latin typeface="Source Sans Pro"/>
              <a:cs typeface="Source Sans Pr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03229" y="3201647"/>
            <a:ext cx="7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5368"/>
                </a:solidFill>
                <a:latin typeface="Source Sans Pro"/>
                <a:cs typeface="Source Sans Pro"/>
              </a:rPr>
              <a:t>Other input components</a:t>
            </a:r>
            <a:endParaRPr lang="en-US" sz="900" dirty="0">
              <a:solidFill>
                <a:srgbClr val="005368"/>
              </a:solidFill>
              <a:latin typeface="Source Sans Pro"/>
              <a:cs typeface="Source Sans Pr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36623" y="3615518"/>
            <a:ext cx="80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5368"/>
                </a:solidFill>
                <a:latin typeface="Source Sans Pro"/>
                <a:cs typeface="Source Sans Pro"/>
              </a:rPr>
              <a:t>Full request</a:t>
            </a:r>
            <a:endParaRPr lang="en-US" sz="900" dirty="0">
              <a:solidFill>
                <a:srgbClr val="005368"/>
              </a:solidFill>
              <a:latin typeface="Source Sans Pro"/>
              <a:cs typeface="Source Sans Pro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15382" y="3625976"/>
            <a:ext cx="1352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5368"/>
                </a:solidFill>
                <a:latin typeface="Source Sans Pro"/>
                <a:cs typeface="Source Sans Pro"/>
              </a:rPr>
              <a:t>Full response</a:t>
            </a:r>
            <a:endParaRPr lang="en-US" sz="900" dirty="0">
              <a:solidFill>
                <a:srgbClr val="005368"/>
              </a:solidFill>
              <a:latin typeface="Source Sans Pro"/>
              <a:cs typeface="Source Sans Pr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17390" y="2312646"/>
            <a:ext cx="6469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5368"/>
                </a:solidFill>
                <a:latin typeface="Source Sans Pro"/>
                <a:cs typeface="Source Sans Pro"/>
              </a:rPr>
              <a:t>Result</a:t>
            </a:r>
            <a:endParaRPr lang="en-US" sz="1000" dirty="0">
              <a:solidFill>
                <a:srgbClr val="005368"/>
              </a:solidFill>
              <a:latin typeface="Source Sans Pro"/>
              <a:cs typeface="Source Sans Pro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700282" y="1011456"/>
            <a:ext cx="350418" cy="146051"/>
            <a:chOff x="4664151" y="841374"/>
            <a:chExt cx="350418" cy="146051"/>
          </a:xfrm>
        </p:grpSpPr>
        <p:grpSp>
          <p:nvGrpSpPr>
            <p:cNvPr id="59" name="Grouper 8"/>
            <p:cNvGrpSpPr/>
            <p:nvPr/>
          </p:nvGrpSpPr>
          <p:grpSpPr>
            <a:xfrm>
              <a:off x="4664151" y="841374"/>
              <a:ext cx="146224" cy="143933"/>
              <a:chOff x="3005667" y="820890"/>
              <a:chExt cx="516466" cy="508377"/>
            </a:xfrm>
          </p:grpSpPr>
          <p:sp>
            <p:nvSpPr>
              <p:cNvPr id="63" name="Forme libre 3"/>
              <p:cNvSpPr/>
              <p:nvPr/>
            </p:nvSpPr>
            <p:spPr>
              <a:xfrm>
                <a:off x="3005667" y="1075267"/>
                <a:ext cx="237937" cy="254000"/>
              </a:xfrm>
              <a:custGeom>
                <a:avLst/>
                <a:gdLst>
                  <a:gd name="connsiteX0" fmla="*/ 0 w 237937"/>
                  <a:gd name="connsiteY0" fmla="*/ 93133 h 254000"/>
                  <a:gd name="connsiteX1" fmla="*/ 25400 w 237937"/>
                  <a:gd name="connsiteY1" fmla="*/ 50800 h 254000"/>
                  <a:gd name="connsiteX2" fmla="*/ 143933 w 237937"/>
                  <a:gd name="connsiteY2" fmla="*/ 0 h 254000"/>
                  <a:gd name="connsiteX3" fmla="*/ 186266 w 237937"/>
                  <a:gd name="connsiteY3" fmla="*/ 8466 h 254000"/>
                  <a:gd name="connsiteX4" fmla="*/ 203200 w 237937"/>
                  <a:gd name="connsiteY4" fmla="*/ 25400 h 254000"/>
                  <a:gd name="connsiteX5" fmla="*/ 228600 w 237937"/>
                  <a:gd name="connsiteY5" fmla="*/ 84666 h 254000"/>
                  <a:gd name="connsiteX6" fmla="*/ 237066 w 237937"/>
                  <a:gd name="connsiteY6" fmla="*/ 127000 h 254000"/>
                  <a:gd name="connsiteX7" fmla="*/ 203200 w 237937"/>
                  <a:gd name="connsiteY7" fmla="*/ 245533 h 254000"/>
                  <a:gd name="connsiteX8" fmla="*/ 169333 w 237937"/>
                  <a:gd name="connsiteY8" fmla="*/ 254000 h 254000"/>
                  <a:gd name="connsiteX9" fmla="*/ 101600 w 237937"/>
                  <a:gd name="connsiteY9" fmla="*/ 237066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7937" h="254000">
                    <a:moveTo>
                      <a:pt x="0" y="93133"/>
                    </a:moveTo>
                    <a:cubicBezTo>
                      <a:pt x="8467" y="79022"/>
                      <a:pt x="12357" y="60834"/>
                      <a:pt x="25400" y="50800"/>
                    </a:cubicBezTo>
                    <a:cubicBezTo>
                      <a:pt x="71180" y="15584"/>
                      <a:pt x="97633" y="11574"/>
                      <a:pt x="143933" y="0"/>
                    </a:cubicBezTo>
                    <a:cubicBezTo>
                      <a:pt x="158044" y="2822"/>
                      <a:pt x="173039" y="2797"/>
                      <a:pt x="186266" y="8466"/>
                    </a:cubicBezTo>
                    <a:cubicBezTo>
                      <a:pt x="193603" y="11611"/>
                      <a:pt x="198772" y="18758"/>
                      <a:pt x="203200" y="25400"/>
                    </a:cubicBezTo>
                    <a:cubicBezTo>
                      <a:pt x="212891" y="39936"/>
                      <a:pt x="224085" y="66606"/>
                      <a:pt x="228600" y="84666"/>
                    </a:cubicBezTo>
                    <a:cubicBezTo>
                      <a:pt x="232090" y="98627"/>
                      <a:pt x="234244" y="112889"/>
                      <a:pt x="237066" y="127000"/>
                    </a:cubicBezTo>
                    <a:cubicBezTo>
                      <a:pt x="231443" y="194479"/>
                      <a:pt x="255772" y="223002"/>
                      <a:pt x="203200" y="245533"/>
                    </a:cubicBezTo>
                    <a:cubicBezTo>
                      <a:pt x="192504" y="250117"/>
                      <a:pt x="180622" y="251178"/>
                      <a:pt x="169333" y="254000"/>
                    </a:cubicBezTo>
                    <a:cubicBezTo>
                      <a:pt x="106115" y="244969"/>
                      <a:pt x="124176" y="259645"/>
                      <a:pt x="101600" y="237066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5"/>
              <p:cNvSpPr/>
              <p:nvPr/>
            </p:nvSpPr>
            <p:spPr>
              <a:xfrm>
                <a:off x="3225800" y="1049867"/>
                <a:ext cx="177800" cy="237067"/>
              </a:xfrm>
              <a:custGeom>
                <a:avLst/>
                <a:gdLst>
                  <a:gd name="connsiteX0" fmla="*/ 177800 w 177800"/>
                  <a:gd name="connsiteY0" fmla="*/ 93133 h 237067"/>
                  <a:gd name="connsiteX1" fmla="*/ 152400 w 177800"/>
                  <a:gd name="connsiteY1" fmla="*/ 16933 h 237067"/>
                  <a:gd name="connsiteX2" fmla="*/ 127000 w 177800"/>
                  <a:gd name="connsiteY2" fmla="*/ 0 h 237067"/>
                  <a:gd name="connsiteX3" fmla="*/ 93134 w 177800"/>
                  <a:gd name="connsiteY3" fmla="*/ 8467 h 237067"/>
                  <a:gd name="connsiteX4" fmla="*/ 67734 w 177800"/>
                  <a:gd name="connsiteY4" fmla="*/ 25400 h 237067"/>
                  <a:gd name="connsiteX5" fmla="*/ 42334 w 177800"/>
                  <a:gd name="connsiteY5" fmla="*/ 33867 h 237067"/>
                  <a:gd name="connsiteX6" fmla="*/ 0 w 177800"/>
                  <a:gd name="connsiteY6" fmla="*/ 118533 h 237067"/>
                  <a:gd name="connsiteX7" fmla="*/ 25400 w 177800"/>
                  <a:gd name="connsiteY7" fmla="*/ 177800 h 237067"/>
                  <a:gd name="connsiteX8" fmla="*/ 50800 w 177800"/>
                  <a:gd name="connsiteY8" fmla="*/ 186267 h 237067"/>
                  <a:gd name="connsiteX9" fmla="*/ 110067 w 177800"/>
                  <a:gd name="connsiteY9" fmla="*/ 228600 h 237067"/>
                  <a:gd name="connsiteX10" fmla="*/ 135467 w 177800"/>
                  <a:gd name="connsiteY10" fmla="*/ 237067 h 237067"/>
                  <a:gd name="connsiteX11" fmla="*/ 160867 w 177800"/>
                  <a:gd name="connsiteY11" fmla="*/ 220133 h 237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7800" h="237067">
                    <a:moveTo>
                      <a:pt x="177800" y="93133"/>
                    </a:moveTo>
                    <a:cubicBezTo>
                      <a:pt x="172467" y="66469"/>
                      <a:pt x="170851" y="39073"/>
                      <a:pt x="152400" y="16933"/>
                    </a:cubicBezTo>
                    <a:cubicBezTo>
                      <a:pt x="145886" y="9116"/>
                      <a:pt x="135467" y="5644"/>
                      <a:pt x="127000" y="0"/>
                    </a:cubicBezTo>
                    <a:cubicBezTo>
                      <a:pt x="115711" y="2822"/>
                      <a:pt x="103829" y="3883"/>
                      <a:pt x="93134" y="8467"/>
                    </a:cubicBezTo>
                    <a:cubicBezTo>
                      <a:pt x="83781" y="12475"/>
                      <a:pt x="76835" y="20849"/>
                      <a:pt x="67734" y="25400"/>
                    </a:cubicBezTo>
                    <a:cubicBezTo>
                      <a:pt x="59752" y="29391"/>
                      <a:pt x="50801" y="31045"/>
                      <a:pt x="42334" y="33867"/>
                    </a:cubicBezTo>
                    <a:cubicBezTo>
                      <a:pt x="2012" y="94349"/>
                      <a:pt x="13403" y="64923"/>
                      <a:pt x="0" y="118533"/>
                    </a:cubicBezTo>
                    <a:cubicBezTo>
                      <a:pt x="5084" y="138869"/>
                      <a:pt x="7129" y="163183"/>
                      <a:pt x="25400" y="177800"/>
                    </a:cubicBezTo>
                    <a:cubicBezTo>
                      <a:pt x="32369" y="183375"/>
                      <a:pt x="42333" y="183445"/>
                      <a:pt x="50800" y="186267"/>
                    </a:cubicBezTo>
                    <a:cubicBezTo>
                      <a:pt x="64912" y="228600"/>
                      <a:pt x="50800" y="208844"/>
                      <a:pt x="110067" y="228600"/>
                    </a:cubicBezTo>
                    <a:lnTo>
                      <a:pt x="135467" y="237067"/>
                    </a:lnTo>
                    <a:cubicBezTo>
                      <a:pt x="163544" y="227707"/>
                      <a:pt x="160867" y="237525"/>
                      <a:pt x="160867" y="220133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Forme libre 7"/>
              <p:cNvSpPr/>
              <p:nvPr/>
            </p:nvSpPr>
            <p:spPr>
              <a:xfrm>
                <a:off x="3369733" y="820890"/>
                <a:ext cx="152400" cy="152777"/>
              </a:xfrm>
              <a:custGeom>
                <a:avLst/>
                <a:gdLst>
                  <a:gd name="connsiteX0" fmla="*/ 0 w 152400"/>
                  <a:gd name="connsiteY0" fmla="*/ 85043 h 152777"/>
                  <a:gd name="connsiteX1" fmla="*/ 8467 w 152400"/>
                  <a:gd name="connsiteY1" fmla="*/ 17310 h 152777"/>
                  <a:gd name="connsiteX2" fmla="*/ 33867 w 152400"/>
                  <a:gd name="connsiteY2" fmla="*/ 377 h 152777"/>
                  <a:gd name="connsiteX3" fmla="*/ 118534 w 152400"/>
                  <a:gd name="connsiteY3" fmla="*/ 8843 h 152777"/>
                  <a:gd name="connsiteX4" fmla="*/ 93134 w 152400"/>
                  <a:gd name="connsiteY4" fmla="*/ 68110 h 152777"/>
                  <a:gd name="connsiteX5" fmla="*/ 59267 w 152400"/>
                  <a:gd name="connsiteY5" fmla="*/ 101977 h 152777"/>
                  <a:gd name="connsiteX6" fmla="*/ 33867 w 152400"/>
                  <a:gd name="connsiteY6" fmla="*/ 110443 h 152777"/>
                  <a:gd name="connsiteX7" fmla="*/ 8467 w 152400"/>
                  <a:gd name="connsiteY7" fmla="*/ 127377 h 152777"/>
                  <a:gd name="connsiteX8" fmla="*/ 59267 w 152400"/>
                  <a:gd name="connsiteY8" fmla="*/ 144310 h 152777"/>
                  <a:gd name="connsiteX9" fmla="*/ 84667 w 152400"/>
                  <a:gd name="connsiteY9" fmla="*/ 152777 h 152777"/>
                  <a:gd name="connsiteX10" fmla="*/ 152400 w 152400"/>
                  <a:gd name="connsiteY10" fmla="*/ 144310 h 152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2400" h="152777">
                    <a:moveTo>
                      <a:pt x="0" y="85043"/>
                    </a:moveTo>
                    <a:cubicBezTo>
                      <a:pt x="2822" y="62465"/>
                      <a:pt x="16" y="38436"/>
                      <a:pt x="8467" y="17310"/>
                    </a:cubicBezTo>
                    <a:cubicBezTo>
                      <a:pt x="12246" y="7862"/>
                      <a:pt x="23721" y="1157"/>
                      <a:pt x="33867" y="377"/>
                    </a:cubicBezTo>
                    <a:cubicBezTo>
                      <a:pt x="62147" y="-1798"/>
                      <a:pt x="90312" y="6021"/>
                      <a:pt x="118534" y="8843"/>
                    </a:cubicBezTo>
                    <a:cubicBezTo>
                      <a:pt x="110746" y="39995"/>
                      <a:pt x="113770" y="44035"/>
                      <a:pt x="93134" y="68110"/>
                    </a:cubicBezTo>
                    <a:cubicBezTo>
                      <a:pt x="82744" y="80232"/>
                      <a:pt x="74413" y="96929"/>
                      <a:pt x="59267" y="101977"/>
                    </a:cubicBezTo>
                    <a:lnTo>
                      <a:pt x="33867" y="110443"/>
                    </a:lnTo>
                    <a:cubicBezTo>
                      <a:pt x="25400" y="116088"/>
                      <a:pt x="2362" y="119236"/>
                      <a:pt x="8467" y="127377"/>
                    </a:cubicBezTo>
                    <a:cubicBezTo>
                      <a:pt x="19176" y="141656"/>
                      <a:pt x="42334" y="138666"/>
                      <a:pt x="59267" y="144310"/>
                    </a:cubicBezTo>
                    <a:lnTo>
                      <a:pt x="84667" y="152777"/>
                    </a:lnTo>
                    <a:cubicBezTo>
                      <a:pt x="146728" y="143911"/>
                      <a:pt x="123978" y="144310"/>
                      <a:pt x="152400" y="14431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Forme libre 9"/>
            <p:cNvSpPr/>
            <p:nvPr/>
          </p:nvSpPr>
          <p:spPr>
            <a:xfrm>
              <a:off x="4889500" y="889000"/>
              <a:ext cx="6350" cy="95250"/>
            </a:xfrm>
            <a:custGeom>
              <a:avLst/>
              <a:gdLst>
                <a:gd name="connsiteX0" fmla="*/ 0 w 6350"/>
                <a:gd name="connsiteY0" fmla="*/ 0 h 95250"/>
                <a:gd name="connsiteX1" fmla="*/ 3175 w 6350"/>
                <a:gd name="connsiteY1" fmla="*/ 31750 h 95250"/>
                <a:gd name="connsiteX2" fmla="*/ 6350 w 6350"/>
                <a:gd name="connsiteY2" fmla="*/ 53975 h 95250"/>
                <a:gd name="connsiteX3" fmla="*/ 3175 w 6350"/>
                <a:gd name="connsiteY3" fmla="*/ 73025 h 95250"/>
                <a:gd name="connsiteX4" fmla="*/ 6350 w 6350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" h="95250">
                  <a:moveTo>
                    <a:pt x="0" y="0"/>
                  </a:moveTo>
                  <a:cubicBezTo>
                    <a:pt x="1058" y="10583"/>
                    <a:pt x="1932" y="21187"/>
                    <a:pt x="3175" y="31750"/>
                  </a:cubicBezTo>
                  <a:cubicBezTo>
                    <a:pt x="4049" y="39182"/>
                    <a:pt x="6350" y="46491"/>
                    <a:pt x="6350" y="53975"/>
                  </a:cubicBezTo>
                  <a:cubicBezTo>
                    <a:pt x="6350" y="60413"/>
                    <a:pt x="4233" y="66675"/>
                    <a:pt x="3175" y="73025"/>
                  </a:cubicBezTo>
                  <a:lnTo>
                    <a:pt x="6350" y="95250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orme libre 10"/>
            <p:cNvSpPr/>
            <p:nvPr/>
          </p:nvSpPr>
          <p:spPr>
            <a:xfrm>
              <a:off x="4841875" y="930162"/>
              <a:ext cx="88900" cy="6463"/>
            </a:xfrm>
            <a:custGeom>
              <a:avLst/>
              <a:gdLst>
                <a:gd name="connsiteX0" fmla="*/ 0 w 88900"/>
                <a:gd name="connsiteY0" fmla="*/ 6463 h 6463"/>
                <a:gd name="connsiteX1" fmla="*/ 57150 w 88900"/>
                <a:gd name="connsiteY1" fmla="*/ 3288 h 6463"/>
                <a:gd name="connsiteX2" fmla="*/ 88900 w 88900"/>
                <a:gd name="connsiteY2" fmla="*/ 113 h 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6463">
                  <a:moveTo>
                    <a:pt x="0" y="6463"/>
                  </a:moveTo>
                  <a:cubicBezTo>
                    <a:pt x="19050" y="5405"/>
                    <a:pt x="38142" y="4941"/>
                    <a:pt x="57150" y="3288"/>
                  </a:cubicBezTo>
                  <a:cubicBezTo>
                    <a:pt x="105597" y="-925"/>
                    <a:pt x="40777" y="113"/>
                    <a:pt x="88900" y="11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Forme libre 11"/>
            <p:cNvSpPr/>
            <p:nvPr/>
          </p:nvSpPr>
          <p:spPr>
            <a:xfrm>
              <a:off x="4956175" y="860425"/>
              <a:ext cx="58394" cy="127000"/>
            </a:xfrm>
            <a:custGeom>
              <a:avLst/>
              <a:gdLst>
                <a:gd name="connsiteX0" fmla="*/ 22225 w 58394"/>
                <a:gd name="connsiteY0" fmla="*/ 0 h 127000"/>
                <a:gd name="connsiteX1" fmla="*/ 12700 w 58394"/>
                <a:gd name="connsiteY1" fmla="*/ 44450 h 127000"/>
                <a:gd name="connsiteX2" fmla="*/ 9525 w 58394"/>
                <a:gd name="connsiteY2" fmla="*/ 57150 h 127000"/>
                <a:gd name="connsiteX3" fmla="*/ 0 w 58394"/>
                <a:gd name="connsiteY3" fmla="*/ 69850 h 127000"/>
                <a:gd name="connsiteX4" fmla="*/ 19050 w 58394"/>
                <a:gd name="connsiteY4" fmla="*/ 79375 h 127000"/>
                <a:gd name="connsiteX5" fmla="*/ 44450 w 58394"/>
                <a:gd name="connsiteY5" fmla="*/ 85725 h 127000"/>
                <a:gd name="connsiteX6" fmla="*/ 57150 w 58394"/>
                <a:gd name="connsiteY6" fmla="*/ 69850 h 127000"/>
                <a:gd name="connsiteX7" fmla="*/ 47625 w 58394"/>
                <a:gd name="connsiteY7" fmla="*/ 73025 h 127000"/>
                <a:gd name="connsiteX8" fmla="*/ 41275 w 58394"/>
                <a:gd name="connsiteY8" fmla="*/ 111125 h 127000"/>
                <a:gd name="connsiteX9" fmla="*/ 38100 w 58394"/>
                <a:gd name="connsiteY9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394" h="127000">
                  <a:moveTo>
                    <a:pt x="22225" y="0"/>
                  </a:moveTo>
                  <a:cubicBezTo>
                    <a:pt x="15336" y="55110"/>
                    <a:pt x="24010" y="-791"/>
                    <a:pt x="12700" y="44450"/>
                  </a:cubicBezTo>
                  <a:cubicBezTo>
                    <a:pt x="11642" y="48683"/>
                    <a:pt x="11476" y="53247"/>
                    <a:pt x="9525" y="57150"/>
                  </a:cubicBezTo>
                  <a:cubicBezTo>
                    <a:pt x="7158" y="61883"/>
                    <a:pt x="3175" y="65617"/>
                    <a:pt x="0" y="69850"/>
                  </a:cubicBezTo>
                  <a:cubicBezTo>
                    <a:pt x="10004" y="76519"/>
                    <a:pt x="7927" y="76342"/>
                    <a:pt x="19050" y="79375"/>
                  </a:cubicBezTo>
                  <a:cubicBezTo>
                    <a:pt x="27470" y="81671"/>
                    <a:pt x="44450" y="85725"/>
                    <a:pt x="44450" y="85725"/>
                  </a:cubicBezTo>
                  <a:cubicBezTo>
                    <a:pt x="44770" y="85512"/>
                    <a:pt x="63284" y="75984"/>
                    <a:pt x="57150" y="69850"/>
                  </a:cubicBezTo>
                  <a:cubicBezTo>
                    <a:pt x="54783" y="67483"/>
                    <a:pt x="50800" y="71967"/>
                    <a:pt x="47625" y="73025"/>
                  </a:cubicBezTo>
                  <a:cubicBezTo>
                    <a:pt x="39213" y="106673"/>
                    <a:pt x="51185" y="56620"/>
                    <a:pt x="41275" y="111125"/>
                  </a:cubicBezTo>
                  <a:cubicBezTo>
                    <a:pt x="37431" y="132269"/>
                    <a:pt x="38100" y="111225"/>
                    <a:pt x="38100" y="12700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7106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14" grpId="0" animBg="1"/>
      <p:bldP spid="15" grpId="0" animBg="1"/>
      <p:bldP spid="40" grpId="0"/>
      <p:bldP spid="41" grpId="0" animBg="1"/>
      <p:bldP spid="43" grpId="0"/>
      <p:bldP spid="44" grpId="0"/>
      <p:bldP spid="45" grpId="0"/>
      <p:bldP spid="46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76250" y="1210730"/>
            <a:ext cx="8256372" cy="3272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The JavaScript </a:t>
            </a:r>
            <a:r>
              <a:rPr lang="en-US" sz="2200" dirty="0"/>
              <a:t>library for the MyScript® Cloud recognition </a:t>
            </a:r>
            <a:r>
              <a:rPr lang="en-US" sz="2200" dirty="0" smtClean="0"/>
              <a:t>service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sz="2800" dirty="0" smtClean="0"/>
              <a:t>Handles the common tasks involved in handwriting interface</a:t>
            </a:r>
          </a:p>
          <a:p>
            <a:r>
              <a:rPr lang="en-US" sz="2800" dirty="0" smtClean="0"/>
              <a:t>Follow evolutions of the SDK</a:t>
            </a:r>
          </a:p>
          <a:p>
            <a:r>
              <a:rPr lang="en-US" sz="2800" dirty="0" smtClean="0"/>
              <a:t>Free </a:t>
            </a:r>
            <a:r>
              <a:rPr lang="en-US" sz="2800" dirty="0"/>
              <a:t>and open-</a:t>
            </a:r>
            <a:r>
              <a:rPr lang="en-US" sz="2800" dirty="0" smtClean="0"/>
              <a:t>source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MyScriptJS</a:t>
            </a:r>
            <a:endParaRPr lang="fr-FR" dirty="0"/>
          </a:p>
        </p:txBody>
      </p:sp>
      <p:pic>
        <p:nvPicPr>
          <p:cNvPr id="4" name="Picture 3" descr="product-icon-myscriptjs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74" y="2477770"/>
            <a:ext cx="1030790" cy="11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5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76250" y="1193800"/>
            <a:ext cx="8256372" cy="33826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Polymer components for handwriting recognition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MyScript</a:t>
            </a:r>
            <a:r>
              <a:rPr lang="fr-FR" dirty="0" smtClean="0"/>
              <a:t> Web Components</a:t>
            </a:r>
            <a:endParaRPr lang="fr-FR" dirty="0"/>
          </a:p>
        </p:txBody>
      </p:sp>
      <p:grpSp>
        <p:nvGrpSpPr>
          <p:cNvPr id="9" name="Group 8"/>
          <p:cNvGrpSpPr/>
          <p:nvPr/>
        </p:nvGrpSpPr>
        <p:grpSpPr>
          <a:xfrm>
            <a:off x="6858000" y="2255837"/>
            <a:ext cx="1968500" cy="1609428"/>
            <a:chOff x="6908800" y="2847975"/>
            <a:chExt cx="1968500" cy="16094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8800" y="3962400"/>
              <a:ext cx="1968500" cy="495003"/>
            </a:xfrm>
            <a:prstGeom prst="rect">
              <a:avLst/>
            </a:prstGeom>
          </p:spPr>
        </p:pic>
        <p:pic>
          <p:nvPicPr>
            <p:cNvPr id="6" name="Picture 5" descr="product-icon-components.png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0"/>
            <a:stretch/>
          </p:blipFill>
          <p:spPr>
            <a:xfrm>
              <a:off x="7186948" y="2847975"/>
              <a:ext cx="1412205" cy="9366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8" name="Espace réservé du contenu 1"/>
          <p:cNvSpPr txBox="1">
            <a:spLocks/>
          </p:cNvSpPr>
          <p:nvPr/>
        </p:nvSpPr>
        <p:spPr>
          <a:xfrm>
            <a:off x="476250" y="1680400"/>
            <a:ext cx="6381750" cy="276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Source Sans Pro Semibold"/>
                <a:ea typeface="+mn-ea"/>
                <a:cs typeface="+mn-cs"/>
              </a:defRPr>
            </a:lvl1pPr>
            <a:lvl2pPr marL="759143" indent="-4572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Source Sans Pro Semibold"/>
                <a:ea typeface="+mn-ea"/>
                <a:cs typeface="+mn-cs"/>
              </a:defRPr>
            </a:lvl2pPr>
            <a:lvl3pPr marL="855663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5E14D"/>
              </a:buClr>
              <a:buSzPct val="100000"/>
              <a:buFont typeface="Source Sans Pro" panose="020B0503030403020204" pitchFamily="34" charset="0"/>
              <a:buChar char="‒"/>
              <a:tabLst/>
              <a:defRPr sz="1800" kern="1200" baseline="0">
                <a:solidFill>
                  <a:schemeClr val="tx1"/>
                </a:solidFill>
                <a:latin typeface="Source Sans Pro Semibold"/>
                <a:ea typeface="+mn-ea"/>
                <a:cs typeface="+mn-cs"/>
              </a:defRPr>
            </a:lvl3pPr>
            <a:lvl4pPr marL="12001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4pPr>
            <a:lvl5pPr marL="123444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r>
              <a:rPr lang="en-US" sz="2800" dirty="0" smtClean="0"/>
              <a:t>Library of custom and customizable web components.</a:t>
            </a:r>
          </a:p>
          <a:p>
            <a:r>
              <a:rPr lang="en-US" sz="2800" dirty="0" smtClean="0"/>
              <a:t>Ready to use in your web app</a:t>
            </a:r>
          </a:p>
          <a:p>
            <a:r>
              <a:rPr lang="en-US" sz="2800" dirty="0" smtClean="0"/>
              <a:t>Free and open-source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0426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yscriptwebcomponents.github.io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75920" y="856665"/>
            <a:ext cx="8392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</p:txBody>
      </p:sp>
      <p:pic>
        <p:nvPicPr>
          <p:cNvPr id="6" name="Image 5" descr="myscriptwebcomponen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40" y="802640"/>
            <a:ext cx="4703825" cy="37719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sx="102000" sy="102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62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00A7CF"/>
      </a:lt2>
      <a:accent1>
        <a:srgbClr val="00A7CF"/>
      </a:accent1>
      <a:accent2>
        <a:srgbClr val="D5E14D"/>
      </a:accent2>
      <a:accent3>
        <a:srgbClr val="6A737B"/>
      </a:accent3>
      <a:accent4>
        <a:srgbClr val="39639D"/>
      </a:accent4>
      <a:accent5>
        <a:srgbClr val="474B78"/>
      </a:accent5>
      <a:accent6>
        <a:srgbClr val="7D3C4A"/>
      </a:accent6>
      <a:hlink>
        <a:srgbClr val="00A7CF"/>
      </a:hlink>
      <a:folHlink>
        <a:srgbClr val="007996"/>
      </a:folHlink>
    </a:clrScheme>
    <a:fontScheme name="MyScript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aveform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00A7CF"/>
      </a:lt2>
      <a:accent1>
        <a:srgbClr val="00A7CF"/>
      </a:accent1>
      <a:accent2>
        <a:srgbClr val="D5E14D"/>
      </a:accent2>
      <a:accent3>
        <a:srgbClr val="6A737B"/>
      </a:accent3>
      <a:accent4>
        <a:srgbClr val="39639D"/>
      </a:accent4>
      <a:accent5>
        <a:srgbClr val="474B78"/>
      </a:accent5>
      <a:accent6>
        <a:srgbClr val="7D3C4A"/>
      </a:accent6>
      <a:hlink>
        <a:srgbClr val="00A7CF"/>
      </a:hlink>
      <a:folHlink>
        <a:srgbClr val="007996"/>
      </a:folHlink>
    </a:clrScheme>
    <a:fontScheme name="MyScript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76669</TotalTime>
  <Words>2046</Words>
  <Application>Microsoft Macintosh PowerPoint</Application>
  <PresentationFormat>Présentation à l'écran (16:9)</PresentationFormat>
  <Paragraphs>296</Paragraphs>
  <Slides>14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Waveform</vt:lpstr>
      <vt:lpstr>1_Waveform</vt:lpstr>
      <vt:lpstr>Discover MyScript Web Components and MyScriptJS</vt:lpstr>
      <vt:lpstr>MyScript at a glance</vt:lpstr>
      <vt:lpstr>MyScript Product Offering</vt:lpstr>
      <vt:lpstr>MyScript Cloud Development Kit</vt:lpstr>
      <vt:lpstr>What’s new in CDK 3.0</vt:lpstr>
      <vt:lpstr>Main concepts</vt:lpstr>
      <vt:lpstr>MyScriptJS</vt:lpstr>
      <vt:lpstr>MyScript Web Components</vt:lpstr>
      <vt:lpstr>myscriptwebcomponents.github.io</vt:lpstr>
      <vt:lpstr>MyScript Web Components Overview</vt:lpstr>
      <vt:lpstr>MyScript-math Web Component </vt:lpstr>
      <vt:lpstr>Live demo</vt:lpstr>
      <vt:lpstr>Getting started with CDK</vt:lpstr>
      <vt:lpstr>Q&amp;A session</vt:lpstr>
    </vt:vector>
  </TitlesOfParts>
  <Company>Standard Register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MyScript Brand Experience</dc:title>
  <dc:creator>April D'Angelo</dc:creator>
  <cp:lastModifiedBy>yohann streibel</cp:lastModifiedBy>
  <cp:revision>4738</cp:revision>
  <cp:lastPrinted>2015-06-11T07:56:29Z</cp:lastPrinted>
  <dcterms:created xsi:type="dcterms:W3CDTF">2007-11-29T15:55:40Z</dcterms:created>
  <dcterms:modified xsi:type="dcterms:W3CDTF">2015-06-11T12:23:53Z</dcterms:modified>
</cp:coreProperties>
</file>