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1" r:id="rId6"/>
    <p:sldId id="284" r:id="rId7"/>
    <p:sldId id="290" r:id="rId8"/>
    <p:sldId id="286" r:id="rId9"/>
    <p:sldId id="283" r:id="rId10"/>
    <p:sldId id="287" r:id="rId11"/>
    <p:sldId id="288" r:id="rId12"/>
    <p:sldId id="289" r:id="rId13"/>
    <p:sldId id="291" r:id="rId14"/>
    <p:sldId id="292" r:id="rId15"/>
    <p:sldId id="285" r:id="rId16"/>
    <p:sldId id="293" r:id="rId17"/>
    <p:sldId id="295" r:id="rId18"/>
    <p:sldId id="294" r:id="rId19"/>
    <p:sldId id="296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4"/>
            <p14:sldId id="290"/>
            <p14:sldId id="286"/>
            <p14:sldId id="283"/>
            <p14:sldId id="287"/>
            <p14:sldId id="288"/>
            <p14:sldId id="289"/>
            <p14:sldId id="291"/>
            <p14:sldId id="292"/>
            <p14:sldId id="285"/>
            <p14:sldId id="293"/>
            <p14:sldId id="295"/>
            <p14:sldId id="294"/>
            <p14:sldId id="296"/>
            <p14:sldId id="29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03" d="100"/>
          <a:sy n="103" d="100"/>
        </p:scale>
        <p:origin x="138" y="7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probability-and-statistics/standard-deviation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s://www.statisticshowto.datasciencecentral.com/me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ftMq5ps503w" TargetMode="External"/><Relationship Id="rId5" Type="http://schemas.openxmlformats.org/officeDocument/2006/relationships/hyperlink" Target="https://towardsdatascience.com/aifortrading-2edd6fac689d" TargetMode="External"/><Relationship Id="rId4" Type="http://schemas.openxmlformats.org/officeDocument/2006/relationships/hyperlink" Target="https://www.statisticshowto.datasciencecentral.com/probability-and-statistics/z-scor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tMq5ps503w" TargetMode="External"/><Relationship Id="rId2" Type="http://schemas.openxmlformats.org/officeDocument/2006/relationships/hyperlink" Target="https://towardsdatascience.com/aifortrading-2edd6fac689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boston-housing/overview/descrip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Workshops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UOB AM AI Workshop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CF6D-85DE-488D-943A-D54B0452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 2: Predicting Boston Housing Values – Using Decision Trees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0724F-C0C6-4219-B7CF-3546A5711DC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53019" y="1463739"/>
            <a:ext cx="2943225" cy="3305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3E3E70-A939-4606-8A9B-FE32614EB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278293"/>
            <a:ext cx="2282844" cy="5434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A0402-7531-493A-83C9-93FA4E868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12" y="1657397"/>
            <a:ext cx="29813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CF6D-85DE-488D-943A-D54B0452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 3: Predicting Boston Housing Values – Evaluating Multiple Models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CCFF8-AF96-4DC6-8A8A-B68CADE8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7" y="1318975"/>
            <a:ext cx="4023957" cy="4805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53683-F496-4E9A-BD0E-278E2ABE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376" y="1435607"/>
            <a:ext cx="360065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5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4069-55CA-4209-8791-16AA406E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 4: K-Fold validation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0EC5-87F7-47B6-8880-9BA197028A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SG" dirty="0"/>
              <a:t>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57938-BF09-4AAF-B59A-2992CF08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50" y="1582658"/>
            <a:ext cx="2585104" cy="4827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A08D12-C659-47E3-91C7-05AE3B49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869" y="1864995"/>
            <a:ext cx="76009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4069-55CA-4209-8791-16AA406E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723805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 5: Predict Stock Prices using Regression 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0EC5-87F7-47B6-8880-9BA197028A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89084" cy="3977640"/>
          </a:xfrm>
        </p:spPr>
        <p:txBody>
          <a:bodyPr>
            <a:normAutofit/>
          </a:bodyPr>
          <a:lstStyle/>
          <a:p>
            <a:r>
              <a:rPr lang="en-SG" sz="1800" b="1" dirty="0"/>
              <a:t>Problem Statement: Given the Past 10 Days of Dow Jones Data, can you predict the next day closing price?</a:t>
            </a:r>
          </a:p>
          <a:p>
            <a:r>
              <a:rPr lang="en-GB" sz="1800" dirty="0"/>
              <a:t>Dow Jones data range variation is huge – We need to Scale/Standardize it, or Index It to a lower number</a:t>
            </a:r>
          </a:p>
          <a:p>
            <a:r>
              <a:rPr lang="en-SG" sz="1800" dirty="0"/>
              <a:t>Pre-processing Step – Using </a:t>
            </a:r>
          </a:p>
          <a:p>
            <a:r>
              <a:rPr lang="en-SG" sz="1800" dirty="0"/>
              <a:t>*</a:t>
            </a:r>
            <a:r>
              <a:rPr lang="en-SG" dirty="0"/>
              <a:t>In statistics, standardized variables are variables that have been standardized to have a </a:t>
            </a:r>
            <a:r>
              <a:rPr lang="en-SG" dirty="0">
                <a:hlinkClick r:id="rId2"/>
              </a:rPr>
              <a:t>mean </a:t>
            </a:r>
            <a:r>
              <a:rPr lang="en-SG" dirty="0"/>
              <a:t>of 0 and a </a:t>
            </a:r>
            <a:r>
              <a:rPr lang="en-SG" dirty="0">
                <a:hlinkClick r:id="rId3"/>
              </a:rPr>
              <a:t>standard deviation </a:t>
            </a:r>
            <a:r>
              <a:rPr lang="en-SG" dirty="0"/>
              <a:t>of 1. The variables are rescaled using the </a:t>
            </a:r>
            <a:r>
              <a:rPr lang="en-SG" dirty="0">
                <a:hlinkClick r:id="rId4"/>
              </a:rPr>
              <a:t>z-score formula</a:t>
            </a:r>
            <a:r>
              <a:rPr lang="en-SG" dirty="0"/>
              <a:t>. </a:t>
            </a:r>
            <a:r>
              <a:rPr lang="en-SG" b="1" dirty="0"/>
              <a:t>Standardizing makes it easier to compare scores</a:t>
            </a:r>
            <a:r>
              <a:rPr lang="en-SG" dirty="0"/>
              <a:t>, even if those scores were measured on different scales</a:t>
            </a:r>
            <a:endParaRPr lang="en-SG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239E3-3D4A-4062-B36E-D7AA99690BC8}"/>
              </a:ext>
            </a:extLst>
          </p:cNvPr>
          <p:cNvSpPr/>
          <p:nvPr/>
        </p:nvSpPr>
        <p:spPr>
          <a:xfrm>
            <a:off x="5938108" y="6211669"/>
            <a:ext cx="6253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https://towardsdatascience.com/aifortrading-2edd6fac689d</a:t>
            </a:r>
            <a:endParaRPr lang="en-GB" dirty="0"/>
          </a:p>
          <a:p>
            <a:r>
              <a:rPr lang="en-GB" dirty="0">
                <a:hlinkClick r:id="rId6"/>
              </a:rPr>
              <a:t>https://www.youtube.com/watch?v=ftMq5ps503w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27E1B-07FA-4ED5-BA8C-ACBACBF3F1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2571"/>
          <a:stretch/>
        </p:blipFill>
        <p:spPr>
          <a:xfrm>
            <a:off x="3587306" y="3100624"/>
            <a:ext cx="1273943" cy="6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4069-55CA-4209-8791-16AA406E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723805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 5: Predict Stock Prices using Regression 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0EC5-87F7-47B6-8880-9BA197028A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89084" cy="3977640"/>
          </a:xfrm>
        </p:spPr>
        <p:txBody>
          <a:bodyPr>
            <a:normAutofit/>
          </a:bodyPr>
          <a:lstStyle/>
          <a:p>
            <a:r>
              <a:rPr lang="en-SG" sz="1800" b="1" dirty="0"/>
              <a:t>Data Split: We train with data from 2009 to 2013; Test data runs from 2014 to 2015</a:t>
            </a:r>
          </a:p>
          <a:p>
            <a:endParaRPr lang="en-SG" sz="1800" b="1" dirty="0"/>
          </a:p>
          <a:p>
            <a:endParaRPr lang="en-SG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239E3-3D4A-4062-B36E-D7AA99690BC8}"/>
              </a:ext>
            </a:extLst>
          </p:cNvPr>
          <p:cNvSpPr/>
          <p:nvPr/>
        </p:nvSpPr>
        <p:spPr>
          <a:xfrm>
            <a:off x="5938108" y="6211669"/>
            <a:ext cx="6253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https://towardsdatascience.com/aifortrading-2edd6fac689d</a:t>
            </a:r>
            <a:endParaRPr lang="en-GB" dirty="0"/>
          </a:p>
          <a:p>
            <a:r>
              <a:rPr lang="en-GB" dirty="0">
                <a:hlinkClick r:id="rId3"/>
              </a:rPr>
              <a:t>https://www.youtube.com/watch?v=ftMq5ps503w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CB3A5-ADB2-482A-B4EB-E301C2EB1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800" y="1968758"/>
            <a:ext cx="3642886" cy="47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7DFA-EE3F-443D-BCF6-FEF4497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55446" cy="640080"/>
          </a:xfrm>
        </p:spPr>
        <p:txBody>
          <a:bodyPr>
            <a:normAutofit/>
          </a:bodyPr>
          <a:lstStyle/>
          <a:p>
            <a:r>
              <a:rPr lang="en-SG" b="1" dirty="0"/>
              <a:t>Workshop 6 – Predicting if a person has Creditability (Qualified for loan)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893A-A2AF-4996-ADE0-D79BF855E2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46244"/>
            <a:ext cx="10955446" cy="5327779"/>
          </a:xfrm>
        </p:spPr>
        <p:txBody>
          <a:bodyPr>
            <a:normAutofit/>
          </a:bodyPr>
          <a:lstStyle/>
          <a:p>
            <a:r>
              <a:rPr lang="en-SG" sz="1800" b="1" dirty="0"/>
              <a:t>Problem Statement – Is it possible to build a good classifier to predict if a person has creditability?</a:t>
            </a:r>
            <a:endParaRPr lang="en-GB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1E1A5-9762-4D1B-9534-732DB9287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59" y="2008592"/>
            <a:ext cx="3525356" cy="4849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23B204-02DA-47EB-B20D-B10B9747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79" y="2294746"/>
            <a:ext cx="73818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1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7DFA-EE3F-443D-BCF6-FEF4497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55446" cy="640080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Workshop 7 – Predicting Dow Jones Direction based on past 10 days data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893A-A2AF-4996-ADE0-D79BF855E2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46244"/>
            <a:ext cx="10955446" cy="5327779"/>
          </a:xfrm>
        </p:spPr>
        <p:txBody>
          <a:bodyPr>
            <a:normAutofit/>
          </a:bodyPr>
          <a:lstStyle/>
          <a:p>
            <a:r>
              <a:rPr lang="en-SG" sz="1800" b="1" dirty="0"/>
              <a:t>Problem Statement – Is it possible to build a good classifier to predict </a:t>
            </a:r>
            <a:r>
              <a:rPr lang="en-SG" sz="1800" b="1" dirty="0" err="1"/>
              <a:t>dow</a:t>
            </a:r>
            <a:r>
              <a:rPr lang="en-SG" sz="1800" b="1" dirty="0"/>
              <a:t> jones direction based on just past 10 days data?</a:t>
            </a:r>
          </a:p>
        </p:txBody>
      </p:sp>
    </p:spTree>
    <p:extLst>
      <p:ext uri="{BB962C8B-B14F-4D97-AF65-F5344CB8AC3E}">
        <p14:creationId xmlns:p14="http://schemas.microsoft.com/office/powerpoint/2010/main" val="285833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C829-5BBA-413C-8DF8-45274D6B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535569" cy="640080"/>
          </a:xfrm>
        </p:spPr>
        <p:txBody>
          <a:bodyPr>
            <a:normAutofit/>
          </a:bodyPr>
          <a:lstStyle/>
          <a:p>
            <a:r>
              <a:rPr lang="en-SG" b="1" dirty="0"/>
              <a:t>Workshop 8 &amp; 9 Clustering – K Means &amp; Hierarchical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DEC5-3B1A-4ABF-8D5F-19438DCD14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93107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 1: Predicting Boston Housing Values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008133" cy="448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Predict the Median Value (MEDV) of Homes in terms of thousands</a:t>
            </a:r>
          </a:p>
          <a:p>
            <a:pPr fontAlgn="base"/>
            <a:r>
              <a:rPr lang="en-SG" dirty="0"/>
              <a:t>The Boston data frame has 506 rows and 14 columns.</a:t>
            </a:r>
          </a:p>
          <a:p>
            <a:pPr marL="0" indent="0">
              <a:buNone/>
            </a:pPr>
            <a:br>
              <a:rPr lang="en-SG" sz="2400" dirty="0"/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B768F-B818-42C6-8A26-C6595114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8" y="2266122"/>
            <a:ext cx="4131212" cy="4294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DB75B3-6F2C-402A-B5E1-4569E282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30" y="2266123"/>
            <a:ext cx="4131212" cy="23421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1A4915-EE31-4B0D-87F9-577842889A08}"/>
              </a:ext>
            </a:extLst>
          </p:cNvPr>
          <p:cNvSpPr/>
          <p:nvPr/>
        </p:nvSpPr>
        <p:spPr>
          <a:xfrm>
            <a:off x="5065230" y="5219557"/>
            <a:ext cx="3684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https://www.kaggle.com/c/boston-housing/overview/description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93107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 1: Predicting Boston Housing Values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008133" cy="448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32777-658C-4614-9829-B59DAA63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8" y="1383158"/>
            <a:ext cx="10522226" cy="51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4AD3-9063-4360-81C8-EB258141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7EFE-01F5-4CF4-A1D1-D462E1C6B1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E6645-8D7B-4D25-A412-CA96A97D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01" y="1435609"/>
            <a:ext cx="6185630" cy="2977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89EBC-8D4F-428C-BDF5-46262DFE6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1088136"/>
            <a:ext cx="5524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1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E90F-BD15-461B-B9DE-5C518A2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Workshop1: Explore the Data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1301A-5902-4216-A70C-7227124C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0" y="1917008"/>
            <a:ext cx="5408910" cy="4165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3FA9E-C5EA-4101-A9FC-B1D83230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156" y="2160104"/>
            <a:ext cx="5696935" cy="34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1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93107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 1: Training the Model (With 70% of the data)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008133" cy="448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9450A-E381-42F2-A3FE-1A89A145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844566"/>
            <a:ext cx="4585252" cy="1584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8FDCAD-BFEF-4285-A185-461300E28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747" y="1695242"/>
            <a:ext cx="2162175" cy="5057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0452E9-7BA0-4752-882B-4178F3B2B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154" y="2186504"/>
            <a:ext cx="3948639" cy="24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6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93107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 1: Predicting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MedV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target value on 30% of the test data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008133" cy="448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27E39-38B8-490A-9257-EB0C9A6D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64" y="1407214"/>
            <a:ext cx="499110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C2F62-D17E-4ADD-AF66-3E3D625F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4586731"/>
            <a:ext cx="4619625" cy="202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C9710-4FC6-4874-AFBA-0BAB86D70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35" y="1407214"/>
            <a:ext cx="3632752" cy="5085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C9465-011F-45E6-8212-5D77AE6BBC73}"/>
              </a:ext>
            </a:extLst>
          </p:cNvPr>
          <p:cNvSpPr txBox="1"/>
          <p:nvPr/>
        </p:nvSpPr>
        <p:spPr>
          <a:xfrm>
            <a:off x="10776856" y="5197151"/>
            <a:ext cx="126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Note: Bugged RMSE values!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54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5ED2-66C1-413B-A1A2-D868F1CE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Visualising your Linear Regression Line 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4C9D1-95B5-4397-A32F-3033CF6F4B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3CC92-A9D9-4B8B-A3FE-CC6FE526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66" y="2319312"/>
            <a:ext cx="3939412" cy="2210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6EDD-1F40-4349-B13A-149486A8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18" y="1435608"/>
            <a:ext cx="3380819" cy="1784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C6F3F-5A09-4B0F-99D3-D8276556F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903" y="3358770"/>
            <a:ext cx="4262438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0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D96E-B300-4AFB-956C-B235E628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 2: Predicting Boston Housing Values – Using Decision Trees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2428C4-2B1C-4ADA-AAC6-EA53422C59B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831006"/>
            <a:ext cx="4416425" cy="3186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A9C7E1-EB05-4526-B761-E3C0ED2B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0" y="1666874"/>
            <a:ext cx="58483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861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www.w3.org/XML/1998/namespace"/>
    <ds:schemaRef ds:uri="71af3243-3dd4-4a8d-8c0d-dd76da1f02a5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Widescreen</PresentationFormat>
  <Paragraphs>36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WelcomeDoc</vt:lpstr>
      <vt:lpstr>Workshops</vt:lpstr>
      <vt:lpstr>Workshop 1: Predicting Boston Housing Values</vt:lpstr>
      <vt:lpstr>Workshop 1: Predicting Boston Housing Values</vt:lpstr>
      <vt:lpstr>PowerPoint Presentation</vt:lpstr>
      <vt:lpstr>Workshop1: Explore the Data</vt:lpstr>
      <vt:lpstr>Workshop 1: Training the Model (With 70% of the data)</vt:lpstr>
      <vt:lpstr>Workshop 1: Predicting the MedV target value on 30% of the test data</vt:lpstr>
      <vt:lpstr>Visualising your Linear Regression Line </vt:lpstr>
      <vt:lpstr>Workshop 2: Predicting Boston Housing Values – Using Decision Trees</vt:lpstr>
      <vt:lpstr>Workshop 2: Predicting Boston Housing Values – Using Decision Trees</vt:lpstr>
      <vt:lpstr>Workshop 3: Predicting Boston Housing Values – Evaluating Multiple Models</vt:lpstr>
      <vt:lpstr>Workshop 4: K-Fold validation</vt:lpstr>
      <vt:lpstr>Workshop 5: Predict Stock Prices using Regression ML</vt:lpstr>
      <vt:lpstr>Workshop 5: Predict Stock Prices using Regression ML</vt:lpstr>
      <vt:lpstr>Workshop 6 – Predicting if a person has Creditability (Qualified for loan)</vt:lpstr>
      <vt:lpstr>Workshop 7 – Predicting Dow Jones Direction based on past 10 days data</vt:lpstr>
      <vt:lpstr>Workshop 8 &amp; 9 Clustering – K Means &amp; Hierarchical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2019-11-25T13:53:14Z</dcterms:created>
  <dcterms:modified xsi:type="dcterms:W3CDTF">2019-11-25T19:25:29Z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