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8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9.xml" ContentType="application/vnd.openxmlformats-officedocument.presentationml.tags+xml"/>
  <Override PartName="/ppt/notesSlides/notesSlide24.xml" ContentType="application/vnd.openxmlformats-officedocument.presentationml.notesSlide+xml"/>
  <Override PartName="/ppt/tags/tag10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303" r:id="rId3"/>
    <p:sldId id="259" r:id="rId4"/>
    <p:sldId id="258" r:id="rId5"/>
    <p:sldId id="257" r:id="rId6"/>
    <p:sldId id="260" r:id="rId7"/>
    <p:sldId id="304" r:id="rId8"/>
    <p:sldId id="266" r:id="rId9"/>
    <p:sldId id="264" r:id="rId10"/>
    <p:sldId id="267" r:id="rId11"/>
    <p:sldId id="265" r:id="rId12"/>
    <p:sldId id="268" r:id="rId13"/>
    <p:sldId id="302" r:id="rId14"/>
    <p:sldId id="274" r:id="rId15"/>
    <p:sldId id="261" r:id="rId16"/>
    <p:sldId id="306" r:id="rId17"/>
    <p:sldId id="276" r:id="rId18"/>
    <p:sldId id="279" r:id="rId19"/>
    <p:sldId id="280" r:id="rId20"/>
    <p:sldId id="281" r:id="rId21"/>
    <p:sldId id="307" r:id="rId22"/>
    <p:sldId id="286" r:id="rId23"/>
    <p:sldId id="295" r:id="rId24"/>
    <p:sldId id="294" r:id="rId25"/>
    <p:sldId id="297" r:id="rId26"/>
    <p:sldId id="298" r:id="rId27"/>
    <p:sldId id="309" r:id="rId28"/>
    <p:sldId id="287" r:id="rId29"/>
    <p:sldId id="300" r:id="rId30"/>
    <p:sldId id="299" r:id="rId31"/>
    <p:sldId id="310" r:id="rId32"/>
    <p:sldId id="284" r:id="rId33"/>
    <p:sldId id="290" r:id="rId34"/>
    <p:sldId id="291" r:id="rId35"/>
    <p:sldId id="292" r:id="rId36"/>
    <p:sldId id="293" r:id="rId37"/>
    <p:sldId id="289" r:id="rId38"/>
    <p:sldId id="270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FF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7" autoAdjust="0"/>
    <p:restoredTop sz="71534" autoAdjust="0"/>
  </p:normalViewPr>
  <p:slideViewPr>
    <p:cSldViewPr snapToGrid="0">
      <p:cViewPr varScale="1">
        <p:scale>
          <a:sx n="48" d="100"/>
          <a:sy n="48" d="100"/>
        </p:scale>
        <p:origin x="1660" y="44"/>
      </p:cViewPr>
      <p:guideLst/>
    </p:cSldViewPr>
  </p:slideViewPr>
  <p:outlineViewPr>
    <p:cViewPr>
      <p:scale>
        <a:sx n="33" d="100"/>
        <a:sy n="33" d="100"/>
      </p:scale>
      <p:origin x="0" y="-137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notesViewPr>
    <p:cSldViewPr snapToGrid="0">
      <p:cViewPr varScale="1">
        <p:scale>
          <a:sx n="69" d="100"/>
          <a:sy n="69" d="100"/>
        </p:scale>
        <p:origin x="278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45AB4-40E0-4CF1-BE17-084C793119B2}" type="doc">
      <dgm:prSet loTypeId="urn:microsoft.com/office/officeart/2005/8/layout/hList3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CFCFCF33-FAC1-4CEC-88B0-38EFB83BE028}">
      <dgm:prSet phldrT="[文本]" custT="1"/>
      <dgm:spPr/>
      <dgm:t>
        <a:bodyPr/>
        <a:lstStyle/>
        <a:p>
          <a:r>
            <a:rPr lang="en-US" altLang="zh-CN" sz="2400" b="1" dirty="0"/>
            <a:t>Distributed Key-Value Store</a:t>
          </a:r>
          <a:endParaRPr lang="zh-CN" altLang="en-US" sz="2400" b="1" dirty="0"/>
        </a:p>
      </dgm:t>
    </dgm:pt>
    <dgm:pt modelId="{88D71185-A4DA-4C0C-8DD3-F1A349BAB8C6}" type="parTrans" cxnId="{FA58E6F9-38AC-44E3-83DB-7EA3E06D595F}">
      <dgm:prSet/>
      <dgm:spPr/>
      <dgm:t>
        <a:bodyPr/>
        <a:lstStyle/>
        <a:p>
          <a:endParaRPr lang="zh-CN" altLang="en-US"/>
        </a:p>
      </dgm:t>
    </dgm:pt>
    <dgm:pt modelId="{E2CAECDA-E956-4729-A919-76E89570271A}" type="sibTrans" cxnId="{FA58E6F9-38AC-44E3-83DB-7EA3E06D595F}">
      <dgm:prSet/>
      <dgm:spPr/>
      <dgm:t>
        <a:bodyPr/>
        <a:lstStyle/>
        <a:p>
          <a:endParaRPr lang="zh-CN" altLang="en-US"/>
        </a:p>
      </dgm:t>
    </dgm:pt>
    <dgm:pt modelId="{BF4DDD33-02EF-406A-B306-0BD1AFC16992}">
      <dgm:prSet phldrT="[文本]"/>
      <dgm:spPr/>
      <dgm:t>
        <a:bodyPr/>
        <a:lstStyle/>
        <a:p>
          <a:r>
            <a:rPr lang="en-US" altLang="zh-CN" b="1" dirty="0"/>
            <a:t>Response Latency Sensitive</a:t>
          </a:r>
          <a:endParaRPr lang="zh-CN" altLang="en-US" b="1" dirty="0">
            <a:solidFill>
              <a:schemeClr val="tx1"/>
            </a:solidFill>
          </a:endParaRPr>
        </a:p>
      </dgm:t>
    </dgm:pt>
    <dgm:pt modelId="{5DE8364F-5A5E-434E-AC92-55877AA7E3E2}" type="parTrans" cxnId="{F4AA4B52-AF91-4E64-B7D9-EBEA2963FDA5}">
      <dgm:prSet/>
      <dgm:spPr/>
      <dgm:t>
        <a:bodyPr/>
        <a:lstStyle/>
        <a:p>
          <a:endParaRPr lang="zh-CN" altLang="en-US"/>
        </a:p>
      </dgm:t>
    </dgm:pt>
    <dgm:pt modelId="{B2B3315C-4147-4F1E-9A90-8F128499DD41}" type="sibTrans" cxnId="{F4AA4B52-AF91-4E64-B7D9-EBEA2963FDA5}">
      <dgm:prSet/>
      <dgm:spPr/>
      <dgm:t>
        <a:bodyPr/>
        <a:lstStyle/>
        <a:p>
          <a:endParaRPr lang="zh-CN" altLang="en-US"/>
        </a:p>
      </dgm:t>
    </dgm:pt>
    <dgm:pt modelId="{694D1284-8043-4361-B520-9E136F415B94}">
      <dgm:prSet phldrT="[文本]"/>
      <dgm:spPr/>
      <dgm:t>
        <a:bodyPr/>
        <a:lstStyle/>
        <a:p>
          <a:r>
            <a:rPr lang="en-US" altLang="zh-CN" b="1" dirty="0"/>
            <a:t>Multiple Replicas for Reliability</a:t>
          </a:r>
          <a:endParaRPr lang="zh-CN" altLang="en-US" b="1" dirty="0"/>
        </a:p>
      </dgm:t>
    </dgm:pt>
    <dgm:pt modelId="{C93BE0EC-74F0-45A7-8F61-675334E6101F}" type="sibTrans" cxnId="{6B640CE8-2171-42A8-9E26-19C43E695111}">
      <dgm:prSet/>
      <dgm:spPr/>
      <dgm:t>
        <a:bodyPr/>
        <a:lstStyle/>
        <a:p>
          <a:endParaRPr lang="zh-CN" altLang="en-US"/>
        </a:p>
      </dgm:t>
    </dgm:pt>
    <dgm:pt modelId="{AA05E1BA-1D19-481A-85C3-EF1E06BFD113}" type="parTrans" cxnId="{6B640CE8-2171-42A8-9E26-19C43E695111}">
      <dgm:prSet/>
      <dgm:spPr/>
      <dgm:t>
        <a:bodyPr/>
        <a:lstStyle/>
        <a:p>
          <a:endParaRPr lang="zh-CN" altLang="en-US"/>
        </a:p>
      </dgm:t>
    </dgm:pt>
    <dgm:pt modelId="{D57E13ED-4951-4F4C-ACD9-E332A8D5C27E}">
      <dgm:prSet phldrT="[文本]"/>
      <dgm:spPr/>
      <dgm:t>
        <a:bodyPr/>
        <a:lstStyle/>
        <a:p>
          <a:r>
            <a:rPr lang="en-US" altLang="zh-CN" b="1">
              <a:solidFill>
                <a:schemeClr val="tx1"/>
              </a:solidFill>
            </a:rPr>
            <a:t>Small Data Object</a:t>
          </a:r>
          <a:endParaRPr lang="zh-CN" altLang="en-US" b="1" dirty="0"/>
        </a:p>
      </dgm:t>
    </dgm:pt>
    <dgm:pt modelId="{F03D86DB-ABF0-4EA2-A130-DDD7F5F13B7E}" type="parTrans" cxnId="{6E586CCF-B54F-417D-B72C-72D2BD5F9C58}">
      <dgm:prSet/>
      <dgm:spPr/>
      <dgm:t>
        <a:bodyPr/>
        <a:lstStyle/>
        <a:p>
          <a:endParaRPr lang="zh-CN" altLang="en-US"/>
        </a:p>
      </dgm:t>
    </dgm:pt>
    <dgm:pt modelId="{3BFE7F1E-5A68-46F6-AC0F-54315FC3872D}" type="sibTrans" cxnId="{6E586CCF-B54F-417D-B72C-72D2BD5F9C58}">
      <dgm:prSet/>
      <dgm:spPr/>
      <dgm:t>
        <a:bodyPr/>
        <a:lstStyle/>
        <a:p>
          <a:endParaRPr lang="zh-CN" altLang="en-US"/>
        </a:p>
      </dgm:t>
    </dgm:pt>
    <dgm:pt modelId="{48FD1519-693F-4DC7-94D4-0F9DB59A897F}">
      <dgm:prSet phldrT="[文本]"/>
      <dgm:spPr/>
      <dgm:t>
        <a:bodyPr/>
        <a:lstStyle/>
        <a:p>
          <a:r>
            <a:rPr lang="en-US" altLang="zh-CN" b="1"/>
            <a:t>Read </a:t>
          </a:r>
          <a:r>
            <a:rPr lang="en-US" altLang="zh-CN" b="1" dirty="0"/>
            <a:t>Intensive Workload</a:t>
          </a:r>
          <a:endParaRPr lang="zh-CN" altLang="en-US" b="1" dirty="0">
            <a:solidFill>
              <a:schemeClr val="tx1"/>
            </a:solidFill>
          </a:endParaRPr>
        </a:p>
      </dgm:t>
    </dgm:pt>
    <dgm:pt modelId="{8D70565F-6147-4BB3-B31B-79D8BF7F8B7C}" type="parTrans" cxnId="{18460AA8-61EA-4D1B-B730-BA1A1D6F6A44}">
      <dgm:prSet/>
      <dgm:spPr/>
      <dgm:t>
        <a:bodyPr/>
        <a:lstStyle/>
        <a:p>
          <a:endParaRPr lang="zh-CN" altLang="en-US"/>
        </a:p>
      </dgm:t>
    </dgm:pt>
    <dgm:pt modelId="{C70E8334-5E84-4DA6-AF19-63CB5A812750}" type="sibTrans" cxnId="{18460AA8-61EA-4D1B-B730-BA1A1D6F6A44}">
      <dgm:prSet/>
      <dgm:spPr/>
      <dgm:t>
        <a:bodyPr/>
        <a:lstStyle/>
        <a:p>
          <a:endParaRPr lang="zh-CN" altLang="en-US"/>
        </a:p>
      </dgm:t>
    </dgm:pt>
    <dgm:pt modelId="{6659D6AF-F6C7-474F-8304-4C5E4DE06ED9}" type="pres">
      <dgm:prSet presAssocID="{EE445AB4-40E0-4CF1-BE17-084C793119B2}" presName="composite" presStyleCnt="0">
        <dgm:presLayoutVars>
          <dgm:chMax val="1"/>
          <dgm:dir/>
          <dgm:resizeHandles val="exact"/>
        </dgm:presLayoutVars>
      </dgm:prSet>
      <dgm:spPr/>
    </dgm:pt>
    <dgm:pt modelId="{E9843CD4-C426-4428-825B-5FE61321F88A}" type="pres">
      <dgm:prSet presAssocID="{CFCFCF33-FAC1-4CEC-88B0-38EFB83BE028}" presName="roof" presStyleLbl="dkBgShp" presStyleIdx="0" presStyleCnt="2"/>
      <dgm:spPr/>
    </dgm:pt>
    <dgm:pt modelId="{0C9C817A-7E34-4A68-8507-5241BA0030DC}" type="pres">
      <dgm:prSet presAssocID="{CFCFCF33-FAC1-4CEC-88B0-38EFB83BE028}" presName="pillars" presStyleCnt="0"/>
      <dgm:spPr/>
    </dgm:pt>
    <dgm:pt modelId="{D14296D0-9B6B-40B5-AC62-FF81D9F4800D}" type="pres">
      <dgm:prSet presAssocID="{CFCFCF33-FAC1-4CEC-88B0-38EFB83BE028}" presName="pillar1" presStyleLbl="node1" presStyleIdx="0" presStyleCnt="4">
        <dgm:presLayoutVars>
          <dgm:bulletEnabled val="1"/>
        </dgm:presLayoutVars>
      </dgm:prSet>
      <dgm:spPr/>
    </dgm:pt>
    <dgm:pt modelId="{B85F1DED-4452-44EC-852A-B90CD58E5F93}" type="pres">
      <dgm:prSet presAssocID="{48FD1519-693F-4DC7-94D4-0F9DB59A897F}" presName="pillarX" presStyleLbl="node1" presStyleIdx="1" presStyleCnt="4">
        <dgm:presLayoutVars>
          <dgm:bulletEnabled val="1"/>
        </dgm:presLayoutVars>
      </dgm:prSet>
      <dgm:spPr/>
    </dgm:pt>
    <dgm:pt modelId="{B320E781-6AC3-4FB0-AA34-213D389A2C0B}" type="pres">
      <dgm:prSet presAssocID="{694D1284-8043-4361-B520-9E136F415B94}" presName="pillarX" presStyleLbl="node1" presStyleIdx="2" presStyleCnt="4">
        <dgm:presLayoutVars>
          <dgm:bulletEnabled val="1"/>
        </dgm:presLayoutVars>
      </dgm:prSet>
      <dgm:spPr/>
    </dgm:pt>
    <dgm:pt modelId="{87A8B9D4-80CD-4FB0-926C-A2D696B971D1}" type="pres">
      <dgm:prSet presAssocID="{D57E13ED-4951-4F4C-ACD9-E332A8D5C27E}" presName="pillarX" presStyleLbl="node1" presStyleIdx="3" presStyleCnt="4">
        <dgm:presLayoutVars>
          <dgm:bulletEnabled val="1"/>
        </dgm:presLayoutVars>
      </dgm:prSet>
      <dgm:spPr/>
    </dgm:pt>
    <dgm:pt modelId="{11E1F461-2E72-49E3-958C-119EC4B37768}" type="pres">
      <dgm:prSet presAssocID="{CFCFCF33-FAC1-4CEC-88B0-38EFB83BE028}" presName="base" presStyleLbl="dkBgShp" presStyleIdx="1" presStyleCnt="2"/>
      <dgm:spPr/>
    </dgm:pt>
  </dgm:ptLst>
  <dgm:cxnLst>
    <dgm:cxn modelId="{0AAE0313-3A6F-43E9-A8BF-466CD801485C}" type="presOf" srcId="{BF4DDD33-02EF-406A-B306-0BD1AFC16992}" destId="{D14296D0-9B6B-40B5-AC62-FF81D9F4800D}" srcOrd="0" destOrd="0" presId="urn:microsoft.com/office/officeart/2005/8/layout/hList3"/>
    <dgm:cxn modelId="{0CBC095B-8E8B-4B72-886D-5782E7D8D5D8}" type="presOf" srcId="{694D1284-8043-4361-B520-9E136F415B94}" destId="{B320E781-6AC3-4FB0-AA34-213D389A2C0B}" srcOrd="0" destOrd="0" presId="urn:microsoft.com/office/officeart/2005/8/layout/hList3"/>
    <dgm:cxn modelId="{F907CA4D-2880-4171-8098-876E28376097}" type="presOf" srcId="{48FD1519-693F-4DC7-94D4-0F9DB59A897F}" destId="{B85F1DED-4452-44EC-852A-B90CD58E5F93}" srcOrd="0" destOrd="0" presId="urn:microsoft.com/office/officeart/2005/8/layout/hList3"/>
    <dgm:cxn modelId="{F4AA4B52-AF91-4E64-B7D9-EBEA2963FDA5}" srcId="{CFCFCF33-FAC1-4CEC-88B0-38EFB83BE028}" destId="{BF4DDD33-02EF-406A-B306-0BD1AFC16992}" srcOrd="0" destOrd="0" parTransId="{5DE8364F-5A5E-434E-AC92-55877AA7E3E2}" sibTransId="{B2B3315C-4147-4F1E-9A90-8F128499DD41}"/>
    <dgm:cxn modelId="{18460AA8-61EA-4D1B-B730-BA1A1D6F6A44}" srcId="{CFCFCF33-FAC1-4CEC-88B0-38EFB83BE028}" destId="{48FD1519-693F-4DC7-94D4-0F9DB59A897F}" srcOrd="1" destOrd="0" parTransId="{8D70565F-6147-4BB3-B31B-79D8BF7F8B7C}" sibTransId="{C70E8334-5E84-4DA6-AF19-63CB5A812750}"/>
    <dgm:cxn modelId="{64C11DBA-1F87-474F-A555-435F20B7EA96}" type="presOf" srcId="{D57E13ED-4951-4F4C-ACD9-E332A8D5C27E}" destId="{87A8B9D4-80CD-4FB0-926C-A2D696B971D1}" srcOrd="0" destOrd="0" presId="urn:microsoft.com/office/officeart/2005/8/layout/hList3"/>
    <dgm:cxn modelId="{45B167C2-1B7C-4FB2-B258-5753D40D3034}" type="presOf" srcId="{EE445AB4-40E0-4CF1-BE17-084C793119B2}" destId="{6659D6AF-F6C7-474F-8304-4C5E4DE06ED9}" srcOrd="0" destOrd="0" presId="urn:microsoft.com/office/officeart/2005/8/layout/hList3"/>
    <dgm:cxn modelId="{6E586CCF-B54F-417D-B72C-72D2BD5F9C58}" srcId="{CFCFCF33-FAC1-4CEC-88B0-38EFB83BE028}" destId="{D57E13ED-4951-4F4C-ACD9-E332A8D5C27E}" srcOrd="3" destOrd="0" parTransId="{F03D86DB-ABF0-4EA2-A130-DDD7F5F13B7E}" sibTransId="{3BFE7F1E-5A68-46F6-AC0F-54315FC3872D}"/>
    <dgm:cxn modelId="{6B640CE8-2171-42A8-9E26-19C43E695111}" srcId="{CFCFCF33-FAC1-4CEC-88B0-38EFB83BE028}" destId="{694D1284-8043-4361-B520-9E136F415B94}" srcOrd="2" destOrd="0" parTransId="{AA05E1BA-1D19-481A-85C3-EF1E06BFD113}" sibTransId="{C93BE0EC-74F0-45A7-8F61-675334E6101F}"/>
    <dgm:cxn modelId="{C79D26F1-2D4D-49C3-B391-BB3CEE365916}" type="presOf" srcId="{CFCFCF33-FAC1-4CEC-88B0-38EFB83BE028}" destId="{E9843CD4-C426-4428-825B-5FE61321F88A}" srcOrd="0" destOrd="0" presId="urn:microsoft.com/office/officeart/2005/8/layout/hList3"/>
    <dgm:cxn modelId="{FA58E6F9-38AC-44E3-83DB-7EA3E06D595F}" srcId="{EE445AB4-40E0-4CF1-BE17-084C793119B2}" destId="{CFCFCF33-FAC1-4CEC-88B0-38EFB83BE028}" srcOrd="0" destOrd="0" parTransId="{88D71185-A4DA-4C0C-8DD3-F1A349BAB8C6}" sibTransId="{E2CAECDA-E956-4729-A919-76E89570271A}"/>
    <dgm:cxn modelId="{73889BF1-E72C-4E5D-B480-C02FE58172AC}" type="presParOf" srcId="{6659D6AF-F6C7-474F-8304-4C5E4DE06ED9}" destId="{E9843CD4-C426-4428-825B-5FE61321F88A}" srcOrd="0" destOrd="0" presId="urn:microsoft.com/office/officeart/2005/8/layout/hList3"/>
    <dgm:cxn modelId="{09AB24B1-38C3-44BA-AD4F-17585068491F}" type="presParOf" srcId="{6659D6AF-F6C7-474F-8304-4C5E4DE06ED9}" destId="{0C9C817A-7E34-4A68-8507-5241BA0030DC}" srcOrd="1" destOrd="0" presId="urn:microsoft.com/office/officeart/2005/8/layout/hList3"/>
    <dgm:cxn modelId="{B1537F5D-4411-4D0C-A712-1A09E35EE432}" type="presParOf" srcId="{0C9C817A-7E34-4A68-8507-5241BA0030DC}" destId="{D14296D0-9B6B-40B5-AC62-FF81D9F4800D}" srcOrd="0" destOrd="0" presId="urn:microsoft.com/office/officeart/2005/8/layout/hList3"/>
    <dgm:cxn modelId="{3A4BDE1C-44F7-4440-B4F4-1D18FC193B07}" type="presParOf" srcId="{0C9C817A-7E34-4A68-8507-5241BA0030DC}" destId="{B85F1DED-4452-44EC-852A-B90CD58E5F93}" srcOrd="1" destOrd="0" presId="urn:microsoft.com/office/officeart/2005/8/layout/hList3"/>
    <dgm:cxn modelId="{0C6E958A-B264-4A14-8392-8B831530A130}" type="presParOf" srcId="{0C9C817A-7E34-4A68-8507-5241BA0030DC}" destId="{B320E781-6AC3-4FB0-AA34-213D389A2C0B}" srcOrd="2" destOrd="0" presId="urn:microsoft.com/office/officeart/2005/8/layout/hList3"/>
    <dgm:cxn modelId="{2C37C234-1BA1-464E-83A9-239F2BACB918}" type="presParOf" srcId="{0C9C817A-7E34-4A68-8507-5241BA0030DC}" destId="{87A8B9D4-80CD-4FB0-926C-A2D696B971D1}" srcOrd="3" destOrd="0" presId="urn:microsoft.com/office/officeart/2005/8/layout/hList3"/>
    <dgm:cxn modelId="{5BE4FEC8-FA11-4B31-85E7-E4FA42FCCC7E}" type="presParOf" srcId="{6659D6AF-F6C7-474F-8304-4C5E4DE06ED9}" destId="{11E1F461-2E72-49E3-958C-119EC4B37768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445AB4-40E0-4CF1-BE17-084C793119B2}" type="doc">
      <dgm:prSet loTypeId="urn:microsoft.com/office/officeart/2005/8/layout/hList3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CFCFCF33-FAC1-4CEC-88B0-38EFB83BE028}">
      <dgm:prSet phldrT="[文本]" custT="1"/>
      <dgm:spPr/>
      <dgm:t>
        <a:bodyPr/>
        <a:lstStyle/>
        <a:p>
          <a:r>
            <a:rPr lang="en-US" altLang="zh-CN" sz="2000" b="1" dirty="0"/>
            <a:t>Distributed Key-Value Store</a:t>
          </a:r>
          <a:endParaRPr lang="zh-CN" altLang="en-US" sz="2000" b="1" dirty="0"/>
        </a:p>
      </dgm:t>
    </dgm:pt>
    <dgm:pt modelId="{88D71185-A4DA-4C0C-8DD3-F1A349BAB8C6}" type="parTrans" cxnId="{FA58E6F9-38AC-44E3-83DB-7EA3E06D595F}">
      <dgm:prSet/>
      <dgm:spPr/>
      <dgm:t>
        <a:bodyPr/>
        <a:lstStyle/>
        <a:p>
          <a:endParaRPr lang="zh-CN" altLang="en-US"/>
        </a:p>
      </dgm:t>
    </dgm:pt>
    <dgm:pt modelId="{E2CAECDA-E956-4729-A919-76E89570271A}" type="sibTrans" cxnId="{FA58E6F9-38AC-44E3-83DB-7EA3E06D595F}">
      <dgm:prSet/>
      <dgm:spPr/>
      <dgm:t>
        <a:bodyPr/>
        <a:lstStyle/>
        <a:p>
          <a:endParaRPr lang="zh-CN" altLang="en-US"/>
        </a:p>
      </dgm:t>
    </dgm:pt>
    <dgm:pt modelId="{BF4DDD33-02EF-406A-B306-0BD1AFC16992}">
      <dgm:prSet phldrT="[文本]"/>
      <dgm:spPr/>
      <dgm:t>
        <a:bodyPr/>
        <a:lstStyle/>
        <a:p>
          <a:r>
            <a:rPr lang="en-US" altLang="zh-CN" b="1" dirty="0"/>
            <a:t>Response Latency Sensitive</a:t>
          </a:r>
          <a:endParaRPr lang="zh-CN" altLang="en-US" b="1" dirty="0">
            <a:solidFill>
              <a:schemeClr val="tx1"/>
            </a:solidFill>
          </a:endParaRPr>
        </a:p>
      </dgm:t>
    </dgm:pt>
    <dgm:pt modelId="{5DE8364F-5A5E-434E-AC92-55877AA7E3E2}" type="parTrans" cxnId="{F4AA4B52-AF91-4E64-B7D9-EBEA2963FDA5}">
      <dgm:prSet/>
      <dgm:spPr/>
      <dgm:t>
        <a:bodyPr/>
        <a:lstStyle/>
        <a:p>
          <a:endParaRPr lang="zh-CN" altLang="en-US"/>
        </a:p>
      </dgm:t>
    </dgm:pt>
    <dgm:pt modelId="{B2B3315C-4147-4F1E-9A90-8F128499DD41}" type="sibTrans" cxnId="{F4AA4B52-AF91-4E64-B7D9-EBEA2963FDA5}">
      <dgm:prSet/>
      <dgm:spPr/>
      <dgm:t>
        <a:bodyPr/>
        <a:lstStyle/>
        <a:p>
          <a:endParaRPr lang="zh-CN" altLang="en-US"/>
        </a:p>
      </dgm:t>
    </dgm:pt>
    <dgm:pt modelId="{694D1284-8043-4361-B520-9E136F415B94}">
      <dgm:prSet phldrT="[文本]"/>
      <dgm:spPr>
        <a:solidFill>
          <a:schemeClr val="bg1"/>
        </a:solidFill>
      </dgm:spPr>
      <dgm:t>
        <a:bodyPr/>
        <a:lstStyle/>
        <a:p>
          <a:r>
            <a:rPr lang="en-US" altLang="zh-CN" b="1" dirty="0"/>
            <a:t>Multiple Replicas for Reliability</a:t>
          </a:r>
          <a:endParaRPr lang="zh-CN" altLang="en-US" b="1" dirty="0"/>
        </a:p>
      </dgm:t>
    </dgm:pt>
    <dgm:pt modelId="{C93BE0EC-74F0-45A7-8F61-675334E6101F}" type="sibTrans" cxnId="{6B640CE8-2171-42A8-9E26-19C43E695111}">
      <dgm:prSet/>
      <dgm:spPr/>
      <dgm:t>
        <a:bodyPr/>
        <a:lstStyle/>
        <a:p>
          <a:endParaRPr lang="zh-CN" altLang="en-US"/>
        </a:p>
      </dgm:t>
    </dgm:pt>
    <dgm:pt modelId="{AA05E1BA-1D19-481A-85C3-EF1E06BFD113}" type="parTrans" cxnId="{6B640CE8-2171-42A8-9E26-19C43E695111}">
      <dgm:prSet/>
      <dgm:spPr/>
      <dgm:t>
        <a:bodyPr/>
        <a:lstStyle/>
        <a:p>
          <a:endParaRPr lang="zh-CN" altLang="en-US"/>
        </a:p>
      </dgm:t>
    </dgm:pt>
    <dgm:pt modelId="{D57E13ED-4951-4F4C-ACD9-E332A8D5C27E}">
      <dgm:prSet phldrT="[文本]"/>
      <dgm:spPr>
        <a:solidFill>
          <a:schemeClr val="bg1"/>
        </a:solidFill>
      </dgm:spPr>
      <dgm:t>
        <a:bodyPr/>
        <a:lstStyle/>
        <a:p>
          <a:r>
            <a:rPr lang="en-US" altLang="zh-CN" b="1" dirty="0">
              <a:solidFill>
                <a:schemeClr val="tx1"/>
              </a:solidFill>
            </a:rPr>
            <a:t>Small Data Object</a:t>
          </a:r>
          <a:endParaRPr lang="zh-CN" altLang="en-US" b="1" dirty="0"/>
        </a:p>
      </dgm:t>
    </dgm:pt>
    <dgm:pt modelId="{F03D86DB-ABF0-4EA2-A130-DDD7F5F13B7E}" type="parTrans" cxnId="{6E586CCF-B54F-417D-B72C-72D2BD5F9C58}">
      <dgm:prSet/>
      <dgm:spPr/>
      <dgm:t>
        <a:bodyPr/>
        <a:lstStyle/>
        <a:p>
          <a:endParaRPr lang="zh-CN" altLang="en-US"/>
        </a:p>
      </dgm:t>
    </dgm:pt>
    <dgm:pt modelId="{3BFE7F1E-5A68-46F6-AC0F-54315FC3872D}" type="sibTrans" cxnId="{6E586CCF-B54F-417D-B72C-72D2BD5F9C58}">
      <dgm:prSet/>
      <dgm:spPr/>
      <dgm:t>
        <a:bodyPr/>
        <a:lstStyle/>
        <a:p>
          <a:endParaRPr lang="zh-CN" altLang="en-US"/>
        </a:p>
      </dgm:t>
    </dgm:pt>
    <dgm:pt modelId="{FBE89457-3D4F-4A48-873C-C0B1A2D87E01}">
      <dgm:prSet phldrT="[文本]"/>
      <dgm:spPr>
        <a:solidFill>
          <a:schemeClr val="bg1"/>
        </a:solidFill>
      </dgm:spPr>
      <dgm:t>
        <a:bodyPr/>
        <a:lstStyle/>
        <a:p>
          <a:r>
            <a:rPr lang="en-US" altLang="zh-CN" b="1" dirty="0"/>
            <a:t>Read Intensive Workload</a:t>
          </a:r>
          <a:endParaRPr lang="zh-CN" altLang="en-US" b="1" dirty="0">
            <a:solidFill>
              <a:schemeClr val="tx1"/>
            </a:solidFill>
          </a:endParaRPr>
        </a:p>
      </dgm:t>
    </dgm:pt>
    <dgm:pt modelId="{9DF040B3-A45A-40B9-8723-0195E29B26B8}" type="parTrans" cxnId="{485CE87A-6877-45B1-955C-2CB736C2F9DC}">
      <dgm:prSet/>
      <dgm:spPr/>
      <dgm:t>
        <a:bodyPr/>
        <a:lstStyle/>
        <a:p>
          <a:endParaRPr lang="zh-CN" altLang="en-US"/>
        </a:p>
      </dgm:t>
    </dgm:pt>
    <dgm:pt modelId="{0CFC7E36-D521-4ECF-B184-85E8CBB86581}" type="sibTrans" cxnId="{485CE87A-6877-45B1-955C-2CB736C2F9DC}">
      <dgm:prSet/>
      <dgm:spPr/>
      <dgm:t>
        <a:bodyPr/>
        <a:lstStyle/>
        <a:p>
          <a:endParaRPr lang="zh-CN" altLang="en-US"/>
        </a:p>
      </dgm:t>
    </dgm:pt>
    <dgm:pt modelId="{6659D6AF-F6C7-474F-8304-4C5E4DE06ED9}" type="pres">
      <dgm:prSet presAssocID="{EE445AB4-40E0-4CF1-BE17-084C793119B2}" presName="composite" presStyleCnt="0">
        <dgm:presLayoutVars>
          <dgm:chMax val="1"/>
          <dgm:dir/>
          <dgm:resizeHandles val="exact"/>
        </dgm:presLayoutVars>
      </dgm:prSet>
      <dgm:spPr/>
    </dgm:pt>
    <dgm:pt modelId="{E9843CD4-C426-4428-825B-5FE61321F88A}" type="pres">
      <dgm:prSet presAssocID="{CFCFCF33-FAC1-4CEC-88B0-38EFB83BE028}" presName="roof" presStyleLbl="dkBgShp" presStyleIdx="0" presStyleCnt="2" custLinFactY="-161728" custLinFactNeighborX="0" custLinFactNeighborY="-200000"/>
      <dgm:spPr/>
    </dgm:pt>
    <dgm:pt modelId="{0C9C817A-7E34-4A68-8507-5241BA0030DC}" type="pres">
      <dgm:prSet presAssocID="{CFCFCF33-FAC1-4CEC-88B0-38EFB83BE028}" presName="pillars" presStyleCnt="0"/>
      <dgm:spPr/>
    </dgm:pt>
    <dgm:pt modelId="{D14296D0-9B6B-40B5-AC62-FF81D9F4800D}" type="pres">
      <dgm:prSet presAssocID="{CFCFCF33-FAC1-4CEC-88B0-38EFB83BE028}" presName="pillar1" presStyleLbl="node1" presStyleIdx="0" presStyleCnt="4">
        <dgm:presLayoutVars>
          <dgm:bulletEnabled val="1"/>
        </dgm:presLayoutVars>
      </dgm:prSet>
      <dgm:spPr/>
    </dgm:pt>
    <dgm:pt modelId="{EC104444-D65E-4AE0-BAB3-0B5B867EE37C}" type="pres">
      <dgm:prSet presAssocID="{FBE89457-3D4F-4A48-873C-C0B1A2D87E01}" presName="pillarX" presStyleLbl="node1" presStyleIdx="1" presStyleCnt="4">
        <dgm:presLayoutVars>
          <dgm:bulletEnabled val="1"/>
        </dgm:presLayoutVars>
      </dgm:prSet>
      <dgm:spPr/>
    </dgm:pt>
    <dgm:pt modelId="{B320E781-6AC3-4FB0-AA34-213D389A2C0B}" type="pres">
      <dgm:prSet presAssocID="{694D1284-8043-4361-B520-9E136F415B94}" presName="pillarX" presStyleLbl="node1" presStyleIdx="2" presStyleCnt="4">
        <dgm:presLayoutVars>
          <dgm:bulletEnabled val="1"/>
        </dgm:presLayoutVars>
      </dgm:prSet>
      <dgm:spPr/>
    </dgm:pt>
    <dgm:pt modelId="{87A8B9D4-80CD-4FB0-926C-A2D696B971D1}" type="pres">
      <dgm:prSet presAssocID="{D57E13ED-4951-4F4C-ACD9-E332A8D5C27E}" presName="pillarX" presStyleLbl="node1" presStyleIdx="3" presStyleCnt="4">
        <dgm:presLayoutVars>
          <dgm:bulletEnabled val="1"/>
        </dgm:presLayoutVars>
      </dgm:prSet>
      <dgm:spPr/>
    </dgm:pt>
    <dgm:pt modelId="{11E1F461-2E72-49E3-958C-119EC4B37768}" type="pres">
      <dgm:prSet presAssocID="{CFCFCF33-FAC1-4CEC-88B0-38EFB83BE028}" presName="base" presStyleLbl="dkBgShp" presStyleIdx="1" presStyleCnt="2"/>
      <dgm:spPr/>
    </dgm:pt>
  </dgm:ptLst>
  <dgm:cxnLst>
    <dgm:cxn modelId="{0AAE0313-3A6F-43E9-A8BF-466CD801485C}" type="presOf" srcId="{BF4DDD33-02EF-406A-B306-0BD1AFC16992}" destId="{D14296D0-9B6B-40B5-AC62-FF81D9F4800D}" srcOrd="0" destOrd="0" presId="urn:microsoft.com/office/officeart/2005/8/layout/hList3"/>
    <dgm:cxn modelId="{A8C36C39-86B2-49E6-87C7-8CC33311710C}" type="presOf" srcId="{FBE89457-3D4F-4A48-873C-C0B1A2D87E01}" destId="{EC104444-D65E-4AE0-BAB3-0B5B867EE37C}" srcOrd="0" destOrd="0" presId="urn:microsoft.com/office/officeart/2005/8/layout/hList3"/>
    <dgm:cxn modelId="{0CBC095B-8E8B-4B72-886D-5782E7D8D5D8}" type="presOf" srcId="{694D1284-8043-4361-B520-9E136F415B94}" destId="{B320E781-6AC3-4FB0-AA34-213D389A2C0B}" srcOrd="0" destOrd="0" presId="urn:microsoft.com/office/officeart/2005/8/layout/hList3"/>
    <dgm:cxn modelId="{F4AA4B52-AF91-4E64-B7D9-EBEA2963FDA5}" srcId="{CFCFCF33-FAC1-4CEC-88B0-38EFB83BE028}" destId="{BF4DDD33-02EF-406A-B306-0BD1AFC16992}" srcOrd="0" destOrd="0" parTransId="{5DE8364F-5A5E-434E-AC92-55877AA7E3E2}" sibTransId="{B2B3315C-4147-4F1E-9A90-8F128499DD41}"/>
    <dgm:cxn modelId="{485CE87A-6877-45B1-955C-2CB736C2F9DC}" srcId="{CFCFCF33-FAC1-4CEC-88B0-38EFB83BE028}" destId="{FBE89457-3D4F-4A48-873C-C0B1A2D87E01}" srcOrd="1" destOrd="0" parTransId="{9DF040B3-A45A-40B9-8723-0195E29B26B8}" sibTransId="{0CFC7E36-D521-4ECF-B184-85E8CBB86581}"/>
    <dgm:cxn modelId="{64C11DBA-1F87-474F-A555-435F20B7EA96}" type="presOf" srcId="{D57E13ED-4951-4F4C-ACD9-E332A8D5C27E}" destId="{87A8B9D4-80CD-4FB0-926C-A2D696B971D1}" srcOrd="0" destOrd="0" presId="urn:microsoft.com/office/officeart/2005/8/layout/hList3"/>
    <dgm:cxn modelId="{45B167C2-1B7C-4FB2-B258-5753D40D3034}" type="presOf" srcId="{EE445AB4-40E0-4CF1-BE17-084C793119B2}" destId="{6659D6AF-F6C7-474F-8304-4C5E4DE06ED9}" srcOrd="0" destOrd="0" presId="urn:microsoft.com/office/officeart/2005/8/layout/hList3"/>
    <dgm:cxn modelId="{6E586CCF-B54F-417D-B72C-72D2BD5F9C58}" srcId="{CFCFCF33-FAC1-4CEC-88B0-38EFB83BE028}" destId="{D57E13ED-4951-4F4C-ACD9-E332A8D5C27E}" srcOrd="3" destOrd="0" parTransId="{F03D86DB-ABF0-4EA2-A130-DDD7F5F13B7E}" sibTransId="{3BFE7F1E-5A68-46F6-AC0F-54315FC3872D}"/>
    <dgm:cxn modelId="{6B640CE8-2171-42A8-9E26-19C43E695111}" srcId="{CFCFCF33-FAC1-4CEC-88B0-38EFB83BE028}" destId="{694D1284-8043-4361-B520-9E136F415B94}" srcOrd="2" destOrd="0" parTransId="{AA05E1BA-1D19-481A-85C3-EF1E06BFD113}" sibTransId="{C93BE0EC-74F0-45A7-8F61-675334E6101F}"/>
    <dgm:cxn modelId="{C79D26F1-2D4D-49C3-B391-BB3CEE365916}" type="presOf" srcId="{CFCFCF33-FAC1-4CEC-88B0-38EFB83BE028}" destId="{E9843CD4-C426-4428-825B-5FE61321F88A}" srcOrd="0" destOrd="0" presId="urn:microsoft.com/office/officeart/2005/8/layout/hList3"/>
    <dgm:cxn modelId="{FA58E6F9-38AC-44E3-83DB-7EA3E06D595F}" srcId="{EE445AB4-40E0-4CF1-BE17-084C793119B2}" destId="{CFCFCF33-FAC1-4CEC-88B0-38EFB83BE028}" srcOrd="0" destOrd="0" parTransId="{88D71185-A4DA-4C0C-8DD3-F1A349BAB8C6}" sibTransId="{E2CAECDA-E956-4729-A919-76E89570271A}"/>
    <dgm:cxn modelId="{73889BF1-E72C-4E5D-B480-C02FE58172AC}" type="presParOf" srcId="{6659D6AF-F6C7-474F-8304-4C5E4DE06ED9}" destId="{E9843CD4-C426-4428-825B-5FE61321F88A}" srcOrd="0" destOrd="0" presId="urn:microsoft.com/office/officeart/2005/8/layout/hList3"/>
    <dgm:cxn modelId="{09AB24B1-38C3-44BA-AD4F-17585068491F}" type="presParOf" srcId="{6659D6AF-F6C7-474F-8304-4C5E4DE06ED9}" destId="{0C9C817A-7E34-4A68-8507-5241BA0030DC}" srcOrd="1" destOrd="0" presId="urn:microsoft.com/office/officeart/2005/8/layout/hList3"/>
    <dgm:cxn modelId="{B1537F5D-4411-4D0C-A712-1A09E35EE432}" type="presParOf" srcId="{0C9C817A-7E34-4A68-8507-5241BA0030DC}" destId="{D14296D0-9B6B-40B5-AC62-FF81D9F4800D}" srcOrd="0" destOrd="0" presId="urn:microsoft.com/office/officeart/2005/8/layout/hList3"/>
    <dgm:cxn modelId="{79318CD9-7B19-4D27-A493-9953619013B8}" type="presParOf" srcId="{0C9C817A-7E34-4A68-8507-5241BA0030DC}" destId="{EC104444-D65E-4AE0-BAB3-0B5B867EE37C}" srcOrd="1" destOrd="0" presId="urn:microsoft.com/office/officeart/2005/8/layout/hList3"/>
    <dgm:cxn modelId="{0C6E958A-B264-4A14-8392-8B831530A130}" type="presParOf" srcId="{0C9C817A-7E34-4A68-8507-5241BA0030DC}" destId="{B320E781-6AC3-4FB0-AA34-213D389A2C0B}" srcOrd="2" destOrd="0" presId="urn:microsoft.com/office/officeart/2005/8/layout/hList3"/>
    <dgm:cxn modelId="{2C37C234-1BA1-464E-83A9-239F2BACB918}" type="presParOf" srcId="{0C9C817A-7E34-4A68-8507-5241BA0030DC}" destId="{87A8B9D4-80CD-4FB0-926C-A2D696B971D1}" srcOrd="3" destOrd="0" presId="urn:microsoft.com/office/officeart/2005/8/layout/hList3"/>
    <dgm:cxn modelId="{5BE4FEC8-FA11-4B31-85E7-E4FA42FCCC7E}" type="presParOf" srcId="{6659D6AF-F6C7-474F-8304-4C5E4DE06ED9}" destId="{11E1F461-2E72-49E3-958C-119EC4B37768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445AB4-40E0-4CF1-BE17-084C793119B2}" type="doc">
      <dgm:prSet loTypeId="urn:microsoft.com/office/officeart/2005/8/layout/hList3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CFCFCF33-FAC1-4CEC-88B0-38EFB83BE028}">
      <dgm:prSet phldrT="[文本]" custT="1"/>
      <dgm:spPr/>
      <dgm:t>
        <a:bodyPr/>
        <a:lstStyle/>
        <a:p>
          <a:r>
            <a:rPr lang="en-US" altLang="zh-CN" sz="2000" b="1" dirty="0"/>
            <a:t>Distributed Key-Value Store</a:t>
          </a:r>
          <a:endParaRPr lang="zh-CN" altLang="en-US" sz="2000" b="1" dirty="0"/>
        </a:p>
      </dgm:t>
    </dgm:pt>
    <dgm:pt modelId="{88D71185-A4DA-4C0C-8DD3-F1A349BAB8C6}" type="parTrans" cxnId="{FA58E6F9-38AC-44E3-83DB-7EA3E06D595F}">
      <dgm:prSet/>
      <dgm:spPr/>
      <dgm:t>
        <a:bodyPr/>
        <a:lstStyle/>
        <a:p>
          <a:endParaRPr lang="zh-CN" altLang="en-US"/>
        </a:p>
      </dgm:t>
    </dgm:pt>
    <dgm:pt modelId="{E2CAECDA-E956-4729-A919-76E89570271A}" type="sibTrans" cxnId="{FA58E6F9-38AC-44E3-83DB-7EA3E06D595F}">
      <dgm:prSet/>
      <dgm:spPr/>
      <dgm:t>
        <a:bodyPr/>
        <a:lstStyle/>
        <a:p>
          <a:endParaRPr lang="zh-CN" altLang="en-US"/>
        </a:p>
      </dgm:t>
    </dgm:pt>
    <dgm:pt modelId="{BF4DDD33-02EF-406A-B306-0BD1AFC16992}">
      <dgm:prSet phldrT="[文本]"/>
      <dgm:spPr>
        <a:solidFill>
          <a:schemeClr val="bg1"/>
        </a:solidFill>
      </dgm:spPr>
      <dgm:t>
        <a:bodyPr/>
        <a:lstStyle/>
        <a:p>
          <a:r>
            <a:rPr lang="en-US" altLang="zh-CN" b="1" dirty="0"/>
            <a:t>Response Latency Sensitive</a:t>
          </a:r>
          <a:endParaRPr lang="zh-CN" altLang="en-US" b="1" dirty="0">
            <a:solidFill>
              <a:schemeClr val="tx1"/>
            </a:solidFill>
          </a:endParaRPr>
        </a:p>
      </dgm:t>
    </dgm:pt>
    <dgm:pt modelId="{5DE8364F-5A5E-434E-AC92-55877AA7E3E2}" type="parTrans" cxnId="{F4AA4B52-AF91-4E64-B7D9-EBEA2963FDA5}">
      <dgm:prSet/>
      <dgm:spPr/>
      <dgm:t>
        <a:bodyPr/>
        <a:lstStyle/>
        <a:p>
          <a:endParaRPr lang="zh-CN" altLang="en-US"/>
        </a:p>
      </dgm:t>
    </dgm:pt>
    <dgm:pt modelId="{B2B3315C-4147-4F1E-9A90-8F128499DD41}" type="sibTrans" cxnId="{F4AA4B52-AF91-4E64-B7D9-EBEA2963FDA5}">
      <dgm:prSet/>
      <dgm:spPr/>
      <dgm:t>
        <a:bodyPr/>
        <a:lstStyle/>
        <a:p>
          <a:endParaRPr lang="zh-CN" altLang="en-US"/>
        </a:p>
      </dgm:t>
    </dgm:pt>
    <dgm:pt modelId="{694D1284-8043-4361-B520-9E136F415B94}">
      <dgm:prSet phldrT="[文本]"/>
      <dgm:spPr/>
      <dgm:t>
        <a:bodyPr/>
        <a:lstStyle/>
        <a:p>
          <a:r>
            <a:rPr lang="en-US" altLang="zh-CN" b="1" dirty="0"/>
            <a:t>Multiple Replicas for Reliability</a:t>
          </a:r>
          <a:endParaRPr lang="zh-CN" altLang="en-US" b="1" dirty="0"/>
        </a:p>
      </dgm:t>
    </dgm:pt>
    <dgm:pt modelId="{C93BE0EC-74F0-45A7-8F61-675334E6101F}" type="sibTrans" cxnId="{6B640CE8-2171-42A8-9E26-19C43E695111}">
      <dgm:prSet/>
      <dgm:spPr/>
      <dgm:t>
        <a:bodyPr/>
        <a:lstStyle/>
        <a:p>
          <a:endParaRPr lang="zh-CN" altLang="en-US"/>
        </a:p>
      </dgm:t>
    </dgm:pt>
    <dgm:pt modelId="{AA05E1BA-1D19-481A-85C3-EF1E06BFD113}" type="parTrans" cxnId="{6B640CE8-2171-42A8-9E26-19C43E695111}">
      <dgm:prSet/>
      <dgm:spPr/>
      <dgm:t>
        <a:bodyPr/>
        <a:lstStyle/>
        <a:p>
          <a:endParaRPr lang="zh-CN" altLang="en-US"/>
        </a:p>
      </dgm:t>
    </dgm:pt>
    <dgm:pt modelId="{D57E13ED-4951-4F4C-ACD9-E332A8D5C27E}">
      <dgm:prSet phldrT="[文本]"/>
      <dgm:spPr>
        <a:solidFill>
          <a:schemeClr val="bg1"/>
        </a:solidFill>
      </dgm:spPr>
      <dgm:t>
        <a:bodyPr/>
        <a:lstStyle/>
        <a:p>
          <a:r>
            <a:rPr lang="en-US" altLang="zh-CN" b="1" dirty="0">
              <a:solidFill>
                <a:schemeClr val="tx1"/>
              </a:solidFill>
            </a:rPr>
            <a:t>Small Data Object</a:t>
          </a:r>
          <a:endParaRPr lang="zh-CN" altLang="en-US" b="1" dirty="0"/>
        </a:p>
      </dgm:t>
    </dgm:pt>
    <dgm:pt modelId="{F03D86DB-ABF0-4EA2-A130-DDD7F5F13B7E}" type="parTrans" cxnId="{6E586CCF-B54F-417D-B72C-72D2BD5F9C58}">
      <dgm:prSet/>
      <dgm:spPr/>
      <dgm:t>
        <a:bodyPr/>
        <a:lstStyle/>
        <a:p>
          <a:endParaRPr lang="zh-CN" altLang="en-US"/>
        </a:p>
      </dgm:t>
    </dgm:pt>
    <dgm:pt modelId="{3BFE7F1E-5A68-46F6-AC0F-54315FC3872D}" type="sibTrans" cxnId="{6E586CCF-B54F-417D-B72C-72D2BD5F9C58}">
      <dgm:prSet/>
      <dgm:spPr/>
      <dgm:t>
        <a:bodyPr/>
        <a:lstStyle/>
        <a:p>
          <a:endParaRPr lang="zh-CN" altLang="en-US"/>
        </a:p>
      </dgm:t>
    </dgm:pt>
    <dgm:pt modelId="{FBE89457-3D4F-4A48-873C-C0B1A2D87E01}">
      <dgm:prSet phldrT="[文本]"/>
      <dgm:spPr/>
      <dgm:t>
        <a:bodyPr/>
        <a:lstStyle/>
        <a:p>
          <a:r>
            <a:rPr lang="en-US" altLang="zh-CN" b="1"/>
            <a:t>Read </a:t>
          </a:r>
          <a:r>
            <a:rPr lang="en-US" altLang="zh-CN" b="1" dirty="0"/>
            <a:t>Intensive Workload</a:t>
          </a:r>
          <a:endParaRPr lang="zh-CN" altLang="en-US" b="1" dirty="0">
            <a:solidFill>
              <a:schemeClr val="tx1"/>
            </a:solidFill>
          </a:endParaRPr>
        </a:p>
      </dgm:t>
    </dgm:pt>
    <dgm:pt modelId="{9DF040B3-A45A-40B9-8723-0195E29B26B8}" type="parTrans" cxnId="{485CE87A-6877-45B1-955C-2CB736C2F9DC}">
      <dgm:prSet/>
      <dgm:spPr/>
      <dgm:t>
        <a:bodyPr/>
        <a:lstStyle/>
        <a:p>
          <a:endParaRPr lang="zh-CN" altLang="en-US"/>
        </a:p>
      </dgm:t>
    </dgm:pt>
    <dgm:pt modelId="{0CFC7E36-D521-4ECF-B184-85E8CBB86581}" type="sibTrans" cxnId="{485CE87A-6877-45B1-955C-2CB736C2F9DC}">
      <dgm:prSet/>
      <dgm:spPr/>
      <dgm:t>
        <a:bodyPr/>
        <a:lstStyle/>
        <a:p>
          <a:endParaRPr lang="zh-CN" altLang="en-US"/>
        </a:p>
      </dgm:t>
    </dgm:pt>
    <dgm:pt modelId="{6659D6AF-F6C7-474F-8304-4C5E4DE06ED9}" type="pres">
      <dgm:prSet presAssocID="{EE445AB4-40E0-4CF1-BE17-084C793119B2}" presName="composite" presStyleCnt="0">
        <dgm:presLayoutVars>
          <dgm:chMax val="1"/>
          <dgm:dir/>
          <dgm:resizeHandles val="exact"/>
        </dgm:presLayoutVars>
      </dgm:prSet>
      <dgm:spPr/>
    </dgm:pt>
    <dgm:pt modelId="{E9843CD4-C426-4428-825B-5FE61321F88A}" type="pres">
      <dgm:prSet presAssocID="{CFCFCF33-FAC1-4CEC-88B0-38EFB83BE028}" presName="roof" presStyleLbl="dkBgShp" presStyleIdx="0" presStyleCnt="2" custLinFactY="-161728" custLinFactNeighborX="0" custLinFactNeighborY="-200000"/>
      <dgm:spPr/>
    </dgm:pt>
    <dgm:pt modelId="{0C9C817A-7E34-4A68-8507-5241BA0030DC}" type="pres">
      <dgm:prSet presAssocID="{CFCFCF33-FAC1-4CEC-88B0-38EFB83BE028}" presName="pillars" presStyleCnt="0"/>
      <dgm:spPr/>
    </dgm:pt>
    <dgm:pt modelId="{D14296D0-9B6B-40B5-AC62-FF81D9F4800D}" type="pres">
      <dgm:prSet presAssocID="{CFCFCF33-FAC1-4CEC-88B0-38EFB83BE028}" presName="pillar1" presStyleLbl="node1" presStyleIdx="0" presStyleCnt="4">
        <dgm:presLayoutVars>
          <dgm:bulletEnabled val="1"/>
        </dgm:presLayoutVars>
      </dgm:prSet>
      <dgm:spPr/>
    </dgm:pt>
    <dgm:pt modelId="{EC104444-D65E-4AE0-BAB3-0B5B867EE37C}" type="pres">
      <dgm:prSet presAssocID="{FBE89457-3D4F-4A48-873C-C0B1A2D87E01}" presName="pillarX" presStyleLbl="node1" presStyleIdx="1" presStyleCnt="4">
        <dgm:presLayoutVars>
          <dgm:bulletEnabled val="1"/>
        </dgm:presLayoutVars>
      </dgm:prSet>
      <dgm:spPr/>
    </dgm:pt>
    <dgm:pt modelId="{B320E781-6AC3-4FB0-AA34-213D389A2C0B}" type="pres">
      <dgm:prSet presAssocID="{694D1284-8043-4361-B520-9E136F415B94}" presName="pillarX" presStyleLbl="node1" presStyleIdx="2" presStyleCnt="4">
        <dgm:presLayoutVars>
          <dgm:bulletEnabled val="1"/>
        </dgm:presLayoutVars>
      </dgm:prSet>
      <dgm:spPr/>
    </dgm:pt>
    <dgm:pt modelId="{87A8B9D4-80CD-4FB0-926C-A2D696B971D1}" type="pres">
      <dgm:prSet presAssocID="{D57E13ED-4951-4F4C-ACD9-E332A8D5C27E}" presName="pillarX" presStyleLbl="node1" presStyleIdx="3" presStyleCnt="4">
        <dgm:presLayoutVars>
          <dgm:bulletEnabled val="1"/>
        </dgm:presLayoutVars>
      </dgm:prSet>
      <dgm:spPr/>
    </dgm:pt>
    <dgm:pt modelId="{11E1F461-2E72-49E3-958C-119EC4B37768}" type="pres">
      <dgm:prSet presAssocID="{CFCFCF33-FAC1-4CEC-88B0-38EFB83BE028}" presName="base" presStyleLbl="dkBgShp" presStyleIdx="1" presStyleCnt="2"/>
      <dgm:spPr/>
    </dgm:pt>
  </dgm:ptLst>
  <dgm:cxnLst>
    <dgm:cxn modelId="{0AAE0313-3A6F-43E9-A8BF-466CD801485C}" type="presOf" srcId="{BF4DDD33-02EF-406A-B306-0BD1AFC16992}" destId="{D14296D0-9B6B-40B5-AC62-FF81D9F4800D}" srcOrd="0" destOrd="0" presId="urn:microsoft.com/office/officeart/2005/8/layout/hList3"/>
    <dgm:cxn modelId="{A8C36C39-86B2-49E6-87C7-8CC33311710C}" type="presOf" srcId="{FBE89457-3D4F-4A48-873C-C0B1A2D87E01}" destId="{EC104444-D65E-4AE0-BAB3-0B5B867EE37C}" srcOrd="0" destOrd="0" presId="urn:microsoft.com/office/officeart/2005/8/layout/hList3"/>
    <dgm:cxn modelId="{0CBC095B-8E8B-4B72-886D-5782E7D8D5D8}" type="presOf" srcId="{694D1284-8043-4361-B520-9E136F415B94}" destId="{B320E781-6AC3-4FB0-AA34-213D389A2C0B}" srcOrd="0" destOrd="0" presId="urn:microsoft.com/office/officeart/2005/8/layout/hList3"/>
    <dgm:cxn modelId="{F4AA4B52-AF91-4E64-B7D9-EBEA2963FDA5}" srcId="{CFCFCF33-FAC1-4CEC-88B0-38EFB83BE028}" destId="{BF4DDD33-02EF-406A-B306-0BD1AFC16992}" srcOrd="0" destOrd="0" parTransId="{5DE8364F-5A5E-434E-AC92-55877AA7E3E2}" sibTransId="{B2B3315C-4147-4F1E-9A90-8F128499DD41}"/>
    <dgm:cxn modelId="{485CE87A-6877-45B1-955C-2CB736C2F9DC}" srcId="{CFCFCF33-FAC1-4CEC-88B0-38EFB83BE028}" destId="{FBE89457-3D4F-4A48-873C-C0B1A2D87E01}" srcOrd="1" destOrd="0" parTransId="{9DF040B3-A45A-40B9-8723-0195E29B26B8}" sibTransId="{0CFC7E36-D521-4ECF-B184-85E8CBB86581}"/>
    <dgm:cxn modelId="{64C11DBA-1F87-474F-A555-435F20B7EA96}" type="presOf" srcId="{D57E13ED-4951-4F4C-ACD9-E332A8D5C27E}" destId="{87A8B9D4-80CD-4FB0-926C-A2D696B971D1}" srcOrd="0" destOrd="0" presId="urn:microsoft.com/office/officeart/2005/8/layout/hList3"/>
    <dgm:cxn modelId="{45B167C2-1B7C-4FB2-B258-5753D40D3034}" type="presOf" srcId="{EE445AB4-40E0-4CF1-BE17-084C793119B2}" destId="{6659D6AF-F6C7-474F-8304-4C5E4DE06ED9}" srcOrd="0" destOrd="0" presId="urn:microsoft.com/office/officeart/2005/8/layout/hList3"/>
    <dgm:cxn modelId="{6E586CCF-B54F-417D-B72C-72D2BD5F9C58}" srcId="{CFCFCF33-FAC1-4CEC-88B0-38EFB83BE028}" destId="{D57E13ED-4951-4F4C-ACD9-E332A8D5C27E}" srcOrd="3" destOrd="0" parTransId="{F03D86DB-ABF0-4EA2-A130-DDD7F5F13B7E}" sibTransId="{3BFE7F1E-5A68-46F6-AC0F-54315FC3872D}"/>
    <dgm:cxn modelId="{6B640CE8-2171-42A8-9E26-19C43E695111}" srcId="{CFCFCF33-FAC1-4CEC-88B0-38EFB83BE028}" destId="{694D1284-8043-4361-B520-9E136F415B94}" srcOrd="2" destOrd="0" parTransId="{AA05E1BA-1D19-481A-85C3-EF1E06BFD113}" sibTransId="{C93BE0EC-74F0-45A7-8F61-675334E6101F}"/>
    <dgm:cxn modelId="{C79D26F1-2D4D-49C3-B391-BB3CEE365916}" type="presOf" srcId="{CFCFCF33-FAC1-4CEC-88B0-38EFB83BE028}" destId="{E9843CD4-C426-4428-825B-5FE61321F88A}" srcOrd="0" destOrd="0" presId="urn:microsoft.com/office/officeart/2005/8/layout/hList3"/>
    <dgm:cxn modelId="{FA58E6F9-38AC-44E3-83DB-7EA3E06D595F}" srcId="{EE445AB4-40E0-4CF1-BE17-084C793119B2}" destId="{CFCFCF33-FAC1-4CEC-88B0-38EFB83BE028}" srcOrd="0" destOrd="0" parTransId="{88D71185-A4DA-4C0C-8DD3-F1A349BAB8C6}" sibTransId="{E2CAECDA-E956-4729-A919-76E89570271A}"/>
    <dgm:cxn modelId="{73889BF1-E72C-4E5D-B480-C02FE58172AC}" type="presParOf" srcId="{6659D6AF-F6C7-474F-8304-4C5E4DE06ED9}" destId="{E9843CD4-C426-4428-825B-5FE61321F88A}" srcOrd="0" destOrd="0" presId="urn:microsoft.com/office/officeart/2005/8/layout/hList3"/>
    <dgm:cxn modelId="{09AB24B1-38C3-44BA-AD4F-17585068491F}" type="presParOf" srcId="{6659D6AF-F6C7-474F-8304-4C5E4DE06ED9}" destId="{0C9C817A-7E34-4A68-8507-5241BA0030DC}" srcOrd="1" destOrd="0" presId="urn:microsoft.com/office/officeart/2005/8/layout/hList3"/>
    <dgm:cxn modelId="{B1537F5D-4411-4D0C-A712-1A09E35EE432}" type="presParOf" srcId="{0C9C817A-7E34-4A68-8507-5241BA0030DC}" destId="{D14296D0-9B6B-40B5-AC62-FF81D9F4800D}" srcOrd="0" destOrd="0" presId="urn:microsoft.com/office/officeart/2005/8/layout/hList3"/>
    <dgm:cxn modelId="{79318CD9-7B19-4D27-A493-9953619013B8}" type="presParOf" srcId="{0C9C817A-7E34-4A68-8507-5241BA0030DC}" destId="{EC104444-D65E-4AE0-BAB3-0B5B867EE37C}" srcOrd="1" destOrd="0" presId="urn:microsoft.com/office/officeart/2005/8/layout/hList3"/>
    <dgm:cxn modelId="{0C6E958A-B264-4A14-8392-8B831530A130}" type="presParOf" srcId="{0C9C817A-7E34-4A68-8507-5241BA0030DC}" destId="{B320E781-6AC3-4FB0-AA34-213D389A2C0B}" srcOrd="2" destOrd="0" presId="urn:microsoft.com/office/officeart/2005/8/layout/hList3"/>
    <dgm:cxn modelId="{2C37C234-1BA1-464E-83A9-239F2BACB918}" type="presParOf" srcId="{0C9C817A-7E34-4A68-8507-5241BA0030DC}" destId="{87A8B9D4-80CD-4FB0-926C-A2D696B971D1}" srcOrd="3" destOrd="0" presId="urn:microsoft.com/office/officeart/2005/8/layout/hList3"/>
    <dgm:cxn modelId="{5BE4FEC8-FA11-4B31-85E7-E4FA42FCCC7E}" type="presParOf" srcId="{6659D6AF-F6C7-474F-8304-4C5E4DE06ED9}" destId="{11E1F461-2E72-49E3-958C-119EC4B37768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445AB4-40E0-4CF1-BE17-084C793119B2}" type="doc">
      <dgm:prSet loTypeId="urn:microsoft.com/office/officeart/2005/8/layout/hList3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CFCFCF33-FAC1-4CEC-88B0-38EFB83BE028}">
      <dgm:prSet phldrT="[文本]" custT="1"/>
      <dgm:spPr/>
      <dgm:t>
        <a:bodyPr/>
        <a:lstStyle/>
        <a:p>
          <a:r>
            <a:rPr lang="en-US" altLang="zh-CN" sz="2000" b="1" dirty="0"/>
            <a:t>Distributed Key-Value Store</a:t>
          </a:r>
          <a:endParaRPr lang="zh-CN" altLang="en-US" sz="2000" b="1" dirty="0"/>
        </a:p>
      </dgm:t>
    </dgm:pt>
    <dgm:pt modelId="{88D71185-A4DA-4C0C-8DD3-F1A349BAB8C6}" type="parTrans" cxnId="{FA58E6F9-38AC-44E3-83DB-7EA3E06D595F}">
      <dgm:prSet/>
      <dgm:spPr/>
      <dgm:t>
        <a:bodyPr/>
        <a:lstStyle/>
        <a:p>
          <a:endParaRPr lang="zh-CN" altLang="en-US"/>
        </a:p>
      </dgm:t>
    </dgm:pt>
    <dgm:pt modelId="{E2CAECDA-E956-4729-A919-76E89570271A}" type="sibTrans" cxnId="{FA58E6F9-38AC-44E3-83DB-7EA3E06D595F}">
      <dgm:prSet/>
      <dgm:spPr/>
      <dgm:t>
        <a:bodyPr/>
        <a:lstStyle/>
        <a:p>
          <a:endParaRPr lang="zh-CN" altLang="en-US"/>
        </a:p>
      </dgm:t>
    </dgm:pt>
    <dgm:pt modelId="{BF4DDD33-02EF-406A-B306-0BD1AFC16992}">
      <dgm:prSet phldrT="[文本]"/>
      <dgm:spPr>
        <a:solidFill>
          <a:schemeClr val="bg1"/>
        </a:solidFill>
      </dgm:spPr>
      <dgm:t>
        <a:bodyPr/>
        <a:lstStyle/>
        <a:p>
          <a:r>
            <a:rPr lang="en-US" altLang="zh-CN" b="1" dirty="0"/>
            <a:t>Response Latency Sensitive</a:t>
          </a:r>
          <a:endParaRPr lang="zh-CN" altLang="en-US" b="1" dirty="0">
            <a:solidFill>
              <a:schemeClr val="tx1"/>
            </a:solidFill>
          </a:endParaRPr>
        </a:p>
      </dgm:t>
    </dgm:pt>
    <dgm:pt modelId="{5DE8364F-5A5E-434E-AC92-55877AA7E3E2}" type="parTrans" cxnId="{F4AA4B52-AF91-4E64-B7D9-EBEA2963FDA5}">
      <dgm:prSet/>
      <dgm:spPr/>
      <dgm:t>
        <a:bodyPr/>
        <a:lstStyle/>
        <a:p>
          <a:endParaRPr lang="zh-CN" altLang="en-US"/>
        </a:p>
      </dgm:t>
    </dgm:pt>
    <dgm:pt modelId="{B2B3315C-4147-4F1E-9A90-8F128499DD41}" type="sibTrans" cxnId="{F4AA4B52-AF91-4E64-B7D9-EBEA2963FDA5}">
      <dgm:prSet/>
      <dgm:spPr/>
      <dgm:t>
        <a:bodyPr/>
        <a:lstStyle/>
        <a:p>
          <a:endParaRPr lang="zh-CN" altLang="en-US"/>
        </a:p>
      </dgm:t>
    </dgm:pt>
    <dgm:pt modelId="{694D1284-8043-4361-B520-9E136F415B94}">
      <dgm:prSet phldrT="[文本]"/>
      <dgm:spPr>
        <a:solidFill>
          <a:schemeClr val="bg1"/>
        </a:solidFill>
      </dgm:spPr>
      <dgm:t>
        <a:bodyPr/>
        <a:lstStyle/>
        <a:p>
          <a:r>
            <a:rPr lang="en-US" altLang="zh-CN" b="1" dirty="0"/>
            <a:t>Multiple Replicas for Reliability</a:t>
          </a:r>
          <a:endParaRPr lang="zh-CN" altLang="en-US" b="1" dirty="0"/>
        </a:p>
      </dgm:t>
    </dgm:pt>
    <dgm:pt modelId="{C93BE0EC-74F0-45A7-8F61-675334E6101F}" type="sibTrans" cxnId="{6B640CE8-2171-42A8-9E26-19C43E695111}">
      <dgm:prSet/>
      <dgm:spPr/>
      <dgm:t>
        <a:bodyPr/>
        <a:lstStyle/>
        <a:p>
          <a:endParaRPr lang="zh-CN" altLang="en-US"/>
        </a:p>
      </dgm:t>
    </dgm:pt>
    <dgm:pt modelId="{AA05E1BA-1D19-481A-85C3-EF1E06BFD113}" type="parTrans" cxnId="{6B640CE8-2171-42A8-9E26-19C43E695111}">
      <dgm:prSet/>
      <dgm:spPr/>
      <dgm:t>
        <a:bodyPr/>
        <a:lstStyle/>
        <a:p>
          <a:endParaRPr lang="zh-CN" altLang="en-US"/>
        </a:p>
      </dgm:t>
    </dgm:pt>
    <dgm:pt modelId="{D57E13ED-4951-4F4C-ACD9-E332A8D5C27E}">
      <dgm:prSet phldrT="[文本]"/>
      <dgm:spPr/>
      <dgm:t>
        <a:bodyPr/>
        <a:lstStyle/>
        <a:p>
          <a:r>
            <a:rPr lang="en-US" altLang="zh-CN" b="1" dirty="0">
              <a:solidFill>
                <a:schemeClr val="tx1"/>
              </a:solidFill>
            </a:rPr>
            <a:t>Small Data Object</a:t>
          </a:r>
          <a:endParaRPr lang="zh-CN" altLang="en-US" b="1" dirty="0"/>
        </a:p>
      </dgm:t>
    </dgm:pt>
    <dgm:pt modelId="{F03D86DB-ABF0-4EA2-A130-DDD7F5F13B7E}" type="parTrans" cxnId="{6E586CCF-B54F-417D-B72C-72D2BD5F9C58}">
      <dgm:prSet/>
      <dgm:spPr/>
      <dgm:t>
        <a:bodyPr/>
        <a:lstStyle/>
        <a:p>
          <a:endParaRPr lang="zh-CN" altLang="en-US"/>
        </a:p>
      </dgm:t>
    </dgm:pt>
    <dgm:pt modelId="{3BFE7F1E-5A68-46F6-AC0F-54315FC3872D}" type="sibTrans" cxnId="{6E586CCF-B54F-417D-B72C-72D2BD5F9C58}">
      <dgm:prSet/>
      <dgm:spPr/>
      <dgm:t>
        <a:bodyPr/>
        <a:lstStyle/>
        <a:p>
          <a:endParaRPr lang="zh-CN" altLang="en-US"/>
        </a:p>
      </dgm:t>
    </dgm:pt>
    <dgm:pt modelId="{FBE89457-3D4F-4A48-873C-C0B1A2D87E01}">
      <dgm:prSet phldrT="[文本]"/>
      <dgm:spPr>
        <a:solidFill>
          <a:schemeClr val="bg1"/>
        </a:solidFill>
      </dgm:spPr>
      <dgm:t>
        <a:bodyPr/>
        <a:lstStyle/>
        <a:p>
          <a:r>
            <a:rPr lang="en-US" altLang="zh-CN" b="1"/>
            <a:t>Read </a:t>
          </a:r>
          <a:r>
            <a:rPr lang="en-US" altLang="zh-CN" b="1" dirty="0"/>
            <a:t>Intensive Workload</a:t>
          </a:r>
          <a:endParaRPr lang="zh-CN" altLang="en-US" b="1" dirty="0">
            <a:solidFill>
              <a:schemeClr val="tx1"/>
            </a:solidFill>
          </a:endParaRPr>
        </a:p>
      </dgm:t>
    </dgm:pt>
    <dgm:pt modelId="{9DF040B3-A45A-40B9-8723-0195E29B26B8}" type="parTrans" cxnId="{485CE87A-6877-45B1-955C-2CB736C2F9DC}">
      <dgm:prSet/>
      <dgm:spPr/>
      <dgm:t>
        <a:bodyPr/>
        <a:lstStyle/>
        <a:p>
          <a:endParaRPr lang="zh-CN" altLang="en-US"/>
        </a:p>
      </dgm:t>
    </dgm:pt>
    <dgm:pt modelId="{0CFC7E36-D521-4ECF-B184-85E8CBB86581}" type="sibTrans" cxnId="{485CE87A-6877-45B1-955C-2CB736C2F9DC}">
      <dgm:prSet/>
      <dgm:spPr/>
      <dgm:t>
        <a:bodyPr/>
        <a:lstStyle/>
        <a:p>
          <a:endParaRPr lang="zh-CN" altLang="en-US"/>
        </a:p>
      </dgm:t>
    </dgm:pt>
    <dgm:pt modelId="{6659D6AF-F6C7-474F-8304-4C5E4DE06ED9}" type="pres">
      <dgm:prSet presAssocID="{EE445AB4-40E0-4CF1-BE17-084C793119B2}" presName="composite" presStyleCnt="0">
        <dgm:presLayoutVars>
          <dgm:chMax val="1"/>
          <dgm:dir/>
          <dgm:resizeHandles val="exact"/>
        </dgm:presLayoutVars>
      </dgm:prSet>
      <dgm:spPr/>
    </dgm:pt>
    <dgm:pt modelId="{E9843CD4-C426-4428-825B-5FE61321F88A}" type="pres">
      <dgm:prSet presAssocID="{CFCFCF33-FAC1-4CEC-88B0-38EFB83BE028}" presName="roof" presStyleLbl="dkBgShp" presStyleIdx="0" presStyleCnt="2" custLinFactY="-161728" custLinFactNeighborX="0" custLinFactNeighborY="-200000"/>
      <dgm:spPr/>
    </dgm:pt>
    <dgm:pt modelId="{0C9C817A-7E34-4A68-8507-5241BA0030DC}" type="pres">
      <dgm:prSet presAssocID="{CFCFCF33-FAC1-4CEC-88B0-38EFB83BE028}" presName="pillars" presStyleCnt="0"/>
      <dgm:spPr/>
    </dgm:pt>
    <dgm:pt modelId="{D14296D0-9B6B-40B5-AC62-FF81D9F4800D}" type="pres">
      <dgm:prSet presAssocID="{CFCFCF33-FAC1-4CEC-88B0-38EFB83BE028}" presName="pillar1" presStyleLbl="node1" presStyleIdx="0" presStyleCnt="4">
        <dgm:presLayoutVars>
          <dgm:bulletEnabled val="1"/>
        </dgm:presLayoutVars>
      </dgm:prSet>
      <dgm:spPr/>
    </dgm:pt>
    <dgm:pt modelId="{EC104444-D65E-4AE0-BAB3-0B5B867EE37C}" type="pres">
      <dgm:prSet presAssocID="{FBE89457-3D4F-4A48-873C-C0B1A2D87E01}" presName="pillarX" presStyleLbl="node1" presStyleIdx="1" presStyleCnt="4">
        <dgm:presLayoutVars>
          <dgm:bulletEnabled val="1"/>
        </dgm:presLayoutVars>
      </dgm:prSet>
      <dgm:spPr/>
    </dgm:pt>
    <dgm:pt modelId="{B320E781-6AC3-4FB0-AA34-213D389A2C0B}" type="pres">
      <dgm:prSet presAssocID="{694D1284-8043-4361-B520-9E136F415B94}" presName="pillarX" presStyleLbl="node1" presStyleIdx="2" presStyleCnt="4">
        <dgm:presLayoutVars>
          <dgm:bulletEnabled val="1"/>
        </dgm:presLayoutVars>
      </dgm:prSet>
      <dgm:spPr/>
    </dgm:pt>
    <dgm:pt modelId="{87A8B9D4-80CD-4FB0-926C-A2D696B971D1}" type="pres">
      <dgm:prSet presAssocID="{D57E13ED-4951-4F4C-ACD9-E332A8D5C27E}" presName="pillarX" presStyleLbl="node1" presStyleIdx="3" presStyleCnt="4">
        <dgm:presLayoutVars>
          <dgm:bulletEnabled val="1"/>
        </dgm:presLayoutVars>
      </dgm:prSet>
      <dgm:spPr/>
    </dgm:pt>
    <dgm:pt modelId="{11E1F461-2E72-49E3-958C-119EC4B37768}" type="pres">
      <dgm:prSet presAssocID="{CFCFCF33-FAC1-4CEC-88B0-38EFB83BE028}" presName="base" presStyleLbl="dkBgShp" presStyleIdx="1" presStyleCnt="2"/>
      <dgm:spPr/>
    </dgm:pt>
  </dgm:ptLst>
  <dgm:cxnLst>
    <dgm:cxn modelId="{0AAE0313-3A6F-43E9-A8BF-466CD801485C}" type="presOf" srcId="{BF4DDD33-02EF-406A-B306-0BD1AFC16992}" destId="{D14296D0-9B6B-40B5-AC62-FF81D9F4800D}" srcOrd="0" destOrd="0" presId="urn:microsoft.com/office/officeart/2005/8/layout/hList3"/>
    <dgm:cxn modelId="{A8C36C39-86B2-49E6-87C7-8CC33311710C}" type="presOf" srcId="{FBE89457-3D4F-4A48-873C-C0B1A2D87E01}" destId="{EC104444-D65E-4AE0-BAB3-0B5B867EE37C}" srcOrd="0" destOrd="0" presId="urn:microsoft.com/office/officeart/2005/8/layout/hList3"/>
    <dgm:cxn modelId="{0CBC095B-8E8B-4B72-886D-5782E7D8D5D8}" type="presOf" srcId="{694D1284-8043-4361-B520-9E136F415B94}" destId="{B320E781-6AC3-4FB0-AA34-213D389A2C0B}" srcOrd="0" destOrd="0" presId="urn:microsoft.com/office/officeart/2005/8/layout/hList3"/>
    <dgm:cxn modelId="{F4AA4B52-AF91-4E64-B7D9-EBEA2963FDA5}" srcId="{CFCFCF33-FAC1-4CEC-88B0-38EFB83BE028}" destId="{BF4DDD33-02EF-406A-B306-0BD1AFC16992}" srcOrd="0" destOrd="0" parTransId="{5DE8364F-5A5E-434E-AC92-55877AA7E3E2}" sibTransId="{B2B3315C-4147-4F1E-9A90-8F128499DD41}"/>
    <dgm:cxn modelId="{485CE87A-6877-45B1-955C-2CB736C2F9DC}" srcId="{CFCFCF33-FAC1-4CEC-88B0-38EFB83BE028}" destId="{FBE89457-3D4F-4A48-873C-C0B1A2D87E01}" srcOrd="1" destOrd="0" parTransId="{9DF040B3-A45A-40B9-8723-0195E29B26B8}" sibTransId="{0CFC7E36-D521-4ECF-B184-85E8CBB86581}"/>
    <dgm:cxn modelId="{64C11DBA-1F87-474F-A555-435F20B7EA96}" type="presOf" srcId="{D57E13ED-4951-4F4C-ACD9-E332A8D5C27E}" destId="{87A8B9D4-80CD-4FB0-926C-A2D696B971D1}" srcOrd="0" destOrd="0" presId="urn:microsoft.com/office/officeart/2005/8/layout/hList3"/>
    <dgm:cxn modelId="{45B167C2-1B7C-4FB2-B258-5753D40D3034}" type="presOf" srcId="{EE445AB4-40E0-4CF1-BE17-084C793119B2}" destId="{6659D6AF-F6C7-474F-8304-4C5E4DE06ED9}" srcOrd="0" destOrd="0" presId="urn:microsoft.com/office/officeart/2005/8/layout/hList3"/>
    <dgm:cxn modelId="{6E586CCF-B54F-417D-B72C-72D2BD5F9C58}" srcId="{CFCFCF33-FAC1-4CEC-88B0-38EFB83BE028}" destId="{D57E13ED-4951-4F4C-ACD9-E332A8D5C27E}" srcOrd="3" destOrd="0" parTransId="{F03D86DB-ABF0-4EA2-A130-DDD7F5F13B7E}" sibTransId="{3BFE7F1E-5A68-46F6-AC0F-54315FC3872D}"/>
    <dgm:cxn modelId="{6B640CE8-2171-42A8-9E26-19C43E695111}" srcId="{CFCFCF33-FAC1-4CEC-88B0-38EFB83BE028}" destId="{694D1284-8043-4361-B520-9E136F415B94}" srcOrd="2" destOrd="0" parTransId="{AA05E1BA-1D19-481A-85C3-EF1E06BFD113}" sibTransId="{C93BE0EC-74F0-45A7-8F61-675334E6101F}"/>
    <dgm:cxn modelId="{C79D26F1-2D4D-49C3-B391-BB3CEE365916}" type="presOf" srcId="{CFCFCF33-FAC1-4CEC-88B0-38EFB83BE028}" destId="{E9843CD4-C426-4428-825B-5FE61321F88A}" srcOrd="0" destOrd="0" presId="urn:microsoft.com/office/officeart/2005/8/layout/hList3"/>
    <dgm:cxn modelId="{FA58E6F9-38AC-44E3-83DB-7EA3E06D595F}" srcId="{EE445AB4-40E0-4CF1-BE17-084C793119B2}" destId="{CFCFCF33-FAC1-4CEC-88B0-38EFB83BE028}" srcOrd="0" destOrd="0" parTransId="{88D71185-A4DA-4C0C-8DD3-F1A349BAB8C6}" sibTransId="{E2CAECDA-E956-4729-A919-76E89570271A}"/>
    <dgm:cxn modelId="{73889BF1-E72C-4E5D-B480-C02FE58172AC}" type="presParOf" srcId="{6659D6AF-F6C7-474F-8304-4C5E4DE06ED9}" destId="{E9843CD4-C426-4428-825B-5FE61321F88A}" srcOrd="0" destOrd="0" presId="urn:microsoft.com/office/officeart/2005/8/layout/hList3"/>
    <dgm:cxn modelId="{09AB24B1-38C3-44BA-AD4F-17585068491F}" type="presParOf" srcId="{6659D6AF-F6C7-474F-8304-4C5E4DE06ED9}" destId="{0C9C817A-7E34-4A68-8507-5241BA0030DC}" srcOrd="1" destOrd="0" presId="urn:microsoft.com/office/officeart/2005/8/layout/hList3"/>
    <dgm:cxn modelId="{B1537F5D-4411-4D0C-A712-1A09E35EE432}" type="presParOf" srcId="{0C9C817A-7E34-4A68-8507-5241BA0030DC}" destId="{D14296D0-9B6B-40B5-AC62-FF81D9F4800D}" srcOrd="0" destOrd="0" presId="urn:microsoft.com/office/officeart/2005/8/layout/hList3"/>
    <dgm:cxn modelId="{79318CD9-7B19-4D27-A493-9953619013B8}" type="presParOf" srcId="{0C9C817A-7E34-4A68-8507-5241BA0030DC}" destId="{EC104444-D65E-4AE0-BAB3-0B5B867EE37C}" srcOrd="1" destOrd="0" presId="urn:microsoft.com/office/officeart/2005/8/layout/hList3"/>
    <dgm:cxn modelId="{0C6E958A-B264-4A14-8392-8B831530A130}" type="presParOf" srcId="{0C9C817A-7E34-4A68-8507-5241BA0030DC}" destId="{B320E781-6AC3-4FB0-AA34-213D389A2C0B}" srcOrd="2" destOrd="0" presId="urn:microsoft.com/office/officeart/2005/8/layout/hList3"/>
    <dgm:cxn modelId="{2C37C234-1BA1-464E-83A9-239F2BACB918}" type="presParOf" srcId="{0C9C817A-7E34-4A68-8507-5241BA0030DC}" destId="{87A8B9D4-80CD-4FB0-926C-A2D696B971D1}" srcOrd="3" destOrd="0" presId="urn:microsoft.com/office/officeart/2005/8/layout/hList3"/>
    <dgm:cxn modelId="{5BE4FEC8-FA11-4B31-85E7-E4FA42FCCC7E}" type="presParOf" srcId="{6659D6AF-F6C7-474F-8304-4C5E4DE06ED9}" destId="{11E1F461-2E72-49E3-958C-119EC4B37768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43CD4-C426-4428-825B-5FE61321F88A}">
      <dsp:nvSpPr>
        <dsp:cNvPr id="0" name=""/>
        <dsp:cNvSpPr/>
      </dsp:nvSpPr>
      <dsp:spPr>
        <a:xfrm>
          <a:off x="0" y="0"/>
          <a:ext cx="7886700" cy="452158"/>
        </a:xfrm>
        <a:prstGeom prst="rect">
          <a:avLst/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/>
            <a:t>Distributed Key-Value Store</a:t>
          </a:r>
          <a:endParaRPr lang="zh-CN" altLang="en-US" sz="2400" b="1" kern="1200" dirty="0"/>
        </a:p>
      </dsp:txBody>
      <dsp:txXfrm>
        <a:off x="0" y="0"/>
        <a:ext cx="7886700" cy="452158"/>
      </dsp:txXfrm>
    </dsp:sp>
    <dsp:sp modelId="{D14296D0-9B6B-40B5-AC62-FF81D9F4800D}">
      <dsp:nvSpPr>
        <dsp:cNvPr id="0" name=""/>
        <dsp:cNvSpPr/>
      </dsp:nvSpPr>
      <dsp:spPr>
        <a:xfrm>
          <a:off x="0" y="452158"/>
          <a:ext cx="1971674" cy="94953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Response Latency Sensitive</a:t>
          </a:r>
          <a:endParaRPr lang="zh-CN" altLang="en-US" sz="2000" b="1" kern="1200" dirty="0">
            <a:solidFill>
              <a:schemeClr val="tx1"/>
            </a:solidFill>
          </a:endParaRPr>
        </a:p>
      </dsp:txBody>
      <dsp:txXfrm>
        <a:off x="0" y="452158"/>
        <a:ext cx="1971674" cy="949533"/>
      </dsp:txXfrm>
    </dsp:sp>
    <dsp:sp modelId="{B85F1DED-4452-44EC-852A-B90CD58E5F93}">
      <dsp:nvSpPr>
        <dsp:cNvPr id="0" name=""/>
        <dsp:cNvSpPr/>
      </dsp:nvSpPr>
      <dsp:spPr>
        <a:xfrm>
          <a:off x="1971675" y="452158"/>
          <a:ext cx="1971674" cy="949533"/>
        </a:xfrm>
        <a:prstGeom prst="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/>
            <a:t>Read </a:t>
          </a:r>
          <a:r>
            <a:rPr lang="en-US" altLang="zh-CN" sz="2000" b="1" kern="1200" dirty="0"/>
            <a:t>Intensive Workload</a:t>
          </a:r>
          <a:endParaRPr lang="zh-CN" altLang="en-US" sz="2000" b="1" kern="1200" dirty="0">
            <a:solidFill>
              <a:schemeClr val="tx1"/>
            </a:solidFill>
          </a:endParaRPr>
        </a:p>
      </dsp:txBody>
      <dsp:txXfrm>
        <a:off x="1971675" y="452158"/>
        <a:ext cx="1971674" cy="949533"/>
      </dsp:txXfrm>
    </dsp:sp>
    <dsp:sp modelId="{B320E781-6AC3-4FB0-AA34-213D389A2C0B}">
      <dsp:nvSpPr>
        <dsp:cNvPr id="0" name=""/>
        <dsp:cNvSpPr/>
      </dsp:nvSpPr>
      <dsp:spPr>
        <a:xfrm>
          <a:off x="3943350" y="452158"/>
          <a:ext cx="1971674" cy="949533"/>
        </a:xfrm>
        <a:prstGeom prst="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Multiple Replicas for Reliability</a:t>
          </a:r>
          <a:endParaRPr lang="zh-CN" altLang="en-US" sz="2000" b="1" kern="1200" dirty="0"/>
        </a:p>
      </dsp:txBody>
      <dsp:txXfrm>
        <a:off x="3943350" y="452158"/>
        <a:ext cx="1971674" cy="949533"/>
      </dsp:txXfrm>
    </dsp:sp>
    <dsp:sp modelId="{87A8B9D4-80CD-4FB0-926C-A2D696B971D1}">
      <dsp:nvSpPr>
        <dsp:cNvPr id="0" name=""/>
        <dsp:cNvSpPr/>
      </dsp:nvSpPr>
      <dsp:spPr>
        <a:xfrm>
          <a:off x="5915024" y="452158"/>
          <a:ext cx="1971674" cy="949533"/>
        </a:xfrm>
        <a:prstGeom prst="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>
              <a:solidFill>
                <a:schemeClr val="tx1"/>
              </a:solidFill>
            </a:rPr>
            <a:t>Small Data Object</a:t>
          </a:r>
          <a:endParaRPr lang="zh-CN" altLang="en-US" sz="2000" b="1" kern="1200" dirty="0"/>
        </a:p>
      </dsp:txBody>
      <dsp:txXfrm>
        <a:off x="5915024" y="452158"/>
        <a:ext cx="1971674" cy="949533"/>
      </dsp:txXfrm>
    </dsp:sp>
    <dsp:sp modelId="{11E1F461-2E72-49E3-958C-119EC4B37768}">
      <dsp:nvSpPr>
        <dsp:cNvPr id="0" name=""/>
        <dsp:cNvSpPr/>
      </dsp:nvSpPr>
      <dsp:spPr>
        <a:xfrm>
          <a:off x="0" y="1401692"/>
          <a:ext cx="7886700" cy="105503"/>
        </a:xfrm>
        <a:prstGeom prst="rect">
          <a:avLst/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43CD4-C426-4428-825B-5FE61321F88A}">
      <dsp:nvSpPr>
        <dsp:cNvPr id="0" name=""/>
        <dsp:cNvSpPr/>
      </dsp:nvSpPr>
      <dsp:spPr>
        <a:xfrm>
          <a:off x="0" y="0"/>
          <a:ext cx="7886700" cy="272286"/>
        </a:xfrm>
        <a:prstGeom prst="rect">
          <a:avLst/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Distributed Key-Value Store</a:t>
          </a:r>
          <a:endParaRPr lang="zh-CN" altLang="en-US" sz="2000" b="1" kern="1200" dirty="0"/>
        </a:p>
      </dsp:txBody>
      <dsp:txXfrm>
        <a:off x="0" y="0"/>
        <a:ext cx="7886700" cy="272286"/>
      </dsp:txXfrm>
    </dsp:sp>
    <dsp:sp modelId="{D14296D0-9B6B-40B5-AC62-FF81D9F4800D}">
      <dsp:nvSpPr>
        <dsp:cNvPr id="0" name=""/>
        <dsp:cNvSpPr/>
      </dsp:nvSpPr>
      <dsp:spPr>
        <a:xfrm>
          <a:off x="0" y="272286"/>
          <a:ext cx="1971674" cy="5718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Response Latency Sensitive</a:t>
          </a:r>
          <a:endParaRPr lang="zh-CN" altLang="en-US" sz="1600" b="1" kern="1200" dirty="0">
            <a:solidFill>
              <a:schemeClr val="tx1"/>
            </a:solidFill>
          </a:endParaRPr>
        </a:p>
      </dsp:txBody>
      <dsp:txXfrm>
        <a:off x="0" y="272286"/>
        <a:ext cx="1971674" cy="571801"/>
      </dsp:txXfrm>
    </dsp:sp>
    <dsp:sp modelId="{EC104444-D65E-4AE0-BAB3-0B5B867EE37C}">
      <dsp:nvSpPr>
        <dsp:cNvPr id="0" name=""/>
        <dsp:cNvSpPr/>
      </dsp:nvSpPr>
      <dsp:spPr>
        <a:xfrm>
          <a:off x="1971675" y="272286"/>
          <a:ext cx="1971674" cy="571801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Read Intensive Workload</a:t>
          </a:r>
          <a:endParaRPr lang="zh-CN" altLang="en-US" sz="1600" b="1" kern="1200" dirty="0">
            <a:solidFill>
              <a:schemeClr val="tx1"/>
            </a:solidFill>
          </a:endParaRPr>
        </a:p>
      </dsp:txBody>
      <dsp:txXfrm>
        <a:off x="1971675" y="272286"/>
        <a:ext cx="1971674" cy="571801"/>
      </dsp:txXfrm>
    </dsp:sp>
    <dsp:sp modelId="{B320E781-6AC3-4FB0-AA34-213D389A2C0B}">
      <dsp:nvSpPr>
        <dsp:cNvPr id="0" name=""/>
        <dsp:cNvSpPr/>
      </dsp:nvSpPr>
      <dsp:spPr>
        <a:xfrm>
          <a:off x="3943350" y="272286"/>
          <a:ext cx="1971674" cy="571801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Multiple Replicas for Reliability</a:t>
          </a:r>
          <a:endParaRPr lang="zh-CN" altLang="en-US" sz="1600" b="1" kern="1200" dirty="0"/>
        </a:p>
      </dsp:txBody>
      <dsp:txXfrm>
        <a:off x="3943350" y="272286"/>
        <a:ext cx="1971674" cy="571801"/>
      </dsp:txXfrm>
    </dsp:sp>
    <dsp:sp modelId="{87A8B9D4-80CD-4FB0-926C-A2D696B971D1}">
      <dsp:nvSpPr>
        <dsp:cNvPr id="0" name=""/>
        <dsp:cNvSpPr/>
      </dsp:nvSpPr>
      <dsp:spPr>
        <a:xfrm>
          <a:off x="5915024" y="272286"/>
          <a:ext cx="1971674" cy="571801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schemeClr val="tx1"/>
              </a:solidFill>
            </a:rPr>
            <a:t>Small Data Object</a:t>
          </a:r>
          <a:endParaRPr lang="zh-CN" altLang="en-US" sz="1600" b="1" kern="1200" dirty="0"/>
        </a:p>
      </dsp:txBody>
      <dsp:txXfrm>
        <a:off x="5915024" y="272286"/>
        <a:ext cx="1971674" cy="571801"/>
      </dsp:txXfrm>
    </dsp:sp>
    <dsp:sp modelId="{11E1F461-2E72-49E3-958C-119EC4B37768}">
      <dsp:nvSpPr>
        <dsp:cNvPr id="0" name=""/>
        <dsp:cNvSpPr/>
      </dsp:nvSpPr>
      <dsp:spPr>
        <a:xfrm>
          <a:off x="0" y="844087"/>
          <a:ext cx="7886700" cy="63533"/>
        </a:xfrm>
        <a:prstGeom prst="rect">
          <a:avLst/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43CD4-C426-4428-825B-5FE61321F88A}">
      <dsp:nvSpPr>
        <dsp:cNvPr id="0" name=""/>
        <dsp:cNvSpPr/>
      </dsp:nvSpPr>
      <dsp:spPr>
        <a:xfrm>
          <a:off x="0" y="0"/>
          <a:ext cx="7886700" cy="272286"/>
        </a:xfrm>
        <a:prstGeom prst="rect">
          <a:avLst/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Distributed Key-Value Store</a:t>
          </a:r>
          <a:endParaRPr lang="zh-CN" altLang="en-US" sz="2000" b="1" kern="1200" dirty="0"/>
        </a:p>
      </dsp:txBody>
      <dsp:txXfrm>
        <a:off x="0" y="0"/>
        <a:ext cx="7886700" cy="272286"/>
      </dsp:txXfrm>
    </dsp:sp>
    <dsp:sp modelId="{D14296D0-9B6B-40B5-AC62-FF81D9F4800D}">
      <dsp:nvSpPr>
        <dsp:cNvPr id="0" name=""/>
        <dsp:cNvSpPr/>
      </dsp:nvSpPr>
      <dsp:spPr>
        <a:xfrm>
          <a:off x="0" y="272286"/>
          <a:ext cx="1971674" cy="571801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Response Latency Sensitive</a:t>
          </a:r>
          <a:endParaRPr lang="zh-CN" altLang="en-US" sz="1600" b="1" kern="1200" dirty="0">
            <a:solidFill>
              <a:schemeClr val="tx1"/>
            </a:solidFill>
          </a:endParaRPr>
        </a:p>
      </dsp:txBody>
      <dsp:txXfrm>
        <a:off x="0" y="272286"/>
        <a:ext cx="1971674" cy="571801"/>
      </dsp:txXfrm>
    </dsp:sp>
    <dsp:sp modelId="{EC104444-D65E-4AE0-BAB3-0B5B867EE37C}">
      <dsp:nvSpPr>
        <dsp:cNvPr id="0" name=""/>
        <dsp:cNvSpPr/>
      </dsp:nvSpPr>
      <dsp:spPr>
        <a:xfrm>
          <a:off x="1971675" y="272286"/>
          <a:ext cx="1971674" cy="571801"/>
        </a:xfrm>
        <a:prstGeom prst="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/>
            <a:t>Read </a:t>
          </a:r>
          <a:r>
            <a:rPr lang="en-US" altLang="zh-CN" sz="1600" b="1" kern="1200" dirty="0"/>
            <a:t>Intensive Workload</a:t>
          </a:r>
          <a:endParaRPr lang="zh-CN" altLang="en-US" sz="1600" b="1" kern="1200" dirty="0">
            <a:solidFill>
              <a:schemeClr val="tx1"/>
            </a:solidFill>
          </a:endParaRPr>
        </a:p>
      </dsp:txBody>
      <dsp:txXfrm>
        <a:off x="1971675" y="272286"/>
        <a:ext cx="1971674" cy="571801"/>
      </dsp:txXfrm>
    </dsp:sp>
    <dsp:sp modelId="{B320E781-6AC3-4FB0-AA34-213D389A2C0B}">
      <dsp:nvSpPr>
        <dsp:cNvPr id="0" name=""/>
        <dsp:cNvSpPr/>
      </dsp:nvSpPr>
      <dsp:spPr>
        <a:xfrm>
          <a:off x="3943350" y="272286"/>
          <a:ext cx="1971674" cy="571801"/>
        </a:xfrm>
        <a:prstGeom prst="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Multiple Replicas for Reliability</a:t>
          </a:r>
          <a:endParaRPr lang="zh-CN" altLang="en-US" sz="1600" b="1" kern="1200" dirty="0"/>
        </a:p>
      </dsp:txBody>
      <dsp:txXfrm>
        <a:off x="3943350" y="272286"/>
        <a:ext cx="1971674" cy="571801"/>
      </dsp:txXfrm>
    </dsp:sp>
    <dsp:sp modelId="{87A8B9D4-80CD-4FB0-926C-A2D696B971D1}">
      <dsp:nvSpPr>
        <dsp:cNvPr id="0" name=""/>
        <dsp:cNvSpPr/>
      </dsp:nvSpPr>
      <dsp:spPr>
        <a:xfrm>
          <a:off x="5915024" y="272286"/>
          <a:ext cx="1971674" cy="571801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schemeClr val="tx1"/>
              </a:solidFill>
            </a:rPr>
            <a:t>Small Data Object</a:t>
          </a:r>
          <a:endParaRPr lang="zh-CN" altLang="en-US" sz="1600" b="1" kern="1200" dirty="0"/>
        </a:p>
      </dsp:txBody>
      <dsp:txXfrm>
        <a:off x="5915024" y="272286"/>
        <a:ext cx="1971674" cy="571801"/>
      </dsp:txXfrm>
    </dsp:sp>
    <dsp:sp modelId="{11E1F461-2E72-49E3-958C-119EC4B37768}">
      <dsp:nvSpPr>
        <dsp:cNvPr id="0" name=""/>
        <dsp:cNvSpPr/>
      </dsp:nvSpPr>
      <dsp:spPr>
        <a:xfrm>
          <a:off x="0" y="844087"/>
          <a:ext cx="7886700" cy="63533"/>
        </a:xfrm>
        <a:prstGeom prst="rect">
          <a:avLst/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43CD4-C426-4428-825B-5FE61321F88A}">
      <dsp:nvSpPr>
        <dsp:cNvPr id="0" name=""/>
        <dsp:cNvSpPr/>
      </dsp:nvSpPr>
      <dsp:spPr>
        <a:xfrm>
          <a:off x="0" y="0"/>
          <a:ext cx="7886700" cy="272286"/>
        </a:xfrm>
        <a:prstGeom prst="rect">
          <a:avLst/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Distributed Key-Value Store</a:t>
          </a:r>
          <a:endParaRPr lang="zh-CN" altLang="en-US" sz="2000" b="1" kern="1200" dirty="0"/>
        </a:p>
      </dsp:txBody>
      <dsp:txXfrm>
        <a:off x="0" y="0"/>
        <a:ext cx="7886700" cy="272286"/>
      </dsp:txXfrm>
    </dsp:sp>
    <dsp:sp modelId="{D14296D0-9B6B-40B5-AC62-FF81D9F4800D}">
      <dsp:nvSpPr>
        <dsp:cNvPr id="0" name=""/>
        <dsp:cNvSpPr/>
      </dsp:nvSpPr>
      <dsp:spPr>
        <a:xfrm>
          <a:off x="0" y="272286"/>
          <a:ext cx="1971674" cy="571801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Response Latency Sensitive</a:t>
          </a:r>
          <a:endParaRPr lang="zh-CN" altLang="en-US" sz="1600" b="1" kern="1200" dirty="0">
            <a:solidFill>
              <a:schemeClr val="tx1"/>
            </a:solidFill>
          </a:endParaRPr>
        </a:p>
      </dsp:txBody>
      <dsp:txXfrm>
        <a:off x="0" y="272286"/>
        <a:ext cx="1971674" cy="571801"/>
      </dsp:txXfrm>
    </dsp:sp>
    <dsp:sp modelId="{EC104444-D65E-4AE0-BAB3-0B5B867EE37C}">
      <dsp:nvSpPr>
        <dsp:cNvPr id="0" name=""/>
        <dsp:cNvSpPr/>
      </dsp:nvSpPr>
      <dsp:spPr>
        <a:xfrm>
          <a:off x="1971675" y="272286"/>
          <a:ext cx="1971674" cy="571801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/>
            <a:t>Read </a:t>
          </a:r>
          <a:r>
            <a:rPr lang="en-US" altLang="zh-CN" sz="1600" b="1" kern="1200" dirty="0"/>
            <a:t>Intensive Workload</a:t>
          </a:r>
          <a:endParaRPr lang="zh-CN" altLang="en-US" sz="1600" b="1" kern="1200" dirty="0">
            <a:solidFill>
              <a:schemeClr val="tx1"/>
            </a:solidFill>
          </a:endParaRPr>
        </a:p>
      </dsp:txBody>
      <dsp:txXfrm>
        <a:off x="1971675" y="272286"/>
        <a:ext cx="1971674" cy="571801"/>
      </dsp:txXfrm>
    </dsp:sp>
    <dsp:sp modelId="{B320E781-6AC3-4FB0-AA34-213D389A2C0B}">
      <dsp:nvSpPr>
        <dsp:cNvPr id="0" name=""/>
        <dsp:cNvSpPr/>
      </dsp:nvSpPr>
      <dsp:spPr>
        <a:xfrm>
          <a:off x="3943350" y="272286"/>
          <a:ext cx="1971674" cy="571801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Multiple Replicas for Reliability</a:t>
          </a:r>
          <a:endParaRPr lang="zh-CN" altLang="en-US" sz="1600" b="1" kern="1200" dirty="0"/>
        </a:p>
      </dsp:txBody>
      <dsp:txXfrm>
        <a:off x="3943350" y="272286"/>
        <a:ext cx="1971674" cy="571801"/>
      </dsp:txXfrm>
    </dsp:sp>
    <dsp:sp modelId="{87A8B9D4-80CD-4FB0-926C-A2D696B971D1}">
      <dsp:nvSpPr>
        <dsp:cNvPr id="0" name=""/>
        <dsp:cNvSpPr/>
      </dsp:nvSpPr>
      <dsp:spPr>
        <a:xfrm>
          <a:off x="5915024" y="272286"/>
          <a:ext cx="1971674" cy="571801"/>
        </a:xfrm>
        <a:prstGeom prst="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schemeClr val="tx1"/>
              </a:solidFill>
            </a:rPr>
            <a:t>Small Data Object</a:t>
          </a:r>
          <a:endParaRPr lang="zh-CN" altLang="en-US" sz="1600" b="1" kern="1200" dirty="0"/>
        </a:p>
      </dsp:txBody>
      <dsp:txXfrm>
        <a:off x="5915024" y="272286"/>
        <a:ext cx="1971674" cy="571801"/>
      </dsp:txXfrm>
    </dsp:sp>
    <dsp:sp modelId="{11E1F461-2E72-49E3-958C-119EC4B37768}">
      <dsp:nvSpPr>
        <dsp:cNvPr id="0" name=""/>
        <dsp:cNvSpPr/>
      </dsp:nvSpPr>
      <dsp:spPr>
        <a:xfrm>
          <a:off x="0" y="844087"/>
          <a:ext cx="7886700" cy="63533"/>
        </a:xfrm>
        <a:prstGeom prst="rect">
          <a:avLst/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AF698-3EB4-44E3-BF6F-230810D147E1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9DD5A-9453-4C2D-9CD0-F4C3928BC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953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38B19-1BED-4887-A0E5-1BC40A6ECE11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57A80-6EB6-4E03-AE0E-850DE36B4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104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7A80-6EB6-4E03-AE0E-850DE36B42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01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7A80-6EB6-4E03-AE0E-850DE36B42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6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7A80-6EB6-4E03-AE0E-850DE36B42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0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7A80-6EB6-4E03-AE0E-850DE36B42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8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7A80-6EB6-4E03-AE0E-850DE36B42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39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7A80-6EB6-4E03-AE0E-850DE36B42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27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7A80-6EB6-4E03-AE0E-850DE36B42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89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7A80-6EB6-4E03-AE0E-850DE36B42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62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7A80-6EB6-4E03-AE0E-850DE36B42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08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7A80-6EB6-4E03-AE0E-850DE36B42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28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7A80-6EB6-4E03-AE0E-850DE36B42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73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7A80-6EB6-4E03-AE0E-850DE36B42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40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7A80-6EB6-4E03-AE0E-850DE36B42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26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7A80-6EB6-4E03-AE0E-850DE36B42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77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7A80-6EB6-4E03-AE0E-850DE36B42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216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7A80-6EB6-4E03-AE0E-850DE36B42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658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7A80-6EB6-4E03-AE0E-850DE36B421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943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7A80-6EB6-4E03-AE0E-850DE36B421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19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7A80-6EB6-4E03-AE0E-850DE36B421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02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7A80-6EB6-4E03-AE0E-850DE36B421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588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7A80-6EB6-4E03-AE0E-850DE36B421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846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7A80-6EB6-4E03-AE0E-850DE36B421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04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7A80-6EB6-4E03-AE0E-850DE36B42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780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7A80-6EB6-4E03-AE0E-850DE36B421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911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7A80-6EB6-4E03-AE0E-850DE36B421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229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7A80-6EB6-4E03-AE0E-850DE36B421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26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7A80-6EB6-4E03-AE0E-850DE36B421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228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7A80-6EB6-4E03-AE0E-850DE36B421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675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7A80-6EB6-4E03-AE0E-850DE36B421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780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7A80-6EB6-4E03-AE0E-850DE36B421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680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7A80-6EB6-4E03-AE0E-850DE36B421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58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7A80-6EB6-4E03-AE0E-850DE36B42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07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7A80-6EB6-4E03-AE0E-850DE36B42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31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7A80-6EB6-4E03-AE0E-850DE36B42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52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7A80-6EB6-4E03-AE0E-850DE36B42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47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7A80-6EB6-4E03-AE0E-850DE36B42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44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57A80-6EB6-4E03-AE0E-850DE36B42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6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DE51E-7434-4646-B219-9A5E6B5434D5}" type="datetime1">
              <a:rPr lang="en-US" altLang="zh-CN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9B54884-01ED-4A88-911E-9294A53FA3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1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6B123-A6BA-4BCF-9E6E-FA56964143AF}" type="datetime1">
              <a:rPr lang="en-US" altLang="zh-CN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90597-A04E-431F-B5B5-6F694D24FC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0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06447-3E14-4DB9-8E3A-FAAD4259441E}" type="datetime1">
              <a:rPr lang="en-US" altLang="zh-CN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5DCE1-0963-426B-8A8B-3BD101D100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0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37D06-69B7-4DFA-A2A8-26BA06D872A7}" type="datetime1">
              <a:rPr lang="en-US" altLang="zh-CN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013F3-94E1-43DE-9974-33FB5EB1D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9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E5E85-0FFC-4219-AD88-0F9A164BD6E7}" type="datetime1">
              <a:rPr lang="en-US" altLang="zh-CN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EF64C-3A97-40FE-B85E-1C65060F92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0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4A353-39A3-4A64-8826-6ED72EA82A0E}" type="datetime1">
              <a:rPr lang="en-US" altLang="zh-CN" smtClean="0"/>
              <a:t>7/7/2018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2AE5C-45BD-4F37-BF53-A11E8396CC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1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4938A-CB84-438C-9A69-E52B25E0A305}" type="datetime1">
              <a:rPr lang="en-US" altLang="zh-CN" smtClean="0"/>
              <a:t>7/7/2018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72566-6F62-4B19-AFB8-A625C8CDC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6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AAA2E-B908-450A-A8EF-1C3BA9ABF2B7}" type="datetime1">
              <a:rPr lang="en-US" altLang="zh-CN" smtClean="0"/>
              <a:t>7/7/2018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8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36FAD-300C-4B8B-9C50-3A9A815621D6}" type="datetime1">
              <a:rPr lang="en-US" altLang="zh-CN" smtClean="0"/>
              <a:t>7/7/2018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042DF-EF0C-4660-B44D-DC7A86BDEB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1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B6C93-EA34-43E7-B8A5-36FB22A304C5}" type="datetime1">
              <a:rPr lang="en-US" altLang="zh-CN" smtClean="0"/>
              <a:t>7/7/2018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37470-B0EE-415A-96A7-D5745AC49B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1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C1C04-B2C9-4DF0-8A76-B0EC7B9FBAB2}" type="datetime1">
              <a:rPr lang="en-US" altLang="zh-CN" smtClean="0"/>
              <a:t>7/7/2018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58CEE-2B4D-45CB-8A27-7E15640B77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8D252D9-82CC-4196-B306-C14BDBC17111}" type="datetime1">
              <a:rPr lang="en-US" altLang="zh-CN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70697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9B54884-01ED-4A88-911E-9294A53FA351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4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3.png"/><Relationship Id="rId9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6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>
          <a:xfrm>
            <a:off x="207963" y="1122363"/>
            <a:ext cx="8689975" cy="2387600"/>
          </a:xfrm>
        </p:spPr>
        <p:txBody>
          <a:bodyPr/>
          <a:lstStyle/>
          <a:p>
            <a:pPr eaLnBrk="1" hangingPunct="1"/>
            <a:r>
              <a:rPr lang="en-US" altLang="en-US" sz="4800" b="1" dirty="0"/>
              <a:t>NetRS: Cutting Response Latency in Distributed Key-Value Stores with In-Network Replica Selection</a:t>
            </a:r>
          </a:p>
        </p:txBody>
      </p:sp>
      <p:sp>
        <p:nvSpPr>
          <p:cNvPr id="2051" name="副标题 2"/>
          <p:cNvSpPr>
            <a:spLocks noGrp="1"/>
          </p:cNvSpPr>
          <p:nvPr>
            <p:ph type="subTitle" idx="1"/>
          </p:nvPr>
        </p:nvSpPr>
        <p:spPr>
          <a:xfrm>
            <a:off x="1143000" y="3921125"/>
            <a:ext cx="6858000" cy="1655763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FF0000"/>
                </a:solidFill>
              </a:rPr>
              <a:t>Yi Su</a:t>
            </a:r>
            <a:r>
              <a:rPr lang="en-US" altLang="en-US" dirty="0"/>
              <a:t>, Dan Feng, Yu Hua, Zhan Shi, </a:t>
            </a:r>
            <a:r>
              <a:rPr lang="en-US" altLang="en-US" dirty="0" err="1"/>
              <a:t>Tingwei</a:t>
            </a:r>
            <a:r>
              <a:rPr lang="en-US" altLang="en-US" dirty="0"/>
              <a:t> Zhu</a:t>
            </a:r>
          </a:p>
          <a:p>
            <a:pPr eaLnBrk="1" hangingPunct="1"/>
            <a:r>
              <a:rPr lang="en-US" altLang="en-US" dirty="0"/>
              <a:t>Huazhong University of Science and Technology</a:t>
            </a:r>
          </a:p>
          <a:p>
            <a:pPr eaLnBrk="1" hangingPunct="1"/>
            <a:r>
              <a:rPr lang="en-US" altLang="en-US" dirty="0"/>
              <a:t>ICDCS 2018 - Vienna, Austria</a:t>
            </a:r>
          </a:p>
        </p:txBody>
      </p:sp>
      <p:pic>
        <p:nvPicPr>
          <p:cNvPr id="2052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4841875"/>
            <a:ext cx="256540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Replica Selection Challenges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Inaccurate estimation of server status</a:t>
            </a:r>
          </a:p>
          <a:p>
            <a:pPr lvl="1"/>
            <a:r>
              <a:rPr lang="en-US" dirty="0"/>
              <a:t>Piggybacking status in response packet</a:t>
            </a:r>
          </a:p>
          <a:p>
            <a:pPr lvl="1"/>
            <a:r>
              <a:rPr lang="en-US" dirty="0"/>
              <a:t>Avoid overheads of status synchronization</a:t>
            </a:r>
          </a:p>
          <a:p>
            <a:r>
              <a:rPr lang="en-US" b="1" dirty="0">
                <a:solidFill>
                  <a:srgbClr val="FF0000"/>
                </a:solidFill>
              </a:rPr>
              <a:t>“Herd behavior” of clients</a:t>
            </a:r>
          </a:p>
          <a:p>
            <a:pPr lvl="1"/>
            <a:r>
              <a:rPr lang="en-US" dirty="0"/>
              <a:t>Distributed replica selection</a:t>
            </a:r>
          </a:p>
          <a:p>
            <a:pPr lvl="1"/>
            <a:r>
              <a:rPr lang="en-US" dirty="0"/>
              <a:t>Avoid latency penalties of cross-hosts coordination.</a:t>
            </a:r>
          </a:p>
        </p:txBody>
      </p:sp>
      <p:sp>
        <p:nvSpPr>
          <p:cNvPr id="4" name="右箭头 3"/>
          <p:cNvSpPr/>
          <p:nvPr/>
        </p:nvSpPr>
        <p:spPr>
          <a:xfrm>
            <a:off x="97310" y="3103245"/>
            <a:ext cx="531340" cy="44342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BD5CC-8C1A-4BB3-AC10-F25FEE94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013F3-94E1-43DE-9974-33FB5EB1DC6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0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68191"/>
            <a:ext cx="7886700" cy="976397"/>
          </a:xfrm>
        </p:spPr>
        <p:txBody>
          <a:bodyPr/>
          <a:lstStyle/>
          <a:p>
            <a:pPr algn="ctr"/>
            <a:r>
              <a:rPr lang="en-US" dirty="0"/>
              <a:t>“Herd Behavior” of Clients</a:t>
            </a:r>
          </a:p>
        </p:txBody>
      </p:sp>
      <p:sp>
        <p:nvSpPr>
          <p:cNvPr id="4" name="矩形 3"/>
          <p:cNvSpPr/>
          <p:nvPr/>
        </p:nvSpPr>
        <p:spPr>
          <a:xfrm>
            <a:off x="1957172" y="3076490"/>
            <a:ext cx="729049" cy="3339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7642" y="3076490"/>
            <a:ext cx="151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Storage Client</a:t>
            </a:r>
          </a:p>
        </p:txBody>
      </p:sp>
      <p:sp>
        <p:nvSpPr>
          <p:cNvPr id="6" name="矩形 5"/>
          <p:cNvSpPr/>
          <p:nvPr/>
        </p:nvSpPr>
        <p:spPr>
          <a:xfrm>
            <a:off x="2944503" y="3076490"/>
            <a:ext cx="729049" cy="3339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3931834" y="3076490"/>
            <a:ext cx="729049" cy="3339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7970434" y="3074433"/>
            <a:ext cx="729049" cy="3339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4919165" y="3074433"/>
            <a:ext cx="729049" cy="3339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6983103" y="3074433"/>
            <a:ext cx="729049" cy="3339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050201" y="306627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……</a:t>
            </a:r>
          </a:p>
        </p:txBody>
      </p:sp>
      <p:sp>
        <p:nvSpPr>
          <p:cNvPr id="12" name="流程图: 磁盘 11"/>
          <p:cNvSpPr/>
          <p:nvPr/>
        </p:nvSpPr>
        <p:spPr>
          <a:xfrm>
            <a:off x="2701392" y="4498336"/>
            <a:ext cx="729049" cy="381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流程图: 磁盘 12"/>
          <p:cNvSpPr/>
          <p:nvPr/>
        </p:nvSpPr>
        <p:spPr>
          <a:xfrm>
            <a:off x="3688723" y="4498336"/>
            <a:ext cx="729049" cy="381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流程图: 磁盘 13"/>
          <p:cNvSpPr/>
          <p:nvPr/>
        </p:nvSpPr>
        <p:spPr>
          <a:xfrm>
            <a:off x="4676053" y="4498336"/>
            <a:ext cx="729049" cy="381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流程图: 磁盘 15"/>
          <p:cNvSpPr/>
          <p:nvPr/>
        </p:nvSpPr>
        <p:spPr>
          <a:xfrm>
            <a:off x="7011042" y="4498336"/>
            <a:ext cx="729049" cy="381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/>
          <p:cNvSpPr txBox="1"/>
          <p:nvPr/>
        </p:nvSpPr>
        <p:spPr>
          <a:xfrm>
            <a:off x="187642" y="4498336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Replica Server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940050" y="451000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……</a:t>
            </a:r>
          </a:p>
        </p:txBody>
      </p:sp>
      <p:cxnSp>
        <p:nvCxnSpPr>
          <p:cNvPr id="86" name="直接连接符 85"/>
          <p:cNvCxnSpPr>
            <a:stCxn id="6" idx="2"/>
            <a:endCxn id="13" idx="1"/>
          </p:cNvCxnSpPr>
          <p:nvPr/>
        </p:nvCxnSpPr>
        <p:spPr>
          <a:xfrm>
            <a:off x="3309028" y="3410464"/>
            <a:ext cx="744220" cy="1087872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7" idx="2"/>
            <a:endCxn id="13" idx="1"/>
          </p:cNvCxnSpPr>
          <p:nvPr/>
        </p:nvCxnSpPr>
        <p:spPr>
          <a:xfrm flipH="1">
            <a:off x="4053248" y="3410464"/>
            <a:ext cx="243111" cy="1087872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0" idx="2"/>
            <a:endCxn id="13" idx="1"/>
          </p:cNvCxnSpPr>
          <p:nvPr/>
        </p:nvCxnSpPr>
        <p:spPr>
          <a:xfrm flipH="1">
            <a:off x="4053248" y="3408407"/>
            <a:ext cx="3294380" cy="1089929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8" idx="2"/>
            <a:endCxn id="13" idx="1"/>
          </p:cNvCxnSpPr>
          <p:nvPr/>
        </p:nvCxnSpPr>
        <p:spPr>
          <a:xfrm flipH="1">
            <a:off x="4053248" y="3408407"/>
            <a:ext cx="4281711" cy="1089929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9" idx="2"/>
            <a:endCxn id="13" idx="1"/>
          </p:cNvCxnSpPr>
          <p:nvPr/>
        </p:nvCxnSpPr>
        <p:spPr>
          <a:xfrm flipH="1">
            <a:off x="4053248" y="3408407"/>
            <a:ext cx="1230442" cy="1089929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4" idx="2"/>
            <a:endCxn id="12" idx="1"/>
          </p:cNvCxnSpPr>
          <p:nvPr/>
        </p:nvCxnSpPr>
        <p:spPr>
          <a:xfrm>
            <a:off x="2321697" y="3410464"/>
            <a:ext cx="744220" cy="1087872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爆炸形 1 36"/>
          <p:cNvSpPr/>
          <p:nvPr/>
        </p:nvSpPr>
        <p:spPr>
          <a:xfrm>
            <a:off x="3627873" y="4101550"/>
            <a:ext cx="865918" cy="766118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圆角矩形 95"/>
          <p:cNvSpPr/>
          <p:nvPr/>
        </p:nvSpPr>
        <p:spPr>
          <a:xfrm>
            <a:off x="696127" y="1459863"/>
            <a:ext cx="2745457" cy="8708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Herd Behavior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4022350" y="1459863"/>
            <a:ext cx="4590307" cy="870856"/>
            <a:chOff x="4022350" y="1459863"/>
            <a:chExt cx="4590307" cy="870856"/>
          </a:xfrm>
        </p:grpSpPr>
        <p:sp>
          <p:nvSpPr>
            <p:cNvPr id="39" name="右箭头 38"/>
            <p:cNvSpPr/>
            <p:nvPr/>
          </p:nvSpPr>
          <p:spPr>
            <a:xfrm>
              <a:off x="4022350" y="1718320"/>
              <a:ext cx="777916" cy="3539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5381032" y="1459863"/>
              <a:ext cx="3231625" cy="87085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Load Oscillations</a:t>
              </a:r>
            </a:p>
          </p:txBody>
        </p:sp>
      </p:grpSp>
      <p:sp>
        <p:nvSpPr>
          <p:cNvPr id="98" name="矩形 97"/>
          <p:cNvSpPr/>
          <p:nvPr/>
        </p:nvSpPr>
        <p:spPr>
          <a:xfrm>
            <a:off x="2940900" y="5209450"/>
            <a:ext cx="282929" cy="613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2ms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914734" y="5209450"/>
            <a:ext cx="282929" cy="4318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1ms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919165" y="5209450"/>
            <a:ext cx="282929" cy="9119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4ms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234101" y="5209450"/>
            <a:ext cx="282929" cy="151962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7ms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87642" y="5324877"/>
            <a:ext cx="1878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Response Latency</a:t>
            </a:r>
          </a:p>
          <a:p>
            <a:r>
              <a:rPr lang="en-US" b="1" dirty="0"/>
              <a:t> of Server</a:t>
            </a:r>
          </a:p>
        </p:txBody>
      </p:sp>
      <p:sp>
        <p:nvSpPr>
          <p:cNvPr id="107" name="矩形 106"/>
          <p:cNvSpPr/>
          <p:nvPr/>
        </p:nvSpPr>
        <p:spPr>
          <a:xfrm>
            <a:off x="3914734" y="5209450"/>
            <a:ext cx="282929" cy="151962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7ms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64725E3-5F2C-4CB4-A65E-D587FB92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013F3-94E1-43DE-9974-33FB5EB1DC6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570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96" grpId="0" animBg="1"/>
      <p:bldP spid="10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Replica Selection Node (RSNode)</a:t>
            </a:r>
          </a:p>
        </p:txBody>
      </p:sp>
      <p:sp>
        <p:nvSpPr>
          <p:cNvPr id="4" name="矩形 3"/>
          <p:cNvSpPr/>
          <p:nvPr/>
        </p:nvSpPr>
        <p:spPr>
          <a:xfrm>
            <a:off x="3884830" y="1774480"/>
            <a:ext cx="729049" cy="3339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7642" y="1756801"/>
            <a:ext cx="151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Storage Client</a:t>
            </a:r>
          </a:p>
        </p:txBody>
      </p:sp>
      <p:sp>
        <p:nvSpPr>
          <p:cNvPr id="6" name="矩形 5"/>
          <p:cNvSpPr/>
          <p:nvPr/>
        </p:nvSpPr>
        <p:spPr>
          <a:xfrm>
            <a:off x="4872161" y="1774480"/>
            <a:ext cx="729049" cy="3339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5859492" y="1774480"/>
            <a:ext cx="729049" cy="3339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7327254" y="1774480"/>
            <a:ext cx="729049" cy="3339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704448" y="175680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……</a:t>
            </a:r>
          </a:p>
        </p:txBody>
      </p:sp>
      <p:sp>
        <p:nvSpPr>
          <p:cNvPr id="12" name="流程图: 磁盘 11"/>
          <p:cNvSpPr/>
          <p:nvPr/>
        </p:nvSpPr>
        <p:spPr>
          <a:xfrm>
            <a:off x="3665220" y="4283697"/>
            <a:ext cx="729049" cy="381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流程图: 磁盘 12"/>
          <p:cNvSpPr/>
          <p:nvPr/>
        </p:nvSpPr>
        <p:spPr>
          <a:xfrm>
            <a:off x="4652551" y="4283697"/>
            <a:ext cx="729049" cy="381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流程图: 磁盘 13"/>
          <p:cNvSpPr/>
          <p:nvPr/>
        </p:nvSpPr>
        <p:spPr>
          <a:xfrm>
            <a:off x="6297970" y="4283697"/>
            <a:ext cx="729049" cy="381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5267" y="4289531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Replica Server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627525" y="428953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……</a:t>
            </a:r>
          </a:p>
        </p:txBody>
      </p:sp>
      <p:cxnSp>
        <p:nvCxnSpPr>
          <p:cNvPr id="18" name="直接连接符 17"/>
          <p:cNvCxnSpPr>
            <a:stCxn id="29" idx="2"/>
            <a:endCxn id="58" idx="1"/>
          </p:cNvCxnSpPr>
          <p:nvPr/>
        </p:nvCxnSpPr>
        <p:spPr>
          <a:xfrm flipH="1">
            <a:off x="3042414" y="3457516"/>
            <a:ext cx="1024358" cy="826181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6" idx="2"/>
            <a:endCxn id="53" idx="0"/>
          </p:cNvCxnSpPr>
          <p:nvPr/>
        </p:nvCxnSpPr>
        <p:spPr>
          <a:xfrm>
            <a:off x="5236686" y="2108454"/>
            <a:ext cx="702088" cy="818232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7" idx="2"/>
            <a:endCxn id="29" idx="0"/>
          </p:cNvCxnSpPr>
          <p:nvPr/>
        </p:nvCxnSpPr>
        <p:spPr>
          <a:xfrm flipH="1">
            <a:off x="4066772" y="2108454"/>
            <a:ext cx="2157245" cy="818232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57" idx="2"/>
            <a:endCxn id="29" idx="0"/>
          </p:cNvCxnSpPr>
          <p:nvPr/>
        </p:nvCxnSpPr>
        <p:spPr>
          <a:xfrm>
            <a:off x="3200297" y="2108454"/>
            <a:ext cx="866475" cy="818232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280268" y="5342639"/>
            <a:ext cx="4955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Who runs as RSNode?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75349" y="3007435"/>
            <a:ext cx="93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RSNode</a:t>
            </a:r>
          </a:p>
        </p:txBody>
      </p:sp>
      <p:sp>
        <p:nvSpPr>
          <p:cNvPr id="29" name="菱形 28"/>
          <p:cNvSpPr/>
          <p:nvPr/>
        </p:nvSpPr>
        <p:spPr>
          <a:xfrm>
            <a:off x="3552696" y="2926686"/>
            <a:ext cx="1028152" cy="530830"/>
          </a:xfrm>
          <a:prstGeom prst="diamond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直接连接符 36"/>
          <p:cNvCxnSpPr>
            <a:stCxn id="53" idx="2"/>
            <a:endCxn id="12" idx="1"/>
          </p:cNvCxnSpPr>
          <p:nvPr/>
        </p:nvCxnSpPr>
        <p:spPr>
          <a:xfrm flipH="1">
            <a:off x="4029745" y="3457516"/>
            <a:ext cx="1909029" cy="826181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9" idx="2"/>
            <a:endCxn id="14" idx="1"/>
          </p:cNvCxnSpPr>
          <p:nvPr/>
        </p:nvCxnSpPr>
        <p:spPr>
          <a:xfrm>
            <a:off x="4066772" y="3457516"/>
            <a:ext cx="2595723" cy="826181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菱形 52"/>
          <p:cNvSpPr/>
          <p:nvPr/>
        </p:nvSpPr>
        <p:spPr>
          <a:xfrm>
            <a:off x="5424698" y="2926686"/>
            <a:ext cx="1028152" cy="530830"/>
          </a:xfrm>
          <a:prstGeom prst="diamond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矩形 55"/>
          <p:cNvSpPr/>
          <p:nvPr/>
        </p:nvSpPr>
        <p:spPr>
          <a:xfrm>
            <a:off x="1848441" y="1774480"/>
            <a:ext cx="729049" cy="3339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矩形 56"/>
          <p:cNvSpPr/>
          <p:nvPr/>
        </p:nvSpPr>
        <p:spPr>
          <a:xfrm>
            <a:off x="2835772" y="1774480"/>
            <a:ext cx="729049" cy="3339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流程图: 磁盘 57"/>
          <p:cNvSpPr/>
          <p:nvPr/>
        </p:nvSpPr>
        <p:spPr>
          <a:xfrm>
            <a:off x="2677889" y="4283697"/>
            <a:ext cx="729049" cy="381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90E337-5595-405A-AAA3-9589F37D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013F3-94E1-43DE-9974-33FB5EB1DC6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139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 animBg="1"/>
      <p:bldP spid="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47A83B0-5B5B-4286-BE20-2AC7366AB2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876102"/>
            <a:ext cx="8178800" cy="5862626"/>
          </a:xfrm>
          <a:prstGeom prst="rect">
            <a:avLst/>
          </a:prstGeom>
        </p:spPr>
      </p:pic>
      <p:sp>
        <p:nvSpPr>
          <p:cNvPr id="7" name="菱形 4">
            <a:extLst>
              <a:ext uri="{FF2B5EF4-FFF2-40B4-BE49-F238E27FC236}">
                <a16:creationId xmlns:a16="http://schemas.microsoft.com/office/drawing/2014/main" id="{3C2B34DD-4A6F-4076-A119-EAD846DB730F}"/>
              </a:ext>
            </a:extLst>
          </p:cNvPr>
          <p:cNvSpPr/>
          <p:nvPr/>
        </p:nvSpPr>
        <p:spPr>
          <a:xfrm>
            <a:off x="2983624" y="4836655"/>
            <a:ext cx="1076177" cy="557609"/>
          </a:xfrm>
          <a:prstGeom prst="diamond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菱形 6">
            <a:extLst>
              <a:ext uri="{FF2B5EF4-FFF2-40B4-BE49-F238E27FC236}">
                <a16:creationId xmlns:a16="http://schemas.microsoft.com/office/drawing/2014/main" id="{4A4A8E56-5269-4188-B10A-63DD3D81CC1A}"/>
              </a:ext>
            </a:extLst>
          </p:cNvPr>
          <p:cNvSpPr/>
          <p:nvPr/>
        </p:nvSpPr>
        <p:spPr>
          <a:xfrm>
            <a:off x="936512" y="5676901"/>
            <a:ext cx="1081877" cy="530418"/>
          </a:xfrm>
          <a:prstGeom prst="diamond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EFFE81E-B6EA-450B-A232-3DFE93BFEE96}"/>
              </a:ext>
            </a:extLst>
          </p:cNvPr>
          <p:cNvCxnSpPr>
            <a:cxnSpLocks/>
          </p:cNvCxnSpPr>
          <p:nvPr/>
        </p:nvCxnSpPr>
        <p:spPr>
          <a:xfrm flipV="1">
            <a:off x="5788296" y="2498997"/>
            <a:ext cx="50535" cy="26164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10">
            <a:extLst>
              <a:ext uri="{FF2B5EF4-FFF2-40B4-BE49-F238E27FC236}">
                <a16:creationId xmlns:a16="http://schemas.microsoft.com/office/drawing/2014/main" id="{7BB171BA-C482-4760-9D17-219E51D1AE49}"/>
              </a:ext>
            </a:extLst>
          </p:cNvPr>
          <p:cNvCxnSpPr>
            <a:cxnSpLocks/>
          </p:cNvCxnSpPr>
          <p:nvPr/>
        </p:nvCxnSpPr>
        <p:spPr>
          <a:xfrm flipH="1" flipV="1">
            <a:off x="2677166" y="1358900"/>
            <a:ext cx="3161666" cy="11400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3">
            <a:extLst>
              <a:ext uri="{FF2B5EF4-FFF2-40B4-BE49-F238E27FC236}">
                <a16:creationId xmlns:a16="http://schemas.microsoft.com/office/drawing/2014/main" id="{DC26121B-0B8E-4D3A-BD02-FD44A8F26B7F}"/>
              </a:ext>
            </a:extLst>
          </p:cNvPr>
          <p:cNvCxnSpPr>
            <a:cxnSpLocks/>
          </p:cNvCxnSpPr>
          <p:nvPr/>
        </p:nvCxnSpPr>
        <p:spPr>
          <a:xfrm flipH="1">
            <a:off x="1478005" y="1358900"/>
            <a:ext cx="1199161" cy="11400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6">
            <a:extLst>
              <a:ext uri="{FF2B5EF4-FFF2-40B4-BE49-F238E27FC236}">
                <a16:creationId xmlns:a16="http://schemas.microsoft.com/office/drawing/2014/main" id="{DEBAD718-B520-4B86-81B1-56E363D7DB35}"/>
              </a:ext>
            </a:extLst>
          </p:cNvPr>
          <p:cNvCxnSpPr>
            <a:cxnSpLocks/>
          </p:cNvCxnSpPr>
          <p:nvPr/>
        </p:nvCxnSpPr>
        <p:spPr>
          <a:xfrm>
            <a:off x="1477451" y="2498997"/>
            <a:ext cx="2044262" cy="14557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20">
            <a:extLst>
              <a:ext uri="{FF2B5EF4-FFF2-40B4-BE49-F238E27FC236}">
                <a16:creationId xmlns:a16="http://schemas.microsoft.com/office/drawing/2014/main" id="{6C2C7EAA-71C5-4424-BF4C-CD7C0C427D71}"/>
              </a:ext>
            </a:extLst>
          </p:cNvPr>
          <p:cNvCxnSpPr>
            <a:cxnSpLocks/>
          </p:cNvCxnSpPr>
          <p:nvPr/>
        </p:nvCxnSpPr>
        <p:spPr>
          <a:xfrm flipH="1">
            <a:off x="3378299" y="3954703"/>
            <a:ext cx="56513" cy="11400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24">
            <a:extLst>
              <a:ext uri="{FF2B5EF4-FFF2-40B4-BE49-F238E27FC236}">
                <a16:creationId xmlns:a16="http://schemas.microsoft.com/office/drawing/2014/main" id="{87491E15-67F6-4562-A176-991F87D14CF4}"/>
              </a:ext>
            </a:extLst>
          </p:cNvPr>
          <p:cNvCxnSpPr>
            <a:cxnSpLocks/>
          </p:cNvCxnSpPr>
          <p:nvPr/>
        </p:nvCxnSpPr>
        <p:spPr>
          <a:xfrm flipV="1">
            <a:off x="3633543" y="2498997"/>
            <a:ext cx="128245" cy="25958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27">
            <a:extLst>
              <a:ext uri="{FF2B5EF4-FFF2-40B4-BE49-F238E27FC236}">
                <a16:creationId xmlns:a16="http://schemas.microsoft.com/office/drawing/2014/main" id="{FA1708CF-A372-489A-8D7C-0AEF0F51175A}"/>
              </a:ext>
            </a:extLst>
          </p:cNvPr>
          <p:cNvCxnSpPr>
            <a:cxnSpLocks/>
          </p:cNvCxnSpPr>
          <p:nvPr/>
        </p:nvCxnSpPr>
        <p:spPr>
          <a:xfrm flipV="1">
            <a:off x="3761788" y="1236027"/>
            <a:ext cx="3168386" cy="12629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30">
            <a:extLst>
              <a:ext uri="{FF2B5EF4-FFF2-40B4-BE49-F238E27FC236}">
                <a16:creationId xmlns:a16="http://schemas.microsoft.com/office/drawing/2014/main" id="{878C00E4-D6CD-47F7-9A27-7AB411F3FA8B}"/>
              </a:ext>
            </a:extLst>
          </p:cNvPr>
          <p:cNvCxnSpPr>
            <a:cxnSpLocks/>
          </p:cNvCxnSpPr>
          <p:nvPr/>
        </p:nvCxnSpPr>
        <p:spPr>
          <a:xfrm>
            <a:off x="6923454" y="1236027"/>
            <a:ext cx="836246" cy="12629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33">
            <a:extLst>
              <a:ext uri="{FF2B5EF4-FFF2-40B4-BE49-F238E27FC236}">
                <a16:creationId xmlns:a16="http://schemas.microsoft.com/office/drawing/2014/main" id="{3E4C63D1-0571-4825-9A5B-96C760558B3F}"/>
              </a:ext>
            </a:extLst>
          </p:cNvPr>
          <p:cNvCxnSpPr>
            <a:cxnSpLocks/>
          </p:cNvCxnSpPr>
          <p:nvPr/>
        </p:nvCxnSpPr>
        <p:spPr>
          <a:xfrm>
            <a:off x="7759700" y="2400300"/>
            <a:ext cx="0" cy="31369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标题 1">
            <a:extLst>
              <a:ext uri="{FF2B5EF4-FFF2-40B4-BE49-F238E27FC236}">
                <a16:creationId xmlns:a16="http://schemas.microsoft.com/office/drawing/2014/main" id="{A120DF12-03AB-4E25-A269-01C7F4022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11175"/>
            <a:ext cx="7886700" cy="650285"/>
          </a:xfrm>
        </p:spPr>
        <p:txBody>
          <a:bodyPr/>
          <a:lstStyle/>
          <a:p>
            <a:pPr algn="ctr"/>
            <a:r>
              <a:rPr lang="en-US" sz="3600" dirty="0"/>
              <a:t>Host-based </a:t>
            </a:r>
            <a:r>
              <a:rPr lang="en-US" altLang="zh-CN" sz="3600" dirty="0"/>
              <a:t>RSNode</a:t>
            </a:r>
            <a:endParaRPr lang="en-US" sz="3600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147D3B5E-A8CD-4F30-AB1A-D22C5617B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013F3-94E1-43DE-9974-33FB5EB1DC6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47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876102"/>
            <a:ext cx="8178800" cy="5862626"/>
          </a:xfrm>
          <a:prstGeom prst="rect">
            <a:avLst/>
          </a:prstGeom>
        </p:spPr>
      </p:pic>
      <p:sp>
        <p:nvSpPr>
          <p:cNvPr id="5" name="菱形 4"/>
          <p:cNvSpPr/>
          <p:nvPr/>
        </p:nvSpPr>
        <p:spPr>
          <a:xfrm>
            <a:off x="5152672" y="3567055"/>
            <a:ext cx="1387828" cy="755978"/>
          </a:xfrm>
          <a:prstGeom prst="diamond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菱形 6"/>
          <p:cNvSpPr/>
          <p:nvPr/>
        </p:nvSpPr>
        <p:spPr>
          <a:xfrm>
            <a:off x="3053646" y="2131502"/>
            <a:ext cx="1340554" cy="696057"/>
          </a:xfrm>
          <a:prstGeom prst="diamond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5788296" y="3945044"/>
            <a:ext cx="185290" cy="11704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973586" y="2445631"/>
            <a:ext cx="1703564" cy="149941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7677150" y="2479531"/>
            <a:ext cx="82550" cy="30576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标题 1"/>
          <p:cNvSpPr>
            <a:spLocks noGrp="1"/>
          </p:cNvSpPr>
          <p:nvPr>
            <p:ph type="title"/>
          </p:nvPr>
        </p:nvSpPr>
        <p:spPr>
          <a:xfrm>
            <a:off x="736600" y="24964"/>
            <a:ext cx="7886700" cy="636060"/>
          </a:xfrm>
        </p:spPr>
        <p:txBody>
          <a:bodyPr/>
          <a:lstStyle/>
          <a:p>
            <a:pPr algn="ctr"/>
            <a:r>
              <a:rPr lang="en-US" sz="3600" dirty="0"/>
              <a:t>Network-based </a:t>
            </a:r>
            <a:r>
              <a:rPr lang="en-US" altLang="zh-CN" sz="3600" dirty="0"/>
              <a:t>RSNode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A5E24-6E9D-4FA1-AE76-9F79AA18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013F3-94E1-43DE-9974-33FB5EB1DC6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805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408872134"/>
              </p:ext>
            </p:extLst>
          </p:nvPr>
        </p:nvGraphicFramePr>
        <p:xfrm>
          <a:off x="628650" y="130347"/>
          <a:ext cx="7886700" cy="907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539432"/>
              </p:ext>
            </p:extLst>
          </p:nvPr>
        </p:nvGraphicFramePr>
        <p:xfrm>
          <a:off x="636588" y="1701800"/>
          <a:ext cx="78787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312">
                  <a:extLst>
                    <a:ext uri="{9D8B030D-6E8A-4147-A177-3AD203B41FA5}">
                      <a16:colId xmlns:a16="http://schemas.microsoft.com/office/drawing/2014/main" val="3076885641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135550325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2068888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Host-based RSNode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Network-based</a:t>
                      </a:r>
                      <a:r>
                        <a:rPr lang="en-US" sz="2800" baseline="0" dirty="0"/>
                        <a:t> RSNode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15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Target Scenario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Throughput</a:t>
                      </a:r>
                      <a:r>
                        <a:rPr lang="en-US" sz="2400" baseline="0" dirty="0"/>
                        <a:t> critical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Latency critical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599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Typical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HDFS, etc.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Cassandra, etc.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22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Data</a:t>
                      </a:r>
                      <a:r>
                        <a:rPr lang="en-US" sz="2400" b="1" baseline="0" dirty="0"/>
                        <a:t> Object Size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Several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 MBs</a:t>
                      </a:r>
                      <a:r>
                        <a:rPr lang="en-US" sz="2400" baseline="0" dirty="0"/>
                        <a:t> or GBs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0" baseline="0" dirty="0"/>
                        <a:t>About 1KB</a:t>
                      </a:r>
                      <a:endParaRPr lang="en-US" sz="2400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38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Latency Requirement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Tens of milliseconds,</a:t>
                      </a:r>
                      <a:r>
                        <a:rPr lang="en-US" sz="2400" baseline="0" dirty="0"/>
                        <a:t> Seconds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Milliseconds,</a:t>
                      </a:r>
                    </a:p>
                    <a:p>
                      <a:pPr algn="ctr"/>
                      <a:r>
                        <a:rPr lang="en-US" sz="2400" dirty="0"/>
                        <a:t>Sub-millisecond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37044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Available</a:t>
                      </a:r>
                      <a:r>
                        <a:rPr lang="en-US" sz="2400" b="1" baseline="0" dirty="0"/>
                        <a:t> Solution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Proxy servers, Mayflower</a:t>
                      </a:r>
                      <a:r>
                        <a:rPr lang="en-US" sz="2400" baseline="30000" dirty="0"/>
                        <a:t>[1]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etc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NetRS</a:t>
                      </a:r>
                      <a:endParaRPr lang="en-US" sz="3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473191"/>
                  </a:ext>
                </a:extLst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958850" y="6004866"/>
            <a:ext cx="788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[1] S. Rizvi, et al., “Mayflower: Improving Distributed </a:t>
            </a:r>
            <a:r>
              <a:rPr lang="en-US" sz="1600" dirty="0" err="1"/>
              <a:t>Filesystem</a:t>
            </a:r>
            <a:r>
              <a:rPr lang="en-US" sz="1600" dirty="0"/>
              <a:t> Performance Through SDN/</a:t>
            </a:r>
            <a:r>
              <a:rPr lang="en-US" sz="1600" dirty="0" err="1"/>
              <a:t>Filesystem</a:t>
            </a:r>
            <a:r>
              <a:rPr lang="en-US" sz="1600" dirty="0"/>
              <a:t> Co-Design,” in IEEE ICDCS, 2016.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67AE5-777D-4FFC-A4D3-2FB728E4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72566-6F62-4B19-AFB8-A625C8CDC42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76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CAA8-2F23-4A0B-B988-21A637E7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9C13D-A012-4997-B33F-35D706B73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234" y="1825625"/>
            <a:ext cx="708411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sz="4000" dirty="0"/>
              <a:t>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4000" dirty="0"/>
              <a:t>Replica Selection Challenges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4000" dirty="0">
                <a:solidFill>
                  <a:srgbClr val="FF0000"/>
                </a:solidFill>
              </a:rPr>
              <a:t>The Design of </a:t>
            </a:r>
            <a:r>
              <a:rPr lang="en-US" altLang="zh-CN" sz="4000" dirty="0" err="1">
                <a:solidFill>
                  <a:srgbClr val="FF0000"/>
                </a:solidFill>
              </a:rPr>
              <a:t>NetRS</a:t>
            </a:r>
            <a:endParaRPr lang="en-US" altLang="zh-CN" sz="40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4000" dirty="0"/>
              <a:t>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4000" dirty="0"/>
              <a:t>Conclusion</a:t>
            </a:r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E3530-80A9-4DDC-B06D-7F3C981F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013F3-94E1-43DE-9974-33FB5EB1DC6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75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3.1 </a:t>
            </a:r>
            <a:r>
              <a:rPr lang="en-US" dirty="0" err="1"/>
              <a:t>RSNodes</a:t>
            </a:r>
            <a:r>
              <a:rPr lang="en-US" dirty="0"/>
              <a:t> Placement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28650" y="2443759"/>
            <a:ext cx="7886700" cy="4351338"/>
          </a:xfrm>
        </p:spPr>
        <p:txBody>
          <a:bodyPr/>
          <a:lstStyle/>
          <a:p>
            <a:r>
              <a:rPr lang="en-US" dirty="0"/>
              <a:t>HOW TO </a:t>
            </a:r>
            <a:r>
              <a:rPr lang="en-US" b="1" dirty="0">
                <a:solidFill>
                  <a:srgbClr val="FF0000"/>
                </a:solidFill>
              </a:rPr>
              <a:t>place RSNodes in a complex topology </a:t>
            </a:r>
            <a:r>
              <a:rPr lang="en-US" dirty="0"/>
              <a:t>of datacenter network?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TO set forwarding rules for NetRS packets?</a:t>
            </a:r>
          </a:p>
          <a:p>
            <a:endParaRPr lang="en-US" dirty="0"/>
          </a:p>
          <a:p>
            <a:r>
              <a:rPr lang="en-US" dirty="0"/>
              <a:t>HOW TO accommodate diverse algorithms of replica selection?</a:t>
            </a:r>
          </a:p>
          <a:p>
            <a:endParaRPr lang="en-US" dirty="0"/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/>
          </a:p>
        </p:txBody>
      </p:sp>
      <p:sp>
        <p:nvSpPr>
          <p:cNvPr id="4" name="右箭头 3"/>
          <p:cNvSpPr/>
          <p:nvPr/>
        </p:nvSpPr>
        <p:spPr>
          <a:xfrm>
            <a:off x="97310" y="2466634"/>
            <a:ext cx="531340" cy="44342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8DF42-0B11-43EB-A46F-1DC8CCE2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013F3-94E1-43DE-9974-33FB5EB1DC6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8749EE-DC25-46F8-BA89-55C366659453}"/>
              </a:ext>
            </a:extLst>
          </p:cNvPr>
          <p:cNvSpPr/>
          <p:nvPr/>
        </p:nvSpPr>
        <p:spPr>
          <a:xfrm>
            <a:off x="2749210" y="1420892"/>
            <a:ext cx="34407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NetRS</a:t>
            </a:r>
            <a:r>
              <a:rPr lang="en-US" altLang="zh-CN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 Challenges</a:t>
            </a:r>
            <a:endParaRPr lang="zh-CN" alt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692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919" y="1829309"/>
            <a:ext cx="6060162" cy="434397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2030385" y="2135558"/>
            <a:ext cx="5013882" cy="3202561"/>
            <a:chOff x="2030385" y="2135558"/>
            <a:chExt cx="5013882" cy="3202561"/>
          </a:xfrm>
        </p:grpSpPr>
        <p:cxnSp>
          <p:nvCxnSpPr>
            <p:cNvPr id="15" name="直接箭头连接符 14"/>
            <p:cNvCxnSpPr/>
            <p:nvPr/>
          </p:nvCxnSpPr>
          <p:spPr>
            <a:xfrm flipV="1">
              <a:off x="2030385" y="4001294"/>
              <a:ext cx="185936" cy="95045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2216321" y="3032239"/>
              <a:ext cx="1369961" cy="103078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3586282" y="2135558"/>
              <a:ext cx="2595432" cy="89668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6161222" y="2135558"/>
              <a:ext cx="883045" cy="97245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H="1">
              <a:off x="6939971" y="3086993"/>
              <a:ext cx="72547" cy="97603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H="1">
              <a:off x="6848214" y="4063024"/>
              <a:ext cx="91757" cy="127509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RSNodes Placement Optimization</a:t>
            </a:r>
          </a:p>
        </p:txBody>
      </p:sp>
      <p:sp>
        <p:nvSpPr>
          <p:cNvPr id="5" name="菱形 4"/>
          <p:cNvSpPr/>
          <p:nvPr/>
        </p:nvSpPr>
        <p:spPr>
          <a:xfrm>
            <a:off x="1662575" y="2728981"/>
            <a:ext cx="1061154" cy="606517"/>
          </a:xfrm>
          <a:prstGeom prst="diamond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菱形 5"/>
          <p:cNvSpPr/>
          <p:nvPr/>
        </p:nvSpPr>
        <p:spPr>
          <a:xfrm>
            <a:off x="3103072" y="3759766"/>
            <a:ext cx="1061154" cy="606517"/>
          </a:xfrm>
          <a:prstGeom prst="diamond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菱形 6"/>
          <p:cNvSpPr/>
          <p:nvPr/>
        </p:nvSpPr>
        <p:spPr>
          <a:xfrm>
            <a:off x="3103072" y="2728981"/>
            <a:ext cx="1061154" cy="606517"/>
          </a:xfrm>
          <a:prstGeom prst="diamond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菱形 7"/>
          <p:cNvSpPr/>
          <p:nvPr/>
        </p:nvSpPr>
        <p:spPr>
          <a:xfrm>
            <a:off x="4836416" y="3759766"/>
            <a:ext cx="1061154" cy="606517"/>
          </a:xfrm>
          <a:prstGeom prst="diamond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菱形 8"/>
          <p:cNvSpPr/>
          <p:nvPr/>
        </p:nvSpPr>
        <p:spPr>
          <a:xfrm>
            <a:off x="6328186" y="3759766"/>
            <a:ext cx="1061154" cy="606517"/>
          </a:xfrm>
          <a:prstGeom prst="diamond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菱形 9"/>
          <p:cNvSpPr/>
          <p:nvPr/>
        </p:nvSpPr>
        <p:spPr>
          <a:xfrm>
            <a:off x="4836416" y="2728981"/>
            <a:ext cx="1061154" cy="606517"/>
          </a:xfrm>
          <a:prstGeom prst="diamond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菱形 10"/>
          <p:cNvSpPr/>
          <p:nvPr/>
        </p:nvSpPr>
        <p:spPr>
          <a:xfrm>
            <a:off x="6328186" y="2728981"/>
            <a:ext cx="1061154" cy="606517"/>
          </a:xfrm>
          <a:prstGeom prst="diamond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菱形 11"/>
          <p:cNvSpPr/>
          <p:nvPr/>
        </p:nvSpPr>
        <p:spPr>
          <a:xfrm>
            <a:off x="5630645" y="1832300"/>
            <a:ext cx="1061154" cy="606517"/>
          </a:xfrm>
          <a:prstGeom prst="diamond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菱形 12"/>
          <p:cNvSpPr/>
          <p:nvPr/>
        </p:nvSpPr>
        <p:spPr>
          <a:xfrm>
            <a:off x="1662575" y="3759766"/>
            <a:ext cx="1061154" cy="606517"/>
          </a:xfrm>
          <a:prstGeom prst="diamond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" name="菱形 13"/>
          <p:cNvSpPr/>
          <p:nvPr/>
        </p:nvSpPr>
        <p:spPr>
          <a:xfrm>
            <a:off x="2525128" y="1832300"/>
            <a:ext cx="1061154" cy="606517"/>
          </a:xfrm>
          <a:prstGeom prst="diamond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5929080" y="1678610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?</a:t>
            </a:r>
            <a:endParaRPr lang="zh-CN" altLang="en-U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823563" y="1690688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?</a:t>
            </a:r>
            <a:endParaRPr lang="zh-CN" altLang="en-U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380442" y="2599779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?</a:t>
            </a:r>
            <a:endParaRPr lang="zh-CN" altLang="en-U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612329" y="2581321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?</a:t>
            </a:r>
            <a:endParaRPr lang="zh-CN" altLang="en-U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115111" y="2601940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?</a:t>
            </a:r>
            <a:endParaRPr lang="zh-CN" altLang="en-U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113731" y="3625662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?</a:t>
            </a:r>
            <a:endParaRPr lang="zh-CN" altLang="en-U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951529" y="2591816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?</a:t>
            </a:r>
            <a:endParaRPr lang="zh-CN" altLang="en-U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602744" y="3625662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?</a:t>
            </a:r>
            <a:endParaRPr lang="zh-CN" altLang="en-U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395919" y="3638072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?</a:t>
            </a:r>
            <a:endParaRPr lang="zh-CN" altLang="en-U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963687" y="3625662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?</a:t>
            </a:r>
            <a:endParaRPr lang="zh-CN" altLang="en-U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EC197DC-8EDD-4CBF-B321-9A7A3554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013F3-94E1-43DE-9974-33FB5EB1DC6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482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RSNodes Placement Optimization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Optimization goals</a:t>
            </a:r>
          </a:p>
          <a:p>
            <a:pPr lvl="1"/>
            <a:r>
              <a:rPr lang="en-US" dirty="0"/>
              <a:t>Maximizing the </a:t>
            </a:r>
            <a:r>
              <a:rPr lang="en-US" dirty="0" err="1"/>
              <a:t>recency</a:t>
            </a:r>
            <a:r>
              <a:rPr lang="en-US" dirty="0"/>
              <a:t> of local status for an RSNode.</a:t>
            </a:r>
          </a:p>
          <a:p>
            <a:pPr lvl="1"/>
            <a:r>
              <a:rPr lang="en-US" dirty="0"/>
              <a:t>Minimizing the occurrence of “herd behavior”.</a:t>
            </a:r>
          </a:p>
          <a:p>
            <a:r>
              <a:rPr lang="en-US" b="1" dirty="0"/>
              <a:t>Optimization constraints</a:t>
            </a:r>
          </a:p>
          <a:p>
            <a:pPr lvl="1"/>
            <a:r>
              <a:rPr lang="en-US" dirty="0"/>
              <a:t>There should be only one RSNode for each request.</a:t>
            </a:r>
          </a:p>
          <a:p>
            <a:pPr lvl="1"/>
            <a:r>
              <a:rPr lang="en-US" dirty="0"/>
              <a:t>The utilization of a network device should be limited.</a:t>
            </a:r>
          </a:p>
          <a:p>
            <a:pPr lvl="1"/>
            <a:r>
              <a:rPr lang="en-US" dirty="0"/>
              <a:t>The total amount of extra hops to RSNodes that requests take should be limited.</a:t>
            </a:r>
          </a:p>
          <a:p>
            <a:r>
              <a:rPr lang="en-US" b="1" dirty="0"/>
              <a:t>Optimization method</a:t>
            </a:r>
          </a:p>
          <a:p>
            <a:pPr lvl="1"/>
            <a:r>
              <a:rPr lang="en-US" dirty="0"/>
              <a:t>We use Integer Linear Programming (ILP) to formalize the optimization problem.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9A747-2E60-419D-9024-0756BC71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013F3-94E1-43DE-9974-33FB5EB1DC6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1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CAA8-2F23-4A0B-B988-21A637E7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9C13D-A012-4997-B33F-35D706B73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234" y="1825625"/>
            <a:ext cx="708411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sz="4000" dirty="0">
                <a:solidFill>
                  <a:srgbClr val="FF0000"/>
                </a:solidFill>
              </a:rPr>
              <a:t>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4000" dirty="0"/>
              <a:t>Replica Selection Challenges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4000" dirty="0"/>
              <a:t>The Design of </a:t>
            </a:r>
            <a:r>
              <a:rPr lang="en-US" altLang="zh-CN" sz="4000" dirty="0" err="1"/>
              <a:t>NetRS</a:t>
            </a:r>
            <a:endParaRPr lang="en-US" altLang="zh-CN" sz="40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4000" dirty="0"/>
              <a:t>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4000" dirty="0"/>
              <a:t>Conclusion</a:t>
            </a:r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E3530-80A9-4DDC-B06D-7F3C981F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013F3-94E1-43DE-9974-33FB5EB1DC6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72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RSNodes Placement Optimization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Traffic group</a:t>
            </a:r>
          </a:p>
          <a:p>
            <a:pPr lvl="1"/>
            <a:r>
              <a:rPr lang="en-US" dirty="0"/>
              <a:t>The granularity of RSNode allocation.</a:t>
            </a:r>
          </a:p>
          <a:p>
            <a:r>
              <a:rPr lang="en-US" b="1" dirty="0"/>
              <a:t>NetRS controller</a:t>
            </a:r>
          </a:p>
          <a:p>
            <a:pPr lvl="1"/>
            <a:r>
              <a:rPr lang="en-US" dirty="0"/>
              <a:t>A centralized controller.</a:t>
            </a:r>
          </a:p>
          <a:p>
            <a:pPr lvl="1"/>
            <a:r>
              <a:rPr lang="en-US" dirty="0"/>
              <a:t>Periodically updates the placement of RSNodes.</a:t>
            </a:r>
          </a:p>
          <a:p>
            <a:r>
              <a:rPr lang="en-US" b="1" dirty="0"/>
              <a:t>Ne</a:t>
            </a:r>
            <a:r>
              <a:rPr lang="en-US" altLang="zh-CN" b="1" dirty="0"/>
              <a:t>tRS monitor</a:t>
            </a:r>
          </a:p>
          <a:p>
            <a:pPr lvl="1"/>
            <a:r>
              <a:rPr lang="en-US" dirty="0"/>
              <a:t>Match-action rules (counters).</a:t>
            </a:r>
          </a:p>
          <a:p>
            <a:pPr lvl="1"/>
            <a:r>
              <a:rPr lang="en-US" dirty="0"/>
              <a:t>Only on </a:t>
            </a:r>
            <a:r>
              <a:rPr lang="en-US" dirty="0" err="1"/>
              <a:t>ToR</a:t>
            </a:r>
            <a:r>
              <a:rPr lang="en-US" dirty="0"/>
              <a:t> switches.</a:t>
            </a:r>
          </a:p>
          <a:p>
            <a:pPr lvl="1"/>
            <a:r>
              <a:rPr lang="en-US" dirty="0"/>
              <a:t>Collect traffic statistics.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28CFB-06AC-4040-B744-F70A25C5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013F3-94E1-43DE-9974-33FB5EB1DC6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95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3.2 </a:t>
            </a:r>
            <a:r>
              <a:rPr lang="en-US" dirty="0" err="1"/>
              <a:t>NetRS</a:t>
            </a:r>
            <a:r>
              <a:rPr lang="en-US" dirty="0"/>
              <a:t> Forwarding Rules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28650" y="2443759"/>
            <a:ext cx="7886700" cy="4351338"/>
          </a:xfrm>
        </p:spPr>
        <p:txBody>
          <a:bodyPr/>
          <a:lstStyle/>
          <a:p>
            <a:r>
              <a:rPr lang="en-US" dirty="0"/>
              <a:t>HOW TO place RSNodes in a complex topology of datacenter network?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TO </a:t>
            </a:r>
            <a:r>
              <a:rPr lang="en-US" b="1" dirty="0">
                <a:solidFill>
                  <a:srgbClr val="FF0000"/>
                </a:solidFill>
              </a:rPr>
              <a:t>set forwarding rules </a:t>
            </a:r>
            <a:r>
              <a:rPr lang="en-US" dirty="0"/>
              <a:t>for NetRS packets?</a:t>
            </a:r>
          </a:p>
          <a:p>
            <a:endParaRPr lang="en-US" dirty="0"/>
          </a:p>
          <a:p>
            <a:r>
              <a:rPr lang="en-US" dirty="0"/>
              <a:t>HOW TO accommodate diverse algorithms of replica selection?</a:t>
            </a:r>
          </a:p>
          <a:p>
            <a:endParaRPr lang="en-US" dirty="0"/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/>
          </a:p>
        </p:txBody>
      </p:sp>
      <p:sp>
        <p:nvSpPr>
          <p:cNvPr id="4" name="右箭头 3"/>
          <p:cNvSpPr/>
          <p:nvPr/>
        </p:nvSpPr>
        <p:spPr>
          <a:xfrm>
            <a:off x="97310" y="3831608"/>
            <a:ext cx="531340" cy="44342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8DF42-0B11-43EB-A46F-1DC8CCE2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013F3-94E1-43DE-9974-33FB5EB1DC6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8749EE-DC25-46F8-BA89-55C366659453}"/>
              </a:ext>
            </a:extLst>
          </p:cNvPr>
          <p:cNvSpPr/>
          <p:nvPr/>
        </p:nvSpPr>
        <p:spPr>
          <a:xfrm>
            <a:off x="2749210" y="1420892"/>
            <a:ext cx="34407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NetRS</a:t>
            </a:r>
            <a:r>
              <a:rPr lang="en-US" altLang="zh-CN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 Challenges</a:t>
            </a:r>
            <a:endParaRPr lang="zh-CN" alt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502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Forwarding Rules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Keep things in network</a:t>
            </a:r>
          </a:p>
          <a:p>
            <a:pPr lvl="1"/>
            <a:r>
              <a:rPr lang="en-US" dirty="0"/>
              <a:t>RSNodes placement should be agnostic to end-hosts.</a:t>
            </a:r>
          </a:p>
          <a:p>
            <a:r>
              <a:rPr lang="en-US" b="1" dirty="0"/>
              <a:t>Support dynamically enabling/disabling NetRS</a:t>
            </a:r>
          </a:p>
          <a:p>
            <a:pPr lvl="1"/>
            <a:r>
              <a:rPr lang="en-US" dirty="0"/>
              <a:t>Clients can select replicas for requests when exceptions (e.g. failure of network device) occur.</a:t>
            </a:r>
          </a:p>
          <a:p>
            <a:r>
              <a:rPr lang="en-US" b="1" dirty="0"/>
              <a:t>Handle multiple paths problem</a:t>
            </a:r>
          </a:p>
          <a:p>
            <a:pPr lvl="1"/>
            <a:r>
              <a:rPr lang="en-US" dirty="0"/>
              <a:t>A request and its response should flow through the same RSNode.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C3CD9-8829-4EEE-B53A-21D14421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013F3-94E1-43DE-9974-33FB5EB1DC6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27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Keep Things in Network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62" y="1628903"/>
            <a:ext cx="8182865" cy="1236799"/>
          </a:xfrm>
          <a:prstGeom prst="rect">
            <a:avLst/>
          </a:prstGeom>
        </p:spPr>
      </p:pic>
      <p:sp>
        <p:nvSpPr>
          <p:cNvPr id="11" name="圆角矩形标注 10"/>
          <p:cNvSpPr/>
          <p:nvPr/>
        </p:nvSpPr>
        <p:spPr>
          <a:xfrm rot="10800000" flipV="1">
            <a:off x="1272743" y="2803917"/>
            <a:ext cx="1346887" cy="470622"/>
          </a:xfrm>
          <a:prstGeom prst="wedgeRoundRectCallout">
            <a:avLst>
              <a:gd name="adj1" fmla="val -43553"/>
              <a:gd name="adj2" fmla="val -110300"/>
              <a:gd name="adj3" fmla="val 16667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RSNode ID</a:t>
            </a:r>
          </a:p>
        </p:txBody>
      </p:sp>
      <p:sp>
        <p:nvSpPr>
          <p:cNvPr id="12" name="圆角矩形标注 11"/>
          <p:cNvSpPr/>
          <p:nvPr/>
        </p:nvSpPr>
        <p:spPr>
          <a:xfrm rot="10800000" flipV="1">
            <a:off x="3225113" y="2809563"/>
            <a:ext cx="1346887" cy="469557"/>
          </a:xfrm>
          <a:prstGeom prst="wedgeRoundRectCallout">
            <a:avLst>
              <a:gd name="adj1" fmla="val 50025"/>
              <a:gd name="adj2" fmla="val -110300"/>
              <a:gd name="adj3" fmla="val 16667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Magic Field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553362" y="3422821"/>
            <a:ext cx="7886700" cy="3184456"/>
          </a:xfrm>
        </p:spPr>
        <p:txBody>
          <a:bodyPr/>
          <a:lstStyle/>
          <a:p>
            <a:r>
              <a:rPr lang="en-US" sz="2400" dirty="0"/>
              <a:t>Magic Field</a:t>
            </a:r>
          </a:p>
          <a:p>
            <a:pPr lvl="1"/>
            <a:r>
              <a:rPr lang="en-US" sz="2000" dirty="0"/>
              <a:t>A label shows the type of a packet.</a:t>
            </a:r>
          </a:p>
          <a:p>
            <a:r>
              <a:rPr lang="en-US" sz="2400" dirty="0"/>
              <a:t>RSNode ID</a:t>
            </a:r>
          </a:p>
          <a:p>
            <a:pPr lvl="1"/>
            <a:r>
              <a:rPr lang="en-US" sz="2000" dirty="0"/>
              <a:t>An ID indicates where the RSNode is located in the network topology.</a:t>
            </a:r>
          </a:p>
          <a:p>
            <a:r>
              <a:rPr lang="en-US" sz="2400" dirty="0"/>
              <a:t>Replica Group ID</a:t>
            </a:r>
          </a:p>
          <a:p>
            <a:pPr lvl="1"/>
            <a:r>
              <a:rPr lang="en-US" sz="2000" dirty="0"/>
              <a:t>An ID indicate the set of replica servers that can serve this request.</a:t>
            </a:r>
          </a:p>
          <a:p>
            <a:r>
              <a:rPr lang="en-US" sz="2400" dirty="0"/>
              <a:t>Clients </a:t>
            </a:r>
            <a:r>
              <a:rPr lang="en-US" sz="2400" b="1" dirty="0">
                <a:solidFill>
                  <a:srgbClr val="FF0000"/>
                </a:solidFill>
              </a:rPr>
              <a:t>ONLY</a:t>
            </a:r>
            <a:r>
              <a:rPr lang="en-US" sz="2400" dirty="0"/>
              <a:t> need to set </a:t>
            </a:r>
            <a:r>
              <a:rPr lang="en-US" sz="2400" b="1" dirty="0">
                <a:solidFill>
                  <a:srgbClr val="FF0000"/>
                </a:solidFill>
              </a:rPr>
              <a:t>MF &amp; RGID</a:t>
            </a:r>
            <a:r>
              <a:rPr lang="en-US" sz="2400" dirty="0"/>
              <a:t>.</a:t>
            </a:r>
          </a:p>
        </p:txBody>
      </p:sp>
      <p:sp>
        <p:nvSpPr>
          <p:cNvPr id="7" name="圆角矩形标注 6"/>
          <p:cNvSpPr/>
          <p:nvPr/>
        </p:nvSpPr>
        <p:spPr>
          <a:xfrm rot="10800000" flipV="1">
            <a:off x="4881847" y="2803917"/>
            <a:ext cx="1990900" cy="469557"/>
          </a:xfrm>
          <a:prstGeom prst="wedgeRoundRectCallout">
            <a:avLst>
              <a:gd name="adj1" fmla="val 50025"/>
              <a:gd name="adj2" fmla="val -110300"/>
              <a:gd name="adj3" fmla="val 16667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Replica Group 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F96D7-3C1C-4C5C-BDA9-9CA36AB0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013F3-94E1-43DE-9974-33FB5EB1DC6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58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Keep Things in Network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37" y="1530528"/>
            <a:ext cx="8169361" cy="4931278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164123" y="2692189"/>
            <a:ext cx="1852246" cy="1715687"/>
            <a:chOff x="164123" y="2692189"/>
            <a:chExt cx="1852246" cy="1715687"/>
          </a:xfrm>
        </p:grpSpPr>
        <p:cxnSp>
          <p:nvCxnSpPr>
            <p:cNvPr id="7" name="直接箭头连接符 6"/>
            <p:cNvCxnSpPr>
              <a:endCxn id="14" idx="1"/>
            </p:cNvCxnSpPr>
            <p:nvPr/>
          </p:nvCxnSpPr>
          <p:spPr>
            <a:xfrm>
              <a:off x="164123" y="3550033"/>
              <a:ext cx="522713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686836" y="2692189"/>
              <a:ext cx="1329533" cy="171568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016369" y="1992923"/>
            <a:ext cx="2825262" cy="3135923"/>
            <a:chOff x="2016369" y="1992923"/>
            <a:chExt cx="2825262" cy="3135923"/>
          </a:xfrm>
        </p:grpSpPr>
        <p:cxnSp>
          <p:nvCxnSpPr>
            <p:cNvPr id="11" name="直接箭头连接符 10"/>
            <p:cNvCxnSpPr>
              <a:stCxn id="15" idx="3"/>
            </p:cNvCxnSpPr>
            <p:nvPr/>
          </p:nvCxnSpPr>
          <p:spPr>
            <a:xfrm flipV="1">
              <a:off x="3974123" y="3550033"/>
              <a:ext cx="867508" cy="1085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2286000" y="1992923"/>
              <a:ext cx="1688123" cy="313592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直接箭头连接符 15"/>
            <p:cNvCxnSpPr>
              <a:stCxn id="14" idx="3"/>
            </p:cNvCxnSpPr>
            <p:nvPr/>
          </p:nvCxnSpPr>
          <p:spPr>
            <a:xfrm>
              <a:off x="2016369" y="3550033"/>
              <a:ext cx="316523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E88C2-6891-4747-A829-B5FE5C2A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013F3-94E1-43DE-9974-33FB5EB1DC6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206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37" y="1530528"/>
            <a:ext cx="8169361" cy="493127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Enable/Disable NetRS</a:t>
            </a:r>
          </a:p>
        </p:txBody>
      </p:sp>
      <p:sp>
        <p:nvSpPr>
          <p:cNvPr id="6" name="矩形 5"/>
          <p:cNvSpPr/>
          <p:nvPr/>
        </p:nvSpPr>
        <p:spPr>
          <a:xfrm>
            <a:off x="2292302" y="2010947"/>
            <a:ext cx="1646652" cy="30885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3938954" y="2532185"/>
            <a:ext cx="1646652" cy="2051538"/>
            <a:chOff x="3938954" y="2532185"/>
            <a:chExt cx="1646652" cy="2051538"/>
          </a:xfrm>
        </p:grpSpPr>
        <p:cxnSp>
          <p:nvCxnSpPr>
            <p:cNvPr id="7" name="直接箭头连接符 6"/>
            <p:cNvCxnSpPr>
              <a:stCxn id="6" idx="3"/>
            </p:cNvCxnSpPr>
            <p:nvPr/>
          </p:nvCxnSpPr>
          <p:spPr>
            <a:xfrm>
              <a:off x="3938954" y="3555243"/>
              <a:ext cx="304800" cy="857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菱形 9"/>
            <p:cNvSpPr/>
            <p:nvPr/>
          </p:nvSpPr>
          <p:spPr>
            <a:xfrm>
              <a:off x="4140115" y="2532185"/>
              <a:ext cx="1445491" cy="2051538"/>
            </a:xfrm>
            <a:prstGeom prst="diamond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2157189" y="1978237"/>
            <a:ext cx="1789877" cy="3121301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Set an Illegal RSNode ID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4862861" y="4229100"/>
            <a:ext cx="3671539" cy="975946"/>
            <a:chOff x="4862861" y="4229100"/>
            <a:chExt cx="3671539" cy="975946"/>
          </a:xfrm>
        </p:grpSpPr>
        <p:cxnSp>
          <p:nvCxnSpPr>
            <p:cNvPr id="9" name="直接箭头连接符 8"/>
            <p:cNvCxnSpPr>
              <a:stCxn id="10" idx="2"/>
            </p:cNvCxnSpPr>
            <p:nvPr/>
          </p:nvCxnSpPr>
          <p:spPr>
            <a:xfrm>
              <a:off x="4862861" y="4583723"/>
              <a:ext cx="1646652" cy="14203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6528563" y="4229100"/>
              <a:ext cx="2005837" cy="97594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5527F5B-D19C-401D-A9A3-0EDE6904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013F3-94E1-43DE-9974-33FB5EB1DC6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124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Handle Multiple Paths Problem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62" y="1640028"/>
            <a:ext cx="8182865" cy="1214548"/>
          </a:xfrm>
          <a:prstGeom prst="rect">
            <a:avLst/>
          </a:prstGeom>
        </p:spPr>
      </p:pic>
      <p:sp>
        <p:nvSpPr>
          <p:cNvPr id="11" name="圆角矩形标注 10"/>
          <p:cNvSpPr/>
          <p:nvPr/>
        </p:nvSpPr>
        <p:spPr>
          <a:xfrm rot="10800000" flipV="1">
            <a:off x="1272743" y="2803917"/>
            <a:ext cx="1346887" cy="470622"/>
          </a:xfrm>
          <a:prstGeom prst="wedgeRoundRectCallout">
            <a:avLst>
              <a:gd name="adj1" fmla="val -43553"/>
              <a:gd name="adj2" fmla="val -110300"/>
              <a:gd name="adj3" fmla="val 16667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RSNode ID</a:t>
            </a:r>
          </a:p>
        </p:txBody>
      </p:sp>
      <p:sp>
        <p:nvSpPr>
          <p:cNvPr id="12" name="圆角矩形标注 11"/>
          <p:cNvSpPr/>
          <p:nvPr/>
        </p:nvSpPr>
        <p:spPr>
          <a:xfrm rot="10800000" flipV="1">
            <a:off x="3175685" y="2809563"/>
            <a:ext cx="1346887" cy="469557"/>
          </a:xfrm>
          <a:prstGeom prst="wedgeRoundRectCallout">
            <a:avLst>
              <a:gd name="adj1" fmla="val 50025"/>
              <a:gd name="adj2" fmla="val -110300"/>
              <a:gd name="adj3" fmla="val 16667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Magic Field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53362" y="3905294"/>
                <a:ext cx="7886700" cy="2594359"/>
              </a:xfrm>
            </p:spPr>
            <p:txBody>
              <a:bodyPr/>
              <a:lstStyle/>
              <a:p>
                <a:r>
                  <a:rPr lang="en-US" dirty="0"/>
                  <a:t>Servers set the RID in a response using its request RID.</a:t>
                </a:r>
              </a:p>
              <a:p>
                <a:r>
                  <a:rPr lang="en-US" dirty="0"/>
                  <a:t>Servers set the response MF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its request MF.</a:t>
                </a:r>
              </a:p>
              <a:p>
                <a:pPr lvl="1"/>
                <a:r>
                  <a:rPr lang="en-US" dirty="0"/>
                  <a:t>RSNodes set request MF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𝑟𝑒𝑠𝑝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𝑟𝑒𝑠𝑝</m:t>
                        </m:r>
                      </m:sub>
                    </m:sSub>
                  </m:oMath>
                </a14:m>
                <a:r>
                  <a:rPr lang="en-US" dirty="0"/>
                  <a:t> labels a packet as a NetRS response.</a:t>
                </a:r>
              </a:p>
            </p:txBody>
          </p:sp>
        </mc:Choice>
        <mc:Fallback xmlns="">
          <p:sp>
            <p:nvSpPr>
              <p:cNvPr id="1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362" y="3905294"/>
                <a:ext cx="7886700" cy="2594359"/>
              </a:xfrm>
              <a:blipFill>
                <a:blip r:embed="rId4"/>
                <a:stretch>
                  <a:fillRect l="-1391" t="-4000" b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BCEE9-5C4E-4B36-AC5A-B2158CFA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013F3-94E1-43DE-9974-33FB5EB1DC6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49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3.3 Replica Selection Operator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28650" y="2443759"/>
            <a:ext cx="7886700" cy="4351338"/>
          </a:xfrm>
        </p:spPr>
        <p:txBody>
          <a:bodyPr/>
          <a:lstStyle/>
          <a:p>
            <a:r>
              <a:rPr lang="en-US" dirty="0"/>
              <a:t>HOW TO place RSNodes in a complex topology of datacenter network?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TO set forwarding rules for NetRS packets?</a:t>
            </a:r>
          </a:p>
          <a:p>
            <a:endParaRPr lang="en-US" dirty="0"/>
          </a:p>
          <a:p>
            <a:r>
              <a:rPr lang="en-US" dirty="0"/>
              <a:t>HOW TO </a:t>
            </a:r>
            <a:r>
              <a:rPr lang="en-US" b="1" dirty="0">
                <a:solidFill>
                  <a:srgbClr val="FF0000"/>
                </a:solidFill>
              </a:rPr>
              <a:t>accommodate diverse algorithms </a:t>
            </a:r>
            <a:r>
              <a:rPr lang="en-US" dirty="0"/>
              <a:t>of replica selection?</a:t>
            </a:r>
          </a:p>
          <a:p>
            <a:endParaRPr lang="en-US" dirty="0"/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/>
          </a:p>
        </p:txBody>
      </p:sp>
      <p:sp>
        <p:nvSpPr>
          <p:cNvPr id="4" name="右箭头 3"/>
          <p:cNvSpPr/>
          <p:nvPr/>
        </p:nvSpPr>
        <p:spPr>
          <a:xfrm>
            <a:off x="97310" y="4825517"/>
            <a:ext cx="531340" cy="44342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8DF42-0B11-43EB-A46F-1DC8CCE2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013F3-94E1-43DE-9974-33FB5EB1DC6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8749EE-DC25-46F8-BA89-55C366659453}"/>
              </a:ext>
            </a:extLst>
          </p:cNvPr>
          <p:cNvSpPr/>
          <p:nvPr/>
        </p:nvSpPr>
        <p:spPr>
          <a:xfrm>
            <a:off x="2749210" y="1420892"/>
            <a:ext cx="35159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NetRS</a:t>
            </a:r>
            <a:r>
              <a:rPr lang="en-US" altLang="zh-CN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 Challenges</a:t>
            </a:r>
            <a:endParaRPr lang="zh-CN" alt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712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Replica Selection Algorithm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Requirements of performing algorithms</a:t>
            </a:r>
          </a:p>
          <a:p>
            <a:pPr lvl="1"/>
            <a:r>
              <a:rPr lang="en-US" dirty="0"/>
              <a:t>RSNode should perform mathematical calculation for replica ranking.</a:t>
            </a:r>
          </a:p>
          <a:p>
            <a:pPr lvl="1"/>
            <a:r>
              <a:rPr lang="en-US" dirty="0"/>
              <a:t>RSNode should store the state data of a algorithm.</a:t>
            </a:r>
          </a:p>
          <a:p>
            <a:r>
              <a:rPr lang="en-US" b="1" dirty="0"/>
              <a:t>Collecting inputs of algorithm</a:t>
            </a:r>
          </a:p>
          <a:p>
            <a:pPr lvl="1"/>
            <a:r>
              <a:rPr lang="en-US" dirty="0"/>
              <a:t>NetRS protocol should provide flexible interfaces for RSNodes collecting necessary input data.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52FDE-D418-4666-A547-D0713972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013F3-94E1-43DE-9974-33FB5EB1DC6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1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678551"/>
              </p:ext>
            </p:extLst>
          </p:nvPr>
        </p:nvGraphicFramePr>
        <p:xfrm>
          <a:off x="636588" y="1788295"/>
          <a:ext cx="7878762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312">
                  <a:extLst>
                    <a:ext uri="{9D8B030D-6E8A-4147-A177-3AD203B41FA5}">
                      <a16:colId xmlns:a16="http://schemas.microsoft.com/office/drawing/2014/main" val="3076885641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135550325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2068888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Programmable</a:t>
                      </a:r>
                      <a:r>
                        <a:rPr lang="en-US" sz="2800" baseline="0" dirty="0"/>
                        <a:t> Switch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Network Accelerator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15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Memory</a:t>
                      </a:r>
                      <a:r>
                        <a:rPr lang="en-US" sz="2400" b="1" baseline="0" dirty="0"/>
                        <a:t> Space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Several</a:t>
                      </a:r>
                      <a:r>
                        <a:rPr lang="en-US" sz="2400" baseline="0" dirty="0"/>
                        <a:t> MBs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Several GBs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599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Computing Resource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ASIC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Multicore,</a:t>
                      </a:r>
                    </a:p>
                    <a:p>
                      <a:pPr algn="ctr"/>
                      <a:r>
                        <a:rPr lang="en-US" sz="2400" dirty="0" err="1"/>
                        <a:t>Manycore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22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Port</a:t>
                      </a:r>
                      <a:r>
                        <a:rPr lang="en-US" sz="2400" b="1" baseline="0" dirty="0"/>
                        <a:t> Number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Dozens,</a:t>
                      </a:r>
                    </a:p>
                    <a:p>
                      <a:pPr algn="ctr"/>
                      <a:r>
                        <a:rPr lang="en-US" sz="2400" dirty="0"/>
                        <a:t>Several</a:t>
                      </a:r>
                      <a:r>
                        <a:rPr lang="en-US" sz="2400" baseline="0" dirty="0"/>
                        <a:t> h</a:t>
                      </a:r>
                      <a:r>
                        <a:rPr lang="en-US" sz="2400" dirty="0"/>
                        <a:t>undreds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/>
                        <a:t>Less than 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38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Routing</a:t>
                      </a:r>
                      <a:r>
                        <a:rPr lang="en-US" sz="2400" b="1" baseline="0" dirty="0"/>
                        <a:t> Performance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Hi</a:t>
                      </a:r>
                      <a:r>
                        <a:rPr lang="en-US" altLang="zh-CN" sz="2400" dirty="0"/>
                        <a:t>gh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Relatively 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37044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Usage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Adaptively</a:t>
                      </a:r>
                    </a:p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route packets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Perform replica selection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473191"/>
                  </a:ext>
                </a:extLst>
              </a:tr>
            </a:tbl>
          </a:graphicData>
        </a:graphic>
      </p:graphicFrame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Perform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F9BA0-9C62-4909-A1F7-F1B3052D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72566-6F62-4B19-AFB8-A625C8CDC42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40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</a:t>
            </a:r>
            <a:r>
              <a:rPr lang="en-US" dirty="0" err="1"/>
              <a:t>NetRS</a:t>
            </a:r>
            <a:r>
              <a:rPr lang="en-US" dirty="0"/>
              <a:t>?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371" y="1825624"/>
            <a:ext cx="8476344" cy="5032375"/>
          </a:xfrm>
        </p:spPr>
        <p:txBody>
          <a:bodyPr/>
          <a:lstStyle/>
          <a:p>
            <a:r>
              <a:rPr lang="en-US" sz="2400" dirty="0" err="1"/>
              <a:t>NetRS</a:t>
            </a:r>
            <a:r>
              <a:rPr lang="en-US" sz="2400" dirty="0"/>
              <a:t> is a </a:t>
            </a:r>
            <a:r>
              <a:rPr lang="en-US" sz="2400" b="1" dirty="0">
                <a:solidFill>
                  <a:srgbClr val="FF0000"/>
                </a:solidFill>
              </a:rPr>
              <a:t>hardware/software co-design </a:t>
            </a:r>
            <a:r>
              <a:rPr lang="en-US" sz="2400" dirty="0"/>
              <a:t>framework that exploits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for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in distributed key-value stores.</a:t>
            </a:r>
          </a:p>
          <a:p>
            <a:r>
              <a:rPr lang="en-US" sz="2400" dirty="0" err="1"/>
              <a:t>NetRS</a:t>
            </a:r>
            <a:r>
              <a:rPr lang="en-US" sz="2400" dirty="0"/>
              <a:t> could cut </a:t>
            </a:r>
            <a:r>
              <a:rPr lang="en-US" sz="2400" b="1" dirty="0">
                <a:solidFill>
                  <a:srgbClr val="FF0000"/>
                </a:solidFill>
              </a:rPr>
              <a:t>response latency </a:t>
            </a:r>
            <a:r>
              <a:rPr lang="en-US" sz="2400" dirty="0"/>
              <a:t>by reducing the impact of</a:t>
            </a:r>
          </a:p>
          <a:p>
            <a:pPr marL="0" indent="0" algn="ctr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2400" dirty="0"/>
              <a:t>of servers.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30513" y="2351315"/>
            <a:ext cx="2699657" cy="8708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Programmable Switches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500914" y="2351315"/>
            <a:ext cx="2481942" cy="8708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Network Accelerators</a:t>
            </a:r>
          </a:p>
        </p:txBody>
      </p:sp>
      <p:sp>
        <p:nvSpPr>
          <p:cNvPr id="6" name="加号 5"/>
          <p:cNvSpPr/>
          <p:nvPr/>
        </p:nvSpPr>
        <p:spPr>
          <a:xfrm>
            <a:off x="4296227" y="2495548"/>
            <a:ext cx="638629" cy="580571"/>
          </a:xfrm>
          <a:prstGeom prst="mathPlu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圆角矩形 6"/>
          <p:cNvSpPr/>
          <p:nvPr/>
        </p:nvSpPr>
        <p:spPr>
          <a:xfrm>
            <a:off x="3294740" y="3573464"/>
            <a:ext cx="2699657" cy="4939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Replica Selection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808509" y="5133521"/>
            <a:ext cx="3672117" cy="681722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Performance Fluctuations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FD2469-56A9-4C82-A5BD-2C5C8957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013F3-94E1-43DE-9974-33FB5EB1DC6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98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Collect Algorithm Inputs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27" y="1628903"/>
            <a:ext cx="7147734" cy="1236799"/>
          </a:xfrm>
          <a:prstGeom prst="rect">
            <a:avLst/>
          </a:prstGeom>
        </p:spPr>
      </p:pic>
      <p:sp>
        <p:nvSpPr>
          <p:cNvPr id="12" name="圆角矩形标注 11"/>
          <p:cNvSpPr/>
          <p:nvPr/>
        </p:nvSpPr>
        <p:spPr>
          <a:xfrm rot="10800000" flipV="1">
            <a:off x="3855308" y="3089189"/>
            <a:ext cx="1860840" cy="469557"/>
          </a:xfrm>
          <a:prstGeom prst="wedgeRoundRectCallout">
            <a:avLst>
              <a:gd name="adj1" fmla="val 50025"/>
              <a:gd name="adj2" fmla="val -110300"/>
              <a:gd name="adj3" fmla="val 16667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Retaining Value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553362" y="3422821"/>
            <a:ext cx="7886700" cy="2432866"/>
          </a:xfrm>
        </p:spPr>
        <p:txBody>
          <a:bodyPr/>
          <a:lstStyle/>
          <a:p>
            <a:r>
              <a:rPr lang="en-US" dirty="0"/>
              <a:t>Retaining Value</a:t>
            </a:r>
          </a:p>
          <a:p>
            <a:pPr lvl="1"/>
            <a:r>
              <a:rPr lang="en-US" dirty="0"/>
              <a:t>A value set by the RSNode for a request.</a:t>
            </a:r>
          </a:p>
          <a:p>
            <a:pPr lvl="1"/>
            <a:r>
              <a:rPr lang="en-US" dirty="0"/>
              <a:t>The response and its request get the same retaining value.</a:t>
            </a:r>
          </a:p>
          <a:p>
            <a:r>
              <a:rPr lang="en-US" dirty="0"/>
              <a:t>Potential usage (collect request-level data)</a:t>
            </a:r>
          </a:p>
          <a:p>
            <a:pPr lvl="1"/>
            <a:r>
              <a:rPr lang="en-US" dirty="0"/>
              <a:t>Timestamp of request sending as RV.</a:t>
            </a:r>
          </a:p>
          <a:p>
            <a:pPr lvl="1"/>
            <a:r>
              <a:rPr lang="en-US" dirty="0"/>
              <a:t>Request ID as RV.</a:t>
            </a:r>
          </a:p>
        </p:txBody>
      </p:sp>
      <p:sp>
        <p:nvSpPr>
          <p:cNvPr id="3" name="椭圆 2"/>
          <p:cNvSpPr/>
          <p:nvPr/>
        </p:nvSpPr>
        <p:spPr>
          <a:xfrm>
            <a:off x="3459892" y="1914175"/>
            <a:ext cx="395416" cy="1087452"/>
          </a:xfrm>
          <a:prstGeom prst="ellipse">
            <a:avLst/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F4D4B-740A-4617-AF3E-6EF1BCAB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013F3-94E1-43DE-9974-33FB5EB1DC6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03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CAA8-2F23-4A0B-B988-21A637E7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9C13D-A012-4997-B33F-35D706B73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234" y="1825625"/>
            <a:ext cx="708411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sz="4000" dirty="0"/>
              <a:t>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4000" dirty="0"/>
              <a:t>Replica Selection Challenges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4000" dirty="0"/>
              <a:t>The Design of </a:t>
            </a:r>
            <a:r>
              <a:rPr lang="en-US" altLang="zh-CN" sz="4000" dirty="0" err="1"/>
              <a:t>NetRS</a:t>
            </a:r>
            <a:endParaRPr lang="en-US" altLang="zh-CN" sz="40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4000" dirty="0">
                <a:solidFill>
                  <a:srgbClr val="FF0000"/>
                </a:solidFill>
              </a:rPr>
              <a:t>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4000" dirty="0"/>
              <a:t>Conclusion</a:t>
            </a:r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E3530-80A9-4DDC-B06D-7F3C981F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013F3-94E1-43DE-9974-33FB5EB1DC6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36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Simulation-based experiments</a:t>
            </a:r>
          </a:p>
          <a:p>
            <a:pPr lvl="1"/>
            <a:r>
              <a:rPr lang="en-US" dirty="0"/>
              <a:t>Use the simulator from C3</a:t>
            </a:r>
            <a:r>
              <a:rPr lang="en-US" baseline="30000" dirty="0"/>
              <a:t>[2]</a:t>
            </a:r>
            <a:r>
              <a:rPr lang="en-US" dirty="0"/>
              <a:t> with our extension on network devices.</a:t>
            </a:r>
          </a:p>
          <a:p>
            <a:r>
              <a:rPr lang="en-US" b="1" dirty="0"/>
              <a:t>Simulation setup (default)</a:t>
            </a:r>
          </a:p>
          <a:p>
            <a:pPr lvl="1"/>
            <a:r>
              <a:rPr lang="en-US" dirty="0"/>
              <a:t>Network topology	  :	16-ary fat tree</a:t>
            </a:r>
          </a:p>
          <a:p>
            <a:pPr lvl="1"/>
            <a:r>
              <a:rPr lang="en-US" dirty="0"/>
              <a:t>Client/Server number	  :	500/100</a:t>
            </a:r>
          </a:p>
          <a:p>
            <a:pPr lvl="1"/>
            <a:r>
              <a:rPr lang="en-US" dirty="0"/>
              <a:t>Service time distribution :	bimodal distribution</a:t>
            </a:r>
          </a:p>
          <a:p>
            <a:pPr lvl="1"/>
            <a:r>
              <a:rPr lang="en-US" dirty="0"/>
              <a:t>Server Concurrency	  :	4</a:t>
            </a:r>
          </a:p>
          <a:p>
            <a:pPr lvl="1"/>
            <a:r>
              <a:rPr lang="en-US" dirty="0"/>
              <a:t>Replication factor	  :	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28650" y="6019512"/>
            <a:ext cx="8268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[2] L. Suresh, et al., “C3:Cutting Tail Latency in Cloud Data Stores via Adaptive Replica Selection,” in USENIX NSDI, 2015.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B9EE0-2F76-461A-8561-8FC7F194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013F3-94E1-43DE-9974-33FB5EB1DC6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78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Workload</a:t>
            </a:r>
          </a:p>
          <a:p>
            <a:pPr lvl="1"/>
            <a:r>
              <a:rPr lang="en-US" dirty="0"/>
              <a:t>Open-loop, Poisson arrival, </a:t>
            </a:r>
            <a:r>
              <a:rPr lang="en-US" dirty="0" err="1"/>
              <a:t>Zipfian</a:t>
            </a:r>
            <a:r>
              <a:rPr lang="en-US" dirty="0"/>
              <a:t> distribution (0.99).</a:t>
            </a:r>
          </a:p>
          <a:p>
            <a:pPr lvl="1"/>
            <a:r>
              <a:rPr lang="en-US" dirty="0"/>
              <a:t>6 million requests, 100 million keys, 200 workload generators.</a:t>
            </a:r>
          </a:p>
          <a:p>
            <a:r>
              <a:rPr lang="en-US" b="1" dirty="0"/>
              <a:t>Varied factors</a:t>
            </a:r>
          </a:p>
          <a:p>
            <a:pPr lvl="1"/>
            <a:r>
              <a:rPr lang="en-US" dirty="0"/>
              <a:t>Number of clients</a:t>
            </a:r>
          </a:p>
          <a:p>
            <a:pPr lvl="1"/>
            <a:r>
              <a:rPr lang="en-US" dirty="0"/>
              <a:t>Demand skewness of clients</a:t>
            </a:r>
          </a:p>
          <a:p>
            <a:pPr lvl="1"/>
            <a:r>
              <a:rPr lang="en-US" dirty="0"/>
              <a:t>Utilization of system</a:t>
            </a:r>
          </a:p>
          <a:p>
            <a:pPr lvl="1"/>
            <a:r>
              <a:rPr lang="en-US" dirty="0"/>
              <a:t>Service time of servers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DDFD6-E392-4B02-99A5-556F5033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013F3-94E1-43DE-9974-33FB5EB1DC6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Comparing Schemes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CliRS</a:t>
            </a:r>
            <a:r>
              <a:rPr lang="en-US" dirty="0"/>
              <a:t> (</a:t>
            </a:r>
            <a:r>
              <a:rPr lang="en-US" dirty="0" err="1"/>
              <a:t>ClientRS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Clients work as RSNodes</a:t>
            </a:r>
          </a:p>
          <a:p>
            <a:r>
              <a:rPr lang="en-US" dirty="0"/>
              <a:t>CliRS-R95 (</a:t>
            </a:r>
            <a:r>
              <a:rPr lang="en-US" dirty="0" err="1"/>
              <a:t>ClientRS</a:t>
            </a:r>
            <a:r>
              <a:rPr lang="en-US" dirty="0"/>
              <a:t> with Redundancy)</a:t>
            </a:r>
          </a:p>
          <a:p>
            <a:pPr lvl="1"/>
            <a:r>
              <a:rPr lang="en-US" dirty="0"/>
              <a:t>Clients work as RSNodes + Redundant requests</a:t>
            </a:r>
          </a:p>
          <a:p>
            <a:r>
              <a:rPr lang="en-US" dirty="0"/>
              <a:t>NetRS-</a:t>
            </a:r>
            <a:r>
              <a:rPr lang="en-US" dirty="0" err="1"/>
              <a:t>ToR</a:t>
            </a:r>
            <a:endParaRPr lang="en-US" dirty="0"/>
          </a:p>
          <a:p>
            <a:pPr lvl="1"/>
            <a:r>
              <a:rPr lang="en-US" dirty="0"/>
              <a:t>Network-based RSNodes + </a:t>
            </a:r>
            <a:r>
              <a:rPr lang="en-US" dirty="0" err="1"/>
              <a:t>ToR</a:t>
            </a:r>
            <a:r>
              <a:rPr lang="en-US" dirty="0"/>
              <a:t>-based placement</a:t>
            </a:r>
          </a:p>
          <a:p>
            <a:r>
              <a:rPr lang="en-US" dirty="0"/>
              <a:t>NetRS-ILP</a:t>
            </a:r>
          </a:p>
          <a:p>
            <a:pPr lvl="1"/>
            <a:r>
              <a:rPr lang="en-US" dirty="0"/>
              <a:t>Network-based RSNodes + ILP-based placement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95DE9-1051-4022-BE3D-5D4649D1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013F3-94E1-43DE-9974-33FB5EB1DC6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04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Mean &amp; Tail Response Latency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29" y="1371600"/>
            <a:ext cx="3165004" cy="4805363"/>
          </a:xfrm>
        </p:spPr>
      </p:pic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924" y="1371600"/>
            <a:ext cx="3194473" cy="4805363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311900"/>
            <a:ext cx="7897327" cy="4667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006304" y="3268660"/>
            <a:ext cx="1131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Lower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is 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Better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DEFA1-510A-40A9-A8CD-D3ED39A8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B2AE5C-45BD-4F37-BF53-A11E8396CC8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96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Mean &amp; Tail Response Latency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59" y="1393560"/>
            <a:ext cx="3164074" cy="4766393"/>
          </a:xfrm>
        </p:spPr>
      </p:pic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124" y="1393560"/>
            <a:ext cx="3157450" cy="4783403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311900"/>
            <a:ext cx="7897327" cy="4667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006304" y="3268660"/>
            <a:ext cx="1131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Lower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is 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Better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C7AF9-EFA4-405E-B265-979F91DA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B2AE5C-45BD-4F37-BF53-A11E8396CC8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78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6776" y="1714808"/>
            <a:ext cx="7630447" cy="4351338"/>
          </a:xfrm>
        </p:spPr>
        <p:txBody>
          <a:bodyPr/>
          <a:lstStyle/>
          <a:p>
            <a:r>
              <a:rPr lang="en-US" sz="3200" dirty="0"/>
              <a:t>NetRS enables in-network replica selection using programmable network devices.</a:t>
            </a:r>
            <a:endParaRPr lang="en-US" sz="2400" dirty="0"/>
          </a:p>
          <a:p>
            <a:r>
              <a:rPr lang="en-US" sz="3200" dirty="0"/>
              <a:t>NetRS improves the replica selection in distributed key-value stores.</a:t>
            </a:r>
          </a:p>
          <a:p>
            <a:pPr lvl="1"/>
            <a:r>
              <a:rPr lang="en-US" sz="2800" dirty="0"/>
              <a:t>Makes RSNodes more accurately estimate server status.</a:t>
            </a:r>
          </a:p>
          <a:p>
            <a:pPr lvl="1"/>
            <a:r>
              <a:rPr lang="en-US" sz="2800" dirty="0"/>
              <a:t>Reduces the occurrence of “Herd Behavior”.</a:t>
            </a:r>
            <a:endParaRPr lang="en-US" sz="3200" dirty="0"/>
          </a:p>
          <a:p>
            <a:r>
              <a:rPr lang="en-US" sz="3200" dirty="0"/>
              <a:t>NetRS effectively cuts mean and tail response latency.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3CD00-F4E7-4FA7-BCAD-A9593B0F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013F3-94E1-43DE-9974-33FB5EB1DC6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719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5147" y="2589341"/>
            <a:ext cx="7886700" cy="1325563"/>
          </a:xfrm>
        </p:spPr>
        <p:txBody>
          <a:bodyPr/>
          <a:lstStyle/>
          <a:p>
            <a:pPr algn="ctr"/>
            <a:r>
              <a:rPr lang="en-US" b="1" dirty="0"/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4110C-7B82-44C6-9118-ACDBF168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013F3-94E1-43DE-9974-33FB5EB1DC6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6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Distributed Key-Value Store</a:t>
            </a:r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critical building block for Web applications</a:t>
            </a:r>
          </a:p>
          <a:p>
            <a:pPr lvl="1"/>
            <a:r>
              <a:rPr lang="en-US" altLang="en-US" dirty="0"/>
              <a:t>Cassandra</a:t>
            </a:r>
          </a:p>
          <a:p>
            <a:pPr lvl="1"/>
            <a:r>
              <a:rPr lang="en-US" altLang="en-US" dirty="0" err="1"/>
              <a:t>Riak</a:t>
            </a:r>
            <a:r>
              <a:rPr lang="en-US" altLang="en-US" dirty="0"/>
              <a:t> KV</a:t>
            </a:r>
          </a:p>
          <a:p>
            <a:pPr lvl="1"/>
            <a:r>
              <a:rPr lang="en-US" altLang="en-US" dirty="0"/>
              <a:t>Voldemort</a:t>
            </a:r>
          </a:p>
          <a:p>
            <a:pPr lvl="1"/>
            <a:r>
              <a:rPr lang="en-US" altLang="en-US" dirty="0" err="1"/>
              <a:t>Memcached</a:t>
            </a:r>
            <a:endParaRPr lang="en-US" altLang="en-US" dirty="0"/>
          </a:p>
          <a:p>
            <a:pPr lvl="1"/>
            <a:r>
              <a:rPr lang="en-US" altLang="en-US" dirty="0" err="1"/>
              <a:t>Couchbase</a:t>
            </a:r>
            <a:endParaRPr lang="en-US" altLang="en-US" dirty="0"/>
          </a:p>
          <a:p>
            <a:pPr lvl="1"/>
            <a:r>
              <a:rPr lang="en-US" altLang="en-US" dirty="0"/>
              <a:t>……</a:t>
            </a:r>
          </a:p>
          <a:p>
            <a:r>
              <a:rPr lang="en-US" altLang="en-US" dirty="0"/>
              <a:t>Target scenario</a:t>
            </a:r>
          </a:p>
        </p:txBody>
      </p:sp>
      <p:pic>
        <p:nvPicPr>
          <p:cNvPr id="3076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263" y="2433638"/>
            <a:ext cx="895350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738" y="2486025"/>
            <a:ext cx="13636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3613150"/>
            <a:ext cx="259715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400" y="2832100"/>
            <a:ext cx="24558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13" y="3406775"/>
            <a:ext cx="262890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3994846231"/>
              </p:ext>
            </p:extLst>
          </p:nvPr>
        </p:nvGraphicFramePr>
        <p:xfrm>
          <a:off x="628651" y="5184721"/>
          <a:ext cx="7886700" cy="1507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9EF1A-EBD2-4316-9EEC-875EB793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013F3-94E1-43DE-9974-33FB5EB1DC6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628650" y="130348"/>
            <a:ext cx="7886700" cy="798243"/>
          </a:xfrm>
        </p:spPr>
        <p:txBody>
          <a:bodyPr/>
          <a:lstStyle/>
          <a:p>
            <a:pPr lvl="0"/>
            <a:endParaRPr lang="zh-CN" altLang="en-US" b="1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659153849"/>
              </p:ext>
            </p:extLst>
          </p:nvPr>
        </p:nvGraphicFramePr>
        <p:xfrm>
          <a:off x="628650" y="130347"/>
          <a:ext cx="7886700" cy="907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矩形 1"/>
          <p:cNvSpPr/>
          <p:nvPr/>
        </p:nvSpPr>
        <p:spPr>
          <a:xfrm>
            <a:off x="3239872" y="3237469"/>
            <a:ext cx="729049" cy="33878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626425" y="2786100"/>
            <a:ext cx="1938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Application Server</a:t>
            </a:r>
          </a:p>
          <a:p>
            <a:pPr algn="ctr"/>
            <a:r>
              <a:rPr lang="en-US" b="1" dirty="0"/>
              <a:t>-------------------------</a:t>
            </a:r>
          </a:p>
          <a:p>
            <a:pPr algn="ctr"/>
            <a:r>
              <a:rPr lang="en-US" b="1" dirty="0"/>
              <a:t>Storage Client</a:t>
            </a:r>
          </a:p>
        </p:txBody>
      </p:sp>
      <p:sp>
        <p:nvSpPr>
          <p:cNvPr id="7" name="椭圆 6"/>
          <p:cNvSpPr/>
          <p:nvPr/>
        </p:nvSpPr>
        <p:spPr>
          <a:xfrm>
            <a:off x="484318" y="4688360"/>
            <a:ext cx="364525" cy="37070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1336934" y="4688360"/>
            <a:ext cx="364525" cy="37070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椭圆 8"/>
          <p:cNvSpPr/>
          <p:nvPr/>
        </p:nvSpPr>
        <p:spPr>
          <a:xfrm>
            <a:off x="2189550" y="4688360"/>
            <a:ext cx="364525" cy="37070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椭圆 9"/>
          <p:cNvSpPr/>
          <p:nvPr/>
        </p:nvSpPr>
        <p:spPr>
          <a:xfrm>
            <a:off x="3042166" y="4688360"/>
            <a:ext cx="364525" cy="37070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椭圆 10"/>
          <p:cNvSpPr/>
          <p:nvPr/>
        </p:nvSpPr>
        <p:spPr>
          <a:xfrm>
            <a:off x="3894782" y="4688360"/>
            <a:ext cx="364525" cy="37070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椭圆 11"/>
          <p:cNvSpPr/>
          <p:nvPr/>
        </p:nvSpPr>
        <p:spPr>
          <a:xfrm>
            <a:off x="4747398" y="4688360"/>
            <a:ext cx="364525" cy="37070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椭圆 12"/>
          <p:cNvSpPr/>
          <p:nvPr/>
        </p:nvSpPr>
        <p:spPr>
          <a:xfrm>
            <a:off x="5600014" y="4688360"/>
            <a:ext cx="364525" cy="37070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椭圆 13"/>
          <p:cNvSpPr/>
          <p:nvPr/>
        </p:nvSpPr>
        <p:spPr>
          <a:xfrm>
            <a:off x="6452630" y="4688360"/>
            <a:ext cx="364525" cy="37070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104460" y="4652644"/>
            <a:ext cx="1733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Storage Request</a:t>
            </a:r>
          </a:p>
        </p:txBody>
      </p:sp>
      <p:cxnSp>
        <p:nvCxnSpPr>
          <p:cNvPr id="6" name="直接连接符 5"/>
          <p:cNvCxnSpPr>
            <a:endCxn id="7" idx="7"/>
          </p:cNvCxnSpPr>
          <p:nvPr/>
        </p:nvCxnSpPr>
        <p:spPr>
          <a:xfrm flipH="1">
            <a:off x="795460" y="3576251"/>
            <a:ext cx="2808937" cy="1166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8" idx="7"/>
          </p:cNvCxnSpPr>
          <p:nvPr/>
        </p:nvCxnSpPr>
        <p:spPr>
          <a:xfrm flipH="1">
            <a:off x="1648076" y="3576251"/>
            <a:ext cx="1956321" cy="1166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9" idx="7"/>
          </p:cNvCxnSpPr>
          <p:nvPr/>
        </p:nvCxnSpPr>
        <p:spPr>
          <a:xfrm flipH="1">
            <a:off x="2500692" y="3576251"/>
            <a:ext cx="1103705" cy="1166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0" idx="0"/>
          </p:cNvCxnSpPr>
          <p:nvPr/>
        </p:nvCxnSpPr>
        <p:spPr>
          <a:xfrm flipH="1">
            <a:off x="3224429" y="3576251"/>
            <a:ext cx="379968" cy="1112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11" idx="0"/>
          </p:cNvCxnSpPr>
          <p:nvPr/>
        </p:nvCxnSpPr>
        <p:spPr>
          <a:xfrm>
            <a:off x="3604397" y="3576251"/>
            <a:ext cx="472648" cy="1112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12" idx="1"/>
          </p:cNvCxnSpPr>
          <p:nvPr/>
        </p:nvCxnSpPr>
        <p:spPr>
          <a:xfrm>
            <a:off x="3604397" y="3576251"/>
            <a:ext cx="1196384" cy="1166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13" idx="1"/>
          </p:cNvCxnSpPr>
          <p:nvPr/>
        </p:nvCxnSpPr>
        <p:spPr>
          <a:xfrm>
            <a:off x="3604397" y="3576251"/>
            <a:ext cx="2049000" cy="1166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endCxn id="14" idx="1"/>
          </p:cNvCxnSpPr>
          <p:nvPr/>
        </p:nvCxnSpPr>
        <p:spPr>
          <a:xfrm>
            <a:off x="3604397" y="3576251"/>
            <a:ext cx="2901616" cy="1166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929497" y="1750304"/>
            <a:ext cx="2408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User-perceived Latency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7125586" y="5254904"/>
            <a:ext cx="169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Storage Latency</a:t>
            </a:r>
          </a:p>
        </p:txBody>
      </p:sp>
      <p:sp>
        <p:nvSpPr>
          <p:cNvPr id="30" name="矩形 29"/>
          <p:cNvSpPr/>
          <p:nvPr/>
        </p:nvSpPr>
        <p:spPr>
          <a:xfrm>
            <a:off x="563215" y="5299329"/>
            <a:ext cx="282929" cy="4318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1ms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403247" y="5299329"/>
            <a:ext cx="282929" cy="4318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1ms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246431" y="5284226"/>
            <a:ext cx="282929" cy="4318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1ms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89615" y="5303446"/>
            <a:ext cx="282929" cy="151962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7ms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960850" y="5306192"/>
            <a:ext cx="282929" cy="4318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1ms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826295" y="5284225"/>
            <a:ext cx="282929" cy="4318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1ms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678911" y="5299328"/>
            <a:ext cx="282929" cy="4318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1ms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540714" y="5299328"/>
            <a:ext cx="282929" cy="4318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1ms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256560" y="1099269"/>
            <a:ext cx="282929" cy="151962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7ms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571183" y="6003881"/>
            <a:ext cx="4764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Even Tail Latency Matters!!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109224" y="2826100"/>
            <a:ext cx="3039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Interactive Web-based Applications</a:t>
            </a:r>
          </a:p>
        </p:txBody>
      </p:sp>
      <p:sp>
        <p:nvSpPr>
          <p:cNvPr id="36" name="矩形 35"/>
          <p:cNvSpPr/>
          <p:nvPr/>
        </p:nvSpPr>
        <p:spPr>
          <a:xfrm>
            <a:off x="3239872" y="2926210"/>
            <a:ext cx="729049" cy="3387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椭圆 36"/>
          <p:cNvSpPr/>
          <p:nvPr/>
        </p:nvSpPr>
        <p:spPr>
          <a:xfrm>
            <a:off x="3203232" y="1560178"/>
            <a:ext cx="803193" cy="74998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57634" y="1750304"/>
            <a:ext cx="185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End-user Request</a:t>
            </a:r>
          </a:p>
        </p:txBody>
      </p:sp>
      <p:cxnSp>
        <p:nvCxnSpPr>
          <p:cNvPr id="16" name="直接连接符 15"/>
          <p:cNvCxnSpPr>
            <a:stCxn id="37" idx="4"/>
            <a:endCxn id="36" idx="0"/>
          </p:cNvCxnSpPr>
          <p:nvPr/>
        </p:nvCxnSpPr>
        <p:spPr>
          <a:xfrm flipH="1">
            <a:off x="3604397" y="2310167"/>
            <a:ext cx="432" cy="616043"/>
          </a:xfrm>
          <a:prstGeom prst="line">
            <a:avLst/>
          </a:prstGeom>
          <a:ln w="317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16EE55A-CD93-4583-A0A0-D570A994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013F3-94E1-43DE-9974-33FB5EB1DC6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32" grpId="0"/>
      <p:bldP spid="33" grpId="0"/>
      <p:bldP spid="3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31" grpId="0"/>
      <p:bldP spid="34" grpId="0"/>
      <p:bldP spid="36" grpId="0" animBg="1"/>
      <p:bldP spid="37" grpId="0" animBg="1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628650" y="130348"/>
            <a:ext cx="7886700" cy="798243"/>
          </a:xfrm>
        </p:spPr>
        <p:txBody>
          <a:bodyPr/>
          <a:lstStyle/>
          <a:p>
            <a:pPr lvl="0"/>
            <a:endParaRPr lang="zh-CN" altLang="en-US" b="1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729686243"/>
              </p:ext>
            </p:extLst>
          </p:nvPr>
        </p:nvGraphicFramePr>
        <p:xfrm>
          <a:off x="628650" y="130347"/>
          <a:ext cx="7886700" cy="907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矩形 4"/>
          <p:cNvSpPr/>
          <p:nvPr/>
        </p:nvSpPr>
        <p:spPr>
          <a:xfrm>
            <a:off x="3404972" y="2150077"/>
            <a:ext cx="729049" cy="3339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649418" y="3596160"/>
            <a:ext cx="364525" cy="37070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1502034" y="3596160"/>
            <a:ext cx="364525" cy="37070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椭圆 8"/>
          <p:cNvSpPr/>
          <p:nvPr/>
        </p:nvSpPr>
        <p:spPr>
          <a:xfrm>
            <a:off x="2354650" y="3596160"/>
            <a:ext cx="364525" cy="37070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椭圆 9"/>
          <p:cNvSpPr/>
          <p:nvPr/>
        </p:nvSpPr>
        <p:spPr>
          <a:xfrm>
            <a:off x="3207266" y="3596160"/>
            <a:ext cx="364525" cy="37070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椭圆 10"/>
          <p:cNvSpPr/>
          <p:nvPr/>
        </p:nvSpPr>
        <p:spPr>
          <a:xfrm>
            <a:off x="4059882" y="3596160"/>
            <a:ext cx="364525" cy="37070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椭圆 11"/>
          <p:cNvSpPr/>
          <p:nvPr/>
        </p:nvSpPr>
        <p:spPr>
          <a:xfrm>
            <a:off x="4912498" y="3596160"/>
            <a:ext cx="364525" cy="37070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椭圆 12"/>
          <p:cNvSpPr/>
          <p:nvPr/>
        </p:nvSpPr>
        <p:spPr>
          <a:xfrm>
            <a:off x="5765114" y="3596160"/>
            <a:ext cx="364525" cy="37070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椭圆 13"/>
          <p:cNvSpPr/>
          <p:nvPr/>
        </p:nvSpPr>
        <p:spPr>
          <a:xfrm>
            <a:off x="6617730" y="3596160"/>
            <a:ext cx="364525" cy="37070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151035" y="3610230"/>
            <a:ext cx="1733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Storage Request</a:t>
            </a:r>
          </a:p>
        </p:txBody>
      </p:sp>
      <p:cxnSp>
        <p:nvCxnSpPr>
          <p:cNvPr id="16" name="直接连接符 15"/>
          <p:cNvCxnSpPr>
            <a:endCxn id="7" idx="7"/>
          </p:cNvCxnSpPr>
          <p:nvPr/>
        </p:nvCxnSpPr>
        <p:spPr>
          <a:xfrm flipH="1">
            <a:off x="960560" y="2484051"/>
            <a:ext cx="2808937" cy="1166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8" idx="7"/>
          </p:cNvCxnSpPr>
          <p:nvPr/>
        </p:nvCxnSpPr>
        <p:spPr>
          <a:xfrm flipH="1">
            <a:off x="1813176" y="2484051"/>
            <a:ext cx="1956321" cy="1166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9" idx="7"/>
          </p:cNvCxnSpPr>
          <p:nvPr/>
        </p:nvCxnSpPr>
        <p:spPr>
          <a:xfrm flipH="1">
            <a:off x="2665792" y="2484051"/>
            <a:ext cx="1103705" cy="1166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10" idx="0"/>
          </p:cNvCxnSpPr>
          <p:nvPr/>
        </p:nvCxnSpPr>
        <p:spPr>
          <a:xfrm flipH="1">
            <a:off x="3389529" y="2484051"/>
            <a:ext cx="379968" cy="1112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1" idx="0"/>
          </p:cNvCxnSpPr>
          <p:nvPr/>
        </p:nvCxnSpPr>
        <p:spPr>
          <a:xfrm>
            <a:off x="3769497" y="2484051"/>
            <a:ext cx="472648" cy="1112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2" idx="1"/>
          </p:cNvCxnSpPr>
          <p:nvPr/>
        </p:nvCxnSpPr>
        <p:spPr>
          <a:xfrm>
            <a:off x="3769497" y="2484051"/>
            <a:ext cx="1196384" cy="1166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13" idx="1"/>
          </p:cNvCxnSpPr>
          <p:nvPr/>
        </p:nvCxnSpPr>
        <p:spPr>
          <a:xfrm>
            <a:off x="3769497" y="2484051"/>
            <a:ext cx="2049000" cy="1166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14" idx="1"/>
          </p:cNvCxnSpPr>
          <p:nvPr/>
        </p:nvCxnSpPr>
        <p:spPr>
          <a:xfrm>
            <a:off x="3769497" y="2484051"/>
            <a:ext cx="2901616" cy="1166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134061" y="4204726"/>
            <a:ext cx="169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Storage Latency</a:t>
            </a:r>
          </a:p>
        </p:txBody>
      </p:sp>
      <p:sp>
        <p:nvSpPr>
          <p:cNvPr id="26" name="矩形 25"/>
          <p:cNvSpPr/>
          <p:nvPr/>
        </p:nvSpPr>
        <p:spPr>
          <a:xfrm>
            <a:off x="728315" y="4207129"/>
            <a:ext cx="282929" cy="4318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1ms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568347" y="4207129"/>
            <a:ext cx="282929" cy="4318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1ms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411531" y="4192026"/>
            <a:ext cx="282929" cy="4318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1ms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25950" y="4213992"/>
            <a:ext cx="282929" cy="4318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1ms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991395" y="4192025"/>
            <a:ext cx="282929" cy="4318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1ms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44011" y="4207128"/>
            <a:ext cx="282929" cy="4318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1ms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05814" y="4207128"/>
            <a:ext cx="282929" cy="4318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1ms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216855" y="1722564"/>
            <a:ext cx="3039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Interactive Web-based Applications</a:t>
            </a:r>
          </a:p>
        </p:txBody>
      </p:sp>
      <p:sp>
        <p:nvSpPr>
          <p:cNvPr id="2" name="流程图: 磁盘 1"/>
          <p:cNvSpPr/>
          <p:nvPr/>
        </p:nvSpPr>
        <p:spPr>
          <a:xfrm>
            <a:off x="2076347" y="4940300"/>
            <a:ext cx="786303" cy="381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流程图: 磁盘 35"/>
          <p:cNvSpPr/>
          <p:nvPr/>
        </p:nvSpPr>
        <p:spPr>
          <a:xfrm>
            <a:off x="2995786" y="4940300"/>
            <a:ext cx="786303" cy="381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流程图: 磁盘 36"/>
          <p:cNvSpPr/>
          <p:nvPr/>
        </p:nvSpPr>
        <p:spPr>
          <a:xfrm>
            <a:off x="3937344" y="4940300"/>
            <a:ext cx="786303" cy="381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直接连接符 34"/>
          <p:cNvCxnSpPr>
            <a:stCxn id="10" idx="4"/>
            <a:endCxn id="2" idx="1"/>
          </p:cNvCxnSpPr>
          <p:nvPr/>
        </p:nvCxnSpPr>
        <p:spPr>
          <a:xfrm flipH="1">
            <a:off x="2469499" y="3966862"/>
            <a:ext cx="920030" cy="97343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0" idx="4"/>
            <a:endCxn id="36" idx="1"/>
          </p:cNvCxnSpPr>
          <p:nvPr/>
        </p:nvCxnSpPr>
        <p:spPr>
          <a:xfrm flipH="1">
            <a:off x="3388938" y="3966862"/>
            <a:ext cx="591" cy="97343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0" idx="4"/>
            <a:endCxn id="37" idx="1"/>
          </p:cNvCxnSpPr>
          <p:nvPr/>
        </p:nvCxnSpPr>
        <p:spPr>
          <a:xfrm>
            <a:off x="3389529" y="3966862"/>
            <a:ext cx="940967" cy="97343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546349" y="4965700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Replica Server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549501" y="5584910"/>
            <a:ext cx="279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Response Latency of Server</a:t>
            </a:r>
          </a:p>
        </p:txBody>
      </p:sp>
      <p:sp>
        <p:nvSpPr>
          <p:cNvPr id="46" name="矩形 45"/>
          <p:cNvSpPr/>
          <p:nvPr/>
        </p:nvSpPr>
        <p:spPr>
          <a:xfrm>
            <a:off x="3270205" y="5503844"/>
            <a:ext cx="282929" cy="3410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1ms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323119" y="5507307"/>
            <a:ext cx="282929" cy="8128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4ms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267414" y="5503844"/>
            <a:ext cx="282929" cy="12747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7ms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43" name="直接连接符 42"/>
          <p:cNvCxnSpPr>
            <a:stCxn id="10" idx="4"/>
            <a:endCxn id="36" idx="1"/>
          </p:cNvCxnSpPr>
          <p:nvPr/>
        </p:nvCxnSpPr>
        <p:spPr>
          <a:xfrm flipH="1">
            <a:off x="3388938" y="3966862"/>
            <a:ext cx="591" cy="973438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913758" y="1671369"/>
            <a:ext cx="1938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Application Server</a:t>
            </a:r>
          </a:p>
          <a:p>
            <a:pPr algn="ctr"/>
            <a:r>
              <a:rPr lang="en-US" b="1" dirty="0"/>
              <a:t>-------------------------</a:t>
            </a:r>
          </a:p>
          <a:p>
            <a:pPr algn="ctr"/>
            <a:r>
              <a:rPr lang="en-US" b="1" dirty="0"/>
              <a:t>Storage Client</a:t>
            </a:r>
          </a:p>
        </p:txBody>
      </p:sp>
      <p:sp>
        <p:nvSpPr>
          <p:cNvPr id="51" name="矩形 50"/>
          <p:cNvSpPr/>
          <p:nvPr/>
        </p:nvSpPr>
        <p:spPr>
          <a:xfrm>
            <a:off x="3408508" y="1808892"/>
            <a:ext cx="729049" cy="3387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3BDC5D7-ED7F-4472-B54E-22007FF4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013F3-94E1-43DE-9974-33FB5EB1DC6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585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6" grpId="0" animBg="1"/>
      <p:bldP spid="37" grpId="0" animBg="1"/>
      <p:bldP spid="44" grpId="0"/>
      <p:bldP spid="45" grpId="0"/>
      <p:bldP spid="46" grpId="0" animBg="1"/>
      <p:bldP spid="47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CAA8-2F23-4A0B-B988-21A637E7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9C13D-A012-4997-B33F-35D706B73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234" y="1825625"/>
            <a:ext cx="708411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sz="4000" dirty="0"/>
              <a:t>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4000" dirty="0">
                <a:solidFill>
                  <a:srgbClr val="FF0000"/>
                </a:solidFill>
              </a:rPr>
              <a:t>Replica Selection Challenges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4000" dirty="0"/>
              <a:t>The Design of </a:t>
            </a:r>
            <a:r>
              <a:rPr lang="en-US" altLang="zh-CN" sz="4000" dirty="0" err="1"/>
              <a:t>NetRS</a:t>
            </a:r>
            <a:endParaRPr lang="en-US" altLang="zh-CN" sz="40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4000" dirty="0"/>
              <a:t>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4000" dirty="0"/>
              <a:t>Conclusion</a:t>
            </a:r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E3530-80A9-4DDC-B06D-7F3C981F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013F3-94E1-43DE-9974-33FB5EB1DC6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5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Replica Selection Challenges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Inaccurate estimation of server status</a:t>
            </a:r>
          </a:p>
          <a:p>
            <a:pPr lvl="1"/>
            <a:r>
              <a:rPr lang="en-US" dirty="0"/>
              <a:t>Piggybacking server status in response packet</a:t>
            </a:r>
          </a:p>
          <a:p>
            <a:pPr lvl="1"/>
            <a:r>
              <a:rPr lang="en-US" dirty="0"/>
              <a:t>Avoid overheads of status synchronization</a:t>
            </a:r>
          </a:p>
          <a:p>
            <a:r>
              <a:rPr lang="en-US" b="1" dirty="0"/>
              <a:t>“Herd behavior” of clients</a:t>
            </a:r>
          </a:p>
          <a:p>
            <a:pPr lvl="1"/>
            <a:r>
              <a:rPr lang="en-US" dirty="0"/>
              <a:t>Distributed replica selection</a:t>
            </a:r>
          </a:p>
          <a:p>
            <a:pPr lvl="1"/>
            <a:r>
              <a:rPr lang="en-US" dirty="0"/>
              <a:t>Avoid latency penalties of cross-hosts coordination.</a:t>
            </a:r>
          </a:p>
        </p:txBody>
      </p:sp>
      <p:sp>
        <p:nvSpPr>
          <p:cNvPr id="4" name="右箭头 3"/>
          <p:cNvSpPr/>
          <p:nvPr/>
        </p:nvSpPr>
        <p:spPr>
          <a:xfrm>
            <a:off x="97310" y="1795145"/>
            <a:ext cx="531340" cy="44342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1C9FD-4691-4F00-B0B3-70C083E8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013F3-94E1-43DE-9974-33FB5EB1DC6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79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68191"/>
            <a:ext cx="7886700" cy="976397"/>
          </a:xfrm>
        </p:spPr>
        <p:txBody>
          <a:bodyPr/>
          <a:lstStyle/>
          <a:p>
            <a:pPr algn="ctr"/>
            <a:r>
              <a:rPr lang="en-US" sz="3600" dirty="0"/>
              <a:t>Inaccurate Estimation of Server Status</a:t>
            </a:r>
          </a:p>
        </p:txBody>
      </p:sp>
      <p:sp>
        <p:nvSpPr>
          <p:cNvPr id="4" name="矩形 3"/>
          <p:cNvSpPr/>
          <p:nvPr/>
        </p:nvSpPr>
        <p:spPr>
          <a:xfrm>
            <a:off x="1957172" y="3966177"/>
            <a:ext cx="729049" cy="3339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7642" y="3966177"/>
            <a:ext cx="151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Storage Client</a:t>
            </a:r>
          </a:p>
        </p:txBody>
      </p:sp>
      <p:sp>
        <p:nvSpPr>
          <p:cNvPr id="6" name="矩形 5"/>
          <p:cNvSpPr/>
          <p:nvPr/>
        </p:nvSpPr>
        <p:spPr>
          <a:xfrm>
            <a:off x="2944503" y="3966177"/>
            <a:ext cx="729049" cy="3339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3931834" y="3966177"/>
            <a:ext cx="729049" cy="3339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7970434" y="3964120"/>
            <a:ext cx="729049" cy="3339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4919165" y="3964120"/>
            <a:ext cx="729049" cy="3339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6983103" y="3964120"/>
            <a:ext cx="729049" cy="3339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050201" y="395596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……</a:t>
            </a:r>
          </a:p>
        </p:txBody>
      </p:sp>
      <p:sp>
        <p:nvSpPr>
          <p:cNvPr id="12" name="流程图: 磁盘 11"/>
          <p:cNvSpPr/>
          <p:nvPr/>
        </p:nvSpPr>
        <p:spPr>
          <a:xfrm>
            <a:off x="2701392" y="4696040"/>
            <a:ext cx="729049" cy="381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流程图: 磁盘 12"/>
          <p:cNvSpPr/>
          <p:nvPr/>
        </p:nvSpPr>
        <p:spPr>
          <a:xfrm>
            <a:off x="3688723" y="4696040"/>
            <a:ext cx="729049" cy="381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流程图: 磁盘 13"/>
          <p:cNvSpPr/>
          <p:nvPr/>
        </p:nvSpPr>
        <p:spPr>
          <a:xfrm>
            <a:off x="4676053" y="4696040"/>
            <a:ext cx="729049" cy="381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流程图: 磁盘 15"/>
          <p:cNvSpPr/>
          <p:nvPr/>
        </p:nvSpPr>
        <p:spPr>
          <a:xfrm>
            <a:off x="7011042" y="4696040"/>
            <a:ext cx="729049" cy="381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/>
          <p:cNvSpPr txBox="1"/>
          <p:nvPr/>
        </p:nvSpPr>
        <p:spPr>
          <a:xfrm>
            <a:off x="187642" y="4696040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Replica Server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45258" y="5387803"/>
            <a:ext cx="1878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Response Latency</a:t>
            </a:r>
          </a:p>
          <a:p>
            <a:pPr algn="ctr"/>
            <a:r>
              <a:rPr lang="en-US" b="1" dirty="0"/>
              <a:t>of Server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940050" y="47077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……</a:t>
            </a:r>
          </a:p>
        </p:txBody>
      </p:sp>
      <p:grpSp>
        <p:nvGrpSpPr>
          <p:cNvPr id="63" name="组合 62"/>
          <p:cNvGrpSpPr/>
          <p:nvPr/>
        </p:nvGrpSpPr>
        <p:grpSpPr>
          <a:xfrm>
            <a:off x="2715996" y="5343525"/>
            <a:ext cx="646329" cy="606425"/>
            <a:chOff x="2715996" y="5343525"/>
            <a:chExt cx="646329" cy="606425"/>
          </a:xfrm>
        </p:grpSpPr>
        <p:grpSp>
          <p:nvGrpSpPr>
            <p:cNvPr id="45" name="组合 44"/>
            <p:cNvGrpSpPr/>
            <p:nvPr/>
          </p:nvGrpSpPr>
          <p:grpSpPr>
            <a:xfrm>
              <a:off x="2715996" y="5343525"/>
              <a:ext cx="646329" cy="606425"/>
              <a:chOff x="2715996" y="5343525"/>
              <a:chExt cx="646329" cy="606425"/>
            </a:xfrm>
          </p:grpSpPr>
          <p:cxnSp>
            <p:nvCxnSpPr>
              <p:cNvPr id="27" name="直接箭头连接符 26"/>
              <p:cNvCxnSpPr/>
              <p:nvPr/>
            </p:nvCxnSpPr>
            <p:spPr>
              <a:xfrm>
                <a:off x="2715996" y="5943600"/>
                <a:ext cx="646329" cy="635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/>
              <p:nvPr/>
            </p:nvCxnSpPr>
            <p:spPr>
              <a:xfrm flipV="1">
                <a:off x="2715996" y="5343525"/>
                <a:ext cx="0" cy="606425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" name="任意多边形 43"/>
            <p:cNvSpPr/>
            <p:nvPr/>
          </p:nvSpPr>
          <p:spPr>
            <a:xfrm>
              <a:off x="2805382" y="5498765"/>
              <a:ext cx="500063" cy="295944"/>
            </a:xfrm>
            <a:custGeom>
              <a:avLst/>
              <a:gdLst>
                <a:gd name="connsiteX0" fmla="*/ 0 w 500063"/>
                <a:gd name="connsiteY0" fmla="*/ 147638 h 295944"/>
                <a:gd name="connsiteX1" fmla="*/ 61913 w 500063"/>
                <a:gd name="connsiteY1" fmla="*/ 295275 h 295944"/>
                <a:gd name="connsiteX2" fmla="*/ 176213 w 500063"/>
                <a:gd name="connsiteY2" fmla="*/ 95250 h 295944"/>
                <a:gd name="connsiteX3" fmla="*/ 347663 w 500063"/>
                <a:gd name="connsiteY3" fmla="*/ 161925 h 295944"/>
                <a:gd name="connsiteX4" fmla="*/ 500063 w 500063"/>
                <a:gd name="connsiteY4" fmla="*/ 0 h 29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063" h="295944">
                  <a:moveTo>
                    <a:pt x="0" y="147638"/>
                  </a:moveTo>
                  <a:cubicBezTo>
                    <a:pt x="16272" y="225822"/>
                    <a:pt x="32544" y="304006"/>
                    <a:pt x="61913" y="295275"/>
                  </a:cubicBezTo>
                  <a:cubicBezTo>
                    <a:pt x="91282" y="286544"/>
                    <a:pt x="128588" y="117475"/>
                    <a:pt x="176213" y="95250"/>
                  </a:cubicBezTo>
                  <a:cubicBezTo>
                    <a:pt x="223838" y="73025"/>
                    <a:pt x="293688" y="177800"/>
                    <a:pt x="347663" y="161925"/>
                  </a:cubicBezTo>
                  <a:cubicBezTo>
                    <a:pt x="401638" y="146050"/>
                    <a:pt x="450850" y="73025"/>
                    <a:pt x="500063" y="0"/>
                  </a:cubicBezTo>
                </a:path>
              </a:pathLst>
            </a:custGeom>
            <a:noFill/>
            <a:ln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742411" y="5343525"/>
            <a:ext cx="646329" cy="606425"/>
            <a:chOff x="3742411" y="5343525"/>
            <a:chExt cx="646329" cy="606425"/>
          </a:xfrm>
        </p:grpSpPr>
        <p:grpSp>
          <p:nvGrpSpPr>
            <p:cNvPr id="46" name="组合 45"/>
            <p:cNvGrpSpPr/>
            <p:nvPr/>
          </p:nvGrpSpPr>
          <p:grpSpPr>
            <a:xfrm>
              <a:off x="3742411" y="5343525"/>
              <a:ext cx="646329" cy="606425"/>
              <a:chOff x="2715996" y="5343525"/>
              <a:chExt cx="646329" cy="606425"/>
            </a:xfrm>
          </p:grpSpPr>
          <p:cxnSp>
            <p:nvCxnSpPr>
              <p:cNvPr id="47" name="直接箭头连接符 46"/>
              <p:cNvCxnSpPr/>
              <p:nvPr/>
            </p:nvCxnSpPr>
            <p:spPr>
              <a:xfrm>
                <a:off x="2715996" y="5943600"/>
                <a:ext cx="646329" cy="635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 flipV="1">
                <a:off x="2715996" y="5343525"/>
                <a:ext cx="0" cy="606425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6" name="任意多边形 55"/>
            <p:cNvSpPr/>
            <p:nvPr/>
          </p:nvSpPr>
          <p:spPr>
            <a:xfrm>
              <a:off x="3860800" y="5536841"/>
              <a:ext cx="445046" cy="299992"/>
            </a:xfrm>
            <a:custGeom>
              <a:avLst/>
              <a:gdLst>
                <a:gd name="connsiteX0" fmla="*/ 0 w 445046"/>
                <a:gd name="connsiteY0" fmla="*/ 359 h 299992"/>
                <a:gd name="connsiteX1" fmla="*/ 50800 w 445046"/>
                <a:gd name="connsiteY1" fmla="*/ 216259 h 299992"/>
                <a:gd name="connsiteX2" fmla="*/ 203200 w 445046"/>
                <a:gd name="connsiteY2" fmla="*/ 359 h 299992"/>
                <a:gd name="connsiteX3" fmla="*/ 355600 w 445046"/>
                <a:gd name="connsiteY3" fmla="*/ 279759 h 299992"/>
                <a:gd name="connsiteX4" fmla="*/ 431800 w 445046"/>
                <a:gd name="connsiteY4" fmla="*/ 279759 h 299992"/>
                <a:gd name="connsiteX5" fmla="*/ 444500 w 445046"/>
                <a:gd name="connsiteY5" fmla="*/ 292459 h 29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5046" h="299992">
                  <a:moveTo>
                    <a:pt x="0" y="359"/>
                  </a:moveTo>
                  <a:cubicBezTo>
                    <a:pt x="8466" y="108309"/>
                    <a:pt x="16933" y="216259"/>
                    <a:pt x="50800" y="216259"/>
                  </a:cubicBezTo>
                  <a:cubicBezTo>
                    <a:pt x="84667" y="216259"/>
                    <a:pt x="152400" y="-10224"/>
                    <a:pt x="203200" y="359"/>
                  </a:cubicBezTo>
                  <a:cubicBezTo>
                    <a:pt x="254000" y="10942"/>
                    <a:pt x="355600" y="279759"/>
                    <a:pt x="355600" y="279759"/>
                  </a:cubicBezTo>
                  <a:cubicBezTo>
                    <a:pt x="393700" y="326326"/>
                    <a:pt x="416983" y="277642"/>
                    <a:pt x="431800" y="279759"/>
                  </a:cubicBezTo>
                  <a:cubicBezTo>
                    <a:pt x="446617" y="281876"/>
                    <a:pt x="445558" y="287167"/>
                    <a:pt x="444500" y="292459"/>
                  </a:cubicBezTo>
                </a:path>
              </a:pathLst>
            </a:custGeom>
            <a:noFill/>
            <a:ln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728157" y="5343525"/>
            <a:ext cx="646329" cy="606425"/>
            <a:chOff x="4728157" y="5343525"/>
            <a:chExt cx="646329" cy="606425"/>
          </a:xfrm>
        </p:grpSpPr>
        <p:grpSp>
          <p:nvGrpSpPr>
            <p:cNvPr id="49" name="组合 48"/>
            <p:cNvGrpSpPr/>
            <p:nvPr/>
          </p:nvGrpSpPr>
          <p:grpSpPr>
            <a:xfrm>
              <a:off x="4728157" y="5343525"/>
              <a:ext cx="646329" cy="606425"/>
              <a:chOff x="2715996" y="5343525"/>
              <a:chExt cx="646329" cy="606425"/>
            </a:xfrm>
          </p:grpSpPr>
          <p:cxnSp>
            <p:nvCxnSpPr>
              <p:cNvPr id="50" name="直接箭头连接符 49"/>
              <p:cNvCxnSpPr/>
              <p:nvPr/>
            </p:nvCxnSpPr>
            <p:spPr>
              <a:xfrm>
                <a:off x="2715996" y="5943600"/>
                <a:ext cx="646329" cy="635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/>
              <p:nvPr/>
            </p:nvCxnSpPr>
            <p:spPr>
              <a:xfrm flipV="1">
                <a:off x="2715996" y="5343525"/>
                <a:ext cx="0" cy="606425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7" name="任意多边形 56"/>
            <p:cNvSpPr/>
            <p:nvPr/>
          </p:nvSpPr>
          <p:spPr>
            <a:xfrm>
              <a:off x="4813300" y="5397348"/>
              <a:ext cx="431800" cy="443027"/>
            </a:xfrm>
            <a:custGeom>
              <a:avLst/>
              <a:gdLst>
                <a:gd name="connsiteX0" fmla="*/ 0 w 431800"/>
                <a:gd name="connsiteY0" fmla="*/ 381152 h 443027"/>
                <a:gd name="connsiteX1" fmla="*/ 152400 w 431800"/>
                <a:gd name="connsiteY1" fmla="*/ 152 h 443027"/>
                <a:gd name="connsiteX2" fmla="*/ 241300 w 431800"/>
                <a:gd name="connsiteY2" fmla="*/ 419252 h 443027"/>
                <a:gd name="connsiteX3" fmla="*/ 431800 w 431800"/>
                <a:gd name="connsiteY3" fmla="*/ 393852 h 443027"/>
                <a:gd name="connsiteX4" fmla="*/ 431800 w 431800"/>
                <a:gd name="connsiteY4" fmla="*/ 393852 h 443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800" h="443027">
                  <a:moveTo>
                    <a:pt x="0" y="381152"/>
                  </a:moveTo>
                  <a:cubicBezTo>
                    <a:pt x="56091" y="187477"/>
                    <a:pt x="112183" y="-6198"/>
                    <a:pt x="152400" y="152"/>
                  </a:cubicBezTo>
                  <a:cubicBezTo>
                    <a:pt x="192617" y="6502"/>
                    <a:pt x="194733" y="353635"/>
                    <a:pt x="241300" y="419252"/>
                  </a:cubicBezTo>
                  <a:cubicBezTo>
                    <a:pt x="287867" y="484869"/>
                    <a:pt x="431800" y="393852"/>
                    <a:pt x="431800" y="393852"/>
                  </a:cubicBezTo>
                  <a:lnTo>
                    <a:pt x="431800" y="393852"/>
                  </a:lnTo>
                </a:path>
              </a:pathLst>
            </a:custGeom>
            <a:noFill/>
            <a:ln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050377" y="5337175"/>
            <a:ext cx="646329" cy="606425"/>
            <a:chOff x="7050377" y="5337175"/>
            <a:chExt cx="646329" cy="606425"/>
          </a:xfrm>
        </p:grpSpPr>
        <p:grpSp>
          <p:nvGrpSpPr>
            <p:cNvPr id="52" name="组合 51"/>
            <p:cNvGrpSpPr/>
            <p:nvPr/>
          </p:nvGrpSpPr>
          <p:grpSpPr>
            <a:xfrm>
              <a:off x="7050377" y="5337175"/>
              <a:ext cx="646329" cy="606425"/>
              <a:chOff x="2715996" y="5343525"/>
              <a:chExt cx="646329" cy="606425"/>
            </a:xfrm>
          </p:grpSpPr>
          <p:cxnSp>
            <p:nvCxnSpPr>
              <p:cNvPr id="53" name="直接箭头连接符 52"/>
              <p:cNvCxnSpPr/>
              <p:nvPr/>
            </p:nvCxnSpPr>
            <p:spPr>
              <a:xfrm>
                <a:off x="2715996" y="5943600"/>
                <a:ext cx="646329" cy="635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/>
              <p:nvPr/>
            </p:nvCxnSpPr>
            <p:spPr>
              <a:xfrm flipV="1">
                <a:off x="2715996" y="5343525"/>
                <a:ext cx="0" cy="606425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8" name="任意多边形 57"/>
            <p:cNvSpPr/>
            <p:nvPr/>
          </p:nvSpPr>
          <p:spPr>
            <a:xfrm>
              <a:off x="7112000" y="5458507"/>
              <a:ext cx="484564" cy="396193"/>
            </a:xfrm>
            <a:custGeom>
              <a:avLst/>
              <a:gdLst>
                <a:gd name="connsiteX0" fmla="*/ 0 w 484564"/>
                <a:gd name="connsiteY0" fmla="*/ 40593 h 396193"/>
                <a:gd name="connsiteX1" fmla="*/ 254000 w 484564"/>
                <a:gd name="connsiteY1" fmla="*/ 27893 h 396193"/>
                <a:gd name="connsiteX2" fmla="*/ 317500 w 484564"/>
                <a:gd name="connsiteY2" fmla="*/ 358093 h 396193"/>
                <a:gd name="connsiteX3" fmla="*/ 469900 w 484564"/>
                <a:gd name="connsiteY3" fmla="*/ 383493 h 396193"/>
                <a:gd name="connsiteX4" fmla="*/ 469900 w 484564"/>
                <a:gd name="connsiteY4" fmla="*/ 396193 h 39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564" h="396193">
                  <a:moveTo>
                    <a:pt x="0" y="40593"/>
                  </a:moveTo>
                  <a:cubicBezTo>
                    <a:pt x="100541" y="7784"/>
                    <a:pt x="201083" y="-25024"/>
                    <a:pt x="254000" y="27893"/>
                  </a:cubicBezTo>
                  <a:cubicBezTo>
                    <a:pt x="306917" y="80810"/>
                    <a:pt x="281517" y="298826"/>
                    <a:pt x="317500" y="358093"/>
                  </a:cubicBezTo>
                  <a:cubicBezTo>
                    <a:pt x="353483" y="417360"/>
                    <a:pt x="469900" y="383493"/>
                    <a:pt x="469900" y="383493"/>
                  </a:cubicBezTo>
                  <a:cubicBezTo>
                    <a:pt x="495300" y="389843"/>
                    <a:pt x="482600" y="393018"/>
                    <a:pt x="469900" y="396193"/>
                  </a:cubicBezTo>
                </a:path>
              </a:pathLst>
            </a:custGeom>
            <a:noFill/>
            <a:ln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5958385" y="550217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……</a:t>
            </a:r>
          </a:p>
        </p:txBody>
      </p:sp>
      <p:grpSp>
        <p:nvGrpSpPr>
          <p:cNvPr id="93" name="组合 92"/>
          <p:cNvGrpSpPr/>
          <p:nvPr/>
        </p:nvGrpSpPr>
        <p:grpSpPr>
          <a:xfrm>
            <a:off x="717533" y="927101"/>
            <a:ext cx="8178799" cy="2762376"/>
            <a:chOff x="717533" y="927101"/>
            <a:chExt cx="8178799" cy="2762376"/>
          </a:xfrm>
        </p:grpSpPr>
        <p:sp>
          <p:nvSpPr>
            <p:cNvPr id="19" name="云形标注 18"/>
            <p:cNvSpPr/>
            <p:nvPr/>
          </p:nvSpPr>
          <p:spPr>
            <a:xfrm>
              <a:off x="717533" y="927101"/>
              <a:ext cx="8178799" cy="2762376"/>
            </a:xfrm>
            <a:prstGeom prst="cloudCallout">
              <a:avLst>
                <a:gd name="adj1" fmla="val -6703"/>
                <a:gd name="adj2" fmla="val 6388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流程图: 磁盘 19"/>
            <p:cNvSpPr/>
            <p:nvPr/>
          </p:nvSpPr>
          <p:spPr>
            <a:xfrm>
              <a:off x="2075247" y="1518637"/>
              <a:ext cx="729049" cy="381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流程图: 磁盘 20"/>
            <p:cNvSpPr/>
            <p:nvPr/>
          </p:nvSpPr>
          <p:spPr>
            <a:xfrm>
              <a:off x="3062578" y="1518637"/>
              <a:ext cx="729049" cy="381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流程图: 磁盘 21"/>
            <p:cNvSpPr/>
            <p:nvPr/>
          </p:nvSpPr>
          <p:spPr>
            <a:xfrm>
              <a:off x="4049908" y="1518637"/>
              <a:ext cx="729049" cy="381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流程图: 磁盘 23"/>
            <p:cNvSpPr/>
            <p:nvPr/>
          </p:nvSpPr>
          <p:spPr>
            <a:xfrm>
              <a:off x="6326477" y="1518637"/>
              <a:ext cx="729049" cy="381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287259" y="1560643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……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2082446" y="2054351"/>
              <a:ext cx="646329" cy="606425"/>
              <a:chOff x="2715996" y="5343525"/>
              <a:chExt cx="646329" cy="606425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2715996" y="5343525"/>
                <a:ext cx="646329" cy="606425"/>
                <a:chOff x="2715996" y="5343525"/>
                <a:chExt cx="646329" cy="606425"/>
              </a:xfrm>
            </p:grpSpPr>
            <p:cxnSp>
              <p:nvCxnSpPr>
                <p:cNvPr id="67" name="直接箭头连接符 66"/>
                <p:cNvCxnSpPr/>
                <p:nvPr/>
              </p:nvCxnSpPr>
              <p:spPr>
                <a:xfrm>
                  <a:off x="2715996" y="5943600"/>
                  <a:ext cx="646329" cy="6350"/>
                </a:xfrm>
                <a:prstGeom prst="straightConnector1">
                  <a:avLst/>
                </a:prstGeom>
                <a:ln w="1270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箭头连接符 67"/>
                <p:cNvCxnSpPr/>
                <p:nvPr/>
              </p:nvCxnSpPr>
              <p:spPr>
                <a:xfrm flipV="1">
                  <a:off x="2715996" y="5343525"/>
                  <a:ext cx="0" cy="606425"/>
                </a:xfrm>
                <a:prstGeom prst="straightConnector1">
                  <a:avLst/>
                </a:prstGeom>
                <a:ln w="1270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任意多边形 65"/>
              <p:cNvSpPr/>
              <p:nvPr/>
            </p:nvSpPr>
            <p:spPr>
              <a:xfrm>
                <a:off x="2805382" y="5498765"/>
                <a:ext cx="500063" cy="295944"/>
              </a:xfrm>
              <a:custGeom>
                <a:avLst/>
                <a:gdLst>
                  <a:gd name="connsiteX0" fmla="*/ 0 w 500063"/>
                  <a:gd name="connsiteY0" fmla="*/ 147638 h 295944"/>
                  <a:gd name="connsiteX1" fmla="*/ 61913 w 500063"/>
                  <a:gd name="connsiteY1" fmla="*/ 295275 h 295944"/>
                  <a:gd name="connsiteX2" fmla="*/ 176213 w 500063"/>
                  <a:gd name="connsiteY2" fmla="*/ 95250 h 295944"/>
                  <a:gd name="connsiteX3" fmla="*/ 347663 w 500063"/>
                  <a:gd name="connsiteY3" fmla="*/ 161925 h 295944"/>
                  <a:gd name="connsiteX4" fmla="*/ 500063 w 500063"/>
                  <a:gd name="connsiteY4" fmla="*/ 0 h 295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0063" h="295944">
                    <a:moveTo>
                      <a:pt x="0" y="147638"/>
                    </a:moveTo>
                    <a:cubicBezTo>
                      <a:pt x="16272" y="225822"/>
                      <a:pt x="32544" y="304006"/>
                      <a:pt x="61913" y="295275"/>
                    </a:cubicBezTo>
                    <a:cubicBezTo>
                      <a:pt x="91282" y="286544"/>
                      <a:pt x="128588" y="117475"/>
                      <a:pt x="176213" y="95250"/>
                    </a:cubicBezTo>
                    <a:cubicBezTo>
                      <a:pt x="223838" y="73025"/>
                      <a:pt x="293688" y="177800"/>
                      <a:pt x="347663" y="161925"/>
                    </a:cubicBezTo>
                    <a:cubicBezTo>
                      <a:pt x="401638" y="146050"/>
                      <a:pt x="450850" y="73025"/>
                      <a:pt x="500063" y="0"/>
                    </a:cubicBezTo>
                  </a:path>
                </a:pathLst>
              </a:custGeom>
              <a:noFill/>
              <a:ln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3108861" y="2054351"/>
              <a:ext cx="646329" cy="606425"/>
              <a:chOff x="3742411" y="5343525"/>
              <a:chExt cx="646329" cy="606425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3742411" y="5343525"/>
                <a:ext cx="646329" cy="606425"/>
                <a:chOff x="2715996" y="5343525"/>
                <a:chExt cx="646329" cy="606425"/>
              </a:xfrm>
            </p:grpSpPr>
            <p:cxnSp>
              <p:nvCxnSpPr>
                <p:cNvPr id="72" name="直接箭头连接符 71"/>
                <p:cNvCxnSpPr/>
                <p:nvPr/>
              </p:nvCxnSpPr>
              <p:spPr>
                <a:xfrm>
                  <a:off x="2715996" y="5943600"/>
                  <a:ext cx="646329" cy="6350"/>
                </a:xfrm>
                <a:prstGeom prst="straightConnector1">
                  <a:avLst/>
                </a:prstGeom>
                <a:ln w="1270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箭头连接符 72"/>
                <p:cNvCxnSpPr/>
                <p:nvPr/>
              </p:nvCxnSpPr>
              <p:spPr>
                <a:xfrm flipV="1">
                  <a:off x="2715996" y="5343525"/>
                  <a:ext cx="0" cy="606425"/>
                </a:xfrm>
                <a:prstGeom prst="straightConnector1">
                  <a:avLst/>
                </a:prstGeom>
                <a:ln w="1270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任意多边形 70"/>
              <p:cNvSpPr/>
              <p:nvPr/>
            </p:nvSpPr>
            <p:spPr>
              <a:xfrm>
                <a:off x="3860800" y="5536841"/>
                <a:ext cx="445046" cy="299992"/>
              </a:xfrm>
              <a:custGeom>
                <a:avLst/>
                <a:gdLst>
                  <a:gd name="connsiteX0" fmla="*/ 0 w 445046"/>
                  <a:gd name="connsiteY0" fmla="*/ 359 h 299992"/>
                  <a:gd name="connsiteX1" fmla="*/ 50800 w 445046"/>
                  <a:gd name="connsiteY1" fmla="*/ 216259 h 299992"/>
                  <a:gd name="connsiteX2" fmla="*/ 203200 w 445046"/>
                  <a:gd name="connsiteY2" fmla="*/ 359 h 299992"/>
                  <a:gd name="connsiteX3" fmla="*/ 355600 w 445046"/>
                  <a:gd name="connsiteY3" fmla="*/ 279759 h 299992"/>
                  <a:gd name="connsiteX4" fmla="*/ 431800 w 445046"/>
                  <a:gd name="connsiteY4" fmla="*/ 279759 h 299992"/>
                  <a:gd name="connsiteX5" fmla="*/ 444500 w 445046"/>
                  <a:gd name="connsiteY5" fmla="*/ 292459 h 299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5046" h="299992">
                    <a:moveTo>
                      <a:pt x="0" y="359"/>
                    </a:moveTo>
                    <a:cubicBezTo>
                      <a:pt x="8466" y="108309"/>
                      <a:pt x="16933" y="216259"/>
                      <a:pt x="50800" y="216259"/>
                    </a:cubicBezTo>
                    <a:cubicBezTo>
                      <a:pt x="84667" y="216259"/>
                      <a:pt x="152400" y="-10224"/>
                      <a:pt x="203200" y="359"/>
                    </a:cubicBezTo>
                    <a:cubicBezTo>
                      <a:pt x="254000" y="10942"/>
                      <a:pt x="355600" y="279759"/>
                      <a:pt x="355600" y="279759"/>
                    </a:cubicBezTo>
                    <a:cubicBezTo>
                      <a:pt x="393700" y="326326"/>
                      <a:pt x="416983" y="277642"/>
                      <a:pt x="431800" y="279759"/>
                    </a:cubicBezTo>
                    <a:cubicBezTo>
                      <a:pt x="446617" y="281876"/>
                      <a:pt x="445558" y="287167"/>
                      <a:pt x="444500" y="292459"/>
                    </a:cubicBezTo>
                  </a:path>
                </a:pathLst>
              </a:custGeom>
              <a:noFill/>
              <a:ln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4094607" y="2054351"/>
              <a:ext cx="646329" cy="606425"/>
              <a:chOff x="4728157" y="5343525"/>
              <a:chExt cx="646329" cy="606425"/>
            </a:xfrm>
          </p:grpSpPr>
          <p:grpSp>
            <p:nvGrpSpPr>
              <p:cNvPr id="75" name="组合 74"/>
              <p:cNvGrpSpPr/>
              <p:nvPr/>
            </p:nvGrpSpPr>
            <p:grpSpPr>
              <a:xfrm>
                <a:off x="4728157" y="5343525"/>
                <a:ext cx="646329" cy="606425"/>
                <a:chOff x="2715996" y="5343525"/>
                <a:chExt cx="646329" cy="606425"/>
              </a:xfrm>
            </p:grpSpPr>
            <p:cxnSp>
              <p:nvCxnSpPr>
                <p:cNvPr id="77" name="直接箭头连接符 76"/>
                <p:cNvCxnSpPr/>
                <p:nvPr/>
              </p:nvCxnSpPr>
              <p:spPr>
                <a:xfrm>
                  <a:off x="2715996" y="5943600"/>
                  <a:ext cx="646329" cy="6350"/>
                </a:xfrm>
                <a:prstGeom prst="straightConnector1">
                  <a:avLst/>
                </a:prstGeom>
                <a:ln w="1270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箭头连接符 77"/>
                <p:cNvCxnSpPr/>
                <p:nvPr/>
              </p:nvCxnSpPr>
              <p:spPr>
                <a:xfrm flipV="1">
                  <a:off x="2715996" y="5343525"/>
                  <a:ext cx="0" cy="606425"/>
                </a:xfrm>
                <a:prstGeom prst="straightConnector1">
                  <a:avLst/>
                </a:prstGeom>
                <a:ln w="1270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任意多边形 75"/>
              <p:cNvSpPr/>
              <p:nvPr/>
            </p:nvSpPr>
            <p:spPr>
              <a:xfrm>
                <a:off x="4813300" y="5397348"/>
                <a:ext cx="431800" cy="443027"/>
              </a:xfrm>
              <a:custGeom>
                <a:avLst/>
                <a:gdLst>
                  <a:gd name="connsiteX0" fmla="*/ 0 w 431800"/>
                  <a:gd name="connsiteY0" fmla="*/ 381152 h 443027"/>
                  <a:gd name="connsiteX1" fmla="*/ 152400 w 431800"/>
                  <a:gd name="connsiteY1" fmla="*/ 152 h 443027"/>
                  <a:gd name="connsiteX2" fmla="*/ 241300 w 431800"/>
                  <a:gd name="connsiteY2" fmla="*/ 419252 h 443027"/>
                  <a:gd name="connsiteX3" fmla="*/ 431800 w 431800"/>
                  <a:gd name="connsiteY3" fmla="*/ 393852 h 443027"/>
                  <a:gd name="connsiteX4" fmla="*/ 431800 w 431800"/>
                  <a:gd name="connsiteY4" fmla="*/ 393852 h 443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00" h="443027">
                    <a:moveTo>
                      <a:pt x="0" y="381152"/>
                    </a:moveTo>
                    <a:cubicBezTo>
                      <a:pt x="56091" y="187477"/>
                      <a:pt x="112183" y="-6198"/>
                      <a:pt x="152400" y="152"/>
                    </a:cubicBezTo>
                    <a:cubicBezTo>
                      <a:pt x="192617" y="6502"/>
                      <a:pt x="194733" y="353635"/>
                      <a:pt x="241300" y="419252"/>
                    </a:cubicBezTo>
                    <a:cubicBezTo>
                      <a:pt x="287867" y="484869"/>
                      <a:pt x="431800" y="393852"/>
                      <a:pt x="431800" y="393852"/>
                    </a:cubicBezTo>
                    <a:lnTo>
                      <a:pt x="431800" y="393852"/>
                    </a:lnTo>
                  </a:path>
                </a:pathLst>
              </a:custGeom>
              <a:noFill/>
              <a:ln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6416827" y="2048001"/>
              <a:ext cx="646329" cy="606425"/>
              <a:chOff x="7050377" y="5337175"/>
              <a:chExt cx="646329" cy="606425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7050377" y="5337175"/>
                <a:ext cx="646329" cy="606425"/>
                <a:chOff x="2715996" y="5343525"/>
                <a:chExt cx="646329" cy="606425"/>
              </a:xfrm>
            </p:grpSpPr>
            <p:cxnSp>
              <p:nvCxnSpPr>
                <p:cNvPr id="82" name="直接箭头连接符 81"/>
                <p:cNvCxnSpPr/>
                <p:nvPr/>
              </p:nvCxnSpPr>
              <p:spPr>
                <a:xfrm>
                  <a:off x="2715996" y="5943600"/>
                  <a:ext cx="646329" cy="6350"/>
                </a:xfrm>
                <a:prstGeom prst="straightConnector1">
                  <a:avLst/>
                </a:prstGeom>
                <a:ln w="1270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箭头连接符 82"/>
                <p:cNvCxnSpPr/>
                <p:nvPr/>
              </p:nvCxnSpPr>
              <p:spPr>
                <a:xfrm flipV="1">
                  <a:off x="2715996" y="5343525"/>
                  <a:ext cx="0" cy="606425"/>
                </a:xfrm>
                <a:prstGeom prst="straightConnector1">
                  <a:avLst/>
                </a:prstGeom>
                <a:ln w="1270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任意多边形 80"/>
              <p:cNvSpPr/>
              <p:nvPr/>
            </p:nvSpPr>
            <p:spPr>
              <a:xfrm>
                <a:off x="7112000" y="5458507"/>
                <a:ext cx="484564" cy="396193"/>
              </a:xfrm>
              <a:custGeom>
                <a:avLst/>
                <a:gdLst>
                  <a:gd name="connsiteX0" fmla="*/ 0 w 484564"/>
                  <a:gd name="connsiteY0" fmla="*/ 40593 h 396193"/>
                  <a:gd name="connsiteX1" fmla="*/ 254000 w 484564"/>
                  <a:gd name="connsiteY1" fmla="*/ 27893 h 396193"/>
                  <a:gd name="connsiteX2" fmla="*/ 317500 w 484564"/>
                  <a:gd name="connsiteY2" fmla="*/ 358093 h 396193"/>
                  <a:gd name="connsiteX3" fmla="*/ 469900 w 484564"/>
                  <a:gd name="connsiteY3" fmla="*/ 383493 h 396193"/>
                  <a:gd name="connsiteX4" fmla="*/ 469900 w 484564"/>
                  <a:gd name="connsiteY4" fmla="*/ 396193 h 39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4564" h="396193">
                    <a:moveTo>
                      <a:pt x="0" y="40593"/>
                    </a:moveTo>
                    <a:cubicBezTo>
                      <a:pt x="100541" y="7784"/>
                      <a:pt x="201083" y="-25024"/>
                      <a:pt x="254000" y="27893"/>
                    </a:cubicBezTo>
                    <a:cubicBezTo>
                      <a:pt x="306917" y="80810"/>
                      <a:pt x="281517" y="298826"/>
                      <a:pt x="317500" y="358093"/>
                    </a:cubicBezTo>
                    <a:cubicBezTo>
                      <a:pt x="353483" y="417360"/>
                      <a:pt x="469900" y="383493"/>
                      <a:pt x="469900" y="383493"/>
                    </a:cubicBezTo>
                    <a:cubicBezTo>
                      <a:pt x="495300" y="389843"/>
                      <a:pt x="482600" y="393018"/>
                      <a:pt x="469900" y="396193"/>
                    </a:cubicBezTo>
                  </a:path>
                </a:pathLst>
              </a:custGeom>
              <a:noFill/>
              <a:ln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文本框 83"/>
            <p:cNvSpPr txBox="1"/>
            <p:nvPr/>
          </p:nvSpPr>
          <p:spPr>
            <a:xfrm>
              <a:off x="5324835" y="2212997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……</a:t>
              </a:r>
            </a:p>
          </p:txBody>
        </p:sp>
        <p:sp>
          <p:nvSpPr>
            <p:cNvPr id="85" name="五角星 84"/>
            <p:cNvSpPr/>
            <p:nvPr/>
          </p:nvSpPr>
          <p:spPr>
            <a:xfrm>
              <a:off x="2241261" y="2184742"/>
              <a:ext cx="221271" cy="203200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五角星 87"/>
            <p:cNvSpPr/>
            <p:nvPr/>
          </p:nvSpPr>
          <p:spPr>
            <a:xfrm>
              <a:off x="3162404" y="2329687"/>
              <a:ext cx="221271" cy="203200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五角星 88"/>
            <p:cNvSpPr/>
            <p:nvPr/>
          </p:nvSpPr>
          <p:spPr>
            <a:xfrm>
              <a:off x="4464299" y="2400008"/>
              <a:ext cx="221271" cy="203200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五角星 91"/>
            <p:cNvSpPr/>
            <p:nvPr/>
          </p:nvSpPr>
          <p:spPr>
            <a:xfrm>
              <a:off x="6669452" y="2329687"/>
              <a:ext cx="221271" cy="203200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6E95C75-38AB-42B6-853F-CB9C78F9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013F3-94E1-43DE-9974-33FB5EB1DC6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659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12.3|3|9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7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6|1.7|6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.4|3.4|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11.9|7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11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6.1|6.1|11.9|3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|5.2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9884</TotalTime>
  <Words>1298</Words>
  <Application>Microsoft Office PowerPoint</Application>
  <PresentationFormat>On-screen Show (4:3)</PresentationFormat>
  <Paragraphs>408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NetRS: Cutting Response Latency in Distributed Key-Value Stores with In-Network Replica Selection</vt:lpstr>
      <vt:lpstr>Outline</vt:lpstr>
      <vt:lpstr>What is NetRS?</vt:lpstr>
      <vt:lpstr>Distributed Key-Value Store</vt:lpstr>
      <vt:lpstr>PowerPoint Presentation</vt:lpstr>
      <vt:lpstr>PowerPoint Presentation</vt:lpstr>
      <vt:lpstr>Outline</vt:lpstr>
      <vt:lpstr>Replica Selection Challenges</vt:lpstr>
      <vt:lpstr>Inaccurate Estimation of Server Status</vt:lpstr>
      <vt:lpstr>Replica Selection Challenges</vt:lpstr>
      <vt:lpstr>“Herd Behavior” of Clients</vt:lpstr>
      <vt:lpstr>Replica Selection Node (RSNode)</vt:lpstr>
      <vt:lpstr>Host-based RSNode</vt:lpstr>
      <vt:lpstr>Network-based RSNode</vt:lpstr>
      <vt:lpstr>PowerPoint Presentation</vt:lpstr>
      <vt:lpstr>Outline</vt:lpstr>
      <vt:lpstr>3.1 RSNodes Placement</vt:lpstr>
      <vt:lpstr>RSNodes Placement Optimization</vt:lpstr>
      <vt:lpstr>RSNodes Placement Optimization</vt:lpstr>
      <vt:lpstr>RSNodes Placement Optimization</vt:lpstr>
      <vt:lpstr>3.2 NetRS Forwarding Rules</vt:lpstr>
      <vt:lpstr>Forwarding Rules</vt:lpstr>
      <vt:lpstr>Keep Things in Network</vt:lpstr>
      <vt:lpstr>Keep Things in Network</vt:lpstr>
      <vt:lpstr>Enable/Disable NetRS</vt:lpstr>
      <vt:lpstr>Handle Multiple Paths Problem</vt:lpstr>
      <vt:lpstr>3.3 Replica Selection Operator</vt:lpstr>
      <vt:lpstr>Replica Selection Algorithm</vt:lpstr>
      <vt:lpstr>Perform Algorithms</vt:lpstr>
      <vt:lpstr>Collect Algorithm Inputs</vt:lpstr>
      <vt:lpstr>Outline</vt:lpstr>
      <vt:lpstr>Evaluation</vt:lpstr>
      <vt:lpstr>Evaluation</vt:lpstr>
      <vt:lpstr>Comparing Schemes</vt:lpstr>
      <vt:lpstr>Mean &amp; Tail Response Latency</vt:lpstr>
      <vt:lpstr>Mean &amp; Tail Response Latency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laven storage</dc:creator>
  <cp:lastModifiedBy>Art Mr</cp:lastModifiedBy>
  <cp:revision>965</cp:revision>
  <dcterms:created xsi:type="dcterms:W3CDTF">2018-05-11T03:35:12Z</dcterms:created>
  <dcterms:modified xsi:type="dcterms:W3CDTF">2018-07-07T02:28:01Z</dcterms:modified>
</cp:coreProperties>
</file>