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notesSlides/notesSlide6.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notesSlides/notesSlide7.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notesSlides/notesSlide8.xml" ContentType="application/vnd.openxmlformats-officedocument.presentationml.notesSlide+xml"/>
  <Override PartName="/ppt/embeddings/oleObject8.bin" ContentType="application/vnd.openxmlformats-officedocument.oleObject"/>
  <Override PartName="/ppt/embeddings/oleObject9.bin" ContentType="application/vnd.openxmlformats-officedocument.oleObject"/>
  <Override PartName="/ppt/notesSlides/notesSlide9.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notesSlides/notesSlide10.xml" ContentType="application/vnd.openxmlformats-officedocument.presentationml.notesSlide+xml"/>
  <Override PartName="/ppt/embeddings/oleObject12.bin" ContentType="application/vnd.openxmlformats-officedocument.oleObject"/>
  <Override PartName="/ppt/embeddings/oleObject13.bin" ContentType="application/vnd.openxmlformats-officedocument.oleObject"/>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7"/>
  </p:notesMasterIdLst>
  <p:handoutMasterIdLst>
    <p:handoutMasterId r:id="rId38"/>
  </p:handoutMasterIdLst>
  <p:sldIdLst>
    <p:sldId id="527" r:id="rId2"/>
    <p:sldId id="591" r:id="rId3"/>
    <p:sldId id="565" r:id="rId4"/>
    <p:sldId id="564" r:id="rId5"/>
    <p:sldId id="566" r:id="rId6"/>
    <p:sldId id="567" r:id="rId7"/>
    <p:sldId id="585" r:id="rId8"/>
    <p:sldId id="586" r:id="rId9"/>
    <p:sldId id="587" r:id="rId10"/>
    <p:sldId id="588" r:id="rId11"/>
    <p:sldId id="589" r:id="rId12"/>
    <p:sldId id="592" r:id="rId13"/>
    <p:sldId id="568" r:id="rId14"/>
    <p:sldId id="569" r:id="rId15"/>
    <p:sldId id="570" r:id="rId16"/>
    <p:sldId id="597" r:id="rId17"/>
    <p:sldId id="584" r:id="rId18"/>
    <p:sldId id="571" r:id="rId19"/>
    <p:sldId id="572" r:id="rId20"/>
    <p:sldId id="594" r:id="rId21"/>
    <p:sldId id="595" r:id="rId22"/>
    <p:sldId id="596" r:id="rId23"/>
    <p:sldId id="582" r:id="rId24"/>
    <p:sldId id="578" r:id="rId25"/>
    <p:sldId id="579" r:id="rId26"/>
    <p:sldId id="574" r:id="rId27"/>
    <p:sldId id="575" r:id="rId28"/>
    <p:sldId id="576" r:id="rId29"/>
    <p:sldId id="577" r:id="rId30"/>
    <p:sldId id="573" r:id="rId31"/>
    <p:sldId id="593" r:id="rId32"/>
    <p:sldId id="580" r:id="rId33"/>
    <p:sldId id="581" r:id="rId34"/>
    <p:sldId id="603" r:id="rId35"/>
    <p:sldId id="550" r:id="rId36"/>
  </p:sldIdLst>
  <p:sldSz cx="9144000" cy="6858000" type="screen4x3"/>
  <p:notesSz cx="7010400" cy="9296400"/>
  <p:defaultTextStyle>
    <a:defPPr>
      <a:defRPr lang="zh-CN"/>
    </a:defPPr>
    <a:lvl1pPr algn="ctr" rtl="0" fontAlgn="base">
      <a:spcBef>
        <a:spcPct val="0"/>
      </a:spcBef>
      <a:spcAft>
        <a:spcPct val="0"/>
      </a:spcAft>
      <a:defRPr sz="2000" kern="1200">
        <a:solidFill>
          <a:schemeClr val="tx1"/>
        </a:solidFill>
        <a:latin typeface="Verdana" pitchFamily="34" charset="0"/>
        <a:ea typeface="宋体" pitchFamily="2" charset="-122"/>
        <a:cs typeface="+mn-cs"/>
      </a:defRPr>
    </a:lvl1pPr>
    <a:lvl2pPr marL="457200" algn="ctr" rtl="0" fontAlgn="base">
      <a:spcBef>
        <a:spcPct val="0"/>
      </a:spcBef>
      <a:spcAft>
        <a:spcPct val="0"/>
      </a:spcAft>
      <a:defRPr sz="2000" kern="1200">
        <a:solidFill>
          <a:schemeClr val="tx1"/>
        </a:solidFill>
        <a:latin typeface="Verdana" pitchFamily="34" charset="0"/>
        <a:ea typeface="宋体" pitchFamily="2" charset="-122"/>
        <a:cs typeface="+mn-cs"/>
      </a:defRPr>
    </a:lvl2pPr>
    <a:lvl3pPr marL="914400" algn="ctr" rtl="0" fontAlgn="base">
      <a:spcBef>
        <a:spcPct val="0"/>
      </a:spcBef>
      <a:spcAft>
        <a:spcPct val="0"/>
      </a:spcAft>
      <a:defRPr sz="2000" kern="1200">
        <a:solidFill>
          <a:schemeClr val="tx1"/>
        </a:solidFill>
        <a:latin typeface="Verdana" pitchFamily="34" charset="0"/>
        <a:ea typeface="宋体" pitchFamily="2" charset="-122"/>
        <a:cs typeface="+mn-cs"/>
      </a:defRPr>
    </a:lvl3pPr>
    <a:lvl4pPr marL="1371600" algn="ctr" rtl="0" fontAlgn="base">
      <a:spcBef>
        <a:spcPct val="0"/>
      </a:spcBef>
      <a:spcAft>
        <a:spcPct val="0"/>
      </a:spcAft>
      <a:defRPr sz="2000" kern="1200">
        <a:solidFill>
          <a:schemeClr val="tx1"/>
        </a:solidFill>
        <a:latin typeface="Verdana" pitchFamily="34" charset="0"/>
        <a:ea typeface="宋体" pitchFamily="2" charset="-122"/>
        <a:cs typeface="+mn-cs"/>
      </a:defRPr>
    </a:lvl4pPr>
    <a:lvl5pPr marL="1828800" algn="ctr" rtl="0" fontAlgn="base">
      <a:spcBef>
        <a:spcPct val="0"/>
      </a:spcBef>
      <a:spcAft>
        <a:spcPct val="0"/>
      </a:spcAft>
      <a:defRPr sz="2000" kern="1200">
        <a:solidFill>
          <a:schemeClr val="tx1"/>
        </a:solidFill>
        <a:latin typeface="Verdana" pitchFamily="34" charset="0"/>
        <a:ea typeface="宋体" pitchFamily="2" charset="-122"/>
        <a:cs typeface="+mn-cs"/>
      </a:defRPr>
    </a:lvl5pPr>
    <a:lvl6pPr marL="2286000" algn="l" defTabSz="914400" rtl="0" eaLnBrk="1" latinLnBrk="0" hangingPunct="1">
      <a:defRPr sz="2000" kern="1200">
        <a:solidFill>
          <a:schemeClr val="tx1"/>
        </a:solidFill>
        <a:latin typeface="Verdana" pitchFamily="34" charset="0"/>
        <a:ea typeface="宋体" pitchFamily="2" charset="-122"/>
        <a:cs typeface="+mn-cs"/>
      </a:defRPr>
    </a:lvl6pPr>
    <a:lvl7pPr marL="2743200" algn="l" defTabSz="914400" rtl="0" eaLnBrk="1" latinLnBrk="0" hangingPunct="1">
      <a:defRPr sz="2000" kern="1200">
        <a:solidFill>
          <a:schemeClr val="tx1"/>
        </a:solidFill>
        <a:latin typeface="Verdana" pitchFamily="34" charset="0"/>
        <a:ea typeface="宋体" pitchFamily="2" charset="-122"/>
        <a:cs typeface="+mn-cs"/>
      </a:defRPr>
    </a:lvl7pPr>
    <a:lvl8pPr marL="3200400" algn="l" defTabSz="914400" rtl="0" eaLnBrk="1" latinLnBrk="0" hangingPunct="1">
      <a:defRPr sz="2000" kern="1200">
        <a:solidFill>
          <a:schemeClr val="tx1"/>
        </a:solidFill>
        <a:latin typeface="Verdana" pitchFamily="34" charset="0"/>
        <a:ea typeface="宋体" pitchFamily="2" charset="-122"/>
        <a:cs typeface="+mn-cs"/>
      </a:defRPr>
    </a:lvl8pPr>
    <a:lvl9pPr marL="3657600" algn="l" defTabSz="914400" rtl="0" eaLnBrk="1" latinLnBrk="0" hangingPunct="1">
      <a:defRPr sz="2000"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1AA6"/>
    <a:srgbClr val="FF9900"/>
    <a:srgbClr val="A31D7D"/>
    <a:srgbClr val="90BBEE"/>
    <a:srgbClr val="006600"/>
    <a:srgbClr val="C61C0A"/>
    <a:srgbClr val="D8D9DA"/>
    <a:srgbClr val="BDBEC1"/>
    <a:srgbClr val="87B5ED"/>
    <a:srgbClr val="C9D0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95" autoAdjust="0"/>
    <p:restoredTop sz="87518" autoAdjust="0"/>
  </p:normalViewPr>
  <p:slideViewPr>
    <p:cSldViewPr>
      <p:cViewPr varScale="1">
        <p:scale>
          <a:sx n="87" d="100"/>
          <a:sy n="87" d="100"/>
        </p:scale>
        <p:origin x="-1504"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DD89E773-D477-418A-BEE2-6B3D01AA5D2E}" type="datetimeFigureOut">
              <a:rPr lang="en-US" smtClean="0"/>
              <a:pPr/>
              <a:t>5/6/16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E5EE89F3-A789-47F3-9168-3256DB2E94D0}" type="slidenum">
              <a:rPr lang="en-US" smtClean="0"/>
              <a:pPr/>
              <a:t>‹#›</a:t>
            </a:fld>
            <a:endParaRPr lang="en-US"/>
          </a:p>
        </p:txBody>
      </p:sp>
    </p:spTree>
    <p:extLst>
      <p:ext uri="{BB962C8B-B14F-4D97-AF65-F5344CB8AC3E}">
        <p14:creationId xmlns:p14="http://schemas.microsoft.com/office/powerpoint/2010/main" val="18146675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3037840" cy="464820"/>
          </a:xfrm>
          <a:prstGeom prst="rect">
            <a:avLst/>
          </a:prstGeom>
          <a:noFill/>
          <a:ln>
            <a:noFill/>
          </a:ln>
          <a:effectLst/>
          <a:extLst/>
        </p:spPr>
        <p:txBody>
          <a:bodyPr vert="horz" wrap="square" lIns="93177" tIns="46589" rIns="93177" bIns="46589" numCol="1" anchor="t" anchorCtr="0" compatLnSpc="1">
            <a:prstTxWarp prst="textNoShape">
              <a:avLst/>
            </a:prstTxWarp>
          </a:bodyPr>
          <a:lstStyle>
            <a:lvl1pPr algn="l">
              <a:defRPr sz="1200">
                <a:latin typeface="Arial" pitchFamily="34" charset="0"/>
              </a:defRPr>
            </a:lvl1pPr>
          </a:lstStyle>
          <a:p>
            <a:pPr>
              <a:defRPr/>
            </a:pPr>
            <a:endParaRPr lang="en-US" altLang="zh-CN"/>
          </a:p>
        </p:txBody>
      </p:sp>
      <p:sp>
        <p:nvSpPr>
          <p:cNvPr id="21507" name="Rectangle 3"/>
          <p:cNvSpPr>
            <a:spLocks noGrp="1" noChangeArrowheads="1"/>
          </p:cNvSpPr>
          <p:nvPr>
            <p:ph type="dt" idx="1"/>
          </p:nvPr>
        </p:nvSpPr>
        <p:spPr bwMode="auto">
          <a:xfrm>
            <a:off x="3970938" y="0"/>
            <a:ext cx="3037840" cy="464820"/>
          </a:xfrm>
          <a:prstGeom prst="rect">
            <a:avLst/>
          </a:prstGeom>
          <a:noFill/>
          <a:ln>
            <a:noFill/>
          </a:ln>
          <a:effectLst/>
          <a:extLst/>
        </p:spPr>
        <p:txBody>
          <a:bodyPr vert="horz" wrap="square" lIns="93177" tIns="46589" rIns="93177" bIns="46589" numCol="1" anchor="t" anchorCtr="0" compatLnSpc="1">
            <a:prstTxWarp prst="textNoShape">
              <a:avLst/>
            </a:prstTxWarp>
          </a:bodyPr>
          <a:lstStyle>
            <a:lvl1pPr algn="r">
              <a:defRPr sz="1200">
                <a:latin typeface="Arial" pitchFamily="34" charset="0"/>
              </a:defRPr>
            </a:lvl1pPr>
          </a:lstStyle>
          <a:p>
            <a:pPr>
              <a:defRPr/>
            </a:pPr>
            <a:endParaRPr lang="en-US" altLang="zh-CN"/>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9" name="Rectangle 5"/>
          <p:cNvSpPr>
            <a:spLocks noGrp="1" noChangeArrowheads="1"/>
          </p:cNvSpPr>
          <p:nvPr>
            <p:ph type="body" sz="quarter" idx="3"/>
          </p:nvPr>
        </p:nvSpPr>
        <p:spPr bwMode="auto">
          <a:xfrm>
            <a:off x="701040" y="4415790"/>
            <a:ext cx="5608320" cy="4183380"/>
          </a:xfrm>
          <a:prstGeom prst="rect">
            <a:avLst/>
          </a:prstGeom>
          <a:noFill/>
          <a:ln>
            <a:noFill/>
          </a:ln>
          <a:effectLst/>
          <a:extLst/>
        </p:spPr>
        <p:txBody>
          <a:bodyPr vert="horz" wrap="square" lIns="93177" tIns="46589" rIns="93177" bIns="46589"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21510" name="Rectangle 6"/>
          <p:cNvSpPr>
            <a:spLocks noGrp="1" noChangeArrowheads="1"/>
          </p:cNvSpPr>
          <p:nvPr>
            <p:ph type="ftr" sz="quarter" idx="4"/>
          </p:nvPr>
        </p:nvSpPr>
        <p:spPr bwMode="auto">
          <a:xfrm>
            <a:off x="0" y="8829967"/>
            <a:ext cx="3037840" cy="464820"/>
          </a:xfrm>
          <a:prstGeom prst="rect">
            <a:avLst/>
          </a:prstGeom>
          <a:noFill/>
          <a:ln>
            <a:noFill/>
          </a:ln>
          <a:effectLst/>
          <a:extLst/>
        </p:spPr>
        <p:txBody>
          <a:bodyPr vert="horz" wrap="square" lIns="93177" tIns="46589" rIns="93177" bIns="46589" numCol="1" anchor="b" anchorCtr="0" compatLnSpc="1">
            <a:prstTxWarp prst="textNoShape">
              <a:avLst/>
            </a:prstTxWarp>
          </a:bodyPr>
          <a:lstStyle>
            <a:lvl1pPr algn="l">
              <a:defRPr sz="1200">
                <a:latin typeface="Arial" pitchFamily="34" charset="0"/>
              </a:defRPr>
            </a:lvl1pPr>
          </a:lstStyle>
          <a:p>
            <a:pPr>
              <a:defRPr/>
            </a:pPr>
            <a:endParaRPr lang="en-US" altLang="zh-CN"/>
          </a:p>
        </p:txBody>
      </p:sp>
      <p:sp>
        <p:nvSpPr>
          <p:cNvPr id="21511" name="Rectangle 7"/>
          <p:cNvSpPr>
            <a:spLocks noGrp="1" noChangeArrowheads="1"/>
          </p:cNvSpPr>
          <p:nvPr>
            <p:ph type="sldNum" sz="quarter" idx="5"/>
          </p:nvPr>
        </p:nvSpPr>
        <p:spPr bwMode="auto">
          <a:xfrm>
            <a:off x="3970938" y="8829967"/>
            <a:ext cx="3037840" cy="464820"/>
          </a:xfrm>
          <a:prstGeom prst="rect">
            <a:avLst/>
          </a:prstGeom>
          <a:noFill/>
          <a:ln>
            <a:noFill/>
          </a:ln>
          <a:effectLst/>
          <a:extLst/>
        </p:spPr>
        <p:txBody>
          <a:bodyPr vert="horz" wrap="square" lIns="93177" tIns="46589" rIns="93177" bIns="46589" numCol="1" anchor="b" anchorCtr="0" compatLnSpc="1">
            <a:prstTxWarp prst="textNoShape">
              <a:avLst/>
            </a:prstTxWarp>
          </a:bodyPr>
          <a:lstStyle>
            <a:lvl1pPr algn="r">
              <a:defRPr sz="1200">
                <a:latin typeface="Arial" pitchFamily="34" charset="0"/>
              </a:defRPr>
            </a:lvl1pPr>
          </a:lstStyle>
          <a:p>
            <a:pPr>
              <a:defRPr/>
            </a:pPr>
            <a:fld id="{85248E21-7EDA-4BA6-AE80-620D0A1CF27E}" type="slidenum">
              <a:rPr lang="en-US" altLang="zh-CN"/>
              <a:pPr>
                <a:defRPr/>
              </a:pPr>
              <a:t>‹#›</a:t>
            </a:fld>
            <a:endParaRPr lang="en-US" altLang="zh-CN"/>
          </a:p>
        </p:txBody>
      </p:sp>
    </p:spTree>
    <p:extLst>
      <p:ext uri="{BB962C8B-B14F-4D97-AF65-F5344CB8AC3E}">
        <p14:creationId xmlns:p14="http://schemas.microsoft.com/office/powerpoint/2010/main" val="251371613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宋体" charset="0"/>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宋体" charset="0"/>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宋体" charset="0"/>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宋体" charset="0"/>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宋体"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a:p>
            <a:r>
              <a:rPr lang="en-US" altLang="en-US" dirty="0" smtClean="0"/>
              <a:t>Good morning everyone. I’m Yu Su from UCSB. Today I’m going to introduce our work,</a:t>
            </a:r>
            <a:r>
              <a:rPr lang="en-US" altLang="en-US" baseline="0" dirty="0" smtClean="0"/>
              <a:t> a fast kernel for attributed graphs. It’s a joint work with </a:t>
            </a:r>
            <a:r>
              <a:rPr lang="en-US" altLang="en-US" baseline="0" dirty="0" err="1" smtClean="0"/>
              <a:t>Fangqiu</a:t>
            </a:r>
            <a:r>
              <a:rPr lang="en-US" altLang="en-US" baseline="0" dirty="0" smtClean="0"/>
              <a:t> Han, Richard </a:t>
            </a:r>
            <a:r>
              <a:rPr lang="en-US" altLang="en-US" baseline="0" dirty="0" err="1" smtClean="0"/>
              <a:t>Harang</a:t>
            </a:r>
            <a:r>
              <a:rPr lang="en-US" altLang="en-US" baseline="0" dirty="0" smtClean="0"/>
              <a:t>, and my advisor </a:t>
            </a:r>
            <a:r>
              <a:rPr lang="en-US" altLang="en-US" baseline="0" dirty="0" err="1" smtClean="0"/>
              <a:t>Xifeng</a:t>
            </a:r>
            <a:r>
              <a:rPr lang="en-US" altLang="en-US" baseline="0" dirty="0" smtClean="0"/>
              <a:t> Yan.</a:t>
            </a:r>
            <a:endParaRPr lang="en-US" altLang="en-US" dirty="0" smtClean="0"/>
          </a:p>
        </p:txBody>
      </p:sp>
      <p:sp>
        <p:nvSpPr>
          <p:cNvPr id="5632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57066" indent="-291179" algn="l" eaLnBrk="0" hangingPunct="0">
              <a:spcBef>
                <a:spcPct val="30000"/>
              </a:spcBef>
              <a:defRPr sz="1200">
                <a:solidFill>
                  <a:schemeClr val="tx1"/>
                </a:solidFill>
                <a:latin typeface="Arial" charset="0"/>
                <a:ea typeface="宋体" pitchFamily="2" charset="-122"/>
              </a:defRPr>
            </a:lvl2pPr>
            <a:lvl3pPr marL="1164717" indent="-232943" algn="l" eaLnBrk="0" hangingPunct="0">
              <a:spcBef>
                <a:spcPct val="30000"/>
              </a:spcBef>
              <a:defRPr sz="1200">
                <a:solidFill>
                  <a:schemeClr val="tx1"/>
                </a:solidFill>
                <a:latin typeface="Arial" charset="0"/>
                <a:ea typeface="宋体" pitchFamily="2" charset="-122"/>
              </a:defRPr>
            </a:lvl3pPr>
            <a:lvl4pPr marL="1630604" indent="-232943" algn="l" eaLnBrk="0" hangingPunct="0">
              <a:spcBef>
                <a:spcPct val="30000"/>
              </a:spcBef>
              <a:defRPr sz="1200">
                <a:solidFill>
                  <a:schemeClr val="tx1"/>
                </a:solidFill>
                <a:latin typeface="Arial" charset="0"/>
                <a:ea typeface="宋体" pitchFamily="2" charset="-122"/>
              </a:defRPr>
            </a:lvl4pPr>
            <a:lvl5pPr marL="2096491" indent="-232943" algn="l" eaLnBrk="0" hangingPunct="0">
              <a:spcBef>
                <a:spcPct val="30000"/>
              </a:spcBef>
              <a:defRPr sz="1200">
                <a:solidFill>
                  <a:schemeClr val="tx1"/>
                </a:solidFill>
                <a:latin typeface="Arial" charset="0"/>
                <a:ea typeface="宋体" pitchFamily="2" charset="-122"/>
              </a:defRPr>
            </a:lvl5pPr>
            <a:lvl6pPr marL="2562377" indent="-232943" eaLnBrk="0" fontAlgn="base" hangingPunct="0">
              <a:spcBef>
                <a:spcPct val="30000"/>
              </a:spcBef>
              <a:spcAft>
                <a:spcPct val="0"/>
              </a:spcAft>
              <a:defRPr sz="1200">
                <a:solidFill>
                  <a:schemeClr val="tx1"/>
                </a:solidFill>
                <a:latin typeface="Arial" charset="0"/>
                <a:ea typeface="宋体" pitchFamily="2" charset="-122"/>
              </a:defRPr>
            </a:lvl6pPr>
            <a:lvl7pPr marL="3028264" indent="-232943" eaLnBrk="0" fontAlgn="base" hangingPunct="0">
              <a:spcBef>
                <a:spcPct val="30000"/>
              </a:spcBef>
              <a:spcAft>
                <a:spcPct val="0"/>
              </a:spcAft>
              <a:defRPr sz="1200">
                <a:solidFill>
                  <a:schemeClr val="tx1"/>
                </a:solidFill>
                <a:latin typeface="Arial" charset="0"/>
                <a:ea typeface="宋体" pitchFamily="2" charset="-122"/>
              </a:defRPr>
            </a:lvl7pPr>
            <a:lvl8pPr marL="3494151" indent="-232943" eaLnBrk="0" fontAlgn="base" hangingPunct="0">
              <a:spcBef>
                <a:spcPct val="30000"/>
              </a:spcBef>
              <a:spcAft>
                <a:spcPct val="0"/>
              </a:spcAft>
              <a:defRPr sz="1200">
                <a:solidFill>
                  <a:schemeClr val="tx1"/>
                </a:solidFill>
                <a:latin typeface="Arial" charset="0"/>
                <a:ea typeface="宋体" pitchFamily="2" charset="-122"/>
              </a:defRPr>
            </a:lvl8pPr>
            <a:lvl9pPr marL="3960038" indent="-232943"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54291340-DDA6-4F6C-9E94-8A98E7092AB4}" type="slidenum">
              <a:rPr lang="en-US" altLang="zh-CN" smtClean="0"/>
              <a:pPr algn="r" eaLnBrk="1" hangingPunct="1">
                <a:spcBef>
                  <a:spcPct val="0"/>
                </a:spcBef>
              </a:pPr>
              <a:t>1</a:t>
            </a:fld>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a:p>
            <a:r>
              <a:rPr kumimoji="1" lang="en-US" altLang="zh-CN" dirty="0" smtClean="0"/>
              <a:t>So in this work, we will</a:t>
            </a:r>
            <a:r>
              <a:rPr kumimoji="1" lang="en-US" altLang="zh-CN" baseline="0" dirty="0" smtClean="0"/>
              <a:t> present a very simple method, which </a:t>
            </a:r>
            <a:r>
              <a:rPr kumimoji="1" lang="en-US" altLang="zh-CN" dirty="0" smtClean="0"/>
              <a:t>uses the combination of vector features and</a:t>
            </a:r>
            <a:r>
              <a:rPr kumimoji="1" lang="en-US" altLang="zh-CN" baseline="0" dirty="0" smtClean="0"/>
              <a:t> discretization. Although the idea is very simple, we will show that it can achieve surprisingly good performance, in both </a:t>
            </a:r>
            <a:r>
              <a:rPr kumimoji="1" lang="en-US" altLang="zh-CN" baseline="0" dirty="0" err="1" smtClean="0"/>
              <a:t>efficency</a:t>
            </a:r>
            <a:r>
              <a:rPr kumimoji="1" lang="en-US" altLang="zh-CN" baseline="0" dirty="0" smtClean="0"/>
              <a:t> and accuracy.</a:t>
            </a:r>
            <a:endParaRPr kumimoji="1" lang="zh-CN" altLang="en-US" dirty="0"/>
          </a:p>
        </p:txBody>
      </p:sp>
      <p:sp>
        <p:nvSpPr>
          <p:cNvPr id="4" name="幻灯片编号占位符 3"/>
          <p:cNvSpPr>
            <a:spLocks noGrp="1"/>
          </p:cNvSpPr>
          <p:nvPr>
            <p:ph type="sldNum" sz="quarter" idx="10"/>
          </p:nvPr>
        </p:nvSpPr>
        <p:spPr/>
        <p:txBody>
          <a:bodyPr/>
          <a:lstStyle/>
          <a:p>
            <a:pPr>
              <a:defRPr/>
            </a:pPr>
            <a:fld id="{85248E21-7EDA-4BA6-AE80-620D0A1CF27E}" type="slidenum">
              <a:rPr lang="en-US" altLang="zh-CN" smtClean="0"/>
              <a:pPr>
                <a:defRPr/>
              </a:pPr>
              <a:t>11</a:t>
            </a:fld>
            <a:endParaRPr lang="en-US" altLang="zh-CN"/>
          </a:p>
        </p:txBody>
      </p:sp>
    </p:spTree>
    <p:extLst>
      <p:ext uri="{BB962C8B-B14F-4D97-AF65-F5344CB8AC3E}">
        <p14:creationId xmlns:p14="http://schemas.microsoft.com/office/powerpoint/2010/main" val="320947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85248E21-7EDA-4BA6-AE80-620D0A1CF27E}" type="slidenum">
              <a:rPr lang="en-US" altLang="zh-CN" smtClean="0"/>
              <a:pPr>
                <a:defRPr/>
              </a:pPr>
              <a:t>12</a:t>
            </a:fld>
            <a:endParaRPr lang="en-US" altLang="zh-CN"/>
          </a:p>
        </p:txBody>
      </p:sp>
    </p:spTree>
    <p:extLst>
      <p:ext uri="{BB962C8B-B14F-4D97-AF65-F5344CB8AC3E}">
        <p14:creationId xmlns:p14="http://schemas.microsoft.com/office/powerpoint/2010/main" val="846503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a:p>
            <a:r>
              <a:rPr kumimoji="1" lang="en-US" altLang="zh-CN" dirty="0" smtClean="0"/>
              <a:t>Here is an overview of our method,</a:t>
            </a:r>
            <a:r>
              <a:rPr kumimoji="1" lang="en-US" altLang="zh-CN" baseline="0" dirty="0" smtClean="0"/>
              <a:t> which we call as the descriptor matching kernel. </a:t>
            </a:r>
            <a:r>
              <a:rPr kumimoji="1" lang="en-US" altLang="zh-CN" baseline="0" dirty="0" err="1" smtClean="0"/>
              <a:t>Supppose</a:t>
            </a:r>
            <a:r>
              <a:rPr kumimoji="1" lang="en-US" altLang="zh-CN" baseline="0" dirty="0" smtClean="0"/>
              <a:t> we have two chemical compounds. We first generate a vector on each node, which we call as descriptor. So this is the descriptor of this central </a:t>
            </a:r>
            <a:r>
              <a:rPr kumimoji="1" lang="en-US" altLang="zh-CN" baseline="0" dirty="0" err="1" smtClean="0"/>
              <a:t>node.The</a:t>
            </a:r>
            <a:r>
              <a:rPr kumimoji="1" lang="en-US" altLang="zh-CN" baseline="0" dirty="0" smtClean="0"/>
              <a:t> </a:t>
            </a:r>
            <a:r>
              <a:rPr kumimoji="1" lang="en-US" altLang="zh-CN" baseline="0" dirty="0" err="1" smtClean="0"/>
              <a:t>dimansionality</a:t>
            </a:r>
            <a:r>
              <a:rPr kumimoji="1" lang="en-US" altLang="zh-CN" baseline="0" dirty="0" smtClean="0"/>
              <a:t> of the descriptors is equal to the number of categorical attributes. For example, here we have four different types of atoms, one, two three, four, so the dimensionality will be four. Each dimension corresponds to a categorical attribute, and the value indicates the strength of association between a node and an attribute. If there are more nodes carrying this attribute in the neighborhood of a node, the association will be stronger. For example, here the first dimension corresponds to the attribute on this node, so it will be 1. The second dimension corresponds to the attribute of these three nodes. Although this central node doesn’t have this attribute, many neighbors of it have, so still the value is large. We will obtain these descriptors by propagating categorical attributes. So these neighboring nodes will exchange their attribute information with the central node. The descriptors can be generated in linear time.</a:t>
            </a:r>
            <a:endParaRPr kumimoji="1" lang="zh-CN" altLang="en-US" dirty="0"/>
          </a:p>
        </p:txBody>
      </p:sp>
      <p:sp>
        <p:nvSpPr>
          <p:cNvPr id="4" name="幻灯片编号占位符 3"/>
          <p:cNvSpPr>
            <a:spLocks noGrp="1"/>
          </p:cNvSpPr>
          <p:nvPr>
            <p:ph type="sldNum" sz="quarter" idx="10"/>
          </p:nvPr>
        </p:nvSpPr>
        <p:spPr/>
        <p:txBody>
          <a:bodyPr/>
          <a:lstStyle/>
          <a:p>
            <a:pPr>
              <a:defRPr/>
            </a:pPr>
            <a:fld id="{85248E21-7EDA-4BA6-AE80-620D0A1CF27E}" type="slidenum">
              <a:rPr lang="en-US" altLang="zh-CN" smtClean="0"/>
              <a:pPr>
                <a:defRPr/>
              </a:pPr>
              <a:t>13</a:t>
            </a:fld>
            <a:endParaRPr lang="en-US" altLang="zh-CN"/>
          </a:p>
        </p:txBody>
      </p:sp>
    </p:spTree>
    <p:extLst>
      <p:ext uri="{BB962C8B-B14F-4D97-AF65-F5344CB8AC3E}">
        <p14:creationId xmlns:p14="http://schemas.microsoft.com/office/powerpoint/2010/main" val="2563953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a:p>
            <a:r>
              <a:rPr kumimoji="1" lang="en-US" altLang="zh-CN" dirty="0" smtClean="0"/>
              <a:t>Next, if</a:t>
            </a:r>
            <a:r>
              <a:rPr kumimoji="1" lang="en-US" altLang="zh-CN" baseline="0" dirty="0" smtClean="0"/>
              <a:t> there are numerical attributes on nodes, we will directly append them to the corresponding descriptors. This is only possible because we choose vectors as features. As you can imagine, if the features are some discrete structures like </a:t>
            </a:r>
            <a:r>
              <a:rPr kumimoji="1" lang="en-US" altLang="zh-CN" baseline="0" dirty="0" err="1" smtClean="0"/>
              <a:t>subtrees</a:t>
            </a:r>
            <a:r>
              <a:rPr kumimoji="1" lang="en-US" altLang="zh-CN" baseline="0" dirty="0" smtClean="0"/>
              <a:t>, it’s impossible to do this. </a:t>
            </a:r>
            <a:endParaRPr kumimoji="1" lang="zh-CN" altLang="en-US" dirty="0"/>
          </a:p>
        </p:txBody>
      </p:sp>
      <p:sp>
        <p:nvSpPr>
          <p:cNvPr id="4" name="幻灯片编号占位符 3"/>
          <p:cNvSpPr>
            <a:spLocks noGrp="1"/>
          </p:cNvSpPr>
          <p:nvPr>
            <p:ph type="sldNum" sz="quarter" idx="10"/>
          </p:nvPr>
        </p:nvSpPr>
        <p:spPr/>
        <p:txBody>
          <a:bodyPr/>
          <a:lstStyle/>
          <a:p>
            <a:pPr>
              <a:defRPr/>
            </a:pPr>
            <a:fld id="{85248E21-7EDA-4BA6-AE80-620D0A1CF27E}" type="slidenum">
              <a:rPr lang="en-US" altLang="zh-CN" smtClean="0"/>
              <a:pPr>
                <a:defRPr/>
              </a:pPr>
              <a:t>14</a:t>
            </a:fld>
            <a:endParaRPr lang="en-US" altLang="zh-CN"/>
          </a:p>
        </p:txBody>
      </p:sp>
    </p:spTree>
    <p:extLst>
      <p:ext uri="{BB962C8B-B14F-4D97-AF65-F5344CB8AC3E}">
        <p14:creationId xmlns:p14="http://schemas.microsoft.com/office/powerpoint/2010/main" val="8793887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a:p>
            <a:r>
              <a:rPr kumimoji="1" lang="en-US" altLang="zh-CN" dirty="0" smtClean="0"/>
              <a:t>Finally, we match the descriptors to get the similarity of these two graphs. The matching can also be done in linear</a:t>
            </a:r>
            <a:r>
              <a:rPr kumimoji="1" lang="en-US" altLang="zh-CN" baseline="0" dirty="0" smtClean="0"/>
              <a:t> time.</a:t>
            </a:r>
            <a:endParaRPr kumimoji="1" lang="zh-CN" altLang="en-US" dirty="0"/>
          </a:p>
        </p:txBody>
      </p:sp>
      <p:sp>
        <p:nvSpPr>
          <p:cNvPr id="4" name="幻灯片编号占位符 3"/>
          <p:cNvSpPr>
            <a:spLocks noGrp="1"/>
          </p:cNvSpPr>
          <p:nvPr>
            <p:ph type="sldNum" sz="quarter" idx="10"/>
          </p:nvPr>
        </p:nvSpPr>
        <p:spPr/>
        <p:txBody>
          <a:bodyPr/>
          <a:lstStyle/>
          <a:p>
            <a:pPr>
              <a:defRPr/>
            </a:pPr>
            <a:fld id="{85248E21-7EDA-4BA6-AE80-620D0A1CF27E}" type="slidenum">
              <a:rPr lang="en-US" altLang="zh-CN" smtClean="0"/>
              <a:pPr>
                <a:defRPr/>
              </a:pPr>
              <a:t>15</a:t>
            </a:fld>
            <a:endParaRPr lang="en-US" altLang="zh-CN"/>
          </a:p>
        </p:txBody>
      </p:sp>
    </p:spTree>
    <p:extLst>
      <p:ext uri="{BB962C8B-B14F-4D97-AF65-F5344CB8AC3E}">
        <p14:creationId xmlns:p14="http://schemas.microsoft.com/office/powerpoint/2010/main" val="2331556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a:p>
            <a:r>
              <a:rPr kumimoji="1" lang="en-US" altLang="zh-CN" dirty="0" smtClean="0"/>
              <a:t>Next we will introduce</a:t>
            </a:r>
            <a:r>
              <a:rPr kumimoji="1" lang="en-US" altLang="zh-CN" baseline="0" dirty="0" smtClean="0"/>
              <a:t> how we generate descriptors. Before that, let’s discuss what properties these descriptors should have. So the most important property is that similar nodes should have similar descriptors. So there are two nodes in two different graphs, we can compute their similarity by comparing their descriptors. Next, we follow a recursive definition of node similarity. Two nodes are more similar if their attributes and neighbors are more similar. So it’s natural to generate descriptors in a recursive manner, where nodes exchange attribute information with their neighbors.</a:t>
            </a:r>
            <a:endParaRPr kumimoji="1" lang="zh-CN" altLang="en-US" dirty="0"/>
          </a:p>
        </p:txBody>
      </p:sp>
      <p:sp>
        <p:nvSpPr>
          <p:cNvPr id="4" name="幻灯片编号占位符 3"/>
          <p:cNvSpPr>
            <a:spLocks noGrp="1"/>
          </p:cNvSpPr>
          <p:nvPr>
            <p:ph type="sldNum" sz="quarter" idx="10"/>
          </p:nvPr>
        </p:nvSpPr>
        <p:spPr/>
        <p:txBody>
          <a:bodyPr/>
          <a:lstStyle/>
          <a:p>
            <a:pPr>
              <a:defRPr/>
            </a:pPr>
            <a:fld id="{85248E21-7EDA-4BA6-AE80-620D0A1CF27E}" type="slidenum">
              <a:rPr lang="en-US" altLang="zh-CN" smtClean="0"/>
              <a:pPr>
                <a:defRPr/>
              </a:pPr>
              <a:t>16</a:t>
            </a:fld>
            <a:endParaRPr lang="en-US" altLang="zh-CN"/>
          </a:p>
        </p:txBody>
      </p:sp>
    </p:spTree>
    <p:extLst>
      <p:ext uri="{BB962C8B-B14F-4D97-AF65-F5344CB8AC3E}">
        <p14:creationId xmlns:p14="http://schemas.microsoft.com/office/powerpoint/2010/main" val="1626187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a:p>
            <a:r>
              <a:rPr kumimoji="1" lang="en-US" altLang="zh-CN" dirty="0" smtClean="0"/>
              <a:t>As we said,</a:t>
            </a:r>
            <a:r>
              <a:rPr kumimoji="1" lang="en-US" altLang="zh-CN" baseline="0" dirty="0" smtClean="0"/>
              <a:t> we want descriptors to capture neighborhood information, so they need to be sensitive to neighborhood structure. If the neighborhood structure of a node is different, the descriptor should be different. For example, here we have two nodes and one attribute, at first only this node has this attribute, so it’s one here and 0 here. Then this information is propagated to this node, and in the end this node will have 0.5. If we change the structure a little bit, we add one node here. So the neighborhood structure of this node changed. Then we hope the descriptors will capture such change. Since there are more nodes in the neighborhood now, the value on this node should increase a little bit. Similarly, if we add one more node here, the value on this node should further increase. </a:t>
            </a:r>
            <a:endParaRPr kumimoji="1" lang="zh-CN" altLang="en-US" dirty="0"/>
          </a:p>
        </p:txBody>
      </p:sp>
      <p:sp>
        <p:nvSpPr>
          <p:cNvPr id="4" name="幻灯片编号占位符 3"/>
          <p:cNvSpPr>
            <a:spLocks noGrp="1"/>
          </p:cNvSpPr>
          <p:nvPr>
            <p:ph type="sldNum" sz="quarter" idx="10"/>
          </p:nvPr>
        </p:nvSpPr>
        <p:spPr/>
        <p:txBody>
          <a:bodyPr/>
          <a:lstStyle/>
          <a:p>
            <a:pPr>
              <a:defRPr/>
            </a:pPr>
            <a:fld id="{85248E21-7EDA-4BA6-AE80-620D0A1CF27E}" type="slidenum">
              <a:rPr lang="en-US" altLang="zh-CN" smtClean="0"/>
              <a:pPr>
                <a:defRPr/>
              </a:pPr>
              <a:t>17</a:t>
            </a:fld>
            <a:endParaRPr lang="en-US" altLang="zh-CN"/>
          </a:p>
        </p:txBody>
      </p:sp>
    </p:spTree>
    <p:extLst>
      <p:ext uri="{BB962C8B-B14F-4D97-AF65-F5344CB8AC3E}">
        <p14:creationId xmlns:p14="http://schemas.microsoft.com/office/powerpoint/2010/main" val="1455926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a:p>
            <a:r>
              <a:rPr kumimoji="1" lang="en-US" altLang="zh-CN" dirty="0" smtClean="0"/>
              <a:t>Here is our propagation algorithm. Suppose at first only one node has this attribute.</a:t>
            </a:r>
            <a:r>
              <a:rPr kumimoji="1" lang="en-US" altLang="zh-CN" baseline="0" dirty="0" smtClean="0"/>
              <a:t> Then it propagates this attribute to this central node, with a decay of 0.5. Next this central node propagates to its neighbors, again with a decay of 0.5. In the next iteration, since there are more neighboring nodes carrying this attribute now, the value on the central node will further increase. So as you can see, these nodes will exchange information and sort of reinforce each other, and finally reach a stable state.  </a:t>
            </a:r>
            <a:endParaRPr kumimoji="1" lang="zh-CN" altLang="en-US" dirty="0"/>
          </a:p>
        </p:txBody>
      </p:sp>
      <p:sp>
        <p:nvSpPr>
          <p:cNvPr id="4" name="幻灯片编号占位符 3"/>
          <p:cNvSpPr>
            <a:spLocks noGrp="1"/>
          </p:cNvSpPr>
          <p:nvPr>
            <p:ph type="sldNum" sz="quarter" idx="10"/>
          </p:nvPr>
        </p:nvSpPr>
        <p:spPr/>
        <p:txBody>
          <a:bodyPr/>
          <a:lstStyle/>
          <a:p>
            <a:pPr>
              <a:defRPr/>
            </a:pPr>
            <a:fld id="{85248E21-7EDA-4BA6-AE80-620D0A1CF27E}" type="slidenum">
              <a:rPr lang="en-US" altLang="zh-CN" smtClean="0"/>
              <a:pPr>
                <a:defRPr/>
              </a:pPr>
              <a:t>18</a:t>
            </a:fld>
            <a:endParaRPr lang="en-US" altLang="zh-CN"/>
          </a:p>
        </p:txBody>
      </p:sp>
    </p:spTree>
    <p:extLst>
      <p:ext uri="{BB962C8B-B14F-4D97-AF65-F5344CB8AC3E}">
        <p14:creationId xmlns:p14="http://schemas.microsoft.com/office/powerpoint/2010/main" val="3524351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a:p>
            <a:r>
              <a:rPr kumimoji="1" lang="en-US" altLang="zh-CN" dirty="0" smtClean="0"/>
              <a:t>After we generated the descriptors, basically we convert</a:t>
            </a:r>
            <a:r>
              <a:rPr kumimoji="1" lang="en-US" altLang="zh-CN" baseline="0" dirty="0" smtClean="0"/>
              <a:t> each graph into a set of descriptors. Then we need to match the descriptors. One attractive option is to do optimal matching, for example, treat this as a </a:t>
            </a:r>
            <a:r>
              <a:rPr lang="en-US" altLang="zh-CN" dirty="0" smtClean="0"/>
              <a:t>Maximum weighted bipartite matching.</a:t>
            </a:r>
            <a:r>
              <a:rPr lang="en-US" altLang="zh-CN" baseline="0" dirty="0" smtClean="0"/>
              <a:t> But the problem is that its expensive to compute, and the result is not a valid kernel.</a:t>
            </a:r>
            <a:endParaRPr lang="en-US" altLang="zh-CN" dirty="0" smtClean="0"/>
          </a:p>
          <a:p>
            <a:endParaRPr lang="en-US" altLang="zh-CN" dirty="0" smtClean="0"/>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pPr>
              <a:defRPr/>
            </a:pPr>
            <a:fld id="{85248E21-7EDA-4BA6-AE80-620D0A1CF27E}" type="slidenum">
              <a:rPr lang="en-US" altLang="zh-CN" smtClean="0"/>
              <a:pPr>
                <a:defRPr/>
              </a:pPr>
              <a:t>19</a:t>
            </a:fld>
            <a:endParaRPr lang="en-US" altLang="zh-CN"/>
          </a:p>
        </p:txBody>
      </p:sp>
    </p:spTree>
    <p:extLst>
      <p:ext uri="{BB962C8B-B14F-4D97-AF65-F5344CB8AC3E}">
        <p14:creationId xmlns:p14="http://schemas.microsoft.com/office/powerpoint/2010/main" val="3603660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a:p>
            <a:r>
              <a:rPr kumimoji="1" lang="en-US" altLang="zh-CN" dirty="0" smtClean="0"/>
              <a:t>We</a:t>
            </a:r>
            <a:r>
              <a:rPr kumimoji="1" lang="en-US" altLang="zh-CN" baseline="0" dirty="0" smtClean="0"/>
              <a:t> will do discretization. Basically the descriptors are all in the same vector space, and we try to put some bins in this space. The straightforward way is to find some uniform bins, and put the descriptors in the bins. If two descriptors fall into the same bin, they are matched. We can easily do this in linear time, and get a valid kernel. But the downside is that the bins are </a:t>
            </a:r>
            <a:r>
              <a:rPr kumimoji="1" lang="en-US" altLang="zh-CN" baseline="0" dirty="0" err="1" smtClean="0"/>
              <a:t>unweighted</a:t>
            </a:r>
            <a:r>
              <a:rPr kumimoji="1" lang="en-US" altLang="zh-CN" baseline="0" dirty="0" smtClean="0"/>
              <a:t>, so the matches found in different bins will be counted as the same. Another problem is the bins are independent, so even if two descriptors fall into two neighboring bins, they can never be matched.  </a:t>
            </a:r>
            <a:endParaRPr kumimoji="1" lang="zh-CN" altLang="en-US" dirty="0"/>
          </a:p>
        </p:txBody>
      </p:sp>
      <p:sp>
        <p:nvSpPr>
          <p:cNvPr id="4" name="幻灯片编号占位符 3"/>
          <p:cNvSpPr>
            <a:spLocks noGrp="1"/>
          </p:cNvSpPr>
          <p:nvPr>
            <p:ph type="sldNum" sz="quarter" idx="10"/>
          </p:nvPr>
        </p:nvSpPr>
        <p:spPr/>
        <p:txBody>
          <a:bodyPr/>
          <a:lstStyle/>
          <a:p>
            <a:pPr>
              <a:defRPr/>
            </a:pPr>
            <a:fld id="{85248E21-7EDA-4BA6-AE80-620D0A1CF27E}" type="slidenum">
              <a:rPr lang="en-US" altLang="zh-CN" smtClean="0"/>
              <a:pPr>
                <a:defRPr/>
              </a:pPr>
              <a:t>20</a:t>
            </a:fld>
            <a:endParaRPr lang="en-US" altLang="zh-CN"/>
          </a:p>
        </p:txBody>
      </p:sp>
    </p:spTree>
    <p:extLst>
      <p:ext uri="{BB962C8B-B14F-4D97-AF65-F5344CB8AC3E}">
        <p14:creationId xmlns:p14="http://schemas.microsoft.com/office/powerpoint/2010/main" val="376910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first, what is graph kernel. A graph kernel is basically a similarity measure over graphs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order to be a valid kernel, it needs</a:t>
            </a:r>
            <a:r>
              <a:rPr lang="en-US" sz="1200" kern="1200" baseline="0" dirty="0" smtClean="0">
                <a:solidFill>
                  <a:schemeClr val="tx1"/>
                </a:solidFill>
                <a:effectLst/>
                <a:latin typeface="+mn-lt"/>
                <a:ea typeface="+mn-ea"/>
                <a:cs typeface="+mn-cs"/>
              </a:rPr>
              <a:t> to correspond to an inner product in some feature space.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 unique advantage of graph kernels is that they can decouple data representation from learning machine. In other words, once we apply a graph kernel on our graphs, a whole bunch of kernel machines </a:t>
            </a:r>
            <a:r>
              <a:rPr lang="en-US" altLang="zh-CN" sz="1200" kern="1200" baseline="0" dirty="0" smtClean="0">
                <a:solidFill>
                  <a:schemeClr val="tx1"/>
                </a:solidFill>
                <a:effectLst/>
                <a:latin typeface="Arial" charset="0"/>
                <a:ea typeface="宋体" pitchFamily="2" charset="-122"/>
                <a:cs typeface="宋体" charset="0"/>
              </a:rPr>
              <a:t>will become applicable</a:t>
            </a:r>
            <a:r>
              <a:rPr lang="en-US" sz="1200" kern="1200" baseline="0" dirty="0" smtClean="0">
                <a:solidFill>
                  <a:schemeClr val="tx1"/>
                </a:solidFill>
                <a:effectLst/>
                <a:latin typeface="+mn-lt"/>
                <a:ea typeface="+mn-ea"/>
                <a:cs typeface="+mn-cs"/>
              </a:rPr>
              <a:t>, even though they are not originally designed for graph data. So we are free to use SVM for classification, kernel PCA for feature </a:t>
            </a:r>
            <a:r>
              <a:rPr lang="en-US" sz="1200" kern="1200" baseline="0" dirty="0" err="1" smtClean="0">
                <a:solidFill>
                  <a:schemeClr val="tx1"/>
                </a:solidFill>
                <a:effectLst/>
                <a:latin typeface="+mn-lt"/>
                <a:ea typeface="+mn-ea"/>
                <a:cs typeface="+mn-cs"/>
              </a:rPr>
              <a:t>selction</a:t>
            </a:r>
            <a:r>
              <a:rPr lang="en-US" sz="1200" kern="1200" baseline="0" dirty="0" smtClean="0">
                <a:solidFill>
                  <a:schemeClr val="tx1"/>
                </a:solidFill>
                <a:effectLst/>
                <a:latin typeface="+mn-lt"/>
                <a:ea typeface="+mn-ea"/>
                <a:cs typeface="+mn-cs"/>
              </a:rPr>
              <a:t>, etc. Therefore, the key is to design a good graph kernel</a:t>
            </a:r>
            <a:endParaRPr lang="en-US" dirty="0"/>
          </a:p>
        </p:txBody>
      </p:sp>
      <p:sp>
        <p:nvSpPr>
          <p:cNvPr id="4" name="Slide Number Placeholder 3"/>
          <p:cNvSpPr>
            <a:spLocks noGrp="1"/>
          </p:cNvSpPr>
          <p:nvPr>
            <p:ph type="sldNum" sz="quarter" idx="10"/>
          </p:nvPr>
        </p:nvSpPr>
        <p:spPr/>
        <p:txBody>
          <a:bodyPr/>
          <a:lstStyle/>
          <a:p>
            <a:fld id="{03261FD6-2463-41A8-B446-84355B37DF4E}" type="slidenum">
              <a:rPr lang="en-US" smtClean="0"/>
              <a:pPr/>
              <a:t>3</a:t>
            </a:fld>
            <a:endParaRPr lang="en-US"/>
          </a:p>
        </p:txBody>
      </p:sp>
    </p:spTree>
    <p:extLst>
      <p:ext uri="{BB962C8B-B14F-4D97-AF65-F5344CB8AC3E}">
        <p14:creationId xmlns:p14="http://schemas.microsoft.com/office/powerpoint/2010/main" val="3911605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a:p>
            <a:r>
              <a:rPr kumimoji="1" lang="en-US" altLang="zh-CN" dirty="0" smtClean="0"/>
              <a:t>So it’s better to</a:t>
            </a:r>
            <a:r>
              <a:rPr kumimoji="1" lang="en-US" altLang="zh-CN" baseline="0" dirty="0" smtClean="0"/>
              <a:t> do data-dependent hierarchical binning. We will hierarchically partition the descriptor space based on the distribution of descriptors. We will </a:t>
            </a:r>
            <a:r>
              <a:rPr kumimoji="1" lang="en-US" altLang="zh-CN" baseline="0" dirty="0" err="1" smtClean="0"/>
              <a:t>emply</a:t>
            </a:r>
            <a:r>
              <a:rPr kumimoji="1" lang="en-US" altLang="zh-CN" baseline="0" dirty="0" smtClean="0"/>
              <a:t> the VG pyramid matching kernel, which was proposed in 2006 for computer vision.</a:t>
            </a:r>
            <a:endParaRPr kumimoji="1" lang="zh-CN" altLang="en-US" dirty="0"/>
          </a:p>
        </p:txBody>
      </p:sp>
      <p:sp>
        <p:nvSpPr>
          <p:cNvPr id="4" name="幻灯片编号占位符 3"/>
          <p:cNvSpPr>
            <a:spLocks noGrp="1"/>
          </p:cNvSpPr>
          <p:nvPr>
            <p:ph type="sldNum" sz="quarter" idx="10"/>
          </p:nvPr>
        </p:nvSpPr>
        <p:spPr/>
        <p:txBody>
          <a:bodyPr/>
          <a:lstStyle/>
          <a:p>
            <a:pPr>
              <a:defRPr/>
            </a:pPr>
            <a:fld id="{85248E21-7EDA-4BA6-AE80-620D0A1CF27E}" type="slidenum">
              <a:rPr lang="en-US" altLang="zh-CN" smtClean="0"/>
              <a:pPr>
                <a:defRPr/>
              </a:pPr>
              <a:t>21</a:t>
            </a:fld>
            <a:endParaRPr lang="en-US" altLang="zh-CN"/>
          </a:p>
        </p:txBody>
      </p:sp>
    </p:spTree>
    <p:extLst>
      <p:ext uri="{BB962C8B-B14F-4D97-AF65-F5344CB8AC3E}">
        <p14:creationId xmlns:p14="http://schemas.microsoft.com/office/powerpoint/2010/main" val="9563587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a:p>
            <a:r>
              <a:rPr kumimoji="1" lang="en-US" altLang="zh-CN" dirty="0" smtClean="0"/>
              <a:t>So first we put the descriptors of</a:t>
            </a:r>
            <a:r>
              <a:rPr kumimoji="1" lang="en-US" altLang="zh-CN" baseline="0" dirty="0" smtClean="0"/>
              <a:t> all of the graphs together in this vector space. Then we </a:t>
            </a:r>
            <a:r>
              <a:rPr kumimoji="1" lang="en-US" altLang="zh-CN" dirty="0" smtClean="0"/>
              <a:t>do hierarchical clustering to partition</a:t>
            </a:r>
            <a:r>
              <a:rPr kumimoji="1" lang="en-US" altLang="zh-CN" baseline="0" dirty="0" smtClean="0"/>
              <a:t> this space.</a:t>
            </a:r>
            <a:endParaRPr kumimoji="1" lang="zh-CN" altLang="en-US" dirty="0"/>
          </a:p>
        </p:txBody>
      </p:sp>
      <p:sp>
        <p:nvSpPr>
          <p:cNvPr id="4" name="幻灯片编号占位符 3"/>
          <p:cNvSpPr>
            <a:spLocks noGrp="1"/>
          </p:cNvSpPr>
          <p:nvPr>
            <p:ph type="sldNum" sz="quarter" idx="10"/>
          </p:nvPr>
        </p:nvSpPr>
        <p:spPr/>
        <p:txBody>
          <a:bodyPr/>
          <a:lstStyle/>
          <a:p>
            <a:pPr>
              <a:defRPr/>
            </a:pPr>
            <a:fld id="{85248E21-7EDA-4BA6-AE80-620D0A1CF27E}" type="slidenum">
              <a:rPr lang="en-US" altLang="zh-CN" smtClean="0"/>
              <a:pPr>
                <a:defRPr/>
              </a:pPr>
              <a:t>23</a:t>
            </a:fld>
            <a:endParaRPr lang="en-US" altLang="zh-CN"/>
          </a:p>
        </p:txBody>
      </p:sp>
    </p:spTree>
    <p:extLst>
      <p:ext uri="{BB962C8B-B14F-4D97-AF65-F5344CB8AC3E}">
        <p14:creationId xmlns:p14="http://schemas.microsoft.com/office/powerpoint/2010/main" val="23336833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a:p>
            <a:r>
              <a:rPr kumimoji="1" lang="en-US" altLang="zh-CN" dirty="0" smtClean="0"/>
              <a:t>First the data</a:t>
            </a:r>
            <a:r>
              <a:rPr kumimoji="1" lang="en-US" altLang="zh-CN" baseline="0" dirty="0" smtClean="0"/>
              <a:t> is partitioned into two level-1 bins</a:t>
            </a:r>
            <a:endParaRPr kumimoji="1" lang="zh-CN" altLang="en-US" dirty="0"/>
          </a:p>
        </p:txBody>
      </p:sp>
      <p:sp>
        <p:nvSpPr>
          <p:cNvPr id="4" name="幻灯片编号占位符 3"/>
          <p:cNvSpPr>
            <a:spLocks noGrp="1"/>
          </p:cNvSpPr>
          <p:nvPr>
            <p:ph type="sldNum" sz="quarter" idx="10"/>
          </p:nvPr>
        </p:nvSpPr>
        <p:spPr/>
        <p:txBody>
          <a:bodyPr/>
          <a:lstStyle/>
          <a:p>
            <a:pPr>
              <a:defRPr/>
            </a:pPr>
            <a:fld id="{85248E21-7EDA-4BA6-AE80-620D0A1CF27E}" type="slidenum">
              <a:rPr lang="en-US" altLang="zh-CN" smtClean="0"/>
              <a:pPr>
                <a:defRPr/>
              </a:pPr>
              <a:t>24</a:t>
            </a:fld>
            <a:endParaRPr lang="en-US" altLang="zh-CN"/>
          </a:p>
        </p:txBody>
      </p:sp>
    </p:spTree>
    <p:extLst>
      <p:ext uri="{BB962C8B-B14F-4D97-AF65-F5344CB8AC3E}">
        <p14:creationId xmlns:p14="http://schemas.microsoft.com/office/powerpoint/2010/main" val="4913277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a:p>
            <a:r>
              <a:rPr kumimoji="1" lang="en-US" altLang="zh-CN" dirty="0" smtClean="0"/>
              <a:t>Then we further partition each level-1 bin into several level-2 bins. Denser areas will be partitioned</a:t>
            </a:r>
            <a:r>
              <a:rPr kumimoji="1" lang="en-US" altLang="zh-CN" baseline="0" dirty="0" smtClean="0"/>
              <a:t> into more, and smaller bins, so here we have three bins while here we only have two bins.  This is called a pyramid.</a:t>
            </a:r>
            <a:endParaRPr kumimoji="1" lang="zh-CN" altLang="en-US" dirty="0"/>
          </a:p>
        </p:txBody>
      </p:sp>
      <p:sp>
        <p:nvSpPr>
          <p:cNvPr id="4" name="幻灯片编号占位符 3"/>
          <p:cNvSpPr>
            <a:spLocks noGrp="1"/>
          </p:cNvSpPr>
          <p:nvPr>
            <p:ph type="sldNum" sz="quarter" idx="10"/>
          </p:nvPr>
        </p:nvSpPr>
        <p:spPr/>
        <p:txBody>
          <a:bodyPr/>
          <a:lstStyle/>
          <a:p>
            <a:pPr>
              <a:defRPr/>
            </a:pPr>
            <a:fld id="{85248E21-7EDA-4BA6-AE80-620D0A1CF27E}" type="slidenum">
              <a:rPr lang="en-US" altLang="zh-CN" smtClean="0"/>
              <a:pPr>
                <a:defRPr/>
              </a:pPr>
              <a:t>25</a:t>
            </a:fld>
            <a:endParaRPr lang="en-US" altLang="zh-CN"/>
          </a:p>
        </p:txBody>
      </p:sp>
    </p:spTree>
    <p:extLst>
      <p:ext uri="{BB962C8B-B14F-4D97-AF65-F5344CB8AC3E}">
        <p14:creationId xmlns:p14="http://schemas.microsoft.com/office/powerpoint/2010/main" val="2781562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a:p>
            <a:r>
              <a:rPr kumimoji="1" lang="en-US" altLang="zh-CN" dirty="0" smtClean="0"/>
              <a:t>Then we</a:t>
            </a:r>
            <a:r>
              <a:rPr kumimoji="1" lang="en-US" altLang="zh-CN" baseline="0" dirty="0" smtClean="0"/>
              <a:t> put the descriptors of each graph into this pyramid. So for G1, two descriptors are in this bin, one here, and one here. For G2, there is only one in this bin, but two in this bin.</a:t>
            </a:r>
            <a:endParaRPr kumimoji="1" lang="zh-CN" altLang="en-US" dirty="0"/>
          </a:p>
        </p:txBody>
      </p:sp>
      <p:sp>
        <p:nvSpPr>
          <p:cNvPr id="4" name="幻灯片编号占位符 3"/>
          <p:cNvSpPr>
            <a:spLocks noGrp="1"/>
          </p:cNvSpPr>
          <p:nvPr>
            <p:ph type="sldNum" sz="quarter" idx="10"/>
          </p:nvPr>
        </p:nvSpPr>
        <p:spPr/>
        <p:txBody>
          <a:bodyPr/>
          <a:lstStyle/>
          <a:p>
            <a:pPr>
              <a:defRPr/>
            </a:pPr>
            <a:fld id="{85248E21-7EDA-4BA6-AE80-620D0A1CF27E}" type="slidenum">
              <a:rPr lang="en-US" altLang="zh-CN" smtClean="0"/>
              <a:pPr>
                <a:defRPr/>
              </a:pPr>
              <a:t>26</a:t>
            </a:fld>
            <a:endParaRPr lang="en-US" altLang="zh-CN"/>
          </a:p>
        </p:txBody>
      </p:sp>
    </p:spTree>
    <p:extLst>
      <p:ext uri="{BB962C8B-B14F-4D97-AF65-F5344CB8AC3E}">
        <p14:creationId xmlns:p14="http://schemas.microsoft.com/office/powerpoint/2010/main" val="28836730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a:p>
            <a:r>
              <a:rPr kumimoji="1" lang="en-US" altLang="zh-CN" dirty="0" smtClean="0"/>
              <a:t>Finally we match the </a:t>
            </a:r>
            <a:r>
              <a:rPr kumimoji="1" lang="en-US" altLang="zh-CN" dirty="0" err="1" smtClean="0"/>
              <a:t>descritpors</a:t>
            </a:r>
            <a:r>
              <a:rPr kumimoji="1" lang="en-US" altLang="zh-CN" baseline="0" dirty="0" smtClean="0"/>
              <a:t> in a bottom-up manner. A match found in a smaller bin will be given a larger weight. So we first find this match,</a:t>
            </a:r>
            <a:endParaRPr kumimoji="1" lang="zh-CN" altLang="en-US" dirty="0"/>
          </a:p>
        </p:txBody>
      </p:sp>
      <p:sp>
        <p:nvSpPr>
          <p:cNvPr id="4" name="幻灯片编号占位符 3"/>
          <p:cNvSpPr>
            <a:spLocks noGrp="1"/>
          </p:cNvSpPr>
          <p:nvPr>
            <p:ph type="sldNum" sz="quarter" idx="10"/>
          </p:nvPr>
        </p:nvSpPr>
        <p:spPr/>
        <p:txBody>
          <a:bodyPr/>
          <a:lstStyle/>
          <a:p>
            <a:pPr>
              <a:defRPr/>
            </a:pPr>
            <a:fld id="{85248E21-7EDA-4BA6-AE80-620D0A1CF27E}" type="slidenum">
              <a:rPr lang="en-US" altLang="zh-CN" smtClean="0"/>
              <a:pPr>
                <a:defRPr/>
              </a:pPr>
              <a:t>27</a:t>
            </a:fld>
            <a:endParaRPr lang="en-US" altLang="zh-CN"/>
          </a:p>
        </p:txBody>
      </p:sp>
    </p:spTree>
    <p:extLst>
      <p:ext uri="{BB962C8B-B14F-4D97-AF65-F5344CB8AC3E}">
        <p14:creationId xmlns:p14="http://schemas.microsoft.com/office/powerpoint/2010/main" val="26340205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a:p>
            <a:r>
              <a:rPr kumimoji="1" lang="en-US" altLang="zh-CN" dirty="0" smtClean="0"/>
              <a:t>Then this match. They are in the same bin.</a:t>
            </a:r>
            <a:endParaRPr kumimoji="1" lang="zh-CN" altLang="en-US" dirty="0"/>
          </a:p>
        </p:txBody>
      </p:sp>
      <p:sp>
        <p:nvSpPr>
          <p:cNvPr id="4" name="幻灯片编号占位符 3"/>
          <p:cNvSpPr>
            <a:spLocks noGrp="1"/>
          </p:cNvSpPr>
          <p:nvPr>
            <p:ph type="sldNum" sz="quarter" idx="10"/>
          </p:nvPr>
        </p:nvSpPr>
        <p:spPr/>
        <p:txBody>
          <a:bodyPr/>
          <a:lstStyle/>
          <a:p>
            <a:pPr>
              <a:defRPr/>
            </a:pPr>
            <a:fld id="{85248E21-7EDA-4BA6-AE80-620D0A1CF27E}" type="slidenum">
              <a:rPr lang="en-US" altLang="zh-CN" smtClean="0"/>
              <a:pPr>
                <a:defRPr/>
              </a:pPr>
              <a:t>28</a:t>
            </a:fld>
            <a:endParaRPr lang="en-US" altLang="zh-CN"/>
          </a:p>
        </p:txBody>
      </p:sp>
    </p:spTree>
    <p:extLst>
      <p:ext uri="{BB962C8B-B14F-4D97-AF65-F5344CB8AC3E}">
        <p14:creationId xmlns:p14="http://schemas.microsoft.com/office/powerpoint/2010/main" val="17045755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a:p>
            <a:r>
              <a:rPr kumimoji="1" lang="en-US" altLang="zh-CN" dirty="0" smtClean="0"/>
              <a:t>For these two descriptors,</a:t>
            </a:r>
            <a:r>
              <a:rPr kumimoji="1" lang="en-US" altLang="zh-CN" baseline="0" dirty="0" smtClean="0"/>
              <a:t> we cannot match them in a level-2 bin, so we match them in a level-1 bin. Since now the bin is much larger, the weight is much smaller.</a:t>
            </a:r>
            <a:endParaRPr kumimoji="1" lang="zh-CN" altLang="en-US" dirty="0"/>
          </a:p>
        </p:txBody>
      </p:sp>
      <p:sp>
        <p:nvSpPr>
          <p:cNvPr id="4" name="幻灯片编号占位符 3"/>
          <p:cNvSpPr>
            <a:spLocks noGrp="1"/>
          </p:cNvSpPr>
          <p:nvPr>
            <p:ph type="sldNum" sz="quarter" idx="10"/>
          </p:nvPr>
        </p:nvSpPr>
        <p:spPr/>
        <p:txBody>
          <a:bodyPr/>
          <a:lstStyle/>
          <a:p>
            <a:pPr>
              <a:defRPr/>
            </a:pPr>
            <a:fld id="{85248E21-7EDA-4BA6-AE80-620D0A1CF27E}" type="slidenum">
              <a:rPr lang="en-US" altLang="zh-CN" smtClean="0"/>
              <a:pPr>
                <a:defRPr/>
              </a:pPr>
              <a:t>29</a:t>
            </a:fld>
            <a:endParaRPr lang="en-US" altLang="zh-CN"/>
          </a:p>
        </p:txBody>
      </p:sp>
    </p:spTree>
    <p:extLst>
      <p:ext uri="{BB962C8B-B14F-4D97-AF65-F5344CB8AC3E}">
        <p14:creationId xmlns:p14="http://schemas.microsoft.com/office/powerpoint/2010/main" val="6423471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a:p>
            <a:r>
              <a:rPr kumimoji="1" lang="en-US" altLang="zh-CN" dirty="0" smtClean="0"/>
              <a:t>Finally, we also match these two descriptors in the other level-1 bin.</a:t>
            </a:r>
            <a:r>
              <a:rPr kumimoji="1" lang="en-US" altLang="zh-CN" baseline="0" dirty="0" smtClean="0"/>
              <a:t> Similarly, the weight of this match is small.</a:t>
            </a:r>
            <a:endParaRPr kumimoji="1" lang="zh-CN" altLang="en-US" dirty="0"/>
          </a:p>
        </p:txBody>
      </p:sp>
      <p:sp>
        <p:nvSpPr>
          <p:cNvPr id="4" name="幻灯片编号占位符 3"/>
          <p:cNvSpPr>
            <a:spLocks noGrp="1"/>
          </p:cNvSpPr>
          <p:nvPr>
            <p:ph type="sldNum" sz="quarter" idx="10"/>
          </p:nvPr>
        </p:nvSpPr>
        <p:spPr/>
        <p:txBody>
          <a:bodyPr/>
          <a:lstStyle/>
          <a:p>
            <a:pPr>
              <a:defRPr/>
            </a:pPr>
            <a:fld id="{85248E21-7EDA-4BA6-AE80-620D0A1CF27E}" type="slidenum">
              <a:rPr lang="en-US" altLang="zh-CN" smtClean="0"/>
              <a:pPr>
                <a:defRPr/>
              </a:pPr>
              <a:t>30</a:t>
            </a:fld>
            <a:endParaRPr lang="en-US" altLang="zh-CN"/>
          </a:p>
        </p:txBody>
      </p:sp>
    </p:spTree>
    <p:extLst>
      <p:ext uri="{BB962C8B-B14F-4D97-AF65-F5344CB8AC3E}">
        <p14:creationId xmlns:p14="http://schemas.microsoft.com/office/powerpoint/2010/main" val="20855939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a:p>
            <a:r>
              <a:rPr kumimoji="1" lang="en-US" altLang="zh-CN" dirty="0" smtClean="0"/>
              <a:t>Here are some experiment results. In</a:t>
            </a:r>
            <a:r>
              <a:rPr kumimoji="1" lang="en-US" altLang="zh-CN" baseline="0" dirty="0" smtClean="0"/>
              <a:t> the first experiment, we focus on efficiency. We will use synthetic graphs, and change the graph size. We compare with several state-of-the-art graph kernels which can handle both categorical and numerical attributes. The propagation kernel was published in the Machine Learning Journal, 2016. The </a:t>
            </a:r>
            <a:r>
              <a:rPr kumimoji="1" lang="en-US" altLang="zh-CN" baseline="0" dirty="0" err="1" smtClean="0"/>
              <a:t>GraphHopper</a:t>
            </a:r>
            <a:r>
              <a:rPr kumimoji="1" lang="en-US" altLang="zh-CN" baseline="0" dirty="0" smtClean="0"/>
              <a:t> kernel was published in NIPS 2013, the </a:t>
            </a:r>
            <a:r>
              <a:rPr kumimoji="1" lang="en-US" altLang="zh-CN" baseline="0" dirty="0" err="1" smtClean="0"/>
              <a:t>Weisfeiler-leiman</a:t>
            </a:r>
            <a:r>
              <a:rPr kumimoji="1" lang="en-US" altLang="zh-CN" baseline="0" dirty="0" smtClean="0"/>
              <a:t> Shortest-path kernel was published in JMLR 2011, the shortest path kernel was published in ICDM 05, and the connected </a:t>
            </a:r>
            <a:r>
              <a:rPr kumimoji="1" lang="en-US" altLang="zh-CN" baseline="0" dirty="0" err="1" smtClean="0"/>
              <a:t>subgraph</a:t>
            </a:r>
            <a:r>
              <a:rPr kumimoji="1" lang="en-US" altLang="zh-CN" baseline="0" dirty="0" smtClean="0"/>
              <a:t> matching kernel was published in ICML 2012. As we can see, fro graphs with 1000 nodes, many kernels already take hours or days. Our kernel shows a very stable linear increase, and is only slower than PK. </a:t>
            </a:r>
            <a:endParaRPr kumimoji="1" lang="zh-CN" altLang="en-US" dirty="0"/>
          </a:p>
        </p:txBody>
      </p:sp>
      <p:sp>
        <p:nvSpPr>
          <p:cNvPr id="4" name="幻灯片编号占位符 3"/>
          <p:cNvSpPr>
            <a:spLocks noGrp="1"/>
          </p:cNvSpPr>
          <p:nvPr>
            <p:ph type="sldNum" sz="quarter" idx="10"/>
          </p:nvPr>
        </p:nvSpPr>
        <p:spPr/>
        <p:txBody>
          <a:bodyPr/>
          <a:lstStyle/>
          <a:p>
            <a:pPr>
              <a:defRPr/>
            </a:pPr>
            <a:fld id="{85248E21-7EDA-4BA6-AE80-620D0A1CF27E}" type="slidenum">
              <a:rPr lang="en-US" altLang="zh-CN" smtClean="0"/>
              <a:pPr>
                <a:defRPr/>
              </a:pPr>
              <a:t>32</a:t>
            </a:fld>
            <a:endParaRPr lang="en-US" altLang="zh-CN"/>
          </a:p>
        </p:txBody>
      </p:sp>
    </p:spTree>
    <p:extLst>
      <p:ext uri="{BB962C8B-B14F-4D97-AF65-F5344CB8AC3E}">
        <p14:creationId xmlns:p14="http://schemas.microsoft.com/office/powerpoint/2010/main" val="2234760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xfrm>
            <a:off x="701040" y="4473892"/>
            <a:ext cx="5608320" cy="366045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smtClean="0"/>
          </a:p>
          <a:p>
            <a:r>
              <a:rPr lang="en-US" altLang="zh-CN" dirty="0" smtClean="0"/>
              <a:t>Graph kernels</a:t>
            </a:r>
            <a:r>
              <a:rPr lang="en-US" altLang="zh-CN" baseline="0" dirty="0" smtClean="0"/>
              <a:t> have been widely used in many domains. For example, in chemo and bioinformatics, people represent chemical compounds and proteins as graphs, and use graph kernel to predict the function of them. In natural language processing, it is a common practice to represent the syntactic and semantic structure of a sentence as trees. and graph kernels have been applied to a lot of NLP tasks, like machine translation, paraphrase detection, sentiment analysis, etc. In software engineering, graph kernels can be used on the function call graphs of </a:t>
            </a:r>
            <a:r>
              <a:rPr lang="en-US" altLang="zh-CN" baseline="0" dirty="0" err="1" smtClean="0"/>
              <a:t>softwares</a:t>
            </a:r>
            <a:r>
              <a:rPr lang="en-US" altLang="zh-CN" baseline="0" dirty="0" smtClean="0"/>
              <a:t> to predict whether a software is a malware. And finally, in semantic web, graph kernels have been used on tasks like link prediction. </a:t>
            </a:r>
            <a:endParaRPr lang="en-US" altLang="zh-CN" dirty="0" smtClean="0"/>
          </a:p>
        </p:txBody>
      </p:sp>
      <p:sp>
        <p:nvSpPr>
          <p:cNvPr id="80900" name="Date Placeholder 3"/>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57066" indent="-291179" algn="l" eaLnBrk="0" hangingPunct="0">
              <a:spcBef>
                <a:spcPct val="30000"/>
              </a:spcBef>
              <a:defRPr sz="1200">
                <a:solidFill>
                  <a:schemeClr val="tx1"/>
                </a:solidFill>
                <a:latin typeface="Arial" charset="0"/>
                <a:ea typeface="宋体" pitchFamily="2" charset="-122"/>
              </a:defRPr>
            </a:lvl2pPr>
            <a:lvl3pPr marL="1164717" indent="-232943" algn="l" eaLnBrk="0" hangingPunct="0">
              <a:spcBef>
                <a:spcPct val="30000"/>
              </a:spcBef>
              <a:defRPr sz="1200">
                <a:solidFill>
                  <a:schemeClr val="tx1"/>
                </a:solidFill>
                <a:latin typeface="Arial" charset="0"/>
                <a:ea typeface="宋体" pitchFamily="2" charset="-122"/>
              </a:defRPr>
            </a:lvl3pPr>
            <a:lvl4pPr marL="1630604" indent="-232943" algn="l" eaLnBrk="0" hangingPunct="0">
              <a:spcBef>
                <a:spcPct val="30000"/>
              </a:spcBef>
              <a:defRPr sz="1200">
                <a:solidFill>
                  <a:schemeClr val="tx1"/>
                </a:solidFill>
                <a:latin typeface="Arial" charset="0"/>
                <a:ea typeface="宋体" pitchFamily="2" charset="-122"/>
              </a:defRPr>
            </a:lvl4pPr>
            <a:lvl5pPr marL="2096491" indent="-232943" algn="l" eaLnBrk="0" hangingPunct="0">
              <a:spcBef>
                <a:spcPct val="30000"/>
              </a:spcBef>
              <a:defRPr sz="1200">
                <a:solidFill>
                  <a:schemeClr val="tx1"/>
                </a:solidFill>
                <a:latin typeface="Arial" charset="0"/>
                <a:ea typeface="宋体" pitchFamily="2" charset="-122"/>
              </a:defRPr>
            </a:lvl5pPr>
            <a:lvl6pPr marL="2562377" indent="-232943" eaLnBrk="0" fontAlgn="base" hangingPunct="0">
              <a:spcBef>
                <a:spcPct val="30000"/>
              </a:spcBef>
              <a:spcAft>
                <a:spcPct val="0"/>
              </a:spcAft>
              <a:defRPr sz="1200">
                <a:solidFill>
                  <a:schemeClr val="tx1"/>
                </a:solidFill>
                <a:latin typeface="Arial" charset="0"/>
                <a:ea typeface="宋体" pitchFamily="2" charset="-122"/>
              </a:defRPr>
            </a:lvl6pPr>
            <a:lvl7pPr marL="3028264" indent="-232943" eaLnBrk="0" fontAlgn="base" hangingPunct="0">
              <a:spcBef>
                <a:spcPct val="30000"/>
              </a:spcBef>
              <a:spcAft>
                <a:spcPct val="0"/>
              </a:spcAft>
              <a:defRPr sz="1200">
                <a:solidFill>
                  <a:schemeClr val="tx1"/>
                </a:solidFill>
                <a:latin typeface="Arial" charset="0"/>
                <a:ea typeface="宋体" pitchFamily="2" charset="-122"/>
              </a:defRPr>
            </a:lvl7pPr>
            <a:lvl8pPr marL="3494151" indent="-232943" eaLnBrk="0" fontAlgn="base" hangingPunct="0">
              <a:spcBef>
                <a:spcPct val="30000"/>
              </a:spcBef>
              <a:spcAft>
                <a:spcPct val="0"/>
              </a:spcAft>
              <a:defRPr sz="1200">
                <a:solidFill>
                  <a:schemeClr val="tx1"/>
                </a:solidFill>
                <a:latin typeface="Arial" charset="0"/>
                <a:ea typeface="宋体" pitchFamily="2" charset="-122"/>
              </a:defRPr>
            </a:lvl8pPr>
            <a:lvl9pPr marL="3960038" indent="-232943"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2CF6B708-4F98-4FDD-900E-EEA79C4B751E}" type="datetime1">
              <a:rPr lang="en-US" altLang="zh-CN" smtClean="0"/>
              <a:pPr algn="r" eaLnBrk="1" hangingPunct="1">
                <a:spcBef>
                  <a:spcPct val="0"/>
                </a:spcBef>
              </a:pPr>
              <a:t>5/6/16</a:t>
            </a:fld>
            <a:endParaRPr lang="en-US" altLang="zh-CN" smtClean="0"/>
          </a:p>
        </p:txBody>
      </p:sp>
      <p:sp>
        <p:nvSpPr>
          <p:cNvPr id="80901" name="Slide Number Placeholder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57066" indent="-291179" algn="l" eaLnBrk="0" hangingPunct="0">
              <a:spcBef>
                <a:spcPct val="30000"/>
              </a:spcBef>
              <a:defRPr sz="1200">
                <a:solidFill>
                  <a:schemeClr val="tx1"/>
                </a:solidFill>
                <a:latin typeface="Arial" charset="0"/>
                <a:ea typeface="宋体" pitchFamily="2" charset="-122"/>
              </a:defRPr>
            </a:lvl2pPr>
            <a:lvl3pPr marL="1164717" indent="-232943" algn="l" eaLnBrk="0" hangingPunct="0">
              <a:spcBef>
                <a:spcPct val="30000"/>
              </a:spcBef>
              <a:defRPr sz="1200">
                <a:solidFill>
                  <a:schemeClr val="tx1"/>
                </a:solidFill>
                <a:latin typeface="Arial" charset="0"/>
                <a:ea typeface="宋体" pitchFamily="2" charset="-122"/>
              </a:defRPr>
            </a:lvl3pPr>
            <a:lvl4pPr marL="1630604" indent="-232943" algn="l" eaLnBrk="0" hangingPunct="0">
              <a:spcBef>
                <a:spcPct val="30000"/>
              </a:spcBef>
              <a:defRPr sz="1200">
                <a:solidFill>
                  <a:schemeClr val="tx1"/>
                </a:solidFill>
                <a:latin typeface="Arial" charset="0"/>
                <a:ea typeface="宋体" pitchFamily="2" charset="-122"/>
              </a:defRPr>
            </a:lvl4pPr>
            <a:lvl5pPr marL="2096491" indent="-232943" algn="l" eaLnBrk="0" hangingPunct="0">
              <a:spcBef>
                <a:spcPct val="30000"/>
              </a:spcBef>
              <a:defRPr sz="1200">
                <a:solidFill>
                  <a:schemeClr val="tx1"/>
                </a:solidFill>
                <a:latin typeface="Arial" charset="0"/>
                <a:ea typeface="宋体" pitchFamily="2" charset="-122"/>
              </a:defRPr>
            </a:lvl5pPr>
            <a:lvl6pPr marL="2562377" indent="-232943" eaLnBrk="0" fontAlgn="base" hangingPunct="0">
              <a:spcBef>
                <a:spcPct val="30000"/>
              </a:spcBef>
              <a:spcAft>
                <a:spcPct val="0"/>
              </a:spcAft>
              <a:defRPr sz="1200">
                <a:solidFill>
                  <a:schemeClr val="tx1"/>
                </a:solidFill>
                <a:latin typeface="Arial" charset="0"/>
                <a:ea typeface="宋体" pitchFamily="2" charset="-122"/>
              </a:defRPr>
            </a:lvl6pPr>
            <a:lvl7pPr marL="3028264" indent="-232943" eaLnBrk="0" fontAlgn="base" hangingPunct="0">
              <a:spcBef>
                <a:spcPct val="30000"/>
              </a:spcBef>
              <a:spcAft>
                <a:spcPct val="0"/>
              </a:spcAft>
              <a:defRPr sz="1200">
                <a:solidFill>
                  <a:schemeClr val="tx1"/>
                </a:solidFill>
                <a:latin typeface="Arial" charset="0"/>
                <a:ea typeface="宋体" pitchFamily="2" charset="-122"/>
              </a:defRPr>
            </a:lvl7pPr>
            <a:lvl8pPr marL="3494151" indent="-232943" eaLnBrk="0" fontAlgn="base" hangingPunct="0">
              <a:spcBef>
                <a:spcPct val="30000"/>
              </a:spcBef>
              <a:spcAft>
                <a:spcPct val="0"/>
              </a:spcAft>
              <a:defRPr sz="1200">
                <a:solidFill>
                  <a:schemeClr val="tx1"/>
                </a:solidFill>
                <a:latin typeface="Arial" charset="0"/>
                <a:ea typeface="宋体" pitchFamily="2" charset="-122"/>
              </a:defRPr>
            </a:lvl8pPr>
            <a:lvl9pPr marL="3960038" indent="-232943"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0027213A-AD88-4DFB-B3F8-0691C0E81981}" type="slidenum">
              <a:rPr lang="en-US" altLang="zh-CN" smtClean="0"/>
              <a:pPr algn="r" eaLnBrk="1" hangingPunct="1">
                <a:spcBef>
                  <a:spcPct val="0"/>
                </a:spcBef>
              </a:pPr>
              <a:t>4</a:t>
            </a:fld>
            <a:endParaRPr lang="en-US"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smtClean="0"/>
              <a:t>Next</a:t>
            </a:r>
            <a:r>
              <a:rPr kumimoji="1" lang="en-US" altLang="zh-CN" baseline="0" dirty="0" smtClean="0"/>
              <a:t>, we focus on accuracy on classification accuracy. We test on 10 real-world classification datasets from chemo- and bioinformatics. For example, MUTAG is a set of chemical compounds. The task is to predict </a:t>
            </a:r>
            <a:r>
              <a:rPr lang="en-US" altLang="zh-CN" sz="1200" kern="1200" dirty="0" smtClean="0">
                <a:solidFill>
                  <a:schemeClr val="tx1"/>
                </a:solidFill>
                <a:effectLst/>
                <a:latin typeface="Arial" charset="0"/>
                <a:ea typeface="宋体" pitchFamily="2" charset="-122"/>
                <a:cs typeface="宋体" charset="0"/>
              </a:rPr>
              <a:t>whether they have a mutagenic effect on a bacterium.</a:t>
            </a:r>
            <a:r>
              <a:rPr lang="en-US" altLang="zh-CN" sz="1200" kern="1200" baseline="0" dirty="0" smtClean="0">
                <a:solidFill>
                  <a:schemeClr val="tx1"/>
                </a:solidFill>
                <a:effectLst/>
                <a:latin typeface="Arial" charset="0"/>
                <a:ea typeface="宋体" pitchFamily="2" charset="-122"/>
                <a:cs typeface="宋体" charset="0"/>
              </a:rPr>
              <a:t> ENZYMES is a set of enzymes, and the task is to classify them into 6 enzyme classes. We found that the performance of our DM kernel is quite competitive. Under student t test at p=0.05, we found that DM is among the best in 9 out of 10 datasets. Specifically, we compare DM with the PK kernel, and found that DM is significantly better than PK on 8 datasets.</a:t>
            </a: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pPr>
              <a:defRPr/>
            </a:pPr>
            <a:fld id="{85248E21-7EDA-4BA6-AE80-620D0A1CF27E}" type="slidenum">
              <a:rPr lang="en-US" altLang="zh-CN" smtClean="0"/>
              <a:pPr>
                <a:defRPr/>
              </a:pPr>
              <a:t>33</a:t>
            </a:fld>
            <a:endParaRPr lang="en-US" altLang="zh-CN"/>
          </a:p>
        </p:txBody>
      </p:sp>
    </p:spTree>
    <p:extLst>
      <p:ext uri="{BB962C8B-B14F-4D97-AF65-F5344CB8AC3E}">
        <p14:creationId xmlns:p14="http://schemas.microsoft.com/office/powerpoint/2010/main" val="31201907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This brings to the end of my talk. Thank</a:t>
            </a:r>
            <a:r>
              <a:rPr kumimoji="1" lang="en-US" altLang="zh-CN" baseline="0" dirty="0" smtClean="0"/>
              <a:t> you</a:t>
            </a:r>
            <a:r>
              <a:rPr kumimoji="1" lang="en-US" altLang="zh-CN" dirty="0" smtClean="0"/>
              <a:t> for your attention, and I</a:t>
            </a:r>
            <a:r>
              <a:rPr kumimoji="1" lang="en-US" altLang="zh-CN" baseline="0" dirty="0" smtClean="0"/>
              <a:t> will be pleased to take any questions.</a:t>
            </a:r>
            <a:endParaRPr kumimoji="1" lang="zh-CN" altLang="en-US" dirty="0"/>
          </a:p>
        </p:txBody>
      </p:sp>
      <p:sp>
        <p:nvSpPr>
          <p:cNvPr id="4" name="幻灯片编号占位符 3"/>
          <p:cNvSpPr>
            <a:spLocks noGrp="1"/>
          </p:cNvSpPr>
          <p:nvPr>
            <p:ph type="sldNum" sz="quarter" idx="10"/>
          </p:nvPr>
        </p:nvSpPr>
        <p:spPr/>
        <p:txBody>
          <a:bodyPr/>
          <a:lstStyle/>
          <a:p>
            <a:pPr>
              <a:defRPr/>
            </a:pPr>
            <a:fld id="{85248E21-7EDA-4BA6-AE80-620D0A1CF27E}" type="slidenum">
              <a:rPr lang="en-US" altLang="zh-CN" smtClean="0"/>
              <a:pPr>
                <a:defRPr/>
              </a:pPr>
              <a:t>35</a:t>
            </a:fld>
            <a:endParaRPr lang="en-US" altLang="zh-CN"/>
          </a:p>
        </p:txBody>
      </p:sp>
    </p:spTree>
    <p:extLst>
      <p:ext uri="{BB962C8B-B14F-4D97-AF65-F5344CB8AC3E}">
        <p14:creationId xmlns:p14="http://schemas.microsoft.com/office/powerpoint/2010/main" val="2439272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a:p>
            <a:r>
              <a:rPr kumimoji="1" lang="en-US" altLang="zh-CN" dirty="0" smtClean="0"/>
              <a:t>We</a:t>
            </a:r>
            <a:r>
              <a:rPr kumimoji="1" lang="en-US" altLang="zh-CN" baseline="0" dirty="0" smtClean="0"/>
              <a:t> are living in the big data era, so we are facing new challenges. On the one hand, the size of graphs is increasing, so we need more efficient methods. On the other hand, richer attributes on graphs are becoming available. For example, on chemical compounds, we have categorical attributes like atom type, and also numerical attributes like the partial charge of atoms. So we need more versatile methods to handle graphs with such rich attributes. In this work, we propose a linear-time kernel that can handle both categorical and numerical attributes. Here linear-time means the computation time of the kernel is linear with respect to graph size, which is the number of nodes and edges in the graph. </a:t>
            </a:r>
            <a:endParaRPr kumimoji="1" lang="zh-CN" altLang="en-US" dirty="0"/>
          </a:p>
        </p:txBody>
      </p:sp>
      <p:sp>
        <p:nvSpPr>
          <p:cNvPr id="4" name="幻灯片编号占位符 3"/>
          <p:cNvSpPr>
            <a:spLocks noGrp="1"/>
          </p:cNvSpPr>
          <p:nvPr>
            <p:ph type="sldNum" sz="quarter" idx="10"/>
          </p:nvPr>
        </p:nvSpPr>
        <p:spPr/>
        <p:txBody>
          <a:bodyPr/>
          <a:lstStyle/>
          <a:p>
            <a:pPr>
              <a:defRPr/>
            </a:pPr>
            <a:fld id="{85248E21-7EDA-4BA6-AE80-620D0A1CF27E}" type="slidenum">
              <a:rPr lang="en-US" altLang="zh-CN" smtClean="0"/>
              <a:pPr>
                <a:defRPr/>
              </a:pPr>
              <a:t>5</a:t>
            </a:fld>
            <a:endParaRPr lang="en-US" altLang="zh-CN"/>
          </a:p>
        </p:txBody>
      </p:sp>
    </p:spTree>
    <p:extLst>
      <p:ext uri="{BB962C8B-B14F-4D97-AF65-F5344CB8AC3E}">
        <p14:creationId xmlns:p14="http://schemas.microsoft.com/office/powerpoint/2010/main" val="848154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a:p>
            <a:r>
              <a:rPr kumimoji="1" lang="en-US" altLang="zh-CN" dirty="0" smtClean="0"/>
              <a:t>Let’s start with how a graph kernel works as a measure of graph similarity. A</a:t>
            </a:r>
            <a:r>
              <a:rPr kumimoji="1" lang="en-US" altLang="zh-CN" baseline="0" dirty="0" smtClean="0"/>
              <a:t> graph kernel usually has two steps. In the first step, it decomposes a graph into a set of features. Different kernels use different features, and the cost of finding those features are different. We could use all possible </a:t>
            </a:r>
            <a:r>
              <a:rPr kumimoji="1" lang="en-US" altLang="zh-CN" baseline="0" dirty="0" err="1" smtClean="0"/>
              <a:t>subgraphs</a:t>
            </a:r>
            <a:r>
              <a:rPr kumimoji="1" lang="en-US" altLang="zh-CN" baseline="0" dirty="0" smtClean="0"/>
              <a:t> as features. So we enumerate all of the </a:t>
            </a:r>
            <a:r>
              <a:rPr kumimoji="1" lang="en-US" altLang="zh-CN" baseline="0" dirty="0" err="1" smtClean="0"/>
              <a:t>subgraphs</a:t>
            </a:r>
            <a:r>
              <a:rPr kumimoji="1" lang="en-US" altLang="zh-CN" baseline="0" dirty="0" smtClean="0"/>
              <a:t> of each graph. But unfortunately this is very expensive. It’s an NP-hard problem. So people have tried to use other features that are easier to compute. For example, </a:t>
            </a:r>
            <a:r>
              <a:rPr kumimoji="1" lang="en-US" altLang="zh-CN" baseline="0" dirty="0" err="1" smtClean="0"/>
              <a:t>randome</a:t>
            </a:r>
            <a:r>
              <a:rPr kumimoji="1" lang="en-US" altLang="zh-CN" baseline="0" dirty="0" smtClean="0"/>
              <a:t> walks, </a:t>
            </a:r>
            <a:r>
              <a:rPr kumimoji="1" lang="en-US" altLang="zh-CN" baseline="0" dirty="0" err="1" smtClean="0"/>
              <a:t>subtrees</a:t>
            </a:r>
            <a:r>
              <a:rPr kumimoji="1" lang="en-US" altLang="zh-CN" baseline="0" dirty="0" smtClean="0"/>
              <a:t>, and vectors. </a:t>
            </a:r>
          </a:p>
        </p:txBody>
      </p:sp>
      <p:sp>
        <p:nvSpPr>
          <p:cNvPr id="4" name="幻灯片编号占位符 3"/>
          <p:cNvSpPr>
            <a:spLocks noGrp="1"/>
          </p:cNvSpPr>
          <p:nvPr>
            <p:ph type="sldNum" sz="quarter" idx="10"/>
          </p:nvPr>
        </p:nvSpPr>
        <p:spPr/>
        <p:txBody>
          <a:bodyPr/>
          <a:lstStyle/>
          <a:p>
            <a:pPr>
              <a:defRPr/>
            </a:pPr>
            <a:fld id="{85248E21-7EDA-4BA6-AE80-620D0A1CF27E}" type="slidenum">
              <a:rPr lang="en-US" altLang="zh-CN" smtClean="0"/>
              <a:pPr>
                <a:defRPr/>
              </a:pPr>
              <a:t>6</a:t>
            </a:fld>
            <a:endParaRPr lang="en-US" altLang="zh-CN"/>
          </a:p>
        </p:txBody>
      </p:sp>
    </p:spTree>
    <p:extLst>
      <p:ext uri="{BB962C8B-B14F-4D97-AF65-F5344CB8AC3E}">
        <p14:creationId xmlns:p14="http://schemas.microsoft.com/office/powerpoint/2010/main" val="1870937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baseline="0" dirty="0" smtClean="0"/>
              <a:t>In this work, we will use vectors. As we will show later, vector features can be computed in  linear-time, and can easily handle both categorical and numerical attributes.  </a:t>
            </a:r>
          </a:p>
          <a:p>
            <a:endParaRPr kumimoji="1" lang="zh-CN" altLang="en-US" dirty="0"/>
          </a:p>
        </p:txBody>
      </p:sp>
      <p:sp>
        <p:nvSpPr>
          <p:cNvPr id="4" name="幻灯片编号占位符 3"/>
          <p:cNvSpPr>
            <a:spLocks noGrp="1"/>
          </p:cNvSpPr>
          <p:nvPr>
            <p:ph type="sldNum" sz="quarter" idx="10"/>
          </p:nvPr>
        </p:nvSpPr>
        <p:spPr/>
        <p:txBody>
          <a:bodyPr/>
          <a:lstStyle/>
          <a:p>
            <a:pPr>
              <a:defRPr/>
            </a:pPr>
            <a:fld id="{85248E21-7EDA-4BA6-AE80-620D0A1CF27E}" type="slidenum">
              <a:rPr lang="en-US" altLang="zh-CN" smtClean="0"/>
              <a:pPr>
                <a:defRPr/>
              </a:pPr>
              <a:t>7</a:t>
            </a:fld>
            <a:endParaRPr lang="en-US" altLang="zh-CN"/>
          </a:p>
        </p:txBody>
      </p:sp>
    </p:spTree>
    <p:extLst>
      <p:ext uri="{BB962C8B-B14F-4D97-AF65-F5344CB8AC3E}">
        <p14:creationId xmlns:p14="http://schemas.microsoft.com/office/powerpoint/2010/main" val="1438395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a:p>
            <a:r>
              <a:rPr kumimoji="1" lang="en-US" altLang="zh-CN" dirty="0" smtClean="0"/>
              <a:t>In the second</a:t>
            </a:r>
            <a:r>
              <a:rPr kumimoji="1" lang="en-US" altLang="zh-CN" baseline="0" dirty="0" smtClean="0"/>
              <a:t> step, we need to compare the feature sets to get a similarity value. One straightforward way is to do pair-wise comparison, so we compare every possible pair from these two sets. It’s computation time is apparently quadratic. </a:t>
            </a:r>
            <a:endParaRPr kumimoji="1" lang="zh-CN" altLang="en-US" dirty="0"/>
          </a:p>
        </p:txBody>
      </p:sp>
      <p:sp>
        <p:nvSpPr>
          <p:cNvPr id="4" name="幻灯片编号占位符 3"/>
          <p:cNvSpPr>
            <a:spLocks noGrp="1"/>
          </p:cNvSpPr>
          <p:nvPr>
            <p:ph type="sldNum" sz="quarter" idx="10"/>
          </p:nvPr>
        </p:nvSpPr>
        <p:spPr/>
        <p:txBody>
          <a:bodyPr/>
          <a:lstStyle/>
          <a:p>
            <a:pPr>
              <a:defRPr/>
            </a:pPr>
            <a:fld id="{85248E21-7EDA-4BA6-AE80-620D0A1CF27E}" type="slidenum">
              <a:rPr lang="en-US" altLang="zh-CN" smtClean="0"/>
              <a:pPr>
                <a:defRPr/>
              </a:pPr>
              <a:t>8</a:t>
            </a:fld>
            <a:endParaRPr lang="en-US" altLang="zh-CN"/>
          </a:p>
        </p:txBody>
      </p:sp>
    </p:spTree>
    <p:extLst>
      <p:ext uri="{BB962C8B-B14F-4D97-AF65-F5344CB8AC3E}">
        <p14:creationId xmlns:p14="http://schemas.microsoft.com/office/powerpoint/2010/main" val="4175002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a:p>
            <a:r>
              <a:rPr kumimoji="1" lang="en-US" altLang="zh-CN" dirty="0" smtClean="0"/>
              <a:t>We can also use inner product.</a:t>
            </a:r>
            <a:r>
              <a:rPr kumimoji="1" lang="en-US" altLang="zh-CN" baseline="0" dirty="0" smtClean="0"/>
              <a:t> So we represent each feature set as a vector, can then compute their inner product. But we can only do this when the features are discrete, so that we can determine the dimensions of the feature vector.  </a:t>
            </a:r>
            <a:endParaRPr kumimoji="1" lang="zh-CN" altLang="en-US" dirty="0"/>
          </a:p>
        </p:txBody>
      </p:sp>
      <p:sp>
        <p:nvSpPr>
          <p:cNvPr id="4" name="幻灯片编号占位符 3"/>
          <p:cNvSpPr>
            <a:spLocks noGrp="1"/>
          </p:cNvSpPr>
          <p:nvPr>
            <p:ph type="sldNum" sz="quarter" idx="10"/>
          </p:nvPr>
        </p:nvSpPr>
        <p:spPr/>
        <p:txBody>
          <a:bodyPr/>
          <a:lstStyle/>
          <a:p>
            <a:pPr>
              <a:defRPr/>
            </a:pPr>
            <a:fld id="{85248E21-7EDA-4BA6-AE80-620D0A1CF27E}" type="slidenum">
              <a:rPr lang="en-US" altLang="zh-CN" smtClean="0"/>
              <a:pPr>
                <a:defRPr/>
              </a:pPr>
              <a:t>9</a:t>
            </a:fld>
            <a:endParaRPr lang="en-US" altLang="zh-CN"/>
          </a:p>
        </p:txBody>
      </p:sp>
    </p:spTree>
    <p:extLst>
      <p:ext uri="{BB962C8B-B14F-4D97-AF65-F5344CB8AC3E}">
        <p14:creationId xmlns:p14="http://schemas.microsoft.com/office/powerpoint/2010/main" val="1781367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a:p>
            <a:r>
              <a:rPr kumimoji="1" lang="en-US" altLang="zh-CN" dirty="0" smtClean="0"/>
              <a:t>Finally, we can also use discretization techniques.</a:t>
            </a:r>
            <a:r>
              <a:rPr kumimoji="1" lang="en-US" altLang="zh-CN" baseline="0" dirty="0" smtClean="0"/>
              <a:t> As we will show soon, discretization can be done in linear-time, and make it possible to handle numerical attributes.</a:t>
            </a:r>
            <a:endParaRPr kumimoji="1" lang="zh-CN" altLang="en-US" dirty="0"/>
          </a:p>
        </p:txBody>
      </p:sp>
      <p:sp>
        <p:nvSpPr>
          <p:cNvPr id="4" name="幻灯片编号占位符 3"/>
          <p:cNvSpPr>
            <a:spLocks noGrp="1"/>
          </p:cNvSpPr>
          <p:nvPr>
            <p:ph type="sldNum" sz="quarter" idx="10"/>
          </p:nvPr>
        </p:nvSpPr>
        <p:spPr/>
        <p:txBody>
          <a:bodyPr/>
          <a:lstStyle/>
          <a:p>
            <a:pPr>
              <a:defRPr/>
            </a:pPr>
            <a:fld id="{85248E21-7EDA-4BA6-AE80-620D0A1CF27E}" type="slidenum">
              <a:rPr lang="en-US" altLang="zh-CN" smtClean="0"/>
              <a:pPr>
                <a:defRPr/>
              </a:pPr>
              <a:t>10</a:t>
            </a:fld>
            <a:endParaRPr lang="en-US" altLang="zh-CN"/>
          </a:p>
        </p:txBody>
      </p:sp>
    </p:spTree>
    <p:extLst>
      <p:ext uri="{BB962C8B-B14F-4D97-AF65-F5344CB8AC3E}">
        <p14:creationId xmlns:p14="http://schemas.microsoft.com/office/powerpoint/2010/main" val="4100191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4"/>
          <p:cNvSpPr>
            <a:spLocks noChangeArrowheads="1"/>
          </p:cNvSpPr>
          <p:nvPr/>
        </p:nvSpPr>
        <p:spPr bwMode="auto">
          <a:xfrm>
            <a:off x="609600" y="3200400"/>
            <a:ext cx="7958138"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58370" name="Rectangle 2"/>
          <p:cNvSpPr>
            <a:spLocks noGrp="1" noChangeArrowheads="1"/>
          </p:cNvSpPr>
          <p:nvPr>
            <p:ph type="ctrTitle"/>
          </p:nvPr>
        </p:nvSpPr>
        <p:spPr>
          <a:xfrm>
            <a:off x="685800" y="1676400"/>
            <a:ext cx="7772400" cy="1470025"/>
          </a:xfrm>
        </p:spPr>
        <p:txBody>
          <a:bodyPr/>
          <a:lstStyle>
            <a:lvl1pPr>
              <a:defRPr sz="4000" smtClean="0"/>
            </a:lvl1pPr>
          </a:lstStyle>
          <a:p>
            <a:pPr lvl="0"/>
            <a:r>
              <a:rPr lang="en-US" altLang="zh-CN" noProof="0" dirty="0" smtClean="0"/>
              <a:t>Click to edit Master title style</a:t>
            </a:r>
          </a:p>
        </p:txBody>
      </p:sp>
      <p:sp>
        <p:nvSpPr>
          <p:cNvPr id="58371"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mtClean="0"/>
            </a:lvl1pPr>
          </a:lstStyle>
          <a:p>
            <a:pPr lvl="0"/>
            <a:r>
              <a:rPr lang="en-US" altLang="zh-CN" noProof="0" smtClean="0"/>
              <a:t>Click to edit Master subtitle style</a:t>
            </a:r>
          </a:p>
        </p:txBody>
      </p:sp>
    </p:spTree>
    <p:extLst>
      <p:ext uri="{BB962C8B-B14F-4D97-AF65-F5344CB8AC3E}">
        <p14:creationId xmlns:p14="http://schemas.microsoft.com/office/powerpoint/2010/main" val="2712709197"/>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fld id="{9F691F8A-02E4-F245-9CC1-2D11B31DE4BF}" type="datetime1">
              <a:rPr lang="en-US" altLang="zh-CN" smtClean="0"/>
              <a:t>5/6/16</a:t>
            </a:fld>
            <a:endParaRPr lang="en-US" altLang="zh-CN" dirty="0"/>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zh-CN" smtClean="0"/>
              <a:t>A Fast Kernel for Attributed Graphs</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00F2902F-421F-4FAC-9EE6-8D9E2EB8AB0E}" type="slidenum">
              <a:rPr lang="en-US" altLang="zh-CN"/>
              <a:pPr>
                <a:defRPr/>
              </a:pPr>
              <a:t>‹#›</a:t>
            </a:fld>
            <a:endParaRPr lang="en-US" altLang="zh-CN"/>
          </a:p>
        </p:txBody>
      </p:sp>
    </p:spTree>
    <p:extLst>
      <p:ext uri="{BB962C8B-B14F-4D97-AF65-F5344CB8AC3E}">
        <p14:creationId xmlns:p14="http://schemas.microsoft.com/office/powerpoint/2010/main" val="1825256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152400"/>
            <a:ext cx="2001837"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6738" y="152400"/>
            <a:ext cx="58547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fld id="{17F35DC2-1ABF-AD4C-82AB-E2E040FD73CA}" type="datetime1">
              <a:rPr lang="en-US" altLang="zh-CN" smtClean="0"/>
              <a:t>5/6/16</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zh-CN" smtClean="0"/>
              <a:t>A Fast Kernel for Attributed Graphs</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3B719A99-2E8A-4F23-AC32-8B7ADB8E5E80}" type="slidenum">
              <a:rPr lang="en-US" altLang="zh-CN"/>
              <a:pPr>
                <a:defRPr/>
              </a:pPr>
              <a:t>‹#›</a:t>
            </a:fld>
            <a:endParaRPr lang="en-US" altLang="zh-CN"/>
          </a:p>
        </p:txBody>
      </p:sp>
    </p:spTree>
    <p:extLst>
      <p:ext uri="{BB962C8B-B14F-4D97-AF65-F5344CB8AC3E}">
        <p14:creationId xmlns:p14="http://schemas.microsoft.com/office/powerpoint/2010/main" val="1096651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152400"/>
            <a:ext cx="80010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66738" y="1143000"/>
            <a:ext cx="39243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143000"/>
            <a:ext cx="39243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3810000"/>
            <a:ext cx="39243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dt" sz="half" idx="10"/>
          </p:nvPr>
        </p:nvSpPr>
        <p:spPr>
          <a:ln/>
        </p:spPr>
        <p:txBody>
          <a:bodyPr/>
          <a:lstStyle>
            <a:lvl1pPr>
              <a:defRPr/>
            </a:lvl1pPr>
          </a:lstStyle>
          <a:p>
            <a:pPr>
              <a:defRPr/>
            </a:pPr>
            <a:fld id="{C3DF2692-4CB9-AB4E-94EF-D730D7D43BED}" type="datetime1">
              <a:rPr lang="en-US" altLang="zh-CN" smtClean="0"/>
              <a:t>5/6/16</a:t>
            </a:fld>
            <a:endParaRPr lang="en-US" altLang="zh-CN"/>
          </a:p>
        </p:txBody>
      </p:sp>
      <p:sp>
        <p:nvSpPr>
          <p:cNvPr id="7" name="Rectangle 7"/>
          <p:cNvSpPr>
            <a:spLocks noGrp="1" noChangeArrowheads="1"/>
          </p:cNvSpPr>
          <p:nvPr>
            <p:ph type="ftr" sz="quarter" idx="11"/>
          </p:nvPr>
        </p:nvSpPr>
        <p:spPr>
          <a:ln/>
        </p:spPr>
        <p:txBody>
          <a:bodyPr/>
          <a:lstStyle>
            <a:lvl1pPr>
              <a:defRPr/>
            </a:lvl1pPr>
          </a:lstStyle>
          <a:p>
            <a:pPr>
              <a:defRPr/>
            </a:pPr>
            <a:r>
              <a:rPr lang="en-US" altLang="zh-CN" smtClean="0"/>
              <a:t>A Fast Kernel for Attributed Graphs</a:t>
            </a:r>
            <a:endParaRPr lang="en-US" altLang="zh-CN"/>
          </a:p>
        </p:txBody>
      </p:sp>
      <p:sp>
        <p:nvSpPr>
          <p:cNvPr id="8" name="Rectangle 8"/>
          <p:cNvSpPr>
            <a:spLocks noGrp="1" noChangeArrowheads="1"/>
          </p:cNvSpPr>
          <p:nvPr>
            <p:ph type="sldNum" sz="quarter" idx="12"/>
          </p:nvPr>
        </p:nvSpPr>
        <p:spPr>
          <a:ln/>
        </p:spPr>
        <p:txBody>
          <a:bodyPr/>
          <a:lstStyle>
            <a:lvl1pPr>
              <a:defRPr/>
            </a:lvl1pPr>
          </a:lstStyle>
          <a:p>
            <a:pPr>
              <a:defRPr/>
            </a:pPr>
            <a:fld id="{D9D41901-78A8-49E2-AC98-B4B84D7AD32E}" type="slidenum">
              <a:rPr lang="en-US" altLang="zh-CN"/>
              <a:pPr>
                <a:defRPr/>
              </a:pPr>
              <a:t>‹#›</a:t>
            </a:fld>
            <a:endParaRPr lang="en-US" altLang="zh-CN"/>
          </a:p>
        </p:txBody>
      </p:sp>
    </p:spTree>
    <p:extLst>
      <p:ext uri="{BB962C8B-B14F-4D97-AF65-F5344CB8AC3E}">
        <p14:creationId xmlns:p14="http://schemas.microsoft.com/office/powerpoint/2010/main" val="2538804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152400"/>
            <a:ext cx="80010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66738" y="1143000"/>
            <a:ext cx="39243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43000"/>
            <a:ext cx="39243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fld id="{96C00B38-D43D-CE4B-964E-0DBAAC3B172A}" type="datetime1">
              <a:rPr lang="en-US" altLang="zh-CN" smtClean="0"/>
              <a:t>5/6/16</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zh-CN" smtClean="0"/>
              <a:t>A Fast Kernel for Attributed Graphs</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56A53E2A-78DD-4EED-B1F9-2E1BA8758873}" type="slidenum">
              <a:rPr lang="en-US" altLang="zh-CN"/>
              <a:pPr>
                <a:defRPr/>
              </a:pPr>
              <a:t>‹#›</a:t>
            </a:fld>
            <a:endParaRPr lang="en-US" altLang="zh-CN"/>
          </a:p>
        </p:txBody>
      </p:sp>
    </p:spTree>
    <p:extLst>
      <p:ext uri="{BB962C8B-B14F-4D97-AF65-F5344CB8AC3E}">
        <p14:creationId xmlns:p14="http://schemas.microsoft.com/office/powerpoint/2010/main" val="1295374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152400"/>
            <a:ext cx="8001000" cy="762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66738" y="1143000"/>
            <a:ext cx="8001000" cy="5181600"/>
          </a:xfrm>
        </p:spPr>
        <p:txBody>
          <a:bodyPr/>
          <a:lstStyle/>
          <a:p>
            <a:pPr lvl="0"/>
            <a:endParaRPr lang="en-US" noProof="0" smtClean="0"/>
          </a:p>
        </p:txBody>
      </p:sp>
      <p:sp>
        <p:nvSpPr>
          <p:cNvPr id="4" name="Rectangle 6"/>
          <p:cNvSpPr>
            <a:spLocks noGrp="1" noChangeArrowheads="1"/>
          </p:cNvSpPr>
          <p:nvPr>
            <p:ph type="dt" sz="half" idx="10"/>
          </p:nvPr>
        </p:nvSpPr>
        <p:spPr>
          <a:ln/>
        </p:spPr>
        <p:txBody>
          <a:bodyPr/>
          <a:lstStyle>
            <a:lvl1pPr>
              <a:defRPr/>
            </a:lvl1pPr>
          </a:lstStyle>
          <a:p>
            <a:pPr>
              <a:defRPr/>
            </a:pPr>
            <a:fld id="{D7125DCD-BD17-614B-99A4-4318C26DC71D}" type="datetime1">
              <a:rPr lang="en-US" altLang="zh-CN" smtClean="0"/>
              <a:t>5/6/16</a:t>
            </a:fld>
            <a:endParaRPr lang="en-US" altLang="zh-CN" dirty="0"/>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zh-CN" smtClean="0"/>
              <a:t>A Fast Kernel for Attributed Graphs</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09924A25-29F2-49EA-8632-CA5669C217E8}" type="slidenum">
              <a:rPr lang="en-US" altLang="zh-CN"/>
              <a:pPr>
                <a:defRPr/>
              </a:pPr>
              <a:t>‹#›</a:t>
            </a:fld>
            <a:endParaRPr lang="en-US" altLang="zh-CN"/>
          </a:p>
        </p:txBody>
      </p:sp>
    </p:spTree>
    <p:extLst>
      <p:ext uri="{BB962C8B-B14F-4D97-AF65-F5344CB8AC3E}">
        <p14:creationId xmlns:p14="http://schemas.microsoft.com/office/powerpoint/2010/main" val="2954463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22325" y="111125"/>
            <a:ext cx="7543800" cy="1101725"/>
          </a:xfrm>
        </p:spPr>
        <p:txBody>
          <a:bodyPr/>
          <a:lstStyle/>
          <a:p>
            <a:r>
              <a:rPr lang="en-US" smtClean="0"/>
              <a:t>Click to edit Master title style</a:t>
            </a:r>
            <a:endParaRPr lang="en-US"/>
          </a:p>
        </p:txBody>
      </p:sp>
      <p:sp>
        <p:nvSpPr>
          <p:cNvPr id="3" name="Date Placeholder 3"/>
          <p:cNvSpPr>
            <a:spLocks noGrp="1" noChangeArrowheads="1"/>
          </p:cNvSpPr>
          <p:nvPr>
            <p:ph type="dt" sz="half" idx="10"/>
          </p:nvPr>
        </p:nvSpPr>
        <p:spPr/>
        <p:txBody>
          <a:bodyPr/>
          <a:lstStyle>
            <a:lvl1pPr>
              <a:defRPr sz="1800"/>
            </a:lvl1pPr>
          </a:lstStyle>
          <a:p>
            <a:pPr>
              <a:defRPr/>
            </a:pPr>
            <a:fld id="{722E6D10-7DD2-364D-B379-3682DB54B88B}" type="datetime1">
              <a:rPr lang="en-US" altLang="zh-CN" smtClean="0"/>
              <a:t>5/6/16</a:t>
            </a:fld>
            <a:endParaRPr lang="en-US" altLang="zh-CN"/>
          </a:p>
        </p:txBody>
      </p:sp>
      <p:sp>
        <p:nvSpPr>
          <p:cNvPr id="4" name="Footer Placeholder 4"/>
          <p:cNvSpPr>
            <a:spLocks noGrp="1" noChangeArrowheads="1"/>
          </p:cNvSpPr>
          <p:nvPr>
            <p:ph type="ftr" sz="quarter" idx="11"/>
          </p:nvPr>
        </p:nvSpPr>
        <p:spPr/>
        <p:txBody>
          <a:bodyPr/>
          <a:lstStyle>
            <a:lvl1pPr>
              <a:defRPr>
                <a:ea typeface="宋体" pitchFamily="2" charset="-122"/>
              </a:defRPr>
            </a:lvl1pPr>
          </a:lstStyle>
          <a:p>
            <a:pPr>
              <a:defRPr/>
            </a:pPr>
            <a:r>
              <a:rPr lang="en-US" altLang="zh-CN" smtClean="0"/>
              <a:t>A Fast Kernel for Attributed Graphs</a:t>
            </a:r>
            <a:endParaRPr lang="en-US" altLang="zh-CN"/>
          </a:p>
        </p:txBody>
      </p:sp>
      <p:sp>
        <p:nvSpPr>
          <p:cNvPr id="5" name="Slide Number Placeholder 5"/>
          <p:cNvSpPr>
            <a:spLocks noGrp="1" noChangeArrowheads="1"/>
          </p:cNvSpPr>
          <p:nvPr>
            <p:ph type="sldNum" sz="quarter" idx="12"/>
          </p:nvPr>
        </p:nvSpPr>
        <p:spPr/>
        <p:txBody>
          <a:bodyPr/>
          <a:lstStyle>
            <a:lvl1pPr>
              <a:defRPr/>
            </a:lvl1pPr>
          </a:lstStyle>
          <a:p>
            <a:pPr>
              <a:defRPr/>
            </a:pPr>
            <a:fld id="{E83D9BC2-9F69-457D-BBF1-9B4763EF1DF7}" type="slidenum">
              <a:rPr lang="en-US" altLang="zh-CN"/>
              <a:pPr>
                <a:defRPr/>
              </a:pPr>
              <a:t>‹#›</a:t>
            </a:fld>
            <a:endParaRPr lang="en-US" altLang="zh-CN" sz="1800"/>
          </a:p>
        </p:txBody>
      </p:sp>
    </p:spTree>
    <p:extLst>
      <p:ext uri="{BB962C8B-B14F-4D97-AF65-F5344CB8AC3E}">
        <p14:creationId xmlns:p14="http://schemas.microsoft.com/office/powerpoint/2010/main" val="1465835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fld id="{A405316C-3824-6F4C-AF46-2162DE62B605}" type="datetime1">
              <a:rPr lang="en-US" altLang="zh-CN" smtClean="0"/>
              <a:t>5/6/16</a:t>
            </a:fld>
            <a:endParaRPr lang="en-US" altLang="zh-CN" dirty="0"/>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zh-CN" smtClean="0"/>
              <a:t>A Fast Kernel for Attributed Graphs</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2FC9783A-7102-4A47-9DD4-0C0E3EA7866E}" type="slidenum">
              <a:rPr lang="en-US" altLang="zh-CN"/>
              <a:pPr>
                <a:defRPr/>
              </a:pPr>
              <a:t>‹#›</a:t>
            </a:fld>
            <a:endParaRPr lang="en-US" altLang="zh-CN"/>
          </a:p>
        </p:txBody>
      </p:sp>
    </p:spTree>
    <p:extLst>
      <p:ext uri="{BB962C8B-B14F-4D97-AF65-F5344CB8AC3E}">
        <p14:creationId xmlns:p14="http://schemas.microsoft.com/office/powerpoint/2010/main" val="615355366"/>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fld id="{CC39850E-E123-DC41-8263-31239D630DAE}" type="datetime1">
              <a:rPr lang="en-US" altLang="zh-CN" smtClean="0"/>
              <a:t>5/6/16</a:t>
            </a:fld>
            <a:endParaRPr lang="en-US" altLang="zh-CN" dirty="0"/>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zh-CN" smtClean="0"/>
              <a:t>A Fast Kernel for Attributed Graphs</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BDF213E0-D769-45F0-A757-BA0C1E31E332}" type="slidenum">
              <a:rPr lang="en-US" altLang="zh-CN"/>
              <a:pPr>
                <a:defRPr/>
              </a:pPr>
              <a:t>‹#›</a:t>
            </a:fld>
            <a:endParaRPr lang="en-US" altLang="zh-CN"/>
          </a:p>
        </p:txBody>
      </p:sp>
    </p:spTree>
    <p:extLst>
      <p:ext uri="{BB962C8B-B14F-4D97-AF65-F5344CB8AC3E}">
        <p14:creationId xmlns:p14="http://schemas.microsoft.com/office/powerpoint/2010/main" val="250579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1430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430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fld id="{7A7957B0-140C-5D46-A092-1AD097F4D130}" type="datetime1">
              <a:rPr lang="en-US" altLang="zh-CN" smtClean="0"/>
              <a:t>5/6/16</a:t>
            </a:fld>
            <a:endParaRPr lang="en-US" altLang="zh-CN" dirty="0"/>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zh-CN" smtClean="0"/>
              <a:t>A Fast Kernel for Attributed Graphs</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1390B88B-641D-45BA-A45C-EB050847F010}" type="slidenum">
              <a:rPr lang="en-US" altLang="zh-CN"/>
              <a:pPr>
                <a:defRPr/>
              </a:pPr>
              <a:t>‹#›</a:t>
            </a:fld>
            <a:endParaRPr lang="en-US" altLang="zh-CN"/>
          </a:p>
        </p:txBody>
      </p:sp>
    </p:spTree>
    <p:extLst>
      <p:ext uri="{BB962C8B-B14F-4D97-AF65-F5344CB8AC3E}">
        <p14:creationId xmlns:p14="http://schemas.microsoft.com/office/powerpoint/2010/main" val="1540978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a:ln/>
        </p:spPr>
        <p:txBody>
          <a:bodyPr/>
          <a:lstStyle>
            <a:lvl1pPr>
              <a:defRPr/>
            </a:lvl1pPr>
          </a:lstStyle>
          <a:p>
            <a:pPr>
              <a:defRPr/>
            </a:pPr>
            <a:fld id="{9E52B867-1F45-F441-912E-2EA38D19FEF4}" type="datetime1">
              <a:rPr lang="en-US" altLang="zh-CN" smtClean="0"/>
              <a:t>5/6/16</a:t>
            </a:fld>
            <a:endParaRPr lang="en-US" altLang="zh-CN" dirty="0"/>
          </a:p>
        </p:txBody>
      </p:sp>
      <p:sp>
        <p:nvSpPr>
          <p:cNvPr id="8" name="Rectangle 7"/>
          <p:cNvSpPr>
            <a:spLocks noGrp="1" noChangeArrowheads="1"/>
          </p:cNvSpPr>
          <p:nvPr>
            <p:ph type="ftr" sz="quarter" idx="11"/>
          </p:nvPr>
        </p:nvSpPr>
        <p:spPr>
          <a:ln/>
        </p:spPr>
        <p:txBody>
          <a:bodyPr/>
          <a:lstStyle>
            <a:lvl1pPr>
              <a:defRPr/>
            </a:lvl1pPr>
          </a:lstStyle>
          <a:p>
            <a:pPr>
              <a:defRPr/>
            </a:pPr>
            <a:r>
              <a:rPr lang="en-US" altLang="zh-CN" smtClean="0"/>
              <a:t>A Fast Kernel for Attributed Graphs</a:t>
            </a: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0455E356-F4ED-42D4-9D1D-D712908FA994}" type="slidenum">
              <a:rPr lang="en-US" altLang="zh-CN"/>
              <a:pPr>
                <a:defRPr/>
              </a:pPr>
              <a:t>‹#›</a:t>
            </a:fld>
            <a:endParaRPr lang="en-US" altLang="zh-CN"/>
          </a:p>
        </p:txBody>
      </p:sp>
    </p:spTree>
    <p:extLst>
      <p:ext uri="{BB962C8B-B14F-4D97-AF65-F5344CB8AC3E}">
        <p14:creationId xmlns:p14="http://schemas.microsoft.com/office/powerpoint/2010/main" val="3782979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sz="half" idx="10"/>
          </p:nvPr>
        </p:nvSpPr>
        <p:spPr>
          <a:ln/>
        </p:spPr>
        <p:txBody>
          <a:bodyPr/>
          <a:lstStyle>
            <a:lvl1pPr>
              <a:defRPr/>
            </a:lvl1pPr>
          </a:lstStyle>
          <a:p>
            <a:pPr>
              <a:defRPr/>
            </a:pPr>
            <a:fld id="{3ED2BFD5-6A78-0545-B368-F074144B4C84}" type="datetime1">
              <a:rPr lang="en-US" altLang="zh-CN" smtClean="0"/>
              <a:t>5/6/16</a:t>
            </a:fld>
            <a:endParaRPr lang="en-US" altLang="zh-CN" dirty="0"/>
          </a:p>
        </p:txBody>
      </p:sp>
      <p:sp>
        <p:nvSpPr>
          <p:cNvPr id="4" name="Rectangle 7"/>
          <p:cNvSpPr>
            <a:spLocks noGrp="1" noChangeArrowheads="1"/>
          </p:cNvSpPr>
          <p:nvPr>
            <p:ph type="ftr" sz="quarter" idx="11"/>
          </p:nvPr>
        </p:nvSpPr>
        <p:spPr>
          <a:ln/>
        </p:spPr>
        <p:txBody>
          <a:bodyPr/>
          <a:lstStyle>
            <a:lvl1pPr>
              <a:defRPr/>
            </a:lvl1pPr>
          </a:lstStyle>
          <a:p>
            <a:pPr>
              <a:defRPr/>
            </a:pPr>
            <a:r>
              <a:rPr lang="en-US" altLang="zh-CN" smtClean="0"/>
              <a:t>A Fast Kernel for Attributed Graphs</a:t>
            </a: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DE4AC28A-13E6-4FF5-B476-A4D695CB749C}" type="slidenum">
              <a:rPr lang="en-US" altLang="zh-CN"/>
              <a:pPr>
                <a:defRPr/>
              </a:pPr>
              <a:t>‹#›</a:t>
            </a:fld>
            <a:endParaRPr lang="en-US" altLang="zh-CN"/>
          </a:p>
        </p:txBody>
      </p:sp>
    </p:spTree>
    <p:extLst>
      <p:ext uri="{BB962C8B-B14F-4D97-AF65-F5344CB8AC3E}">
        <p14:creationId xmlns:p14="http://schemas.microsoft.com/office/powerpoint/2010/main" val="1696791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FFC14286-00A1-584E-AE9B-EBA6E86CF241}" type="datetime1">
              <a:rPr lang="en-US" altLang="zh-CN" smtClean="0"/>
              <a:t>5/6/16</a:t>
            </a:fld>
            <a:endParaRPr lang="en-US" altLang="zh-CN" dirty="0"/>
          </a:p>
        </p:txBody>
      </p:sp>
      <p:sp>
        <p:nvSpPr>
          <p:cNvPr id="3" name="Rectangle 7"/>
          <p:cNvSpPr>
            <a:spLocks noGrp="1" noChangeArrowheads="1"/>
          </p:cNvSpPr>
          <p:nvPr>
            <p:ph type="ftr" sz="quarter" idx="11"/>
          </p:nvPr>
        </p:nvSpPr>
        <p:spPr>
          <a:ln/>
        </p:spPr>
        <p:txBody>
          <a:bodyPr/>
          <a:lstStyle>
            <a:lvl1pPr>
              <a:defRPr/>
            </a:lvl1pPr>
          </a:lstStyle>
          <a:p>
            <a:pPr>
              <a:defRPr/>
            </a:pPr>
            <a:r>
              <a:rPr lang="en-US" altLang="zh-CN" smtClean="0"/>
              <a:t>A Fast Kernel for Attributed Graphs</a:t>
            </a: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48A5F964-C515-4B52-9189-A85E56572F8F}" type="slidenum">
              <a:rPr lang="en-US" altLang="zh-CN"/>
              <a:pPr>
                <a:defRPr/>
              </a:pPr>
              <a:t>‹#›</a:t>
            </a:fld>
            <a:endParaRPr lang="en-US" altLang="zh-CN"/>
          </a:p>
        </p:txBody>
      </p:sp>
    </p:spTree>
    <p:extLst>
      <p:ext uri="{BB962C8B-B14F-4D97-AF65-F5344CB8AC3E}">
        <p14:creationId xmlns:p14="http://schemas.microsoft.com/office/powerpoint/2010/main" val="4123170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fld id="{EE7AD65C-A22D-0B4C-B691-8699CCC54510}" type="datetime1">
              <a:rPr lang="en-US" altLang="zh-CN" smtClean="0"/>
              <a:t>5/6/16</a:t>
            </a:fld>
            <a:endParaRPr lang="en-US" altLang="zh-CN" dirty="0"/>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zh-CN" smtClean="0"/>
              <a:t>A Fast Kernel for Attributed Graphs</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BEFD2B62-1823-4387-8FDB-9A93480B3DE0}" type="slidenum">
              <a:rPr lang="en-US" altLang="zh-CN"/>
              <a:pPr>
                <a:defRPr/>
              </a:pPr>
              <a:t>‹#›</a:t>
            </a:fld>
            <a:endParaRPr lang="en-US" altLang="zh-CN"/>
          </a:p>
        </p:txBody>
      </p:sp>
    </p:spTree>
    <p:extLst>
      <p:ext uri="{BB962C8B-B14F-4D97-AF65-F5344CB8AC3E}">
        <p14:creationId xmlns:p14="http://schemas.microsoft.com/office/powerpoint/2010/main" val="57774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fld id="{1A38B7BF-001A-0F4E-A237-530608AFA27B}" type="datetime1">
              <a:rPr lang="en-US" altLang="zh-CN" smtClean="0"/>
              <a:t>5/6/16</a:t>
            </a:fld>
            <a:endParaRPr lang="en-US" altLang="zh-CN" dirty="0"/>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zh-CN" smtClean="0"/>
              <a:t>A Fast Kernel for Attributed Graphs</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158660A1-795C-4BD6-AA1C-C5EBB6EBD08A}" type="slidenum">
              <a:rPr lang="en-US" altLang="zh-CN"/>
              <a:pPr>
                <a:defRPr/>
              </a:pPr>
              <a:t>‹#›</a:t>
            </a:fld>
            <a:endParaRPr lang="en-US" altLang="zh-CN"/>
          </a:p>
        </p:txBody>
      </p:sp>
    </p:spTree>
    <p:extLst>
      <p:ext uri="{BB962C8B-B14F-4D97-AF65-F5344CB8AC3E}">
        <p14:creationId xmlns:p14="http://schemas.microsoft.com/office/powerpoint/2010/main" val="23795345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1"/>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152400"/>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566738" y="1143000"/>
            <a:ext cx="8001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AutoShape 4"/>
          <p:cNvSpPr>
            <a:spLocks noChangeArrowheads="1"/>
          </p:cNvSpPr>
          <p:nvPr/>
        </p:nvSpPr>
        <p:spPr bwMode="auto">
          <a:xfrm>
            <a:off x="576263" y="990600"/>
            <a:ext cx="7958137"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029" name="Line 5"/>
          <p:cNvSpPr>
            <a:spLocks noChangeShapeType="1"/>
          </p:cNvSpPr>
          <p:nvPr/>
        </p:nvSpPr>
        <p:spPr bwMode="auto">
          <a:xfrm flipV="1">
            <a:off x="609600" y="64008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6" name="Rectangle 6"/>
          <p:cNvSpPr>
            <a:spLocks noGrp="1" noChangeArrowheads="1"/>
          </p:cNvSpPr>
          <p:nvPr>
            <p:ph type="dt" sz="half" idx="2"/>
          </p:nvPr>
        </p:nvSpPr>
        <p:spPr bwMode="auto">
          <a:xfrm>
            <a:off x="609600" y="6473825"/>
            <a:ext cx="1981200" cy="3841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200"/>
            </a:lvl1pPr>
          </a:lstStyle>
          <a:p>
            <a:pPr>
              <a:defRPr/>
            </a:pPr>
            <a:fld id="{F7D65390-555B-314D-B93D-BC6AA1177E23}" type="datetime1">
              <a:rPr lang="en-US" altLang="zh-CN" smtClean="0"/>
              <a:t>5/6/16</a:t>
            </a:fld>
            <a:endParaRPr lang="en-US" altLang="zh-CN" dirty="0"/>
          </a:p>
        </p:txBody>
      </p:sp>
      <p:sp>
        <p:nvSpPr>
          <p:cNvPr id="10247" name="Rectangle 7"/>
          <p:cNvSpPr>
            <a:spLocks noGrp="1" noChangeArrowheads="1"/>
          </p:cNvSpPr>
          <p:nvPr>
            <p:ph type="ftr" sz="quarter" idx="3"/>
          </p:nvPr>
        </p:nvSpPr>
        <p:spPr bwMode="auto">
          <a:xfrm>
            <a:off x="3124200" y="6473825"/>
            <a:ext cx="2895600" cy="3841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Verdana" pitchFamily="34" charset="0"/>
                <a:ea typeface="SimSun" pitchFamily="2" charset="-122"/>
                <a:cs typeface="+mn-cs"/>
              </a:defRPr>
            </a:lvl1pPr>
          </a:lstStyle>
          <a:p>
            <a:pPr>
              <a:defRPr/>
            </a:pPr>
            <a:r>
              <a:rPr lang="en-US" altLang="zh-CN" smtClean="0"/>
              <a:t>A Fast Kernel for Attributed Graphs</a:t>
            </a:r>
            <a:endParaRPr lang="en-US" altLang="zh-CN"/>
          </a:p>
        </p:txBody>
      </p:sp>
      <p:sp>
        <p:nvSpPr>
          <p:cNvPr id="10248" name="Rectangle 8"/>
          <p:cNvSpPr>
            <a:spLocks noGrp="1" noChangeArrowheads="1"/>
          </p:cNvSpPr>
          <p:nvPr>
            <p:ph type="sldNum" sz="quarter" idx="4"/>
          </p:nvPr>
        </p:nvSpPr>
        <p:spPr bwMode="auto">
          <a:xfrm>
            <a:off x="6553200" y="6473825"/>
            <a:ext cx="1981200" cy="3841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vl1pPr>
          </a:lstStyle>
          <a:p>
            <a:pPr>
              <a:defRPr/>
            </a:pPr>
            <a:fld id="{523EEC1F-D068-4658-9B61-2DACE204B9C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377" r:id="rId1"/>
    <p:sldLayoutId id="2147484364" r:id="rId2"/>
    <p:sldLayoutId id="2147484365" r:id="rId3"/>
    <p:sldLayoutId id="2147484366" r:id="rId4"/>
    <p:sldLayoutId id="2147484367" r:id="rId5"/>
    <p:sldLayoutId id="2147484368" r:id="rId6"/>
    <p:sldLayoutId id="2147484369" r:id="rId7"/>
    <p:sldLayoutId id="2147484370" r:id="rId8"/>
    <p:sldLayoutId id="2147484371" r:id="rId9"/>
    <p:sldLayoutId id="2147484372" r:id="rId10"/>
    <p:sldLayoutId id="2147484373" r:id="rId11"/>
    <p:sldLayoutId id="2147484374" r:id="rId12"/>
    <p:sldLayoutId id="2147484375" r:id="rId13"/>
    <p:sldLayoutId id="2147484376" r:id="rId14"/>
    <p:sldLayoutId id="2147484378" r:id="rId15"/>
  </p:sldLayoutIdLst>
  <p:timing>
    <p:tnLst>
      <p:par>
        <p:cTn xmlns:p14="http://schemas.microsoft.com/office/powerpoint/2010/main" id="1" dur="indefinite" restart="never" nodeType="tmRoot"/>
      </p:par>
    </p:tnLst>
  </p:timing>
  <p:hf sldNum="0" hdr="0" dt="0"/>
  <p:txStyles>
    <p:titleStyle>
      <a:lvl1pPr algn="l" rtl="0" eaLnBrk="0" fontAlgn="base" hangingPunct="0">
        <a:spcBef>
          <a:spcPct val="0"/>
        </a:spcBef>
        <a:spcAft>
          <a:spcPct val="0"/>
        </a:spcAft>
        <a:defRPr sz="2800">
          <a:solidFill>
            <a:srgbClr val="640000"/>
          </a:solidFill>
          <a:latin typeface="+mj-lt"/>
          <a:ea typeface="宋体" pitchFamily="2" charset="-122"/>
          <a:cs typeface="宋体" charset="0"/>
        </a:defRPr>
      </a:lvl1pPr>
      <a:lvl2pPr algn="l" rtl="0" eaLnBrk="0" fontAlgn="base" hangingPunct="0">
        <a:spcBef>
          <a:spcPct val="0"/>
        </a:spcBef>
        <a:spcAft>
          <a:spcPct val="0"/>
        </a:spcAft>
        <a:defRPr sz="2800">
          <a:solidFill>
            <a:srgbClr val="640000"/>
          </a:solidFill>
          <a:latin typeface="Arial" charset="0"/>
          <a:ea typeface="宋体" pitchFamily="2" charset="-122"/>
          <a:cs typeface="宋体" charset="0"/>
        </a:defRPr>
      </a:lvl2pPr>
      <a:lvl3pPr algn="l" rtl="0" eaLnBrk="0" fontAlgn="base" hangingPunct="0">
        <a:spcBef>
          <a:spcPct val="0"/>
        </a:spcBef>
        <a:spcAft>
          <a:spcPct val="0"/>
        </a:spcAft>
        <a:defRPr sz="2800">
          <a:solidFill>
            <a:srgbClr val="640000"/>
          </a:solidFill>
          <a:latin typeface="Arial" charset="0"/>
          <a:ea typeface="宋体" pitchFamily="2" charset="-122"/>
          <a:cs typeface="宋体" charset="0"/>
        </a:defRPr>
      </a:lvl3pPr>
      <a:lvl4pPr algn="l" rtl="0" eaLnBrk="0" fontAlgn="base" hangingPunct="0">
        <a:spcBef>
          <a:spcPct val="0"/>
        </a:spcBef>
        <a:spcAft>
          <a:spcPct val="0"/>
        </a:spcAft>
        <a:defRPr sz="2800">
          <a:solidFill>
            <a:srgbClr val="640000"/>
          </a:solidFill>
          <a:latin typeface="Arial" charset="0"/>
          <a:ea typeface="宋体" pitchFamily="2" charset="-122"/>
          <a:cs typeface="宋体" charset="0"/>
        </a:defRPr>
      </a:lvl4pPr>
      <a:lvl5pPr algn="l" rtl="0" eaLnBrk="0" fontAlgn="base" hangingPunct="0">
        <a:spcBef>
          <a:spcPct val="0"/>
        </a:spcBef>
        <a:spcAft>
          <a:spcPct val="0"/>
        </a:spcAft>
        <a:defRPr sz="2800">
          <a:solidFill>
            <a:srgbClr val="640000"/>
          </a:solidFill>
          <a:latin typeface="Arial" charset="0"/>
          <a:ea typeface="宋体" pitchFamily="2" charset="-122"/>
          <a:cs typeface="宋体" charset="0"/>
        </a:defRPr>
      </a:lvl5pPr>
      <a:lvl6pPr marL="457200" algn="l" rtl="0" fontAlgn="base">
        <a:spcBef>
          <a:spcPct val="0"/>
        </a:spcBef>
        <a:spcAft>
          <a:spcPct val="0"/>
        </a:spcAft>
        <a:defRPr sz="2800">
          <a:solidFill>
            <a:srgbClr val="640000"/>
          </a:solidFill>
          <a:latin typeface="Arial" charset="0"/>
          <a:ea typeface="宋体" pitchFamily="2" charset="-122"/>
        </a:defRPr>
      </a:lvl6pPr>
      <a:lvl7pPr marL="914400" algn="l" rtl="0" fontAlgn="base">
        <a:spcBef>
          <a:spcPct val="0"/>
        </a:spcBef>
        <a:spcAft>
          <a:spcPct val="0"/>
        </a:spcAft>
        <a:defRPr sz="2800">
          <a:solidFill>
            <a:srgbClr val="640000"/>
          </a:solidFill>
          <a:latin typeface="Arial" charset="0"/>
          <a:ea typeface="宋体" pitchFamily="2" charset="-122"/>
        </a:defRPr>
      </a:lvl7pPr>
      <a:lvl8pPr marL="1371600" algn="l" rtl="0" fontAlgn="base">
        <a:spcBef>
          <a:spcPct val="0"/>
        </a:spcBef>
        <a:spcAft>
          <a:spcPct val="0"/>
        </a:spcAft>
        <a:defRPr sz="2800">
          <a:solidFill>
            <a:srgbClr val="640000"/>
          </a:solidFill>
          <a:latin typeface="Arial" charset="0"/>
          <a:ea typeface="宋体" pitchFamily="2" charset="-122"/>
        </a:defRPr>
      </a:lvl8pPr>
      <a:lvl9pPr marL="1828800" algn="l" rtl="0" fontAlgn="base">
        <a:spcBef>
          <a:spcPct val="0"/>
        </a:spcBef>
        <a:spcAft>
          <a:spcPct val="0"/>
        </a:spcAft>
        <a:defRPr sz="2800">
          <a:solidFill>
            <a:srgbClr val="640000"/>
          </a:solidFill>
          <a:latin typeface="Arial"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2400">
          <a:solidFill>
            <a:schemeClr val="tx1"/>
          </a:solidFill>
          <a:latin typeface="+mn-lt"/>
          <a:ea typeface="宋体" pitchFamily="2" charset="-122"/>
          <a:cs typeface="宋体" charset="0"/>
        </a:defRPr>
      </a:lvl1pPr>
      <a:lvl2pPr marL="908050" indent="-436563"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宋体" pitchFamily="2" charset="-122"/>
          <a:cs typeface="宋体" charset="0"/>
        </a:defRPr>
      </a:lvl2pPr>
      <a:lvl3pPr marL="1304925" indent="-395288" algn="l" rtl="0" eaLnBrk="0" fontAlgn="base" hangingPunct="0">
        <a:spcBef>
          <a:spcPct val="20000"/>
        </a:spcBef>
        <a:spcAft>
          <a:spcPct val="0"/>
        </a:spcAft>
        <a:buClr>
          <a:schemeClr val="accent2"/>
        </a:buClr>
        <a:buFont typeface="Wingdings" pitchFamily="2" charset="2"/>
        <a:buChar char="o"/>
        <a:defRPr>
          <a:solidFill>
            <a:schemeClr val="tx1"/>
          </a:solidFill>
          <a:latin typeface="+mn-lt"/>
          <a:ea typeface="宋体" pitchFamily="2" charset="-122"/>
          <a:cs typeface="宋体" charset="0"/>
        </a:defRPr>
      </a:lvl3pPr>
      <a:lvl4pPr marL="1693863" indent="-387350" algn="l" rtl="0" eaLnBrk="0" fontAlgn="base" hangingPunct="0">
        <a:spcBef>
          <a:spcPct val="20000"/>
        </a:spcBef>
        <a:spcAft>
          <a:spcPct val="0"/>
        </a:spcAft>
        <a:buClr>
          <a:schemeClr val="accent2"/>
        </a:buClr>
        <a:buFont typeface="Wingdings" pitchFamily="2" charset="2"/>
        <a:buChar char="n"/>
        <a:defRPr>
          <a:solidFill>
            <a:schemeClr val="tx1"/>
          </a:solidFill>
          <a:latin typeface="+mn-lt"/>
          <a:ea typeface="宋体" pitchFamily="2" charset="-122"/>
          <a:cs typeface="宋体" charset="0"/>
        </a:defRPr>
      </a:lvl4pPr>
      <a:lvl5pPr marL="2093913" indent="-398463" algn="l" rtl="0" eaLnBrk="0" fontAlgn="base" hangingPunct="0">
        <a:spcBef>
          <a:spcPct val="25000"/>
        </a:spcBef>
        <a:spcAft>
          <a:spcPct val="0"/>
        </a:spcAft>
        <a:buClr>
          <a:schemeClr val="accent2"/>
        </a:buClr>
        <a:buFont typeface="Wingdings" pitchFamily="2" charset="2"/>
        <a:buChar char="§"/>
        <a:defRPr>
          <a:solidFill>
            <a:schemeClr val="tx1"/>
          </a:solidFill>
          <a:latin typeface="+mn-lt"/>
          <a:ea typeface="宋体" pitchFamily="2" charset="-122"/>
          <a:cs typeface="宋体" charset="0"/>
        </a:defRPr>
      </a:lvl5pPr>
      <a:lvl6pPr marL="2551113" indent="-398463" algn="l" rtl="0" fontAlgn="base">
        <a:spcBef>
          <a:spcPct val="25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10.bin"/><Relationship Id="rId5" Type="http://schemas.openxmlformats.org/officeDocument/2006/relationships/image" Target="../media/image10.emf"/><Relationship Id="rId6" Type="http://schemas.openxmlformats.org/officeDocument/2006/relationships/oleObject" Target="../embeddings/oleObject11.bin"/><Relationship Id="rId7" Type="http://schemas.openxmlformats.org/officeDocument/2006/relationships/image" Target="../media/image11.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12.bin"/><Relationship Id="rId5" Type="http://schemas.openxmlformats.org/officeDocument/2006/relationships/image" Target="../media/image10.emf"/><Relationship Id="rId6" Type="http://schemas.openxmlformats.org/officeDocument/2006/relationships/oleObject" Target="../embeddings/oleObject13.bin"/><Relationship Id="rId7" Type="http://schemas.openxmlformats.org/officeDocument/2006/relationships/image" Target="../media/image11.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 Id="rId9" Type="http://schemas.openxmlformats.org/officeDocument/2006/relationships/image" Target="../media/image25.png"/><Relationship Id="rId10" Type="http://schemas.openxmlformats.org/officeDocument/2006/relationships/image" Target="../media/image26.png"/><Relationship Id="rId11"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1.bin"/><Relationship Id="rId5" Type="http://schemas.openxmlformats.org/officeDocument/2006/relationships/image" Target="../media/image3.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7.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9.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2.bin"/><Relationship Id="rId5" Type="http://schemas.openxmlformats.org/officeDocument/2006/relationships/image" Target="../media/image10.emf"/><Relationship Id="rId6" Type="http://schemas.openxmlformats.org/officeDocument/2006/relationships/oleObject" Target="../embeddings/oleObject3.bin"/><Relationship Id="rId7" Type="http://schemas.openxmlformats.org/officeDocument/2006/relationships/image" Target="../media/image11.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4.bin"/><Relationship Id="rId5" Type="http://schemas.openxmlformats.org/officeDocument/2006/relationships/image" Target="../media/image10.emf"/><Relationship Id="rId6" Type="http://schemas.openxmlformats.org/officeDocument/2006/relationships/oleObject" Target="../embeddings/oleObject5.bin"/><Relationship Id="rId7" Type="http://schemas.openxmlformats.org/officeDocument/2006/relationships/image" Target="../media/image11.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6.bin"/><Relationship Id="rId5" Type="http://schemas.openxmlformats.org/officeDocument/2006/relationships/image" Target="../media/image10.emf"/><Relationship Id="rId6" Type="http://schemas.openxmlformats.org/officeDocument/2006/relationships/oleObject" Target="../embeddings/oleObject7.bin"/><Relationship Id="rId7" Type="http://schemas.openxmlformats.org/officeDocument/2006/relationships/image" Target="../media/image11.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8.bin"/><Relationship Id="rId5" Type="http://schemas.openxmlformats.org/officeDocument/2006/relationships/image" Target="../media/image10.emf"/><Relationship Id="rId6" Type="http://schemas.openxmlformats.org/officeDocument/2006/relationships/oleObject" Target="../embeddings/oleObject9.bin"/><Relationship Id="rId7" Type="http://schemas.openxmlformats.org/officeDocument/2006/relationships/image" Target="../media/image11.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228600" y="1219200"/>
            <a:ext cx="9829800" cy="1851025"/>
          </a:xfrm>
        </p:spPr>
        <p:txBody>
          <a:bodyPr/>
          <a:lstStyle/>
          <a:p>
            <a:pPr algn="ctr"/>
            <a:r>
              <a:rPr lang="en-US" altLang="zh-CN" dirty="0"/>
              <a:t>A Fast Kernel for </a:t>
            </a:r>
            <a:r>
              <a:rPr lang="en-US" altLang="zh-CN" dirty="0" smtClean="0"/>
              <a:t>Attributed </a:t>
            </a:r>
            <a:r>
              <a:rPr lang="en-US" altLang="zh-CN" dirty="0"/>
              <a:t>Graphs </a:t>
            </a:r>
            <a:endParaRPr lang="en-US" altLang="zh-CN" sz="44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4099" name="Subtitle 2"/>
          <p:cNvSpPr>
            <a:spLocks noGrp="1"/>
          </p:cNvSpPr>
          <p:nvPr>
            <p:ph type="subTitle" idx="1"/>
          </p:nvPr>
        </p:nvSpPr>
        <p:spPr>
          <a:xfrm>
            <a:off x="533400" y="3733800"/>
            <a:ext cx="8382000" cy="2133600"/>
          </a:xfrm>
        </p:spPr>
        <p:txBody>
          <a:bodyPr/>
          <a:lstStyle/>
          <a:p>
            <a:r>
              <a:rPr lang="en-US" altLang="zh-CN" sz="3200" dirty="0" smtClean="0"/>
              <a:t>Yu Su</a:t>
            </a:r>
          </a:p>
          <a:p>
            <a:r>
              <a:rPr lang="en-US" altLang="zh-CN" dirty="0" smtClean="0"/>
              <a:t>University of California at Santa Barbara</a:t>
            </a:r>
          </a:p>
          <a:p>
            <a:r>
              <a:rPr lang="en-US" altLang="zh-CN" dirty="0" smtClean="0"/>
              <a:t>with </a:t>
            </a:r>
            <a:r>
              <a:rPr lang="en-US" altLang="zh-CN" dirty="0" err="1" smtClean="0"/>
              <a:t>Fangqiu</a:t>
            </a:r>
            <a:r>
              <a:rPr lang="en-US" altLang="zh-CN" dirty="0" smtClean="0"/>
              <a:t> Han, Richard E. </a:t>
            </a:r>
            <a:r>
              <a:rPr lang="en-US" altLang="zh-CN" dirty="0" err="1" smtClean="0"/>
              <a:t>Harang</a:t>
            </a:r>
            <a:r>
              <a:rPr lang="en-US" altLang="zh-CN" dirty="0" smtClean="0"/>
              <a:t>, and </a:t>
            </a:r>
            <a:r>
              <a:rPr lang="en-US" altLang="zh-CN" dirty="0" err="1" smtClean="0"/>
              <a:t>Xifeng</a:t>
            </a:r>
            <a:r>
              <a:rPr lang="en-US" altLang="zh-CN" dirty="0" smtClean="0"/>
              <a:t> Yan </a:t>
            </a:r>
            <a:endParaRPr lang="en-US" altLang="zh-CN" sz="1800" dirty="0"/>
          </a:p>
        </p:txBody>
      </p:sp>
      <p:sp>
        <p:nvSpPr>
          <p:cNvPr id="4" name="Rectangle 3"/>
          <p:cNvSpPr/>
          <p:nvPr/>
        </p:nvSpPr>
        <p:spPr bwMode="auto">
          <a:xfrm>
            <a:off x="609600" y="3200400"/>
            <a:ext cx="8077200" cy="118872"/>
          </a:xfrm>
          <a:prstGeom prst="rect">
            <a:avLst/>
          </a:prstGeom>
          <a:solidFill>
            <a:srgbClr val="C000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a typeface="宋体" pitchFamily="2" charset="-122"/>
            </a:endParaRPr>
          </a:p>
        </p:txBody>
      </p:sp>
      <p:pic>
        <p:nvPicPr>
          <p:cNvPr id="5" name="Picture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4747" y="5486400"/>
            <a:ext cx="214485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38146" y="5562600"/>
            <a:ext cx="2805654"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Graph Kernel as a Measure of Graph Similarity</a:t>
            </a:r>
            <a:endParaRPr kumimoji="1" lang="zh-CN" altLang="en-US" dirty="0"/>
          </a:p>
        </p:txBody>
      </p:sp>
      <p:sp>
        <p:nvSpPr>
          <p:cNvPr id="3" name="内容占位符 2"/>
          <p:cNvSpPr>
            <a:spLocks noGrp="1"/>
          </p:cNvSpPr>
          <p:nvPr>
            <p:ph idx="1"/>
          </p:nvPr>
        </p:nvSpPr>
        <p:spPr/>
        <p:txBody>
          <a:bodyPr/>
          <a:lstStyle/>
          <a:p>
            <a:pPr marL="457200" indent="-457200">
              <a:buFont typeface="+mj-ea"/>
              <a:buAutoNum type="circleNumDbPlain"/>
            </a:pPr>
            <a:r>
              <a:rPr kumimoji="1" lang="en-US" altLang="zh-CN" dirty="0" smtClean="0"/>
              <a:t>Decompose each graph into a (multi-)set of features</a:t>
            </a:r>
          </a:p>
          <a:p>
            <a:pPr lvl="1"/>
            <a:endParaRPr kumimoji="1" lang="en-US" altLang="zh-CN" dirty="0" smtClean="0"/>
          </a:p>
          <a:p>
            <a:pPr lvl="1"/>
            <a:endParaRPr kumimoji="1" lang="en-US" altLang="zh-CN" dirty="0"/>
          </a:p>
          <a:p>
            <a:pPr lvl="1"/>
            <a:r>
              <a:rPr kumimoji="1" lang="en-US" altLang="zh-CN" dirty="0" err="1" smtClean="0"/>
              <a:t>Subgraphs</a:t>
            </a:r>
            <a:r>
              <a:rPr kumimoji="1" lang="en-US" altLang="zh-CN" dirty="0" smtClean="0"/>
              <a:t> (Gartner et al. 2003, </a:t>
            </a:r>
            <a:r>
              <a:rPr kumimoji="1" lang="en-US" altLang="zh-CN" dirty="0">
                <a:solidFill>
                  <a:srgbClr val="FF0000"/>
                </a:solidFill>
              </a:rPr>
              <a:t>NP-hard!</a:t>
            </a:r>
            <a:r>
              <a:rPr kumimoji="1" lang="en-US" altLang="zh-CN" dirty="0" smtClean="0"/>
              <a:t>)</a:t>
            </a:r>
          </a:p>
          <a:p>
            <a:pPr lvl="1"/>
            <a:r>
              <a:rPr kumimoji="1" lang="en-US" altLang="zh-CN" dirty="0" smtClean="0"/>
              <a:t>Random walks (</a:t>
            </a:r>
            <a:r>
              <a:rPr kumimoji="1" lang="en-US" altLang="zh-CN" dirty="0"/>
              <a:t>Gartner et al</a:t>
            </a:r>
            <a:r>
              <a:rPr kumimoji="1" lang="en-US" altLang="zh-CN" dirty="0" smtClean="0"/>
              <a:t>. 2003, </a:t>
            </a:r>
            <a:r>
              <a:rPr lang="en-US" altLang="zh-CN" dirty="0" smtClean="0"/>
              <a:t>Kashima et al. 2003</a:t>
            </a:r>
            <a:r>
              <a:rPr kumimoji="1" lang="en-US" altLang="zh-CN" dirty="0" smtClean="0"/>
              <a:t>) </a:t>
            </a:r>
          </a:p>
          <a:p>
            <a:pPr lvl="1"/>
            <a:r>
              <a:rPr kumimoji="1" lang="en-US" altLang="zh-CN" dirty="0" err="1" smtClean="0"/>
              <a:t>Subtrees</a:t>
            </a:r>
            <a:r>
              <a:rPr kumimoji="1" lang="en-US" altLang="zh-CN" dirty="0"/>
              <a:t> </a:t>
            </a:r>
            <a:r>
              <a:rPr kumimoji="1" lang="en-US" altLang="zh-CN" dirty="0" smtClean="0"/>
              <a:t>(</a:t>
            </a:r>
            <a:r>
              <a:rPr lang="en-US" altLang="zh-CN" dirty="0" err="1" smtClean="0"/>
              <a:t>Shervashidze</a:t>
            </a:r>
            <a:r>
              <a:rPr lang="en-US" altLang="zh-CN" dirty="0"/>
              <a:t> </a:t>
            </a:r>
            <a:r>
              <a:rPr lang="en-US" altLang="zh-CN" dirty="0" smtClean="0"/>
              <a:t>and </a:t>
            </a:r>
            <a:r>
              <a:rPr lang="en-US" altLang="zh-CN" dirty="0" err="1" smtClean="0"/>
              <a:t>Borgwardt</a:t>
            </a:r>
            <a:r>
              <a:rPr lang="en-US" altLang="zh-CN" dirty="0"/>
              <a:t> </a:t>
            </a:r>
            <a:r>
              <a:rPr lang="en-US" altLang="zh-CN" dirty="0" smtClean="0"/>
              <a:t>2009</a:t>
            </a:r>
            <a:r>
              <a:rPr kumimoji="1" lang="en-US" altLang="zh-CN" dirty="0" smtClean="0"/>
              <a:t>)</a:t>
            </a:r>
          </a:p>
          <a:p>
            <a:pPr lvl="1"/>
            <a:r>
              <a:rPr kumimoji="1" lang="en-US" altLang="zh-CN" dirty="0" smtClean="0">
                <a:solidFill>
                  <a:srgbClr val="3366FF"/>
                </a:solidFill>
              </a:rPr>
              <a:t>Vectors</a:t>
            </a:r>
            <a:r>
              <a:rPr kumimoji="1" lang="en-US" altLang="zh-CN" dirty="0" smtClean="0"/>
              <a:t> (</a:t>
            </a:r>
            <a:r>
              <a:rPr lang="en-US" altLang="zh-CN" dirty="0" smtClean="0"/>
              <a:t>Neumann et al. 2016</a:t>
            </a:r>
            <a:r>
              <a:rPr kumimoji="1" lang="en-US" altLang="zh-CN" dirty="0" smtClean="0"/>
              <a:t>)</a:t>
            </a:r>
          </a:p>
          <a:p>
            <a:pPr>
              <a:buFont typeface="+mj-ea"/>
              <a:buAutoNum type="circleNumDbPlain"/>
            </a:pPr>
            <a:r>
              <a:rPr kumimoji="1" lang="en-US" altLang="zh-CN" dirty="0" smtClean="0"/>
              <a:t>Compare feature sets</a:t>
            </a:r>
            <a:endParaRPr kumimoji="1" lang="en-US" altLang="zh-CN" dirty="0"/>
          </a:p>
          <a:p>
            <a:pPr lvl="1">
              <a:buClr>
                <a:srgbClr val="CC0000"/>
              </a:buClr>
            </a:pPr>
            <a:r>
              <a:rPr kumimoji="1" lang="en-US" altLang="zh-CN" dirty="0" smtClean="0">
                <a:solidFill>
                  <a:srgbClr val="000000"/>
                </a:solidFill>
              </a:rPr>
              <a:t>Pair-wise comparison (</a:t>
            </a:r>
            <a:r>
              <a:rPr kumimoji="1" lang="en-US" altLang="zh-CN" dirty="0" smtClean="0">
                <a:solidFill>
                  <a:srgbClr val="FF0000"/>
                </a:solidFill>
              </a:rPr>
              <a:t>quadratic</a:t>
            </a:r>
            <a:r>
              <a:rPr kumimoji="1" lang="en-US" altLang="zh-CN" dirty="0" smtClean="0">
                <a:solidFill>
                  <a:srgbClr val="000000"/>
                </a:solidFill>
              </a:rPr>
              <a:t>)</a:t>
            </a:r>
            <a:endParaRPr kumimoji="1" lang="en-US" altLang="zh-CN" dirty="0"/>
          </a:p>
          <a:p>
            <a:pPr lvl="1">
              <a:buClr>
                <a:srgbClr val="CC0000"/>
              </a:buClr>
            </a:pPr>
            <a:r>
              <a:rPr kumimoji="1" lang="en-US" altLang="zh-CN" dirty="0" smtClean="0">
                <a:solidFill>
                  <a:srgbClr val="000000"/>
                </a:solidFill>
              </a:rPr>
              <a:t>Inner product (</a:t>
            </a:r>
            <a:r>
              <a:rPr kumimoji="1" lang="en-US" altLang="zh-CN" dirty="0" smtClean="0">
                <a:solidFill>
                  <a:srgbClr val="3366FF"/>
                </a:solidFill>
              </a:rPr>
              <a:t>linear</a:t>
            </a:r>
            <a:r>
              <a:rPr kumimoji="1" lang="en-US" altLang="zh-CN" dirty="0">
                <a:solidFill>
                  <a:srgbClr val="000000"/>
                </a:solidFill>
              </a:rPr>
              <a:t>;</a:t>
            </a:r>
            <a:r>
              <a:rPr kumimoji="1" lang="en-US" altLang="zh-CN" dirty="0" smtClean="0">
                <a:solidFill>
                  <a:srgbClr val="000000"/>
                </a:solidFill>
              </a:rPr>
              <a:t> </a:t>
            </a:r>
            <a:r>
              <a:rPr kumimoji="1" lang="en-US" altLang="zh-CN" dirty="0" smtClean="0">
                <a:solidFill>
                  <a:srgbClr val="FF0000"/>
                </a:solidFill>
              </a:rPr>
              <a:t>only when features are discrete</a:t>
            </a:r>
            <a:r>
              <a:rPr kumimoji="1" lang="en-US" altLang="zh-CN" dirty="0" smtClean="0">
                <a:solidFill>
                  <a:srgbClr val="000000"/>
                </a:solidFill>
              </a:rPr>
              <a:t>)</a:t>
            </a:r>
          </a:p>
          <a:p>
            <a:pPr lvl="1">
              <a:buClr>
                <a:srgbClr val="CC0000"/>
              </a:buClr>
            </a:pPr>
            <a:r>
              <a:rPr lang="en-US" altLang="zh-CN" dirty="0" smtClean="0"/>
              <a:t>Discretization (</a:t>
            </a:r>
            <a:r>
              <a:rPr lang="en-US" altLang="zh-CN" dirty="0" smtClean="0">
                <a:solidFill>
                  <a:srgbClr val="3366FF"/>
                </a:solidFill>
              </a:rPr>
              <a:t>linear</a:t>
            </a:r>
            <a:r>
              <a:rPr lang="en-US" altLang="zh-CN" dirty="0" smtClean="0"/>
              <a:t>; </a:t>
            </a:r>
            <a:r>
              <a:rPr lang="en-US" altLang="zh-CN" dirty="0" smtClean="0">
                <a:solidFill>
                  <a:srgbClr val="3366FF"/>
                </a:solidFill>
              </a:rPr>
              <a:t>can handle numerical attributes</a:t>
            </a:r>
            <a:r>
              <a:rPr lang="en-US" altLang="zh-CN" dirty="0" smtClean="0"/>
              <a:t>)</a:t>
            </a:r>
            <a:endParaRPr kumimoji="1" lang="en-US" altLang="zh-CN" dirty="0" smtClean="0">
              <a:solidFill>
                <a:srgbClr val="000000"/>
              </a:solidFill>
            </a:endParaRPr>
          </a:p>
          <a:p>
            <a:pPr lvl="1">
              <a:buClr>
                <a:srgbClr val="CC0000"/>
              </a:buClr>
            </a:pPr>
            <a:endParaRPr kumimoji="1" lang="en-US" altLang="zh-CN" dirty="0">
              <a:solidFill>
                <a:srgbClr val="000000"/>
              </a:solidFill>
            </a:endParaRPr>
          </a:p>
        </p:txBody>
      </p:sp>
      <p:sp>
        <p:nvSpPr>
          <p:cNvPr id="5" name="页脚占位符 4"/>
          <p:cNvSpPr>
            <a:spLocks noGrp="1"/>
          </p:cNvSpPr>
          <p:nvPr>
            <p:ph type="ftr" sz="quarter" idx="11"/>
          </p:nvPr>
        </p:nvSpPr>
        <p:spPr/>
        <p:txBody>
          <a:bodyPr/>
          <a:lstStyle/>
          <a:p>
            <a:pPr>
              <a:defRPr/>
            </a:pPr>
            <a:r>
              <a:rPr lang="en-US" altLang="zh-CN" smtClean="0"/>
              <a:t>A Fast Kernel for Attributed Graphs</a:t>
            </a:r>
            <a:endParaRPr lang="en-US" altLang="zh-CN"/>
          </a:p>
        </p:txBody>
      </p:sp>
      <p:graphicFrame>
        <p:nvGraphicFramePr>
          <p:cNvPr id="7" name="对象 6"/>
          <p:cNvGraphicFramePr>
            <a:graphicFrameLocks noChangeAspect="1"/>
          </p:cNvGraphicFramePr>
          <p:nvPr>
            <p:extLst>
              <p:ext uri="{D42A27DB-BD31-4B8C-83A1-F6EECF244321}">
                <p14:modId xmlns:p14="http://schemas.microsoft.com/office/powerpoint/2010/main" val="3156166299"/>
              </p:ext>
            </p:extLst>
          </p:nvPr>
        </p:nvGraphicFramePr>
        <p:xfrm>
          <a:off x="1350963" y="1752600"/>
          <a:ext cx="2892425" cy="449263"/>
        </p:xfrm>
        <a:graphic>
          <a:graphicData uri="http://schemas.openxmlformats.org/presentationml/2006/ole">
            <mc:AlternateContent xmlns:mc="http://schemas.openxmlformats.org/markup-compatibility/2006">
              <mc:Choice xmlns:v="urn:schemas-microsoft-com:vml" Requires="v">
                <p:oleObj spid="_x0000_s6254" name="Equation" r:id="rId4" imgW="1308100" imgH="203200" progId="Equation.DSMT4">
                  <p:embed/>
                </p:oleObj>
              </mc:Choice>
              <mc:Fallback>
                <p:oleObj name="Equation" r:id="rId4" imgW="1308100" imgH="203200" progId="Equation.DSMT4">
                  <p:embed/>
                  <p:pic>
                    <p:nvPicPr>
                      <p:cNvPr id="0" name=""/>
                      <p:cNvPicPr/>
                      <p:nvPr/>
                    </p:nvPicPr>
                    <p:blipFill>
                      <a:blip r:embed="rId5"/>
                      <a:stretch>
                        <a:fillRect/>
                      </a:stretch>
                    </p:blipFill>
                    <p:spPr>
                      <a:xfrm>
                        <a:off x="1350963" y="1752600"/>
                        <a:ext cx="2892425" cy="449263"/>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880944649"/>
              </p:ext>
            </p:extLst>
          </p:nvPr>
        </p:nvGraphicFramePr>
        <p:xfrm>
          <a:off x="4837113" y="1704975"/>
          <a:ext cx="2921000" cy="504825"/>
        </p:xfrm>
        <a:graphic>
          <a:graphicData uri="http://schemas.openxmlformats.org/presentationml/2006/ole">
            <mc:AlternateContent xmlns:mc="http://schemas.openxmlformats.org/markup-compatibility/2006">
              <mc:Choice xmlns:v="urn:schemas-microsoft-com:vml" Requires="v">
                <p:oleObj spid="_x0000_s6255" name="Equation" r:id="rId6" imgW="1320800" imgH="228600" progId="Equation.DSMT4">
                  <p:embed/>
                </p:oleObj>
              </mc:Choice>
              <mc:Fallback>
                <p:oleObj name="Equation" r:id="rId6" imgW="1320800" imgH="228600" progId="Equation.DSMT4">
                  <p:embed/>
                  <p:pic>
                    <p:nvPicPr>
                      <p:cNvPr id="0" name=""/>
                      <p:cNvPicPr/>
                      <p:nvPr/>
                    </p:nvPicPr>
                    <p:blipFill>
                      <a:blip r:embed="rId7"/>
                      <a:stretch>
                        <a:fillRect/>
                      </a:stretch>
                    </p:blipFill>
                    <p:spPr>
                      <a:xfrm>
                        <a:off x="4837113" y="1704975"/>
                        <a:ext cx="2921000" cy="504825"/>
                      </a:xfrm>
                      <a:prstGeom prst="rect">
                        <a:avLst/>
                      </a:prstGeom>
                    </p:spPr>
                  </p:pic>
                </p:oleObj>
              </mc:Fallback>
            </mc:AlternateContent>
          </a:graphicData>
        </a:graphic>
      </p:graphicFrame>
    </p:spTree>
    <p:extLst>
      <p:ext uri="{BB962C8B-B14F-4D97-AF65-F5344CB8AC3E}">
        <p14:creationId xmlns:p14="http://schemas.microsoft.com/office/powerpoint/2010/main" val="339768116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Graph Kernel as a Measure of Graph Similarity</a:t>
            </a:r>
            <a:endParaRPr kumimoji="1" lang="zh-CN" altLang="en-US" dirty="0"/>
          </a:p>
        </p:txBody>
      </p:sp>
      <p:sp>
        <p:nvSpPr>
          <p:cNvPr id="3" name="内容占位符 2"/>
          <p:cNvSpPr>
            <a:spLocks noGrp="1"/>
          </p:cNvSpPr>
          <p:nvPr>
            <p:ph idx="1"/>
          </p:nvPr>
        </p:nvSpPr>
        <p:spPr/>
        <p:txBody>
          <a:bodyPr/>
          <a:lstStyle/>
          <a:p>
            <a:pPr marL="457200" indent="-457200">
              <a:buFont typeface="+mj-ea"/>
              <a:buAutoNum type="circleNumDbPlain"/>
            </a:pPr>
            <a:r>
              <a:rPr kumimoji="1" lang="en-US" altLang="zh-CN" dirty="0" smtClean="0"/>
              <a:t>Decompose each graph into a (multi-)set of features</a:t>
            </a:r>
          </a:p>
          <a:p>
            <a:pPr lvl="1"/>
            <a:endParaRPr kumimoji="1" lang="en-US" altLang="zh-CN" dirty="0" smtClean="0"/>
          </a:p>
          <a:p>
            <a:pPr lvl="1"/>
            <a:endParaRPr kumimoji="1" lang="en-US" altLang="zh-CN" dirty="0"/>
          </a:p>
          <a:p>
            <a:pPr lvl="1"/>
            <a:r>
              <a:rPr kumimoji="1" lang="en-US" altLang="zh-CN" dirty="0" err="1" smtClean="0"/>
              <a:t>Subgraphs</a:t>
            </a:r>
            <a:r>
              <a:rPr kumimoji="1" lang="en-US" altLang="zh-CN" dirty="0" smtClean="0"/>
              <a:t> (Gartner et al. 2003, </a:t>
            </a:r>
            <a:r>
              <a:rPr kumimoji="1" lang="en-US" altLang="zh-CN" dirty="0">
                <a:solidFill>
                  <a:srgbClr val="FF0000"/>
                </a:solidFill>
              </a:rPr>
              <a:t>NP-hard!</a:t>
            </a:r>
            <a:r>
              <a:rPr kumimoji="1" lang="en-US" altLang="zh-CN" dirty="0" smtClean="0"/>
              <a:t>)</a:t>
            </a:r>
          </a:p>
          <a:p>
            <a:pPr lvl="1"/>
            <a:r>
              <a:rPr kumimoji="1" lang="en-US" altLang="zh-CN" dirty="0" smtClean="0"/>
              <a:t>Random walks (</a:t>
            </a:r>
            <a:r>
              <a:rPr kumimoji="1" lang="en-US" altLang="zh-CN" dirty="0"/>
              <a:t>Gartner et al</a:t>
            </a:r>
            <a:r>
              <a:rPr kumimoji="1" lang="en-US" altLang="zh-CN" dirty="0" smtClean="0"/>
              <a:t>. 2003, </a:t>
            </a:r>
            <a:r>
              <a:rPr lang="en-US" altLang="zh-CN" dirty="0" smtClean="0"/>
              <a:t>Kashima et al. 2003</a:t>
            </a:r>
            <a:r>
              <a:rPr kumimoji="1" lang="en-US" altLang="zh-CN" dirty="0" smtClean="0"/>
              <a:t>) </a:t>
            </a:r>
          </a:p>
          <a:p>
            <a:pPr lvl="1"/>
            <a:r>
              <a:rPr kumimoji="1" lang="en-US" altLang="zh-CN" dirty="0" err="1" smtClean="0"/>
              <a:t>Subtrees</a:t>
            </a:r>
            <a:r>
              <a:rPr kumimoji="1" lang="en-US" altLang="zh-CN" dirty="0"/>
              <a:t> </a:t>
            </a:r>
            <a:r>
              <a:rPr kumimoji="1" lang="en-US" altLang="zh-CN" dirty="0" smtClean="0"/>
              <a:t>(</a:t>
            </a:r>
            <a:r>
              <a:rPr lang="en-US" altLang="zh-CN" dirty="0" err="1" smtClean="0"/>
              <a:t>Shervashidze</a:t>
            </a:r>
            <a:r>
              <a:rPr lang="en-US" altLang="zh-CN" dirty="0"/>
              <a:t> </a:t>
            </a:r>
            <a:r>
              <a:rPr lang="en-US" altLang="zh-CN" dirty="0" smtClean="0"/>
              <a:t>and </a:t>
            </a:r>
            <a:r>
              <a:rPr lang="en-US" altLang="zh-CN" dirty="0" err="1" smtClean="0"/>
              <a:t>Borgwardt</a:t>
            </a:r>
            <a:r>
              <a:rPr lang="en-US" altLang="zh-CN" dirty="0"/>
              <a:t> </a:t>
            </a:r>
            <a:r>
              <a:rPr lang="en-US" altLang="zh-CN" dirty="0" smtClean="0"/>
              <a:t>2009</a:t>
            </a:r>
            <a:r>
              <a:rPr kumimoji="1" lang="en-US" altLang="zh-CN" dirty="0" smtClean="0"/>
              <a:t>)</a:t>
            </a:r>
          </a:p>
          <a:p>
            <a:pPr lvl="1"/>
            <a:r>
              <a:rPr kumimoji="1" lang="en-US" altLang="zh-CN" dirty="0" smtClean="0">
                <a:solidFill>
                  <a:srgbClr val="3366FF"/>
                </a:solidFill>
              </a:rPr>
              <a:t>Vectors</a:t>
            </a:r>
            <a:r>
              <a:rPr kumimoji="1" lang="en-US" altLang="zh-CN" dirty="0" smtClean="0"/>
              <a:t> (</a:t>
            </a:r>
            <a:r>
              <a:rPr lang="en-US" altLang="zh-CN" dirty="0" smtClean="0"/>
              <a:t>Neumann et al. 2016</a:t>
            </a:r>
            <a:r>
              <a:rPr kumimoji="1" lang="en-US" altLang="zh-CN" dirty="0" smtClean="0"/>
              <a:t>)</a:t>
            </a:r>
          </a:p>
          <a:p>
            <a:pPr>
              <a:buFont typeface="+mj-ea"/>
              <a:buAutoNum type="circleNumDbPlain"/>
            </a:pPr>
            <a:r>
              <a:rPr kumimoji="1" lang="en-US" altLang="zh-CN" dirty="0" smtClean="0"/>
              <a:t>Compare feature sets</a:t>
            </a:r>
            <a:endParaRPr kumimoji="1" lang="en-US" altLang="zh-CN" dirty="0"/>
          </a:p>
          <a:p>
            <a:pPr lvl="1">
              <a:buClr>
                <a:srgbClr val="CC0000"/>
              </a:buClr>
            </a:pPr>
            <a:r>
              <a:rPr kumimoji="1" lang="en-US" altLang="zh-CN" dirty="0" smtClean="0">
                <a:solidFill>
                  <a:srgbClr val="000000"/>
                </a:solidFill>
              </a:rPr>
              <a:t>Pair-wise comparison (</a:t>
            </a:r>
            <a:r>
              <a:rPr kumimoji="1" lang="en-US" altLang="zh-CN" dirty="0" smtClean="0">
                <a:solidFill>
                  <a:srgbClr val="FF0000"/>
                </a:solidFill>
              </a:rPr>
              <a:t>quadratic</a:t>
            </a:r>
            <a:r>
              <a:rPr kumimoji="1" lang="en-US" altLang="zh-CN" dirty="0" smtClean="0">
                <a:solidFill>
                  <a:srgbClr val="000000"/>
                </a:solidFill>
              </a:rPr>
              <a:t>)</a:t>
            </a:r>
            <a:endParaRPr kumimoji="1" lang="en-US" altLang="zh-CN" dirty="0"/>
          </a:p>
          <a:p>
            <a:pPr lvl="1">
              <a:buClr>
                <a:srgbClr val="CC0000"/>
              </a:buClr>
            </a:pPr>
            <a:r>
              <a:rPr kumimoji="1" lang="en-US" altLang="zh-CN" dirty="0" smtClean="0">
                <a:solidFill>
                  <a:srgbClr val="000000"/>
                </a:solidFill>
              </a:rPr>
              <a:t>Inner product (</a:t>
            </a:r>
            <a:r>
              <a:rPr kumimoji="1" lang="en-US" altLang="zh-CN" dirty="0" smtClean="0">
                <a:solidFill>
                  <a:srgbClr val="3366FF"/>
                </a:solidFill>
              </a:rPr>
              <a:t>linear</a:t>
            </a:r>
            <a:r>
              <a:rPr kumimoji="1" lang="en-US" altLang="zh-CN" dirty="0">
                <a:solidFill>
                  <a:srgbClr val="000000"/>
                </a:solidFill>
              </a:rPr>
              <a:t>;</a:t>
            </a:r>
            <a:r>
              <a:rPr kumimoji="1" lang="en-US" altLang="zh-CN" dirty="0" smtClean="0">
                <a:solidFill>
                  <a:srgbClr val="000000"/>
                </a:solidFill>
              </a:rPr>
              <a:t> </a:t>
            </a:r>
            <a:r>
              <a:rPr kumimoji="1" lang="en-US" altLang="zh-CN" dirty="0" smtClean="0">
                <a:solidFill>
                  <a:srgbClr val="FF0000"/>
                </a:solidFill>
              </a:rPr>
              <a:t>only when features are discrete</a:t>
            </a:r>
            <a:r>
              <a:rPr kumimoji="1" lang="en-US" altLang="zh-CN" dirty="0" smtClean="0">
                <a:solidFill>
                  <a:srgbClr val="000000"/>
                </a:solidFill>
              </a:rPr>
              <a:t>)</a:t>
            </a:r>
          </a:p>
          <a:p>
            <a:pPr lvl="1">
              <a:buClr>
                <a:srgbClr val="CC0000"/>
              </a:buClr>
            </a:pPr>
            <a:r>
              <a:rPr lang="en-US" altLang="zh-CN" dirty="0" smtClean="0">
                <a:solidFill>
                  <a:srgbClr val="3366FF"/>
                </a:solidFill>
              </a:rPr>
              <a:t>Discretization</a:t>
            </a:r>
            <a:r>
              <a:rPr lang="en-US" altLang="zh-CN" dirty="0" smtClean="0"/>
              <a:t> (</a:t>
            </a:r>
            <a:r>
              <a:rPr lang="en-US" altLang="zh-CN" dirty="0" smtClean="0">
                <a:solidFill>
                  <a:srgbClr val="3366FF"/>
                </a:solidFill>
              </a:rPr>
              <a:t>linear</a:t>
            </a:r>
            <a:r>
              <a:rPr lang="en-US" altLang="zh-CN" dirty="0" smtClean="0"/>
              <a:t>; </a:t>
            </a:r>
            <a:r>
              <a:rPr lang="en-US" altLang="zh-CN" dirty="0" smtClean="0">
                <a:solidFill>
                  <a:srgbClr val="3366FF"/>
                </a:solidFill>
              </a:rPr>
              <a:t>can handle numerical attributes</a:t>
            </a:r>
            <a:r>
              <a:rPr lang="en-US" altLang="zh-CN" dirty="0" smtClean="0"/>
              <a:t>)</a:t>
            </a:r>
            <a:endParaRPr kumimoji="1" lang="en-US" altLang="zh-CN" dirty="0" smtClean="0">
              <a:solidFill>
                <a:srgbClr val="000000"/>
              </a:solidFill>
            </a:endParaRPr>
          </a:p>
          <a:p>
            <a:pPr lvl="1">
              <a:buClr>
                <a:srgbClr val="CC0000"/>
              </a:buClr>
            </a:pPr>
            <a:endParaRPr kumimoji="1" lang="en-US" altLang="zh-CN" dirty="0">
              <a:solidFill>
                <a:srgbClr val="000000"/>
              </a:solidFill>
            </a:endParaRPr>
          </a:p>
        </p:txBody>
      </p:sp>
      <p:sp>
        <p:nvSpPr>
          <p:cNvPr id="5" name="页脚占位符 4"/>
          <p:cNvSpPr>
            <a:spLocks noGrp="1"/>
          </p:cNvSpPr>
          <p:nvPr>
            <p:ph type="ftr" sz="quarter" idx="11"/>
          </p:nvPr>
        </p:nvSpPr>
        <p:spPr/>
        <p:txBody>
          <a:bodyPr/>
          <a:lstStyle/>
          <a:p>
            <a:pPr>
              <a:defRPr/>
            </a:pPr>
            <a:r>
              <a:rPr lang="en-US" altLang="zh-CN" smtClean="0"/>
              <a:t>A Fast Kernel for Attributed Graphs</a:t>
            </a:r>
            <a:endParaRPr lang="en-US" altLang="zh-CN"/>
          </a:p>
        </p:txBody>
      </p:sp>
      <p:graphicFrame>
        <p:nvGraphicFramePr>
          <p:cNvPr id="7" name="对象 6"/>
          <p:cNvGraphicFramePr>
            <a:graphicFrameLocks noChangeAspect="1"/>
          </p:cNvGraphicFramePr>
          <p:nvPr>
            <p:extLst>
              <p:ext uri="{D42A27DB-BD31-4B8C-83A1-F6EECF244321}">
                <p14:modId xmlns:p14="http://schemas.microsoft.com/office/powerpoint/2010/main" val="2748125333"/>
              </p:ext>
            </p:extLst>
          </p:nvPr>
        </p:nvGraphicFramePr>
        <p:xfrm>
          <a:off x="1350963" y="1752600"/>
          <a:ext cx="2892425" cy="449263"/>
        </p:xfrm>
        <a:graphic>
          <a:graphicData uri="http://schemas.openxmlformats.org/presentationml/2006/ole">
            <mc:AlternateContent xmlns:mc="http://schemas.openxmlformats.org/markup-compatibility/2006">
              <mc:Choice xmlns:v="urn:schemas-microsoft-com:vml" Requires="v">
                <p:oleObj spid="_x0000_s7284" name="Equation" r:id="rId4" imgW="1308100" imgH="203200" progId="Equation.DSMT4">
                  <p:embed/>
                </p:oleObj>
              </mc:Choice>
              <mc:Fallback>
                <p:oleObj name="Equation" r:id="rId4" imgW="1308100" imgH="203200" progId="Equation.DSMT4">
                  <p:embed/>
                  <p:pic>
                    <p:nvPicPr>
                      <p:cNvPr id="0" name=""/>
                      <p:cNvPicPr/>
                      <p:nvPr/>
                    </p:nvPicPr>
                    <p:blipFill>
                      <a:blip r:embed="rId5"/>
                      <a:stretch>
                        <a:fillRect/>
                      </a:stretch>
                    </p:blipFill>
                    <p:spPr>
                      <a:xfrm>
                        <a:off x="1350963" y="1752600"/>
                        <a:ext cx="2892425" cy="449263"/>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111388018"/>
              </p:ext>
            </p:extLst>
          </p:nvPr>
        </p:nvGraphicFramePr>
        <p:xfrm>
          <a:off x="4837113" y="1704975"/>
          <a:ext cx="2921000" cy="504825"/>
        </p:xfrm>
        <a:graphic>
          <a:graphicData uri="http://schemas.openxmlformats.org/presentationml/2006/ole">
            <mc:AlternateContent xmlns:mc="http://schemas.openxmlformats.org/markup-compatibility/2006">
              <mc:Choice xmlns:v="urn:schemas-microsoft-com:vml" Requires="v">
                <p:oleObj spid="_x0000_s7285" name="Equation" r:id="rId6" imgW="1320800" imgH="228600" progId="Equation.DSMT4">
                  <p:embed/>
                </p:oleObj>
              </mc:Choice>
              <mc:Fallback>
                <p:oleObj name="Equation" r:id="rId6" imgW="1320800" imgH="228600" progId="Equation.DSMT4">
                  <p:embed/>
                  <p:pic>
                    <p:nvPicPr>
                      <p:cNvPr id="0" name=""/>
                      <p:cNvPicPr/>
                      <p:nvPr/>
                    </p:nvPicPr>
                    <p:blipFill>
                      <a:blip r:embed="rId7"/>
                      <a:stretch>
                        <a:fillRect/>
                      </a:stretch>
                    </p:blipFill>
                    <p:spPr>
                      <a:xfrm>
                        <a:off x="4837113" y="1704975"/>
                        <a:ext cx="2921000" cy="504825"/>
                      </a:xfrm>
                      <a:prstGeom prst="rect">
                        <a:avLst/>
                      </a:prstGeom>
                    </p:spPr>
                  </p:pic>
                </p:oleObj>
              </mc:Fallback>
            </mc:AlternateContent>
          </a:graphicData>
        </a:graphic>
      </p:graphicFrame>
      <p:sp>
        <p:nvSpPr>
          <p:cNvPr id="9" name="文本框 8"/>
          <p:cNvSpPr txBox="1"/>
          <p:nvPr/>
        </p:nvSpPr>
        <p:spPr>
          <a:xfrm>
            <a:off x="1981200" y="5486400"/>
            <a:ext cx="5029200" cy="461665"/>
          </a:xfrm>
          <a:prstGeom prst="rect">
            <a:avLst/>
          </a:prstGeom>
          <a:noFill/>
          <a:ln>
            <a:solidFill>
              <a:srgbClr val="660066"/>
            </a:solidFill>
          </a:ln>
        </p:spPr>
        <p:txBody>
          <a:bodyPr wrap="square" rtlCol="0">
            <a:spAutoFit/>
          </a:bodyPr>
          <a:lstStyle/>
          <a:p>
            <a:pPr algn="l"/>
            <a:r>
              <a:rPr kumimoji="1" lang="en-US" altLang="zh-CN" sz="2400" dirty="0" smtClean="0">
                <a:solidFill>
                  <a:srgbClr val="3366FF"/>
                </a:solidFill>
              </a:rPr>
              <a:t>vector features + discretization</a:t>
            </a:r>
            <a:endParaRPr kumimoji="1" lang="zh-CN" altLang="en-US" sz="2400" dirty="0">
              <a:solidFill>
                <a:srgbClr val="3366FF"/>
              </a:solidFill>
            </a:endParaRPr>
          </a:p>
        </p:txBody>
      </p:sp>
    </p:spTree>
    <p:extLst>
      <p:ext uri="{BB962C8B-B14F-4D97-AF65-F5344CB8AC3E}">
        <p14:creationId xmlns:p14="http://schemas.microsoft.com/office/powerpoint/2010/main" val="266723524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52800" y="3124200"/>
            <a:ext cx="2819400" cy="828675"/>
          </a:xfrm>
        </p:spPr>
        <p:txBody>
          <a:bodyPr/>
          <a:lstStyle/>
          <a:p>
            <a:r>
              <a:rPr kumimoji="1" lang="en-US" altLang="zh-CN" sz="4400" dirty="0" smtClean="0"/>
              <a:t>Method</a:t>
            </a:r>
            <a:endParaRPr kumimoji="1" lang="zh-CN" altLang="en-US" sz="4400" dirty="0"/>
          </a:p>
        </p:txBody>
      </p:sp>
      <p:sp>
        <p:nvSpPr>
          <p:cNvPr id="5" name="页脚占位符 4"/>
          <p:cNvSpPr>
            <a:spLocks noGrp="1"/>
          </p:cNvSpPr>
          <p:nvPr>
            <p:ph type="ftr" sz="quarter" idx="11"/>
          </p:nvPr>
        </p:nvSpPr>
        <p:spPr/>
        <p:txBody>
          <a:bodyPr/>
          <a:lstStyle/>
          <a:p>
            <a:pPr>
              <a:defRPr/>
            </a:pPr>
            <a:r>
              <a:rPr lang="en-US" altLang="zh-CN" smtClean="0"/>
              <a:t>A Fast Kernel for Attributed Graphs</a:t>
            </a:r>
            <a:endParaRPr lang="en-US" altLang="zh-CN"/>
          </a:p>
        </p:txBody>
      </p:sp>
    </p:spTree>
    <p:extLst>
      <p:ext uri="{BB962C8B-B14F-4D97-AF65-F5344CB8AC3E}">
        <p14:creationId xmlns:p14="http://schemas.microsoft.com/office/powerpoint/2010/main" val="189986683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Descriptor Matching (DM) Kernel: An Overview</a:t>
            </a:r>
            <a:endParaRPr kumimoji="1" lang="zh-CN" altLang="en-US" dirty="0"/>
          </a:p>
        </p:txBody>
      </p:sp>
      <p:sp>
        <p:nvSpPr>
          <p:cNvPr id="5" name="页脚占位符 4"/>
          <p:cNvSpPr>
            <a:spLocks noGrp="1"/>
          </p:cNvSpPr>
          <p:nvPr>
            <p:ph type="ftr" sz="quarter" idx="11"/>
          </p:nvPr>
        </p:nvSpPr>
        <p:spPr/>
        <p:txBody>
          <a:bodyPr/>
          <a:lstStyle/>
          <a:p>
            <a:pPr>
              <a:defRPr/>
            </a:pPr>
            <a:r>
              <a:rPr lang="en-US" altLang="zh-CN" smtClean="0"/>
              <a:t>A Fast Kernel for Attributed Graphs</a:t>
            </a:r>
            <a:endParaRPr lang="en-US" altLang="zh-CN"/>
          </a:p>
        </p:txBody>
      </p:sp>
      <p:pic>
        <p:nvPicPr>
          <p:cNvPr id="3" name="图片 2"/>
          <p:cNvPicPr>
            <a:picLocks noChangeAspect="1"/>
          </p:cNvPicPr>
          <p:nvPr/>
        </p:nvPicPr>
        <p:blipFill>
          <a:blip r:embed="rId3"/>
          <a:stretch>
            <a:fillRect/>
          </a:stretch>
        </p:blipFill>
        <p:spPr>
          <a:xfrm>
            <a:off x="0" y="1371600"/>
            <a:ext cx="9144000" cy="4378933"/>
          </a:xfrm>
          <a:prstGeom prst="rect">
            <a:avLst/>
          </a:prstGeom>
        </p:spPr>
      </p:pic>
    </p:spTree>
    <p:extLst>
      <p:ext uri="{BB962C8B-B14F-4D97-AF65-F5344CB8AC3E}">
        <p14:creationId xmlns:p14="http://schemas.microsoft.com/office/powerpoint/2010/main" val="366915627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Descriptor Matching (DM) Kernel: An Overview</a:t>
            </a:r>
            <a:endParaRPr kumimoji="1" lang="zh-CN" altLang="en-US" dirty="0"/>
          </a:p>
        </p:txBody>
      </p:sp>
      <p:sp>
        <p:nvSpPr>
          <p:cNvPr id="5" name="页脚占位符 4"/>
          <p:cNvSpPr>
            <a:spLocks noGrp="1"/>
          </p:cNvSpPr>
          <p:nvPr>
            <p:ph type="ftr" sz="quarter" idx="11"/>
          </p:nvPr>
        </p:nvSpPr>
        <p:spPr/>
        <p:txBody>
          <a:bodyPr/>
          <a:lstStyle/>
          <a:p>
            <a:pPr>
              <a:defRPr/>
            </a:pPr>
            <a:r>
              <a:rPr lang="en-US" altLang="zh-CN" smtClean="0"/>
              <a:t>A Fast Kernel for Attributed Graphs</a:t>
            </a:r>
            <a:endParaRPr lang="en-US" altLang="zh-CN"/>
          </a:p>
        </p:txBody>
      </p:sp>
      <p:pic>
        <p:nvPicPr>
          <p:cNvPr id="8" name="图片 7"/>
          <p:cNvPicPr>
            <a:picLocks noChangeAspect="1"/>
          </p:cNvPicPr>
          <p:nvPr/>
        </p:nvPicPr>
        <p:blipFill>
          <a:blip r:embed="rId3"/>
          <a:stretch>
            <a:fillRect/>
          </a:stretch>
        </p:blipFill>
        <p:spPr>
          <a:xfrm>
            <a:off x="0" y="1371600"/>
            <a:ext cx="9144000" cy="4382871"/>
          </a:xfrm>
          <a:prstGeom prst="rect">
            <a:avLst/>
          </a:prstGeom>
        </p:spPr>
      </p:pic>
    </p:spTree>
    <p:extLst>
      <p:ext uri="{BB962C8B-B14F-4D97-AF65-F5344CB8AC3E}">
        <p14:creationId xmlns:p14="http://schemas.microsoft.com/office/powerpoint/2010/main" val="58369317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Descriptor Matching (DM) Kernel: An Overview</a:t>
            </a:r>
            <a:endParaRPr kumimoji="1" lang="zh-CN" altLang="en-US" dirty="0"/>
          </a:p>
        </p:txBody>
      </p:sp>
      <p:sp>
        <p:nvSpPr>
          <p:cNvPr id="5" name="页脚占位符 4"/>
          <p:cNvSpPr>
            <a:spLocks noGrp="1"/>
          </p:cNvSpPr>
          <p:nvPr>
            <p:ph type="ftr" sz="quarter" idx="11"/>
          </p:nvPr>
        </p:nvSpPr>
        <p:spPr/>
        <p:txBody>
          <a:bodyPr/>
          <a:lstStyle/>
          <a:p>
            <a:pPr>
              <a:defRPr/>
            </a:pPr>
            <a:r>
              <a:rPr lang="en-US" altLang="zh-CN" smtClean="0"/>
              <a:t>A Fast Kernel for Attributed Graphs</a:t>
            </a:r>
            <a:endParaRPr lang="en-US" altLang="zh-CN"/>
          </a:p>
        </p:txBody>
      </p:sp>
      <p:pic>
        <p:nvPicPr>
          <p:cNvPr id="7" name="图片 6"/>
          <p:cNvPicPr>
            <a:picLocks noChangeAspect="1"/>
          </p:cNvPicPr>
          <p:nvPr/>
        </p:nvPicPr>
        <p:blipFill>
          <a:blip r:embed="rId3"/>
          <a:stretch>
            <a:fillRect/>
          </a:stretch>
        </p:blipFill>
        <p:spPr>
          <a:xfrm>
            <a:off x="0" y="1371600"/>
            <a:ext cx="9144000" cy="4382871"/>
          </a:xfrm>
          <a:prstGeom prst="rect">
            <a:avLst/>
          </a:prstGeom>
        </p:spPr>
      </p:pic>
    </p:spTree>
    <p:extLst>
      <p:ext uri="{BB962C8B-B14F-4D97-AF65-F5344CB8AC3E}">
        <p14:creationId xmlns:p14="http://schemas.microsoft.com/office/powerpoint/2010/main" val="58369317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4674" y="152400"/>
            <a:ext cx="8493125" cy="762000"/>
          </a:xfrm>
        </p:spPr>
        <p:txBody>
          <a:bodyPr/>
          <a:lstStyle/>
          <a:p>
            <a:r>
              <a:rPr kumimoji="1" lang="en-US" altLang="zh-CN" dirty="0" smtClean="0"/>
              <a:t>Desired Descriptor Property: Preserve Similarity </a:t>
            </a:r>
            <a:endParaRPr kumimoji="1" lang="zh-CN" altLang="en-US" dirty="0"/>
          </a:p>
        </p:txBody>
      </p:sp>
      <p:sp>
        <p:nvSpPr>
          <p:cNvPr id="3" name="内容占位符 2"/>
          <p:cNvSpPr>
            <a:spLocks noGrp="1"/>
          </p:cNvSpPr>
          <p:nvPr>
            <p:ph idx="1"/>
          </p:nvPr>
        </p:nvSpPr>
        <p:spPr/>
        <p:txBody>
          <a:bodyPr/>
          <a:lstStyle/>
          <a:p>
            <a:r>
              <a:rPr kumimoji="1" lang="en-US" altLang="zh-CN" dirty="0" smtClean="0"/>
              <a:t>Similar nodes should have similar descriptors</a:t>
            </a:r>
          </a:p>
          <a:p>
            <a:pPr lvl="1"/>
            <a:r>
              <a:rPr kumimoji="1" lang="en-US" altLang="zh-CN" dirty="0" smtClean="0"/>
              <a:t>So it </a:t>
            </a:r>
            <a:r>
              <a:rPr kumimoji="1" lang="en-US" altLang="zh-CN" dirty="0"/>
              <a:t>becomes meaningful to compare graph similarity by matching their descriptors</a:t>
            </a:r>
            <a:endParaRPr kumimoji="1" lang="en-US" altLang="zh-CN" dirty="0" smtClean="0"/>
          </a:p>
          <a:p>
            <a:endParaRPr kumimoji="1" lang="en-US" altLang="zh-CN" dirty="0"/>
          </a:p>
          <a:p>
            <a:r>
              <a:rPr kumimoji="1" lang="en-US" altLang="zh-CN" dirty="0" smtClean="0"/>
              <a:t>Nodes are more similar if their </a:t>
            </a:r>
            <a:r>
              <a:rPr kumimoji="1" lang="en-US" altLang="zh-CN" dirty="0" smtClean="0">
                <a:solidFill>
                  <a:srgbClr val="3366FF"/>
                </a:solidFill>
              </a:rPr>
              <a:t>attributes</a:t>
            </a:r>
            <a:r>
              <a:rPr kumimoji="1" lang="en-US" altLang="zh-CN" dirty="0" smtClean="0"/>
              <a:t> and </a:t>
            </a:r>
            <a:r>
              <a:rPr kumimoji="1" lang="en-US" altLang="zh-CN" dirty="0" smtClean="0">
                <a:solidFill>
                  <a:srgbClr val="3366FF"/>
                </a:solidFill>
              </a:rPr>
              <a:t>neighbors</a:t>
            </a:r>
            <a:r>
              <a:rPr kumimoji="1" lang="en-US" altLang="zh-CN" dirty="0" smtClean="0"/>
              <a:t> are more similar</a:t>
            </a:r>
          </a:p>
          <a:p>
            <a:pPr lvl="1"/>
            <a:r>
              <a:rPr kumimoji="1" lang="en-US" altLang="zh-CN" dirty="0" smtClean="0"/>
              <a:t>Recursive definition of similarity makes it natural to generate descriptors in a </a:t>
            </a:r>
            <a:r>
              <a:rPr kumimoji="1" lang="en-US" altLang="zh-CN" dirty="0" smtClean="0">
                <a:solidFill>
                  <a:srgbClr val="3366FF"/>
                </a:solidFill>
              </a:rPr>
              <a:t>recursive</a:t>
            </a:r>
            <a:r>
              <a:rPr kumimoji="1" lang="en-US" altLang="zh-CN" dirty="0" smtClean="0"/>
              <a:t> manner</a:t>
            </a:r>
          </a:p>
          <a:p>
            <a:endParaRPr kumimoji="1" lang="en-US" altLang="zh-CN" dirty="0"/>
          </a:p>
          <a:p>
            <a:endParaRPr kumimoji="1" lang="zh-CN" altLang="en-US" dirty="0"/>
          </a:p>
        </p:txBody>
      </p:sp>
      <p:sp>
        <p:nvSpPr>
          <p:cNvPr id="4" name="页脚占位符 3"/>
          <p:cNvSpPr>
            <a:spLocks noGrp="1"/>
          </p:cNvSpPr>
          <p:nvPr>
            <p:ph type="ftr" sz="quarter" idx="11"/>
          </p:nvPr>
        </p:nvSpPr>
        <p:spPr/>
        <p:txBody>
          <a:bodyPr/>
          <a:lstStyle/>
          <a:p>
            <a:pPr>
              <a:defRPr/>
            </a:pPr>
            <a:r>
              <a:rPr lang="en-US" altLang="zh-CN" smtClean="0"/>
              <a:t>A Fast Kernel for Attributed Graphs</a:t>
            </a:r>
            <a:endParaRPr lang="en-US" altLang="zh-CN"/>
          </a:p>
        </p:txBody>
      </p:sp>
    </p:spTree>
    <p:extLst>
      <p:ext uri="{BB962C8B-B14F-4D97-AF65-F5344CB8AC3E}">
        <p14:creationId xmlns:p14="http://schemas.microsoft.com/office/powerpoint/2010/main" val="120081097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4674" y="152400"/>
            <a:ext cx="8340725" cy="762000"/>
          </a:xfrm>
        </p:spPr>
        <p:txBody>
          <a:bodyPr/>
          <a:lstStyle/>
          <a:p>
            <a:r>
              <a:rPr kumimoji="1" lang="en-US" altLang="zh-CN" dirty="0" smtClean="0"/>
              <a:t>Desired Descriptor Property: Highly Discriminative</a:t>
            </a:r>
            <a:endParaRPr kumimoji="1" lang="zh-CN" altLang="en-US" dirty="0"/>
          </a:p>
        </p:txBody>
      </p:sp>
      <p:sp>
        <p:nvSpPr>
          <p:cNvPr id="5" name="页脚占位符 4"/>
          <p:cNvSpPr>
            <a:spLocks noGrp="1"/>
          </p:cNvSpPr>
          <p:nvPr>
            <p:ph type="ftr" sz="quarter" idx="11"/>
          </p:nvPr>
        </p:nvSpPr>
        <p:spPr/>
        <p:txBody>
          <a:bodyPr/>
          <a:lstStyle/>
          <a:p>
            <a:pPr>
              <a:defRPr/>
            </a:pPr>
            <a:r>
              <a:rPr lang="en-US" altLang="zh-CN" smtClean="0"/>
              <a:t>A Fast Kernel for Attributed Graphs</a:t>
            </a:r>
            <a:endParaRPr lang="en-US" altLang="zh-CN"/>
          </a:p>
        </p:txBody>
      </p:sp>
      <p:pic>
        <p:nvPicPr>
          <p:cNvPr id="3" name="图片 2"/>
          <p:cNvPicPr>
            <a:picLocks noChangeAspect="1"/>
          </p:cNvPicPr>
          <p:nvPr/>
        </p:nvPicPr>
        <p:blipFill>
          <a:blip r:embed="rId3"/>
          <a:stretch>
            <a:fillRect/>
          </a:stretch>
        </p:blipFill>
        <p:spPr>
          <a:xfrm>
            <a:off x="2438400" y="1219200"/>
            <a:ext cx="1466850" cy="5180648"/>
          </a:xfrm>
          <a:prstGeom prst="rect">
            <a:avLst/>
          </a:prstGeom>
        </p:spPr>
      </p:pic>
      <p:pic>
        <p:nvPicPr>
          <p:cNvPr id="11" name="图片 10"/>
          <p:cNvPicPr>
            <a:picLocks noChangeAspect="1"/>
          </p:cNvPicPr>
          <p:nvPr/>
        </p:nvPicPr>
        <p:blipFill>
          <a:blip r:embed="rId4"/>
          <a:stretch>
            <a:fillRect/>
          </a:stretch>
        </p:blipFill>
        <p:spPr>
          <a:xfrm>
            <a:off x="6858000" y="1219200"/>
            <a:ext cx="1760220" cy="5180648"/>
          </a:xfrm>
          <a:prstGeom prst="rect">
            <a:avLst/>
          </a:prstGeom>
        </p:spPr>
      </p:pic>
      <p:pic>
        <p:nvPicPr>
          <p:cNvPr id="12" name="图片 11"/>
          <p:cNvPicPr>
            <a:picLocks noChangeAspect="1"/>
          </p:cNvPicPr>
          <p:nvPr/>
        </p:nvPicPr>
        <p:blipFill>
          <a:blip r:embed="rId5"/>
          <a:stretch>
            <a:fillRect/>
          </a:stretch>
        </p:blipFill>
        <p:spPr>
          <a:xfrm>
            <a:off x="4572000" y="1219200"/>
            <a:ext cx="1760220" cy="5180648"/>
          </a:xfrm>
          <a:prstGeom prst="rect">
            <a:avLst/>
          </a:prstGeom>
        </p:spPr>
      </p:pic>
      <p:pic>
        <p:nvPicPr>
          <p:cNvPr id="13" name="图片 12"/>
          <p:cNvPicPr>
            <a:picLocks noChangeAspect="1"/>
          </p:cNvPicPr>
          <p:nvPr/>
        </p:nvPicPr>
        <p:blipFill>
          <a:blip r:embed="rId6"/>
          <a:stretch>
            <a:fillRect/>
          </a:stretch>
        </p:blipFill>
        <p:spPr>
          <a:xfrm>
            <a:off x="685800" y="1752600"/>
            <a:ext cx="1253490" cy="4113847"/>
          </a:xfrm>
          <a:prstGeom prst="rect">
            <a:avLst/>
          </a:prstGeom>
        </p:spPr>
      </p:pic>
    </p:spTree>
    <p:extLst>
      <p:ext uri="{BB962C8B-B14F-4D97-AF65-F5344CB8AC3E}">
        <p14:creationId xmlns:p14="http://schemas.microsoft.com/office/powerpoint/2010/main" val="22124968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Descriptor Generation via Propagation</a:t>
            </a:r>
            <a:endParaRPr kumimoji="1" lang="zh-CN" altLang="en-US" dirty="0"/>
          </a:p>
        </p:txBody>
      </p:sp>
      <p:sp>
        <p:nvSpPr>
          <p:cNvPr id="5" name="页脚占位符 4"/>
          <p:cNvSpPr>
            <a:spLocks noGrp="1"/>
          </p:cNvSpPr>
          <p:nvPr>
            <p:ph type="ftr" sz="quarter" idx="11"/>
          </p:nvPr>
        </p:nvSpPr>
        <p:spPr/>
        <p:txBody>
          <a:bodyPr/>
          <a:lstStyle/>
          <a:p>
            <a:pPr>
              <a:defRPr/>
            </a:pPr>
            <a:r>
              <a:rPr lang="en-US" altLang="zh-CN" smtClean="0"/>
              <a:t>A Fast Kernel for Attributed Graphs</a:t>
            </a:r>
            <a:endParaRPr lang="en-US" altLang="zh-CN"/>
          </a:p>
        </p:txBody>
      </p:sp>
      <p:pic>
        <p:nvPicPr>
          <p:cNvPr id="9" name="图片 8"/>
          <p:cNvPicPr>
            <a:picLocks noChangeAspect="1"/>
          </p:cNvPicPr>
          <p:nvPr/>
        </p:nvPicPr>
        <p:blipFill>
          <a:blip r:embed="rId3"/>
          <a:stretch>
            <a:fillRect/>
          </a:stretch>
        </p:blipFill>
        <p:spPr>
          <a:xfrm>
            <a:off x="1508285" y="1219201"/>
            <a:ext cx="1445527" cy="2133599"/>
          </a:xfrm>
          <a:prstGeom prst="rect">
            <a:avLst/>
          </a:prstGeom>
        </p:spPr>
      </p:pic>
      <p:pic>
        <p:nvPicPr>
          <p:cNvPr id="11" name="图片 10"/>
          <p:cNvPicPr>
            <a:picLocks noChangeAspect="1"/>
          </p:cNvPicPr>
          <p:nvPr/>
        </p:nvPicPr>
        <p:blipFill>
          <a:blip r:embed="rId4"/>
          <a:stretch>
            <a:fillRect/>
          </a:stretch>
        </p:blipFill>
        <p:spPr>
          <a:xfrm>
            <a:off x="5531384" y="4547859"/>
            <a:ext cx="3581400" cy="1624341"/>
          </a:xfrm>
          <a:prstGeom prst="rect">
            <a:avLst/>
          </a:prstGeom>
        </p:spPr>
      </p:pic>
      <p:pic>
        <p:nvPicPr>
          <p:cNvPr id="12" name="图片 11"/>
          <p:cNvPicPr>
            <a:picLocks noChangeAspect="1"/>
          </p:cNvPicPr>
          <p:nvPr/>
        </p:nvPicPr>
        <p:blipFill>
          <a:blip r:embed="rId5"/>
          <a:stretch>
            <a:fillRect/>
          </a:stretch>
        </p:blipFill>
        <p:spPr>
          <a:xfrm>
            <a:off x="3413284" y="1219200"/>
            <a:ext cx="1452563" cy="2143982"/>
          </a:xfrm>
          <a:prstGeom prst="rect">
            <a:avLst/>
          </a:prstGeom>
        </p:spPr>
      </p:pic>
      <p:pic>
        <p:nvPicPr>
          <p:cNvPr id="13" name="图片 12"/>
          <p:cNvPicPr>
            <a:picLocks noChangeAspect="1"/>
          </p:cNvPicPr>
          <p:nvPr/>
        </p:nvPicPr>
        <p:blipFill>
          <a:blip r:embed="rId6"/>
          <a:stretch>
            <a:fillRect/>
          </a:stretch>
        </p:blipFill>
        <p:spPr>
          <a:xfrm>
            <a:off x="5318284" y="1219200"/>
            <a:ext cx="1539716" cy="2143982"/>
          </a:xfrm>
          <a:prstGeom prst="rect">
            <a:avLst/>
          </a:prstGeom>
        </p:spPr>
      </p:pic>
      <p:pic>
        <p:nvPicPr>
          <p:cNvPr id="15" name="图片 14"/>
          <p:cNvPicPr>
            <a:picLocks noChangeAspect="1"/>
          </p:cNvPicPr>
          <p:nvPr/>
        </p:nvPicPr>
        <p:blipFill>
          <a:blip r:embed="rId7"/>
          <a:stretch>
            <a:fillRect/>
          </a:stretch>
        </p:blipFill>
        <p:spPr>
          <a:xfrm>
            <a:off x="3946684" y="4104418"/>
            <a:ext cx="1539716" cy="2143982"/>
          </a:xfrm>
          <a:prstGeom prst="rect">
            <a:avLst/>
          </a:prstGeom>
        </p:spPr>
      </p:pic>
      <p:pic>
        <p:nvPicPr>
          <p:cNvPr id="16" name="图片 15"/>
          <p:cNvPicPr>
            <a:picLocks noChangeAspect="1"/>
          </p:cNvPicPr>
          <p:nvPr/>
        </p:nvPicPr>
        <p:blipFill>
          <a:blip r:embed="rId8"/>
          <a:stretch>
            <a:fillRect/>
          </a:stretch>
        </p:blipFill>
        <p:spPr>
          <a:xfrm>
            <a:off x="1981200" y="4114800"/>
            <a:ext cx="1539716" cy="2143982"/>
          </a:xfrm>
          <a:prstGeom prst="rect">
            <a:avLst/>
          </a:prstGeom>
        </p:spPr>
      </p:pic>
      <p:pic>
        <p:nvPicPr>
          <p:cNvPr id="17" name="图片 16"/>
          <p:cNvPicPr>
            <a:picLocks noChangeAspect="1"/>
          </p:cNvPicPr>
          <p:nvPr/>
        </p:nvPicPr>
        <p:blipFill>
          <a:blip r:embed="rId9"/>
          <a:stretch>
            <a:fillRect/>
          </a:stretch>
        </p:blipFill>
        <p:spPr>
          <a:xfrm>
            <a:off x="152400" y="4114800"/>
            <a:ext cx="1516475" cy="2167223"/>
          </a:xfrm>
          <a:prstGeom prst="rect">
            <a:avLst/>
          </a:prstGeom>
        </p:spPr>
      </p:pic>
      <p:pic>
        <p:nvPicPr>
          <p:cNvPr id="18" name="图片 17"/>
          <p:cNvPicPr>
            <a:picLocks noChangeAspect="1"/>
          </p:cNvPicPr>
          <p:nvPr/>
        </p:nvPicPr>
        <p:blipFill>
          <a:blip r:embed="rId10"/>
          <a:stretch>
            <a:fillRect/>
          </a:stretch>
        </p:blipFill>
        <p:spPr>
          <a:xfrm>
            <a:off x="2895600" y="2133600"/>
            <a:ext cx="584200" cy="260522"/>
          </a:xfrm>
          <a:prstGeom prst="rect">
            <a:avLst/>
          </a:prstGeom>
        </p:spPr>
      </p:pic>
      <p:pic>
        <p:nvPicPr>
          <p:cNvPr id="19" name="图片 18"/>
          <p:cNvPicPr>
            <a:picLocks noChangeAspect="1"/>
          </p:cNvPicPr>
          <p:nvPr/>
        </p:nvPicPr>
        <p:blipFill>
          <a:blip r:embed="rId10"/>
          <a:stretch>
            <a:fillRect/>
          </a:stretch>
        </p:blipFill>
        <p:spPr>
          <a:xfrm>
            <a:off x="4800600" y="2133600"/>
            <a:ext cx="584200" cy="260522"/>
          </a:xfrm>
          <a:prstGeom prst="rect">
            <a:avLst/>
          </a:prstGeom>
        </p:spPr>
      </p:pic>
      <p:pic>
        <p:nvPicPr>
          <p:cNvPr id="20" name="图片 19"/>
          <p:cNvPicPr>
            <a:picLocks noChangeAspect="1"/>
          </p:cNvPicPr>
          <p:nvPr/>
        </p:nvPicPr>
        <p:blipFill>
          <a:blip r:embed="rId10"/>
          <a:stretch>
            <a:fillRect/>
          </a:stretch>
        </p:blipFill>
        <p:spPr>
          <a:xfrm rot="7747494">
            <a:off x="4931469" y="3511326"/>
            <a:ext cx="837246" cy="373367"/>
          </a:xfrm>
          <a:prstGeom prst="rect">
            <a:avLst/>
          </a:prstGeom>
        </p:spPr>
      </p:pic>
      <p:pic>
        <p:nvPicPr>
          <p:cNvPr id="22" name="图片 21"/>
          <p:cNvPicPr>
            <a:picLocks noChangeAspect="1"/>
          </p:cNvPicPr>
          <p:nvPr/>
        </p:nvPicPr>
        <p:blipFill>
          <a:blip r:embed="rId10"/>
          <a:stretch>
            <a:fillRect/>
          </a:stretch>
        </p:blipFill>
        <p:spPr>
          <a:xfrm rot="10800000">
            <a:off x="3434841" y="5042887"/>
            <a:ext cx="584200" cy="260522"/>
          </a:xfrm>
          <a:prstGeom prst="rect">
            <a:avLst/>
          </a:prstGeom>
        </p:spPr>
      </p:pic>
      <p:pic>
        <p:nvPicPr>
          <p:cNvPr id="24" name="图片 23"/>
          <p:cNvPicPr>
            <a:picLocks noChangeAspect="1"/>
          </p:cNvPicPr>
          <p:nvPr/>
        </p:nvPicPr>
        <p:blipFill>
          <a:blip r:embed="rId11"/>
          <a:stretch>
            <a:fillRect/>
          </a:stretch>
        </p:blipFill>
        <p:spPr>
          <a:xfrm>
            <a:off x="1447800" y="4572000"/>
            <a:ext cx="656177" cy="766858"/>
          </a:xfrm>
          <a:prstGeom prst="rect">
            <a:avLst/>
          </a:prstGeom>
        </p:spPr>
      </p:pic>
    </p:spTree>
    <p:extLst>
      <p:ext uri="{BB962C8B-B14F-4D97-AF65-F5344CB8AC3E}">
        <p14:creationId xmlns:p14="http://schemas.microsoft.com/office/powerpoint/2010/main" val="35368627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par>
                                <p:cTn id="40" presetID="10" presetClass="entr" presetSubtype="0"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Descriptor Matching</a:t>
            </a:r>
            <a:endParaRPr kumimoji="1" lang="zh-CN" altLang="en-US" dirty="0"/>
          </a:p>
        </p:txBody>
      </p:sp>
      <p:sp>
        <p:nvSpPr>
          <p:cNvPr id="16" name="内容占位符 2"/>
          <p:cNvSpPr>
            <a:spLocks noGrp="1"/>
          </p:cNvSpPr>
          <p:nvPr>
            <p:ph idx="1"/>
          </p:nvPr>
        </p:nvSpPr>
        <p:spPr>
          <a:xfrm>
            <a:off x="566738" y="3352800"/>
            <a:ext cx="8501062" cy="2971800"/>
          </a:xfrm>
        </p:spPr>
        <p:txBody>
          <a:bodyPr/>
          <a:lstStyle/>
          <a:p>
            <a:r>
              <a:rPr kumimoji="1" lang="en-US" altLang="zh-CN" dirty="0" smtClean="0"/>
              <a:t>Optimal matching: </a:t>
            </a:r>
            <a:r>
              <a:rPr lang="en-US" altLang="zh-CN" dirty="0"/>
              <a:t>Maximum weighted bipartite </a:t>
            </a:r>
            <a:r>
              <a:rPr lang="en-US" altLang="zh-CN" dirty="0" smtClean="0"/>
              <a:t>matching</a:t>
            </a:r>
          </a:p>
          <a:p>
            <a:pPr lvl="1"/>
            <a:r>
              <a:rPr lang="en-US" altLang="zh-CN" dirty="0" smtClean="0">
                <a:solidFill>
                  <a:srgbClr val="FF0000"/>
                </a:solidFill>
              </a:rPr>
              <a:t>Cubic time</a:t>
            </a:r>
            <a:r>
              <a:rPr lang="en-US" altLang="zh-CN" dirty="0" smtClean="0"/>
              <a:t>. </a:t>
            </a:r>
            <a:r>
              <a:rPr lang="en-US" altLang="zh-CN" dirty="0" smtClean="0">
                <a:solidFill>
                  <a:srgbClr val="FF0000"/>
                </a:solidFill>
              </a:rPr>
              <a:t>Not a valid kernel (</a:t>
            </a:r>
            <a:r>
              <a:rPr lang="en-US" altLang="zh-CN" dirty="0" err="1"/>
              <a:t>Vert</a:t>
            </a:r>
            <a:r>
              <a:rPr lang="en-US" altLang="zh-CN" dirty="0"/>
              <a:t> </a:t>
            </a:r>
            <a:r>
              <a:rPr lang="en-US" altLang="zh-CN" dirty="0" smtClean="0"/>
              <a:t>2008</a:t>
            </a:r>
            <a:r>
              <a:rPr lang="en-US" altLang="zh-CN" dirty="0" smtClean="0">
                <a:solidFill>
                  <a:srgbClr val="FF0000"/>
                </a:solidFill>
              </a:rPr>
              <a:t>)</a:t>
            </a:r>
            <a:endParaRPr lang="en-US" altLang="zh-CN" dirty="0" smtClean="0"/>
          </a:p>
          <a:p>
            <a:endParaRPr lang="en-US" altLang="zh-CN" dirty="0"/>
          </a:p>
          <a:p>
            <a:endParaRPr kumimoji="1" lang="zh-CN" altLang="en-US" dirty="0"/>
          </a:p>
        </p:txBody>
      </p:sp>
      <p:pic>
        <p:nvPicPr>
          <p:cNvPr id="3" name="图片 2"/>
          <p:cNvPicPr>
            <a:picLocks noChangeAspect="1"/>
          </p:cNvPicPr>
          <p:nvPr/>
        </p:nvPicPr>
        <p:blipFill>
          <a:blip r:embed="rId3"/>
          <a:stretch>
            <a:fillRect/>
          </a:stretch>
        </p:blipFill>
        <p:spPr>
          <a:xfrm>
            <a:off x="1143000" y="1143000"/>
            <a:ext cx="7086600" cy="2179512"/>
          </a:xfrm>
          <a:prstGeom prst="rect">
            <a:avLst/>
          </a:prstGeom>
        </p:spPr>
      </p:pic>
      <p:sp>
        <p:nvSpPr>
          <p:cNvPr id="7" name="页脚占位符 6"/>
          <p:cNvSpPr>
            <a:spLocks noGrp="1"/>
          </p:cNvSpPr>
          <p:nvPr>
            <p:ph type="ftr" sz="quarter" idx="11"/>
          </p:nvPr>
        </p:nvSpPr>
        <p:spPr/>
        <p:txBody>
          <a:bodyPr/>
          <a:lstStyle/>
          <a:p>
            <a:pPr>
              <a:defRPr/>
            </a:pPr>
            <a:r>
              <a:rPr lang="en-US" altLang="zh-CN" smtClean="0"/>
              <a:t>A Fast Kernel for Attributed Graphs</a:t>
            </a:r>
            <a:endParaRPr lang="en-US" altLang="zh-CN"/>
          </a:p>
        </p:txBody>
      </p:sp>
    </p:spTree>
    <p:extLst>
      <p:ext uri="{BB962C8B-B14F-4D97-AF65-F5344CB8AC3E}">
        <p14:creationId xmlns:p14="http://schemas.microsoft.com/office/powerpoint/2010/main" val="303283238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4600" y="3124200"/>
            <a:ext cx="4495800" cy="828675"/>
          </a:xfrm>
        </p:spPr>
        <p:txBody>
          <a:bodyPr/>
          <a:lstStyle/>
          <a:p>
            <a:r>
              <a:rPr kumimoji="1" lang="en-US" altLang="zh-CN" sz="4400" dirty="0" smtClean="0"/>
              <a:t>Introduction</a:t>
            </a:r>
            <a:endParaRPr kumimoji="1" lang="zh-CN" altLang="en-US" sz="4400" dirty="0"/>
          </a:p>
        </p:txBody>
      </p:sp>
      <p:sp>
        <p:nvSpPr>
          <p:cNvPr id="5" name="页脚占位符 4"/>
          <p:cNvSpPr>
            <a:spLocks noGrp="1"/>
          </p:cNvSpPr>
          <p:nvPr>
            <p:ph type="ftr" sz="quarter" idx="11"/>
          </p:nvPr>
        </p:nvSpPr>
        <p:spPr/>
        <p:txBody>
          <a:bodyPr/>
          <a:lstStyle/>
          <a:p>
            <a:pPr>
              <a:defRPr/>
            </a:pPr>
            <a:r>
              <a:rPr lang="en-US" altLang="zh-CN" smtClean="0"/>
              <a:t>A Fast Kernel for Attributed Graphs</a:t>
            </a:r>
            <a:endParaRPr lang="en-US" altLang="zh-CN"/>
          </a:p>
        </p:txBody>
      </p:sp>
    </p:spTree>
    <p:extLst>
      <p:ext uri="{BB962C8B-B14F-4D97-AF65-F5344CB8AC3E}">
        <p14:creationId xmlns:p14="http://schemas.microsoft.com/office/powerpoint/2010/main" val="159446360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Descriptor Matching</a:t>
            </a:r>
            <a:endParaRPr kumimoji="1" lang="zh-CN" altLang="en-US" dirty="0"/>
          </a:p>
        </p:txBody>
      </p:sp>
      <p:sp>
        <p:nvSpPr>
          <p:cNvPr id="16" name="内容占位符 2"/>
          <p:cNvSpPr>
            <a:spLocks noGrp="1"/>
          </p:cNvSpPr>
          <p:nvPr>
            <p:ph idx="1"/>
          </p:nvPr>
        </p:nvSpPr>
        <p:spPr>
          <a:xfrm>
            <a:off x="566738" y="3352800"/>
            <a:ext cx="8501062" cy="2971800"/>
          </a:xfrm>
        </p:spPr>
        <p:txBody>
          <a:bodyPr/>
          <a:lstStyle/>
          <a:p>
            <a:r>
              <a:rPr kumimoji="1" lang="en-US" altLang="zh-CN" dirty="0" smtClean="0"/>
              <a:t>Optimal matching: </a:t>
            </a:r>
            <a:r>
              <a:rPr lang="en-US" altLang="zh-CN" dirty="0"/>
              <a:t>Maximum weighted bipartite </a:t>
            </a:r>
            <a:r>
              <a:rPr lang="en-US" altLang="zh-CN" dirty="0" smtClean="0"/>
              <a:t>matching</a:t>
            </a:r>
          </a:p>
          <a:p>
            <a:pPr lvl="1"/>
            <a:r>
              <a:rPr lang="en-US" altLang="zh-CN" dirty="0" smtClean="0">
                <a:solidFill>
                  <a:srgbClr val="FF0000"/>
                </a:solidFill>
              </a:rPr>
              <a:t>Cubic time</a:t>
            </a:r>
            <a:r>
              <a:rPr lang="en-US" altLang="zh-CN" dirty="0" smtClean="0"/>
              <a:t>. </a:t>
            </a:r>
            <a:r>
              <a:rPr lang="en-US" altLang="zh-CN" dirty="0" smtClean="0">
                <a:solidFill>
                  <a:srgbClr val="FF0000"/>
                </a:solidFill>
              </a:rPr>
              <a:t>Not a valid kernel (</a:t>
            </a:r>
            <a:r>
              <a:rPr lang="en-US" altLang="zh-CN" dirty="0" err="1"/>
              <a:t>Vert</a:t>
            </a:r>
            <a:r>
              <a:rPr lang="en-US" altLang="zh-CN" dirty="0"/>
              <a:t> </a:t>
            </a:r>
            <a:r>
              <a:rPr lang="en-US" altLang="zh-CN" dirty="0" smtClean="0"/>
              <a:t>2008</a:t>
            </a:r>
            <a:r>
              <a:rPr lang="en-US" altLang="zh-CN" dirty="0" smtClean="0">
                <a:solidFill>
                  <a:srgbClr val="FF0000"/>
                </a:solidFill>
              </a:rPr>
              <a:t>)</a:t>
            </a:r>
            <a:endParaRPr lang="en-US" altLang="zh-CN" dirty="0"/>
          </a:p>
          <a:p>
            <a:r>
              <a:rPr lang="en-US" altLang="zh-CN" dirty="0" smtClean="0"/>
              <a:t>Discretization: Uniform binning</a:t>
            </a:r>
          </a:p>
          <a:p>
            <a:pPr lvl="1"/>
            <a:r>
              <a:rPr lang="en-US" altLang="zh-CN" dirty="0" smtClean="0">
                <a:solidFill>
                  <a:srgbClr val="3366FF"/>
                </a:solidFill>
              </a:rPr>
              <a:t>Linear time</a:t>
            </a:r>
            <a:r>
              <a:rPr lang="en-US" altLang="zh-CN" dirty="0" smtClean="0"/>
              <a:t>. </a:t>
            </a:r>
            <a:r>
              <a:rPr lang="en-US" altLang="zh-CN" dirty="0" smtClean="0">
                <a:solidFill>
                  <a:srgbClr val="3366FF"/>
                </a:solidFill>
              </a:rPr>
              <a:t>Valid kernel</a:t>
            </a:r>
            <a:r>
              <a:rPr lang="en-US" altLang="zh-CN" dirty="0" smtClean="0"/>
              <a:t>. </a:t>
            </a:r>
            <a:r>
              <a:rPr lang="en-US" altLang="zh-CN" dirty="0" err="1">
                <a:solidFill>
                  <a:srgbClr val="FF0000"/>
                </a:solidFill>
              </a:rPr>
              <a:t>Unweighted</a:t>
            </a:r>
            <a:r>
              <a:rPr lang="en-US" altLang="zh-CN" dirty="0">
                <a:solidFill>
                  <a:srgbClr val="FF0000"/>
                </a:solidFill>
              </a:rPr>
              <a:t>, independent bins</a:t>
            </a:r>
            <a:r>
              <a:rPr lang="en-US" altLang="zh-CN" dirty="0" smtClean="0"/>
              <a:t>.</a:t>
            </a:r>
            <a:endParaRPr lang="en-US" altLang="zh-CN" dirty="0"/>
          </a:p>
          <a:p>
            <a:endParaRPr lang="en-US" altLang="zh-CN" dirty="0"/>
          </a:p>
          <a:p>
            <a:endParaRPr kumimoji="1" lang="zh-CN" altLang="en-US" dirty="0"/>
          </a:p>
        </p:txBody>
      </p:sp>
      <p:pic>
        <p:nvPicPr>
          <p:cNvPr id="3" name="图片 2"/>
          <p:cNvPicPr>
            <a:picLocks noChangeAspect="1"/>
          </p:cNvPicPr>
          <p:nvPr/>
        </p:nvPicPr>
        <p:blipFill>
          <a:blip r:embed="rId3"/>
          <a:stretch>
            <a:fillRect/>
          </a:stretch>
        </p:blipFill>
        <p:spPr>
          <a:xfrm>
            <a:off x="1143000" y="1143000"/>
            <a:ext cx="7086600" cy="2179512"/>
          </a:xfrm>
          <a:prstGeom prst="rect">
            <a:avLst/>
          </a:prstGeom>
        </p:spPr>
      </p:pic>
      <p:sp>
        <p:nvSpPr>
          <p:cNvPr id="7" name="页脚占位符 6"/>
          <p:cNvSpPr>
            <a:spLocks noGrp="1"/>
          </p:cNvSpPr>
          <p:nvPr>
            <p:ph type="ftr" sz="quarter" idx="11"/>
          </p:nvPr>
        </p:nvSpPr>
        <p:spPr/>
        <p:txBody>
          <a:bodyPr/>
          <a:lstStyle/>
          <a:p>
            <a:pPr>
              <a:defRPr/>
            </a:pPr>
            <a:r>
              <a:rPr lang="en-US" altLang="zh-CN" smtClean="0"/>
              <a:t>A Fast Kernel for Attributed Graphs</a:t>
            </a:r>
            <a:endParaRPr lang="en-US" altLang="zh-CN"/>
          </a:p>
        </p:txBody>
      </p:sp>
    </p:spTree>
    <p:extLst>
      <p:ext uri="{BB962C8B-B14F-4D97-AF65-F5344CB8AC3E}">
        <p14:creationId xmlns:p14="http://schemas.microsoft.com/office/powerpoint/2010/main" val="267198555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Descriptor Matching</a:t>
            </a:r>
            <a:endParaRPr kumimoji="1" lang="zh-CN" altLang="en-US" dirty="0"/>
          </a:p>
        </p:txBody>
      </p:sp>
      <p:sp>
        <p:nvSpPr>
          <p:cNvPr id="16" name="内容占位符 2"/>
          <p:cNvSpPr>
            <a:spLocks noGrp="1"/>
          </p:cNvSpPr>
          <p:nvPr>
            <p:ph idx="1"/>
          </p:nvPr>
        </p:nvSpPr>
        <p:spPr>
          <a:xfrm>
            <a:off x="566738" y="3352800"/>
            <a:ext cx="8501062" cy="3124200"/>
          </a:xfrm>
        </p:spPr>
        <p:txBody>
          <a:bodyPr/>
          <a:lstStyle/>
          <a:p>
            <a:r>
              <a:rPr kumimoji="1" lang="en-US" altLang="zh-CN" dirty="0" smtClean="0"/>
              <a:t>Optimal matching: </a:t>
            </a:r>
            <a:r>
              <a:rPr lang="en-US" altLang="zh-CN" dirty="0"/>
              <a:t>Maximum weighted bipartite </a:t>
            </a:r>
            <a:r>
              <a:rPr lang="en-US" altLang="zh-CN" dirty="0" smtClean="0"/>
              <a:t>matching</a:t>
            </a:r>
          </a:p>
          <a:p>
            <a:pPr lvl="1"/>
            <a:r>
              <a:rPr lang="en-US" altLang="zh-CN" dirty="0" smtClean="0">
                <a:solidFill>
                  <a:srgbClr val="FF0000"/>
                </a:solidFill>
              </a:rPr>
              <a:t>Cubic time</a:t>
            </a:r>
            <a:r>
              <a:rPr lang="en-US" altLang="zh-CN" dirty="0" smtClean="0"/>
              <a:t>. </a:t>
            </a:r>
            <a:r>
              <a:rPr lang="en-US" altLang="zh-CN" dirty="0" smtClean="0">
                <a:solidFill>
                  <a:srgbClr val="FF0000"/>
                </a:solidFill>
              </a:rPr>
              <a:t>Not a valid kernel (</a:t>
            </a:r>
            <a:r>
              <a:rPr lang="en-US" altLang="zh-CN" dirty="0" err="1"/>
              <a:t>Vert</a:t>
            </a:r>
            <a:r>
              <a:rPr lang="en-US" altLang="zh-CN" dirty="0"/>
              <a:t> </a:t>
            </a:r>
            <a:r>
              <a:rPr lang="en-US" altLang="zh-CN" dirty="0" smtClean="0"/>
              <a:t>2008</a:t>
            </a:r>
            <a:r>
              <a:rPr lang="en-US" altLang="zh-CN" dirty="0" smtClean="0">
                <a:solidFill>
                  <a:srgbClr val="FF0000"/>
                </a:solidFill>
              </a:rPr>
              <a:t>)</a:t>
            </a:r>
            <a:endParaRPr lang="en-US" altLang="zh-CN" dirty="0"/>
          </a:p>
          <a:p>
            <a:r>
              <a:rPr lang="en-US" altLang="zh-CN" dirty="0" smtClean="0"/>
              <a:t>Discretization: Uniform binning</a:t>
            </a:r>
          </a:p>
          <a:p>
            <a:pPr lvl="1"/>
            <a:r>
              <a:rPr lang="en-US" altLang="zh-CN" dirty="0" smtClean="0">
                <a:solidFill>
                  <a:srgbClr val="3366FF"/>
                </a:solidFill>
              </a:rPr>
              <a:t>Linear time</a:t>
            </a:r>
            <a:r>
              <a:rPr lang="en-US" altLang="zh-CN" dirty="0" smtClean="0"/>
              <a:t>. </a:t>
            </a:r>
            <a:r>
              <a:rPr lang="en-US" altLang="zh-CN" dirty="0" smtClean="0">
                <a:solidFill>
                  <a:srgbClr val="3366FF"/>
                </a:solidFill>
              </a:rPr>
              <a:t>Valid kernel</a:t>
            </a:r>
            <a:r>
              <a:rPr lang="en-US" altLang="zh-CN" dirty="0" smtClean="0"/>
              <a:t>. </a:t>
            </a:r>
            <a:r>
              <a:rPr lang="en-US" altLang="zh-CN" dirty="0" err="1" smtClean="0">
                <a:solidFill>
                  <a:srgbClr val="FF0000"/>
                </a:solidFill>
              </a:rPr>
              <a:t>Unweighted</a:t>
            </a:r>
            <a:r>
              <a:rPr lang="en-US" altLang="zh-CN" dirty="0" smtClean="0">
                <a:solidFill>
                  <a:srgbClr val="FF0000"/>
                </a:solidFill>
              </a:rPr>
              <a:t>, independent bins</a:t>
            </a:r>
            <a:r>
              <a:rPr lang="en-US" altLang="zh-CN" dirty="0" smtClean="0"/>
              <a:t>.</a:t>
            </a:r>
          </a:p>
          <a:p>
            <a:r>
              <a:rPr lang="en-US" altLang="zh-CN" dirty="0"/>
              <a:t>Discretization: </a:t>
            </a:r>
            <a:r>
              <a:rPr lang="en-US" altLang="zh-CN" dirty="0" smtClean="0"/>
              <a:t>Data-dependent hierarchical binning</a:t>
            </a:r>
          </a:p>
          <a:p>
            <a:pPr lvl="1"/>
            <a:r>
              <a:rPr lang="en-US" altLang="zh-CN" dirty="0">
                <a:solidFill>
                  <a:srgbClr val="3366FF"/>
                </a:solidFill>
              </a:rPr>
              <a:t>Linear time</a:t>
            </a:r>
            <a:r>
              <a:rPr lang="en-US" altLang="zh-CN" dirty="0"/>
              <a:t>. </a:t>
            </a:r>
            <a:r>
              <a:rPr lang="en-US" altLang="zh-CN" dirty="0">
                <a:solidFill>
                  <a:srgbClr val="3366FF"/>
                </a:solidFill>
              </a:rPr>
              <a:t>Valid </a:t>
            </a:r>
            <a:r>
              <a:rPr lang="en-US" altLang="zh-CN" dirty="0" smtClean="0">
                <a:solidFill>
                  <a:srgbClr val="3366FF"/>
                </a:solidFill>
              </a:rPr>
              <a:t>kernel. Weighted, multi-resolution bins.</a:t>
            </a:r>
          </a:p>
          <a:p>
            <a:pPr lvl="1"/>
            <a:r>
              <a:rPr lang="en-US" altLang="zh-CN" dirty="0"/>
              <a:t>Vocabulary-Guided pyramid matching (VG) kernel </a:t>
            </a:r>
            <a:r>
              <a:rPr lang="en-US" altLang="zh-CN" dirty="0" smtClean="0"/>
              <a:t>(</a:t>
            </a:r>
            <a:r>
              <a:rPr lang="en-US" altLang="zh-CN" dirty="0" err="1"/>
              <a:t>Grauman</a:t>
            </a:r>
            <a:r>
              <a:rPr lang="en-US" altLang="zh-CN" dirty="0"/>
              <a:t> </a:t>
            </a:r>
            <a:r>
              <a:rPr lang="en-US" altLang="zh-CN" dirty="0" smtClean="0"/>
              <a:t>and </a:t>
            </a:r>
            <a:r>
              <a:rPr lang="en-US" altLang="zh-CN" dirty="0"/>
              <a:t>Darrell </a:t>
            </a:r>
            <a:r>
              <a:rPr lang="en-US" altLang="zh-CN" dirty="0" smtClean="0"/>
              <a:t>2006)</a:t>
            </a:r>
            <a:endParaRPr lang="en-US" altLang="zh-CN" dirty="0"/>
          </a:p>
          <a:p>
            <a:endParaRPr lang="en-US" altLang="zh-CN" dirty="0"/>
          </a:p>
          <a:p>
            <a:endParaRPr kumimoji="1" lang="zh-CN" altLang="en-US" dirty="0"/>
          </a:p>
        </p:txBody>
      </p:sp>
      <p:pic>
        <p:nvPicPr>
          <p:cNvPr id="3" name="图片 2"/>
          <p:cNvPicPr>
            <a:picLocks noChangeAspect="1"/>
          </p:cNvPicPr>
          <p:nvPr/>
        </p:nvPicPr>
        <p:blipFill>
          <a:blip r:embed="rId3"/>
          <a:stretch>
            <a:fillRect/>
          </a:stretch>
        </p:blipFill>
        <p:spPr>
          <a:xfrm>
            <a:off x="1143000" y="1143000"/>
            <a:ext cx="7086600" cy="2179512"/>
          </a:xfrm>
          <a:prstGeom prst="rect">
            <a:avLst/>
          </a:prstGeom>
        </p:spPr>
      </p:pic>
      <p:sp>
        <p:nvSpPr>
          <p:cNvPr id="7" name="页脚占位符 6"/>
          <p:cNvSpPr>
            <a:spLocks noGrp="1"/>
          </p:cNvSpPr>
          <p:nvPr>
            <p:ph type="ftr" sz="quarter" idx="11"/>
          </p:nvPr>
        </p:nvSpPr>
        <p:spPr/>
        <p:txBody>
          <a:bodyPr/>
          <a:lstStyle/>
          <a:p>
            <a:pPr>
              <a:defRPr/>
            </a:pPr>
            <a:r>
              <a:rPr lang="en-US" altLang="zh-CN" smtClean="0"/>
              <a:t>A Fast Kernel for Attributed Graphs</a:t>
            </a:r>
            <a:endParaRPr lang="en-US" altLang="zh-CN"/>
          </a:p>
        </p:txBody>
      </p:sp>
    </p:spTree>
    <p:extLst>
      <p:ext uri="{BB962C8B-B14F-4D97-AF65-F5344CB8AC3E}">
        <p14:creationId xmlns:p14="http://schemas.microsoft.com/office/powerpoint/2010/main" val="267198555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Descriptor Matching</a:t>
            </a:r>
            <a:endParaRPr kumimoji="1" lang="zh-CN" altLang="en-US" dirty="0"/>
          </a:p>
        </p:txBody>
      </p:sp>
      <p:sp>
        <p:nvSpPr>
          <p:cNvPr id="16" name="内容占位符 2"/>
          <p:cNvSpPr>
            <a:spLocks noGrp="1"/>
          </p:cNvSpPr>
          <p:nvPr>
            <p:ph idx="1"/>
          </p:nvPr>
        </p:nvSpPr>
        <p:spPr>
          <a:xfrm>
            <a:off x="566738" y="3352800"/>
            <a:ext cx="8501062" cy="3124200"/>
          </a:xfrm>
        </p:spPr>
        <p:txBody>
          <a:bodyPr/>
          <a:lstStyle/>
          <a:p>
            <a:r>
              <a:rPr kumimoji="1" lang="en-US" altLang="zh-CN" dirty="0" smtClean="0"/>
              <a:t>Optimal matching: </a:t>
            </a:r>
            <a:r>
              <a:rPr lang="en-US" altLang="zh-CN" dirty="0"/>
              <a:t>Maximum weighted bipartite </a:t>
            </a:r>
            <a:r>
              <a:rPr lang="en-US" altLang="zh-CN" dirty="0" smtClean="0"/>
              <a:t>matching</a:t>
            </a:r>
          </a:p>
          <a:p>
            <a:pPr lvl="1"/>
            <a:r>
              <a:rPr lang="en-US" altLang="zh-CN" dirty="0" smtClean="0">
                <a:solidFill>
                  <a:srgbClr val="FF0000"/>
                </a:solidFill>
              </a:rPr>
              <a:t>Cubic time</a:t>
            </a:r>
            <a:r>
              <a:rPr lang="en-US" altLang="zh-CN" dirty="0" smtClean="0"/>
              <a:t>. </a:t>
            </a:r>
            <a:r>
              <a:rPr lang="en-US" altLang="zh-CN" dirty="0" smtClean="0">
                <a:solidFill>
                  <a:srgbClr val="FF0000"/>
                </a:solidFill>
              </a:rPr>
              <a:t>Not a valid kernel (</a:t>
            </a:r>
            <a:r>
              <a:rPr lang="en-US" altLang="zh-CN" dirty="0" err="1"/>
              <a:t>Vert</a:t>
            </a:r>
            <a:r>
              <a:rPr lang="en-US" altLang="zh-CN" dirty="0"/>
              <a:t> </a:t>
            </a:r>
            <a:r>
              <a:rPr lang="en-US" altLang="zh-CN" dirty="0" smtClean="0"/>
              <a:t>2008</a:t>
            </a:r>
            <a:r>
              <a:rPr lang="en-US" altLang="zh-CN" dirty="0" smtClean="0">
                <a:solidFill>
                  <a:srgbClr val="FF0000"/>
                </a:solidFill>
              </a:rPr>
              <a:t>)</a:t>
            </a:r>
            <a:endParaRPr lang="en-US" altLang="zh-CN" dirty="0"/>
          </a:p>
          <a:p>
            <a:r>
              <a:rPr lang="en-US" altLang="zh-CN" dirty="0" smtClean="0"/>
              <a:t>Discretization: Uniform binning</a:t>
            </a:r>
          </a:p>
          <a:p>
            <a:pPr lvl="1"/>
            <a:r>
              <a:rPr lang="en-US" altLang="zh-CN" dirty="0" smtClean="0">
                <a:solidFill>
                  <a:srgbClr val="3366FF"/>
                </a:solidFill>
              </a:rPr>
              <a:t>Linear time</a:t>
            </a:r>
            <a:r>
              <a:rPr lang="en-US" altLang="zh-CN" dirty="0" smtClean="0"/>
              <a:t>. </a:t>
            </a:r>
            <a:r>
              <a:rPr lang="en-US" altLang="zh-CN" dirty="0" smtClean="0">
                <a:solidFill>
                  <a:srgbClr val="3366FF"/>
                </a:solidFill>
              </a:rPr>
              <a:t>Valid kernel</a:t>
            </a:r>
            <a:r>
              <a:rPr lang="en-US" altLang="zh-CN" dirty="0" smtClean="0"/>
              <a:t>. </a:t>
            </a:r>
            <a:r>
              <a:rPr lang="en-US" altLang="zh-CN" dirty="0" err="1" smtClean="0">
                <a:solidFill>
                  <a:srgbClr val="FF0000"/>
                </a:solidFill>
              </a:rPr>
              <a:t>Unweighted</a:t>
            </a:r>
            <a:r>
              <a:rPr lang="en-US" altLang="zh-CN" dirty="0">
                <a:solidFill>
                  <a:srgbClr val="FF0000"/>
                </a:solidFill>
              </a:rPr>
              <a:t>, independent bins</a:t>
            </a:r>
            <a:r>
              <a:rPr lang="en-US" altLang="zh-CN" dirty="0"/>
              <a:t>.</a:t>
            </a:r>
          </a:p>
          <a:p>
            <a:r>
              <a:rPr lang="en-US" altLang="zh-CN" dirty="0" smtClean="0">
                <a:solidFill>
                  <a:srgbClr val="3366FF"/>
                </a:solidFill>
              </a:rPr>
              <a:t>Discretization</a:t>
            </a:r>
            <a:r>
              <a:rPr lang="en-US" altLang="zh-CN" dirty="0">
                <a:solidFill>
                  <a:srgbClr val="3366FF"/>
                </a:solidFill>
              </a:rPr>
              <a:t>: </a:t>
            </a:r>
            <a:r>
              <a:rPr lang="en-US" altLang="zh-CN" dirty="0" smtClean="0">
                <a:solidFill>
                  <a:srgbClr val="3366FF"/>
                </a:solidFill>
              </a:rPr>
              <a:t>Data-dependent hierarchical binning</a:t>
            </a:r>
          </a:p>
          <a:p>
            <a:pPr lvl="1"/>
            <a:r>
              <a:rPr lang="en-US" altLang="zh-CN" dirty="0">
                <a:solidFill>
                  <a:srgbClr val="3366FF"/>
                </a:solidFill>
              </a:rPr>
              <a:t>Linear time</a:t>
            </a:r>
            <a:r>
              <a:rPr lang="en-US" altLang="zh-CN" dirty="0"/>
              <a:t>. </a:t>
            </a:r>
            <a:r>
              <a:rPr lang="en-US" altLang="zh-CN" dirty="0">
                <a:solidFill>
                  <a:srgbClr val="3366FF"/>
                </a:solidFill>
              </a:rPr>
              <a:t>Valid </a:t>
            </a:r>
            <a:r>
              <a:rPr lang="en-US" altLang="zh-CN" dirty="0" smtClean="0">
                <a:solidFill>
                  <a:srgbClr val="3366FF"/>
                </a:solidFill>
              </a:rPr>
              <a:t>kernel. Weighted, multi-resolution bins.</a:t>
            </a:r>
          </a:p>
          <a:p>
            <a:pPr lvl="1"/>
            <a:r>
              <a:rPr lang="en-US" altLang="zh-CN" dirty="0"/>
              <a:t>Vocabulary-Guided pyramid matching (VG) kernel (</a:t>
            </a:r>
            <a:r>
              <a:rPr lang="en-US" altLang="zh-CN" dirty="0" err="1"/>
              <a:t>Grauman</a:t>
            </a:r>
            <a:r>
              <a:rPr lang="en-US" altLang="zh-CN" dirty="0"/>
              <a:t> and Darrell 2006</a:t>
            </a:r>
            <a:r>
              <a:rPr lang="en-US" altLang="zh-CN" dirty="0" smtClean="0"/>
              <a:t>)</a:t>
            </a:r>
            <a:endParaRPr lang="en-US" altLang="zh-CN" dirty="0"/>
          </a:p>
          <a:p>
            <a:endParaRPr lang="en-US" altLang="zh-CN" dirty="0"/>
          </a:p>
          <a:p>
            <a:endParaRPr kumimoji="1" lang="zh-CN" altLang="en-US" dirty="0"/>
          </a:p>
        </p:txBody>
      </p:sp>
      <p:pic>
        <p:nvPicPr>
          <p:cNvPr id="3" name="图片 2"/>
          <p:cNvPicPr>
            <a:picLocks noChangeAspect="1"/>
          </p:cNvPicPr>
          <p:nvPr/>
        </p:nvPicPr>
        <p:blipFill>
          <a:blip r:embed="rId2"/>
          <a:stretch>
            <a:fillRect/>
          </a:stretch>
        </p:blipFill>
        <p:spPr>
          <a:xfrm>
            <a:off x="1143000" y="1143000"/>
            <a:ext cx="7086600" cy="2179512"/>
          </a:xfrm>
          <a:prstGeom prst="rect">
            <a:avLst/>
          </a:prstGeom>
        </p:spPr>
      </p:pic>
      <p:sp>
        <p:nvSpPr>
          <p:cNvPr id="7" name="页脚占位符 6"/>
          <p:cNvSpPr>
            <a:spLocks noGrp="1"/>
          </p:cNvSpPr>
          <p:nvPr>
            <p:ph type="ftr" sz="quarter" idx="11"/>
          </p:nvPr>
        </p:nvSpPr>
        <p:spPr/>
        <p:txBody>
          <a:bodyPr/>
          <a:lstStyle/>
          <a:p>
            <a:pPr>
              <a:defRPr/>
            </a:pPr>
            <a:r>
              <a:rPr lang="en-US" altLang="zh-CN" smtClean="0"/>
              <a:t>A Fast Kernel for Attributed Graphs</a:t>
            </a:r>
            <a:endParaRPr lang="en-US" altLang="zh-CN"/>
          </a:p>
        </p:txBody>
      </p:sp>
    </p:spTree>
    <p:extLst>
      <p:ext uri="{BB962C8B-B14F-4D97-AF65-F5344CB8AC3E}">
        <p14:creationId xmlns:p14="http://schemas.microsoft.com/office/powerpoint/2010/main" val="51602264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Descriptor Matching via Pyramid Matching Kernel</a:t>
            </a:r>
            <a:endParaRPr kumimoji="1" lang="zh-CN" altLang="en-US" dirty="0"/>
          </a:p>
        </p:txBody>
      </p:sp>
      <p:pic>
        <p:nvPicPr>
          <p:cNvPr id="15" name="图片 14"/>
          <p:cNvPicPr>
            <a:picLocks noChangeAspect="1"/>
          </p:cNvPicPr>
          <p:nvPr/>
        </p:nvPicPr>
        <p:blipFill>
          <a:blip r:embed="rId3"/>
          <a:stretch>
            <a:fillRect/>
          </a:stretch>
        </p:blipFill>
        <p:spPr>
          <a:xfrm>
            <a:off x="533400" y="1219200"/>
            <a:ext cx="5602986" cy="1400747"/>
          </a:xfrm>
          <a:prstGeom prst="rect">
            <a:avLst/>
          </a:prstGeom>
        </p:spPr>
      </p:pic>
      <p:sp>
        <p:nvSpPr>
          <p:cNvPr id="6" name="页脚占位符 5"/>
          <p:cNvSpPr>
            <a:spLocks noGrp="1"/>
          </p:cNvSpPr>
          <p:nvPr>
            <p:ph type="ftr" sz="quarter" idx="11"/>
          </p:nvPr>
        </p:nvSpPr>
        <p:spPr/>
        <p:txBody>
          <a:bodyPr/>
          <a:lstStyle/>
          <a:p>
            <a:pPr>
              <a:defRPr/>
            </a:pPr>
            <a:r>
              <a:rPr lang="en-US" altLang="zh-CN" smtClean="0"/>
              <a:t>A Fast Kernel for Attributed Graphs</a:t>
            </a:r>
            <a:endParaRPr lang="en-US" altLang="zh-CN"/>
          </a:p>
        </p:txBody>
      </p:sp>
    </p:spTree>
    <p:extLst>
      <p:ext uri="{BB962C8B-B14F-4D97-AF65-F5344CB8AC3E}">
        <p14:creationId xmlns:p14="http://schemas.microsoft.com/office/powerpoint/2010/main" val="311273888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Descriptor Matching via Pyramid Matching Kernel</a:t>
            </a:r>
            <a:endParaRPr kumimoji="1" lang="zh-CN" altLang="en-US" dirty="0"/>
          </a:p>
        </p:txBody>
      </p:sp>
      <p:pic>
        <p:nvPicPr>
          <p:cNvPr id="3" name="图片 2"/>
          <p:cNvPicPr>
            <a:picLocks noChangeAspect="1"/>
          </p:cNvPicPr>
          <p:nvPr/>
        </p:nvPicPr>
        <p:blipFill>
          <a:blip r:embed="rId3"/>
          <a:stretch>
            <a:fillRect/>
          </a:stretch>
        </p:blipFill>
        <p:spPr>
          <a:xfrm>
            <a:off x="530352" y="1216152"/>
            <a:ext cx="5889689" cy="1400747"/>
          </a:xfrm>
          <a:prstGeom prst="rect">
            <a:avLst/>
          </a:prstGeom>
        </p:spPr>
      </p:pic>
      <p:sp>
        <p:nvSpPr>
          <p:cNvPr id="7" name="页脚占位符 6"/>
          <p:cNvSpPr>
            <a:spLocks noGrp="1"/>
          </p:cNvSpPr>
          <p:nvPr>
            <p:ph type="ftr" sz="quarter" idx="11"/>
          </p:nvPr>
        </p:nvSpPr>
        <p:spPr/>
        <p:txBody>
          <a:bodyPr/>
          <a:lstStyle/>
          <a:p>
            <a:pPr>
              <a:defRPr/>
            </a:pPr>
            <a:r>
              <a:rPr lang="en-US" altLang="zh-CN" smtClean="0"/>
              <a:t>A Fast Kernel for Attributed Graphs</a:t>
            </a:r>
            <a:endParaRPr lang="en-US" altLang="zh-CN"/>
          </a:p>
        </p:txBody>
      </p:sp>
    </p:spTree>
    <p:extLst>
      <p:ext uri="{BB962C8B-B14F-4D97-AF65-F5344CB8AC3E}">
        <p14:creationId xmlns:p14="http://schemas.microsoft.com/office/powerpoint/2010/main" val="382938715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Descriptor Matching via Pyramid Matching Kernel</a:t>
            </a:r>
            <a:endParaRPr kumimoji="1" lang="zh-CN" altLang="en-US" dirty="0"/>
          </a:p>
        </p:txBody>
      </p:sp>
      <p:pic>
        <p:nvPicPr>
          <p:cNvPr id="5" name="图片 4"/>
          <p:cNvPicPr>
            <a:picLocks noChangeAspect="1"/>
          </p:cNvPicPr>
          <p:nvPr/>
        </p:nvPicPr>
        <p:blipFill>
          <a:blip r:embed="rId3"/>
          <a:stretch>
            <a:fillRect/>
          </a:stretch>
        </p:blipFill>
        <p:spPr>
          <a:xfrm>
            <a:off x="548640" y="1106424"/>
            <a:ext cx="5821204" cy="1773079"/>
          </a:xfrm>
          <a:prstGeom prst="rect">
            <a:avLst/>
          </a:prstGeom>
        </p:spPr>
      </p:pic>
      <p:sp>
        <p:nvSpPr>
          <p:cNvPr id="7" name="页脚占位符 6"/>
          <p:cNvSpPr>
            <a:spLocks noGrp="1"/>
          </p:cNvSpPr>
          <p:nvPr>
            <p:ph type="ftr" sz="quarter" idx="11"/>
          </p:nvPr>
        </p:nvSpPr>
        <p:spPr/>
        <p:txBody>
          <a:bodyPr/>
          <a:lstStyle/>
          <a:p>
            <a:pPr>
              <a:defRPr/>
            </a:pPr>
            <a:r>
              <a:rPr lang="en-US" altLang="zh-CN" smtClean="0"/>
              <a:t>A Fast Kernel for Attributed Graphs</a:t>
            </a:r>
            <a:endParaRPr lang="en-US" altLang="zh-CN"/>
          </a:p>
        </p:txBody>
      </p:sp>
    </p:spTree>
    <p:extLst>
      <p:ext uri="{BB962C8B-B14F-4D97-AF65-F5344CB8AC3E}">
        <p14:creationId xmlns:p14="http://schemas.microsoft.com/office/powerpoint/2010/main" val="91965660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Descriptor Matching via Pyramid Matching Kernel</a:t>
            </a:r>
            <a:endParaRPr kumimoji="1" lang="zh-CN" altLang="en-US" dirty="0"/>
          </a:p>
        </p:txBody>
      </p:sp>
      <p:sp>
        <p:nvSpPr>
          <p:cNvPr id="5" name="页脚占位符 4"/>
          <p:cNvSpPr>
            <a:spLocks noGrp="1"/>
          </p:cNvSpPr>
          <p:nvPr>
            <p:ph type="ftr" sz="quarter" idx="11"/>
          </p:nvPr>
        </p:nvSpPr>
        <p:spPr/>
        <p:txBody>
          <a:bodyPr/>
          <a:lstStyle/>
          <a:p>
            <a:pPr>
              <a:defRPr/>
            </a:pPr>
            <a:r>
              <a:rPr lang="en-US" altLang="zh-CN" smtClean="0"/>
              <a:t>A Fast Kernel for Attributed Graphs</a:t>
            </a:r>
            <a:endParaRPr lang="en-US" altLang="zh-CN"/>
          </a:p>
        </p:txBody>
      </p:sp>
      <p:pic>
        <p:nvPicPr>
          <p:cNvPr id="8" name="图片 7"/>
          <p:cNvPicPr>
            <a:picLocks noChangeAspect="1"/>
          </p:cNvPicPr>
          <p:nvPr/>
        </p:nvPicPr>
        <p:blipFill>
          <a:blip r:embed="rId3"/>
          <a:stretch>
            <a:fillRect/>
          </a:stretch>
        </p:blipFill>
        <p:spPr>
          <a:xfrm>
            <a:off x="612648" y="1115568"/>
            <a:ext cx="7968996" cy="4608576"/>
          </a:xfrm>
          <a:prstGeom prst="rect">
            <a:avLst/>
          </a:prstGeom>
        </p:spPr>
      </p:pic>
    </p:spTree>
    <p:extLst>
      <p:ext uri="{BB962C8B-B14F-4D97-AF65-F5344CB8AC3E}">
        <p14:creationId xmlns:p14="http://schemas.microsoft.com/office/powerpoint/2010/main" val="83716898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Descriptor Matching via Pyramid Matching Kernel</a:t>
            </a:r>
            <a:endParaRPr kumimoji="1" lang="zh-CN" altLang="en-US" dirty="0"/>
          </a:p>
        </p:txBody>
      </p:sp>
      <p:sp>
        <p:nvSpPr>
          <p:cNvPr id="5" name="页脚占位符 4"/>
          <p:cNvSpPr>
            <a:spLocks noGrp="1"/>
          </p:cNvSpPr>
          <p:nvPr>
            <p:ph type="ftr" sz="quarter" idx="11"/>
          </p:nvPr>
        </p:nvSpPr>
        <p:spPr/>
        <p:txBody>
          <a:bodyPr/>
          <a:lstStyle/>
          <a:p>
            <a:pPr>
              <a:defRPr/>
            </a:pPr>
            <a:r>
              <a:rPr lang="en-US" altLang="zh-CN" smtClean="0"/>
              <a:t>A Fast Kernel for Attributed Graphs</a:t>
            </a:r>
            <a:endParaRPr lang="en-US" altLang="zh-CN"/>
          </a:p>
        </p:txBody>
      </p:sp>
      <p:pic>
        <p:nvPicPr>
          <p:cNvPr id="3" name="图片 2"/>
          <p:cNvPicPr>
            <a:picLocks noChangeAspect="1"/>
          </p:cNvPicPr>
          <p:nvPr/>
        </p:nvPicPr>
        <p:blipFill>
          <a:blip r:embed="rId3"/>
          <a:stretch>
            <a:fillRect/>
          </a:stretch>
        </p:blipFill>
        <p:spPr>
          <a:xfrm>
            <a:off x="612648" y="1115568"/>
            <a:ext cx="7968996" cy="5640705"/>
          </a:xfrm>
          <a:prstGeom prst="rect">
            <a:avLst/>
          </a:prstGeom>
        </p:spPr>
      </p:pic>
    </p:spTree>
    <p:extLst>
      <p:ext uri="{BB962C8B-B14F-4D97-AF65-F5344CB8AC3E}">
        <p14:creationId xmlns:p14="http://schemas.microsoft.com/office/powerpoint/2010/main" val="234240808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Descriptor Matching via Pyramid Matching Kernel</a:t>
            </a:r>
            <a:endParaRPr kumimoji="1" lang="zh-CN" altLang="en-US" dirty="0"/>
          </a:p>
        </p:txBody>
      </p:sp>
      <p:sp>
        <p:nvSpPr>
          <p:cNvPr id="5" name="页脚占位符 4"/>
          <p:cNvSpPr>
            <a:spLocks noGrp="1"/>
          </p:cNvSpPr>
          <p:nvPr>
            <p:ph type="ftr" sz="quarter" idx="11"/>
          </p:nvPr>
        </p:nvSpPr>
        <p:spPr/>
        <p:txBody>
          <a:bodyPr/>
          <a:lstStyle/>
          <a:p>
            <a:pPr>
              <a:defRPr/>
            </a:pPr>
            <a:r>
              <a:rPr lang="en-US" altLang="zh-CN" smtClean="0"/>
              <a:t>A Fast Kernel for Attributed Graphs</a:t>
            </a:r>
            <a:endParaRPr lang="en-US" altLang="zh-CN"/>
          </a:p>
        </p:txBody>
      </p:sp>
      <p:pic>
        <p:nvPicPr>
          <p:cNvPr id="7" name="图片 6"/>
          <p:cNvPicPr>
            <a:picLocks noChangeAspect="1"/>
          </p:cNvPicPr>
          <p:nvPr/>
        </p:nvPicPr>
        <p:blipFill>
          <a:blip r:embed="rId3"/>
          <a:stretch>
            <a:fillRect/>
          </a:stretch>
        </p:blipFill>
        <p:spPr>
          <a:xfrm>
            <a:off x="612648" y="1115568"/>
            <a:ext cx="7968996" cy="5640705"/>
          </a:xfrm>
          <a:prstGeom prst="rect">
            <a:avLst/>
          </a:prstGeom>
        </p:spPr>
      </p:pic>
    </p:spTree>
    <p:extLst>
      <p:ext uri="{BB962C8B-B14F-4D97-AF65-F5344CB8AC3E}">
        <p14:creationId xmlns:p14="http://schemas.microsoft.com/office/powerpoint/2010/main" val="423967253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Descriptor Matching via Pyramid Matching Kernel</a:t>
            </a:r>
            <a:endParaRPr kumimoji="1" lang="zh-CN" altLang="en-US" dirty="0"/>
          </a:p>
        </p:txBody>
      </p:sp>
      <p:sp>
        <p:nvSpPr>
          <p:cNvPr id="5" name="页脚占位符 4"/>
          <p:cNvSpPr>
            <a:spLocks noGrp="1"/>
          </p:cNvSpPr>
          <p:nvPr>
            <p:ph type="ftr" sz="quarter" idx="11"/>
          </p:nvPr>
        </p:nvSpPr>
        <p:spPr/>
        <p:txBody>
          <a:bodyPr/>
          <a:lstStyle/>
          <a:p>
            <a:pPr>
              <a:defRPr/>
            </a:pPr>
            <a:r>
              <a:rPr lang="en-US" altLang="zh-CN" smtClean="0"/>
              <a:t>A Fast Kernel for Attributed Graphs</a:t>
            </a:r>
            <a:endParaRPr lang="en-US" altLang="zh-CN"/>
          </a:p>
        </p:txBody>
      </p:sp>
      <p:pic>
        <p:nvPicPr>
          <p:cNvPr id="3" name="图片 2"/>
          <p:cNvPicPr>
            <a:picLocks noChangeAspect="1"/>
          </p:cNvPicPr>
          <p:nvPr/>
        </p:nvPicPr>
        <p:blipFill>
          <a:blip r:embed="rId3"/>
          <a:stretch>
            <a:fillRect/>
          </a:stretch>
        </p:blipFill>
        <p:spPr>
          <a:xfrm>
            <a:off x="612648" y="1115568"/>
            <a:ext cx="7968996" cy="5640705"/>
          </a:xfrm>
          <a:prstGeom prst="rect">
            <a:avLst/>
          </a:prstGeom>
        </p:spPr>
      </p:pic>
    </p:spTree>
    <p:extLst>
      <p:ext uri="{BB962C8B-B14F-4D97-AF65-F5344CB8AC3E}">
        <p14:creationId xmlns:p14="http://schemas.microsoft.com/office/powerpoint/2010/main" val="154899196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 name="标题 1"/>
          <p:cNvSpPr>
            <a:spLocks noGrp="1"/>
          </p:cNvSpPr>
          <p:nvPr>
            <p:ph type="title"/>
          </p:nvPr>
        </p:nvSpPr>
        <p:spPr>
          <a:xfrm>
            <a:off x="574675" y="152400"/>
            <a:ext cx="8001000" cy="762000"/>
          </a:xfrm>
        </p:spPr>
        <p:txBody>
          <a:bodyPr/>
          <a:lstStyle/>
          <a:p>
            <a:r>
              <a:rPr kumimoji="1" lang="en-US" altLang="zh-CN" dirty="0" smtClean="0"/>
              <a:t>Graph Kernel</a:t>
            </a:r>
            <a:endParaRPr kumimoji="1" lang="zh-CN" altLang="en-US" dirty="0"/>
          </a:p>
        </p:txBody>
      </p:sp>
      <p:sp>
        <p:nvSpPr>
          <p:cNvPr id="701" name="内容占位符 2"/>
          <p:cNvSpPr>
            <a:spLocks noGrp="1"/>
          </p:cNvSpPr>
          <p:nvPr>
            <p:ph idx="1"/>
          </p:nvPr>
        </p:nvSpPr>
        <p:spPr>
          <a:xfrm>
            <a:off x="566738" y="1143000"/>
            <a:ext cx="8272462" cy="5181600"/>
          </a:xfrm>
        </p:spPr>
        <p:txBody>
          <a:bodyPr/>
          <a:lstStyle/>
          <a:p>
            <a:r>
              <a:rPr lang="en-US" altLang="zh-CN" dirty="0"/>
              <a:t>A graph kernel defines a </a:t>
            </a:r>
            <a:r>
              <a:rPr lang="en-US" altLang="zh-CN" dirty="0">
                <a:solidFill>
                  <a:srgbClr val="3366FF"/>
                </a:solidFill>
              </a:rPr>
              <a:t>similarity measure </a:t>
            </a:r>
            <a:r>
              <a:rPr lang="en-US" altLang="zh-CN" dirty="0"/>
              <a:t>over graphs </a:t>
            </a:r>
          </a:p>
          <a:p>
            <a:pPr marL="0" indent="0">
              <a:buNone/>
            </a:pPr>
            <a:r>
              <a:rPr lang="en-US" altLang="zh-CN" dirty="0"/>
              <a:t>     — a core problem in graph </a:t>
            </a:r>
            <a:r>
              <a:rPr lang="en-US" altLang="zh-CN" dirty="0" smtClean="0"/>
              <a:t>mining</a:t>
            </a:r>
            <a:endParaRPr lang="en-US" dirty="0"/>
          </a:p>
          <a:p>
            <a:r>
              <a:rPr lang="en-US" dirty="0" smtClean="0"/>
              <a:t>Inner product in some (latent) feature space </a:t>
            </a:r>
          </a:p>
          <a:p>
            <a:endParaRPr lang="en-US" dirty="0"/>
          </a:p>
          <a:p>
            <a:pPr marL="471487" lvl="1" indent="0">
              <a:buNone/>
            </a:pPr>
            <a:endParaRPr lang="en-US" sz="2400" dirty="0" smtClean="0"/>
          </a:p>
          <a:p>
            <a:r>
              <a:rPr lang="en-US" dirty="0" smtClean="0"/>
              <a:t>Decouple data representation from learning machine</a:t>
            </a:r>
          </a:p>
          <a:p>
            <a:pPr lvl="1" defTabSz="862013"/>
            <a:r>
              <a:rPr lang="en-US" dirty="0" smtClean="0"/>
              <a:t>Once a graph kernel is supplied, a whole toolbox of kernel machines become readily applicable</a:t>
            </a:r>
          </a:p>
          <a:p>
            <a:pPr lvl="1" defTabSz="862013"/>
            <a:r>
              <a:rPr lang="en-US" dirty="0" smtClean="0"/>
              <a:t>SVM, Kernel PCA, Support Vector Regression, Clustering, etc.</a:t>
            </a:r>
            <a:endParaRPr lang="en-US" dirty="0"/>
          </a:p>
          <a:p>
            <a:pPr lvl="1"/>
            <a:r>
              <a:rPr lang="en-US" dirty="0" smtClean="0">
                <a:solidFill>
                  <a:srgbClr val="3366FF"/>
                </a:solidFill>
              </a:rPr>
              <a:t>A good graph kernel is thus the key</a:t>
            </a:r>
          </a:p>
          <a:p>
            <a:pPr lvl="1"/>
            <a:endParaRPr lang="en-US" sz="2400" dirty="0"/>
          </a:p>
          <a:p>
            <a:endParaRPr lang="en-US" dirty="0"/>
          </a:p>
          <a:p>
            <a:pPr marL="471487" lvl="1" indent="0">
              <a:buNone/>
            </a:pPr>
            <a:endParaRPr lang="en-US" sz="2400" dirty="0" smtClean="0"/>
          </a:p>
        </p:txBody>
      </p:sp>
      <p:graphicFrame>
        <p:nvGraphicFramePr>
          <p:cNvPr id="980" name="对象 979"/>
          <p:cNvGraphicFramePr>
            <a:graphicFrameLocks noChangeAspect="1"/>
          </p:cNvGraphicFramePr>
          <p:nvPr>
            <p:extLst>
              <p:ext uri="{D42A27DB-BD31-4B8C-83A1-F6EECF244321}">
                <p14:modId xmlns:p14="http://schemas.microsoft.com/office/powerpoint/2010/main" val="812901414"/>
              </p:ext>
            </p:extLst>
          </p:nvPr>
        </p:nvGraphicFramePr>
        <p:xfrm>
          <a:off x="2935705" y="2667000"/>
          <a:ext cx="3312695" cy="533400"/>
        </p:xfrm>
        <a:graphic>
          <a:graphicData uri="http://schemas.openxmlformats.org/presentationml/2006/ole">
            <mc:AlternateContent xmlns:mc="http://schemas.openxmlformats.org/markup-compatibility/2006">
              <mc:Choice xmlns:v="urn:schemas-microsoft-com:vml" Requires="v">
                <p:oleObj spid="_x0000_s1113" name="Equation" r:id="rId4" imgW="1498600" imgH="241300" progId="Equation.DSMT4">
                  <p:embed/>
                </p:oleObj>
              </mc:Choice>
              <mc:Fallback>
                <p:oleObj name="Equation" r:id="rId4" imgW="1498600" imgH="241300" progId="Equation.DSMT4">
                  <p:embed/>
                  <p:pic>
                    <p:nvPicPr>
                      <p:cNvPr id="0" name=""/>
                      <p:cNvPicPr/>
                      <p:nvPr/>
                    </p:nvPicPr>
                    <p:blipFill>
                      <a:blip r:embed="rId5"/>
                      <a:stretch>
                        <a:fillRect/>
                      </a:stretch>
                    </p:blipFill>
                    <p:spPr>
                      <a:xfrm>
                        <a:off x="2935705" y="2667000"/>
                        <a:ext cx="3312695" cy="533400"/>
                      </a:xfrm>
                      <a:prstGeom prst="rect">
                        <a:avLst/>
                      </a:prstGeom>
                    </p:spPr>
                  </p:pic>
                </p:oleObj>
              </mc:Fallback>
            </mc:AlternateContent>
          </a:graphicData>
        </a:graphic>
      </p:graphicFrame>
      <p:sp>
        <p:nvSpPr>
          <p:cNvPr id="3" name="页脚占位符 2"/>
          <p:cNvSpPr>
            <a:spLocks noGrp="1"/>
          </p:cNvSpPr>
          <p:nvPr>
            <p:ph type="ftr" sz="quarter" idx="11"/>
          </p:nvPr>
        </p:nvSpPr>
        <p:spPr/>
        <p:txBody>
          <a:bodyPr/>
          <a:lstStyle/>
          <a:p>
            <a:pPr>
              <a:defRPr/>
            </a:pPr>
            <a:r>
              <a:rPr lang="en-US" altLang="zh-CN" smtClean="0"/>
              <a:t>A Fast Kernel for Attributed Graphs</a:t>
            </a:r>
            <a:endParaRPr lang="en-US" altLang="zh-CN"/>
          </a:p>
        </p:txBody>
      </p:sp>
    </p:spTree>
    <p:extLst>
      <p:ext uri="{BB962C8B-B14F-4D97-AF65-F5344CB8AC3E}">
        <p14:creationId xmlns:p14="http://schemas.microsoft.com/office/powerpoint/2010/main" val="299676988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Descriptor Matching via Pyramid Matching Kernel</a:t>
            </a:r>
            <a:endParaRPr kumimoji="1" lang="zh-CN" altLang="en-US" dirty="0"/>
          </a:p>
        </p:txBody>
      </p:sp>
      <p:sp>
        <p:nvSpPr>
          <p:cNvPr id="5" name="页脚占位符 4"/>
          <p:cNvSpPr>
            <a:spLocks noGrp="1"/>
          </p:cNvSpPr>
          <p:nvPr>
            <p:ph type="ftr" sz="quarter" idx="11"/>
          </p:nvPr>
        </p:nvSpPr>
        <p:spPr/>
        <p:txBody>
          <a:bodyPr/>
          <a:lstStyle/>
          <a:p>
            <a:pPr>
              <a:defRPr/>
            </a:pPr>
            <a:r>
              <a:rPr lang="en-US" altLang="zh-CN" smtClean="0"/>
              <a:t>A Fast Kernel for Attributed Graphs</a:t>
            </a:r>
            <a:endParaRPr lang="en-US" altLang="zh-CN"/>
          </a:p>
        </p:txBody>
      </p:sp>
      <p:pic>
        <p:nvPicPr>
          <p:cNvPr id="13" name="图片 12"/>
          <p:cNvPicPr>
            <a:picLocks noChangeAspect="1"/>
          </p:cNvPicPr>
          <p:nvPr/>
        </p:nvPicPr>
        <p:blipFill>
          <a:blip r:embed="rId3"/>
          <a:stretch>
            <a:fillRect/>
          </a:stretch>
        </p:blipFill>
        <p:spPr>
          <a:xfrm>
            <a:off x="612648" y="1115568"/>
            <a:ext cx="7968996" cy="5640705"/>
          </a:xfrm>
          <a:prstGeom prst="rect">
            <a:avLst/>
          </a:prstGeom>
        </p:spPr>
      </p:pic>
    </p:spTree>
    <p:extLst>
      <p:ext uri="{BB962C8B-B14F-4D97-AF65-F5344CB8AC3E}">
        <p14:creationId xmlns:p14="http://schemas.microsoft.com/office/powerpoint/2010/main" val="249434848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67000" y="3124200"/>
            <a:ext cx="4114800" cy="828675"/>
          </a:xfrm>
        </p:spPr>
        <p:txBody>
          <a:bodyPr/>
          <a:lstStyle/>
          <a:p>
            <a:r>
              <a:rPr kumimoji="1" lang="en-US" altLang="zh-CN" sz="4400" dirty="0" smtClean="0"/>
              <a:t>Evaluation</a:t>
            </a:r>
            <a:endParaRPr kumimoji="1" lang="zh-CN" altLang="en-US" sz="4400" dirty="0"/>
          </a:p>
        </p:txBody>
      </p:sp>
      <p:sp>
        <p:nvSpPr>
          <p:cNvPr id="5" name="页脚占位符 4"/>
          <p:cNvSpPr>
            <a:spLocks noGrp="1"/>
          </p:cNvSpPr>
          <p:nvPr>
            <p:ph type="ftr" sz="quarter" idx="11"/>
          </p:nvPr>
        </p:nvSpPr>
        <p:spPr/>
        <p:txBody>
          <a:bodyPr/>
          <a:lstStyle/>
          <a:p>
            <a:pPr>
              <a:defRPr/>
            </a:pPr>
            <a:r>
              <a:rPr lang="en-US" altLang="zh-CN" smtClean="0"/>
              <a:t>A Fast Kernel for Attributed Graphs</a:t>
            </a:r>
            <a:endParaRPr lang="en-US" altLang="zh-CN"/>
          </a:p>
        </p:txBody>
      </p:sp>
    </p:spTree>
    <p:extLst>
      <p:ext uri="{BB962C8B-B14F-4D97-AF65-F5344CB8AC3E}">
        <p14:creationId xmlns:p14="http://schemas.microsoft.com/office/powerpoint/2010/main" val="47087394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Efficiency on Synthetic Graphs</a:t>
            </a:r>
            <a:endParaRPr kumimoji="1" lang="zh-CN" altLang="en-US" dirty="0"/>
          </a:p>
        </p:txBody>
      </p:sp>
      <p:sp>
        <p:nvSpPr>
          <p:cNvPr id="5" name="页脚占位符 4"/>
          <p:cNvSpPr>
            <a:spLocks noGrp="1"/>
          </p:cNvSpPr>
          <p:nvPr>
            <p:ph type="ftr" sz="quarter" idx="11"/>
          </p:nvPr>
        </p:nvSpPr>
        <p:spPr/>
        <p:txBody>
          <a:bodyPr/>
          <a:lstStyle/>
          <a:p>
            <a:pPr>
              <a:defRPr/>
            </a:pPr>
            <a:r>
              <a:rPr lang="en-US" altLang="zh-CN" smtClean="0"/>
              <a:t>A Fast Kernel for Attributed Graphs</a:t>
            </a:r>
            <a:endParaRPr lang="en-US" altLang="zh-CN"/>
          </a:p>
        </p:txBody>
      </p:sp>
      <p:grpSp>
        <p:nvGrpSpPr>
          <p:cNvPr id="7" name="组 6"/>
          <p:cNvGrpSpPr/>
          <p:nvPr/>
        </p:nvGrpSpPr>
        <p:grpSpPr>
          <a:xfrm>
            <a:off x="762000" y="1379220"/>
            <a:ext cx="6248400" cy="4869180"/>
            <a:chOff x="22326600" y="5029200"/>
            <a:chExt cx="5715000" cy="4652665"/>
          </a:xfrm>
        </p:grpSpPr>
        <p:sp>
          <p:nvSpPr>
            <p:cNvPr id="8" name="矩形 7"/>
            <p:cNvSpPr/>
            <p:nvPr/>
          </p:nvSpPr>
          <p:spPr>
            <a:xfrm>
              <a:off x="22326600" y="9296400"/>
              <a:ext cx="57150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CN" altLang="en-US"/>
            </a:p>
          </p:txBody>
        </p:sp>
        <p:pic>
          <p:nvPicPr>
            <p:cNvPr id="9" name="图片 8" descr="fig1-eps-converted-t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26600" y="5029200"/>
              <a:ext cx="5715000" cy="4296480"/>
            </a:xfrm>
            <a:prstGeom prst="rect">
              <a:avLst/>
            </a:prstGeom>
          </p:spPr>
        </p:pic>
        <p:sp>
          <p:nvSpPr>
            <p:cNvPr id="10" name="文本框 9"/>
            <p:cNvSpPr txBox="1"/>
            <p:nvPr/>
          </p:nvSpPr>
          <p:spPr>
            <a:xfrm>
              <a:off x="24307800" y="9284842"/>
              <a:ext cx="2514600" cy="397023"/>
            </a:xfrm>
            <a:prstGeom prst="rect">
              <a:avLst/>
            </a:prstGeom>
            <a:noFill/>
          </p:spPr>
          <p:txBody>
            <a:bodyPr wrap="square" rtlCol="0">
              <a:spAutoFit/>
            </a:bodyPr>
            <a:lstStyle/>
            <a:p>
              <a:r>
                <a:rPr kumimoji="1" lang="en-US" altLang="zh-CN" sz="2400" dirty="0" smtClean="0">
                  <a:latin typeface="Times New Roman"/>
                  <a:cs typeface="Times New Roman"/>
                </a:rPr>
                <a:t>Number of nodes</a:t>
              </a:r>
              <a:endParaRPr kumimoji="1" lang="zh-CN" altLang="en-US" sz="2400" dirty="0">
                <a:latin typeface="Times New Roman"/>
                <a:cs typeface="Times New Roman"/>
              </a:endParaRPr>
            </a:p>
          </p:txBody>
        </p:sp>
      </p:grpSp>
      <p:sp>
        <p:nvSpPr>
          <p:cNvPr id="11" name="文本框 10"/>
          <p:cNvSpPr txBox="1"/>
          <p:nvPr/>
        </p:nvSpPr>
        <p:spPr>
          <a:xfrm>
            <a:off x="6705600" y="1676400"/>
            <a:ext cx="2514600" cy="2308324"/>
          </a:xfrm>
          <a:prstGeom prst="rect">
            <a:avLst/>
          </a:prstGeom>
          <a:noFill/>
        </p:spPr>
        <p:txBody>
          <a:bodyPr wrap="square" rtlCol="0">
            <a:spAutoFit/>
          </a:bodyPr>
          <a:lstStyle/>
          <a:p>
            <a:pPr algn="l"/>
            <a:r>
              <a:rPr kumimoji="1" lang="en-US" altLang="zh-CN" sz="2400" dirty="0" smtClean="0">
                <a:latin typeface="+mn-lt"/>
                <a:cs typeface="Calibri"/>
              </a:rPr>
              <a:t>DM: </a:t>
            </a:r>
            <a:r>
              <a:rPr kumimoji="1" lang="en-US" altLang="zh-CN" sz="2400" dirty="0">
                <a:solidFill>
                  <a:srgbClr val="3366FF"/>
                </a:solidFill>
                <a:latin typeface="+mn-lt"/>
                <a:cs typeface="Calibri"/>
              </a:rPr>
              <a:t>t</a:t>
            </a:r>
            <a:r>
              <a:rPr kumimoji="1" lang="en-US" altLang="zh-CN" sz="2400" dirty="0" smtClean="0">
                <a:solidFill>
                  <a:srgbClr val="3366FF"/>
                </a:solidFill>
                <a:latin typeface="+mn-lt"/>
                <a:cs typeface="Calibri"/>
              </a:rPr>
              <a:t>his work</a:t>
            </a:r>
          </a:p>
          <a:p>
            <a:pPr algn="l"/>
            <a:r>
              <a:rPr kumimoji="1" lang="en-US" altLang="zh-CN" sz="2400" dirty="0" smtClean="0">
                <a:latin typeface="+mn-lt"/>
                <a:cs typeface="Calibri"/>
              </a:rPr>
              <a:t>PK: </a:t>
            </a:r>
            <a:r>
              <a:rPr kumimoji="1" lang="en-US" altLang="zh-CN" sz="2400" dirty="0" smtClean="0">
                <a:solidFill>
                  <a:srgbClr val="3366FF"/>
                </a:solidFill>
                <a:latin typeface="+mn-lt"/>
                <a:cs typeface="Calibri"/>
              </a:rPr>
              <a:t>ML’16</a:t>
            </a:r>
          </a:p>
          <a:p>
            <a:pPr algn="l"/>
            <a:r>
              <a:rPr kumimoji="1" lang="en-US" altLang="zh-CN" sz="2400" dirty="0" smtClean="0">
                <a:latin typeface="+mn-lt"/>
                <a:cs typeface="Calibri"/>
              </a:rPr>
              <a:t>GH: </a:t>
            </a:r>
            <a:r>
              <a:rPr kumimoji="1" lang="en-US" altLang="zh-CN" sz="2400" dirty="0" smtClean="0">
                <a:solidFill>
                  <a:srgbClr val="3366FF"/>
                </a:solidFill>
                <a:latin typeface="+mn-lt"/>
                <a:cs typeface="Calibri"/>
              </a:rPr>
              <a:t>NIPS’13</a:t>
            </a:r>
          </a:p>
          <a:p>
            <a:pPr algn="l"/>
            <a:r>
              <a:rPr kumimoji="1" lang="en-US" altLang="zh-CN" sz="2400" dirty="0" smtClean="0">
                <a:latin typeface="+mn-lt"/>
                <a:cs typeface="Calibri"/>
              </a:rPr>
              <a:t>WLSP: </a:t>
            </a:r>
            <a:r>
              <a:rPr kumimoji="1" lang="en-US" altLang="zh-CN" sz="2400" dirty="0" smtClean="0">
                <a:solidFill>
                  <a:srgbClr val="3366FF"/>
                </a:solidFill>
                <a:latin typeface="+mn-lt"/>
                <a:cs typeface="Calibri"/>
              </a:rPr>
              <a:t>JMLR’11</a:t>
            </a:r>
          </a:p>
          <a:p>
            <a:pPr algn="l"/>
            <a:r>
              <a:rPr kumimoji="1" lang="en-US" altLang="zh-CN" sz="2400" dirty="0" smtClean="0">
                <a:latin typeface="+mn-lt"/>
                <a:cs typeface="Calibri"/>
              </a:rPr>
              <a:t>SP: </a:t>
            </a:r>
            <a:r>
              <a:rPr kumimoji="1" lang="en-US" altLang="zh-CN" sz="2400" dirty="0" smtClean="0">
                <a:solidFill>
                  <a:srgbClr val="3366FF"/>
                </a:solidFill>
                <a:latin typeface="+mn-lt"/>
                <a:cs typeface="Calibri"/>
              </a:rPr>
              <a:t>ICDM’05</a:t>
            </a:r>
          </a:p>
          <a:p>
            <a:pPr algn="l"/>
            <a:r>
              <a:rPr kumimoji="1" lang="en-US" altLang="zh-CN" sz="2400" dirty="0" smtClean="0">
                <a:latin typeface="+mn-lt"/>
                <a:cs typeface="Calibri"/>
              </a:rPr>
              <a:t>CSM: </a:t>
            </a:r>
            <a:r>
              <a:rPr kumimoji="1" lang="en-US" altLang="zh-CN" sz="2400" dirty="0" smtClean="0">
                <a:solidFill>
                  <a:srgbClr val="3366FF"/>
                </a:solidFill>
                <a:latin typeface="+mn-lt"/>
                <a:cs typeface="Calibri"/>
              </a:rPr>
              <a:t>ICML’12</a:t>
            </a:r>
            <a:endParaRPr kumimoji="1" lang="zh-CN" altLang="en-US" sz="2400" dirty="0">
              <a:solidFill>
                <a:srgbClr val="3366FF"/>
              </a:solidFill>
              <a:latin typeface="+mn-lt"/>
              <a:cs typeface="Calibri"/>
            </a:endParaRPr>
          </a:p>
        </p:txBody>
      </p:sp>
    </p:spTree>
    <p:extLst>
      <p:ext uri="{BB962C8B-B14F-4D97-AF65-F5344CB8AC3E}">
        <p14:creationId xmlns:p14="http://schemas.microsoft.com/office/powerpoint/2010/main" val="29311895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Accuracy on Real-world Graphs</a:t>
            </a:r>
            <a:endParaRPr kumimoji="1" lang="zh-CN" altLang="en-US" dirty="0"/>
          </a:p>
        </p:txBody>
      </p:sp>
      <p:sp>
        <p:nvSpPr>
          <p:cNvPr id="5" name="页脚占位符 4"/>
          <p:cNvSpPr>
            <a:spLocks noGrp="1"/>
          </p:cNvSpPr>
          <p:nvPr>
            <p:ph type="ftr" sz="quarter" idx="11"/>
          </p:nvPr>
        </p:nvSpPr>
        <p:spPr/>
        <p:txBody>
          <a:bodyPr/>
          <a:lstStyle/>
          <a:p>
            <a:pPr>
              <a:defRPr/>
            </a:pPr>
            <a:r>
              <a:rPr lang="en-US" altLang="zh-CN" smtClean="0"/>
              <a:t>A Fast Kernel for Attributed Graphs</a:t>
            </a:r>
            <a:endParaRPr lang="en-US" altLang="zh-CN"/>
          </a:p>
        </p:txBody>
      </p:sp>
      <p:pic>
        <p:nvPicPr>
          <p:cNvPr id="7" name="图片 6"/>
          <p:cNvPicPr>
            <a:picLocks noChangeAspect="1"/>
          </p:cNvPicPr>
          <p:nvPr/>
        </p:nvPicPr>
        <p:blipFill>
          <a:blip r:embed="rId3"/>
          <a:stretch>
            <a:fillRect/>
          </a:stretch>
        </p:blipFill>
        <p:spPr>
          <a:xfrm>
            <a:off x="1066800" y="2390352"/>
            <a:ext cx="7239000" cy="4010448"/>
          </a:xfrm>
          <a:prstGeom prst="rect">
            <a:avLst/>
          </a:prstGeom>
        </p:spPr>
      </p:pic>
      <p:sp>
        <p:nvSpPr>
          <p:cNvPr id="8" name="内容占位符 2"/>
          <p:cNvSpPr>
            <a:spLocks noGrp="1"/>
          </p:cNvSpPr>
          <p:nvPr>
            <p:ph idx="1"/>
          </p:nvPr>
        </p:nvSpPr>
        <p:spPr>
          <a:xfrm>
            <a:off x="566738" y="1143000"/>
            <a:ext cx="8001000" cy="1828800"/>
          </a:xfrm>
        </p:spPr>
        <p:txBody>
          <a:bodyPr/>
          <a:lstStyle/>
          <a:p>
            <a:r>
              <a:rPr kumimoji="1" lang="en-US" altLang="zh-CN" dirty="0"/>
              <a:t>DM is among the best in </a:t>
            </a:r>
            <a:r>
              <a:rPr kumimoji="1" lang="en-US" altLang="zh-CN" dirty="0">
                <a:solidFill>
                  <a:srgbClr val="3366FF"/>
                </a:solidFill>
              </a:rPr>
              <a:t>9 out of the </a:t>
            </a:r>
            <a:r>
              <a:rPr kumimoji="1" lang="en-US" altLang="zh-CN" dirty="0" smtClean="0">
                <a:solidFill>
                  <a:srgbClr val="3366FF"/>
                </a:solidFill>
              </a:rPr>
              <a:t>10 </a:t>
            </a:r>
            <a:r>
              <a:rPr kumimoji="1" lang="en-US" altLang="zh-CN" dirty="0" smtClean="0"/>
              <a:t>datasets, and is </a:t>
            </a:r>
            <a:r>
              <a:rPr kumimoji="1" lang="en-US" altLang="zh-CN" dirty="0"/>
              <a:t>significantly better than PK on </a:t>
            </a:r>
            <a:r>
              <a:rPr kumimoji="1" lang="en-US" altLang="zh-CN" dirty="0">
                <a:solidFill>
                  <a:srgbClr val="3366FF"/>
                </a:solidFill>
              </a:rPr>
              <a:t>8</a:t>
            </a:r>
            <a:r>
              <a:rPr kumimoji="1" lang="en-US" altLang="zh-CN" dirty="0"/>
              <a:t> </a:t>
            </a:r>
            <a:r>
              <a:rPr kumimoji="1" lang="en-US" altLang="zh-CN" dirty="0" smtClean="0"/>
              <a:t>dataset (Student’s t test at p=0.05). </a:t>
            </a:r>
            <a:endParaRPr kumimoji="1" lang="en-US" altLang="zh-CN" dirty="0"/>
          </a:p>
        </p:txBody>
      </p:sp>
    </p:spTree>
    <p:extLst>
      <p:ext uri="{BB962C8B-B14F-4D97-AF65-F5344CB8AC3E}">
        <p14:creationId xmlns:p14="http://schemas.microsoft.com/office/powerpoint/2010/main" val="9634896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Summaries</a:t>
            </a:r>
            <a:endParaRPr kumimoji="1" lang="zh-CN" altLang="en-US" dirty="0"/>
          </a:p>
        </p:txBody>
      </p:sp>
      <p:sp>
        <p:nvSpPr>
          <p:cNvPr id="3" name="内容占位符 2"/>
          <p:cNvSpPr>
            <a:spLocks noGrp="1"/>
          </p:cNvSpPr>
          <p:nvPr>
            <p:ph idx="1"/>
          </p:nvPr>
        </p:nvSpPr>
        <p:spPr/>
        <p:txBody>
          <a:bodyPr/>
          <a:lstStyle/>
          <a:p>
            <a:r>
              <a:rPr kumimoji="1" lang="en-US" altLang="zh-CN" dirty="0" smtClean="0"/>
              <a:t>A graph kernel</a:t>
            </a:r>
          </a:p>
          <a:p>
            <a:pPr lvl="1"/>
            <a:r>
              <a:rPr kumimoji="1" lang="en-US" altLang="zh-CN" dirty="0" smtClean="0"/>
              <a:t>Can be computed in </a:t>
            </a:r>
            <a:r>
              <a:rPr kumimoji="1" lang="en-US" altLang="zh-CN" dirty="0" smtClean="0">
                <a:solidFill>
                  <a:srgbClr val="3366FF"/>
                </a:solidFill>
              </a:rPr>
              <a:t>linear time </a:t>
            </a:r>
            <a:r>
              <a:rPr kumimoji="1" lang="en-US" altLang="zh-CN" dirty="0" err="1" smtClean="0"/>
              <a:t>w.r.t</a:t>
            </a:r>
            <a:r>
              <a:rPr kumimoji="1" lang="en-US" altLang="zh-CN" dirty="0" smtClean="0"/>
              <a:t>. graph size</a:t>
            </a:r>
          </a:p>
          <a:p>
            <a:pPr lvl="1"/>
            <a:r>
              <a:rPr kumimoji="1" lang="en-US" altLang="zh-CN" dirty="0" smtClean="0"/>
              <a:t>Can handle both </a:t>
            </a:r>
            <a:r>
              <a:rPr kumimoji="1" lang="en-US" altLang="zh-CN" dirty="0" smtClean="0">
                <a:solidFill>
                  <a:srgbClr val="3366FF"/>
                </a:solidFill>
              </a:rPr>
              <a:t>categorical</a:t>
            </a:r>
            <a:r>
              <a:rPr kumimoji="1" lang="en-US" altLang="zh-CN" dirty="0" smtClean="0"/>
              <a:t> and </a:t>
            </a:r>
            <a:r>
              <a:rPr kumimoji="1" lang="en-US" altLang="zh-CN" dirty="0" smtClean="0">
                <a:solidFill>
                  <a:srgbClr val="3366FF"/>
                </a:solidFill>
              </a:rPr>
              <a:t>numerical</a:t>
            </a:r>
            <a:r>
              <a:rPr kumimoji="1" lang="en-US" altLang="zh-CN" dirty="0" smtClean="0"/>
              <a:t> attributes</a:t>
            </a:r>
          </a:p>
          <a:p>
            <a:pPr lvl="1"/>
            <a:endParaRPr kumimoji="1" lang="en-US" altLang="zh-CN" dirty="0"/>
          </a:p>
          <a:p>
            <a:r>
              <a:rPr kumimoji="1" lang="en-US" altLang="zh-CN" dirty="0" smtClean="0"/>
              <a:t>Key ideas</a:t>
            </a:r>
          </a:p>
          <a:p>
            <a:pPr lvl="1"/>
            <a:r>
              <a:rPr kumimoji="1" lang="en-US" altLang="zh-CN" dirty="0" smtClean="0"/>
              <a:t>Descriptor generation via categorical attribute propagation</a:t>
            </a:r>
          </a:p>
          <a:p>
            <a:pPr lvl="1"/>
            <a:r>
              <a:rPr kumimoji="1" lang="en-US" altLang="zh-CN" dirty="0" smtClean="0"/>
              <a:t>Descriptor matching via hierarchical data-dependent discretization</a:t>
            </a:r>
          </a:p>
          <a:p>
            <a:pPr lvl="1"/>
            <a:endParaRPr kumimoji="1" lang="en-US" altLang="zh-CN" dirty="0"/>
          </a:p>
          <a:p>
            <a:r>
              <a:rPr kumimoji="1" lang="en-US" altLang="zh-CN" dirty="0" smtClean="0"/>
              <a:t>Competitive performance</a:t>
            </a:r>
          </a:p>
          <a:p>
            <a:pPr lvl="1"/>
            <a:r>
              <a:rPr kumimoji="1" lang="en-US" altLang="zh-CN" dirty="0" smtClean="0">
                <a:solidFill>
                  <a:srgbClr val="3366FF"/>
                </a:solidFill>
              </a:rPr>
              <a:t>Efficient</a:t>
            </a:r>
            <a:r>
              <a:rPr kumimoji="1" lang="en-US" altLang="zh-CN" dirty="0" smtClean="0"/>
              <a:t>: scale to graphs with 100,000 nodes</a:t>
            </a:r>
          </a:p>
          <a:p>
            <a:pPr lvl="1"/>
            <a:r>
              <a:rPr kumimoji="1" lang="en-US" altLang="zh-CN" smtClean="0">
                <a:solidFill>
                  <a:srgbClr val="3366FF"/>
                </a:solidFill>
              </a:rPr>
              <a:t>Accurate</a:t>
            </a:r>
            <a:r>
              <a:rPr kumimoji="1" lang="en-US" altLang="zh-CN" smtClean="0"/>
              <a:t>: </a:t>
            </a:r>
            <a:r>
              <a:rPr kumimoji="1" lang="en-US" altLang="zh-CN" dirty="0" smtClean="0"/>
              <a:t>best on 9 out of 10 datasets</a:t>
            </a:r>
          </a:p>
          <a:p>
            <a:pPr lvl="1"/>
            <a:endParaRPr kumimoji="1" lang="zh-CN" altLang="en-US" dirty="0"/>
          </a:p>
        </p:txBody>
      </p:sp>
      <p:sp>
        <p:nvSpPr>
          <p:cNvPr id="4" name="页脚占位符 3"/>
          <p:cNvSpPr>
            <a:spLocks noGrp="1"/>
          </p:cNvSpPr>
          <p:nvPr>
            <p:ph type="ftr" sz="quarter" idx="11"/>
          </p:nvPr>
        </p:nvSpPr>
        <p:spPr/>
        <p:txBody>
          <a:bodyPr/>
          <a:lstStyle/>
          <a:p>
            <a:pPr>
              <a:defRPr/>
            </a:pPr>
            <a:r>
              <a:rPr lang="en-US" altLang="zh-CN" smtClean="0"/>
              <a:t>A Fast Kernel for Attributed Graphs</a:t>
            </a:r>
            <a:endParaRPr lang="en-US" altLang="zh-CN"/>
          </a:p>
        </p:txBody>
      </p:sp>
    </p:spTree>
    <p:extLst>
      <p:ext uri="{BB962C8B-B14F-4D97-AF65-F5344CB8AC3E}">
        <p14:creationId xmlns:p14="http://schemas.microsoft.com/office/powerpoint/2010/main" val="1127142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8" descr="question-mark1 2.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575" y="1570038"/>
            <a:ext cx="2701925" cy="422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页脚占位符 2"/>
          <p:cNvSpPr>
            <a:spLocks noGrp="1"/>
          </p:cNvSpPr>
          <p:nvPr>
            <p:ph type="ftr" sz="quarter" idx="11"/>
          </p:nvPr>
        </p:nvSpPr>
        <p:spPr/>
        <p:txBody>
          <a:bodyPr/>
          <a:lstStyle/>
          <a:p>
            <a:pPr>
              <a:defRPr/>
            </a:pPr>
            <a:r>
              <a:rPr lang="en-US" altLang="zh-CN" smtClean="0"/>
              <a:t>A Fast Kernel for Attributed Graphs</a:t>
            </a:r>
            <a:endParaRPr lang="en-US" altLang="zh-CN"/>
          </a:p>
        </p:txBody>
      </p:sp>
      <p:sp>
        <p:nvSpPr>
          <p:cNvPr id="8" name="标题 1"/>
          <p:cNvSpPr>
            <a:spLocks noGrp="1"/>
          </p:cNvSpPr>
          <p:nvPr>
            <p:ph type="title"/>
          </p:nvPr>
        </p:nvSpPr>
        <p:spPr>
          <a:xfrm>
            <a:off x="574675" y="152400"/>
            <a:ext cx="8001000" cy="762000"/>
          </a:xfrm>
        </p:spPr>
        <p:txBody>
          <a:bodyPr/>
          <a:lstStyle/>
          <a:p>
            <a:r>
              <a:rPr kumimoji="1" lang="en-US" altLang="zh-CN" dirty="0" smtClean="0"/>
              <a:t>Thank You!</a:t>
            </a:r>
            <a:endParaRPr kumimoji="1" lang="zh-CN" altLang="en-US" dirty="0"/>
          </a:p>
        </p:txBody>
      </p:sp>
    </p:spTree>
    <p:extLst>
      <p:ext uri="{BB962C8B-B14F-4D97-AF65-F5344CB8AC3E}">
        <p14:creationId xmlns:p14="http://schemas.microsoft.com/office/powerpoint/2010/main" val="189184259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stretch>
            <a:fillRect/>
          </a:stretch>
        </p:blipFill>
        <p:spPr>
          <a:xfrm>
            <a:off x="1447800" y="1371600"/>
            <a:ext cx="2137986" cy="1981200"/>
          </a:xfrm>
          <a:prstGeom prst="rect">
            <a:avLst/>
          </a:prstGeom>
        </p:spPr>
      </p:pic>
      <p:sp>
        <p:nvSpPr>
          <p:cNvPr id="11" name="文本框 10"/>
          <p:cNvSpPr txBox="1"/>
          <p:nvPr/>
        </p:nvSpPr>
        <p:spPr>
          <a:xfrm>
            <a:off x="762000" y="3352800"/>
            <a:ext cx="3429000" cy="338554"/>
          </a:xfrm>
          <a:prstGeom prst="rect">
            <a:avLst/>
          </a:prstGeom>
          <a:noFill/>
        </p:spPr>
        <p:txBody>
          <a:bodyPr wrap="square" rtlCol="0">
            <a:spAutoFit/>
          </a:bodyPr>
          <a:lstStyle/>
          <a:p>
            <a:r>
              <a:rPr kumimoji="1" lang="en-US" altLang="zh-CN" sz="1600" b="1" dirty="0" smtClean="0">
                <a:solidFill>
                  <a:srgbClr val="211AA6"/>
                </a:solidFill>
              </a:rPr>
              <a:t>Chemo- &amp; Bioinformatics</a:t>
            </a:r>
            <a:endParaRPr kumimoji="1" lang="zh-CN" altLang="en-US" sz="1600" b="1" dirty="0">
              <a:solidFill>
                <a:srgbClr val="211AA6"/>
              </a:solidFill>
            </a:endParaRPr>
          </a:p>
        </p:txBody>
      </p:sp>
      <p:pic>
        <p:nvPicPr>
          <p:cNvPr id="13" name="图片 12"/>
          <p:cNvPicPr>
            <a:picLocks noChangeAspect="1"/>
          </p:cNvPicPr>
          <p:nvPr/>
        </p:nvPicPr>
        <p:blipFill>
          <a:blip r:embed="rId4"/>
          <a:stretch>
            <a:fillRect/>
          </a:stretch>
        </p:blipFill>
        <p:spPr>
          <a:xfrm>
            <a:off x="4953000" y="3848675"/>
            <a:ext cx="3429000" cy="2247325"/>
          </a:xfrm>
          <a:prstGeom prst="rect">
            <a:avLst/>
          </a:prstGeom>
        </p:spPr>
      </p:pic>
      <p:sp>
        <p:nvSpPr>
          <p:cNvPr id="29" name="文本框 28"/>
          <p:cNvSpPr txBox="1"/>
          <p:nvPr/>
        </p:nvSpPr>
        <p:spPr>
          <a:xfrm>
            <a:off x="5257800" y="6062246"/>
            <a:ext cx="2743200" cy="338554"/>
          </a:xfrm>
          <a:prstGeom prst="rect">
            <a:avLst/>
          </a:prstGeom>
          <a:noFill/>
        </p:spPr>
        <p:txBody>
          <a:bodyPr wrap="square" rtlCol="0">
            <a:spAutoFit/>
          </a:bodyPr>
          <a:lstStyle/>
          <a:p>
            <a:r>
              <a:rPr kumimoji="1" lang="en-US" altLang="zh-CN" sz="1600" b="1" dirty="0" smtClean="0">
                <a:solidFill>
                  <a:srgbClr val="211AA6"/>
                </a:solidFill>
              </a:rPr>
              <a:t>Semantic web</a:t>
            </a:r>
            <a:endParaRPr kumimoji="1" lang="zh-CN" altLang="en-US" sz="1600" b="1" dirty="0">
              <a:solidFill>
                <a:srgbClr val="211AA6"/>
              </a:solidFill>
            </a:endParaRPr>
          </a:p>
        </p:txBody>
      </p:sp>
      <p:cxnSp>
        <p:nvCxnSpPr>
          <p:cNvPr id="30" name="直线连接符 29"/>
          <p:cNvCxnSpPr/>
          <p:nvPr/>
        </p:nvCxnSpPr>
        <p:spPr bwMode="auto">
          <a:xfrm>
            <a:off x="4572000" y="1371600"/>
            <a:ext cx="0" cy="4876800"/>
          </a:xfrm>
          <a:prstGeom prst="line">
            <a:avLst/>
          </a:prstGeom>
          <a:solidFill>
            <a:schemeClr val="accent1"/>
          </a:solidFill>
          <a:ln w="15875" cap="flat" cmpd="sng" algn="ctr">
            <a:solidFill>
              <a:srgbClr val="009900"/>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线连接符 32"/>
          <p:cNvCxnSpPr/>
          <p:nvPr/>
        </p:nvCxnSpPr>
        <p:spPr bwMode="auto">
          <a:xfrm>
            <a:off x="533400" y="3733800"/>
            <a:ext cx="8001000" cy="0"/>
          </a:xfrm>
          <a:prstGeom prst="line">
            <a:avLst/>
          </a:prstGeom>
          <a:solidFill>
            <a:schemeClr val="accent1"/>
          </a:solidFill>
          <a:ln w="15875" cap="flat" cmpd="sng" algn="ctr">
            <a:solidFill>
              <a:srgbClr val="009900"/>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0" name="图片 19"/>
          <p:cNvPicPr>
            <a:picLocks noChangeAspect="1"/>
          </p:cNvPicPr>
          <p:nvPr/>
        </p:nvPicPr>
        <p:blipFill>
          <a:blip r:embed="rId5"/>
          <a:stretch>
            <a:fillRect/>
          </a:stretch>
        </p:blipFill>
        <p:spPr>
          <a:xfrm>
            <a:off x="838200" y="3869035"/>
            <a:ext cx="3352800" cy="2150765"/>
          </a:xfrm>
          <a:prstGeom prst="rect">
            <a:avLst/>
          </a:prstGeom>
        </p:spPr>
      </p:pic>
      <p:sp>
        <p:nvSpPr>
          <p:cNvPr id="38" name="文本框 37"/>
          <p:cNvSpPr txBox="1"/>
          <p:nvPr/>
        </p:nvSpPr>
        <p:spPr>
          <a:xfrm>
            <a:off x="990600" y="6062246"/>
            <a:ext cx="2895600" cy="338554"/>
          </a:xfrm>
          <a:prstGeom prst="rect">
            <a:avLst/>
          </a:prstGeom>
          <a:noFill/>
        </p:spPr>
        <p:txBody>
          <a:bodyPr wrap="square" rtlCol="0">
            <a:spAutoFit/>
          </a:bodyPr>
          <a:lstStyle/>
          <a:p>
            <a:r>
              <a:rPr kumimoji="1" lang="en-US" altLang="zh-CN" sz="1600" b="1" dirty="0" smtClean="0">
                <a:solidFill>
                  <a:srgbClr val="211AA6"/>
                </a:solidFill>
              </a:rPr>
              <a:t>Software Engineering</a:t>
            </a:r>
            <a:endParaRPr kumimoji="1" lang="zh-CN" altLang="en-US" sz="1600" b="1" dirty="0">
              <a:solidFill>
                <a:srgbClr val="211AA6"/>
              </a:solidFill>
            </a:endParaRPr>
          </a:p>
        </p:txBody>
      </p:sp>
      <p:sp>
        <p:nvSpPr>
          <p:cNvPr id="40" name="文本框 39"/>
          <p:cNvSpPr txBox="1"/>
          <p:nvPr/>
        </p:nvSpPr>
        <p:spPr>
          <a:xfrm>
            <a:off x="4800600" y="3352800"/>
            <a:ext cx="3733800" cy="338554"/>
          </a:xfrm>
          <a:prstGeom prst="rect">
            <a:avLst/>
          </a:prstGeom>
          <a:noFill/>
        </p:spPr>
        <p:txBody>
          <a:bodyPr wrap="square" rtlCol="0">
            <a:spAutoFit/>
          </a:bodyPr>
          <a:lstStyle/>
          <a:p>
            <a:r>
              <a:rPr kumimoji="1" lang="en-US" altLang="zh-CN" sz="1600" b="1" dirty="0" smtClean="0">
                <a:solidFill>
                  <a:srgbClr val="211AA6"/>
                </a:solidFill>
              </a:rPr>
              <a:t>Natural Language Processing</a:t>
            </a:r>
            <a:endParaRPr kumimoji="1" lang="zh-CN" altLang="en-US" sz="1600" b="1" dirty="0">
              <a:solidFill>
                <a:srgbClr val="211AA6"/>
              </a:solidFill>
            </a:endParaRPr>
          </a:p>
        </p:txBody>
      </p:sp>
      <p:sp>
        <p:nvSpPr>
          <p:cNvPr id="42" name="标题 1"/>
          <p:cNvSpPr>
            <a:spLocks noGrp="1"/>
          </p:cNvSpPr>
          <p:nvPr>
            <p:ph type="title"/>
          </p:nvPr>
        </p:nvSpPr>
        <p:spPr>
          <a:xfrm>
            <a:off x="574675" y="152400"/>
            <a:ext cx="8001000" cy="762000"/>
          </a:xfrm>
        </p:spPr>
        <p:txBody>
          <a:bodyPr/>
          <a:lstStyle/>
          <a:p>
            <a:r>
              <a:rPr kumimoji="1" lang="en-US" altLang="zh-CN" dirty="0" smtClean="0"/>
              <a:t>Broad Applications</a:t>
            </a:r>
            <a:endParaRPr kumimoji="1" lang="zh-CN" altLang="en-US" dirty="0"/>
          </a:p>
        </p:txBody>
      </p:sp>
      <p:pic>
        <p:nvPicPr>
          <p:cNvPr id="28" name="图片 27"/>
          <p:cNvPicPr>
            <a:picLocks noChangeAspect="1"/>
          </p:cNvPicPr>
          <p:nvPr/>
        </p:nvPicPr>
        <p:blipFill>
          <a:blip r:embed="rId6"/>
          <a:stretch>
            <a:fillRect/>
          </a:stretch>
        </p:blipFill>
        <p:spPr>
          <a:xfrm>
            <a:off x="4953000" y="1371600"/>
            <a:ext cx="3505200" cy="2057877"/>
          </a:xfrm>
          <a:prstGeom prst="rect">
            <a:avLst/>
          </a:prstGeom>
        </p:spPr>
      </p:pic>
      <p:sp>
        <p:nvSpPr>
          <p:cNvPr id="3" name="页脚占位符 2"/>
          <p:cNvSpPr>
            <a:spLocks noGrp="1"/>
          </p:cNvSpPr>
          <p:nvPr>
            <p:ph type="ftr" sz="quarter" idx="11"/>
          </p:nvPr>
        </p:nvSpPr>
        <p:spPr/>
        <p:txBody>
          <a:bodyPr/>
          <a:lstStyle/>
          <a:p>
            <a:pPr>
              <a:defRPr/>
            </a:pPr>
            <a:r>
              <a:rPr lang="en-US" altLang="zh-CN" smtClean="0"/>
              <a:t>A Fast Kernel for Attributed Graphs</a:t>
            </a:r>
            <a:endParaRPr lang="en-US" altLang="zh-CN"/>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Trends and </a:t>
            </a:r>
            <a:r>
              <a:rPr kumimoji="1" lang="en-US" altLang="zh-CN" dirty="0" smtClean="0"/>
              <a:t>Challenges </a:t>
            </a:r>
            <a:r>
              <a:rPr kumimoji="1" lang="en-US" altLang="zh-CN" dirty="0"/>
              <a:t>in the </a:t>
            </a:r>
            <a:r>
              <a:rPr kumimoji="1" lang="en-US" altLang="zh-CN" dirty="0" smtClean="0"/>
              <a:t>Big Data Era</a:t>
            </a:r>
            <a:endParaRPr kumimoji="1" lang="zh-CN" altLang="en-US" dirty="0"/>
          </a:p>
        </p:txBody>
      </p:sp>
      <p:sp>
        <p:nvSpPr>
          <p:cNvPr id="5" name="页脚占位符 4"/>
          <p:cNvSpPr>
            <a:spLocks noGrp="1"/>
          </p:cNvSpPr>
          <p:nvPr>
            <p:ph type="ftr" sz="quarter" idx="11"/>
          </p:nvPr>
        </p:nvSpPr>
        <p:spPr/>
        <p:txBody>
          <a:bodyPr/>
          <a:lstStyle/>
          <a:p>
            <a:pPr>
              <a:defRPr/>
            </a:pPr>
            <a:r>
              <a:rPr lang="en-US" altLang="zh-CN" smtClean="0"/>
              <a:t>A Fast Kernel for Attributed Graphs</a:t>
            </a:r>
            <a:endParaRPr lang="en-US" altLang="zh-CN"/>
          </a:p>
        </p:txBody>
      </p:sp>
      <p:pic>
        <p:nvPicPr>
          <p:cNvPr id="7" name="图片 6"/>
          <p:cNvPicPr>
            <a:picLocks noChangeAspect="1"/>
          </p:cNvPicPr>
          <p:nvPr/>
        </p:nvPicPr>
        <p:blipFill>
          <a:blip r:embed="rId3"/>
          <a:stretch>
            <a:fillRect/>
          </a:stretch>
        </p:blipFill>
        <p:spPr>
          <a:xfrm>
            <a:off x="1143000" y="1981200"/>
            <a:ext cx="2291880" cy="2159924"/>
          </a:xfrm>
          <a:prstGeom prst="rect">
            <a:avLst/>
          </a:prstGeom>
        </p:spPr>
      </p:pic>
      <p:sp>
        <p:nvSpPr>
          <p:cNvPr id="8" name="文本框 7"/>
          <p:cNvSpPr txBox="1"/>
          <p:nvPr/>
        </p:nvSpPr>
        <p:spPr>
          <a:xfrm>
            <a:off x="685800" y="1447800"/>
            <a:ext cx="3505200" cy="461665"/>
          </a:xfrm>
          <a:prstGeom prst="rect">
            <a:avLst/>
          </a:prstGeom>
          <a:noFill/>
        </p:spPr>
        <p:txBody>
          <a:bodyPr wrap="square" rtlCol="0">
            <a:spAutoFit/>
          </a:bodyPr>
          <a:lstStyle/>
          <a:p>
            <a:r>
              <a:rPr lang="en-US" altLang="zh-CN" sz="2400" dirty="0">
                <a:solidFill>
                  <a:srgbClr val="FF0000"/>
                </a:solidFill>
                <a:cs typeface="Arial Narrow"/>
              </a:rPr>
              <a:t>Increasing graph </a:t>
            </a:r>
            <a:r>
              <a:rPr lang="en-US" altLang="zh-CN" sz="2400" dirty="0" smtClean="0">
                <a:solidFill>
                  <a:srgbClr val="FF0000"/>
                </a:solidFill>
                <a:cs typeface="Arial Narrow"/>
              </a:rPr>
              <a:t>size</a:t>
            </a:r>
            <a:endParaRPr kumimoji="1" lang="zh-CN" altLang="en-US" sz="2400" dirty="0"/>
          </a:p>
        </p:txBody>
      </p:sp>
      <p:cxnSp>
        <p:nvCxnSpPr>
          <p:cNvPr id="10" name="直线连接符 9"/>
          <p:cNvCxnSpPr/>
          <p:nvPr/>
        </p:nvCxnSpPr>
        <p:spPr bwMode="auto">
          <a:xfrm flipV="1">
            <a:off x="4343400" y="1676401"/>
            <a:ext cx="838200" cy="4464"/>
          </a:xfrm>
          <a:prstGeom prst="line">
            <a:avLst/>
          </a:prstGeom>
          <a:solidFill>
            <a:schemeClr val="accent1"/>
          </a:solidFill>
          <a:ln w="66675" cap="flat" cmpd="sng" algn="ctr">
            <a:solidFill>
              <a:srgbClr val="000090"/>
            </a:solidFill>
            <a:prstDash val="solid"/>
            <a:round/>
            <a:headEnd type="none" w="med" len="med"/>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文本框 16"/>
          <p:cNvSpPr txBox="1"/>
          <p:nvPr/>
        </p:nvSpPr>
        <p:spPr>
          <a:xfrm>
            <a:off x="5257800" y="1447800"/>
            <a:ext cx="3733800" cy="461665"/>
          </a:xfrm>
          <a:prstGeom prst="rect">
            <a:avLst/>
          </a:prstGeom>
          <a:noFill/>
        </p:spPr>
        <p:txBody>
          <a:bodyPr wrap="square" rtlCol="0">
            <a:spAutoFit/>
          </a:bodyPr>
          <a:lstStyle/>
          <a:p>
            <a:r>
              <a:rPr lang="en-US" altLang="zh-CN" sz="2400" dirty="0">
                <a:solidFill>
                  <a:srgbClr val="3366FF"/>
                </a:solidFill>
                <a:cs typeface="Arial Narrow"/>
              </a:rPr>
              <a:t>More efficient </a:t>
            </a:r>
            <a:r>
              <a:rPr lang="en-US" altLang="zh-CN" sz="2400" dirty="0" smtClean="0">
                <a:solidFill>
                  <a:srgbClr val="3366FF"/>
                </a:solidFill>
                <a:cs typeface="Arial Narrow"/>
              </a:rPr>
              <a:t>methods</a:t>
            </a:r>
            <a:endParaRPr kumimoji="1" lang="zh-CN" altLang="en-US" sz="2400" dirty="0"/>
          </a:p>
        </p:txBody>
      </p:sp>
      <p:sp>
        <p:nvSpPr>
          <p:cNvPr id="21" name="文本框 20"/>
          <p:cNvSpPr txBox="1"/>
          <p:nvPr/>
        </p:nvSpPr>
        <p:spPr>
          <a:xfrm>
            <a:off x="457200" y="4500265"/>
            <a:ext cx="3886200" cy="461665"/>
          </a:xfrm>
          <a:prstGeom prst="rect">
            <a:avLst/>
          </a:prstGeom>
          <a:noFill/>
        </p:spPr>
        <p:txBody>
          <a:bodyPr wrap="square" rtlCol="0">
            <a:spAutoFit/>
          </a:bodyPr>
          <a:lstStyle/>
          <a:p>
            <a:r>
              <a:rPr lang="en-US" altLang="zh-CN" sz="2400" dirty="0" smtClean="0">
                <a:solidFill>
                  <a:srgbClr val="3366FF"/>
                </a:solidFill>
                <a:cs typeface="Arial Narrow"/>
              </a:rPr>
              <a:t>More </a:t>
            </a:r>
            <a:r>
              <a:rPr lang="en-US" altLang="zh-CN" sz="2400" dirty="0">
                <a:solidFill>
                  <a:srgbClr val="3366FF"/>
                </a:solidFill>
                <a:cs typeface="Arial Narrow"/>
              </a:rPr>
              <a:t>versatile methods</a:t>
            </a:r>
          </a:p>
        </p:txBody>
      </p:sp>
      <p:cxnSp>
        <p:nvCxnSpPr>
          <p:cNvPr id="22" name="直线连接符 21"/>
          <p:cNvCxnSpPr/>
          <p:nvPr/>
        </p:nvCxnSpPr>
        <p:spPr bwMode="auto">
          <a:xfrm flipH="1">
            <a:off x="4343400" y="4728865"/>
            <a:ext cx="762000" cy="0"/>
          </a:xfrm>
          <a:prstGeom prst="line">
            <a:avLst/>
          </a:prstGeom>
          <a:solidFill>
            <a:schemeClr val="accent1"/>
          </a:solidFill>
          <a:ln w="66675" cap="flat" cmpd="sng" algn="ctr">
            <a:solidFill>
              <a:srgbClr val="000090"/>
            </a:solidFill>
            <a:prstDash val="solid"/>
            <a:round/>
            <a:headEnd type="none" w="med" len="med"/>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文本框 22"/>
          <p:cNvSpPr txBox="1"/>
          <p:nvPr/>
        </p:nvSpPr>
        <p:spPr>
          <a:xfrm>
            <a:off x="5257800" y="4500265"/>
            <a:ext cx="3733800" cy="461665"/>
          </a:xfrm>
          <a:prstGeom prst="rect">
            <a:avLst/>
          </a:prstGeom>
          <a:noFill/>
        </p:spPr>
        <p:txBody>
          <a:bodyPr wrap="square" rtlCol="0">
            <a:spAutoFit/>
          </a:bodyPr>
          <a:lstStyle/>
          <a:p>
            <a:r>
              <a:rPr lang="en-US" altLang="zh-CN" sz="2400" dirty="0">
                <a:solidFill>
                  <a:srgbClr val="FF0000"/>
                </a:solidFill>
                <a:cs typeface="Arial Narrow"/>
              </a:rPr>
              <a:t>Richer graph attributes </a:t>
            </a:r>
            <a:endParaRPr kumimoji="1" lang="zh-CN" altLang="en-US" sz="2400" dirty="0"/>
          </a:p>
        </p:txBody>
      </p:sp>
      <p:pic>
        <p:nvPicPr>
          <p:cNvPr id="28" name="图片 27"/>
          <p:cNvPicPr>
            <a:picLocks noChangeAspect="1"/>
          </p:cNvPicPr>
          <p:nvPr/>
        </p:nvPicPr>
        <p:blipFill>
          <a:blip r:embed="rId4"/>
          <a:stretch>
            <a:fillRect/>
          </a:stretch>
        </p:blipFill>
        <p:spPr>
          <a:xfrm>
            <a:off x="6019800" y="2061865"/>
            <a:ext cx="2333625" cy="2238375"/>
          </a:xfrm>
          <a:prstGeom prst="rect">
            <a:avLst/>
          </a:prstGeom>
        </p:spPr>
      </p:pic>
      <p:sp>
        <p:nvSpPr>
          <p:cNvPr id="14" name="文本框 13"/>
          <p:cNvSpPr txBox="1"/>
          <p:nvPr/>
        </p:nvSpPr>
        <p:spPr>
          <a:xfrm>
            <a:off x="990600" y="5109865"/>
            <a:ext cx="7467600" cy="830997"/>
          </a:xfrm>
          <a:prstGeom prst="rect">
            <a:avLst/>
          </a:prstGeom>
          <a:noFill/>
          <a:ln>
            <a:solidFill>
              <a:srgbClr val="660066"/>
            </a:solidFill>
          </a:ln>
        </p:spPr>
        <p:txBody>
          <a:bodyPr wrap="square" rtlCol="0">
            <a:spAutoFit/>
          </a:bodyPr>
          <a:lstStyle/>
          <a:p>
            <a:pPr algn="l"/>
            <a:r>
              <a:rPr kumimoji="1" lang="en-US" altLang="zh-CN" sz="2400" dirty="0" smtClean="0"/>
              <a:t>This work: A </a:t>
            </a:r>
            <a:r>
              <a:rPr kumimoji="1" lang="en-US" altLang="zh-CN" sz="2400" dirty="0" smtClean="0">
                <a:solidFill>
                  <a:srgbClr val="3366FF"/>
                </a:solidFill>
              </a:rPr>
              <a:t>linear-time </a:t>
            </a:r>
            <a:r>
              <a:rPr kumimoji="1" lang="en-US" altLang="zh-CN" sz="2400" dirty="0" smtClean="0"/>
              <a:t>kernel that can handle </a:t>
            </a:r>
            <a:r>
              <a:rPr kumimoji="1" lang="en-US" altLang="zh-CN" sz="2400" dirty="0" smtClean="0">
                <a:solidFill>
                  <a:srgbClr val="3366FF"/>
                </a:solidFill>
              </a:rPr>
              <a:t>both categorical and numerical attributes.</a:t>
            </a:r>
            <a:endParaRPr kumimoji="1" lang="zh-CN" altLang="en-US" sz="2400" dirty="0">
              <a:solidFill>
                <a:srgbClr val="3366FF"/>
              </a:solidFill>
            </a:endParaRPr>
          </a:p>
        </p:txBody>
      </p:sp>
      <p:cxnSp>
        <p:nvCxnSpPr>
          <p:cNvPr id="15" name="直线连接符 14"/>
          <p:cNvCxnSpPr/>
          <p:nvPr/>
        </p:nvCxnSpPr>
        <p:spPr bwMode="auto">
          <a:xfrm>
            <a:off x="533400" y="4347865"/>
            <a:ext cx="4191000" cy="0"/>
          </a:xfrm>
          <a:prstGeom prst="line">
            <a:avLst/>
          </a:prstGeom>
          <a:solidFill>
            <a:schemeClr val="accent1"/>
          </a:solidFill>
          <a:ln w="19050" cap="flat" cmpd="sng" algn="ctr">
            <a:solidFill>
              <a:srgbClr val="008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线连接符 17"/>
          <p:cNvCxnSpPr/>
          <p:nvPr/>
        </p:nvCxnSpPr>
        <p:spPr bwMode="auto">
          <a:xfrm flipV="1">
            <a:off x="4724400" y="1985665"/>
            <a:ext cx="0" cy="2362200"/>
          </a:xfrm>
          <a:prstGeom prst="line">
            <a:avLst/>
          </a:prstGeom>
          <a:solidFill>
            <a:schemeClr val="accent1"/>
          </a:solidFill>
          <a:ln w="19050" cap="flat" cmpd="sng" algn="ctr">
            <a:solidFill>
              <a:srgbClr val="008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线连接符 23"/>
          <p:cNvCxnSpPr/>
          <p:nvPr/>
        </p:nvCxnSpPr>
        <p:spPr bwMode="auto">
          <a:xfrm>
            <a:off x="4724400" y="1985665"/>
            <a:ext cx="4114800" cy="0"/>
          </a:xfrm>
          <a:prstGeom prst="line">
            <a:avLst/>
          </a:prstGeom>
          <a:solidFill>
            <a:schemeClr val="accent1"/>
          </a:solidFill>
          <a:ln w="19050" cap="flat" cmpd="sng" algn="ctr">
            <a:solidFill>
              <a:srgbClr val="008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841788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23" grpId="0"/>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Graph Kernel as a Measure of Graph Similarity</a:t>
            </a:r>
            <a:endParaRPr kumimoji="1" lang="zh-CN" altLang="en-US" dirty="0"/>
          </a:p>
        </p:txBody>
      </p:sp>
      <p:sp>
        <p:nvSpPr>
          <p:cNvPr id="3" name="内容占位符 2"/>
          <p:cNvSpPr>
            <a:spLocks noGrp="1"/>
          </p:cNvSpPr>
          <p:nvPr>
            <p:ph idx="1"/>
          </p:nvPr>
        </p:nvSpPr>
        <p:spPr/>
        <p:txBody>
          <a:bodyPr/>
          <a:lstStyle/>
          <a:p>
            <a:pPr marL="457200" indent="-457200">
              <a:buFont typeface="+mj-ea"/>
              <a:buAutoNum type="circleNumDbPlain"/>
            </a:pPr>
            <a:r>
              <a:rPr kumimoji="1" lang="en-US" altLang="zh-CN" dirty="0" smtClean="0"/>
              <a:t>Decompose each graph into a (multi-)set of features</a:t>
            </a:r>
          </a:p>
          <a:p>
            <a:pPr lvl="1"/>
            <a:endParaRPr kumimoji="1" lang="en-US" altLang="zh-CN" dirty="0" smtClean="0"/>
          </a:p>
          <a:p>
            <a:pPr lvl="1"/>
            <a:endParaRPr kumimoji="1" lang="en-US" altLang="zh-CN" dirty="0"/>
          </a:p>
          <a:p>
            <a:pPr lvl="1"/>
            <a:r>
              <a:rPr kumimoji="1" lang="en-US" altLang="zh-CN" dirty="0" err="1" smtClean="0"/>
              <a:t>Subgraphs</a:t>
            </a:r>
            <a:r>
              <a:rPr kumimoji="1" lang="en-US" altLang="zh-CN" dirty="0" smtClean="0"/>
              <a:t> (Gartner et al. 2003, </a:t>
            </a:r>
            <a:r>
              <a:rPr kumimoji="1" lang="en-US" altLang="zh-CN" dirty="0">
                <a:solidFill>
                  <a:srgbClr val="FF0000"/>
                </a:solidFill>
              </a:rPr>
              <a:t>NP-hard!</a:t>
            </a:r>
            <a:r>
              <a:rPr kumimoji="1" lang="en-US" altLang="zh-CN" dirty="0" smtClean="0"/>
              <a:t>)</a:t>
            </a:r>
          </a:p>
          <a:p>
            <a:pPr lvl="1"/>
            <a:r>
              <a:rPr kumimoji="1" lang="en-US" altLang="zh-CN" dirty="0" smtClean="0"/>
              <a:t>Random walks (</a:t>
            </a:r>
            <a:r>
              <a:rPr kumimoji="1" lang="en-US" altLang="zh-CN" dirty="0"/>
              <a:t>Gartner et al</a:t>
            </a:r>
            <a:r>
              <a:rPr kumimoji="1" lang="en-US" altLang="zh-CN" dirty="0" smtClean="0"/>
              <a:t>. 2003, </a:t>
            </a:r>
            <a:r>
              <a:rPr lang="en-US" altLang="zh-CN" dirty="0" smtClean="0"/>
              <a:t>Kashima et al. 2003</a:t>
            </a:r>
            <a:r>
              <a:rPr kumimoji="1" lang="en-US" altLang="zh-CN" dirty="0" smtClean="0"/>
              <a:t>) </a:t>
            </a:r>
          </a:p>
          <a:p>
            <a:pPr lvl="1"/>
            <a:r>
              <a:rPr kumimoji="1" lang="en-US" altLang="zh-CN" dirty="0" err="1" smtClean="0"/>
              <a:t>Subtrees</a:t>
            </a:r>
            <a:r>
              <a:rPr kumimoji="1" lang="en-US" altLang="zh-CN" dirty="0"/>
              <a:t> </a:t>
            </a:r>
            <a:r>
              <a:rPr kumimoji="1" lang="en-US" altLang="zh-CN" dirty="0" smtClean="0"/>
              <a:t>(</a:t>
            </a:r>
            <a:r>
              <a:rPr lang="en-US" altLang="zh-CN" dirty="0" err="1" smtClean="0"/>
              <a:t>Shervashidze</a:t>
            </a:r>
            <a:r>
              <a:rPr lang="en-US" altLang="zh-CN" dirty="0"/>
              <a:t> </a:t>
            </a:r>
            <a:r>
              <a:rPr lang="en-US" altLang="zh-CN" dirty="0" smtClean="0"/>
              <a:t>and </a:t>
            </a:r>
            <a:r>
              <a:rPr lang="en-US" altLang="zh-CN" dirty="0" err="1" smtClean="0"/>
              <a:t>Borgwardt</a:t>
            </a:r>
            <a:r>
              <a:rPr lang="en-US" altLang="zh-CN" dirty="0"/>
              <a:t> </a:t>
            </a:r>
            <a:r>
              <a:rPr lang="en-US" altLang="zh-CN" dirty="0" smtClean="0"/>
              <a:t>2009</a:t>
            </a:r>
            <a:r>
              <a:rPr kumimoji="1" lang="en-US" altLang="zh-CN" dirty="0" smtClean="0"/>
              <a:t>)</a:t>
            </a:r>
          </a:p>
          <a:p>
            <a:pPr lvl="1"/>
            <a:r>
              <a:rPr kumimoji="1" lang="en-US" altLang="zh-CN" dirty="0" smtClean="0"/>
              <a:t>Vectors (</a:t>
            </a:r>
            <a:r>
              <a:rPr lang="en-US" altLang="zh-CN" dirty="0" smtClean="0"/>
              <a:t>Neumann et al. 2016</a:t>
            </a:r>
            <a:r>
              <a:rPr kumimoji="1" lang="en-US" altLang="zh-CN" dirty="0" smtClean="0"/>
              <a:t>)</a:t>
            </a:r>
          </a:p>
          <a:p>
            <a:pPr marL="471487" lvl="1" indent="0">
              <a:buNone/>
            </a:pPr>
            <a:endParaRPr kumimoji="1" lang="zh-CN" altLang="en-US" dirty="0"/>
          </a:p>
        </p:txBody>
      </p:sp>
      <p:sp>
        <p:nvSpPr>
          <p:cNvPr id="5" name="页脚占位符 4"/>
          <p:cNvSpPr>
            <a:spLocks noGrp="1"/>
          </p:cNvSpPr>
          <p:nvPr>
            <p:ph type="ftr" sz="quarter" idx="11"/>
          </p:nvPr>
        </p:nvSpPr>
        <p:spPr/>
        <p:txBody>
          <a:bodyPr/>
          <a:lstStyle/>
          <a:p>
            <a:pPr>
              <a:defRPr/>
            </a:pPr>
            <a:r>
              <a:rPr lang="en-US" altLang="zh-CN" smtClean="0"/>
              <a:t>A Fast Kernel for Attributed Graphs</a:t>
            </a:r>
            <a:endParaRPr lang="en-US" altLang="zh-CN"/>
          </a:p>
        </p:txBody>
      </p:sp>
      <p:graphicFrame>
        <p:nvGraphicFramePr>
          <p:cNvPr id="7" name="对象 6"/>
          <p:cNvGraphicFramePr>
            <a:graphicFrameLocks noChangeAspect="1"/>
          </p:cNvGraphicFramePr>
          <p:nvPr>
            <p:extLst>
              <p:ext uri="{D42A27DB-BD31-4B8C-83A1-F6EECF244321}">
                <p14:modId xmlns:p14="http://schemas.microsoft.com/office/powerpoint/2010/main" val="2911815272"/>
              </p:ext>
            </p:extLst>
          </p:nvPr>
        </p:nvGraphicFramePr>
        <p:xfrm>
          <a:off x="1350963" y="1752600"/>
          <a:ext cx="2892425" cy="449263"/>
        </p:xfrm>
        <a:graphic>
          <a:graphicData uri="http://schemas.openxmlformats.org/presentationml/2006/ole">
            <mc:AlternateContent xmlns:mc="http://schemas.openxmlformats.org/markup-compatibility/2006">
              <mc:Choice xmlns:v="urn:schemas-microsoft-com:vml" Requires="v">
                <p:oleObj spid="_x0000_s2170" name="Equation" r:id="rId4" imgW="1308100" imgH="203200" progId="Equation.DSMT4">
                  <p:embed/>
                </p:oleObj>
              </mc:Choice>
              <mc:Fallback>
                <p:oleObj name="Equation" r:id="rId4" imgW="1308100" imgH="203200" progId="Equation.DSMT4">
                  <p:embed/>
                  <p:pic>
                    <p:nvPicPr>
                      <p:cNvPr id="0" name=""/>
                      <p:cNvPicPr/>
                      <p:nvPr/>
                    </p:nvPicPr>
                    <p:blipFill>
                      <a:blip r:embed="rId5"/>
                      <a:stretch>
                        <a:fillRect/>
                      </a:stretch>
                    </p:blipFill>
                    <p:spPr>
                      <a:xfrm>
                        <a:off x="1350963" y="1752600"/>
                        <a:ext cx="2892425" cy="449263"/>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152926735"/>
              </p:ext>
            </p:extLst>
          </p:nvPr>
        </p:nvGraphicFramePr>
        <p:xfrm>
          <a:off x="4837113" y="1704975"/>
          <a:ext cx="2921000" cy="504825"/>
        </p:xfrm>
        <a:graphic>
          <a:graphicData uri="http://schemas.openxmlformats.org/presentationml/2006/ole">
            <mc:AlternateContent xmlns:mc="http://schemas.openxmlformats.org/markup-compatibility/2006">
              <mc:Choice xmlns:v="urn:schemas-microsoft-com:vml" Requires="v">
                <p:oleObj spid="_x0000_s2171" name="Equation" r:id="rId6" imgW="1320800" imgH="228600" progId="Equation.DSMT4">
                  <p:embed/>
                </p:oleObj>
              </mc:Choice>
              <mc:Fallback>
                <p:oleObj name="Equation" r:id="rId6" imgW="1320800" imgH="228600" progId="Equation.DSMT4">
                  <p:embed/>
                  <p:pic>
                    <p:nvPicPr>
                      <p:cNvPr id="0" name=""/>
                      <p:cNvPicPr/>
                      <p:nvPr/>
                    </p:nvPicPr>
                    <p:blipFill>
                      <a:blip r:embed="rId7"/>
                      <a:stretch>
                        <a:fillRect/>
                      </a:stretch>
                    </p:blipFill>
                    <p:spPr>
                      <a:xfrm>
                        <a:off x="4837113" y="1704975"/>
                        <a:ext cx="2921000" cy="504825"/>
                      </a:xfrm>
                      <a:prstGeom prst="rect">
                        <a:avLst/>
                      </a:prstGeom>
                    </p:spPr>
                  </p:pic>
                </p:oleObj>
              </mc:Fallback>
            </mc:AlternateContent>
          </a:graphicData>
        </a:graphic>
      </p:graphicFrame>
    </p:spTree>
    <p:extLst>
      <p:ext uri="{BB962C8B-B14F-4D97-AF65-F5344CB8AC3E}">
        <p14:creationId xmlns:p14="http://schemas.microsoft.com/office/powerpoint/2010/main" val="363402012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Graph Kernel as a Measure of Graph Similarity</a:t>
            </a:r>
            <a:endParaRPr kumimoji="1" lang="zh-CN" altLang="en-US" dirty="0"/>
          </a:p>
        </p:txBody>
      </p:sp>
      <p:sp>
        <p:nvSpPr>
          <p:cNvPr id="3" name="内容占位符 2"/>
          <p:cNvSpPr>
            <a:spLocks noGrp="1"/>
          </p:cNvSpPr>
          <p:nvPr>
            <p:ph idx="1"/>
          </p:nvPr>
        </p:nvSpPr>
        <p:spPr/>
        <p:txBody>
          <a:bodyPr/>
          <a:lstStyle/>
          <a:p>
            <a:pPr marL="457200" indent="-457200">
              <a:buFont typeface="+mj-ea"/>
              <a:buAutoNum type="circleNumDbPlain"/>
            </a:pPr>
            <a:r>
              <a:rPr kumimoji="1" lang="en-US" altLang="zh-CN" dirty="0" smtClean="0"/>
              <a:t>Decompose each graph into a (multi-)set of features</a:t>
            </a:r>
          </a:p>
          <a:p>
            <a:pPr lvl="1"/>
            <a:endParaRPr kumimoji="1" lang="en-US" altLang="zh-CN" dirty="0" smtClean="0"/>
          </a:p>
          <a:p>
            <a:pPr lvl="1"/>
            <a:endParaRPr kumimoji="1" lang="en-US" altLang="zh-CN" dirty="0"/>
          </a:p>
          <a:p>
            <a:pPr lvl="1"/>
            <a:r>
              <a:rPr kumimoji="1" lang="en-US" altLang="zh-CN" dirty="0" err="1" smtClean="0"/>
              <a:t>Subgraphs</a:t>
            </a:r>
            <a:r>
              <a:rPr kumimoji="1" lang="en-US" altLang="zh-CN" dirty="0" smtClean="0"/>
              <a:t> (Gartner et al. 2003, </a:t>
            </a:r>
            <a:r>
              <a:rPr kumimoji="1" lang="en-US" altLang="zh-CN" dirty="0">
                <a:solidFill>
                  <a:srgbClr val="FF0000"/>
                </a:solidFill>
              </a:rPr>
              <a:t>NP-hard!</a:t>
            </a:r>
            <a:r>
              <a:rPr kumimoji="1" lang="en-US" altLang="zh-CN" dirty="0" smtClean="0"/>
              <a:t>)</a:t>
            </a:r>
          </a:p>
          <a:p>
            <a:pPr lvl="1"/>
            <a:r>
              <a:rPr kumimoji="1" lang="en-US" altLang="zh-CN" dirty="0" smtClean="0"/>
              <a:t>Random walks (</a:t>
            </a:r>
            <a:r>
              <a:rPr kumimoji="1" lang="en-US" altLang="zh-CN" dirty="0"/>
              <a:t>Gartner et al</a:t>
            </a:r>
            <a:r>
              <a:rPr kumimoji="1" lang="en-US" altLang="zh-CN" dirty="0" smtClean="0"/>
              <a:t>. 2003, </a:t>
            </a:r>
            <a:r>
              <a:rPr lang="en-US" altLang="zh-CN" dirty="0" smtClean="0"/>
              <a:t>Kashima et al. 2003</a:t>
            </a:r>
            <a:r>
              <a:rPr kumimoji="1" lang="en-US" altLang="zh-CN" dirty="0" smtClean="0"/>
              <a:t>) </a:t>
            </a:r>
          </a:p>
          <a:p>
            <a:pPr lvl="1"/>
            <a:r>
              <a:rPr kumimoji="1" lang="en-US" altLang="zh-CN" dirty="0" err="1" smtClean="0"/>
              <a:t>Subtrees</a:t>
            </a:r>
            <a:r>
              <a:rPr kumimoji="1" lang="en-US" altLang="zh-CN" dirty="0"/>
              <a:t> </a:t>
            </a:r>
            <a:r>
              <a:rPr kumimoji="1" lang="en-US" altLang="zh-CN" dirty="0" smtClean="0"/>
              <a:t>(</a:t>
            </a:r>
            <a:r>
              <a:rPr lang="en-US" altLang="zh-CN" dirty="0" err="1" smtClean="0"/>
              <a:t>Shervashidze</a:t>
            </a:r>
            <a:r>
              <a:rPr lang="en-US" altLang="zh-CN" dirty="0"/>
              <a:t> </a:t>
            </a:r>
            <a:r>
              <a:rPr lang="en-US" altLang="zh-CN" dirty="0" smtClean="0"/>
              <a:t>and </a:t>
            </a:r>
            <a:r>
              <a:rPr lang="en-US" altLang="zh-CN" dirty="0" err="1" smtClean="0"/>
              <a:t>Borgwardt</a:t>
            </a:r>
            <a:r>
              <a:rPr lang="en-US" altLang="zh-CN" dirty="0"/>
              <a:t> </a:t>
            </a:r>
            <a:r>
              <a:rPr lang="en-US" altLang="zh-CN" dirty="0" smtClean="0"/>
              <a:t>2009</a:t>
            </a:r>
            <a:r>
              <a:rPr kumimoji="1" lang="en-US" altLang="zh-CN" dirty="0" smtClean="0"/>
              <a:t>)</a:t>
            </a:r>
          </a:p>
          <a:p>
            <a:pPr lvl="1"/>
            <a:r>
              <a:rPr kumimoji="1" lang="en-US" altLang="zh-CN" dirty="0" smtClean="0">
                <a:solidFill>
                  <a:srgbClr val="3366FF"/>
                </a:solidFill>
              </a:rPr>
              <a:t>Vectors</a:t>
            </a:r>
            <a:r>
              <a:rPr kumimoji="1" lang="en-US" altLang="zh-CN" dirty="0" smtClean="0"/>
              <a:t> (</a:t>
            </a:r>
            <a:r>
              <a:rPr lang="en-US" altLang="zh-CN" dirty="0" smtClean="0"/>
              <a:t>Neumann et al. 2016</a:t>
            </a:r>
            <a:r>
              <a:rPr kumimoji="1" lang="en-US" altLang="zh-CN" dirty="0" smtClean="0"/>
              <a:t>)</a:t>
            </a:r>
          </a:p>
          <a:p>
            <a:pPr marL="471487" lvl="1" indent="0">
              <a:buNone/>
            </a:pPr>
            <a:endParaRPr kumimoji="1" lang="zh-CN" altLang="en-US" dirty="0"/>
          </a:p>
        </p:txBody>
      </p:sp>
      <p:sp>
        <p:nvSpPr>
          <p:cNvPr id="5" name="页脚占位符 4"/>
          <p:cNvSpPr>
            <a:spLocks noGrp="1"/>
          </p:cNvSpPr>
          <p:nvPr>
            <p:ph type="ftr" sz="quarter" idx="11"/>
          </p:nvPr>
        </p:nvSpPr>
        <p:spPr/>
        <p:txBody>
          <a:bodyPr/>
          <a:lstStyle/>
          <a:p>
            <a:pPr>
              <a:defRPr/>
            </a:pPr>
            <a:r>
              <a:rPr lang="en-US" altLang="zh-CN" smtClean="0"/>
              <a:t>A Fast Kernel for Attributed Graphs</a:t>
            </a:r>
            <a:endParaRPr lang="en-US" altLang="zh-CN"/>
          </a:p>
        </p:txBody>
      </p:sp>
      <p:graphicFrame>
        <p:nvGraphicFramePr>
          <p:cNvPr id="7" name="对象 6"/>
          <p:cNvGraphicFramePr>
            <a:graphicFrameLocks noChangeAspect="1"/>
          </p:cNvGraphicFramePr>
          <p:nvPr>
            <p:extLst>
              <p:ext uri="{D42A27DB-BD31-4B8C-83A1-F6EECF244321}">
                <p14:modId xmlns:p14="http://schemas.microsoft.com/office/powerpoint/2010/main" val="463159830"/>
              </p:ext>
            </p:extLst>
          </p:nvPr>
        </p:nvGraphicFramePr>
        <p:xfrm>
          <a:off x="1350963" y="1752600"/>
          <a:ext cx="2892425" cy="449263"/>
        </p:xfrm>
        <a:graphic>
          <a:graphicData uri="http://schemas.openxmlformats.org/presentationml/2006/ole">
            <mc:AlternateContent xmlns:mc="http://schemas.openxmlformats.org/markup-compatibility/2006">
              <mc:Choice xmlns:v="urn:schemas-microsoft-com:vml" Requires="v">
                <p:oleObj spid="_x0000_s3184" name="Equation" r:id="rId4" imgW="1308100" imgH="203200" progId="Equation.DSMT4">
                  <p:embed/>
                </p:oleObj>
              </mc:Choice>
              <mc:Fallback>
                <p:oleObj name="Equation" r:id="rId4" imgW="1308100" imgH="203200" progId="Equation.DSMT4">
                  <p:embed/>
                  <p:pic>
                    <p:nvPicPr>
                      <p:cNvPr id="0" name=""/>
                      <p:cNvPicPr/>
                      <p:nvPr/>
                    </p:nvPicPr>
                    <p:blipFill>
                      <a:blip r:embed="rId5"/>
                      <a:stretch>
                        <a:fillRect/>
                      </a:stretch>
                    </p:blipFill>
                    <p:spPr>
                      <a:xfrm>
                        <a:off x="1350963" y="1752600"/>
                        <a:ext cx="2892425" cy="449263"/>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23170170"/>
              </p:ext>
            </p:extLst>
          </p:nvPr>
        </p:nvGraphicFramePr>
        <p:xfrm>
          <a:off x="4837113" y="1704975"/>
          <a:ext cx="2921000" cy="504825"/>
        </p:xfrm>
        <a:graphic>
          <a:graphicData uri="http://schemas.openxmlformats.org/presentationml/2006/ole">
            <mc:AlternateContent xmlns:mc="http://schemas.openxmlformats.org/markup-compatibility/2006">
              <mc:Choice xmlns:v="urn:schemas-microsoft-com:vml" Requires="v">
                <p:oleObj spid="_x0000_s3185" name="Equation" r:id="rId6" imgW="1320800" imgH="228600" progId="Equation.DSMT4">
                  <p:embed/>
                </p:oleObj>
              </mc:Choice>
              <mc:Fallback>
                <p:oleObj name="Equation" r:id="rId6" imgW="1320800" imgH="228600" progId="Equation.DSMT4">
                  <p:embed/>
                  <p:pic>
                    <p:nvPicPr>
                      <p:cNvPr id="0" name=""/>
                      <p:cNvPicPr/>
                      <p:nvPr/>
                    </p:nvPicPr>
                    <p:blipFill>
                      <a:blip r:embed="rId7"/>
                      <a:stretch>
                        <a:fillRect/>
                      </a:stretch>
                    </p:blipFill>
                    <p:spPr>
                      <a:xfrm>
                        <a:off x="4837113" y="1704975"/>
                        <a:ext cx="2921000" cy="504825"/>
                      </a:xfrm>
                      <a:prstGeom prst="rect">
                        <a:avLst/>
                      </a:prstGeom>
                    </p:spPr>
                  </p:pic>
                </p:oleObj>
              </mc:Fallback>
            </mc:AlternateContent>
          </a:graphicData>
        </a:graphic>
      </p:graphicFrame>
    </p:spTree>
    <p:extLst>
      <p:ext uri="{BB962C8B-B14F-4D97-AF65-F5344CB8AC3E}">
        <p14:creationId xmlns:p14="http://schemas.microsoft.com/office/powerpoint/2010/main" val="218803853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Graph Kernel as a Measure of Graph Similarity</a:t>
            </a:r>
            <a:endParaRPr kumimoji="1" lang="zh-CN" altLang="en-US" dirty="0"/>
          </a:p>
        </p:txBody>
      </p:sp>
      <p:sp>
        <p:nvSpPr>
          <p:cNvPr id="3" name="内容占位符 2"/>
          <p:cNvSpPr>
            <a:spLocks noGrp="1"/>
          </p:cNvSpPr>
          <p:nvPr>
            <p:ph idx="1"/>
          </p:nvPr>
        </p:nvSpPr>
        <p:spPr/>
        <p:txBody>
          <a:bodyPr/>
          <a:lstStyle/>
          <a:p>
            <a:pPr marL="457200" indent="-457200">
              <a:buFont typeface="+mj-ea"/>
              <a:buAutoNum type="circleNumDbPlain"/>
            </a:pPr>
            <a:r>
              <a:rPr kumimoji="1" lang="en-US" altLang="zh-CN" dirty="0" smtClean="0"/>
              <a:t>Decompose each graph into a (multi-)set of features</a:t>
            </a:r>
          </a:p>
          <a:p>
            <a:pPr lvl="1"/>
            <a:endParaRPr kumimoji="1" lang="en-US" altLang="zh-CN" dirty="0" smtClean="0"/>
          </a:p>
          <a:p>
            <a:pPr lvl="1"/>
            <a:endParaRPr kumimoji="1" lang="en-US" altLang="zh-CN" dirty="0"/>
          </a:p>
          <a:p>
            <a:pPr lvl="1"/>
            <a:r>
              <a:rPr kumimoji="1" lang="en-US" altLang="zh-CN" dirty="0" err="1" smtClean="0"/>
              <a:t>Subgraphs</a:t>
            </a:r>
            <a:r>
              <a:rPr kumimoji="1" lang="en-US" altLang="zh-CN" dirty="0" smtClean="0"/>
              <a:t> (Gartner et al. 2003, </a:t>
            </a:r>
            <a:r>
              <a:rPr kumimoji="1" lang="en-US" altLang="zh-CN" dirty="0">
                <a:solidFill>
                  <a:srgbClr val="FF0000"/>
                </a:solidFill>
              </a:rPr>
              <a:t>NP-hard!</a:t>
            </a:r>
            <a:r>
              <a:rPr kumimoji="1" lang="en-US" altLang="zh-CN" dirty="0" smtClean="0"/>
              <a:t>)</a:t>
            </a:r>
          </a:p>
          <a:p>
            <a:pPr lvl="1"/>
            <a:r>
              <a:rPr kumimoji="1" lang="en-US" altLang="zh-CN" dirty="0" smtClean="0"/>
              <a:t>Random walks (</a:t>
            </a:r>
            <a:r>
              <a:rPr kumimoji="1" lang="en-US" altLang="zh-CN" dirty="0"/>
              <a:t>Gartner et al</a:t>
            </a:r>
            <a:r>
              <a:rPr kumimoji="1" lang="en-US" altLang="zh-CN" dirty="0" smtClean="0"/>
              <a:t>. 2003, </a:t>
            </a:r>
            <a:r>
              <a:rPr lang="en-US" altLang="zh-CN" dirty="0" smtClean="0"/>
              <a:t>Kashima et al. 2003</a:t>
            </a:r>
            <a:r>
              <a:rPr kumimoji="1" lang="en-US" altLang="zh-CN" dirty="0" smtClean="0"/>
              <a:t>) </a:t>
            </a:r>
          </a:p>
          <a:p>
            <a:pPr lvl="1"/>
            <a:r>
              <a:rPr kumimoji="1" lang="en-US" altLang="zh-CN" dirty="0" err="1" smtClean="0"/>
              <a:t>Subtrees</a:t>
            </a:r>
            <a:r>
              <a:rPr kumimoji="1" lang="en-US" altLang="zh-CN" dirty="0"/>
              <a:t> </a:t>
            </a:r>
            <a:r>
              <a:rPr kumimoji="1" lang="en-US" altLang="zh-CN" dirty="0" smtClean="0"/>
              <a:t>(</a:t>
            </a:r>
            <a:r>
              <a:rPr lang="en-US" altLang="zh-CN" dirty="0" err="1" smtClean="0"/>
              <a:t>Shervashidze</a:t>
            </a:r>
            <a:r>
              <a:rPr lang="en-US" altLang="zh-CN" dirty="0"/>
              <a:t> </a:t>
            </a:r>
            <a:r>
              <a:rPr lang="en-US" altLang="zh-CN" dirty="0" smtClean="0"/>
              <a:t>and </a:t>
            </a:r>
            <a:r>
              <a:rPr lang="en-US" altLang="zh-CN" dirty="0" err="1" smtClean="0"/>
              <a:t>Borgwardt</a:t>
            </a:r>
            <a:r>
              <a:rPr lang="en-US" altLang="zh-CN" dirty="0"/>
              <a:t> </a:t>
            </a:r>
            <a:r>
              <a:rPr lang="en-US" altLang="zh-CN" dirty="0" smtClean="0"/>
              <a:t>2009</a:t>
            </a:r>
            <a:r>
              <a:rPr kumimoji="1" lang="en-US" altLang="zh-CN" dirty="0" smtClean="0"/>
              <a:t>)</a:t>
            </a:r>
          </a:p>
          <a:p>
            <a:pPr lvl="1"/>
            <a:r>
              <a:rPr kumimoji="1" lang="en-US" altLang="zh-CN" dirty="0" smtClean="0">
                <a:solidFill>
                  <a:srgbClr val="3366FF"/>
                </a:solidFill>
              </a:rPr>
              <a:t>Vectors</a:t>
            </a:r>
            <a:r>
              <a:rPr kumimoji="1" lang="en-US" altLang="zh-CN" dirty="0" smtClean="0"/>
              <a:t> (</a:t>
            </a:r>
            <a:r>
              <a:rPr lang="en-US" altLang="zh-CN" dirty="0" smtClean="0"/>
              <a:t>Neumann et al. 2016</a:t>
            </a:r>
            <a:r>
              <a:rPr kumimoji="1" lang="en-US" altLang="zh-CN" dirty="0" smtClean="0"/>
              <a:t>)</a:t>
            </a:r>
          </a:p>
          <a:p>
            <a:pPr>
              <a:buFont typeface="+mj-ea"/>
              <a:buAutoNum type="circleNumDbPlain"/>
            </a:pPr>
            <a:r>
              <a:rPr kumimoji="1" lang="en-US" altLang="zh-CN" dirty="0" smtClean="0"/>
              <a:t>Compare feature sets</a:t>
            </a:r>
            <a:endParaRPr kumimoji="1" lang="en-US" altLang="zh-CN" dirty="0"/>
          </a:p>
          <a:p>
            <a:pPr lvl="1">
              <a:buClr>
                <a:srgbClr val="CC0000"/>
              </a:buClr>
            </a:pPr>
            <a:r>
              <a:rPr kumimoji="1" lang="en-US" altLang="zh-CN" dirty="0" smtClean="0">
                <a:solidFill>
                  <a:srgbClr val="000000"/>
                </a:solidFill>
              </a:rPr>
              <a:t>Pair-wise comparison (</a:t>
            </a:r>
            <a:r>
              <a:rPr kumimoji="1" lang="en-US" altLang="zh-CN" dirty="0" smtClean="0">
                <a:solidFill>
                  <a:srgbClr val="FF0000"/>
                </a:solidFill>
              </a:rPr>
              <a:t>quadratic</a:t>
            </a:r>
            <a:r>
              <a:rPr kumimoji="1" lang="en-US" altLang="zh-CN" dirty="0" smtClean="0">
                <a:solidFill>
                  <a:srgbClr val="000000"/>
                </a:solidFill>
              </a:rPr>
              <a:t>)</a:t>
            </a:r>
          </a:p>
          <a:p>
            <a:pPr lvl="1">
              <a:buClr>
                <a:srgbClr val="CC0000"/>
              </a:buClr>
            </a:pPr>
            <a:endParaRPr kumimoji="1" lang="en-US" altLang="zh-CN" dirty="0">
              <a:solidFill>
                <a:srgbClr val="000000"/>
              </a:solidFill>
            </a:endParaRPr>
          </a:p>
        </p:txBody>
      </p:sp>
      <p:sp>
        <p:nvSpPr>
          <p:cNvPr id="5" name="页脚占位符 4"/>
          <p:cNvSpPr>
            <a:spLocks noGrp="1"/>
          </p:cNvSpPr>
          <p:nvPr>
            <p:ph type="ftr" sz="quarter" idx="11"/>
          </p:nvPr>
        </p:nvSpPr>
        <p:spPr/>
        <p:txBody>
          <a:bodyPr/>
          <a:lstStyle/>
          <a:p>
            <a:pPr>
              <a:defRPr/>
            </a:pPr>
            <a:r>
              <a:rPr lang="en-US" altLang="zh-CN" smtClean="0"/>
              <a:t>A Fast Kernel for Attributed Graphs</a:t>
            </a:r>
            <a:endParaRPr lang="en-US" altLang="zh-CN"/>
          </a:p>
        </p:txBody>
      </p:sp>
      <p:graphicFrame>
        <p:nvGraphicFramePr>
          <p:cNvPr id="7" name="对象 6"/>
          <p:cNvGraphicFramePr>
            <a:graphicFrameLocks noChangeAspect="1"/>
          </p:cNvGraphicFramePr>
          <p:nvPr>
            <p:extLst>
              <p:ext uri="{D42A27DB-BD31-4B8C-83A1-F6EECF244321}">
                <p14:modId xmlns:p14="http://schemas.microsoft.com/office/powerpoint/2010/main" val="1703933891"/>
              </p:ext>
            </p:extLst>
          </p:nvPr>
        </p:nvGraphicFramePr>
        <p:xfrm>
          <a:off x="1350963" y="1752600"/>
          <a:ext cx="2892425" cy="449263"/>
        </p:xfrm>
        <a:graphic>
          <a:graphicData uri="http://schemas.openxmlformats.org/presentationml/2006/ole">
            <mc:AlternateContent xmlns:mc="http://schemas.openxmlformats.org/markup-compatibility/2006">
              <mc:Choice xmlns:v="urn:schemas-microsoft-com:vml" Requires="v">
                <p:oleObj spid="_x0000_s4208" name="Equation" r:id="rId4" imgW="1308100" imgH="203200" progId="Equation.DSMT4">
                  <p:embed/>
                </p:oleObj>
              </mc:Choice>
              <mc:Fallback>
                <p:oleObj name="Equation" r:id="rId4" imgW="1308100" imgH="203200" progId="Equation.DSMT4">
                  <p:embed/>
                  <p:pic>
                    <p:nvPicPr>
                      <p:cNvPr id="0" name=""/>
                      <p:cNvPicPr/>
                      <p:nvPr/>
                    </p:nvPicPr>
                    <p:blipFill>
                      <a:blip r:embed="rId5"/>
                      <a:stretch>
                        <a:fillRect/>
                      </a:stretch>
                    </p:blipFill>
                    <p:spPr>
                      <a:xfrm>
                        <a:off x="1350963" y="1752600"/>
                        <a:ext cx="2892425" cy="449263"/>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983644891"/>
              </p:ext>
            </p:extLst>
          </p:nvPr>
        </p:nvGraphicFramePr>
        <p:xfrm>
          <a:off x="4837113" y="1704975"/>
          <a:ext cx="2921000" cy="504825"/>
        </p:xfrm>
        <a:graphic>
          <a:graphicData uri="http://schemas.openxmlformats.org/presentationml/2006/ole">
            <mc:AlternateContent xmlns:mc="http://schemas.openxmlformats.org/markup-compatibility/2006">
              <mc:Choice xmlns:v="urn:schemas-microsoft-com:vml" Requires="v">
                <p:oleObj spid="_x0000_s4209" name="Equation" r:id="rId6" imgW="1320800" imgH="228600" progId="Equation.DSMT4">
                  <p:embed/>
                </p:oleObj>
              </mc:Choice>
              <mc:Fallback>
                <p:oleObj name="Equation" r:id="rId6" imgW="1320800" imgH="228600" progId="Equation.DSMT4">
                  <p:embed/>
                  <p:pic>
                    <p:nvPicPr>
                      <p:cNvPr id="0" name=""/>
                      <p:cNvPicPr/>
                      <p:nvPr/>
                    </p:nvPicPr>
                    <p:blipFill>
                      <a:blip r:embed="rId7"/>
                      <a:stretch>
                        <a:fillRect/>
                      </a:stretch>
                    </p:blipFill>
                    <p:spPr>
                      <a:xfrm>
                        <a:off x="4837113" y="1704975"/>
                        <a:ext cx="2921000" cy="504825"/>
                      </a:xfrm>
                      <a:prstGeom prst="rect">
                        <a:avLst/>
                      </a:prstGeom>
                    </p:spPr>
                  </p:pic>
                </p:oleObj>
              </mc:Fallback>
            </mc:AlternateContent>
          </a:graphicData>
        </a:graphic>
      </p:graphicFrame>
    </p:spTree>
    <p:extLst>
      <p:ext uri="{BB962C8B-B14F-4D97-AF65-F5344CB8AC3E}">
        <p14:creationId xmlns:p14="http://schemas.microsoft.com/office/powerpoint/2010/main" val="140219776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Graph Kernel as a Measure of Graph Similarity</a:t>
            </a:r>
            <a:endParaRPr kumimoji="1" lang="zh-CN" altLang="en-US" dirty="0"/>
          </a:p>
        </p:txBody>
      </p:sp>
      <p:sp>
        <p:nvSpPr>
          <p:cNvPr id="3" name="内容占位符 2"/>
          <p:cNvSpPr>
            <a:spLocks noGrp="1"/>
          </p:cNvSpPr>
          <p:nvPr>
            <p:ph idx="1"/>
          </p:nvPr>
        </p:nvSpPr>
        <p:spPr/>
        <p:txBody>
          <a:bodyPr/>
          <a:lstStyle/>
          <a:p>
            <a:pPr marL="457200" indent="-457200">
              <a:buFont typeface="+mj-ea"/>
              <a:buAutoNum type="circleNumDbPlain"/>
            </a:pPr>
            <a:r>
              <a:rPr kumimoji="1" lang="en-US" altLang="zh-CN" dirty="0" smtClean="0"/>
              <a:t>Decompose each graph into a (multi-)set of features</a:t>
            </a:r>
          </a:p>
          <a:p>
            <a:pPr lvl="1"/>
            <a:endParaRPr kumimoji="1" lang="en-US" altLang="zh-CN" dirty="0" smtClean="0"/>
          </a:p>
          <a:p>
            <a:pPr lvl="1"/>
            <a:endParaRPr kumimoji="1" lang="en-US" altLang="zh-CN" dirty="0"/>
          </a:p>
          <a:p>
            <a:pPr lvl="1"/>
            <a:r>
              <a:rPr kumimoji="1" lang="en-US" altLang="zh-CN" dirty="0" err="1" smtClean="0"/>
              <a:t>Subgraphs</a:t>
            </a:r>
            <a:r>
              <a:rPr kumimoji="1" lang="en-US" altLang="zh-CN" dirty="0" smtClean="0"/>
              <a:t> (Gartner et al. 2003, </a:t>
            </a:r>
            <a:r>
              <a:rPr kumimoji="1" lang="en-US" altLang="zh-CN" dirty="0">
                <a:solidFill>
                  <a:srgbClr val="FF0000"/>
                </a:solidFill>
              </a:rPr>
              <a:t>NP-hard!</a:t>
            </a:r>
            <a:r>
              <a:rPr kumimoji="1" lang="en-US" altLang="zh-CN" dirty="0" smtClean="0"/>
              <a:t>)</a:t>
            </a:r>
          </a:p>
          <a:p>
            <a:pPr lvl="1"/>
            <a:r>
              <a:rPr kumimoji="1" lang="en-US" altLang="zh-CN" dirty="0" smtClean="0"/>
              <a:t>Random walks (</a:t>
            </a:r>
            <a:r>
              <a:rPr kumimoji="1" lang="en-US" altLang="zh-CN" dirty="0"/>
              <a:t>Gartner et al</a:t>
            </a:r>
            <a:r>
              <a:rPr kumimoji="1" lang="en-US" altLang="zh-CN" dirty="0" smtClean="0"/>
              <a:t>. 2003, </a:t>
            </a:r>
            <a:r>
              <a:rPr lang="en-US" altLang="zh-CN" dirty="0" smtClean="0"/>
              <a:t>Kashima et al. 2003</a:t>
            </a:r>
            <a:r>
              <a:rPr kumimoji="1" lang="en-US" altLang="zh-CN" dirty="0" smtClean="0"/>
              <a:t>) </a:t>
            </a:r>
          </a:p>
          <a:p>
            <a:pPr lvl="1"/>
            <a:r>
              <a:rPr kumimoji="1" lang="en-US" altLang="zh-CN" dirty="0" err="1" smtClean="0"/>
              <a:t>Subtrees</a:t>
            </a:r>
            <a:r>
              <a:rPr kumimoji="1" lang="en-US" altLang="zh-CN" dirty="0"/>
              <a:t> </a:t>
            </a:r>
            <a:r>
              <a:rPr kumimoji="1" lang="en-US" altLang="zh-CN" dirty="0" smtClean="0"/>
              <a:t>(</a:t>
            </a:r>
            <a:r>
              <a:rPr lang="en-US" altLang="zh-CN" dirty="0" err="1" smtClean="0"/>
              <a:t>Shervashidze</a:t>
            </a:r>
            <a:r>
              <a:rPr lang="en-US" altLang="zh-CN" dirty="0"/>
              <a:t> </a:t>
            </a:r>
            <a:r>
              <a:rPr lang="en-US" altLang="zh-CN" dirty="0" smtClean="0"/>
              <a:t>and </a:t>
            </a:r>
            <a:r>
              <a:rPr lang="en-US" altLang="zh-CN" dirty="0" err="1" smtClean="0"/>
              <a:t>Borgwardt</a:t>
            </a:r>
            <a:r>
              <a:rPr lang="en-US" altLang="zh-CN" dirty="0"/>
              <a:t> </a:t>
            </a:r>
            <a:r>
              <a:rPr lang="en-US" altLang="zh-CN" dirty="0" smtClean="0"/>
              <a:t>2009</a:t>
            </a:r>
            <a:r>
              <a:rPr kumimoji="1" lang="en-US" altLang="zh-CN" dirty="0" smtClean="0"/>
              <a:t>)</a:t>
            </a:r>
          </a:p>
          <a:p>
            <a:pPr lvl="1"/>
            <a:r>
              <a:rPr kumimoji="1" lang="en-US" altLang="zh-CN" dirty="0" smtClean="0">
                <a:solidFill>
                  <a:srgbClr val="3366FF"/>
                </a:solidFill>
              </a:rPr>
              <a:t>Vectors</a:t>
            </a:r>
            <a:r>
              <a:rPr kumimoji="1" lang="en-US" altLang="zh-CN" dirty="0" smtClean="0"/>
              <a:t> (</a:t>
            </a:r>
            <a:r>
              <a:rPr lang="en-US" altLang="zh-CN" dirty="0" smtClean="0"/>
              <a:t>Neumann et al. 2016</a:t>
            </a:r>
            <a:r>
              <a:rPr kumimoji="1" lang="en-US" altLang="zh-CN" dirty="0" smtClean="0"/>
              <a:t>)</a:t>
            </a:r>
          </a:p>
          <a:p>
            <a:pPr>
              <a:buFont typeface="+mj-ea"/>
              <a:buAutoNum type="circleNumDbPlain"/>
            </a:pPr>
            <a:r>
              <a:rPr kumimoji="1" lang="en-US" altLang="zh-CN" dirty="0" smtClean="0"/>
              <a:t>Compare feature sets</a:t>
            </a:r>
            <a:endParaRPr kumimoji="1" lang="en-US" altLang="zh-CN" dirty="0"/>
          </a:p>
          <a:p>
            <a:pPr lvl="1">
              <a:buClr>
                <a:srgbClr val="CC0000"/>
              </a:buClr>
            </a:pPr>
            <a:r>
              <a:rPr kumimoji="1" lang="en-US" altLang="zh-CN" dirty="0" smtClean="0">
                <a:solidFill>
                  <a:srgbClr val="000000"/>
                </a:solidFill>
              </a:rPr>
              <a:t>Pair-wise comparison (</a:t>
            </a:r>
            <a:r>
              <a:rPr kumimoji="1" lang="en-US" altLang="zh-CN" dirty="0" smtClean="0">
                <a:solidFill>
                  <a:srgbClr val="FF0000"/>
                </a:solidFill>
              </a:rPr>
              <a:t>quadratic</a:t>
            </a:r>
            <a:r>
              <a:rPr kumimoji="1" lang="en-US" altLang="zh-CN" dirty="0" smtClean="0">
                <a:solidFill>
                  <a:srgbClr val="000000"/>
                </a:solidFill>
              </a:rPr>
              <a:t>)</a:t>
            </a:r>
            <a:endParaRPr kumimoji="1" lang="en-US" altLang="zh-CN" dirty="0"/>
          </a:p>
          <a:p>
            <a:pPr lvl="1">
              <a:buClr>
                <a:srgbClr val="CC0000"/>
              </a:buClr>
            </a:pPr>
            <a:r>
              <a:rPr kumimoji="1" lang="en-US" altLang="zh-CN" dirty="0" smtClean="0">
                <a:solidFill>
                  <a:srgbClr val="000000"/>
                </a:solidFill>
              </a:rPr>
              <a:t>Inner product (</a:t>
            </a:r>
            <a:r>
              <a:rPr kumimoji="1" lang="en-US" altLang="zh-CN" dirty="0" smtClean="0">
                <a:solidFill>
                  <a:srgbClr val="3366FF"/>
                </a:solidFill>
              </a:rPr>
              <a:t>linear</a:t>
            </a:r>
            <a:r>
              <a:rPr kumimoji="1" lang="en-US" altLang="zh-CN" dirty="0">
                <a:solidFill>
                  <a:srgbClr val="000000"/>
                </a:solidFill>
              </a:rPr>
              <a:t>;</a:t>
            </a:r>
            <a:r>
              <a:rPr kumimoji="1" lang="en-US" altLang="zh-CN" dirty="0" smtClean="0">
                <a:solidFill>
                  <a:srgbClr val="000000"/>
                </a:solidFill>
              </a:rPr>
              <a:t> </a:t>
            </a:r>
            <a:r>
              <a:rPr kumimoji="1" lang="en-US" altLang="zh-CN" dirty="0" smtClean="0">
                <a:solidFill>
                  <a:srgbClr val="FF0000"/>
                </a:solidFill>
              </a:rPr>
              <a:t>only when features are discrete</a:t>
            </a:r>
            <a:r>
              <a:rPr kumimoji="1" lang="en-US" altLang="zh-CN" dirty="0" smtClean="0">
                <a:solidFill>
                  <a:srgbClr val="000000"/>
                </a:solidFill>
              </a:rPr>
              <a:t>)</a:t>
            </a:r>
          </a:p>
          <a:p>
            <a:pPr lvl="1">
              <a:buClr>
                <a:srgbClr val="CC0000"/>
              </a:buClr>
            </a:pPr>
            <a:endParaRPr kumimoji="1" lang="en-US" altLang="zh-CN" dirty="0">
              <a:solidFill>
                <a:srgbClr val="000000"/>
              </a:solidFill>
            </a:endParaRPr>
          </a:p>
        </p:txBody>
      </p:sp>
      <p:sp>
        <p:nvSpPr>
          <p:cNvPr id="5" name="页脚占位符 4"/>
          <p:cNvSpPr>
            <a:spLocks noGrp="1"/>
          </p:cNvSpPr>
          <p:nvPr>
            <p:ph type="ftr" sz="quarter" idx="11"/>
          </p:nvPr>
        </p:nvSpPr>
        <p:spPr/>
        <p:txBody>
          <a:bodyPr/>
          <a:lstStyle/>
          <a:p>
            <a:pPr>
              <a:defRPr/>
            </a:pPr>
            <a:r>
              <a:rPr lang="en-US" altLang="zh-CN" smtClean="0"/>
              <a:t>A Fast Kernel for Attributed Graphs</a:t>
            </a:r>
            <a:endParaRPr lang="en-US" altLang="zh-CN"/>
          </a:p>
        </p:txBody>
      </p:sp>
      <p:graphicFrame>
        <p:nvGraphicFramePr>
          <p:cNvPr id="7" name="对象 6"/>
          <p:cNvGraphicFramePr>
            <a:graphicFrameLocks noChangeAspect="1"/>
          </p:cNvGraphicFramePr>
          <p:nvPr>
            <p:extLst>
              <p:ext uri="{D42A27DB-BD31-4B8C-83A1-F6EECF244321}">
                <p14:modId xmlns:p14="http://schemas.microsoft.com/office/powerpoint/2010/main" val="3414578399"/>
              </p:ext>
            </p:extLst>
          </p:nvPr>
        </p:nvGraphicFramePr>
        <p:xfrm>
          <a:off x="1350963" y="1752600"/>
          <a:ext cx="2892425" cy="449263"/>
        </p:xfrm>
        <a:graphic>
          <a:graphicData uri="http://schemas.openxmlformats.org/presentationml/2006/ole">
            <mc:AlternateContent xmlns:mc="http://schemas.openxmlformats.org/markup-compatibility/2006">
              <mc:Choice xmlns:v="urn:schemas-microsoft-com:vml" Requires="v">
                <p:oleObj spid="_x0000_s5230" name="Equation" r:id="rId4" imgW="1308100" imgH="203200" progId="Equation.DSMT4">
                  <p:embed/>
                </p:oleObj>
              </mc:Choice>
              <mc:Fallback>
                <p:oleObj name="Equation" r:id="rId4" imgW="1308100" imgH="203200" progId="Equation.DSMT4">
                  <p:embed/>
                  <p:pic>
                    <p:nvPicPr>
                      <p:cNvPr id="0" name=""/>
                      <p:cNvPicPr/>
                      <p:nvPr/>
                    </p:nvPicPr>
                    <p:blipFill>
                      <a:blip r:embed="rId5"/>
                      <a:stretch>
                        <a:fillRect/>
                      </a:stretch>
                    </p:blipFill>
                    <p:spPr>
                      <a:xfrm>
                        <a:off x="1350963" y="1752600"/>
                        <a:ext cx="2892425" cy="449263"/>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544958447"/>
              </p:ext>
            </p:extLst>
          </p:nvPr>
        </p:nvGraphicFramePr>
        <p:xfrm>
          <a:off x="4837113" y="1704975"/>
          <a:ext cx="2921000" cy="504825"/>
        </p:xfrm>
        <a:graphic>
          <a:graphicData uri="http://schemas.openxmlformats.org/presentationml/2006/ole">
            <mc:AlternateContent xmlns:mc="http://schemas.openxmlformats.org/markup-compatibility/2006">
              <mc:Choice xmlns:v="urn:schemas-microsoft-com:vml" Requires="v">
                <p:oleObj spid="_x0000_s5231" name="Equation" r:id="rId6" imgW="1320800" imgH="228600" progId="Equation.DSMT4">
                  <p:embed/>
                </p:oleObj>
              </mc:Choice>
              <mc:Fallback>
                <p:oleObj name="Equation" r:id="rId6" imgW="1320800" imgH="228600" progId="Equation.DSMT4">
                  <p:embed/>
                  <p:pic>
                    <p:nvPicPr>
                      <p:cNvPr id="0" name=""/>
                      <p:cNvPicPr/>
                      <p:nvPr/>
                    </p:nvPicPr>
                    <p:blipFill>
                      <a:blip r:embed="rId7"/>
                      <a:stretch>
                        <a:fillRect/>
                      </a:stretch>
                    </p:blipFill>
                    <p:spPr>
                      <a:xfrm>
                        <a:off x="4837113" y="1704975"/>
                        <a:ext cx="2921000" cy="504825"/>
                      </a:xfrm>
                      <a:prstGeom prst="rect">
                        <a:avLst/>
                      </a:prstGeom>
                    </p:spPr>
                  </p:pic>
                </p:oleObj>
              </mc:Fallback>
            </mc:AlternateContent>
          </a:graphicData>
        </a:graphic>
      </p:graphicFrame>
    </p:spTree>
    <p:extLst>
      <p:ext uri="{BB962C8B-B14F-4D97-AF65-F5344CB8AC3E}">
        <p14:creationId xmlns:p14="http://schemas.microsoft.com/office/powerpoint/2010/main" val="246187330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99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0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0099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0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172137</TotalTime>
  <Words>3501</Words>
  <Application>Microsoft Macintosh PowerPoint</Application>
  <PresentationFormat>全屏显示(4:3)</PresentationFormat>
  <Paragraphs>285</Paragraphs>
  <Slides>35</Slides>
  <Notes>31</Notes>
  <HiddenSlides>0</HiddenSlides>
  <MMClips>0</MMClips>
  <ScaleCrop>false</ScaleCrop>
  <HeadingPairs>
    <vt:vector size="6" baseType="variant">
      <vt:variant>
        <vt:lpstr>主题</vt:lpstr>
      </vt:variant>
      <vt:variant>
        <vt:i4>1</vt:i4>
      </vt:variant>
      <vt:variant>
        <vt:lpstr>嵌入的 OLE 服务器</vt:lpstr>
      </vt:variant>
      <vt:variant>
        <vt:i4>1</vt:i4>
      </vt:variant>
      <vt:variant>
        <vt:lpstr>幻灯片标题</vt:lpstr>
      </vt:variant>
      <vt:variant>
        <vt:i4>35</vt:i4>
      </vt:variant>
    </vt:vector>
  </HeadingPairs>
  <TitlesOfParts>
    <vt:vector size="37" baseType="lpstr">
      <vt:lpstr>Profile</vt:lpstr>
      <vt:lpstr>Equation</vt:lpstr>
      <vt:lpstr>A Fast Kernel for Attributed Graphs </vt:lpstr>
      <vt:lpstr>Introduction</vt:lpstr>
      <vt:lpstr>Graph Kernel</vt:lpstr>
      <vt:lpstr>Broad Applications</vt:lpstr>
      <vt:lpstr>Trends and Challenges in the Big Data Era</vt:lpstr>
      <vt:lpstr>Graph Kernel as a Measure of Graph Similarity</vt:lpstr>
      <vt:lpstr>Graph Kernel as a Measure of Graph Similarity</vt:lpstr>
      <vt:lpstr>Graph Kernel as a Measure of Graph Similarity</vt:lpstr>
      <vt:lpstr>Graph Kernel as a Measure of Graph Similarity</vt:lpstr>
      <vt:lpstr>Graph Kernel as a Measure of Graph Similarity</vt:lpstr>
      <vt:lpstr>Graph Kernel as a Measure of Graph Similarity</vt:lpstr>
      <vt:lpstr>Method</vt:lpstr>
      <vt:lpstr>Descriptor Matching (DM) Kernel: An Overview</vt:lpstr>
      <vt:lpstr>Descriptor Matching (DM) Kernel: An Overview</vt:lpstr>
      <vt:lpstr>Descriptor Matching (DM) Kernel: An Overview</vt:lpstr>
      <vt:lpstr>Desired Descriptor Property: Preserve Similarity </vt:lpstr>
      <vt:lpstr>Desired Descriptor Property: Highly Discriminative</vt:lpstr>
      <vt:lpstr>Descriptor Generation via Propagation</vt:lpstr>
      <vt:lpstr>Descriptor Matching</vt:lpstr>
      <vt:lpstr>Descriptor Matching</vt:lpstr>
      <vt:lpstr>Descriptor Matching</vt:lpstr>
      <vt:lpstr>Descriptor Matching</vt:lpstr>
      <vt:lpstr>Descriptor Matching via Pyramid Matching Kernel</vt:lpstr>
      <vt:lpstr>Descriptor Matching via Pyramid Matching Kernel</vt:lpstr>
      <vt:lpstr>Descriptor Matching via Pyramid Matching Kernel</vt:lpstr>
      <vt:lpstr>Descriptor Matching via Pyramid Matching Kernel</vt:lpstr>
      <vt:lpstr>Descriptor Matching via Pyramid Matching Kernel</vt:lpstr>
      <vt:lpstr>Descriptor Matching via Pyramid Matching Kernel</vt:lpstr>
      <vt:lpstr>Descriptor Matching via Pyramid Matching Kernel</vt:lpstr>
      <vt:lpstr>Descriptor Matching via Pyramid Matching Kernel</vt:lpstr>
      <vt:lpstr>Evaluation</vt:lpstr>
      <vt:lpstr>Efficiency on Synthetic Graphs</vt:lpstr>
      <vt:lpstr>Accuracy on Real-world Graphs</vt:lpstr>
      <vt:lpstr>Summaries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Ticket Resolution Using Historical Data</dc:title>
  <dc:creator>gxmiao</dc:creator>
  <cp:lastModifiedBy>Su Yu</cp:lastModifiedBy>
  <cp:revision>1887</cp:revision>
  <cp:lastPrinted>2015-03-03T21:56:19Z</cp:lastPrinted>
  <dcterms:created xsi:type="dcterms:W3CDTF">2011-11-19T00:01:20Z</dcterms:created>
  <dcterms:modified xsi:type="dcterms:W3CDTF">2016-05-06T19:29:31Z</dcterms:modified>
</cp:coreProperties>
</file>