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2" r:id="rId8"/>
    <p:sldId id="271" r:id="rId9"/>
    <p:sldId id="264" r:id="rId10"/>
    <p:sldId id="265" r:id="rId11"/>
    <p:sldId id="266" r:id="rId12"/>
    <p:sldId id="272" r:id="rId13"/>
    <p:sldId id="267" r:id="rId14"/>
    <p:sldId id="273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8"/>
    <p:restoredTop sz="94725"/>
  </p:normalViewPr>
  <p:slideViewPr>
    <p:cSldViewPr snapToGrid="0">
      <p:cViewPr varScale="1">
        <p:scale>
          <a:sx n="82" d="100"/>
          <a:sy n="82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0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0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4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1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8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1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0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5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9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alz.13809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3.%20Livingston,%20G.,%20Huntley,%20J.,%20Sommerlad,%20A.,%20Ames,%20D.,%20Ballard,%20C.,%20Banerjee,%20S.,%20...%20&amp;" TargetMode="External"/><Relationship Id="rId4" Type="http://schemas.openxmlformats.org/officeDocument/2006/relationships/hyperlink" Target="https://www.news-medical.net/news/20240904/Alzheimers-disease-24145-trillion-burden-on-global-economy-by-2050.aspx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mputer Generated Lights">
            <a:extLst>
              <a:ext uri="{FF2B5EF4-FFF2-40B4-BE49-F238E27FC236}">
                <a16:creationId xmlns:a16="http://schemas.microsoft.com/office/drawing/2014/main" id="{3BBD0860-B373-0E4F-1462-DF2F96707D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659" b="16328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18F6FC-D1BE-CBC9-8ECB-E6780B974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959130" cy="329010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rgbClr val="FFFFFF"/>
                </a:solidFill>
              </a:rPr>
              <a:t>From Cognitive Assessments to lifestyle data: A predictive Model for Alzheimer’s Disease onset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81310-4C65-4EF8-735E-9F2228020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2550" y="4991100"/>
            <a:ext cx="3157801" cy="1463029"/>
          </a:xfrm>
        </p:spPr>
        <p:txBody>
          <a:bodyPr anchor="t">
            <a:normAutofit lnSpcReduction="10000"/>
          </a:bodyPr>
          <a:lstStyle/>
          <a:p>
            <a:r>
              <a:rPr lang="en-US" sz="2400" i="0" dirty="0">
                <a:solidFill>
                  <a:srgbClr val="FFFFFF"/>
                </a:solidFill>
              </a:rPr>
              <a:t>By </a:t>
            </a:r>
          </a:p>
          <a:p>
            <a:r>
              <a:rPr lang="en-US" sz="2400" i="0" dirty="0">
                <a:solidFill>
                  <a:srgbClr val="FFFFFF"/>
                </a:solidFill>
              </a:rPr>
              <a:t>Suhani </a:t>
            </a:r>
            <a:r>
              <a:rPr lang="en-US" sz="2400" i="0" dirty="0" err="1">
                <a:solidFill>
                  <a:srgbClr val="FFFFFF"/>
                </a:solidFill>
              </a:rPr>
              <a:t>Yalaga</a:t>
            </a:r>
            <a:endParaRPr lang="en-US" sz="2400" i="0" dirty="0">
              <a:solidFill>
                <a:srgbClr val="FFFFFF"/>
              </a:solidFill>
            </a:endParaRPr>
          </a:p>
          <a:p>
            <a:r>
              <a:rPr lang="en-US" sz="2400" i="0" dirty="0">
                <a:solidFill>
                  <a:srgbClr val="FFFFFF"/>
                </a:solidFill>
              </a:rPr>
              <a:t>Saketha </a:t>
            </a:r>
            <a:r>
              <a:rPr lang="en-US" sz="2400" i="0" dirty="0" err="1">
                <a:solidFill>
                  <a:srgbClr val="FFFFFF"/>
                </a:solidFill>
              </a:rPr>
              <a:t>kusu</a:t>
            </a:r>
            <a:endParaRPr lang="en-US" sz="2400" i="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90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1943-C016-905E-CC9E-8988E0BD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718458"/>
            <a:ext cx="11061068" cy="48519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Classification report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1962" y="1804583"/>
            <a:ext cx="551439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Random Forest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achieved the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highest accuracy (0.91)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with balanced precision and recall for both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It showed strong performance in detecting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Alzheimer’s cases (1):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Precision: 0.94, Recall: 0.86, F1-score: 0.90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Other models (Logistic Regression and SVM) performed reasonably but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lagged behind in precision and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Final model </a:t>
            </a:r>
            <a:r>
              <a:rPr lang="en-US" altLang="en-US" sz="1400" dirty="0"/>
              <a:t>selected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Random Forest due to its strong classification and generalization performance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305" y="1203649"/>
            <a:ext cx="5204911" cy="490790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858000" y="5719665"/>
            <a:ext cx="4973216" cy="5411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0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8BBF-A54F-9742-B3C6-1E0310D0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5612"/>
            <a:ext cx="11155680" cy="35272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Hyperparameter tuning: </a:t>
            </a:r>
            <a:r>
              <a:rPr lang="en-US" sz="2800" dirty="0" err="1" smtClean="0"/>
              <a:t>GridsearchCV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F9FB-FD4A-7C9F-49D2-B7E89D99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468193"/>
            <a:ext cx="11155680" cy="4877744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To further improve model performance, we used </a:t>
            </a:r>
            <a:r>
              <a:rPr lang="en-US" sz="1400" b="1" dirty="0" err="1"/>
              <a:t>GridSearchCV</a:t>
            </a:r>
            <a:r>
              <a:rPr lang="en-US" sz="1400" dirty="0"/>
              <a:t> to tune the </a:t>
            </a:r>
            <a:r>
              <a:rPr lang="en-US" sz="1400" dirty="0" err="1"/>
              <a:t>hyperparameters</a:t>
            </a:r>
            <a:r>
              <a:rPr lang="en-US" sz="1400" dirty="0"/>
              <a:t> of the </a:t>
            </a:r>
            <a:r>
              <a:rPr lang="en-US" sz="1400" b="1" dirty="0"/>
              <a:t>Random Forest</a:t>
            </a:r>
            <a:r>
              <a:rPr lang="en-US" sz="1400" dirty="0"/>
              <a:t> model</a:t>
            </a:r>
            <a:r>
              <a:rPr lang="en-US" sz="1400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6489" y="1791478"/>
            <a:ext cx="5747657" cy="428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combinations tested: 216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Cross-validation folds: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model fits: 1,080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Parameters found.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r>
              <a:rPr lang="en-US" sz="1400" b="1" dirty="0"/>
              <a:t>Why Tuning Helped:</a:t>
            </a:r>
          </a:p>
          <a:p>
            <a:r>
              <a:rPr lang="en-US" sz="1400" dirty="0"/>
              <a:t>Improved performance slightly from default RF model (0.905 → 0.910).</a:t>
            </a:r>
          </a:p>
          <a:p>
            <a:r>
              <a:rPr lang="en-US" sz="1400" dirty="0"/>
              <a:t>Helped control overfitting and </a:t>
            </a:r>
            <a:r>
              <a:rPr lang="en-US" sz="1400" dirty="0" err="1"/>
              <a:t>underfitting</a:t>
            </a:r>
            <a:r>
              <a:rPr lang="en-US" sz="1400" dirty="0"/>
              <a:t> 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Ensured </a:t>
            </a:r>
            <a:r>
              <a:rPr lang="en-US" sz="1400" dirty="0"/>
              <a:t>the </a:t>
            </a:r>
            <a:r>
              <a:rPr lang="en-US" sz="1400" b="1" dirty="0"/>
              <a:t>final model generalizes well</a:t>
            </a:r>
            <a:r>
              <a:rPr lang="en-US" sz="1400" dirty="0"/>
              <a:t> to new, unseen patient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86" y="4350421"/>
            <a:ext cx="8672312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1" y="1269709"/>
            <a:ext cx="5029636" cy="47019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282" y="1625146"/>
            <a:ext cx="5052498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3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30C9-DC66-12E9-A42C-94CAADE1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5611"/>
            <a:ext cx="11155680" cy="811369"/>
          </a:xfrm>
        </p:spPr>
        <p:txBody>
          <a:bodyPr>
            <a:normAutofit/>
          </a:bodyPr>
          <a:lstStyle/>
          <a:p>
            <a:r>
              <a:rPr lang="en-US" sz="2800" dirty="0"/>
              <a:t>Patient prediction test</a:t>
            </a:r>
          </a:p>
        </p:txBody>
      </p:sp>
      <p:pic>
        <p:nvPicPr>
          <p:cNvPr id="5" name="Content Placeholder 4" descr="A person walking with a cane next to a brain&#10;&#10;AI-generated content may be incorrect.">
            <a:extLst>
              <a:ext uri="{FF2B5EF4-FFF2-40B4-BE49-F238E27FC236}">
                <a16:creationId xmlns:a16="http://schemas.microsoft.com/office/drawing/2014/main" id="{B04C7E22-8DC1-9903-B3F6-0F99D7F5D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6416" y="1811584"/>
            <a:ext cx="3713583" cy="3275045"/>
          </a:xfrm>
        </p:spPr>
      </p:pic>
      <p:sp>
        <p:nvSpPr>
          <p:cNvPr id="3" name="Rectangle 2"/>
          <p:cNvSpPr/>
          <p:nvPr/>
        </p:nvSpPr>
        <p:spPr>
          <a:xfrm>
            <a:off x="521208" y="1811584"/>
            <a:ext cx="67006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To test the real-world performance of our final model, we created a </a:t>
            </a:r>
            <a:r>
              <a:rPr lang="en-US" sz="1400" b="1" dirty="0"/>
              <a:t>synthetic patient case</a:t>
            </a:r>
            <a:r>
              <a:rPr lang="en-US" sz="1400" dirty="0"/>
              <a:t> using sample values from the selected top 10 features</a:t>
            </a:r>
            <a:r>
              <a:rPr lang="en-US" sz="1400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6080" y="2683980"/>
            <a:ext cx="693309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predicted probabilities show that the model is not just guessing, it understands the underlying pattern in the data and assigns strong confidence to its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model confidently classified the patient as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non-demented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90% certainty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 smtClean="0"/>
              <a:t>Prevents unnecessary anxiety or testing, if the probability was borderline 55%/45% doctors could flag the patient for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 smtClean="0"/>
              <a:t>Shows that our model is not just accurate on average its also reliable in individual predictions.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8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79" y="1212147"/>
            <a:ext cx="7018628" cy="455417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cxnSp>
        <p:nvCxnSpPr>
          <p:cNvPr id="6" name="Straight Arrow Connector 5"/>
          <p:cNvCxnSpPr/>
          <p:nvPr/>
        </p:nvCxnSpPr>
        <p:spPr>
          <a:xfrm flipV="1">
            <a:off x="690465" y="5766317"/>
            <a:ext cx="1352939" cy="615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50379" y="5103845"/>
            <a:ext cx="3389717" cy="10916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554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3D50-F4B1-5F7A-43E5-4A53040C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80" y="978408"/>
            <a:ext cx="10994308" cy="708724"/>
          </a:xfrm>
        </p:spPr>
        <p:txBody>
          <a:bodyPr>
            <a:normAutofit/>
          </a:bodyPr>
          <a:lstStyle/>
          <a:p>
            <a:r>
              <a:rPr lang="en-US" sz="2800" dirty="0"/>
              <a:t>Future work development</a:t>
            </a:r>
          </a:p>
        </p:txBody>
      </p:sp>
      <p:pic>
        <p:nvPicPr>
          <p:cNvPr id="5" name="Content Placeholder 4" descr="A group of people in lab coats&#10;&#10;AI-generated content may be incorrect.">
            <a:extLst>
              <a:ext uri="{FF2B5EF4-FFF2-40B4-BE49-F238E27FC236}">
                <a16:creationId xmlns:a16="http://schemas.microsoft.com/office/drawing/2014/main" id="{3DF6FEFE-75E5-4177-1181-7B2879E6D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8770" y="1557400"/>
            <a:ext cx="5933537" cy="3941255"/>
          </a:xfr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47894" y="2038622"/>
            <a:ext cx="553160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Add more diverse data (MRI scans, genetics, clinical history)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Use time-series models to track disease progression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Explore deep learning (CNNs, LSTM, etc.) for enhanced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Develop a web-based clinical decision support tool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Apply NLP to analyze doctor notes and patient history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Use SHAP/LIME for model interpretability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Test and validate the model on real-world patient data</a:t>
            </a:r>
          </a:p>
        </p:txBody>
      </p:sp>
    </p:spTree>
    <p:extLst>
      <p:ext uri="{BB962C8B-B14F-4D97-AF65-F5344CB8AC3E}">
        <p14:creationId xmlns:p14="http://schemas.microsoft.com/office/powerpoint/2010/main" val="33573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8873F53-55B7-4E34-B697-201CF2F10D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D90D0AA-A57E-2DE9-0CE8-B7B3068784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Content Placeholder 4" descr="A hand pointing at a chalkboard&#10;&#10;AI-generated content may be incorrect.">
            <a:extLst>
              <a:ext uri="{FF2B5EF4-FFF2-40B4-BE49-F238E27FC236}">
                <a16:creationId xmlns:a16="http://schemas.microsoft.com/office/drawing/2014/main" id="{1DEF8A1B-C0E7-6D7B-7E9A-6D93941416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436" b="-2"/>
          <a:stretch/>
        </p:blipFill>
        <p:spPr>
          <a:xfrm>
            <a:off x="517864" y="970929"/>
            <a:ext cx="5425735" cy="53750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688854-4E81-CA6A-975A-9D7759FC6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189" y="1287624"/>
            <a:ext cx="5462700" cy="5067456"/>
          </a:xfrm>
        </p:spPr>
        <p:txBody>
          <a:bodyPr>
            <a:normAutofit/>
          </a:bodyPr>
          <a:lstStyle/>
          <a:p>
            <a:pPr lvl="0"/>
            <a:r>
              <a:rPr lang="en-IN" sz="1400" dirty="0"/>
              <a:t>2024 Alzheimer’s disease facts and figures. (2024). Alzheimer S &amp; Dementia, 20(5), 3708–3821. </a:t>
            </a:r>
            <a:r>
              <a:rPr lang="en-IN" sz="1400" u="sng" dirty="0">
                <a:hlinkClick r:id="rId3"/>
              </a:rPr>
              <a:t>https://doi.org/10.1002/alz.13809</a:t>
            </a:r>
            <a:endParaRPr lang="en-IN" sz="1400" dirty="0"/>
          </a:p>
          <a:p>
            <a:pPr lvl="0"/>
            <a:r>
              <a:rPr lang="en-IN" sz="1400" dirty="0" smtClean="0"/>
              <a:t>News-Medical</a:t>
            </a:r>
            <a:r>
              <a:rPr lang="en-IN" sz="1400" dirty="0"/>
              <a:t>. (2024, September 4). Alzheimer’s disease: $14.5 trillion burden on global economy by 2050. </a:t>
            </a:r>
            <a:r>
              <a:rPr lang="en-IN" sz="1400" u="sng" dirty="0">
                <a:hlinkClick r:id="rId4"/>
              </a:rPr>
              <a:t>https://</a:t>
            </a:r>
            <a:r>
              <a:rPr lang="en-IN" sz="1400" u="sng" dirty="0" smtClean="0">
                <a:hlinkClick r:id="rId4"/>
              </a:rPr>
              <a:t>www.news-medical.net/news/20240904/Alzheimers-disease-24145-trillion-burden-on-global-economy-by-2050.aspx</a:t>
            </a:r>
            <a:endParaRPr lang="en-IN" sz="1400" u="sng" dirty="0" smtClean="0"/>
          </a:p>
          <a:p>
            <a:pPr lvl="0"/>
            <a:r>
              <a:rPr lang="en-IN" sz="1400" dirty="0"/>
              <a:t>3. Livingston, G., Huntley, J., </a:t>
            </a:r>
            <a:r>
              <a:rPr lang="en-IN" sz="1400" dirty="0" err="1"/>
              <a:t>Sommerlad</a:t>
            </a:r>
            <a:r>
              <a:rPr lang="en-IN" sz="1400" dirty="0"/>
              <a:t>, A., Ames, D., Ballard, C., Banerjee, S., ... &amp; </a:t>
            </a:r>
            <a:r>
              <a:rPr lang="en-IN" sz="1400" dirty="0" err="1"/>
              <a:t>Mukadam</a:t>
            </a:r>
            <a:r>
              <a:rPr lang="en-IN" sz="1400" dirty="0"/>
              <a:t>, N. (2020). Dementia prevention, intervention, and care: 2020 report of the Lancet Commission. The Lancet, 396(10248), 413-446. </a:t>
            </a:r>
            <a:r>
              <a:rPr lang="en-IN" sz="1400" dirty="0">
                <a:hlinkClick r:id="rId5" action="ppaction://hlinkfile"/>
              </a:rPr>
              <a:t>https://doi.org/10.1016/S0140 6736(20)30367-6. </a:t>
            </a:r>
            <a:endParaRPr lang="en-IN" sz="1400" dirty="0" smtClean="0"/>
          </a:p>
          <a:p>
            <a:pPr lvl="0"/>
            <a:r>
              <a:rPr lang="en-IN" sz="1400" dirty="0" smtClean="0"/>
              <a:t>4</a:t>
            </a:r>
            <a:r>
              <a:rPr lang="en-IN" sz="1400" dirty="0"/>
              <a:t>. Jack, C. R., Bennett, NIA-AA Research Framework: Toward a biological definition of Alzheimer's &amp; Dementia, 14(4), 535-562. </a:t>
            </a:r>
            <a:r>
              <a:rPr lang="en-IN" sz="1400" dirty="0">
                <a:hlinkClick r:id="rId5" action="ppaction://hlinkfile"/>
              </a:rPr>
              <a:t>https://doi.org/10.1016/j.jalz.2018.02.018</a:t>
            </a:r>
            <a:r>
              <a:rPr lang="en-IN" sz="1400" dirty="0"/>
              <a:t>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5750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person holding a piece of paper with a thank you message&#10;&#10;AI-generated content may be incorrect.">
            <a:extLst>
              <a:ext uri="{FF2B5EF4-FFF2-40B4-BE49-F238E27FC236}">
                <a16:creationId xmlns:a16="http://schemas.microsoft.com/office/drawing/2014/main" id="{1C4C4BDE-FC05-E9CD-749D-7E481BB6E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6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D2D61-BED3-F761-0E52-363D7408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>
            <a:normAutofit/>
          </a:bodyPr>
          <a:lstStyle/>
          <a:p>
            <a:r>
              <a:rPr lang="en-US" sz="2800" dirty="0"/>
              <a:t>Project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528B-8910-773C-F847-8819FD328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7" y="1810139"/>
            <a:ext cx="4783245" cy="4535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i="0" u="none" strike="noStrike" dirty="0">
                <a:effectLst/>
              </a:rPr>
              <a:t>Title:</a:t>
            </a:r>
            <a:r>
              <a:rPr lang="en-US" sz="1400" b="0" i="0" u="none" strike="noStrike" dirty="0">
                <a:effectLst/>
                <a:latin typeface="-webkit-standard"/>
              </a:rPr>
              <a:t>  Alzheimer’s Disease Detection Using Machine Learning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i="0" u="none" strike="noStrike" dirty="0" smtClean="0">
                <a:effectLst/>
              </a:rPr>
              <a:t>Goal</a:t>
            </a:r>
            <a:r>
              <a:rPr lang="en-US" sz="1400" b="1" i="0" u="none" strike="noStrike" dirty="0">
                <a:effectLst/>
              </a:rPr>
              <a:t>:</a:t>
            </a:r>
            <a:r>
              <a:rPr lang="en-US" sz="1400" b="0" i="0" u="none" strike="noStrike" dirty="0">
                <a:effectLst/>
                <a:latin typeface="-webkit-standard"/>
              </a:rPr>
              <a:t> Build ML models to predict Alzheimer’s diagnosis based on lifestyle and clinical data</a:t>
            </a:r>
            <a:r>
              <a:rPr lang="en-US" b="0" i="0" u="none" strike="noStrike" dirty="0" smtClean="0">
                <a:effectLst/>
                <a:latin typeface="-webkit-standard"/>
              </a:rPr>
              <a:t>.</a:t>
            </a:r>
          </a:p>
          <a:p>
            <a:pPr marL="0" indent="0">
              <a:buNone/>
            </a:pPr>
            <a:r>
              <a:rPr lang="en-US" sz="1400" b="1" dirty="0" smtClean="0">
                <a:latin typeface="-webkit-standard"/>
              </a:rPr>
              <a:t>Methods:</a:t>
            </a:r>
          </a:p>
          <a:p>
            <a:pPr marL="0" indent="0">
              <a:buNone/>
            </a:pPr>
            <a:r>
              <a:rPr lang="en-US" sz="1400" b="0" i="0" u="none" strike="noStrike" dirty="0" smtClean="0">
                <a:effectLst/>
                <a:latin typeface="-webkit-standard"/>
              </a:rPr>
              <a:t>Data preprocessing </a:t>
            </a:r>
          </a:p>
          <a:p>
            <a:pPr marL="0" indent="0">
              <a:buNone/>
            </a:pPr>
            <a:r>
              <a:rPr lang="en-US" sz="1400" dirty="0" smtClean="0">
                <a:latin typeface="-webkit-standard"/>
              </a:rPr>
              <a:t>Feature selection (RFE)</a:t>
            </a:r>
          </a:p>
          <a:p>
            <a:pPr marL="0" indent="0">
              <a:buNone/>
            </a:pPr>
            <a:r>
              <a:rPr lang="en-US" sz="1400" b="0" i="0" u="none" strike="noStrike" dirty="0" smtClean="0">
                <a:effectLst/>
                <a:latin typeface="-webkit-standard"/>
              </a:rPr>
              <a:t>Class balancing (SMOTE)</a:t>
            </a:r>
          </a:p>
          <a:p>
            <a:pPr marL="0" indent="0">
              <a:buNone/>
            </a:pPr>
            <a:r>
              <a:rPr lang="en-US" sz="1400" dirty="0" smtClean="0">
                <a:latin typeface="-webkit-standard"/>
              </a:rPr>
              <a:t>Training models- logistic regression, SVM, Random forest</a:t>
            </a:r>
          </a:p>
          <a:p>
            <a:pPr marL="0" indent="0">
              <a:buNone/>
            </a:pPr>
            <a:r>
              <a:rPr lang="en-US" sz="1400" b="0" i="0" u="none" strike="noStrike" dirty="0" err="1" smtClean="0">
                <a:effectLst/>
                <a:latin typeface="-webkit-standard"/>
              </a:rPr>
              <a:t>Hyperparameter</a:t>
            </a:r>
            <a:r>
              <a:rPr lang="en-US" sz="1400" b="0" i="0" u="none" strike="noStrike" dirty="0" smtClean="0">
                <a:effectLst/>
                <a:latin typeface="-webkit-standard"/>
              </a:rPr>
              <a:t> tuning- </a:t>
            </a:r>
            <a:r>
              <a:rPr lang="en-US" sz="1400" b="0" i="0" u="none" strike="noStrike" dirty="0" err="1" smtClean="0">
                <a:effectLst/>
                <a:latin typeface="-webkit-standard"/>
              </a:rPr>
              <a:t>GridsearchCV</a:t>
            </a:r>
            <a:endParaRPr lang="en-US" sz="1400" b="0" i="0" u="none" strike="noStrike" dirty="0" smtClean="0">
              <a:effectLst/>
              <a:latin typeface="-webkit-standard"/>
            </a:endParaRPr>
          </a:p>
          <a:p>
            <a:pPr marL="0" indent="0">
              <a:buNone/>
            </a:pPr>
            <a:r>
              <a:rPr lang="en-US" sz="1400" dirty="0" smtClean="0">
                <a:latin typeface="-webkit-standard"/>
              </a:rPr>
              <a:t>Model performance</a:t>
            </a:r>
            <a:endParaRPr lang="en-US" sz="1400" b="0" i="0" u="none" strike="noStrike" dirty="0" smtClean="0">
              <a:effectLst/>
              <a:latin typeface="-webkit-standard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brain with a piece of paper&#10;&#10;AI-generated content may be incorrect.">
            <a:extLst>
              <a:ext uri="{FF2B5EF4-FFF2-40B4-BE49-F238E27FC236}">
                <a16:creationId xmlns:a16="http://schemas.microsoft.com/office/drawing/2014/main" id="{37303CF2-C8EE-B1AF-11F1-89B385447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72" y="1174750"/>
            <a:ext cx="6350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6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BEF43-85DA-DCFC-395A-A5545AE3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522" y="774441"/>
            <a:ext cx="6601222" cy="1667007"/>
          </a:xfrm>
        </p:spPr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</p:txBody>
      </p:sp>
      <p:pic>
        <p:nvPicPr>
          <p:cNvPr id="7" name="Picture 6" descr="A blue brain with light coming out of the head&#10;&#10;AI-generated content may be incorrect.">
            <a:extLst>
              <a:ext uri="{FF2B5EF4-FFF2-40B4-BE49-F238E27FC236}">
                <a16:creationId xmlns:a16="http://schemas.microsoft.com/office/drawing/2014/main" id="{BD3F5806-C61C-F892-2DB0-AA657906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85" r="40846" b="-1"/>
          <a:stretch/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6"/>
          <p:cNvSpPr>
            <a:spLocks noGrp="1" noChangeArrowheads="1"/>
          </p:cNvSpPr>
          <p:nvPr>
            <p:ph idx="1"/>
          </p:nvPr>
        </p:nvSpPr>
        <p:spPr bwMode="auto">
          <a:xfrm>
            <a:off x="4935895" y="1466340"/>
            <a:ext cx="6629214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Alzheimer’s Disease (AD) is a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progressive neurodegenerative disorder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that affects memory and cognitive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 the U.S.,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6.9 million people aged 65+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live with AD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expected to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double by 2050 </a:t>
            </a:r>
            <a:r>
              <a:rPr kumimoji="0" lang="en-US" altLang="en-US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(Alzheimer’s Association, 2024).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Early diagnosis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is critical for timely intervention and better management of the disease.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This project aims to build an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accurate ML-based predictive model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early Alzheimer’s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model uses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cognitive assessments, lifestyle factors, and medical history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as input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It helps identify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individuals at risk,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supporting early intervention and personalized treatment.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Results will offer insights into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key risk factors and aid healthcare professionals in data-driven decision-making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733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2F42-4AE6-2045-F387-16303D29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3" y="951722"/>
            <a:ext cx="11322325" cy="279919"/>
          </a:xfrm>
        </p:spPr>
        <p:txBody>
          <a:bodyPr>
            <a:noAutofit/>
          </a:bodyPr>
          <a:lstStyle/>
          <a:p>
            <a:r>
              <a:rPr lang="en-US" sz="2800" dirty="0"/>
              <a:t>Data 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F3B6-C160-874B-D28D-2E9725C1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6" y="1670180"/>
            <a:ext cx="6106689" cy="4675755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 smtClean="0">
                <a:solidFill>
                  <a:srgbClr val="000000"/>
                </a:solidFill>
                <a:effectLst/>
              </a:rPr>
              <a:t>Source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</a:rPr>
              <a:t>Kaggle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 smtClean="0">
                <a:solidFill>
                  <a:srgbClr val="000000"/>
                </a:solidFill>
                <a:effectLst/>
              </a:rPr>
              <a:t>Size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2,149 records, 35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Target column: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Diagnosis (0 = No Alzheimer’s, 1 = Alzheimer’s)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Contains clinical data (MMSE, cholesterol, BMI) and lifestyle factors (Smoking, Diet,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</a:rPr>
              <a:t>Alcohol)etc.</a:t>
            </a:r>
          </a:p>
          <a:p>
            <a:pPr marL="0" indent="0">
              <a:buNone/>
            </a:pPr>
            <a:r>
              <a:rPr lang="en-IN" b="1" dirty="0"/>
              <a:t>Features Included:</a:t>
            </a:r>
            <a:endParaRPr lang="en-IN" dirty="0"/>
          </a:p>
          <a:p>
            <a:r>
              <a:rPr lang="en-IN" b="1" dirty="0"/>
              <a:t>Demographics:</a:t>
            </a:r>
            <a:r>
              <a:rPr lang="en-IN" dirty="0"/>
              <a:t> Age, Gender, Ethnicity, Education Level</a:t>
            </a:r>
          </a:p>
          <a:p>
            <a:r>
              <a:rPr lang="en-IN" b="1" dirty="0"/>
              <a:t>Lifestyle:</a:t>
            </a:r>
            <a:r>
              <a:rPr lang="en-IN" dirty="0"/>
              <a:t> BMI, Smoking, Alcohol Consumption, Physical Activity, Diet Quality, Sleep Quality</a:t>
            </a:r>
          </a:p>
          <a:p>
            <a:r>
              <a:rPr lang="en-IN" b="1" dirty="0"/>
              <a:t>Medical History:</a:t>
            </a:r>
            <a:r>
              <a:rPr lang="en-IN" dirty="0"/>
              <a:t> Family History of Alzheimer's, Cardiovascular Disease, Diabetes, Depression, Head Injury, Hypertension</a:t>
            </a:r>
          </a:p>
          <a:p>
            <a:r>
              <a:rPr lang="en-IN" b="1" dirty="0"/>
              <a:t>Clinical Measurements:</a:t>
            </a:r>
            <a:r>
              <a:rPr lang="en-IN" dirty="0"/>
              <a:t> Systolic BP, Diastolic BP, Cholesterol (Total, LDL, HDL, Triglycerides)</a:t>
            </a:r>
          </a:p>
          <a:p>
            <a:r>
              <a:rPr lang="en-IN" b="1" dirty="0"/>
              <a:t>Cognitive Assessments:</a:t>
            </a:r>
            <a:r>
              <a:rPr lang="en-IN" dirty="0"/>
              <a:t> MMSE, Functional Assessment, Memory Complaints, Behavioural Problems, ADL</a:t>
            </a:r>
          </a:p>
          <a:p>
            <a:r>
              <a:rPr lang="en-IN" b="1" dirty="0"/>
              <a:t>Symptoms:</a:t>
            </a:r>
            <a:r>
              <a:rPr lang="en-IN" dirty="0"/>
              <a:t> Confusion, Disorientation, Personality Changes, Difficulty Completing Tasks, Forgetfulness.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sz="1600" b="1" dirty="0"/>
          </a:p>
        </p:txBody>
      </p:sp>
      <p:pic>
        <p:nvPicPr>
          <p:cNvPr id="5" name="Picture 4" descr="A person with magnifying glass looking at a brain&#10;&#10;AI-generated content may be incorrect.">
            <a:extLst>
              <a:ext uri="{FF2B5EF4-FFF2-40B4-BE49-F238E27FC236}">
                <a16:creationId xmlns:a16="http://schemas.microsoft.com/office/drawing/2014/main" id="{CAD8698A-32DF-E8CF-0BD6-6A4A8AB2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96" y="1119673"/>
            <a:ext cx="5422900" cy="522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5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75673"/>
              </p:ext>
            </p:extLst>
          </p:nvPr>
        </p:nvGraphicFramePr>
        <p:xfrm>
          <a:off x="1446244" y="762583"/>
          <a:ext cx="9013372" cy="5564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6686">
                  <a:extLst>
                    <a:ext uri="{9D8B030D-6E8A-4147-A177-3AD203B41FA5}">
                      <a16:colId xmlns:a16="http://schemas.microsoft.com/office/drawing/2014/main" val="3063585403"/>
                    </a:ext>
                  </a:extLst>
                </a:gridCol>
                <a:gridCol w="4506686">
                  <a:extLst>
                    <a:ext uri="{9D8B030D-6E8A-4147-A177-3AD203B41FA5}">
                      <a16:colId xmlns:a16="http://schemas.microsoft.com/office/drawing/2014/main" val="3929656904"/>
                    </a:ext>
                  </a:extLst>
                </a:gridCol>
              </a:tblGrid>
              <a:tr h="865383">
                <a:tc>
                  <a:txBody>
                    <a:bodyPr/>
                    <a:lstStyle/>
                    <a:p>
                      <a:r>
                        <a:rPr lang="en-IN" dirty="0" smtClean="0"/>
                        <a:t>Area of Advancement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Key Insights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803699"/>
                  </a:ext>
                </a:extLst>
              </a:tr>
              <a:tr h="10873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Multimodal AI Models for Early Prediction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Combines MRI, PET scans &amp; clinical data for higher accuracy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 Deep learning (CNNs, Transformers) achieve &gt;85% accuracy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 Standardization challenges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14670"/>
                  </a:ext>
                </a:extLst>
              </a:tr>
              <a:tr h="86538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Oral Health &amp; Alzheimer's Risk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Gum disease bacteria linked to Alzheimer’s plaque </a:t>
                      </a:r>
                      <a:r>
                        <a:rPr lang="en-IN" sz="1400" dirty="0" err="1" smtClean="0"/>
                        <a:t>buildup</a:t>
                      </a:r>
                      <a:r>
                        <a:rPr lang="en-IN" sz="1400" dirty="0" smtClean="0"/>
                        <a:t/>
                      </a:r>
                      <a:br>
                        <a:rPr lang="en-IN" sz="1400" dirty="0" smtClean="0"/>
                      </a:br>
                      <a:r>
                        <a:rPr lang="en-IN" sz="1400" dirty="0" smtClean="0"/>
                        <a:t>- Inflammation caused by </a:t>
                      </a:r>
                      <a:r>
                        <a:rPr lang="en-IN" sz="1400" b="1" dirty="0" smtClean="0"/>
                        <a:t>P. </a:t>
                      </a:r>
                      <a:r>
                        <a:rPr lang="en-IN" sz="1400" b="1" dirty="0" err="1" smtClean="0"/>
                        <a:t>gingivalis</a:t>
                      </a:r>
                      <a:r>
                        <a:rPr lang="en-IN" sz="1400" dirty="0" smtClean="0"/>
                        <a:t> may trigger neurodegenerative processes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016"/>
                  </a:ext>
                </a:extLst>
              </a:tr>
              <a:tr h="86538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Predictive Biomarkers &amp; Personalized Risk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 predicts AD up to 7 years early with ~72% accuracy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 Key predictors: amyloid-beta, tau, APOE-ε4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 Higher risk in women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01408"/>
                  </a:ext>
                </a:extLst>
              </a:tr>
              <a:tr h="86538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Integration into Clinical Workflows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 embedded into EHRs for real-time CDSS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 Scotland project analyzing 1.6M brain scans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 Eye scans used for non-invasive early screening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28251"/>
                  </a:ext>
                </a:extLst>
              </a:tr>
              <a:tr h="8653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Explainable AI for Clinical Adoption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Black-box models limit clinical trust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 SHAP, LIME, Swap Test improve interpretability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 EBMs highlight feature importance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48074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26097" y="235023"/>
            <a:ext cx="1099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Literature Review – Recent Advances in AI-driven CDSS &amp; Alzheimer’s Risk Factors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17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555CF-0930-1EF7-C180-03F5586C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246430" cy="551812"/>
          </a:xfrm>
        </p:spPr>
        <p:txBody>
          <a:bodyPr>
            <a:normAutofit/>
          </a:bodyPr>
          <a:lstStyle/>
          <a:p>
            <a:r>
              <a:rPr lang="en-US" sz="2800" dirty="0"/>
              <a:t>Data Preprocessing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D74E7-D110-FEAD-7125-1BF546B38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1635777"/>
            <a:ext cx="11126733" cy="4710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</a:t>
            </a:r>
            <a:r>
              <a:rPr lang="en-US" sz="1600" b="1" dirty="0"/>
              <a:t>. </a:t>
            </a:r>
            <a:r>
              <a:rPr lang="en-US" sz="1600" b="1" dirty="0" smtClean="0"/>
              <a:t>Imported necessary libraries and loaded the dataset</a:t>
            </a:r>
          </a:p>
          <a:p>
            <a:pPr marL="0" indent="0">
              <a:buNone/>
            </a:pPr>
            <a:r>
              <a:rPr lang="en-US" sz="1600" b="1" dirty="0" smtClean="0"/>
              <a:t>2. Handled </a:t>
            </a:r>
            <a:r>
              <a:rPr lang="en-US" sz="1600" b="1" dirty="0"/>
              <a:t>Missing Values</a:t>
            </a:r>
          </a:p>
          <a:p>
            <a:r>
              <a:rPr lang="en-US" sz="1600" b="1" dirty="0"/>
              <a:t>Checked for missing values</a:t>
            </a:r>
            <a:r>
              <a:rPr lang="en-US" sz="1600" dirty="0"/>
              <a:t> across all columns.</a:t>
            </a:r>
          </a:p>
          <a:p>
            <a:r>
              <a:rPr lang="en-US" sz="1600" dirty="0"/>
              <a:t>For </a:t>
            </a:r>
            <a:r>
              <a:rPr lang="en-US" sz="1600" b="1" dirty="0"/>
              <a:t>numerical features</a:t>
            </a:r>
            <a:r>
              <a:rPr lang="en-US" sz="1600" dirty="0"/>
              <a:t>: filled missing values with the </a:t>
            </a:r>
            <a:r>
              <a:rPr lang="en-US" sz="1600" b="1" dirty="0"/>
              <a:t>mean</a:t>
            </a:r>
            <a:r>
              <a:rPr lang="en-US" sz="1600" dirty="0"/>
              <a:t>.</a:t>
            </a:r>
          </a:p>
          <a:p>
            <a:r>
              <a:rPr lang="en-US" sz="1600" dirty="0"/>
              <a:t>For </a:t>
            </a:r>
            <a:r>
              <a:rPr lang="en-US" sz="1600" b="1" dirty="0"/>
              <a:t>categorical features</a:t>
            </a:r>
            <a:r>
              <a:rPr lang="en-US" sz="1600" dirty="0"/>
              <a:t>: filled missing values with the </a:t>
            </a:r>
            <a:r>
              <a:rPr lang="en-US" sz="1600" b="1" dirty="0"/>
              <a:t>mode</a:t>
            </a:r>
            <a:r>
              <a:rPr lang="en-US" sz="1600" dirty="0"/>
              <a:t> (most frequent value</a:t>
            </a:r>
            <a:r>
              <a:rPr lang="en-US" sz="1600" dirty="0" smtClean="0"/>
              <a:t>).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3. Removed </a:t>
            </a:r>
            <a:r>
              <a:rPr lang="en-US" sz="1600" b="1" dirty="0"/>
              <a:t>Duplicates</a:t>
            </a:r>
          </a:p>
          <a:p>
            <a:r>
              <a:rPr lang="en-US" sz="1600" dirty="0"/>
              <a:t>Removed duplicate </a:t>
            </a:r>
            <a:r>
              <a:rPr lang="en-US" sz="1600" dirty="0" smtClean="0"/>
              <a:t>rows </a:t>
            </a:r>
            <a:r>
              <a:rPr lang="en-US" sz="1600" dirty="0"/>
              <a:t>to ensure data </a:t>
            </a:r>
            <a:r>
              <a:rPr lang="en-US" sz="1600" dirty="0" smtClean="0"/>
              <a:t>quality.</a:t>
            </a:r>
          </a:p>
          <a:p>
            <a:pPr marL="0" indent="0">
              <a:buNone/>
            </a:pPr>
            <a:r>
              <a:rPr lang="en-US" sz="1600" b="1" dirty="0"/>
              <a:t>4</a:t>
            </a:r>
            <a:r>
              <a:rPr lang="en-US" sz="1600" b="1" dirty="0" smtClean="0"/>
              <a:t>. Applied label encoding </a:t>
            </a:r>
            <a:r>
              <a:rPr lang="en-US" sz="1600" dirty="0" smtClean="0"/>
              <a:t>on all categorical features except the target variable diagnosis.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1" name="Content Placeholder 4" descr="A line drawing of a person's head&#10;&#10;AI-generated content may be incorrect.">
            <a:extLst>
              <a:ext uri="{FF2B5EF4-FFF2-40B4-BE49-F238E27FC236}">
                <a16:creationId xmlns:a16="http://schemas.microsoft.com/office/drawing/2014/main" id="{FF938918-7E63-5749-9FB4-2B25039B4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98" b="19280"/>
          <a:stretch/>
        </p:blipFill>
        <p:spPr>
          <a:xfrm>
            <a:off x="2916796" y="4709905"/>
            <a:ext cx="5999988" cy="1758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72" y="1436914"/>
            <a:ext cx="2560542" cy="6438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64" y="3656519"/>
            <a:ext cx="3558848" cy="6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1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5C15-DA5B-C9FE-C0E0-BD5C8ED0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62000"/>
            <a:ext cx="11155680" cy="581608"/>
          </a:xfrm>
        </p:spPr>
        <p:txBody>
          <a:bodyPr>
            <a:normAutofit/>
          </a:bodyPr>
          <a:lstStyle/>
          <a:p>
            <a:r>
              <a:rPr lang="en-US" sz="2800" dirty="0"/>
              <a:t>Feature scaling &amp; Feature selection using RFE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AE891-E063-30C9-4D9C-E874296D5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436914"/>
            <a:ext cx="4106776" cy="4909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Feature scaling:</a:t>
            </a:r>
            <a:endParaRPr lang="en-US" sz="1600" dirty="0"/>
          </a:p>
          <a:p>
            <a:r>
              <a:rPr lang="en-US" sz="1600" dirty="0" smtClean="0"/>
              <a:t>Dropped non-informative columns like </a:t>
            </a:r>
            <a:r>
              <a:rPr lang="en-US" sz="1600" dirty="0" err="1" smtClean="0"/>
              <a:t>patientID</a:t>
            </a:r>
            <a:r>
              <a:rPr lang="en-US" sz="1600" dirty="0" smtClean="0"/>
              <a:t>, </a:t>
            </a:r>
            <a:r>
              <a:rPr lang="en-US" sz="1600" dirty="0" err="1" smtClean="0"/>
              <a:t>doctorincharge</a:t>
            </a:r>
            <a:endParaRPr lang="en-US" sz="1600" dirty="0" smtClean="0"/>
          </a:p>
          <a:p>
            <a:r>
              <a:rPr lang="en-US" sz="1600" dirty="0" smtClean="0"/>
              <a:t>Used </a:t>
            </a:r>
            <a:r>
              <a:rPr lang="en-US" sz="1600" dirty="0" err="1" smtClean="0"/>
              <a:t>Standardscaler</a:t>
            </a:r>
            <a:r>
              <a:rPr lang="en-US" sz="1600" dirty="0" smtClean="0"/>
              <a:t> to normalize all remaining features to a standard normal distribution.</a:t>
            </a:r>
          </a:p>
          <a:p>
            <a:pPr marL="0" indent="0">
              <a:buNone/>
            </a:pPr>
            <a:r>
              <a:rPr lang="en-US" sz="1600" dirty="0" smtClean="0"/>
              <a:t>Feature selection:</a:t>
            </a:r>
          </a:p>
          <a:p>
            <a:pPr marL="0" indent="0">
              <a:buNone/>
            </a:pPr>
            <a:r>
              <a:rPr lang="en-US" sz="1600" dirty="0" smtClean="0"/>
              <a:t>Used Recursive Feature Elimination (RFE) with a random forest classifier to selected the top 10 most important features for the prediction task.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927" y="1343608"/>
            <a:ext cx="4991533" cy="1638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895" y="1504611"/>
            <a:ext cx="6475328" cy="477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2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653144"/>
            <a:ext cx="11154373" cy="494522"/>
          </a:xfrm>
        </p:spPr>
        <p:txBody>
          <a:bodyPr>
            <a:normAutofit fontScale="90000"/>
          </a:bodyPr>
          <a:lstStyle/>
          <a:p>
            <a:r>
              <a:rPr lang="en-IN" sz="2800" dirty="0" smtClean="0"/>
              <a:t>Class imbalance handling</a:t>
            </a:r>
            <a:endParaRPr lang="en-IN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4563" y="1371601"/>
            <a:ext cx="3806891" cy="5198270"/>
          </a:xfrm>
        </p:spPr>
        <p:txBody>
          <a:bodyPr>
            <a:normAutofit lnSpcReduction="10000"/>
          </a:bodyPr>
          <a:lstStyle/>
          <a:p>
            <a:r>
              <a:rPr lang="en-IN" sz="1400" dirty="0" smtClean="0"/>
              <a:t>The original data set showed a significant class imbalance </a:t>
            </a:r>
          </a:p>
          <a:p>
            <a:r>
              <a:rPr lang="en-IN" sz="1400" dirty="0" smtClean="0"/>
              <a:t>Non-Alzheimer’s (0): 1,389 cases</a:t>
            </a:r>
          </a:p>
          <a:p>
            <a:r>
              <a:rPr lang="en-IN" sz="1400" dirty="0"/>
              <a:t>Alzheimer’s </a:t>
            </a:r>
            <a:r>
              <a:rPr lang="en-IN" sz="1400" dirty="0" smtClean="0"/>
              <a:t>(1): 760 cases</a:t>
            </a:r>
          </a:p>
          <a:p>
            <a:r>
              <a:rPr lang="en-IN" sz="1400" dirty="0" smtClean="0"/>
              <a:t>This imbalance can bias the model to favour the majority class.</a:t>
            </a:r>
          </a:p>
          <a:p>
            <a:r>
              <a:rPr lang="en-IN" sz="1400" dirty="0" smtClean="0"/>
              <a:t>To resolve this we applied SMOTE ( Synthetic Minority Over-sampling Technique):</a:t>
            </a:r>
          </a:p>
          <a:p>
            <a:r>
              <a:rPr lang="en-IN" sz="1400" dirty="0" smtClean="0"/>
              <a:t>SMOTE generates synthetic samples for minority class (1)</a:t>
            </a:r>
          </a:p>
          <a:p>
            <a:r>
              <a:rPr lang="en-IN" sz="1400" dirty="0" smtClean="0"/>
              <a:t>After SMOTE both classes were equalized</a:t>
            </a:r>
          </a:p>
          <a:p>
            <a:pPr marL="0" indent="0">
              <a:buNone/>
            </a:pPr>
            <a:r>
              <a:rPr lang="en-IN" sz="1400" dirty="0" smtClean="0"/>
              <a:t>Benefits of balancing – prevents model from overfitting to majority class</a:t>
            </a:r>
          </a:p>
          <a:p>
            <a:pPr marL="0" indent="0">
              <a:buNone/>
            </a:pPr>
            <a:r>
              <a:rPr lang="en-IN" sz="1400" dirty="0" smtClean="0"/>
              <a:t>Improves recall and F1 score for </a:t>
            </a:r>
            <a:r>
              <a:rPr lang="en-IN" sz="1400" dirty="0" err="1" smtClean="0"/>
              <a:t>alzeimer’s</a:t>
            </a:r>
            <a:r>
              <a:rPr lang="en-IN" sz="1400" dirty="0" smtClean="0"/>
              <a:t> class </a:t>
            </a:r>
          </a:p>
          <a:p>
            <a:pPr marL="0" indent="0">
              <a:buNone/>
            </a:pPr>
            <a:r>
              <a:rPr lang="en-IN" sz="1400" dirty="0" smtClean="0"/>
              <a:t>Ensure fair evaluation and generalization </a:t>
            </a:r>
          </a:p>
          <a:p>
            <a:endParaRPr lang="en-IN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r="8227" b="4372"/>
          <a:stretch/>
        </p:blipFill>
        <p:spPr>
          <a:xfrm>
            <a:off x="7912359" y="1371602"/>
            <a:ext cx="4279641" cy="48612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8"/>
          <a:stretch/>
        </p:blipFill>
        <p:spPr>
          <a:xfrm>
            <a:off x="4161454" y="1371602"/>
            <a:ext cx="3609642" cy="48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2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C6AF-1834-9C2B-BF5E-EF4EDD49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4248"/>
            <a:ext cx="11155680" cy="605307"/>
          </a:xfrm>
        </p:spPr>
        <p:txBody>
          <a:bodyPr>
            <a:normAutofit/>
          </a:bodyPr>
          <a:lstStyle/>
          <a:p>
            <a:r>
              <a:rPr lang="en-US" sz="2800" dirty="0"/>
              <a:t>Model training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6617-66AA-BDC2-9CB3-1813C59CF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07502"/>
            <a:ext cx="5366408" cy="4638434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Train-Test split</a:t>
            </a:r>
          </a:p>
          <a:p>
            <a:pPr marL="0" indent="0">
              <a:buNone/>
            </a:pPr>
            <a:r>
              <a:rPr lang="en-US" sz="1400" dirty="0" smtClean="0"/>
              <a:t>Used  </a:t>
            </a:r>
            <a:r>
              <a:rPr lang="en-US" sz="1400" dirty="0" err="1" smtClean="0"/>
              <a:t>train_test_split</a:t>
            </a:r>
            <a:r>
              <a:rPr lang="en-US" sz="1400" dirty="0" smtClean="0"/>
              <a:t>() from </a:t>
            </a:r>
            <a:r>
              <a:rPr lang="en-US" sz="1400" dirty="0" err="1" smtClean="0"/>
              <a:t>skleran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r>
              <a:rPr lang="en-US" sz="1400" dirty="0" smtClean="0"/>
              <a:t>70% for training </a:t>
            </a:r>
          </a:p>
          <a:p>
            <a:pPr marL="0" indent="0">
              <a:buNone/>
            </a:pPr>
            <a:r>
              <a:rPr lang="en-US" sz="1400" dirty="0" smtClean="0"/>
              <a:t>30% for testing</a:t>
            </a:r>
          </a:p>
          <a:p>
            <a:pPr marL="0" indent="0">
              <a:buNone/>
            </a:pPr>
            <a:r>
              <a:rPr lang="en-US" sz="1400" dirty="0" smtClean="0"/>
              <a:t>Stratify=y to preserve class distribution in both sets.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Avoid data leakage and tests performance on unseen data.</a:t>
            </a:r>
          </a:p>
          <a:p>
            <a:pPr marL="0" indent="0">
              <a:buNone/>
            </a:pPr>
            <a:r>
              <a:rPr lang="en-US" sz="1400" dirty="0" smtClean="0"/>
              <a:t>We trained e supervised learning models on the balanced dataset using the top 10 features selected via RFE . </a:t>
            </a:r>
          </a:p>
          <a:p>
            <a:pPr marL="0" indent="0">
              <a:buNone/>
            </a:pPr>
            <a:r>
              <a:rPr lang="en-US" sz="1400" dirty="0" smtClean="0"/>
              <a:t>All models were evaluated using accuracy, precision, recall and F1- score on the test set.</a:t>
            </a:r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571" y="1707502"/>
            <a:ext cx="5814564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0063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997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Bierstadt</vt:lpstr>
      <vt:lpstr>-webkit-standard</vt:lpstr>
      <vt:lpstr>GestaltVTI</vt:lpstr>
      <vt:lpstr>From Cognitive Assessments to lifestyle data: A predictive Model for Alzheimer’s Disease onset</vt:lpstr>
      <vt:lpstr>Project Overview</vt:lpstr>
      <vt:lpstr>Introduction</vt:lpstr>
      <vt:lpstr>Data Set Overview</vt:lpstr>
      <vt:lpstr>PowerPoint Presentation</vt:lpstr>
      <vt:lpstr>Data Preprocessing</vt:lpstr>
      <vt:lpstr>Feature scaling &amp; Feature selection using RFE</vt:lpstr>
      <vt:lpstr>Class imbalance handling</vt:lpstr>
      <vt:lpstr>Model training &amp; evaluation</vt:lpstr>
      <vt:lpstr>Classification report</vt:lpstr>
      <vt:lpstr>Hyperparameter tuning: GridsearchCV</vt:lpstr>
      <vt:lpstr>PowerPoint Presentation</vt:lpstr>
      <vt:lpstr>Patient prediction test</vt:lpstr>
      <vt:lpstr>PowerPoint Presentation</vt:lpstr>
      <vt:lpstr>Future work development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Cognitive Assessments to lifestyle data: A predictive Model for Alzheimer’s Disease onset</dc:title>
  <dc:creator>sdammare</dc:creator>
  <cp:lastModifiedBy>Dell</cp:lastModifiedBy>
  <cp:revision>18</cp:revision>
  <dcterms:created xsi:type="dcterms:W3CDTF">2025-04-16T20:23:22Z</dcterms:created>
  <dcterms:modified xsi:type="dcterms:W3CDTF">2025-04-17T04:54:42Z</dcterms:modified>
</cp:coreProperties>
</file>